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5" r:id="rId4"/>
    <p:sldMasterId id="2147484238" r:id="rId5"/>
    <p:sldMasterId id="2147484224" r:id="rId6"/>
    <p:sldMasterId id="2147484236" r:id="rId7"/>
    <p:sldMasterId id="2147484220" r:id="rId8"/>
  </p:sldMasterIdLst>
  <p:notesMasterIdLst>
    <p:notesMasterId r:id="rId52"/>
  </p:notesMasterIdLst>
  <p:handoutMasterIdLst>
    <p:handoutMasterId r:id="rId53"/>
  </p:handoutMasterIdLst>
  <p:sldIdLst>
    <p:sldId id="695" r:id="rId9"/>
    <p:sldId id="707" r:id="rId10"/>
    <p:sldId id="699" r:id="rId11"/>
    <p:sldId id="774" r:id="rId12"/>
    <p:sldId id="783" r:id="rId13"/>
    <p:sldId id="264" r:id="rId14"/>
    <p:sldId id="266" r:id="rId15"/>
    <p:sldId id="262" r:id="rId16"/>
    <p:sldId id="297" r:id="rId17"/>
    <p:sldId id="298" r:id="rId18"/>
    <p:sldId id="294" r:id="rId19"/>
    <p:sldId id="295" r:id="rId20"/>
    <p:sldId id="300" r:id="rId21"/>
    <p:sldId id="293" r:id="rId22"/>
    <p:sldId id="299" r:id="rId23"/>
    <p:sldId id="304" r:id="rId24"/>
    <p:sldId id="301" r:id="rId25"/>
    <p:sldId id="302" r:id="rId26"/>
    <p:sldId id="263" r:id="rId27"/>
    <p:sldId id="303" r:id="rId28"/>
    <p:sldId id="267" r:id="rId29"/>
    <p:sldId id="306" r:id="rId30"/>
    <p:sldId id="305" r:id="rId31"/>
    <p:sldId id="268" r:id="rId32"/>
    <p:sldId id="307" r:id="rId33"/>
    <p:sldId id="314" r:id="rId34"/>
    <p:sldId id="803" r:id="rId35"/>
    <p:sldId id="804" r:id="rId36"/>
    <p:sldId id="704" r:id="rId37"/>
    <p:sldId id="271" r:id="rId38"/>
    <p:sldId id="272" r:id="rId39"/>
    <p:sldId id="274" r:id="rId40"/>
    <p:sldId id="275" r:id="rId41"/>
    <p:sldId id="276" r:id="rId42"/>
    <p:sldId id="277" r:id="rId43"/>
    <p:sldId id="309" r:id="rId44"/>
    <p:sldId id="315" r:id="rId45"/>
    <p:sldId id="312" r:id="rId46"/>
    <p:sldId id="701" r:id="rId47"/>
    <p:sldId id="280" r:id="rId48"/>
    <p:sldId id="840" r:id="rId49"/>
    <p:sldId id="830" r:id="rId50"/>
    <p:sldId id="841" r:id="rId51"/>
  </p:sldIdLst>
  <p:sldSz cx="9144000" cy="6858000" type="screen4x3"/>
  <p:notesSz cx="6858000" cy="9144000"/>
  <p:custDataLst>
    <p:tags r:id="rId5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Content" id="{C8F9C759-C68A-4B63-897E-58D3590AB052}">
          <p14:sldIdLst>
            <p14:sldId id="695"/>
            <p14:sldId id="707"/>
            <p14:sldId id="699"/>
            <p14:sldId id="774"/>
            <p14:sldId id="783"/>
            <p14:sldId id="264"/>
            <p14:sldId id="266"/>
            <p14:sldId id="262"/>
            <p14:sldId id="297"/>
            <p14:sldId id="298"/>
            <p14:sldId id="294"/>
            <p14:sldId id="295"/>
            <p14:sldId id="300"/>
            <p14:sldId id="293"/>
            <p14:sldId id="299"/>
            <p14:sldId id="304"/>
            <p14:sldId id="301"/>
            <p14:sldId id="302"/>
            <p14:sldId id="263"/>
            <p14:sldId id="303"/>
            <p14:sldId id="267"/>
            <p14:sldId id="306"/>
            <p14:sldId id="305"/>
            <p14:sldId id="268"/>
            <p14:sldId id="307"/>
            <p14:sldId id="314"/>
            <p14:sldId id="803"/>
            <p14:sldId id="804"/>
            <p14:sldId id="704"/>
            <p14:sldId id="271"/>
            <p14:sldId id="272"/>
            <p14:sldId id="274"/>
            <p14:sldId id="275"/>
            <p14:sldId id="276"/>
            <p14:sldId id="277"/>
            <p14:sldId id="309"/>
            <p14:sldId id="315"/>
            <p14:sldId id="312"/>
            <p14:sldId id="701"/>
            <p14:sldId id="280"/>
            <p14:sldId id="840"/>
            <p14:sldId id="830"/>
            <p14:sldId id="84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tik Singh" initials="RS" lastIdx="1" clrIdx="0">
    <p:extLst>
      <p:ext uri="{19B8F6BF-5375-455C-9EA6-DF929625EA0E}">
        <p15:presenceInfo xmlns:p15="http://schemas.microsoft.com/office/powerpoint/2012/main" userId="19636505a2df867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E9EDF4"/>
    <a:srgbClr val="D0D8E8"/>
    <a:srgbClr val="4F81BD"/>
    <a:srgbClr val="C50500"/>
    <a:srgbClr val="1474D2"/>
    <a:srgbClr val="00ACEE"/>
    <a:srgbClr val="3AB119"/>
    <a:srgbClr val="FFFFFF"/>
    <a:srgbClr val="4B7C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49" autoAdjust="0"/>
    <p:restoredTop sz="94291" autoAdjust="0"/>
  </p:normalViewPr>
  <p:slideViewPr>
    <p:cSldViewPr>
      <p:cViewPr varScale="1">
        <p:scale>
          <a:sx n="79" d="100"/>
          <a:sy n="79" d="100"/>
        </p:scale>
        <p:origin x="1210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7612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2880" y="90"/>
      </p:cViewPr>
      <p:guideLst/>
    </p:cSldViewPr>
  </p:notesViewPr>
  <p:gridSpacing cx="38100" cy="3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handoutMaster" Target="handoutMasters/handoutMaster1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3.xml"/><Relationship Id="rId3" Type="http://schemas.openxmlformats.org/officeDocument/2006/relationships/customXml" Target="../customXml/item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wmf"/><Relationship Id="rId1" Type="http://schemas.openxmlformats.org/officeDocument/2006/relationships/image" Target="../media/image33.emf"/><Relationship Id="rId4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emf"/><Relationship Id="rId1" Type="http://schemas.openxmlformats.org/officeDocument/2006/relationships/image" Target="../media/image56.emf"/><Relationship Id="rId4" Type="http://schemas.openxmlformats.org/officeDocument/2006/relationships/image" Target="../media/image5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A28DBE4-AFEF-452A-AB0E-EC5D5B21E7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755D87-2098-41E6-9CAB-1AB13F7A27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2B3C0-C726-4CE7-BDF8-1C1D99B0EBB6}" type="datetimeFigureOut">
              <a:rPr lang="en-IN" smtClean="0"/>
              <a:t>13-08-2023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DA7A9D-9331-4823-8F6A-7A055D5561B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A8D850-6175-422C-86F9-7736BE47C92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4CA67-E1B0-4E67-9222-8F681AA4983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62816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50DCA12-2123-4DC2-99E4-D065727CE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53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0DCA12-2123-4DC2-99E4-D065727CEC3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161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0CE63F-90B3-42B7-A794-5320FE8AA81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40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0CE63F-90B3-42B7-A794-5320FE8AA81E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0573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0DCA12-2123-4DC2-99E4-D065727CEC39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3674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0DCA12-2123-4DC2-99E4-D065727CEC39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7482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0DCA12-2123-4DC2-99E4-D065727CEC39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188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0DCA12-2123-4DC2-99E4-D065727CEC3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5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0DCA12-2123-4DC2-99E4-D065727CEC3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73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0DCA12-2123-4DC2-99E4-D065727CEC3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58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0DCA12-2123-4DC2-99E4-D065727CEC3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35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0CE63F-90B3-42B7-A794-5320FE8AA81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49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0DCA12-2123-4DC2-99E4-D065727CEC3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57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0DCA12-2123-4DC2-99E4-D065727CEC3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424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0DCA12-2123-4DC2-99E4-D065727CEC3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01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/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0DE53BE-BA17-4C5C-8004-97201C641FA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6700" y="1257300"/>
            <a:ext cx="4191000" cy="4838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B36D15-815C-4900-B9AD-142C8A13A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6300" y="1828801"/>
            <a:ext cx="4191000" cy="1219200"/>
          </a:xfrm>
          <a:prstGeom prst="rect">
            <a:avLst/>
          </a:prstGeom>
        </p:spPr>
        <p:txBody>
          <a:bodyPr anchor="ctr"/>
          <a:lstStyle>
            <a:lvl1pPr algn="ctr">
              <a:defRPr sz="4000" b="0" i="1"/>
            </a:lvl1pPr>
          </a:lstStyle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BBEDA5-9F9B-4B20-B1C8-7D8B84B56A2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86300" y="3200400"/>
            <a:ext cx="4191000" cy="1981200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E7ACBBC-84D7-45E1-B6B7-29B45C22D8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2000" y="6159137"/>
            <a:ext cx="3048000" cy="228600"/>
          </a:xfrm>
          <a:prstGeom prst="rect">
            <a:avLst/>
          </a:prstGeom>
        </p:spPr>
        <p:txBody>
          <a:bodyPr anchor="t"/>
          <a:lstStyle>
            <a:lvl1pPr algn="ctr"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Long Copyright 12">
            <a:extLst>
              <a:ext uri="{FF2B5EF4-FFF2-40B4-BE49-F238E27FC236}">
                <a16:creationId xmlns:a16="http://schemas.microsoft.com/office/drawing/2014/main" id="{12AEC8B7-AC39-45DE-AC4C-1E17FBE25A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6477000"/>
            <a:ext cx="9144000" cy="381000"/>
          </a:xfrm>
          <a:prstGeom prst="rect">
            <a:avLst/>
          </a:prstGeom>
        </p:spPr>
        <p:txBody>
          <a:bodyPr anchor="ctr"/>
          <a:lstStyle>
            <a:lvl1pPr algn="ctr"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ctr"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ctr"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ctr"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ctr"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2509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0">
          <p15:clr>
            <a:srgbClr val="FBAE40"/>
          </p15:clr>
        </p15:guide>
        <p15:guide id="2" orient="horz" pos="3768">
          <p15:clr>
            <a:srgbClr val="FBAE40"/>
          </p15:clr>
        </p15:guide>
        <p15:guide id="3" pos="2664">
          <p15:clr>
            <a:srgbClr val="FBAE40"/>
          </p15:clr>
        </p15:guide>
        <p15:guide id="4" pos="2880">
          <p15:clr>
            <a:srgbClr val="FBAE40"/>
          </p15:clr>
        </p15:guide>
        <p15:guide id="5" pos="2472">
          <p15:clr>
            <a:srgbClr val="FBAE40"/>
          </p15:clr>
        </p15:guide>
        <p15:guide id="6" pos="312">
          <p15:clr>
            <a:srgbClr val="FBAE40"/>
          </p15:clr>
        </p15:guide>
        <p15:guide id="7" orient="horz" pos="1488">
          <p15:clr>
            <a:srgbClr val="FBAE40"/>
          </p15:clr>
        </p15:guide>
        <p15:guide id="8" orient="horz" pos="367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dden Slide Title">
            <a:extLst>
              <a:ext uri="{FF2B5EF4-FFF2-40B4-BE49-F238E27FC236}">
                <a16:creationId xmlns:a16="http://schemas.microsoft.com/office/drawing/2014/main" id="{D3229D0C-04EF-482F-B26C-8D49CD33DB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5948" y="609600"/>
            <a:ext cx="2292103" cy="2918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Add hidden title here </a:t>
            </a:r>
          </a:p>
        </p:txBody>
      </p:sp>
      <p:pic>
        <p:nvPicPr>
          <p:cNvPr id="6" name="MGH Logo">
            <a:extLst>
              <a:ext uri="{FF2B5EF4-FFF2-40B4-BE49-F238E27FC236}">
                <a16:creationId xmlns:a16="http://schemas.microsoft.com/office/drawing/2014/main" id="{60DCFDF5-2A5B-440E-888A-BC0BFEF9FF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211" y="1518821"/>
            <a:ext cx="2443579" cy="2443579"/>
          </a:xfrm>
          <a:prstGeom prst="rect">
            <a:avLst/>
          </a:prstGeom>
        </p:spPr>
      </p:pic>
      <p:sp>
        <p:nvSpPr>
          <p:cNvPr id="9" name="MGH Tagline">
            <a:extLst>
              <a:ext uri="{FF2B5EF4-FFF2-40B4-BE49-F238E27FC236}">
                <a16:creationId xmlns:a16="http://schemas.microsoft.com/office/drawing/2014/main" id="{F040BF5C-A78D-440C-93DF-72F3F641F3F1}"/>
              </a:ext>
            </a:extLst>
          </p:cNvPr>
          <p:cNvSpPr txBox="1"/>
          <p:nvPr userDrawn="1"/>
        </p:nvSpPr>
        <p:spPr>
          <a:xfrm>
            <a:off x="1730746" y="4483923"/>
            <a:ext cx="5682508" cy="469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Because learning changes everything.</a:t>
            </a:r>
            <a:r>
              <a:rPr kumimoji="0" lang="en-US" sz="1400" b="0" i="0" u="none" strike="noStrike" kern="1200" cap="none" spc="40" normalizeH="0" baseline="6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®</a:t>
            </a:r>
            <a:endParaRPr kumimoji="0" lang="en-US" sz="2400" b="0" i="0" u="none" strike="noStrike" kern="1200" cap="none" spc="40" normalizeH="0" baseline="6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MGH URL">
            <a:extLst>
              <a:ext uri="{FF2B5EF4-FFF2-40B4-BE49-F238E27FC236}">
                <a16:creationId xmlns:a16="http://schemas.microsoft.com/office/drawing/2014/main" id="{2215B5DD-E18E-478F-81B9-79BA83A9A251}"/>
              </a:ext>
            </a:extLst>
          </p:cNvPr>
          <p:cNvSpPr txBox="1"/>
          <p:nvPr userDrawn="1"/>
        </p:nvSpPr>
        <p:spPr>
          <a:xfrm>
            <a:off x="3136771" y="5467290"/>
            <a:ext cx="2870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www.mheducation.com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8F42E2-CCF1-4CC4-BFF9-DD453097F9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6478588"/>
            <a:ext cx="9144000" cy="400050"/>
          </a:xfrm>
          <a:prstGeom prst="rect">
            <a:avLst/>
          </a:prstGeom>
        </p:spPr>
        <p:txBody>
          <a:bodyPr anchor="ctr"/>
          <a:lstStyle>
            <a:lvl1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6568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sec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4868" y="2542901"/>
            <a:ext cx="7048500" cy="1470025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8570176-B51D-4FD0-9F24-9411F49B65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2401" y="6629400"/>
            <a:ext cx="441599" cy="193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61124D7-3D3F-409D-95D2-103C22DF22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120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000" y="198000"/>
            <a:ext cx="8460000" cy="81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lang="en-US" sz="2800" b="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Appendix Title - Text Alternative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ACFBE1A-8155-4B68-803A-1CB4404DBE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64800" y="1079864"/>
            <a:ext cx="2980800" cy="250825"/>
          </a:xfrm>
        </p:spPr>
        <p:txBody>
          <a:bodyPr anchor="ctr">
            <a:noAutofit/>
          </a:bodyPr>
          <a:lstStyle>
            <a:lvl1pPr algn="ctr"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Return to parent-slide containing images.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F8A9D907-A1B3-4E65-A793-5004CBDB4B0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42001" y="1410789"/>
            <a:ext cx="8459999" cy="4876800"/>
          </a:xfrm>
        </p:spPr>
        <p:txBody>
          <a:bodyPr>
            <a:noAutofit/>
          </a:bodyPr>
          <a:lstStyle>
            <a:lvl1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100">
                <a:latin typeface="Calibri (Body)"/>
              </a:defRPr>
            </a:lvl2pPr>
            <a:lvl3pPr>
              <a:defRPr sz="2100">
                <a:latin typeface="Calibri (Body)"/>
              </a:defRPr>
            </a:lvl3pPr>
            <a:lvl4pPr>
              <a:defRPr sz="2100">
                <a:latin typeface="Calibri (Body)"/>
              </a:defRPr>
            </a:lvl4pPr>
            <a:lvl5pPr>
              <a:defRPr sz="2100">
                <a:latin typeface="Calibri (Body)"/>
              </a:defRPr>
            </a:lvl5pPr>
          </a:lstStyle>
          <a:p>
            <a:pPr lvl="0"/>
            <a:r>
              <a:rPr lang="en-US" dirty="0"/>
              <a:t>Slide Content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75013BC-66C3-4B7A-8117-CDC3C96CEC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4800" y="6363790"/>
            <a:ext cx="2980800" cy="250825"/>
          </a:xfrm>
        </p:spPr>
        <p:txBody>
          <a:bodyPr anchor="ctr">
            <a:noAutofit/>
          </a:bodyPr>
          <a:lstStyle>
            <a:lvl1pPr algn="ctr"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Return to parent-slide containing images.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70DFC02-B5BF-4E3D-9424-EDA2AFA3E7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2401" y="6629400"/>
            <a:ext cx="441599" cy="193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61124D7-3D3F-409D-95D2-103C22DF22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984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-Two Comparison Placeholders With Identifi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1"/>
            <a:ext cx="8458200" cy="6786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def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 algn="ctr"/>
            <a:r>
              <a:rPr lang="en-US" dirty="0"/>
              <a:t>Slide Title</a:t>
            </a:r>
          </a:p>
        </p:txBody>
      </p:sp>
      <p:sp>
        <p:nvSpPr>
          <p:cNvPr id="9" name="Return to main slide Link 1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81528" y="1059828"/>
            <a:ext cx="2980944" cy="228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900" dirty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 algn="ctr"/>
            <a:r>
              <a:rPr lang="en-US" dirty="0"/>
              <a:t>Return to parent-slide containing images.</a:t>
            </a:r>
          </a:p>
        </p:txBody>
      </p:sp>
      <p:sp>
        <p:nvSpPr>
          <p:cNvPr id="4" name="Image Identifier 1">
            <a:extLst>
              <a:ext uri="{FF2B5EF4-FFF2-40B4-BE49-F238E27FC236}">
                <a16:creationId xmlns:a16="http://schemas.microsoft.com/office/drawing/2014/main" id="{06B6FD09-21E6-4C44-B034-2825B085D9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5125" y="1410562"/>
            <a:ext cx="4078224" cy="393192"/>
          </a:xfrm>
        </p:spPr>
        <p:txBody>
          <a:bodyPr anchor="ctr">
            <a:noAutofit/>
          </a:bodyPr>
          <a:lstStyle>
            <a:lvl1pPr algn="ct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Image Identifier 1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211AB556-A79C-4FDF-BD73-C1AB72D9590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42900" y="1933303"/>
            <a:ext cx="4078224" cy="4315968"/>
          </a:xfrm>
        </p:spPr>
        <p:txBody>
          <a:bodyPr>
            <a:noAutofit/>
          </a:bodyPr>
          <a:lstStyle>
            <a:lvl1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</a:lstStyle>
          <a:p>
            <a:pPr lvl="0"/>
            <a:r>
              <a:rPr lang="en-US" dirty="0"/>
              <a:t>Slide Content 1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Image Identifier 2">
            <a:extLst>
              <a:ext uri="{FF2B5EF4-FFF2-40B4-BE49-F238E27FC236}">
                <a16:creationId xmlns:a16="http://schemas.microsoft.com/office/drawing/2014/main" id="{8126F7C8-57F8-404E-8B7F-DFB94AEB33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15145" y="1410562"/>
            <a:ext cx="4078224" cy="393192"/>
          </a:xfrm>
        </p:spPr>
        <p:txBody>
          <a:bodyPr anchor="ctr">
            <a:noAutofit/>
          </a:bodyPr>
          <a:lstStyle>
            <a:lvl1pPr algn="ct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Image Identifier 2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41441BC-54C7-474E-887C-32AF8F737FA5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722876" y="1932432"/>
            <a:ext cx="4078224" cy="4315968"/>
          </a:xfrm>
        </p:spPr>
        <p:txBody>
          <a:bodyPr>
            <a:noAutofit/>
          </a:bodyPr>
          <a:lstStyle>
            <a:lvl1pPr>
              <a:spcBef>
                <a:spcPts val="576"/>
              </a:spcBef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spcBef>
                <a:spcPts val="576"/>
              </a:spcBef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spcBef>
                <a:spcPts val="576"/>
              </a:spcBef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spcBef>
                <a:spcPts val="576"/>
              </a:spcBef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spcBef>
                <a:spcPts val="576"/>
              </a:spcBef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8" name="Return to main slide Link 2">
            <a:extLst>
              <a:ext uri="{FF2B5EF4-FFF2-40B4-BE49-F238E27FC236}">
                <a16:creationId xmlns:a16="http://schemas.microsoft.com/office/drawing/2014/main" id="{B9537776-81D3-4405-934B-44873072847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081528" y="6348550"/>
            <a:ext cx="2980944" cy="228600"/>
          </a:xfrm>
        </p:spPr>
        <p:txBody>
          <a:bodyPr anchor="ctr">
            <a:noAutofit/>
          </a:bodyPr>
          <a:lstStyle>
            <a:lvl1pPr algn="ctr"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IN" dirty="0"/>
              <a:t>Return to parent-slide containing images.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D284C0-4081-4237-9F98-BFAFDF8874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2401" y="6629400"/>
            <a:ext cx="441599" cy="193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61124D7-3D3F-409D-95D2-103C22DF22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569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pos="2880">
          <p15:clr>
            <a:srgbClr val="FBAE40"/>
          </p15:clr>
        </p15:guide>
        <p15:guide id="4" pos="2976">
          <p15:clr>
            <a:srgbClr val="FBAE40"/>
          </p15:clr>
        </p15:guide>
        <p15:guide id="5" pos="278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Title 1">
            <a:extLst>
              <a:ext uri="{FF2B5EF4-FFF2-40B4-BE49-F238E27FC236}">
                <a16:creationId xmlns:a16="http://schemas.microsoft.com/office/drawing/2014/main" id="{DDD6C561-8E82-4789-A8FD-32A79AFD55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14300"/>
            <a:ext cx="8229600" cy="112014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ctr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C2D5312-27D6-4AFF-A813-1C42A05AC2CA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57200" y="1444752"/>
            <a:ext cx="8229600" cy="4727448"/>
          </a:xfrm>
        </p:spPr>
        <p:txBody>
          <a:bodyPr>
            <a:normAutofit/>
          </a:bodyPr>
          <a:lstStyle>
            <a:lvl1pPr>
              <a:spcBef>
                <a:spcPts val="576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7472" indent="-347472">
              <a:spcBef>
                <a:spcPts val="576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spcBef>
                <a:spcPts val="0"/>
              </a:spcBef>
              <a:spcAft>
                <a:spcPts val="1200"/>
              </a:spcAft>
              <a:defRPr sz="2000">
                <a:latin typeface="Calibri (Body)"/>
                <a:cs typeface="Times New Roman" panose="02020603050405020304" pitchFamily="18" charset="0"/>
              </a:defRPr>
            </a:lvl3pPr>
            <a:lvl4pPr>
              <a:spcBef>
                <a:spcPts val="0"/>
              </a:spcBef>
              <a:spcAft>
                <a:spcPts val="1200"/>
              </a:spcAft>
              <a:defRPr sz="1800">
                <a:latin typeface="Calibri (Body)"/>
                <a:cs typeface="Times New Roman" panose="02020603050405020304" pitchFamily="18" charset="0"/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1600">
                <a:latin typeface="Calibri (Body)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C18561-DC1D-4315-9FAC-C384E255527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29000" y="6400480"/>
            <a:ext cx="2286000" cy="184469"/>
          </a:xfrm>
        </p:spPr>
        <p:txBody>
          <a:bodyPr anchor="ctr">
            <a:noAutofit/>
          </a:bodyPr>
          <a:lstStyle>
            <a:lvl1pPr algn="ctr"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Add text alternative link, if needed.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FC4EDC-1BAA-4C20-89C3-9D5BBD9F1B7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47800" y="6646956"/>
            <a:ext cx="7086600" cy="184150"/>
          </a:xfrm>
        </p:spPr>
        <p:txBody>
          <a:bodyPr anchor="ctr">
            <a:noAutofit/>
          </a:bodyPr>
          <a:lstStyle>
            <a:lvl1pPr algn="r"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defRPr sz="800">
                <a:latin typeface="+mn-lt"/>
              </a:defRPr>
            </a:lvl2pPr>
            <a:lvl3pPr algn="r">
              <a:defRPr sz="800">
                <a:latin typeface="+mn-lt"/>
              </a:defRPr>
            </a:lvl3pPr>
            <a:lvl4pPr algn="r">
              <a:defRPr sz="800">
                <a:latin typeface="+mn-lt"/>
              </a:defRPr>
            </a:lvl4pPr>
            <a:lvl5pPr algn="r">
              <a:defRPr sz="800">
                <a:latin typeface="+mn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3FE7DF9-AB7C-4227-9BC0-4BA20BFAAA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2401" y="6629400"/>
            <a:ext cx="441599" cy="193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61124D7-3D3F-409D-95D2-103C22DF22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9259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4" pos="4032">
          <p15:clr>
            <a:srgbClr val="FBAE40"/>
          </p15:clr>
        </p15:guide>
        <p15:guide id="5" pos="386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1E675-1123-456C-92D5-8BE79199260F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0CC861EA-7850-4CBF-AD83-10A60B4B56B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" y="1447800"/>
            <a:ext cx="3238500" cy="381000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C19D6C29-4088-40E8-94E5-74C4D85E192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7200" y="1935163"/>
            <a:ext cx="3238500" cy="503237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E835A5C5-88D3-4116-8850-C9EAB25E536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2544763"/>
            <a:ext cx="3238500" cy="503237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4EBF8EF7-B5A2-4CC3-A947-B7895EF35F0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3154363"/>
            <a:ext cx="3238500" cy="503237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69BA67C0-819B-4352-A431-519BF9EEA9D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" y="3763963"/>
            <a:ext cx="3238500" cy="427037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182D822E-0FFD-464D-9C0C-6490AE33907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7200" y="4267200"/>
            <a:ext cx="3238500" cy="427038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FCC95F63-CA5D-4CA1-98CB-08DABADFD04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57200" y="4770438"/>
            <a:ext cx="3238500" cy="487362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BEAADDFD-EC7B-4C7C-A464-D4C1C6D736A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7200" y="5410200"/>
            <a:ext cx="3238500" cy="6096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7A6C16B3-3F3A-47E4-8AE4-9BA0920E3EB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257800" y="1417638"/>
            <a:ext cx="3238500" cy="411162"/>
          </a:xfrm>
        </p:spPr>
        <p:txBody>
          <a:bodyPr>
            <a:noAutofit/>
          </a:bodyPr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EC36C7E8-F50A-4ED9-80DB-7BA0F604475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257800" y="1935163"/>
            <a:ext cx="3238500" cy="503237"/>
          </a:xfrm>
        </p:spPr>
        <p:txBody>
          <a:bodyPr>
            <a:noAutofit/>
          </a:bodyPr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4D15027B-24FA-4556-9A45-280661C7C1BF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257800" y="2544763"/>
            <a:ext cx="3238500" cy="503237"/>
          </a:xfrm>
        </p:spPr>
        <p:txBody>
          <a:bodyPr>
            <a:noAutofit/>
          </a:bodyPr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12B2404C-4CA1-409D-9254-3F5B0B644780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257800" y="3154363"/>
            <a:ext cx="3238500" cy="503237"/>
          </a:xfrm>
        </p:spPr>
        <p:txBody>
          <a:bodyPr>
            <a:noAutofit/>
          </a:bodyPr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41" name="Content Placeholder 40">
            <a:extLst>
              <a:ext uri="{FF2B5EF4-FFF2-40B4-BE49-F238E27FC236}">
                <a16:creationId xmlns:a16="http://schemas.microsoft.com/office/drawing/2014/main" id="{2A43C2D5-7965-4699-9115-EF94253FB591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257800" y="3763963"/>
            <a:ext cx="3238500" cy="427037"/>
          </a:xfrm>
        </p:spPr>
        <p:txBody>
          <a:bodyPr>
            <a:noAutofit/>
          </a:bodyPr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43" name="Content Placeholder 42">
            <a:extLst>
              <a:ext uri="{FF2B5EF4-FFF2-40B4-BE49-F238E27FC236}">
                <a16:creationId xmlns:a16="http://schemas.microsoft.com/office/drawing/2014/main" id="{24183AA2-22FF-48DF-BF16-D60DE71B5E24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257800" y="4267200"/>
            <a:ext cx="3238500" cy="381000"/>
          </a:xfrm>
        </p:spPr>
        <p:txBody>
          <a:bodyPr>
            <a:noAutofit/>
          </a:bodyPr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45" name="Content Placeholder 44">
            <a:extLst>
              <a:ext uri="{FF2B5EF4-FFF2-40B4-BE49-F238E27FC236}">
                <a16:creationId xmlns:a16="http://schemas.microsoft.com/office/drawing/2014/main" id="{FD9D1859-0BD9-406B-9241-6553AE7AC831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5257800" y="4770438"/>
            <a:ext cx="3238500" cy="487362"/>
          </a:xfrm>
        </p:spPr>
        <p:txBody>
          <a:bodyPr>
            <a:noAutofit/>
          </a:bodyPr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3pPr>
              <a:defRPr/>
            </a:lvl3pPr>
          </a:lstStyle>
          <a:p>
            <a:pPr lvl="0"/>
            <a:endParaRPr lang="en-IN" dirty="0"/>
          </a:p>
        </p:txBody>
      </p:sp>
      <p:sp>
        <p:nvSpPr>
          <p:cNvPr id="47" name="Content Placeholder 46">
            <a:extLst>
              <a:ext uri="{FF2B5EF4-FFF2-40B4-BE49-F238E27FC236}">
                <a16:creationId xmlns:a16="http://schemas.microsoft.com/office/drawing/2014/main" id="{592903F4-77E8-4071-8A2D-24F363B71DA2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5257800" y="5410200"/>
            <a:ext cx="3238500" cy="609600"/>
          </a:xfrm>
        </p:spPr>
        <p:txBody>
          <a:bodyPr>
            <a:normAutofit/>
          </a:bodyPr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D525043A-3AB4-4D24-9839-649B1BC8485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333500" y="6324600"/>
            <a:ext cx="2819400" cy="182563"/>
          </a:xfrm>
        </p:spPr>
        <p:txBody>
          <a:bodyPr anchor="ctr"/>
          <a:lstStyle>
            <a:lvl1pPr algn="ctr">
              <a:defRPr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Access the text alternative link, if needed.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CAB91-015B-43F7-85B9-43D7766D7F9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067300" y="6362700"/>
            <a:ext cx="3238500" cy="190500"/>
          </a:xfrm>
        </p:spPr>
        <p:txBody>
          <a:bodyPr anchor="ctr">
            <a:noAutofit/>
          </a:bodyPr>
          <a:lstStyle>
            <a:lvl1pPr algn="ctr"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endParaRPr lang="en-IN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17AB614-B516-4222-9888-6876166534A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124200" y="6685440"/>
            <a:ext cx="5181600" cy="122238"/>
          </a:xfrm>
        </p:spPr>
        <p:txBody>
          <a:bodyPr>
            <a:noAutofit/>
          </a:bodyPr>
          <a:lstStyle>
            <a:lvl1pPr algn="r">
              <a:defRPr sz="800"/>
            </a:lvl1pPr>
            <a:lvl2pPr algn="r">
              <a:defRPr sz="800"/>
            </a:lvl2pPr>
            <a:lvl3pPr algn="r">
              <a:defRPr sz="800"/>
            </a:lvl3pPr>
            <a:lvl4pPr algn="r">
              <a:defRPr sz="800"/>
            </a:lvl4pPr>
            <a:lvl5pPr algn="r">
              <a:defRPr sz="800"/>
            </a:lvl5pPr>
          </a:lstStyle>
          <a:p>
            <a:pPr lvl="0"/>
            <a:endParaRPr lang="en-IN" dirty="0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CF2F6772-0062-47AE-B853-5A2C44C55D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2401" y="6629400"/>
            <a:ext cx="441599" cy="193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61124D7-3D3F-409D-95D2-103C22DF22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128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Title 1">
            <a:extLst>
              <a:ext uri="{FF2B5EF4-FFF2-40B4-BE49-F238E27FC236}">
                <a16:creationId xmlns:a16="http://schemas.microsoft.com/office/drawing/2014/main" id="{3D0D8C85-F56C-4538-B55D-157BD6D94C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57176"/>
            <a:ext cx="8229600" cy="977264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ctr">
              <a:defRPr sz="36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EEF80F99-A396-44B3-94AB-AEC6C5935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444752"/>
            <a:ext cx="8229600" cy="2362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7472" indent="-347472">
              <a:spcBef>
                <a:spcPts val="9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617220" indent="-205740">
              <a:spcBef>
                <a:spcPts val="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000">
                <a:latin typeface="+mn-lt"/>
                <a:cs typeface="Times New Roman" panose="02020603050405020304" pitchFamily="18" charset="0"/>
              </a:defRPr>
            </a:lvl3pPr>
            <a:lvl4pPr marL="891540" indent="-205740">
              <a:spcBef>
                <a:spcPts val="900"/>
              </a:spcBef>
              <a:spcAft>
                <a:spcPts val="45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65860" indent="-171450">
              <a:spcBef>
                <a:spcPts val="90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Slide Content 1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BDB1F3D1-701A-43B1-8413-640C37A6885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57200" y="3806952"/>
            <a:ext cx="8229600" cy="2362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347472" indent="-347472" algn="l" defTabSz="6858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617220" indent="-205740">
              <a:spcBef>
                <a:spcPts val="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000">
                <a:latin typeface="+mn-lt"/>
                <a:cs typeface="Times New Roman" panose="02020603050405020304" pitchFamily="18" charset="0"/>
              </a:defRPr>
            </a:lvl3pPr>
            <a:lvl4pPr marL="891540" indent="-205740">
              <a:spcBef>
                <a:spcPts val="900"/>
              </a:spcBef>
              <a:spcAft>
                <a:spcPts val="45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65860" indent="-171450">
              <a:spcBef>
                <a:spcPts val="90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B103AAA-410F-4165-AD7C-EECD573FC08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562100" y="6362700"/>
            <a:ext cx="2286000" cy="184469"/>
          </a:xfrm>
        </p:spPr>
        <p:txBody>
          <a:bodyPr anchor="ctr">
            <a:noAutofit/>
          </a:bodyPr>
          <a:lstStyle>
            <a:lvl1pPr algn="ctr"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Add text alternative link, if needed.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05DB38-781F-4C4A-B40E-096BF9A1CD1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791200" y="6400799"/>
            <a:ext cx="2514600" cy="200025"/>
          </a:xfrm>
        </p:spPr>
        <p:txBody>
          <a:bodyPr anchor="ctr">
            <a:noAutofit/>
          </a:bodyPr>
          <a:lstStyle>
            <a:lvl1pPr algn="ctr"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753F8A-57FF-4CF1-83B7-431C451D239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490912" y="6662831"/>
            <a:ext cx="5043488" cy="168275"/>
          </a:xfrm>
        </p:spPr>
        <p:txBody>
          <a:bodyPr>
            <a:noAutofit/>
          </a:bodyPr>
          <a:lstStyle>
            <a:lvl1pPr algn="r">
              <a:defRPr sz="800"/>
            </a:lvl1pPr>
            <a:lvl2pPr algn="r">
              <a:defRPr sz="800"/>
            </a:lvl2pPr>
            <a:lvl3pPr algn="r">
              <a:defRPr sz="800"/>
            </a:lvl3pPr>
            <a:lvl4pPr algn="r">
              <a:defRPr sz="800"/>
            </a:lvl4pPr>
            <a:lvl5pPr algn="r">
              <a:defRPr sz="800"/>
            </a:lvl5pPr>
          </a:lstStyle>
          <a:p>
            <a:pPr lvl="0"/>
            <a:endParaRPr lang="en-IN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12CBD2A-4C50-4838-A6B1-F7006A3BA9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2401" y="6629400"/>
            <a:ext cx="441599" cy="193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61124D7-3D3F-409D-95D2-103C22DF22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441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60967-209A-4B3B-B239-1C550861A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300"/>
            <a:ext cx="8228096" cy="1120140"/>
          </a:xfrm>
          <a:noFill/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BC2592B-391F-429D-AA80-BB067C42BA5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444752"/>
            <a:ext cx="8229600" cy="1600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7472" indent="-347472"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617220" indent="-205740">
              <a:spcBef>
                <a:spcPts val="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000">
                <a:latin typeface="+mn-lt"/>
                <a:cs typeface="Times New Roman" panose="02020603050405020304" pitchFamily="18" charset="0"/>
              </a:defRPr>
            </a:lvl3pPr>
            <a:lvl4pPr marL="891540" indent="-205740">
              <a:spcBef>
                <a:spcPts val="900"/>
              </a:spcBef>
              <a:spcAft>
                <a:spcPts val="45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65860" indent="-171450">
              <a:spcBef>
                <a:spcPts val="90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Slide Content 1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D7B10A1-A690-4118-B8C0-D5B100569A3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57200" y="3146311"/>
            <a:ext cx="8229600" cy="1447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347472" indent="-347472" algn="l" defTabSz="685800" rtl="0" eaLnBrk="1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617220" indent="-205740">
              <a:spcBef>
                <a:spcPts val="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000">
                <a:latin typeface="+mn-lt"/>
                <a:cs typeface="Times New Roman" panose="02020603050405020304" pitchFamily="18" charset="0"/>
              </a:defRPr>
            </a:lvl3pPr>
            <a:lvl4pPr marL="891540" indent="-205740">
              <a:spcBef>
                <a:spcPts val="900"/>
              </a:spcBef>
              <a:spcAft>
                <a:spcPts val="45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65860" indent="-171450">
              <a:spcBef>
                <a:spcPts val="90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E870F0C-3217-4F50-B505-7937F1D8CD4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57200" y="4695470"/>
            <a:ext cx="8228096" cy="1447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347472" indent="-347472" algn="l" defTabSz="685800" rtl="0" eaLnBrk="1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617220" indent="-205740">
              <a:spcBef>
                <a:spcPts val="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000">
                <a:latin typeface="+mn-lt"/>
                <a:cs typeface="Times New Roman" panose="02020603050405020304" pitchFamily="18" charset="0"/>
              </a:defRPr>
            </a:lvl3pPr>
            <a:lvl4pPr marL="891540" indent="-205740">
              <a:spcBef>
                <a:spcPts val="900"/>
              </a:spcBef>
              <a:spcAft>
                <a:spcPts val="45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65860" indent="-171450">
              <a:spcBef>
                <a:spcPts val="90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Slide Content 3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AE256BA-E5FA-4523-AB7A-C1B31494E2E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29000" y="6400480"/>
            <a:ext cx="2286000" cy="184469"/>
          </a:xfrm>
        </p:spPr>
        <p:txBody>
          <a:bodyPr anchor="ctr">
            <a:noAutofit/>
          </a:bodyPr>
          <a:lstStyle>
            <a:lvl1pPr algn="ctr"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Add text alternative link, if needed.</a:t>
            </a:r>
            <a:endParaRPr lang="en-IN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E9A0C31-B043-430D-B28E-EA0B4E66532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47800" y="6647724"/>
            <a:ext cx="7086600" cy="184150"/>
          </a:xfrm>
        </p:spPr>
        <p:txBody>
          <a:bodyPr anchor="ctr">
            <a:noAutofit/>
          </a:bodyPr>
          <a:lstStyle>
            <a:lvl1pPr algn="r"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defRPr sz="800">
                <a:latin typeface="+mn-lt"/>
              </a:defRPr>
            </a:lvl2pPr>
            <a:lvl3pPr algn="r">
              <a:defRPr sz="800">
                <a:latin typeface="+mn-lt"/>
              </a:defRPr>
            </a:lvl3pPr>
            <a:lvl4pPr algn="r">
              <a:defRPr sz="800">
                <a:latin typeface="+mn-lt"/>
              </a:defRPr>
            </a:lvl4pPr>
            <a:lvl5pPr algn="r">
              <a:defRPr sz="800">
                <a:latin typeface="+mn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A57DB28-B48C-4EAE-836F-686F1B369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2401" y="6629400"/>
            <a:ext cx="441599" cy="193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61124D7-3D3F-409D-95D2-103C22DF22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817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Title 1">
            <a:extLst>
              <a:ext uri="{FF2B5EF4-FFF2-40B4-BE49-F238E27FC236}">
                <a16:creationId xmlns:a16="http://schemas.microsoft.com/office/drawing/2014/main" id="{3D0D8C85-F56C-4538-B55D-157BD6D94C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646" y="152400"/>
            <a:ext cx="8458708" cy="108204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ctr">
              <a:defRPr sz="36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EEF80F99-A396-44B3-94AB-AEC6C5935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2646" y="1524000"/>
            <a:ext cx="407520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2900" indent="-347472"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617220" indent="-205740">
              <a:spcBef>
                <a:spcPts val="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000">
                <a:latin typeface="+mn-lt"/>
                <a:cs typeface="Times New Roman" panose="02020603050405020304" pitchFamily="18" charset="0"/>
              </a:defRPr>
            </a:lvl3pPr>
            <a:lvl4pPr marL="891540" indent="-205740">
              <a:spcBef>
                <a:spcPts val="900"/>
              </a:spcBef>
              <a:spcAft>
                <a:spcPts val="45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65860" indent="-171450">
              <a:spcBef>
                <a:spcPts val="90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Slide Content 1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BDB1F3D1-701A-43B1-8413-640C37A6885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726154" y="1524000"/>
            <a:ext cx="407520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342900" indent="-347472" algn="l" defTabSz="685800" rtl="0" eaLnBrk="1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617220" indent="-205740">
              <a:spcBef>
                <a:spcPts val="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000">
                <a:latin typeface="+mn-lt"/>
                <a:cs typeface="Times New Roman" panose="02020603050405020304" pitchFamily="18" charset="0"/>
              </a:defRPr>
            </a:lvl3pPr>
            <a:lvl4pPr marL="891540" indent="-205740">
              <a:spcBef>
                <a:spcPts val="900"/>
              </a:spcBef>
              <a:spcAft>
                <a:spcPts val="45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65860" indent="-171450">
              <a:spcBef>
                <a:spcPts val="90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E8B454B-997E-49CD-A336-0FE21549A8F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29000" y="6400480"/>
            <a:ext cx="2286000" cy="184469"/>
          </a:xfrm>
        </p:spPr>
        <p:txBody>
          <a:bodyPr anchor="ctr">
            <a:noAutofit/>
          </a:bodyPr>
          <a:lstStyle>
            <a:lvl1pPr algn="ctr"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Add text alternative link, if needed.</a:t>
            </a:r>
            <a:endParaRPr lang="en-IN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1116DD9-289C-4737-A56E-E02B69F13F1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47800" y="6647724"/>
            <a:ext cx="7086600" cy="184150"/>
          </a:xfrm>
        </p:spPr>
        <p:txBody>
          <a:bodyPr anchor="ctr">
            <a:noAutofit/>
          </a:bodyPr>
          <a:lstStyle>
            <a:lvl1pPr algn="r"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defRPr sz="800">
                <a:latin typeface="+mn-lt"/>
              </a:defRPr>
            </a:lvl2pPr>
            <a:lvl3pPr algn="r">
              <a:defRPr sz="800">
                <a:latin typeface="+mn-lt"/>
              </a:defRPr>
            </a:lvl3pPr>
            <a:lvl4pPr algn="r">
              <a:defRPr sz="800">
                <a:latin typeface="+mn-lt"/>
              </a:defRPr>
            </a:lvl4pPr>
            <a:lvl5pPr algn="r">
              <a:defRPr sz="800">
                <a:latin typeface="+mn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F559566-3339-4DEC-BB50-1AC692F0B4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2401" y="6629400"/>
            <a:ext cx="441599" cy="193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61124D7-3D3F-409D-95D2-103C22DF22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937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Title 1">
            <a:extLst>
              <a:ext uri="{FF2B5EF4-FFF2-40B4-BE49-F238E27FC236}">
                <a16:creationId xmlns:a16="http://schemas.microsoft.com/office/drawing/2014/main" id="{38A07930-AB41-4C2A-B51A-FE9D9CCD49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90500"/>
            <a:ext cx="8229600" cy="10439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 algn="ctr"/>
            <a:r>
              <a:rPr lang="en-US" dirty="0"/>
              <a:t>Slide Title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A9714154-AF96-4E41-9C12-92237B79035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444752"/>
            <a:ext cx="8229600" cy="530352"/>
          </a:xfrm>
        </p:spPr>
        <p:txBody>
          <a:bodyPr>
            <a:noAutofit/>
          </a:bodyPr>
          <a:lstStyle>
            <a:lvl1pPr>
              <a:spcBef>
                <a:spcPts val="576"/>
              </a:spcBef>
              <a:spcAft>
                <a:spcPts val="0"/>
              </a:spcAft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latin typeface="Calibri (Body)"/>
              </a:defRPr>
            </a:lvl2pPr>
            <a:lvl3pPr>
              <a:defRPr sz="2400">
                <a:latin typeface="Calibri (Body)"/>
              </a:defRPr>
            </a:lvl3pPr>
            <a:lvl4pPr>
              <a:defRPr sz="2400">
                <a:latin typeface="Calibri (Body)"/>
              </a:defRPr>
            </a:lvl4pPr>
            <a:lvl5pPr>
              <a:defRPr sz="2400">
                <a:latin typeface="Calibri (Body)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Content 1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5E76B15F-F418-437A-9667-808069D61A2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57200" y="2109806"/>
            <a:ext cx="8229600" cy="530352"/>
          </a:xfrm>
        </p:spPr>
        <p:txBody>
          <a:bodyPr>
            <a:noAutofit/>
          </a:bodyPr>
          <a:lstStyle>
            <a:lvl1pPr>
              <a:spcBef>
                <a:spcPts val="576"/>
              </a:spcBef>
              <a:spcAft>
                <a:spcPts val="0"/>
              </a:spcAft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Content 2</a:t>
            </a:r>
          </a:p>
        </p:txBody>
      </p:sp>
      <p:sp>
        <p:nvSpPr>
          <p:cNvPr id="31" name="Content Placeholder 4">
            <a:extLst>
              <a:ext uri="{FF2B5EF4-FFF2-40B4-BE49-F238E27FC236}">
                <a16:creationId xmlns:a16="http://schemas.microsoft.com/office/drawing/2014/main" id="{FE5659B1-C523-48B0-8F94-C14174EA72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7200" y="2774860"/>
            <a:ext cx="8229600" cy="530352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Content 3</a:t>
            </a:r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3EFBD9E4-1992-4FF6-8639-498C6A828CD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7200" y="3439914"/>
            <a:ext cx="8229600" cy="530352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Content 4</a:t>
            </a:r>
          </a:p>
        </p:txBody>
      </p:sp>
      <p:sp>
        <p:nvSpPr>
          <p:cNvPr id="33" name="Content Placeholder 6">
            <a:extLst>
              <a:ext uri="{FF2B5EF4-FFF2-40B4-BE49-F238E27FC236}">
                <a16:creationId xmlns:a16="http://schemas.microsoft.com/office/drawing/2014/main" id="{7B38EE77-54FE-4BAF-8298-4A674CBF28D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57200" y="4104968"/>
            <a:ext cx="8229600" cy="530352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Content 5</a:t>
            </a:r>
          </a:p>
        </p:txBody>
      </p:sp>
      <p:sp>
        <p:nvSpPr>
          <p:cNvPr id="34" name="Content Placeholder 7">
            <a:extLst>
              <a:ext uri="{FF2B5EF4-FFF2-40B4-BE49-F238E27FC236}">
                <a16:creationId xmlns:a16="http://schemas.microsoft.com/office/drawing/2014/main" id="{4DCD4EF9-45E3-4449-8C53-F5BA2B33D0E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57200" y="4770022"/>
            <a:ext cx="8229600" cy="530352"/>
          </a:xfr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Content 6</a:t>
            </a:r>
          </a:p>
        </p:txBody>
      </p:sp>
      <p:sp>
        <p:nvSpPr>
          <p:cNvPr id="35" name="Content Placeholder 8">
            <a:extLst>
              <a:ext uri="{FF2B5EF4-FFF2-40B4-BE49-F238E27FC236}">
                <a16:creationId xmlns:a16="http://schemas.microsoft.com/office/drawing/2014/main" id="{339D8DFC-B6FA-47FD-8F4B-D342238E57D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57200" y="5435077"/>
            <a:ext cx="8229600" cy="530352"/>
          </a:xfr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Content 7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55FD81-C6A5-4CBE-89C6-D6C0603123A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09900" y="6286500"/>
            <a:ext cx="3124200" cy="228600"/>
          </a:xfrm>
        </p:spPr>
        <p:txBody>
          <a:bodyPr anchor="ctr">
            <a:noAutofit/>
          </a:bodyPr>
          <a:lstStyle>
            <a:lvl1pPr algn="ctr"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endParaRPr lang="en-IN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619478D-379B-4CBE-BBC0-EE5CD33AA1F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47800" y="6647724"/>
            <a:ext cx="7086600" cy="184150"/>
          </a:xfrm>
        </p:spPr>
        <p:txBody>
          <a:bodyPr anchor="ctr">
            <a:noAutofit/>
          </a:bodyPr>
          <a:lstStyle>
            <a:lvl1pPr algn="r"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defRPr sz="800">
                <a:latin typeface="+mn-lt"/>
              </a:defRPr>
            </a:lvl2pPr>
            <a:lvl3pPr algn="r">
              <a:defRPr sz="800">
                <a:latin typeface="+mn-lt"/>
              </a:defRPr>
            </a:lvl3pPr>
            <a:lvl4pPr algn="r">
              <a:defRPr sz="800">
                <a:latin typeface="+mn-lt"/>
              </a:defRPr>
            </a:lvl4pPr>
            <a:lvl5pPr algn="r">
              <a:defRPr sz="800">
                <a:latin typeface="+mn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4DF94FD-EA9F-44A4-8DE0-6BAC7E32E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2401" y="6629400"/>
            <a:ext cx="441599" cy="193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61124D7-3D3F-409D-95D2-103C22DF22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901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CB67DE5-F29F-4FC3-B374-9C05B13593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ED398B6-5202-4205-B2E7-278172FB2D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4BEBAC0-31D4-431A-8AD6-6F14B3716B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900" b="1"/>
            </a:lvl1pPr>
          </a:lstStyle>
          <a:p>
            <a:pPr>
              <a:defRPr/>
            </a:pPr>
            <a:fld id="{68360275-2FDD-4C92-8DE3-F219D8540CA5}" type="slidenum">
              <a:rPr lang="en-US" altLang="en-SA" smtClean="0"/>
              <a:pPr>
                <a:defRPr/>
              </a:pPr>
              <a:t>‹#›</a:t>
            </a:fld>
            <a:endParaRPr lang="en-US" altLang="en-SA" dirty="0"/>
          </a:p>
        </p:txBody>
      </p:sp>
    </p:spTree>
    <p:extLst>
      <p:ext uri="{BB962C8B-B14F-4D97-AF65-F5344CB8AC3E}">
        <p14:creationId xmlns:p14="http://schemas.microsoft.com/office/powerpoint/2010/main" val="3571413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735A46-3935-4FD1-B952-55E3B32E8E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44DC65-8FD2-425E-ACD4-D74D36FA52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3CB6AC-45B6-4F54-A8F8-6A94A43DA7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313F8-894F-478A-A34E-BABC2E13AE69}" type="slidenum">
              <a:rPr lang="en-US" altLang="en-SA"/>
              <a:pPr>
                <a:defRPr/>
              </a:pPr>
              <a:t>‹#›</a:t>
            </a:fld>
            <a:endParaRPr lang="en-US" altLang="en-SA"/>
          </a:p>
        </p:txBody>
      </p:sp>
    </p:spTree>
    <p:extLst>
      <p:ext uri="{BB962C8B-B14F-4D97-AF65-F5344CB8AC3E}">
        <p14:creationId xmlns:p14="http://schemas.microsoft.com/office/powerpoint/2010/main" val="2365391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GH logo">
            <a:extLst>
              <a:ext uri="{FF2B5EF4-FFF2-40B4-BE49-F238E27FC236}">
                <a16:creationId xmlns:a16="http://schemas.microsoft.com/office/drawing/2014/main" id="{BF372B49-B6F5-4826-B4F8-2F8A4FFF88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1447"/>
            <a:ext cx="999514" cy="999514"/>
          </a:xfrm>
          <a:prstGeom prst="rect">
            <a:avLst/>
          </a:prstGeom>
        </p:spPr>
      </p:pic>
      <p:sp>
        <p:nvSpPr>
          <p:cNvPr id="9" name="MGH Tagline">
            <a:extLst>
              <a:ext uri="{FF2B5EF4-FFF2-40B4-BE49-F238E27FC236}">
                <a16:creationId xmlns:a16="http://schemas.microsoft.com/office/drawing/2014/main" id="{70E12349-CEA7-4006-B6E3-3E283BDBD258}"/>
              </a:ext>
            </a:extLst>
          </p:cNvPr>
          <p:cNvSpPr txBox="1"/>
          <p:nvPr userDrawn="1"/>
        </p:nvSpPr>
        <p:spPr>
          <a:xfrm>
            <a:off x="5590427" y="169652"/>
            <a:ext cx="3544947" cy="338554"/>
          </a:xfrm>
          <a:prstGeom prst="rect">
            <a:avLst/>
          </a:prstGeom>
          <a:noFill/>
        </p:spPr>
        <p:txBody>
          <a:bodyPr wrap="square" lIns="28575" rIns="28575" rtlCol="0">
            <a:spAutoFit/>
          </a:bodyPr>
          <a:lstStyle/>
          <a:p>
            <a:pPr marL="0" marR="0" lvl="0" indent="0" algn="l" defTabSz="571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pc="2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Because learning changes everything.</a:t>
            </a:r>
            <a:r>
              <a:rPr lang="en-US" sz="1600" spc="25" baseline="6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®</a:t>
            </a:r>
            <a:endParaRPr lang="en-US" sz="1600" spc="25" baseline="6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MGH Yellow Line">
            <a:extLst>
              <a:ext uri="{FF2B5EF4-FFF2-40B4-BE49-F238E27FC236}">
                <a16:creationId xmlns:a16="http://schemas.microsoft.com/office/drawing/2014/main" id="{86E6E250-D1F9-6444-A77C-4DC8C64A97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6432548"/>
            <a:ext cx="9144000" cy="54593"/>
          </a:xfrm>
          <a:prstGeom prst="rect">
            <a:avLst/>
          </a:prstGeom>
          <a:solidFill>
            <a:srgbClr val="C50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50">
              <a:latin typeface="Calibri (Body)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949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7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685800" rtl="0" eaLnBrk="1" fontAlgn="auto" latinLnBrk="0" hangingPunct="1">
        <a:lnSpc>
          <a:spcPct val="100000"/>
        </a:lnSpc>
        <a:spcBef>
          <a:spcPts val="9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05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72641" indent="-171450" algn="l" defTabSz="685800" rtl="0" eaLnBrk="1" latinLnBrk="0" hangingPunct="1">
        <a:lnSpc>
          <a:spcPct val="100000"/>
        </a:lnSpc>
        <a:spcBef>
          <a:spcPts val="600"/>
        </a:spcBef>
        <a:buClrTx/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2pPr>
      <a:lvl3pPr marL="345281" indent="-171450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3pPr>
      <a:lvl4pPr marL="341710" indent="0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514350" indent="0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0">
          <p15:clr>
            <a:srgbClr val="F26B43"/>
          </p15:clr>
        </p15:guide>
        <p15:guide id="2" orient="horz" pos="192">
          <p15:clr>
            <a:srgbClr val="F26B43"/>
          </p15:clr>
        </p15:guide>
        <p15:guide id="5" pos="2880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960">
          <p15:clr>
            <a:srgbClr val="F26B43"/>
          </p15:clr>
        </p15:guide>
        <p15:guide id="11" orient="horz" pos="410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59760F-4E54-46BE-8849-B50AFDB66025}"/>
              </a:ext>
            </a:extLst>
          </p:cNvPr>
          <p:cNvSpPr/>
          <p:nvPr userDrawn="1"/>
        </p:nvSpPr>
        <p:spPr>
          <a:xfrm>
            <a:off x="0" y="0"/>
            <a:ext cx="9144000" cy="1241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Placeholder">
            <a:extLst>
              <a:ext uri="{FF2B5EF4-FFF2-40B4-BE49-F238E27FC236}">
                <a16:creationId xmlns:a16="http://schemas.microsoft.com/office/drawing/2014/main" id="{881C4C4E-EEEF-442A-AE3B-63C7E062F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1088"/>
            <a:ext cx="8229600" cy="1053352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goes here</a:t>
            </a:r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4F2C87DD-ADFA-433D-B7C8-4E9E42BC9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44752"/>
            <a:ext cx="8229600" cy="5102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Short Copyright">
            <a:extLst>
              <a:ext uri="{FF2B5EF4-FFF2-40B4-BE49-F238E27FC236}">
                <a16:creationId xmlns:a16="http://schemas.microsoft.com/office/drawing/2014/main" id="{36838A37-515E-4F5C-BF9F-CE51891A9C27}"/>
              </a:ext>
            </a:extLst>
          </p:cNvPr>
          <p:cNvSpPr txBox="1"/>
          <p:nvPr/>
        </p:nvSpPr>
        <p:spPr>
          <a:xfrm>
            <a:off x="215659" y="6629400"/>
            <a:ext cx="1233578" cy="215444"/>
          </a:xfrm>
          <a:prstGeom prst="rect">
            <a:avLst/>
          </a:prstGeom>
          <a:noFill/>
        </p:spPr>
        <p:txBody>
          <a:bodyPr wrap="square" lIns="34290" rIns="34290" rtlCol="0" anchor="ctr">
            <a:spAutoFit/>
          </a:bodyPr>
          <a:lstStyle/>
          <a:p>
            <a:r>
              <a:rPr lang="en-US" sz="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McGraw Hill LLC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6AA463-C160-4968-BDB2-1F1A838D5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2401" y="6629400"/>
            <a:ext cx="441599" cy="193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61124D7-3D3F-409D-95D2-103C22DF22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62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9" r:id="rId1"/>
    <p:sldLayoutId id="2147484240" r:id="rId2"/>
    <p:sldLayoutId id="2147484241" r:id="rId3"/>
    <p:sldLayoutId id="2147484242" r:id="rId4"/>
    <p:sldLayoutId id="2147484243" r:id="rId5"/>
    <p:sldLayoutId id="2147484244" r:id="rId6"/>
    <p:sldLayoutId id="2147484245" r:id="rId7"/>
    <p:sldLayoutId id="2147484246" r:id="rId8"/>
  </p:sldLayoutIdLst>
  <p:hf hdr="0" ftr="0" dt="0"/>
  <p:txStyles>
    <p:titleStyle>
      <a:lvl1pPr algn="ctr" defTabSz="685800" rtl="0" eaLnBrk="1" latinLnBrk="0" hangingPunct="1">
        <a:lnSpc>
          <a:spcPct val="100000"/>
        </a:lnSpc>
        <a:spcBef>
          <a:spcPct val="0"/>
        </a:spcBef>
        <a:buNone/>
        <a:defRPr sz="3600" b="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0" marR="0" indent="0" algn="l" defTabSz="685800" rtl="0" eaLnBrk="1" fontAlgn="auto" latinLnBrk="0" hangingPunct="1">
        <a:lnSpc>
          <a:spcPct val="100000"/>
        </a:lnSpc>
        <a:spcBef>
          <a:spcPts val="576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400" kern="1200">
          <a:solidFill>
            <a:schemeClr val="tx2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258366" indent="-257175" algn="l" defTabSz="685800" rtl="0" eaLnBrk="1" latinLnBrk="0" hangingPunct="1">
        <a:lnSpc>
          <a:spcPct val="100000"/>
        </a:lnSpc>
        <a:spcBef>
          <a:spcPts val="576"/>
        </a:spcBef>
        <a:spcAft>
          <a:spcPts val="0"/>
        </a:spcAft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388144" indent="-214313" algn="l" defTabSz="6858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Times New Roman" panose="02020603050405020304" pitchFamily="18" charset="0"/>
        </a:defRPr>
      </a:lvl3pPr>
      <a:lvl4pPr marL="556023" indent="-214313" algn="l" defTabSz="6858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728663" indent="-214313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192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624">
          <p15:clr>
            <a:srgbClr val="F26B43"/>
          </p15:clr>
        </p15:guide>
        <p15:guide id="11" orient="horz" pos="4104">
          <p15:clr>
            <a:srgbClr val="F26B43"/>
          </p15:clr>
        </p15:guide>
        <p15:guide id="12" orient="horz" pos="864">
          <p15:clr>
            <a:srgbClr val="F26B43"/>
          </p15:clr>
        </p15:guide>
        <p15:guide id="13" orient="horz" pos="360">
          <p15:clr>
            <a:srgbClr val="F26B43"/>
          </p15:clr>
        </p15:guide>
        <p15:guide id="14" orient="horz" pos="3936">
          <p15:clr>
            <a:srgbClr val="F26B43"/>
          </p15:clr>
        </p15:guide>
        <p15:guide id="15" pos="984">
          <p15:clr>
            <a:srgbClr val="F26B43"/>
          </p15:clr>
        </p15:guide>
        <p15:guide id="16" pos="5376">
          <p15:clr>
            <a:srgbClr val="F26B43"/>
          </p15:clr>
        </p15:guide>
        <p15:guide id="17" pos="26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GH Yellow Line">
            <a:extLst>
              <a:ext uri="{FF2B5EF4-FFF2-40B4-BE49-F238E27FC236}">
                <a16:creationId xmlns:a16="http://schemas.microsoft.com/office/drawing/2014/main" id="{F20163A4-4644-4B17-9C8A-EF42A99233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6432547"/>
            <a:ext cx="9144000" cy="54593"/>
          </a:xfrm>
          <a:prstGeom prst="rect">
            <a:avLst/>
          </a:prstGeom>
          <a:solidFill>
            <a:srgbClr val="C50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653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16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ctr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22860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460375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55613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0">
          <p15:clr>
            <a:srgbClr val="F26B43"/>
          </p15:clr>
        </p15:guide>
        <p15:guide id="2" orient="horz" pos="192">
          <p15:clr>
            <a:srgbClr val="F26B43"/>
          </p15:clr>
        </p15:guide>
        <p15:guide id="5" pos="2112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624">
          <p15:clr>
            <a:srgbClr val="F26B43"/>
          </p15:clr>
        </p15:guide>
        <p15:guide id="11" orient="horz" pos="4104">
          <p15:clr>
            <a:srgbClr val="F26B43"/>
          </p15:clr>
        </p15:guide>
        <p15:guide id="12" orient="horz" pos="2160">
          <p15:clr>
            <a:srgbClr val="F26B43"/>
          </p15:clr>
        </p15:guide>
        <p15:guide id="13" pos="364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ort Copyright">
            <a:extLst>
              <a:ext uri="{FF2B5EF4-FFF2-40B4-BE49-F238E27FC236}">
                <a16:creationId xmlns:a16="http://schemas.microsoft.com/office/drawing/2014/main" id="{C4EA929C-8B3A-47EE-A144-CD170BF5C573}"/>
              </a:ext>
            </a:extLst>
          </p:cNvPr>
          <p:cNvSpPr txBox="1"/>
          <p:nvPr userDrawn="1"/>
        </p:nvSpPr>
        <p:spPr>
          <a:xfrm>
            <a:off x="215659" y="6604363"/>
            <a:ext cx="1233578" cy="215444"/>
          </a:xfrm>
          <a:prstGeom prst="rect">
            <a:avLst/>
          </a:prstGeom>
          <a:noFill/>
        </p:spPr>
        <p:txBody>
          <a:bodyPr wrap="square" lIns="34290" rIns="34290" rtlCol="0" anchor="ctr">
            <a:spAutoFit/>
          </a:bodyPr>
          <a:lstStyle/>
          <a:p>
            <a:r>
              <a:rPr lang="en-US" sz="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McGraw Hill LLC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D11E05C-F140-4900-8B6F-52FB9B5E58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2401" y="6629400"/>
            <a:ext cx="441599" cy="193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61124D7-3D3F-409D-95D2-103C22DF22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563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">
            <a:extLst>
              <a:ext uri="{FF2B5EF4-FFF2-40B4-BE49-F238E27FC236}">
                <a16:creationId xmlns:a16="http://schemas.microsoft.com/office/drawing/2014/main" id="{881C4C4E-EEEF-442A-AE3B-63C7E062F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81088"/>
            <a:ext cx="8458200" cy="889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/>
            <a:r>
              <a:rPr lang="en-US" dirty="0"/>
              <a:t>Title goes here</a:t>
            </a:r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4F2C87DD-ADFA-433D-B7C8-4E9E42BC9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0" y="1273877"/>
            <a:ext cx="8458200" cy="51269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hort Copyright">
            <a:extLst>
              <a:ext uri="{FF2B5EF4-FFF2-40B4-BE49-F238E27FC236}">
                <a16:creationId xmlns:a16="http://schemas.microsoft.com/office/drawing/2014/main" id="{47596980-9045-416C-92B4-DF65D03978A1}"/>
              </a:ext>
            </a:extLst>
          </p:cNvPr>
          <p:cNvSpPr txBox="1"/>
          <p:nvPr userDrawn="1"/>
        </p:nvSpPr>
        <p:spPr>
          <a:xfrm>
            <a:off x="215659" y="6604363"/>
            <a:ext cx="1233578" cy="215444"/>
          </a:xfrm>
          <a:prstGeom prst="rect">
            <a:avLst/>
          </a:prstGeom>
          <a:noFill/>
        </p:spPr>
        <p:txBody>
          <a:bodyPr wrap="square" lIns="34290" rIns="34290" rtlCol="0" anchor="ctr">
            <a:spAutoFit/>
          </a:bodyPr>
          <a:lstStyle/>
          <a:p>
            <a:r>
              <a:rPr lang="en-US" sz="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McGraw Hill LLC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522DC18-9209-4208-966E-90049E150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2401" y="6629400"/>
            <a:ext cx="441599" cy="193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61124D7-3D3F-409D-95D2-103C22DF22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530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1" r:id="rId1"/>
    <p:sldLayoutId id="2147484222" r:id="rId2"/>
  </p:sldLayoutIdLst>
  <p:hf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lang="en-US" sz="3600" b="0" kern="1200" dirty="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0" marR="0" indent="0" algn="l" defTabSz="685800" rtl="0" eaLnBrk="1" fontAlgn="auto" latinLnBrk="0" hangingPunct="1">
        <a:lnSpc>
          <a:spcPct val="100000"/>
        </a:lnSpc>
        <a:spcBef>
          <a:spcPts val="576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400" kern="1200">
          <a:solidFill>
            <a:schemeClr val="tx2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258366" indent="-257175" algn="l" defTabSz="685800" rtl="0" eaLnBrk="1" latinLnBrk="0" hangingPunct="1">
        <a:lnSpc>
          <a:spcPct val="100000"/>
        </a:lnSpc>
        <a:spcBef>
          <a:spcPts val="576"/>
        </a:spcBef>
        <a:spcAft>
          <a:spcPts val="600"/>
        </a:spcAft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388144" indent="-214313" algn="l" defTabSz="685800" rtl="0" eaLnBrk="1" latinLnBrk="0" hangingPunct="1">
        <a:lnSpc>
          <a:spcPct val="100000"/>
        </a:lnSpc>
        <a:spcBef>
          <a:spcPts val="576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556023" indent="-214313" algn="l" defTabSz="6858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728663" indent="-214313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192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624">
          <p15:clr>
            <a:srgbClr val="F26B43"/>
          </p15:clr>
        </p15:guide>
        <p15:guide id="11" orient="horz" pos="4104">
          <p15:clr>
            <a:srgbClr val="F26B43"/>
          </p15:clr>
        </p15:guide>
        <p15:guide id="12" orient="horz" pos="864">
          <p15:clr>
            <a:srgbClr val="F26B43"/>
          </p15:clr>
        </p15:guide>
        <p15:guide id="13" orient="horz" pos="360">
          <p15:clr>
            <a:srgbClr val="F26B43"/>
          </p15:clr>
        </p15:guide>
        <p15:guide id="14" orient="horz" pos="3936">
          <p15:clr>
            <a:srgbClr val="F26B43"/>
          </p15:clr>
        </p15:guide>
        <p15:guide id="15" pos="984">
          <p15:clr>
            <a:srgbClr val="F26B43"/>
          </p15:clr>
        </p15:guide>
        <p15:guide id="16" pos="5376">
          <p15:clr>
            <a:srgbClr val="F26B43"/>
          </p15:clr>
        </p15:guide>
        <p15:guide id="17" pos="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2.jp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4.wmf"/><Relationship Id="rId12" Type="http://schemas.openxmlformats.org/officeDocument/2006/relationships/image" Target="../media/image3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7.bin"/><Relationship Id="rId5" Type="http://schemas.openxmlformats.org/officeDocument/2006/relationships/image" Target="../media/image33.emf"/><Relationship Id="rId10" Type="http://schemas.openxmlformats.org/officeDocument/2006/relationships/image" Target="../media/image35.emf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6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3.emf"/><Relationship Id="rId5" Type="http://schemas.openxmlformats.org/officeDocument/2006/relationships/image" Target="../media/image42.png"/><Relationship Id="rId4" Type="http://schemas.openxmlformats.org/officeDocument/2006/relationships/image" Target="../media/image41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2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9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5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59.wmf"/><Relationship Id="rId5" Type="http://schemas.openxmlformats.org/officeDocument/2006/relationships/image" Target="../media/image56.e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58.w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C97073-446A-4074-85C6-8CD2462D9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192C7A-79A3-4916-8FBD-52F6771AD74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86300" y="3048001"/>
            <a:ext cx="4191000" cy="19812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Properties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Solutions</a:t>
            </a:r>
          </a:p>
        </p:txBody>
      </p:sp>
      <p:pic>
        <p:nvPicPr>
          <p:cNvPr id="7" name="Picture 6" descr="A ferrofluid is a colloid containing nanoparticle ferromagnets suspended in a fluid. Ferrofluids become magnetized in the presence of strong&#10;magnetic fields.">
            <a:extLst>
              <a:ext uri="{FF2B5EF4-FFF2-40B4-BE49-F238E27FC236}">
                <a16:creationId xmlns:a16="http://schemas.microsoft.com/office/drawing/2014/main" id="{4EC58F56-945B-4F01-AD1F-CD66A3559A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66" y="1752600"/>
            <a:ext cx="3184334" cy="32004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B382FE-2ED4-42F2-A797-3D1B5E0B42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1433" y="5029200"/>
            <a:ext cx="3048000" cy="2286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MADDRAT/Shutterstock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CE19EADF-39F6-441E-97CA-2E767E836BE3}"/>
              </a:ext>
            </a:extLst>
          </p:cNvPr>
          <p:cNvSpPr txBox="1">
            <a:spLocks/>
          </p:cNvSpPr>
          <p:nvPr/>
        </p:nvSpPr>
        <p:spPr>
          <a:xfrm>
            <a:off x="0" y="6477000"/>
            <a:ext cx="9144000" cy="381000"/>
          </a:xfrm>
          <a:prstGeom prst="rect">
            <a:avLst/>
          </a:prstGeom>
        </p:spPr>
        <p:txBody>
          <a:bodyPr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172641" indent="-171450" algn="ctr" defTabSz="6858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 sz="800" kern="120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345281" indent="-171450" algn="ctr" defTabSz="685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341710" indent="0" algn="ctr" defTabSz="685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514350" indent="0" algn="ctr" defTabSz="685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Copyright 2022 © McGraw Hill LLC. All rights reserved. No reproduction or distribution without the prior written consent of McGraw Hill LLC.</a:t>
            </a:r>
          </a:p>
        </p:txBody>
      </p:sp>
    </p:spTree>
    <p:extLst>
      <p:ext uri="{BB962C8B-B14F-4D97-AF65-F5344CB8AC3E}">
        <p14:creationId xmlns:p14="http://schemas.microsoft.com/office/powerpoint/2010/main" val="2391162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2">
            <a:extLst>
              <a:ext uri="{FF2B5EF4-FFF2-40B4-BE49-F238E27FC236}">
                <a16:creationId xmlns:a16="http://schemas.microsoft.com/office/drawing/2014/main" id="{469EFEA0-EDA4-4464-B287-2A0B0E7AA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1119188"/>
            <a:ext cx="7889875" cy="946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defRPr/>
            </a:pPr>
            <a:r>
              <a:rPr lang="en-US" altLang="en-US" sz="2800" kern="0" dirty="0">
                <a:solidFill>
                  <a:srgbClr val="3333CC"/>
                </a:solidFill>
              </a:rPr>
              <a:t>What mass of KI is required to make 500 mL of a 2.80 </a:t>
            </a:r>
            <a:r>
              <a:rPr lang="en-US" altLang="en-US" sz="2800" i="1" kern="0" dirty="0">
                <a:solidFill>
                  <a:srgbClr val="3333CC"/>
                </a:solidFill>
              </a:rPr>
              <a:t>M</a:t>
            </a:r>
            <a:r>
              <a:rPr lang="en-US" altLang="en-US" sz="2800" kern="0" dirty="0">
                <a:solidFill>
                  <a:srgbClr val="3333CC"/>
                </a:solidFill>
              </a:rPr>
              <a:t> KI solution?</a:t>
            </a:r>
          </a:p>
        </p:txBody>
      </p:sp>
      <p:grpSp>
        <p:nvGrpSpPr>
          <p:cNvPr id="2" name="Group 55">
            <a:extLst>
              <a:ext uri="{FF2B5EF4-FFF2-40B4-BE49-F238E27FC236}">
                <a16:creationId xmlns:a16="http://schemas.microsoft.com/office/drawing/2014/main" id="{5DCD389E-A4FB-4CC0-9285-A91FCE9D2170}"/>
              </a:ext>
            </a:extLst>
          </p:cNvPr>
          <p:cNvGrpSpPr>
            <a:grpSpLocks/>
          </p:cNvGrpSpPr>
          <p:nvPr/>
        </p:nvGrpSpPr>
        <p:grpSpPr bwMode="auto">
          <a:xfrm>
            <a:off x="736600" y="2530475"/>
            <a:ext cx="7543800" cy="457200"/>
            <a:chOff x="96" y="2976"/>
            <a:chExt cx="4752" cy="288"/>
          </a:xfrm>
        </p:grpSpPr>
        <p:sp>
          <p:nvSpPr>
            <p:cNvPr id="14" name="Text Box 15">
              <a:extLst>
                <a:ext uri="{FF2B5EF4-FFF2-40B4-BE49-F238E27FC236}">
                  <a16:creationId xmlns:a16="http://schemas.microsoft.com/office/drawing/2014/main" id="{16818063-5985-4872-88EF-51F20CF43E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2976"/>
              <a:ext cx="1899" cy="28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en-US" altLang="en-US" kern="0">
                  <a:solidFill>
                    <a:srgbClr val="000000"/>
                  </a:solidFill>
                </a:rPr>
                <a:t>volume of KI solution</a:t>
              </a:r>
            </a:p>
          </p:txBody>
        </p:sp>
        <p:sp>
          <p:nvSpPr>
            <p:cNvPr id="15" name="Text Box 16">
              <a:extLst>
                <a:ext uri="{FF2B5EF4-FFF2-40B4-BE49-F238E27FC236}">
                  <a16:creationId xmlns:a16="http://schemas.microsoft.com/office/drawing/2014/main" id="{1F7AABEA-07BF-41E2-993A-F08CAE920B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9" y="2976"/>
              <a:ext cx="863" cy="28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en-US" altLang="en-US" kern="0">
                  <a:solidFill>
                    <a:srgbClr val="000000"/>
                  </a:solidFill>
                </a:rPr>
                <a:t>moles KI</a:t>
              </a:r>
            </a:p>
          </p:txBody>
        </p:sp>
        <p:sp>
          <p:nvSpPr>
            <p:cNvPr id="16" name="Text Box 17">
              <a:extLst>
                <a:ext uri="{FF2B5EF4-FFF2-40B4-BE49-F238E27FC236}">
                  <a16:creationId xmlns:a16="http://schemas.microsoft.com/office/drawing/2014/main" id="{77F7D121-59D1-4E8E-9560-B9F9FD25AD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4" y="2976"/>
              <a:ext cx="884" cy="28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en-US" altLang="en-US" kern="0">
                  <a:solidFill>
                    <a:srgbClr val="000000"/>
                  </a:solidFill>
                </a:rPr>
                <a:t>grams KI</a:t>
              </a:r>
            </a:p>
          </p:txBody>
        </p:sp>
        <p:sp>
          <p:nvSpPr>
            <p:cNvPr id="17" name="Line 19">
              <a:extLst>
                <a:ext uri="{FF2B5EF4-FFF2-40B4-BE49-F238E27FC236}">
                  <a16:creationId xmlns:a16="http://schemas.microsoft.com/office/drawing/2014/main" id="{B61E7C8D-4404-4616-92BB-DC441D4939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3120"/>
              <a:ext cx="3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>
                <a:defRPr/>
              </a:pPr>
              <a:endParaRPr lang="en-US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Line 20">
              <a:extLst>
                <a:ext uri="{FF2B5EF4-FFF2-40B4-BE49-F238E27FC236}">
                  <a16:creationId xmlns:a16="http://schemas.microsoft.com/office/drawing/2014/main" id="{BE80FCAD-A864-4381-8BDB-3B924793F4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4" y="3120"/>
              <a:ext cx="3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>
                <a:defRPr/>
              </a:pPr>
              <a:endParaRPr lang="en-US" ker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9" name="Text Box 22">
            <a:extLst>
              <a:ext uri="{FF2B5EF4-FFF2-40B4-BE49-F238E27FC236}">
                <a16:creationId xmlns:a16="http://schemas.microsoft.com/office/drawing/2014/main" id="{DF929859-1040-4FC2-8CAC-94FF632DA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301875"/>
            <a:ext cx="704850" cy="3968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2000" i="1" kern="0">
                <a:solidFill>
                  <a:srgbClr val="FF0000"/>
                </a:solidFill>
              </a:rPr>
              <a:t>M</a:t>
            </a:r>
            <a:r>
              <a:rPr lang="en-US" altLang="en-US" sz="2000" kern="0">
                <a:solidFill>
                  <a:srgbClr val="FF0000"/>
                </a:solidFill>
              </a:rPr>
              <a:t> KI</a:t>
            </a:r>
            <a:endParaRPr lang="en-US" altLang="en-US" sz="2000" i="1" kern="0">
              <a:solidFill>
                <a:srgbClr val="FF0000"/>
              </a:solidFill>
            </a:endParaRPr>
          </a:p>
        </p:txBody>
      </p:sp>
      <p:sp>
        <p:nvSpPr>
          <p:cNvPr id="20" name="Rectangle 23">
            <a:extLst>
              <a:ext uri="{FF2B5EF4-FFF2-40B4-BE49-F238E27FC236}">
                <a16:creationId xmlns:a16="http://schemas.microsoft.com/office/drawing/2014/main" id="{5C288D52-F5ED-4B21-A7C8-1A71DEC06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250" y="2301875"/>
            <a:ext cx="801688" cy="3968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2000" kern="0">
                <a:solidFill>
                  <a:srgbClr val="FF0000"/>
                </a:solidFill>
                <a:latin typeface="Lucida Calligraphy" pitchFamily="66" charset="0"/>
              </a:rPr>
              <a:t>M </a:t>
            </a:r>
            <a:r>
              <a:rPr lang="en-US" altLang="en-US" sz="2000" kern="0">
                <a:solidFill>
                  <a:srgbClr val="FF0000"/>
                </a:solidFill>
              </a:rPr>
              <a:t>KI</a:t>
            </a:r>
            <a:endParaRPr lang="en-US" altLang="en-US" sz="2000" kern="0">
              <a:solidFill>
                <a:srgbClr val="FF0000"/>
              </a:solidFill>
              <a:latin typeface="Lucida Calligraphy" pitchFamily="66" charset="0"/>
            </a:endParaRPr>
          </a:p>
        </p:txBody>
      </p:sp>
      <p:sp>
        <p:nvSpPr>
          <p:cNvPr id="21" name="Text Box 26">
            <a:extLst>
              <a:ext uri="{FF2B5EF4-FFF2-40B4-BE49-F238E27FC236}">
                <a16:creationId xmlns:a16="http://schemas.microsoft.com/office/drawing/2014/main" id="{AC93BEAF-94BA-45BD-8A6E-F144D8012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512343"/>
            <a:ext cx="1039812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2000" kern="0" dirty="0">
                <a:solidFill>
                  <a:srgbClr val="000000"/>
                </a:solidFill>
              </a:rPr>
              <a:t>500 mL</a:t>
            </a:r>
          </a:p>
        </p:txBody>
      </p:sp>
      <p:sp>
        <p:nvSpPr>
          <p:cNvPr id="22" name="Text Box 34">
            <a:extLst>
              <a:ext uri="{FF2B5EF4-FFF2-40B4-BE49-F238E27FC236}">
                <a16:creationId xmlns:a16="http://schemas.microsoft.com/office/drawing/2014/main" id="{92276C0F-9D7E-46B8-90E7-4B15DF501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0" y="3513931"/>
            <a:ext cx="1346200" cy="3968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2000" kern="0" dirty="0">
                <a:solidFill>
                  <a:srgbClr val="000000"/>
                </a:solidFill>
              </a:rPr>
              <a:t>= </a:t>
            </a:r>
            <a:r>
              <a:rPr lang="en-US" altLang="en-US" sz="2000" b="1" kern="0" dirty="0">
                <a:solidFill>
                  <a:srgbClr val="000000"/>
                </a:solidFill>
              </a:rPr>
              <a:t>232</a:t>
            </a:r>
            <a:r>
              <a:rPr lang="en-US" altLang="en-US" sz="2000" kern="0" dirty="0">
                <a:solidFill>
                  <a:srgbClr val="000000"/>
                </a:solidFill>
              </a:rPr>
              <a:t> g KI</a:t>
            </a:r>
          </a:p>
        </p:txBody>
      </p:sp>
      <p:grpSp>
        <p:nvGrpSpPr>
          <p:cNvPr id="3" name="Group 46">
            <a:extLst>
              <a:ext uri="{FF2B5EF4-FFF2-40B4-BE49-F238E27FC236}">
                <a16:creationId xmlns:a16="http://schemas.microsoft.com/office/drawing/2014/main" id="{ED64026D-40EE-4A03-8E71-A00DBF6C4B8F}"/>
              </a:ext>
            </a:extLst>
          </p:cNvPr>
          <p:cNvGrpSpPr>
            <a:grpSpLocks/>
          </p:cNvGrpSpPr>
          <p:nvPr/>
        </p:nvGrpSpPr>
        <p:grpSpPr bwMode="auto">
          <a:xfrm>
            <a:off x="5359400" y="3309937"/>
            <a:ext cx="1346200" cy="804863"/>
            <a:chOff x="3232" y="3494"/>
            <a:chExt cx="848" cy="507"/>
          </a:xfrm>
        </p:grpSpPr>
        <p:grpSp>
          <p:nvGrpSpPr>
            <p:cNvPr id="13340" name="Group 38">
              <a:extLst>
                <a:ext uri="{FF2B5EF4-FFF2-40B4-BE49-F238E27FC236}">
                  <a16:creationId xmlns:a16="http://schemas.microsoft.com/office/drawing/2014/main" id="{544400EC-C6BC-48A0-927C-CCBA393831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9" y="3494"/>
              <a:ext cx="711" cy="507"/>
              <a:chOff x="2817" y="3494"/>
              <a:chExt cx="711" cy="507"/>
            </a:xfrm>
          </p:grpSpPr>
          <p:sp>
            <p:nvSpPr>
              <p:cNvPr id="26" name="Text Box 32">
                <a:extLst>
                  <a:ext uri="{FF2B5EF4-FFF2-40B4-BE49-F238E27FC236}">
                    <a16:creationId xmlns:a16="http://schemas.microsoft.com/office/drawing/2014/main" id="{85D921EE-F375-4511-98C3-50CCFDBF6C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17" y="3494"/>
                <a:ext cx="711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defRPr/>
                </a:pPr>
                <a:r>
                  <a:rPr lang="en-US" altLang="en-US" sz="2000" kern="0">
                    <a:solidFill>
                      <a:srgbClr val="000000"/>
                    </a:solidFill>
                  </a:rPr>
                  <a:t>166 g KI</a:t>
                </a:r>
              </a:p>
            </p:txBody>
          </p:sp>
          <p:sp>
            <p:nvSpPr>
              <p:cNvPr id="27" name="Text Box 33">
                <a:extLst>
                  <a:ext uri="{FF2B5EF4-FFF2-40B4-BE49-F238E27FC236}">
                    <a16:creationId xmlns:a16="http://schemas.microsoft.com/office/drawing/2014/main" id="{D6206BDD-4F54-4A43-B98B-2194D47AE2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1" y="3751"/>
                <a:ext cx="702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defRPr/>
                </a:pPr>
                <a:r>
                  <a:rPr lang="en-US" altLang="en-US" sz="2000" kern="0">
                    <a:solidFill>
                      <a:srgbClr val="000000"/>
                    </a:solidFill>
                  </a:rPr>
                  <a:t>1 mol KI</a:t>
                </a:r>
              </a:p>
            </p:txBody>
          </p:sp>
          <p:sp>
            <p:nvSpPr>
              <p:cNvPr id="28" name="Line 37">
                <a:extLst>
                  <a:ext uri="{FF2B5EF4-FFF2-40B4-BE49-F238E27FC236}">
                    <a16:creationId xmlns:a16="http://schemas.microsoft.com/office/drawing/2014/main" id="{C183527B-5E48-4E76-B336-D7ADF4A26F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60" y="3747"/>
                <a:ext cx="624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25" name="Text Box 41">
              <a:extLst>
                <a:ext uri="{FF2B5EF4-FFF2-40B4-BE49-F238E27FC236}">
                  <a16:creationId xmlns:a16="http://schemas.microsoft.com/office/drawing/2014/main" id="{5FADF669-24D5-4616-ACDB-8EE5F45B36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2" y="3624"/>
              <a:ext cx="196" cy="25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en-US" altLang="en-US" sz="2000" kern="0">
                  <a:solidFill>
                    <a:srgbClr val="000000"/>
                  </a:solidFill>
                </a:rPr>
                <a:t>x</a:t>
              </a:r>
            </a:p>
          </p:txBody>
        </p:sp>
      </p:grpSp>
      <p:grpSp>
        <p:nvGrpSpPr>
          <p:cNvPr id="5" name="Group 54">
            <a:extLst>
              <a:ext uri="{FF2B5EF4-FFF2-40B4-BE49-F238E27FC236}">
                <a16:creationId xmlns:a16="http://schemas.microsoft.com/office/drawing/2014/main" id="{1B79FDCB-63C2-4119-8E72-6A980DC00135}"/>
              </a:ext>
            </a:extLst>
          </p:cNvPr>
          <p:cNvGrpSpPr>
            <a:grpSpLocks/>
          </p:cNvGrpSpPr>
          <p:nvPr/>
        </p:nvGrpSpPr>
        <p:grpSpPr bwMode="auto">
          <a:xfrm>
            <a:off x="3708400" y="3309937"/>
            <a:ext cx="1697038" cy="804863"/>
            <a:chOff x="2304" y="3494"/>
            <a:chExt cx="1069" cy="507"/>
          </a:xfrm>
        </p:grpSpPr>
        <p:grpSp>
          <p:nvGrpSpPr>
            <p:cNvPr id="13335" name="Group 39">
              <a:extLst>
                <a:ext uri="{FF2B5EF4-FFF2-40B4-BE49-F238E27FC236}">
                  <a16:creationId xmlns:a16="http://schemas.microsoft.com/office/drawing/2014/main" id="{AEEAA11C-61EA-4CAA-9404-488D8A349C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9" y="3494"/>
              <a:ext cx="924" cy="507"/>
              <a:chOff x="2001" y="3494"/>
              <a:chExt cx="924" cy="507"/>
            </a:xfrm>
          </p:grpSpPr>
          <p:sp>
            <p:nvSpPr>
              <p:cNvPr id="32" name="Text Box 30">
                <a:extLst>
                  <a:ext uri="{FF2B5EF4-FFF2-40B4-BE49-F238E27FC236}">
                    <a16:creationId xmlns:a16="http://schemas.microsoft.com/office/drawing/2014/main" id="{82A0FCB8-4BA0-4ECC-BEE9-D7CD5D1638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01" y="3494"/>
                <a:ext cx="924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defRPr/>
                </a:pPr>
                <a:r>
                  <a:rPr lang="en-US" altLang="en-US" sz="2000" kern="0">
                    <a:solidFill>
                      <a:srgbClr val="000000"/>
                    </a:solidFill>
                  </a:rPr>
                  <a:t>2.80 mol KI</a:t>
                </a:r>
              </a:p>
            </p:txBody>
          </p:sp>
          <p:sp>
            <p:nvSpPr>
              <p:cNvPr id="33" name="Text Box 31">
                <a:extLst>
                  <a:ext uri="{FF2B5EF4-FFF2-40B4-BE49-F238E27FC236}">
                    <a16:creationId xmlns:a16="http://schemas.microsoft.com/office/drawing/2014/main" id="{0A4AABE7-5C0A-4DEA-B401-55BE26D904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24" y="3751"/>
                <a:ext cx="676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defRPr/>
                </a:pPr>
                <a:r>
                  <a:rPr lang="en-US" altLang="en-US" sz="2000" kern="0">
                    <a:solidFill>
                      <a:srgbClr val="000000"/>
                    </a:solidFill>
                  </a:rPr>
                  <a:t>1 L soln</a:t>
                </a:r>
              </a:p>
            </p:txBody>
          </p:sp>
          <p:sp>
            <p:nvSpPr>
              <p:cNvPr id="34" name="Line 36">
                <a:extLst>
                  <a:ext uri="{FF2B5EF4-FFF2-40B4-BE49-F238E27FC236}">
                    <a16:creationId xmlns:a16="http://schemas.microsoft.com/office/drawing/2014/main" id="{671F3116-9686-40E5-B322-A447B3B8F6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44" y="3747"/>
                <a:ext cx="836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 kern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31" name="Text Box 42">
              <a:extLst>
                <a:ext uri="{FF2B5EF4-FFF2-40B4-BE49-F238E27FC236}">
                  <a16:creationId xmlns:a16="http://schemas.microsoft.com/office/drawing/2014/main" id="{A23632C0-7890-497B-87DF-E13B9E9C15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3616"/>
              <a:ext cx="196" cy="25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en-US" altLang="en-US" sz="2000" kern="0" dirty="0">
                  <a:solidFill>
                    <a:srgbClr val="000000"/>
                  </a:solidFill>
                </a:rPr>
                <a:t>x</a:t>
              </a:r>
            </a:p>
          </p:txBody>
        </p:sp>
      </p:grpSp>
      <p:grpSp>
        <p:nvGrpSpPr>
          <p:cNvPr id="7" name="Group 44">
            <a:extLst>
              <a:ext uri="{FF2B5EF4-FFF2-40B4-BE49-F238E27FC236}">
                <a16:creationId xmlns:a16="http://schemas.microsoft.com/office/drawing/2014/main" id="{B2B4DEFA-B459-4352-8B1A-34FC6F2DB43C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3309937"/>
            <a:ext cx="1438275" cy="804863"/>
            <a:chOff x="888" y="3494"/>
            <a:chExt cx="906" cy="507"/>
          </a:xfrm>
        </p:grpSpPr>
        <p:grpSp>
          <p:nvGrpSpPr>
            <p:cNvPr id="13330" name="Group 40">
              <a:extLst>
                <a:ext uri="{FF2B5EF4-FFF2-40B4-BE49-F238E27FC236}">
                  <a16:creationId xmlns:a16="http://schemas.microsoft.com/office/drawing/2014/main" id="{4FAE04C5-C03C-4F50-A0D9-A2F177AB3D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6" y="3494"/>
              <a:ext cx="738" cy="507"/>
              <a:chOff x="1056" y="3494"/>
              <a:chExt cx="738" cy="507"/>
            </a:xfrm>
          </p:grpSpPr>
          <p:sp>
            <p:nvSpPr>
              <p:cNvPr id="38" name="Text Box 28">
                <a:extLst>
                  <a:ext uri="{FF2B5EF4-FFF2-40B4-BE49-F238E27FC236}">
                    <a16:creationId xmlns:a16="http://schemas.microsoft.com/office/drawing/2014/main" id="{63D10BDD-438E-499A-921C-1F9ACDA46B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56" y="3494"/>
                <a:ext cx="338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defRPr/>
                </a:pPr>
                <a:r>
                  <a:rPr lang="en-US" altLang="en-US" sz="2000" kern="0">
                    <a:solidFill>
                      <a:srgbClr val="000000"/>
                    </a:solidFill>
                  </a:rPr>
                  <a:t>1 L</a:t>
                </a:r>
              </a:p>
            </p:txBody>
          </p:sp>
          <p:sp>
            <p:nvSpPr>
              <p:cNvPr id="39" name="Text Box 29">
                <a:extLst>
                  <a:ext uri="{FF2B5EF4-FFF2-40B4-BE49-F238E27FC236}">
                    <a16:creationId xmlns:a16="http://schemas.microsoft.com/office/drawing/2014/main" id="{87D36B5A-E9F8-4AB9-822E-DCF77A839C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6" y="3751"/>
                <a:ext cx="738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defRPr/>
                </a:pPr>
                <a:r>
                  <a:rPr lang="en-US" altLang="en-US" sz="2000" kern="0" dirty="0">
                    <a:solidFill>
                      <a:srgbClr val="000000"/>
                    </a:solidFill>
                  </a:rPr>
                  <a:t>1000 mL</a:t>
                </a:r>
              </a:p>
            </p:txBody>
          </p:sp>
          <p:sp>
            <p:nvSpPr>
              <p:cNvPr id="40" name="Line 35">
                <a:extLst>
                  <a:ext uri="{FF2B5EF4-FFF2-40B4-BE49-F238E27FC236}">
                    <a16:creationId xmlns:a16="http://schemas.microsoft.com/office/drawing/2014/main" id="{3ECF0C49-DC65-4E57-BA73-477F848972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13" y="3747"/>
                <a:ext cx="624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37" name="Text Box 43">
              <a:extLst>
                <a:ext uri="{FF2B5EF4-FFF2-40B4-BE49-F238E27FC236}">
                  <a16:creationId xmlns:a16="http://schemas.microsoft.com/office/drawing/2014/main" id="{5A785A01-3ABC-4090-8A7C-372F5201F4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8" y="3617"/>
              <a:ext cx="196" cy="25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en-US" altLang="en-US" sz="2000" kern="0" dirty="0">
                  <a:solidFill>
                    <a:srgbClr val="000000"/>
                  </a:solidFill>
                </a:rPr>
                <a:t>x</a:t>
              </a:r>
            </a:p>
          </p:txBody>
        </p:sp>
      </p:grpSp>
      <p:sp>
        <p:nvSpPr>
          <p:cNvPr id="41" name="Line 47">
            <a:extLst>
              <a:ext uri="{FF2B5EF4-FFF2-40B4-BE49-F238E27FC236}">
                <a16:creationId xmlns:a16="http://schemas.microsoft.com/office/drawing/2014/main" id="{18350D0E-DBB4-4460-B90A-32ACC06460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19262" y="3597275"/>
            <a:ext cx="5334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48">
            <a:extLst>
              <a:ext uri="{FF2B5EF4-FFF2-40B4-BE49-F238E27FC236}">
                <a16:creationId xmlns:a16="http://schemas.microsoft.com/office/drawing/2014/main" id="{AE512913-22A1-42AE-B1BB-891B5970EE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4200" y="3825875"/>
            <a:ext cx="5334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49">
            <a:extLst>
              <a:ext uri="{FF2B5EF4-FFF2-40B4-BE49-F238E27FC236}">
                <a16:creationId xmlns:a16="http://schemas.microsoft.com/office/drawing/2014/main" id="{7857E24B-4612-45D5-B940-05E29F9141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71800" y="3368675"/>
            <a:ext cx="5334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50">
            <a:extLst>
              <a:ext uri="{FF2B5EF4-FFF2-40B4-BE49-F238E27FC236}">
                <a16:creationId xmlns:a16="http://schemas.microsoft.com/office/drawing/2014/main" id="{C845CABC-4C05-4840-AB50-FA2BB6ABA21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45000" y="3787775"/>
            <a:ext cx="5334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51">
            <a:extLst>
              <a:ext uri="{FF2B5EF4-FFF2-40B4-BE49-F238E27FC236}">
                <a16:creationId xmlns:a16="http://schemas.microsoft.com/office/drawing/2014/main" id="{C222DA43-1FDE-4CC8-8A03-3CE8FCD8F0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22800" y="3368675"/>
            <a:ext cx="5334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52">
            <a:extLst>
              <a:ext uri="{FF2B5EF4-FFF2-40B4-BE49-F238E27FC236}">
                <a16:creationId xmlns:a16="http://schemas.microsoft.com/office/drawing/2014/main" id="{06D17127-30C8-4F8E-A79C-3292BB5993B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05500" y="3762375"/>
            <a:ext cx="5334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26B093-5300-46B3-BF93-D4E688CAF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D313F8-894F-478A-A34E-BABC2E13AE69}" type="slidenum">
              <a:rPr lang="en-US" altLang="en-SA" smtClean="0"/>
              <a:pPr>
                <a:defRPr/>
              </a:pPr>
              <a:t>10</a:t>
            </a:fld>
            <a:endParaRPr lang="en-US" altLang="en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utoUpdateAnimBg="0"/>
      <p:bldP spid="20" grpId="0" autoUpdateAnimBg="0"/>
      <p:bldP spid="21" grpId="0" autoUpdateAnimBg="0"/>
      <p:bldP spid="2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C0D6F7-32E4-4DEC-B15F-53CC7DCDB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60275-2FDD-4C92-8DE3-F219D8540CA5}" type="slidenum">
              <a:rPr lang="en-US" altLang="en-SA" smtClean="0"/>
              <a:pPr>
                <a:defRPr/>
              </a:pPr>
              <a:t>11</a:t>
            </a:fld>
            <a:endParaRPr lang="en-US" altLang="en-S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F089D9-050D-453F-B133-725C7181C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6179"/>
            <a:ext cx="8534400" cy="629205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126D37-FDDE-4B18-9F74-C8579D98F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60275-2FDD-4C92-8DE3-F219D8540CA5}" type="slidenum">
              <a:rPr lang="en-US" altLang="en-SA" smtClean="0"/>
              <a:pPr>
                <a:defRPr/>
              </a:pPr>
              <a:t>12</a:t>
            </a:fld>
            <a:endParaRPr lang="en-US" altLang="en-S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732F99-5A31-428A-92FF-EF917679D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63" y="152400"/>
            <a:ext cx="8984673" cy="622302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2ACF65-3240-4EB8-BA34-3EF7D34EA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60275-2FDD-4C92-8DE3-F219D8540CA5}" type="slidenum">
              <a:rPr lang="en-US" altLang="en-SA" smtClean="0"/>
              <a:pPr>
                <a:defRPr/>
              </a:pPr>
              <a:t>13</a:t>
            </a:fld>
            <a:endParaRPr lang="en-US" altLang="en-S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117D66-9219-44DE-A6B6-4E3F0FBC6C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52400" y="73166"/>
            <a:ext cx="8915400" cy="12659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802B66-1F1B-4F66-A08A-E986343CEF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84"/>
          <a:stretch/>
        </p:blipFill>
        <p:spPr>
          <a:xfrm>
            <a:off x="152400" y="1295400"/>
            <a:ext cx="8915400" cy="497776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8">
            <a:extLst>
              <a:ext uri="{FF2B5EF4-FFF2-40B4-BE49-F238E27FC236}">
                <a16:creationId xmlns:a16="http://schemas.microsoft.com/office/drawing/2014/main" id="{F9290E9B-F11E-4215-9A54-16B53852E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39763"/>
            <a:ext cx="8991600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The Percent by Mass: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(also called percent by weight or weight percent) is the ratio of the mass of a solute to the mass of the solution, multiplied by 100 percent: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17" name="Text Box 49">
            <a:extLst>
              <a:ext uri="{FF2B5EF4-FFF2-40B4-BE49-F238E27FC236}">
                <a16:creationId xmlns:a16="http://schemas.microsoft.com/office/drawing/2014/main" id="{8ACA79C5-5CE3-455B-9472-CFC56CB06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63" y="2178842"/>
            <a:ext cx="203993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% by mass = </a:t>
            </a: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223" name="Group 55">
            <a:extLst>
              <a:ext uri="{FF2B5EF4-FFF2-40B4-BE49-F238E27FC236}">
                <a16:creationId xmlns:a16="http://schemas.microsoft.com/office/drawing/2014/main" id="{BC45125C-1EC4-4B63-B2D2-2339650B612D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1952624"/>
            <a:ext cx="6059488" cy="914399"/>
            <a:chOff x="1488" y="1771"/>
            <a:chExt cx="3817" cy="576"/>
          </a:xfrm>
        </p:grpSpPr>
        <p:sp>
          <p:nvSpPr>
            <p:cNvPr id="17429" name="Text Box 52">
              <a:extLst>
                <a:ext uri="{FF2B5EF4-FFF2-40B4-BE49-F238E27FC236}">
                  <a16:creationId xmlns:a16="http://schemas.microsoft.com/office/drawing/2014/main" id="{1B871FEE-686F-470E-8258-A49CA0B225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1" y="1911"/>
              <a:ext cx="76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x 100%</a:t>
              </a:r>
            </a:p>
          </p:txBody>
        </p:sp>
        <p:grpSp>
          <p:nvGrpSpPr>
            <p:cNvPr id="17430" name="Group 54">
              <a:extLst>
                <a:ext uri="{FF2B5EF4-FFF2-40B4-BE49-F238E27FC236}">
                  <a16:creationId xmlns:a16="http://schemas.microsoft.com/office/drawing/2014/main" id="{2583F449-7A02-46B9-8D06-E1E1CBC202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8" y="1771"/>
              <a:ext cx="2976" cy="576"/>
              <a:chOff x="1014" y="3352"/>
              <a:chExt cx="2976" cy="576"/>
            </a:xfrm>
          </p:grpSpPr>
          <p:sp>
            <p:nvSpPr>
              <p:cNvPr id="17431" name="Text Box 50">
                <a:extLst>
                  <a:ext uri="{FF2B5EF4-FFF2-40B4-BE49-F238E27FC236}">
                    <a16:creationId xmlns:a16="http://schemas.microsoft.com/office/drawing/2014/main" id="{A0E2F921-8D0A-4679-9ECB-9B4AACBE60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60" y="3352"/>
                <a:ext cx="136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mass of solute</a:t>
                </a:r>
              </a:p>
            </p:txBody>
          </p:sp>
          <p:sp>
            <p:nvSpPr>
              <p:cNvPr id="17432" name="Text Box 51">
                <a:extLst>
                  <a:ext uri="{FF2B5EF4-FFF2-40B4-BE49-F238E27FC236}">
                    <a16:creationId xmlns:a16="http://schemas.microsoft.com/office/drawing/2014/main" id="{ACE21D2B-F876-4E95-9CE1-105605F09E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6" y="3637"/>
                <a:ext cx="293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mass of solute + mass of solvent</a:t>
                </a:r>
              </a:p>
            </p:txBody>
          </p:sp>
          <p:sp>
            <p:nvSpPr>
              <p:cNvPr id="17433" name="Line 53">
                <a:extLst>
                  <a:ext uri="{FF2B5EF4-FFF2-40B4-BE49-F238E27FC236}">
                    <a16:creationId xmlns:a16="http://schemas.microsoft.com/office/drawing/2014/main" id="{CA8788D5-0BC6-4090-B0CA-BDC67850A3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4" y="3638"/>
                <a:ext cx="293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17423" name="Group 62">
            <a:extLst>
              <a:ext uri="{FF2B5EF4-FFF2-40B4-BE49-F238E27FC236}">
                <a16:creationId xmlns:a16="http://schemas.microsoft.com/office/drawing/2014/main" id="{DC71B174-0EAD-4C93-B171-17DC030BDA97}"/>
              </a:ext>
            </a:extLst>
          </p:cNvPr>
          <p:cNvGrpSpPr>
            <a:grpSpLocks/>
          </p:cNvGrpSpPr>
          <p:nvPr/>
        </p:nvGrpSpPr>
        <p:grpSpPr bwMode="auto">
          <a:xfrm>
            <a:off x="2406650" y="2943225"/>
            <a:ext cx="3810000" cy="942975"/>
            <a:chOff x="2612" y="3018"/>
            <a:chExt cx="2400" cy="594"/>
          </a:xfrm>
        </p:grpSpPr>
        <p:sp>
          <p:nvSpPr>
            <p:cNvPr id="17424" name="Text Box 59">
              <a:extLst>
                <a:ext uri="{FF2B5EF4-FFF2-40B4-BE49-F238E27FC236}">
                  <a16:creationId xmlns:a16="http://schemas.microsoft.com/office/drawing/2014/main" id="{338321E0-C8BA-4661-A125-CB93EE1994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8" y="3153"/>
              <a:ext cx="76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x 100%</a:t>
              </a:r>
            </a:p>
          </p:txBody>
        </p:sp>
        <p:grpSp>
          <p:nvGrpSpPr>
            <p:cNvPr id="17425" name="Group 61">
              <a:extLst>
                <a:ext uri="{FF2B5EF4-FFF2-40B4-BE49-F238E27FC236}">
                  <a16:creationId xmlns:a16="http://schemas.microsoft.com/office/drawing/2014/main" id="{74229037-967B-4EEB-82B7-60731C71FB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2" y="3018"/>
              <a:ext cx="1567" cy="594"/>
              <a:chOff x="2612" y="3018"/>
              <a:chExt cx="1567" cy="594"/>
            </a:xfrm>
          </p:grpSpPr>
          <p:sp>
            <p:nvSpPr>
              <p:cNvPr id="17426" name="Text Box 57">
                <a:extLst>
                  <a:ext uri="{FF2B5EF4-FFF2-40B4-BE49-F238E27FC236}">
                    <a16:creationId xmlns:a16="http://schemas.microsoft.com/office/drawing/2014/main" id="{448A5522-2046-49F3-B190-B5DF5B61D3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33" y="3018"/>
                <a:ext cx="136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mass of solute</a:t>
                </a:r>
              </a:p>
            </p:txBody>
          </p:sp>
          <p:sp>
            <p:nvSpPr>
              <p:cNvPr id="17427" name="Text Box 58">
                <a:extLst>
                  <a:ext uri="{FF2B5EF4-FFF2-40B4-BE49-F238E27FC236}">
                    <a16:creationId xmlns:a16="http://schemas.microsoft.com/office/drawing/2014/main" id="{E37D2D73-9876-46E7-BE36-1BE5140C8D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61" y="3321"/>
                <a:ext cx="151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mass of solution</a:t>
                </a:r>
              </a:p>
            </p:txBody>
          </p:sp>
          <p:sp>
            <p:nvSpPr>
              <p:cNvPr id="17428" name="Line 60">
                <a:extLst>
                  <a:ext uri="{FF2B5EF4-FFF2-40B4-BE49-F238E27FC236}">
                    <a16:creationId xmlns:a16="http://schemas.microsoft.com/office/drawing/2014/main" id="{32609E12-F1D1-440C-86CD-9C3A2463BC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12" y="3299"/>
                <a:ext cx="15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234" name="Text Box 66">
            <a:extLst>
              <a:ext uri="{FF2B5EF4-FFF2-40B4-BE49-F238E27FC236}">
                <a16:creationId xmlns:a16="http://schemas.microsoft.com/office/drawing/2014/main" id="{D9B4D830-ED73-48D2-ABAA-D35CF1A48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24" y="4249738"/>
            <a:ext cx="874395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Mole Fraction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(X):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mole fraction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a component of a solution, say, component A, is written </a:t>
            </a:r>
            <a:r>
              <a:rPr lang="en-US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is defined 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235" name="Group 67">
            <a:extLst>
              <a:ext uri="{FF2B5EF4-FFF2-40B4-BE49-F238E27FC236}">
                <a16:creationId xmlns:a16="http://schemas.microsoft.com/office/drawing/2014/main" id="{0E9DAB83-9366-42F7-9A44-CF7B7862B681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5172075"/>
            <a:ext cx="6019801" cy="923925"/>
            <a:chOff x="1195" y="1344"/>
            <a:chExt cx="3792" cy="582"/>
          </a:xfrm>
        </p:grpSpPr>
        <p:sp>
          <p:nvSpPr>
            <p:cNvPr id="17417" name="Text Box 68">
              <a:extLst>
                <a:ext uri="{FF2B5EF4-FFF2-40B4-BE49-F238E27FC236}">
                  <a16:creationId xmlns:a16="http://schemas.microsoft.com/office/drawing/2014/main" id="{BBC3770A-EC4E-44E6-B11D-28E6E73ECB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5" y="1481"/>
              <a:ext cx="54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i="1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altLang="en-US" sz="2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endParaRPr lang="en-US" altLang="en-US" sz="2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7418" name="Group 69">
              <a:extLst>
                <a:ext uri="{FF2B5EF4-FFF2-40B4-BE49-F238E27FC236}">
                  <a16:creationId xmlns:a16="http://schemas.microsoft.com/office/drawing/2014/main" id="{9C334263-8DC0-42F8-A58C-AB7B808706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19" y="1344"/>
              <a:ext cx="3168" cy="582"/>
              <a:chOff x="2115" y="1448"/>
              <a:chExt cx="3168" cy="582"/>
            </a:xfrm>
          </p:grpSpPr>
          <p:sp>
            <p:nvSpPr>
              <p:cNvPr id="17419" name="Text Box 70">
                <a:extLst>
                  <a:ext uri="{FF2B5EF4-FFF2-40B4-BE49-F238E27FC236}">
                    <a16:creationId xmlns:a16="http://schemas.microsoft.com/office/drawing/2014/main" id="{B34F474B-BC86-4D58-80E5-B2FB894FBE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12" y="1448"/>
                <a:ext cx="1021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moles of A</a:t>
                </a:r>
              </a:p>
            </p:txBody>
          </p:sp>
          <p:sp>
            <p:nvSpPr>
              <p:cNvPr id="17420" name="Text Box 71">
                <a:extLst>
                  <a:ext uri="{FF2B5EF4-FFF2-40B4-BE49-F238E27FC236}">
                    <a16:creationId xmlns:a16="http://schemas.microsoft.com/office/drawing/2014/main" id="{E23EABFF-CCB8-4797-A495-AC3FABB9FF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1" y="1739"/>
                <a:ext cx="284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sum of moles of all components</a:t>
                </a:r>
              </a:p>
            </p:txBody>
          </p:sp>
          <p:sp>
            <p:nvSpPr>
              <p:cNvPr id="17421" name="Line 72">
                <a:extLst>
                  <a:ext uri="{FF2B5EF4-FFF2-40B4-BE49-F238E27FC236}">
                    <a16:creationId xmlns:a16="http://schemas.microsoft.com/office/drawing/2014/main" id="{A53C835C-E599-4DC7-9536-70C13AC762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5" y="1731"/>
                <a:ext cx="31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A3BDEC-7ACD-4015-A36F-E1A034336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60275-2FDD-4C92-8DE3-F219D8540CA5}" type="slidenum">
              <a:rPr lang="en-US" altLang="en-SA" smtClean="0"/>
              <a:pPr>
                <a:defRPr/>
              </a:pPr>
              <a:t>14</a:t>
            </a:fld>
            <a:endParaRPr lang="en-US" altLang="en-SA" dirty="0"/>
          </a:p>
        </p:txBody>
      </p:sp>
      <p:sp>
        <p:nvSpPr>
          <p:cNvPr id="2" name="Rectangle 1"/>
          <p:cNvSpPr/>
          <p:nvPr/>
        </p:nvSpPr>
        <p:spPr>
          <a:xfrm>
            <a:off x="1828800" y="3149253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cs typeface="Arial" panose="020B0604020202020204" pitchFamily="34" charset="0"/>
              </a:rPr>
              <a:t>=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09700" y="10180"/>
            <a:ext cx="40991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3200" b="1" dirty="0">
                <a:solidFill>
                  <a:schemeClr val="accent2"/>
                </a:solidFill>
                <a:cs typeface="Arial" panose="020B0604020202020204" pitchFamily="34" charset="0"/>
              </a:rPr>
              <a:t>Concentration Units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7" grpId="0" autoUpdateAnimBg="0"/>
      <p:bldP spid="723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7D3E35-1565-411B-8C6E-910C881AC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60275-2FDD-4C92-8DE3-F219D8540CA5}" type="slidenum">
              <a:rPr lang="en-US" altLang="en-SA" smtClean="0"/>
              <a:pPr>
                <a:defRPr/>
              </a:pPr>
              <a:t>15</a:t>
            </a:fld>
            <a:endParaRPr lang="en-US" altLang="en-SA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61FAAA13-06C8-4E5B-84BE-432DFD47BC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5804"/>
          <a:stretch/>
        </p:blipFill>
        <p:spPr>
          <a:xfrm>
            <a:off x="76200" y="518711"/>
            <a:ext cx="8991600" cy="13487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28E868-5988-44EF-8725-C209BD7200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88"/>
          <a:stretch/>
        </p:blipFill>
        <p:spPr>
          <a:xfrm>
            <a:off x="76200" y="1828800"/>
            <a:ext cx="8991600" cy="223345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153DFC-40F8-436C-B236-E1460D9B6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60275-2FDD-4C92-8DE3-F219D8540CA5}" type="slidenum">
              <a:rPr lang="en-US" altLang="en-SA" smtClean="0"/>
              <a:pPr>
                <a:defRPr/>
              </a:pPr>
              <a:t>16</a:t>
            </a:fld>
            <a:endParaRPr lang="en-US" altLang="en-S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303ED4-52B0-41DE-ACD9-427EC9F70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37662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720CE7F6-812A-477C-BA9C-71E21B52B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088" y="306388"/>
            <a:ext cx="74818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u="sng">
                <a:latin typeface="Arial" panose="020B0604020202020204" pitchFamily="34" charset="0"/>
                <a:cs typeface="Arial" panose="020B0604020202020204" pitchFamily="34" charset="0"/>
              </a:rPr>
              <a:t>To convert one concentration unit of a solution to another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AC2AE9-11B8-4163-A617-ABE4C24E4DE1}"/>
              </a:ext>
            </a:extLst>
          </p:cNvPr>
          <p:cNvSpPr/>
          <p:nvPr/>
        </p:nvSpPr>
        <p:spPr>
          <a:xfrm>
            <a:off x="446088" y="1295400"/>
            <a:ext cx="82296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n-US" b="1" dirty="0">
                <a:solidFill>
                  <a:schemeClr val="accent6"/>
                </a:solidFill>
                <a:cs typeface="Arial" panose="020B0604020202020204" pitchFamily="34" charset="0"/>
              </a:rPr>
              <a:t>Example: </a:t>
            </a:r>
          </a:p>
          <a:p>
            <a:pPr algn="just" eaLnBrk="1" hangingPunct="1">
              <a:defRPr/>
            </a:pPr>
            <a:r>
              <a:rPr lang="en-US" dirty="0">
                <a:solidFill>
                  <a:schemeClr val="accent6"/>
                </a:solidFill>
                <a:cs typeface="Arial" panose="020B0604020202020204" pitchFamily="34" charset="0"/>
              </a:rPr>
              <a:t>Express the concentration of a 0.396 </a:t>
            </a:r>
            <a:r>
              <a:rPr lang="en-US" i="1" dirty="0">
                <a:solidFill>
                  <a:schemeClr val="accent6"/>
                </a:solidFill>
                <a:cs typeface="Arial" panose="020B0604020202020204" pitchFamily="34" charset="0"/>
              </a:rPr>
              <a:t>m </a:t>
            </a:r>
            <a:r>
              <a:rPr lang="en-US" dirty="0">
                <a:solidFill>
                  <a:schemeClr val="accent6"/>
                </a:solidFill>
                <a:cs typeface="Arial" panose="020B0604020202020204" pitchFamily="34" charset="0"/>
              </a:rPr>
              <a:t>glucose (C</a:t>
            </a:r>
            <a:r>
              <a:rPr lang="en-US" baseline="-25000" dirty="0">
                <a:solidFill>
                  <a:schemeClr val="accent6"/>
                </a:solidFill>
                <a:cs typeface="Arial" panose="020B0604020202020204" pitchFamily="34" charset="0"/>
              </a:rPr>
              <a:t>6</a:t>
            </a:r>
            <a:r>
              <a:rPr lang="en-US" dirty="0">
                <a:solidFill>
                  <a:schemeClr val="accent6"/>
                </a:solidFill>
                <a:cs typeface="Arial" panose="020B0604020202020204" pitchFamily="34" charset="0"/>
              </a:rPr>
              <a:t>H</a:t>
            </a:r>
            <a:r>
              <a:rPr lang="en-US" baseline="-25000" dirty="0">
                <a:solidFill>
                  <a:schemeClr val="accent6"/>
                </a:solidFill>
                <a:cs typeface="Arial" panose="020B0604020202020204" pitchFamily="34" charset="0"/>
              </a:rPr>
              <a:t>12</a:t>
            </a:r>
            <a:r>
              <a:rPr lang="en-US" dirty="0">
                <a:solidFill>
                  <a:schemeClr val="accent6"/>
                </a:solidFill>
                <a:cs typeface="Arial" panose="020B0604020202020204" pitchFamily="34" charset="0"/>
              </a:rPr>
              <a:t>O</a:t>
            </a:r>
            <a:r>
              <a:rPr lang="en-US" baseline="-25000" dirty="0">
                <a:solidFill>
                  <a:schemeClr val="accent6"/>
                </a:solidFill>
                <a:cs typeface="Arial" panose="020B0604020202020204" pitchFamily="34" charset="0"/>
              </a:rPr>
              <a:t>6</a:t>
            </a:r>
            <a:r>
              <a:rPr lang="en-US" dirty="0">
                <a:solidFill>
                  <a:schemeClr val="accent6"/>
                </a:solidFill>
                <a:cs typeface="Arial" panose="020B0604020202020204" pitchFamily="34" charset="0"/>
              </a:rPr>
              <a:t>) solution in molarity? (density of solution = 1.16 g/mL)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43A9AB-47E8-4903-9F3E-C5959D68F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088" y="2569766"/>
            <a:ext cx="8321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0.396 </a:t>
            </a:r>
            <a:r>
              <a:rPr lang="en-US" altLang="en-US" sz="2400" i="1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glucose (C</a:t>
            </a:r>
            <a:r>
              <a:rPr lang="en-US" altLang="en-US" sz="2400" baseline="-250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sz="2400" baseline="-2500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en-US" sz="2400" baseline="-250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i.e., there is 0.396 mole of glucose in 1000 g of the solvent.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2B7FA3-7687-4F2E-90E0-A20E9C838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088" y="3466306"/>
            <a:ext cx="8321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To calculate molarity; we need to determine the volume of this solution.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1F6DB0-4951-41AE-AFCA-938205659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088" y="4362846"/>
            <a:ext cx="8321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First, we calculate the mass of the solution from the molar mass of glucose: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3D6435-E2DA-4059-B296-747EE84870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5181600"/>
            <a:ext cx="8229600" cy="891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4B38DB-73D0-4871-846D-6513767B1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D313F8-894F-478A-A34E-BABC2E13AE69}" type="slidenum">
              <a:rPr lang="en-US" altLang="en-SA" smtClean="0"/>
              <a:pPr>
                <a:defRPr/>
              </a:pPr>
              <a:t>17</a:t>
            </a:fld>
            <a:endParaRPr lang="en-US" altLang="en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>
            <a:extLst>
              <a:ext uri="{FF2B5EF4-FFF2-40B4-BE49-F238E27FC236}">
                <a16:creationId xmlns:a16="http://schemas.microsoft.com/office/drawing/2014/main" id="{47A7B9FE-1CBD-43D3-AFE0-9FCECE0AF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8" y="204788"/>
            <a:ext cx="8602662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density of the solution is 1.16 g/mL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can now calculate the volume of the solution in liters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E8CFDD-E677-47A3-BED9-E07100057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50" y="1371600"/>
            <a:ext cx="4376738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E0F458C-EACD-4DAB-BE53-5BEA1C62EB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4114800"/>
            <a:ext cx="4376737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0D831CE-F976-486D-8F09-BD5979844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8" y="3654425"/>
            <a:ext cx="54213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molarity of the solution is given by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6C2914-EFA4-480B-B93A-988C3983A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D313F8-894F-478A-A34E-BABC2E13AE69}" type="slidenum">
              <a:rPr lang="en-US" altLang="en-SA" smtClean="0"/>
              <a:pPr>
                <a:defRPr/>
              </a:pPr>
              <a:t>18</a:t>
            </a:fld>
            <a:endParaRPr lang="en-US" altLang="en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>
            <a:extLst>
              <a:ext uri="{FF2B5EF4-FFF2-40B4-BE49-F238E27FC236}">
                <a16:creationId xmlns:a16="http://schemas.microsoft.com/office/drawing/2014/main" id="{29B55EE8-056C-4C0E-9439-B82FC39E43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228600"/>
          <a:ext cx="855663" cy="163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4" name="Clip" r:id="rId3" imgW="5029200" imgH="9486900" progId="MS_ClipArt_Gallery.2">
                  <p:embed/>
                </p:oleObj>
              </mc:Choice>
              <mc:Fallback>
                <p:oleObj name="Clip" r:id="rId3" imgW="5029200" imgH="9486900" progId="MS_ClipArt_Gallery.2">
                  <p:embed/>
                  <p:pic>
                    <p:nvPicPr>
                      <p:cNvPr id="22530" name="Object 2">
                        <a:extLst>
                          <a:ext uri="{FF2B5EF4-FFF2-40B4-BE49-F238E27FC236}">
                            <a16:creationId xmlns:a16="http://schemas.microsoft.com/office/drawing/2014/main" id="{29B55EE8-056C-4C0E-9439-B82FC39E43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855663" cy="163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1" name="Text Box 3">
            <a:extLst>
              <a:ext uri="{FF2B5EF4-FFF2-40B4-BE49-F238E27FC236}">
                <a16:creationId xmlns:a16="http://schemas.microsoft.com/office/drawing/2014/main" id="{3EF733A7-1BD1-4171-8821-54F71C58D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81000"/>
            <a:ext cx="7620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What is the molality of a 5.86 </a:t>
            </a:r>
            <a:r>
              <a:rPr lang="en-US" altLang="en-US" sz="2400" i="1">
                <a:solidFill>
                  <a:schemeClr val="accent2"/>
                </a:solidFill>
                <a:latin typeface="Arial" panose="020B0604020202020204" pitchFamily="34" charset="0"/>
              </a:rPr>
              <a:t>M</a:t>
            </a:r>
            <a:r>
              <a:rPr lang="en-US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 ethanol (C</a:t>
            </a:r>
            <a:r>
              <a:rPr lang="en-US" altLang="en-US" sz="2400" baseline="-25000">
                <a:solidFill>
                  <a:schemeClr val="accent2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H</a:t>
            </a:r>
            <a:r>
              <a:rPr lang="en-US" altLang="en-US" sz="2400" baseline="-25000">
                <a:solidFill>
                  <a:schemeClr val="accent2"/>
                </a:solidFill>
                <a:latin typeface="Arial" panose="020B0604020202020204" pitchFamily="34" charset="0"/>
              </a:rPr>
              <a:t>5</a:t>
            </a:r>
            <a:r>
              <a:rPr lang="en-US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OH) solution whose density is 0.927 g/mL?</a:t>
            </a:r>
          </a:p>
        </p:txBody>
      </p:sp>
      <p:grpSp>
        <p:nvGrpSpPr>
          <p:cNvPr id="9226" name="Group 10">
            <a:extLst>
              <a:ext uri="{FF2B5EF4-FFF2-40B4-BE49-F238E27FC236}">
                <a16:creationId xmlns:a16="http://schemas.microsoft.com/office/drawing/2014/main" id="{BE925FE8-B653-4794-B02D-CB742272769E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1295400"/>
            <a:ext cx="3714750" cy="1052513"/>
            <a:chOff x="821" y="816"/>
            <a:chExt cx="2340" cy="663"/>
          </a:xfrm>
        </p:grpSpPr>
        <p:sp>
          <p:nvSpPr>
            <p:cNvPr id="22554" name="Text Box 5">
              <a:extLst>
                <a:ext uri="{FF2B5EF4-FFF2-40B4-BE49-F238E27FC236}">
                  <a16:creationId xmlns:a16="http://schemas.microsoft.com/office/drawing/2014/main" id="{25F6F725-377D-427C-8CD3-26B89FB4F9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" y="971"/>
              <a:ext cx="52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b="1" i="1">
                  <a:latin typeface="Arial" panose="020B0604020202020204" pitchFamily="34" charset="0"/>
                </a:rPr>
                <a:t>m</a:t>
              </a:r>
              <a:r>
                <a:rPr lang="en-US" altLang="en-US" sz="2800" b="1" i="1">
                  <a:latin typeface="Arial" panose="020B0604020202020204" pitchFamily="34" charset="0"/>
                </a:rPr>
                <a:t> </a:t>
              </a:r>
              <a:r>
                <a:rPr lang="en-US" altLang="en-US" sz="2800">
                  <a:latin typeface="Arial" panose="020B0604020202020204" pitchFamily="34" charset="0"/>
                </a:rPr>
                <a:t> </a:t>
              </a:r>
              <a:r>
                <a:rPr lang="en-US" altLang="en-US" sz="2400">
                  <a:latin typeface="Arial" panose="020B0604020202020204" pitchFamily="34" charset="0"/>
                </a:rPr>
                <a:t>=</a:t>
              </a:r>
              <a:endParaRPr lang="en-US" altLang="en-US" sz="2400" b="1" i="1">
                <a:latin typeface="Arial" panose="020B0604020202020204" pitchFamily="34" charset="0"/>
              </a:endParaRPr>
            </a:p>
          </p:txBody>
        </p:sp>
        <p:sp>
          <p:nvSpPr>
            <p:cNvPr id="22555" name="Text Box 7">
              <a:extLst>
                <a:ext uri="{FF2B5EF4-FFF2-40B4-BE49-F238E27FC236}">
                  <a16:creationId xmlns:a16="http://schemas.microsoft.com/office/drawing/2014/main" id="{3FCD8B1F-4E5A-45FA-BDAD-0D2AF64A7C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816"/>
              <a:ext cx="14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moles of solute</a:t>
              </a:r>
            </a:p>
          </p:txBody>
        </p:sp>
        <p:sp>
          <p:nvSpPr>
            <p:cNvPr id="22556" name="Text Box 8">
              <a:extLst>
                <a:ext uri="{FF2B5EF4-FFF2-40B4-BE49-F238E27FC236}">
                  <a16:creationId xmlns:a16="http://schemas.microsoft.com/office/drawing/2014/main" id="{BAE21E11-4B3B-45DF-979B-E73DB0BFC7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7" y="1191"/>
              <a:ext cx="183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mass of solvent (kg)</a:t>
              </a:r>
            </a:p>
          </p:txBody>
        </p:sp>
        <p:sp>
          <p:nvSpPr>
            <p:cNvPr id="22557" name="Line 9">
              <a:extLst>
                <a:ext uri="{FF2B5EF4-FFF2-40B4-BE49-F238E27FC236}">
                  <a16:creationId xmlns:a16="http://schemas.microsoft.com/office/drawing/2014/main" id="{D9995B48-7097-4877-AF96-DDD1921F82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135"/>
              <a:ext cx="168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33" name="Group 17">
            <a:extLst>
              <a:ext uri="{FF2B5EF4-FFF2-40B4-BE49-F238E27FC236}">
                <a16:creationId xmlns:a16="http://schemas.microsoft.com/office/drawing/2014/main" id="{36D12167-FF23-4538-BBB6-20F305C8A162}"/>
              </a:ext>
            </a:extLst>
          </p:cNvPr>
          <p:cNvGrpSpPr>
            <a:grpSpLocks/>
          </p:cNvGrpSpPr>
          <p:nvPr/>
        </p:nvGrpSpPr>
        <p:grpSpPr bwMode="auto">
          <a:xfrm>
            <a:off x="5194300" y="1295400"/>
            <a:ext cx="3035300" cy="1052513"/>
            <a:chOff x="3298" y="992"/>
            <a:chExt cx="1912" cy="663"/>
          </a:xfrm>
        </p:grpSpPr>
        <p:sp>
          <p:nvSpPr>
            <p:cNvPr id="22550" name="Text Box 12">
              <a:extLst>
                <a:ext uri="{FF2B5EF4-FFF2-40B4-BE49-F238E27FC236}">
                  <a16:creationId xmlns:a16="http://schemas.microsoft.com/office/drawing/2014/main" id="{B9E76A28-57B0-4E8A-B984-C67BBD03CA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8" y="1179"/>
              <a:ext cx="4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b="1" i="1">
                  <a:latin typeface="Arial" panose="020B0604020202020204" pitchFamily="34" charset="0"/>
                </a:rPr>
                <a:t>M </a:t>
              </a:r>
              <a:r>
                <a:rPr lang="en-US" altLang="en-US" sz="2400">
                  <a:latin typeface="Arial" panose="020B0604020202020204" pitchFamily="34" charset="0"/>
                </a:rPr>
                <a:t> =</a:t>
              </a:r>
              <a:endParaRPr lang="en-US" altLang="en-US" sz="2400" b="1" i="1">
                <a:latin typeface="Arial" panose="020B0604020202020204" pitchFamily="34" charset="0"/>
              </a:endParaRPr>
            </a:p>
          </p:txBody>
        </p:sp>
        <p:sp>
          <p:nvSpPr>
            <p:cNvPr id="22551" name="Text Box 14">
              <a:extLst>
                <a:ext uri="{FF2B5EF4-FFF2-40B4-BE49-F238E27FC236}">
                  <a16:creationId xmlns:a16="http://schemas.microsoft.com/office/drawing/2014/main" id="{A8D2EBB5-40EB-4BEB-AD47-2C294CD7B4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0" y="992"/>
              <a:ext cx="14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moles of solute</a:t>
              </a:r>
            </a:p>
          </p:txBody>
        </p:sp>
        <p:sp>
          <p:nvSpPr>
            <p:cNvPr id="22552" name="Text Box 15">
              <a:extLst>
                <a:ext uri="{FF2B5EF4-FFF2-40B4-BE49-F238E27FC236}">
                  <a16:creationId xmlns:a16="http://schemas.microsoft.com/office/drawing/2014/main" id="{89944085-B3B5-42BD-9E42-588A720200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9" y="1367"/>
              <a:ext cx="14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liters of solution</a:t>
              </a:r>
            </a:p>
          </p:txBody>
        </p:sp>
        <p:sp>
          <p:nvSpPr>
            <p:cNvPr id="22553" name="Line 16">
              <a:extLst>
                <a:ext uri="{FF2B5EF4-FFF2-40B4-BE49-F238E27FC236}">
                  <a16:creationId xmlns:a16="http://schemas.microsoft.com/office/drawing/2014/main" id="{67F405E9-27F9-4717-A4C8-A8540A5F84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1311"/>
              <a:ext cx="1296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34" name="Text Box 18">
            <a:extLst>
              <a:ext uri="{FF2B5EF4-FFF2-40B4-BE49-F238E27FC236}">
                <a16:creationId xmlns:a16="http://schemas.microsoft.com/office/drawing/2014/main" id="{9E2A47FC-1B64-4372-8C3F-AA4F89A9C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737" y="2514600"/>
            <a:ext cx="62007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Assume 1 L of solution: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5.86 moles ethanol = 270 g ethanol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927 g of solution (1000 mL x 0.927 g/mL)</a:t>
            </a:r>
          </a:p>
        </p:txBody>
      </p:sp>
      <p:sp>
        <p:nvSpPr>
          <p:cNvPr id="9235" name="Text Box 19">
            <a:extLst>
              <a:ext uri="{FF2B5EF4-FFF2-40B4-BE49-F238E27FC236}">
                <a16:creationId xmlns:a16="http://schemas.microsoft.com/office/drawing/2014/main" id="{D4B18451-D918-4317-91E2-CD8C925DB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737" y="3810000"/>
            <a:ext cx="7154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mass of solvent = mass of solution – mass of solute</a:t>
            </a:r>
          </a:p>
        </p:txBody>
      </p:sp>
      <p:sp>
        <p:nvSpPr>
          <p:cNvPr id="9236" name="Text Box 20">
            <a:extLst>
              <a:ext uri="{FF2B5EF4-FFF2-40B4-BE49-F238E27FC236}">
                <a16:creationId xmlns:a16="http://schemas.microsoft.com/office/drawing/2014/main" id="{B4A4D358-DEA5-44D8-A912-A38C58438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267200"/>
            <a:ext cx="493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= 927 g – 270 g = 657 g = 0.657 kg</a:t>
            </a:r>
          </a:p>
        </p:txBody>
      </p:sp>
      <p:grpSp>
        <p:nvGrpSpPr>
          <p:cNvPr id="9237" name="Group 21">
            <a:extLst>
              <a:ext uri="{FF2B5EF4-FFF2-40B4-BE49-F238E27FC236}">
                <a16:creationId xmlns:a16="http://schemas.microsoft.com/office/drawing/2014/main" id="{C917B6E7-5C50-4C4F-9684-BDB5EEE9A5C8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4953000"/>
            <a:ext cx="3714750" cy="1052513"/>
            <a:chOff x="821" y="816"/>
            <a:chExt cx="2340" cy="663"/>
          </a:xfrm>
        </p:grpSpPr>
        <p:sp>
          <p:nvSpPr>
            <p:cNvPr id="22546" name="Text Box 22">
              <a:extLst>
                <a:ext uri="{FF2B5EF4-FFF2-40B4-BE49-F238E27FC236}">
                  <a16:creationId xmlns:a16="http://schemas.microsoft.com/office/drawing/2014/main" id="{034C23CE-82BC-4AC3-B5E1-D68446F78D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" y="971"/>
              <a:ext cx="52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b="1" i="1">
                  <a:latin typeface="Arial" panose="020B0604020202020204" pitchFamily="34" charset="0"/>
                </a:rPr>
                <a:t>m</a:t>
              </a:r>
              <a:r>
                <a:rPr lang="en-US" altLang="en-US" sz="2800" b="1" i="1">
                  <a:latin typeface="Arial" panose="020B0604020202020204" pitchFamily="34" charset="0"/>
                </a:rPr>
                <a:t> </a:t>
              </a:r>
              <a:r>
                <a:rPr lang="en-US" altLang="en-US" sz="2800">
                  <a:latin typeface="Arial" panose="020B0604020202020204" pitchFamily="34" charset="0"/>
                </a:rPr>
                <a:t> </a:t>
              </a:r>
              <a:r>
                <a:rPr lang="en-US" altLang="en-US" sz="2400">
                  <a:latin typeface="Arial" panose="020B0604020202020204" pitchFamily="34" charset="0"/>
                </a:rPr>
                <a:t>=</a:t>
              </a:r>
              <a:endParaRPr lang="en-US" altLang="en-US" sz="2400" b="1" i="1">
                <a:latin typeface="Arial" panose="020B0604020202020204" pitchFamily="34" charset="0"/>
              </a:endParaRPr>
            </a:p>
          </p:txBody>
        </p:sp>
        <p:sp>
          <p:nvSpPr>
            <p:cNvPr id="22547" name="Text Box 23">
              <a:extLst>
                <a:ext uri="{FF2B5EF4-FFF2-40B4-BE49-F238E27FC236}">
                  <a16:creationId xmlns:a16="http://schemas.microsoft.com/office/drawing/2014/main" id="{D88037F5-9408-4D6B-98F0-0B288F6A5E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816"/>
              <a:ext cx="14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moles of solute</a:t>
              </a:r>
            </a:p>
          </p:txBody>
        </p:sp>
        <p:sp>
          <p:nvSpPr>
            <p:cNvPr id="22548" name="Text Box 24">
              <a:extLst>
                <a:ext uri="{FF2B5EF4-FFF2-40B4-BE49-F238E27FC236}">
                  <a16:creationId xmlns:a16="http://schemas.microsoft.com/office/drawing/2014/main" id="{9A98F44E-5C7E-4A75-8B40-9801F3B2C3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7" y="1191"/>
              <a:ext cx="183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mass of solvent (kg)</a:t>
              </a:r>
            </a:p>
          </p:txBody>
        </p:sp>
        <p:sp>
          <p:nvSpPr>
            <p:cNvPr id="22549" name="Line 25">
              <a:extLst>
                <a:ext uri="{FF2B5EF4-FFF2-40B4-BE49-F238E27FC236}">
                  <a16:creationId xmlns:a16="http://schemas.microsoft.com/office/drawing/2014/main" id="{27B2750E-C1BC-466B-9EBF-C80B67BEF0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135"/>
              <a:ext cx="168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48" name="Group 32">
            <a:extLst>
              <a:ext uri="{FF2B5EF4-FFF2-40B4-BE49-F238E27FC236}">
                <a16:creationId xmlns:a16="http://schemas.microsoft.com/office/drawing/2014/main" id="{CDBD8F49-EDF5-4EC4-9AB4-6E4AE1EDAF32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4976813"/>
            <a:ext cx="3214688" cy="1016000"/>
            <a:chOff x="2880" y="3240"/>
            <a:chExt cx="2025" cy="640"/>
          </a:xfrm>
        </p:grpSpPr>
        <p:sp>
          <p:nvSpPr>
            <p:cNvPr id="22541" name="Text Box 26">
              <a:extLst>
                <a:ext uri="{FF2B5EF4-FFF2-40B4-BE49-F238E27FC236}">
                  <a16:creationId xmlns:a16="http://schemas.microsoft.com/office/drawing/2014/main" id="{63192CE5-C4E3-437C-B0B8-A50F51F437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3400"/>
              <a:ext cx="2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= </a:t>
              </a:r>
            </a:p>
          </p:txBody>
        </p:sp>
        <p:grpSp>
          <p:nvGrpSpPr>
            <p:cNvPr id="22542" name="Group 31">
              <a:extLst>
                <a:ext uri="{FF2B5EF4-FFF2-40B4-BE49-F238E27FC236}">
                  <a16:creationId xmlns:a16="http://schemas.microsoft.com/office/drawing/2014/main" id="{A4686CBD-8863-488F-A420-7CF58C2CBC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88" y="3240"/>
              <a:ext cx="1817" cy="640"/>
              <a:chOff x="3088" y="3240"/>
              <a:chExt cx="1817" cy="640"/>
            </a:xfrm>
          </p:grpSpPr>
          <p:sp>
            <p:nvSpPr>
              <p:cNvPr id="22543" name="Text Box 27">
                <a:extLst>
                  <a:ext uri="{FF2B5EF4-FFF2-40B4-BE49-F238E27FC236}">
                    <a16:creationId xmlns:a16="http://schemas.microsoft.com/office/drawing/2014/main" id="{80F5E3CC-159C-468C-8B69-BE4F206325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88" y="3240"/>
                <a:ext cx="18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Arial" panose="020B0604020202020204" pitchFamily="34" charset="0"/>
                  </a:rPr>
                  <a:t>5.86 moles C</a:t>
                </a:r>
                <a:r>
                  <a:rPr lang="en-US" altLang="en-US" sz="2400" baseline="-25000">
                    <a:latin typeface="Arial" panose="020B0604020202020204" pitchFamily="34" charset="0"/>
                  </a:rPr>
                  <a:t>2</a:t>
                </a:r>
                <a:r>
                  <a:rPr lang="en-US" altLang="en-US" sz="2400">
                    <a:latin typeface="Arial" panose="020B0604020202020204" pitchFamily="34" charset="0"/>
                  </a:rPr>
                  <a:t>H</a:t>
                </a:r>
                <a:r>
                  <a:rPr lang="en-US" altLang="en-US" sz="2400" baseline="-25000">
                    <a:latin typeface="Arial" panose="020B0604020202020204" pitchFamily="34" charset="0"/>
                  </a:rPr>
                  <a:t>5</a:t>
                </a:r>
                <a:r>
                  <a:rPr lang="en-US" altLang="en-US" sz="2400">
                    <a:latin typeface="Arial" panose="020B0604020202020204" pitchFamily="34" charset="0"/>
                  </a:rPr>
                  <a:t>OH</a:t>
                </a:r>
              </a:p>
            </p:txBody>
          </p:sp>
          <p:sp>
            <p:nvSpPr>
              <p:cNvPr id="22544" name="Line 28">
                <a:extLst>
                  <a:ext uri="{FF2B5EF4-FFF2-40B4-BE49-F238E27FC236}">
                    <a16:creationId xmlns:a16="http://schemas.microsoft.com/office/drawing/2014/main" id="{24E1BB65-C7B5-41F1-95F0-7CC52C5155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3" y="3552"/>
                <a:ext cx="17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5" name="Text Box 29">
                <a:extLst>
                  <a:ext uri="{FF2B5EF4-FFF2-40B4-BE49-F238E27FC236}">
                    <a16:creationId xmlns:a16="http://schemas.microsoft.com/office/drawing/2014/main" id="{1AD23AED-12B3-495A-884D-1ADC60D906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39" y="3592"/>
                <a:ext cx="151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Arial" panose="020B0604020202020204" pitchFamily="34" charset="0"/>
                  </a:rPr>
                  <a:t>0.657 kg solvent</a:t>
                </a:r>
              </a:p>
            </p:txBody>
          </p:sp>
        </p:grpSp>
      </p:grpSp>
      <p:sp>
        <p:nvSpPr>
          <p:cNvPr id="9249" name="Text Box 33">
            <a:extLst>
              <a:ext uri="{FF2B5EF4-FFF2-40B4-BE49-F238E27FC236}">
                <a16:creationId xmlns:a16="http://schemas.microsoft.com/office/drawing/2014/main" id="{22431829-FE19-48CF-BA48-F60A1CFAD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5230813"/>
            <a:ext cx="14077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= </a:t>
            </a:r>
            <a:r>
              <a:rPr lang="en-US" altLang="en-US" sz="2400" b="1" dirty="0">
                <a:latin typeface="Arial" panose="020B0604020202020204" pitchFamily="34" charset="0"/>
              </a:rPr>
              <a:t>8.92 </a:t>
            </a:r>
            <a:r>
              <a:rPr lang="en-US" altLang="en-US" sz="2400" b="1" i="1" dirty="0">
                <a:latin typeface="Arial" panose="020B0604020202020204" pitchFamily="34" charset="0"/>
              </a:rPr>
              <a:t>m</a:t>
            </a:r>
            <a:endParaRPr lang="en-US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EE9B98-05B8-4CD0-BE85-0C2B2734A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60275-2FDD-4C92-8DE3-F219D8540CA5}" type="slidenum">
              <a:rPr lang="en-US" altLang="en-SA" smtClean="0"/>
              <a:pPr>
                <a:defRPr/>
              </a:pPr>
              <a:t>19</a:t>
            </a:fld>
            <a:endParaRPr lang="en-US" altLang="en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4" grpId="0" build="p" bldLvl="2" autoUpdateAnimBg="0"/>
      <p:bldP spid="9235" grpId="0" autoUpdateAnimBg="0"/>
      <p:bldP spid="9236" grpId="0" autoUpdateAnimBg="0"/>
      <p:bldP spid="924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F1C70-94C0-4CFA-819E-6C76B8C14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 </a:t>
            </a:r>
            <a:r>
              <a:rPr lang="en-US" dirty="0"/>
              <a:t>Solutions</a:t>
            </a:r>
            <a:endParaRPr lang="en-US" sz="1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864F1-9609-47D5-B585-9EA7E4D3A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50" y="1295400"/>
            <a:ext cx="7942346" cy="2746248"/>
          </a:xfrm>
        </p:spPr>
        <p:txBody>
          <a:bodyPr>
            <a:normAutofit/>
          </a:bodyPr>
          <a:lstStyle/>
          <a:p>
            <a:pPr>
              <a:spcAft>
                <a:spcPts val="1400"/>
              </a:spcAft>
            </a:pPr>
            <a:r>
              <a:rPr lang="en-US" dirty="0"/>
              <a:t>A </a:t>
            </a:r>
            <a:r>
              <a:rPr lang="en-US" b="1" i="1" dirty="0"/>
              <a:t>solution</a:t>
            </a:r>
            <a:r>
              <a:rPr lang="en-US" dirty="0"/>
              <a:t> is a homogenous mixture of 2 or more substances.</a:t>
            </a:r>
          </a:p>
          <a:p>
            <a:pPr>
              <a:spcAft>
                <a:spcPts val="1400"/>
              </a:spcAft>
            </a:pPr>
            <a:r>
              <a:rPr lang="en-US" dirty="0"/>
              <a:t>The </a:t>
            </a:r>
            <a:r>
              <a:rPr lang="en-US" b="1" i="1" dirty="0"/>
              <a:t>solute</a:t>
            </a:r>
            <a:r>
              <a:rPr lang="en-US" dirty="0"/>
              <a:t> is(are) the substance(s) present in the smaller amount(s).</a:t>
            </a:r>
          </a:p>
          <a:p>
            <a:r>
              <a:rPr lang="en-US" dirty="0"/>
              <a:t>The </a:t>
            </a:r>
            <a:r>
              <a:rPr lang="en-US" b="1" i="1" dirty="0"/>
              <a:t>solven</a:t>
            </a:r>
            <a:r>
              <a:rPr lang="en-US" b="1" dirty="0"/>
              <a:t>t</a:t>
            </a:r>
            <a:r>
              <a:rPr lang="en-US" dirty="0"/>
              <a:t> is the substance present in the larger amount.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78FBAD-0A1D-4FC2-A1BE-C9C5B114264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42950" y="3630930"/>
            <a:ext cx="4495800" cy="674370"/>
          </a:xfrm>
        </p:spPr>
        <p:txBody>
          <a:bodyPr/>
          <a:lstStyle/>
          <a:p>
            <a:r>
              <a:rPr lang="en-US" b="1" dirty="0"/>
              <a:t>Table 12.1 </a:t>
            </a:r>
            <a:r>
              <a:rPr lang="en-US" dirty="0"/>
              <a:t>Types of Solutions</a:t>
            </a:r>
          </a:p>
        </p:txBody>
      </p:sp>
      <p:sp>
        <p:nvSpPr>
          <p:cNvPr id="5" name="Content Placeholder 4" hidden="1">
            <a:extLst>
              <a:ext uri="{FF2B5EF4-FFF2-40B4-BE49-F238E27FC236}">
                <a16:creationId xmlns:a16="http://schemas.microsoft.com/office/drawing/2014/main" id="{BD4E2471-F979-4ECC-9C9E-A20B12ECD15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42950" y="4610100"/>
            <a:ext cx="7372350" cy="1506703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Table divided into 4 columns summarizes types of solutions. The column headers are marked from left to right as: Component 1, component 2, state of resulting solution, and examples. 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CDEBC5C3-5488-4257-8521-F26AB6F247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739007"/>
              </p:ext>
            </p:extLst>
          </p:nvPr>
        </p:nvGraphicFramePr>
        <p:xfrm>
          <a:off x="804809" y="4194048"/>
          <a:ext cx="7818628" cy="2103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0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0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04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275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Component 1</a:t>
                      </a:r>
                      <a:endParaRPr lang="en-US" sz="1200" b="1" dirty="0">
                        <a:solidFill>
                          <a:srgbClr val="1B1718"/>
                        </a:solidFill>
                        <a:latin typeface="Times New Roman" panose="02020603050405020304" pitchFamily="18" charset="0"/>
                        <a:ea typeface="Verdana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Component 2</a:t>
                      </a:r>
                      <a:endParaRPr lang="en-US" sz="1200" b="1" dirty="0">
                        <a:solidFill>
                          <a:srgbClr val="1B1718"/>
                        </a:solidFill>
                        <a:latin typeface="Times New Roman" panose="02020603050405020304" pitchFamily="18" charset="0"/>
                        <a:ea typeface="Verdana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State</a:t>
                      </a:r>
                      <a:r>
                        <a:rPr lang="en-US" sz="1200" b="1" baseline="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 of Resulting Solution</a:t>
                      </a:r>
                      <a:endParaRPr lang="en-US" sz="1200" b="1" dirty="0">
                        <a:solidFill>
                          <a:srgbClr val="1B1718"/>
                        </a:solidFill>
                        <a:latin typeface="Times New Roman" panose="02020603050405020304" pitchFamily="18" charset="0"/>
                        <a:ea typeface="Verdana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Examples</a:t>
                      </a:r>
                      <a:endParaRPr lang="en-US" sz="1200" b="1" dirty="0">
                        <a:solidFill>
                          <a:srgbClr val="1B1718"/>
                        </a:solidFill>
                        <a:latin typeface="Times New Roman" panose="02020603050405020304" pitchFamily="18" charset="0"/>
                        <a:ea typeface="Verdana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Gas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Gas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Gas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Air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Gas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Liquid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Liquid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Soda water (CO</a:t>
                      </a:r>
                      <a:r>
                        <a:rPr lang="en-US" sz="1200" baseline="-250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1200" baseline="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in water)</a:t>
                      </a:r>
                      <a:endParaRPr lang="en-US" sz="1200" dirty="0">
                        <a:latin typeface="Times New Roman" panose="02020603050405020304" pitchFamily="18" charset="0"/>
                        <a:ea typeface="Verdana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Gas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Solid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Solid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aseline="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200" baseline="-250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1200" baseline="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gas in palladium</a:t>
                      </a:r>
                      <a:endParaRPr lang="en-US" sz="1200" dirty="0">
                        <a:latin typeface="Times New Roman" panose="02020603050405020304" pitchFamily="18" charset="0"/>
                        <a:ea typeface="Verdana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Liquid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Liquid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Liquid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Ethanol in water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Solid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Liquid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Liquid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NaCl</a:t>
                      </a:r>
                      <a:r>
                        <a:rPr lang="en-US" sz="1200" baseline="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 in water</a:t>
                      </a:r>
                      <a:endParaRPr lang="en-US" sz="1200" dirty="0">
                        <a:latin typeface="Times New Roman" panose="02020603050405020304" pitchFamily="18" charset="0"/>
                        <a:ea typeface="Verdana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Solid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Solid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Solid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Brass (Cu/Zn), solder (Sn/Pb)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0EAF16-EE48-46ED-9422-3A6C7C9CA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1124D7-3D3F-409D-95D2-103C22DF228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613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4A87C3-2C79-4CA3-ADEB-1C9D08840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60275-2FDD-4C92-8DE3-F219D8540CA5}" type="slidenum">
              <a:rPr lang="en-US" altLang="en-SA" smtClean="0"/>
              <a:pPr>
                <a:defRPr/>
              </a:pPr>
              <a:t>20</a:t>
            </a:fld>
            <a:endParaRPr lang="en-US" altLang="en-S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A76575-8AEE-456C-8F7E-85AB708F4E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889" b="4445"/>
          <a:stretch/>
        </p:blipFill>
        <p:spPr>
          <a:xfrm>
            <a:off x="152401" y="1219200"/>
            <a:ext cx="8833256" cy="3733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CF842E-6450-42EC-A2BA-B6643CBE44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3" b="84782"/>
          <a:stretch/>
        </p:blipFill>
        <p:spPr>
          <a:xfrm>
            <a:off x="152401" y="77808"/>
            <a:ext cx="8833258" cy="11413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89BE4F-ABB0-4122-B3CB-4250F5E668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80" t="94444" r="60469" b="1111"/>
          <a:stretch/>
        </p:blipFill>
        <p:spPr>
          <a:xfrm>
            <a:off x="7620000" y="4368800"/>
            <a:ext cx="1002658" cy="355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C3C38B-9396-46C4-9264-ECD9761B38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29" b="4332"/>
          <a:stretch/>
        </p:blipFill>
        <p:spPr>
          <a:xfrm>
            <a:off x="152400" y="4876800"/>
            <a:ext cx="8807027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>
            <a:extLst>
              <a:ext uri="{FF2B5EF4-FFF2-40B4-BE49-F238E27FC236}">
                <a16:creationId xmlns:a16="http://schemas.microsoft.com/office/drawing/2014/main" id="{3F8F0EF9-BBA9-41C8-B956-DFE61C988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337" y="112866"/>
            <a:ext cx="658225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2"/>
                </a:solidFill>
                <a:latin typeface="Arial" panose="020B0604020202020204" pitchFamily="34" charset="0"/>
              </a:rPr>
              <a:t>Pressure and Solubility of Gases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516704E4-0A80-416A-966D-AAD4F29BD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3600"/>
            <a:ext cx="883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ar-SA" altLang="en-US" sz="2800">
              <a:latin typeface="Arial" panose="020B0604020202020204" pitchFamily="34" charset="0"/>
            </a:endParaRPr>
          </a:p>
        </p:txBody>
      </p:sp>
      <p:sp>
        <p:nvSpPr>
          <p:cNvPr id="24580" name="Text Box 5">
            <a:extLst>
              <a:ext uri="{FF2B5EF4-FFF2-40B4-BE49-F238E27FC236}">
                <a16:creationId xmlns:a16="http://schemas.microsoft.com/office/drawing/2014/main" id="{BF86C3BC-FCDC-4277-B368-C78811E2B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762000"/>
            <a:ext cx="8763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The solubility of a gas in a liquid is proportional to the pressure of the gas over the solution (</a:t>
            </a:r>
            <a:r>
              <a:rPr lang="en-US" altLang="en-US" sz="2800" b="1" i="1" dirty="0">
                <a:latin typeface="Arial" panose="020B0604020202020204" pitchFamily="34" charset="0"/>
              </a:rPr>
              <a:t>Henry’s law</a:t>
            </a:r>
            <a:r>
              <a:rPr lang="en-US" altLang="en-US" sz="2800" dirty="0">
                <a:latin typeface="Arial" panose="020B0604020202020204" pitchFamily="34" charset="0"/>
              </a:rPr>
              <a:t>).</a:t>
            </a:r>
          </a:p>
        </p:txBody>
      </p:sp>
      <p:sp>
        <p:nvSpPr>
          <p:cNvPr id="13318" name="Text Box 6">
            <a:extLst>
              <a:ext uri="{FF2B5EF4-FFF2-40B4-BE49-F238E27FC236}">
                <a16:creationId xmlns:a16="http://schemas.microsoft.com/office/drawing/2014/main" id="{FAD8901B-87AD-4D90-A6E6-FA6FAA7B0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2246312"/>
            <a:ext cx="1660525" cy="757238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2880" tIns="137160" rIns="182880" bIns="13716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i="1">
                <a:latin typeface="Arial" panose="020B0604020202020204" pitchFamily="34" charset="0"/>
              </a:rPr>
              <a:t>c</a:t>
            </a:r>
            <a:r>
              <a:rPr lang="en-US" altLang="en-US" sz="2800">
                <a:latin typeface="Arial" panose="020B0604020202020204" pitchFamily="34" charset="0"/>
              </a:rPr>
              <a:t> = </a:t>
            </a:r>
            <a:r>
              <a:rPr lang="en-US" altLang="en-US" sz="2800" i="1">
                <a:latin typeface="Arial" panose="020B0604020202020204" pitchFamily="34" charset="0"/>
              </a:rPr>
              <a:t>k</a:t>
            </a:r>
            <a:r>
              <a:rPr lang="en-US" altLang="en-US" sz="2800" i="1" baseline="-25000">
                <a:latin typeface="Arial" panose="020B0604020202020204" pitchFamily="34" charset="0"/>
              </a:rPr>
              <a:t>H </a:t>
            </a:r>
            <a:r>
              <a:rPr lang="en-US" altLang="en-US" sz="2800" i="1">
                <a:latin typeface="Arial" panose="020B0604020202020204" pitchFamily="34" charset="0"/>
              </a:rPr>
              <a:t>P</a:t>
            </a:r>
          </a:p>
        </p:txBody>
      </p:sp>
      <p:sp>
        <p:nvSpPr>
          <p:cNvPr id="13319" name="Text Box 7">
            <a:extLst>
              <a:ext uri="{FF2B5EF4-FFF2-40B4-BE49-F238E27FC236}">
                <a16:creationId xmlns:a16="http://schemas.microsoft.com/office/drawing/2014/main" id="{346B16DF-2E2E-4ED7-A117-2016EEE06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5863" y="1828800"/>
            <a:ext cx="64652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latin typeface="Arial" panose="020B0604020202020204" pitchFamily="34" charset="0"/>
              </a:rPr>
              <a:t>c</a:t>
            </a:r>
            <a:r>
              <a:rPr lang="en-US" altLang="en-US" sz="2400" dirty="0">
                <a:latin typeface="Arial" panose="020B0604020202020204" pitchFamily="34" charset="0"/>
              </a:rPr>
              <a:t> is the concentration (</a:t>
            </a:r>
            <a:r>
              <a:rPr lang="en-US" altLang="en-US" sz="2400" i="1" dirty="0">
                <a:latin typeface="Arial" panose="020B0604020202020204" pitchFamily="34" charset="0"/>
              </a:rPr>
              <a:t>M</a:t>
            </a:r>
            <a:r>
              <a:rPr lang="en-US" altLang="en-US" sz="2400" dirty="0">
                <a:latin typeface="Arial" panose="020B0604020202020204" pitchFamily="34" charset="0"/>
              </a:rPr>
              <a:t>) of the dissolved gas</a:t>
            </a:r>
            <a:endParaRPr lang="en-US" altLang="en-US" sz="2400" i="1" dirty="0">
              <a:latin typeface="Arial" panose="020B0604020202020204" pitchFamily="34" charset="0"/>
            </a:endParaRPr>
          </a:p>
        </p:txBody>
      </p:sp>
      <p:sp>
        <p:nvSpPr>
          <p:cNvPr id="13320" name="Text Box 8">
            <a:extLst>
              <a:ext uri="{FF2B5EF4-FFF2-40B4-BE49-F238E27FC236}">
                <a16:creationId xmlns:a16="http://schemas.microsoft.com/office/drawing/2014/main" id="{724BE9C6-DB7D-4F7E-887C-FC57492A5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5863" y="2362200"/>
            <a:ext cx="6216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latin typeface="Arial" panose="020B0604020202020204" pitchFamily="34" charset="0"/>
              </a:rPr>
              <a:t>P</a:t>
            </a:r>
            <a:r>
              <a:rPr lang="en-US" altLang="en-US" sz="2400" dirty="0">
                <a:latin typeface="Arial" panose="020B0604020202020204" pitchFamily="34" charset="0"/>
              </a:rPr>
              <a:t> is the pressure of the gas over the solution</a:t>
            </a:r>
            <a:endParaRPr lang="en-US" altLang="en-US" sz="2400" i="1" dirty="0">
              <a:latin typeface="Arial" panose="020B0604020202020204" pitchFamily="34" charset="0"/>
            </a:endParaRPr>
          </a:p>
        </p:txBody>
      </p:sp>
      <p:sp>
        <p:nvSpPr>
          <p:cNvPr id="13321" name="Text Box 9">
            <a:extLst>
              <a:ext uri="{FF2B5EF4-FFF2-40B4-BE49-F238E27FC236}">
                <a16:creationId xmlns:a16="http://schemas.microsoft.com/office/drawing/2014/main" id="{D814A282-23AE-4A7B-9B6F-CCB41A0EF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5863" y="2895600"/>
            <a:ext cx="63833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 err="1">
                <a:latin typeface="Arial" panose="020B0604020202020204" pitchFamily="34" charset="0"/>
              </a:rPr>
              <a:t>k</a:t>
            </a:r>
            <a:r>
              <a:rPr lang="en-US" altLang="en-US" sz="2400" b="1" i="1" baseline="-25000" dirty="0" err="1">
                <a:latin typeface="Arial" panose="020B0604020202020204" pitchFamily="34" charset="0"/>
              </a:rPr>
              <a:t>H</a:t>
            </a:r>
            <a:r>
              <a:rPr lang="en-US" altLang="en-US" sz="2400" dirty="0">
                <a:latin typeface="Arial" panose="020B0604020202020204" pitchFamily="34" charset="0"/>
              </a:rPr>
              <a:t> is a constant for each gas (mol/</a:t>
            </a:r>
            <a:r>
              <a:rPr lang="en-US" altLang="en-US" sz="2400" dirty="0" err="1">
                <a:latin typeface="Arial" panose="020B0604020202020204" pitchFamily="34" charset="0"/>
              </a:rPr>
              <a:t>L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altLang="en-US" sz="2400" dirty="0" err="1">
                <a:latin typeface="Arial" panose="020B0604020202020204" pitchFamily="34" charset="0"/>
              </a:rPr>
              <a:t>atm</a:t>
            </a:r>
            <a:r>
              <a:rPr lang="en-US" altLang="en-US" sz="2400" dirty="0">
                <a:latin typeface="Arial" panose="020B0604020202020204" pitchFamily="34" charset="0"/>
              </a:rPr>
              <a:t>) that depends only on temperature</a:t>
            </a:r>
            <a:endParaRPr lang="en-US" altLang="en-US" sz="2400" i="1" dirty="0">
              <a:latin typeface="Arial" panose="020B0604020202020204" pitchFamily="34" charset="0"/>
            </a:endParaRPr>
          </a:p>
        </p:txBody>
      </p:sp>
      <p:pic>
        <p:nvPicPr>
          <p:cNvPr id="13322" name="Picture 10" descr="CHA56018">
            <a:extLst>
              <a:ext uri="{FF2B5EF4-FFF2-40B4-BE49-F238E27FC236}">
                <a16:creationId xmlns:a16="http://schemas.microsoft.com/office/drawing/2014/main" id="{03FDBEF8-2CA3-4509-AEB2-412BC9B09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95"/>
          <a:stretch>
            <a:fillRect/>
          </a:stretch>
        </p:blipFill>
        <p:spPr bwMode="auto">
          <a:xfrm>
            <a:off x="1846263" y="3886200"/>
            <a:ext cx="5486400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25" name="Group 13">
            <a:extLst>
              <a:ext uri="{FF2B5EF4-FFF2-40B4-BE49-F238E27FC236}">
                <a16:creationId xmlns:a16="http://schemas.microsoft.com/office/drawing/2014/main" id="{D8B38BBD-1D97-4B33-9AFF-53EC8058B999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4702175"/>
            <a:ext cx="2209800" cy="990600"/>
            <a:chOff x="1200" y="3120"/>
            <a:chExt cx="1392" cy="624"/>
          </a:xfrm>
        </p:grpSpPr>
        <p:sp>
          <p:nvSpPr>
            <p:cNvPr id="24597" name="Oval 11">
              <a:extLst>
                <a:ext uri="{FF2B5EF4-FFF2-40B4-BE49-F238E27FC236}">
                  <a16:creationId xmlns:a16="http://schemas.microsoft.com/office/drawing/2014/main" id="{7F5EA0F3-F8FB-40F0-AF18-5DD61477BF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3120"/>
              <a:ext cx="1392" cy="624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ar-SA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24598" name="Text Box 12">
              <a:extLst>
                <a:ext uri="{FF2B5EF4-FFF2-40B4-BE49-F238E27FC236}">
                  <a16:creationId xmlns:a16="http://schemas.microsoft.com/office/drawing/2014/main" id="{DA91C676-28C2-40E8-8D7A-F8B731A2A9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5" y="3288"/>
              <a:ext cx="62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low </a:t>
              </a:r>
              <a:r>
                <a:rPr lang="en-US" altLang="en-US" sz="2400" b="1" i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P</a:t>
              </a:r>
              <a:endParaRPr lang="en-US" altLang="en-US" sz="2400" b="1"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3329" name="Group 17">
            <a:extLst>
              <a:ext uri="{FF2B5EF4-FFF2-40B4-BE49-F238E27FC236}">
                <a16:creationId xmlns:a16="http://schemas.microsoft.com/office/drawing/2014/main" id="{9FFABFA3-C319-4E77-9B71-B87B728365DD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5768975"/>
            <a:ext cx="2209800" cy="609600"/>
            <a:chOff x="1200" y="3792"/>
            <a:chExt cx="1392" cy="384"/>
          </a:xfrm>
        </p:grpSpPr>
        <p:sp>
          <p:nvSpPr>
            <p:cNvPr id="24595" name="Oval 15">
              <a:extLst>
                <a:ext uri="{FF2B5EF4-FFF2-40B4-BE49-F238E27FC236}">
                  <a16:creationId xmlns:a16="http://schemas.microsoft.com/office/drawing/2014/main" id="{DCC74FE7-CFBF-4ECD-8427-6BF8C6D0CF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3792"/>
              <a:ext cx="1392" cy="384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ar-SA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24596" name="Text Box 16">
              <a:extLst>
                <a:ext uri="{FF2B5EF4-FFF2-40B4-BE49-F238E27FC236}">
                  <a16:creationId xmlns:a16="http://schemas.microsoft.com/office/drawing/2014/main" id="{EF60EBDC-739F-4CD3-884D-6CBB8258B6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6" y="3840"/>
              <a:ext cx="60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low </a:t>
              </a:r>
              <a:r>
                <a:rPr lang="en-US" altLang="en-US" sz="2400" b="1" i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c</a:t>
              </a:r>
              <a:endParaRPr lang="en-US" altLang="en-US" sz="2400" b="1"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3336" name="Group 24">
            <a:extLst>
              <a:ext uri="{FF2B5EF4-FFF2-40B4-BE49-F238E27FC236}">
                <a16:creationId xmlns:a16="http://schemas.microsoft.com/office/drawing/2014/main" id="{1B873AD9-DC5A-4272-B0DD-121A3CCE0BF9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4702175"/>
            <a:ext cx="2209800" cy="990600"/>
            <a:chOff x="3168" y="3120"/>
            <a:chExt cx="1392" cy="624"/>
          </a:xfrm>
        </p:grpSpPr>
        <p:sp>
          <p:nvSpPr>
            <p:cNvPr id="24593" name="Oval 19">
              <a:extLst>
                <a:ext uri="{FF2B5EF4-FFF2-40B4-BE49-F238E27FC236}">
                  <a16:creationId xmlns:a16="http://schemas.microsoft.com/office/drawing/2014/main" id="{BC59B76C-E3DB-40EA-B669-D517ABE9E5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3120"/>
              <a:ext cx="1392" cy="624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ar-SA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24594" name="Text Box 20">
              <a:extLst>
                <a:ext uri="{FF2B5EF4-FFF2-40B4-BE49-F238E27FC236}">
                  <a16:creationId xmlns:a16="http://schemas.microsoft.com/office/drawing/2014/main" id="{E101F9A1-F766-4347-B0A6-911055BA21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2" y="3288"/>
              <a:ext cx="70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high </a:t>
              </a:r>
              <a:r>
                <a:rPr lang="en-US" altLang="en-US" sz="2400" b="1" i="1" dirty="0">
                  <a:solidFill>
                    <a:srgbClr val="FF0000"/>
                  </a:solidFill>
                  <a:latin typeface="Arial" panose="020B0604020202020204" pitchFamily="34" charset="0"/>
                </a:rPr>
                <a:t>P</a:t>
              </a:r>
              <a:endPara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3337" name="Group 25">
            <a:extLst>
              <a:ext uri="{FF2B5EF4-FFF2-40B4-BE49-F238E27FC236}">
                <a16:creationId xmlns:a16="http://schemas.microsoft.com/office/drawing/2014/main" id="{7636715A-CF73-4E11-837C-79C5FD8A6D3D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5768975"/>
            <a:ext cx="2209800" cy="609600"/>
            <a:chOff x="3168" y="3792"/>
            <a:chExt cx="1392" cy="384"/>
          </a:xfrm>
        </p:grpSpPr>
        <p:sp>
          <p:nvSpPr>
            <p:cNvPr id="24591" name="Oval 22">
              <a:extLst>
                <a:ext uri="{FF2B5EF4-FFF2-40B4-BE49-F238E27FC236}">
                  <a16:creationId xmlns:a16="http://schemas.microsoft.com/office/drawing/2014/main" id="{239FA6AB-A7E3-4CC0-BD81-64B86BE84E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3792"/>
              <a:ext cx="1392" cy="384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ar-SA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24592" name="Text Box 23">
              <a:extLst>
                <a:ext uri="{FF2B5EF4-FFF2-40B4-BE49-F238E27FC236}">
                  <a16:creationId xmlns:a16="http://schemas.microsoft.com/office/drawing/2014/main" id="{AF4858AB-92E6-4FA5-936B-20666C3859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3" y="3840"/>
              <a:ext cx="68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FF3300"/>
                  </a:solidFill>
                  <a:latin typeface="Arial" panose="020B0604020202020204" pitchFamily="34" charset="0"/>
                </a:rPr>
                <a:t>high </a:t>
              </a:r>
              <a:r>
                <a:rPr lang="en-US" altLang="en-US" sz="2400" b="1" i="1" dirty="0">
                  <a:solidFill>
                    <a:srgbClr val="FF3300"/>
                  </a:solidFill>
                  <a:latin typeface="Arial" panose="020B0604020202020204" pitchFamily="34" charset="0"/>
                </a:rPr>
                <a:t>c</a:t>
              </a:r>
              <a:endParaRPr lang="en-US" altLang="en-US" sz="2400" b="1" dirty="0">
                <a:solidFill>
                  <a:srgbClr val="FF33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60CA83-E4E4-45E5-9A21-B6821718D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60275-2FDD-4C92-8DE3-F219D8540CA5}" type="slidenum">
              <a:rPr lang="en-US" altLang="en-SA" smtClean="0"/>
              <a:pPr>
                <a:defRPr/>
              </a:pPr>
              <a:t>21</a:t>
            </a:fld>
            <a:endParaRPr lang="en-US" altLang="en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nimBg="1" autoUpdateAnimBg="0"/>
      <p:bldP spid="13319" grpId="0" autoUpdateAnimBg="0"/>
      <p:bldP spid="13320" grpId="0" autoUpdateAnimBg="0"/>
      <p:bldP spid="13321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>
            <a:extLst>
              <a:ext uri="{FF2B5EF4-FFF2-40B4-BE49-F238E27FC236}">
                <a16:creationId xmlns:a16="http://schemas.microsoft.com/office/drawing/2014/main" id="{4C684743-F65A-4BDD-B3B2-9182C3793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228600"/>
            <a:ext cx="862806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Most gases obey Henry’s law, but there are some important </a:t>
            </a:r>
            <a:r>
              <a:rPr lang="en-US" alt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exceptions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if the dissolved gas </a:t>
            </a:r>
            <a:r>
              <a:rPr lang="en-US" altLang="en-US" sz="2400" i="1" u="sng" dirty="0">
                <a:latin typeface="Arial" panose="020B0604020202020204" pitchFamily="34" charset="0"/>
                <a:cs typeface="Arial" panose="020B0604020202020204" pitchFamily="34" charset="0"/>
              </a:rPr>
              <a:t>reacts</a:t>
            </a:r>
            <a:r>
              <a:rPr lang="en-US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 water, higher solubilities can result.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83474C-CB8F-47B1-BA77-358A22322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425" y="3776662"/>
            <a:ext cx="7435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Carbon dioxide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also reacts with water, as follows: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005EF5E-39F8-410F-9752-742807948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125" y="2268537"/>
            <a:ext cx="74120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solubility of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ammonia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much higher than expected because of the reaction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F6AD4E-5C66-4508-A6F1-0CE2EE630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238" y="4899025"/>
            <a:ext cx="73882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Another interesting example is the dissolution of </a:t>
            </a:r>
            <a:r>
              <a:rPr lang="en-US" alt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molecular oxygen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blood.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52504B6-108F-42F7-A909-A8EC6828A0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963" y="3098800"/>
            <a:ext cx="3914775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52F6124-45A6-4CAB-8099-A8EEB6906D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67"/>
          <a:stretch/>
        </p:blipFill>
        <p:spPr bwMode="auto">
          <a:xfrm>
            <a:off x="2971801" y="4259262"/>
            <a:ext cx="308133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F8597BF-9A80-4FB1-852C-18645719B9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13" y="5745162"/>
            <a:ext cx="31654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ED4ADA-C0FB-4ABC-849B-7C588C777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D313F8-894F-478A-A34E-BABC2E13AE69}" type="slidenum">
              <a:rPr lang="en-US" altLang="en-SA" smtClean="0"/>
              <a:pPr>
                <a:defRPr/>
              </a:pPr>
              <a:t>22</a:t>
            </a:fld>
            <a:endParaRPr lang="en-US" altLang="en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F2DB92-2D74-46FD-B4FE-171577091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60275-2FDD-4C92-8DE3-F219D8540CA5}" type="slidenum">
              <a:rPr lang="en-US" altLang="en-SA" smtClean="0"/>
              <a:pPr>
                <a:defRPr/>
              </a:pPr>
              <a:t>23</a:t>
            </a:fld>
            <a:endParaRPr lang="en-US" altLang="en-S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B7337E-AF33-47B9-95E4-5E2539CC29A7}"/>
              </a:ext>
            </a:extLst>
          </p:cNvPr>
          <p:cNvSpPr txBox="1"/>
          <p:nvPr/>
        </p:nvSpPr>
        <p:spPr>
          <a:xfrm>
            <a:off x="2286000" y="3075057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800" b="0" i="0" u="none" strike="noStrike" baseline="0" dirty="0">
              <a:latin typeface="Times New Roman" panose="02020603050405020304" pitchFamily="18" charset="0"/>
            </a:endParaRPr>
          </a:p>
          <a:p>
            <a:endParaRPr lang="en-US" sz="3200" b="0" i="0" u="none" strike="noStrike" baseline="0" dirty="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B190DB-BBF5-4741-8612-C0E49AC8DD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0109"/>
          <a:stretch/>
        </p:blipFill>
        <p:spPr>
          <a:xfrm>
            <a:off x="0" y="152400"/>
            <a:ext cx="9144000" cy="167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B190DB-BBF5-4741-8612-C0E49AC8DD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619"/>
          <a:stretch/>
        </p:blipFill>
        <p:spPr>
          <a:xfrm>
            <a:off x="0" y="1828800"/>
            <a:ext cx="9144000" cy="3947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>
            <a:extLst>
              <a:ext uri="{FF2B5EF4-FFF2-40B4-BE49-F238E27FC236}">
                <a16:creationId xmlns:a16="http://schemas.microsoft.com/office/drawing/2014/main" id="{EA85408A-8E67-42A5-BCB0-4A2798DF1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63" y="188913"/>
            <a:ext cx="86518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Colligative Properties of Nonelectrolyte Solutions</a:t>
            </a:r>
          </a:p>
        </p:txBody>
      </p:sp>
      <p:sp>
        <p:nvSpPr>
          <p:cNvPr id="27651" name="Text Box 3">
            <a:extLst>
              <a:ext uri="{FF2B5EF4-FFF2-40B4-BE49-F238E27FC236}">
                <a16:creationId xmlns:a16="http://schemas.microsoft.com/office/drawing/2014/main" id="{0570EE66-39A2-4281-BA73-E79E8D633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39800"/>
            <a:ext cx="87630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i="1">
                <a:latin typeface="Arial" panose="020B0604020202020204" pitchFamily="34" charset="0"/>
              </a:rPr>
              <a:t>Colligative properties</a:t>
            </a:r>
            <a:r>
              <a:rPr lang="en-US" altLang="en-US" sz="2400">
                <a:latin typeface="Arial" panose="020B0604020202020204" pitchFamily="34" charset="0"/>
              </a:rPr>
              <a:t> are properties that depend only on the </a:t>
            </a:r>
            <a:r>
              <a:rPr lang="en-US" altLang="en-US" sz="2400" b="1">
                <a:latin typeface="Arial" panose="020B0604020202020204" pitchFamily="34" charset="0"/>
              </a:rPr>
              <a:t>number</a:t>
            </a:r>
            <a:r>
              <a:rPr lang="en-US" altLang="en-US" sz="2400">
                <a:latin typeface="Arial" panose="020B0604020202020204" pitchFamily="34" charset="0"/>
              </a:rPr>
              <a:t> of solute particles in solution and not on the </a:t>
            </a:r>
            <a:r>
              <a:rPr lang="en-US" altLang="en-US" sz="2400" b="1">
                <a:latin typeface="Arial" panose="020B0604020202020204" pitchFamily="34" charset="0"/>
              </a:rPr>
              <a:t>nature</a:t>
            </a:r>
            <a:r>
              <a:rPr lang="en-US" altLang="en-US" sz="2400">
                <a:latin typeface="Arial" panose="020B0604020202020204" pitchFamily="34" charset="0"/>
              </a:rPr>
              <a:t> of the solute particles.</a:t>
            </a:r>
            <a:endParaRPr lang="en-US" altLang="en-US" sz="2400" b="1" i="1">
              <a:latin typeface="Arial" panose="020B0604020202020204" pitchFamily="34" charset="0"/>
            </a:endParaRPr>
          </a:p>
        </p:txBody>
      </p:sp>
      <p:sp>
        <p:nvSpPr>
          <p:cNvPr id="33" name="Rectangle 1">
            <a:extLst>
              <a:ext uri="{FF2B5EF4-FFF2-40B4-BE49-F238E27FC236}">
                <a16:creationId xmlns:a16="http://schemas.microsoft.com/office/drawing/2014/main" id="{98C624CD-4E9C-4E2E-B6AA-01EB24A86BCF}"/>
              </a:ext>
            </a:extLst>
          </p:cNvPr>
          <p:cNvSpPr/>
          <p:nvPr/>
        </p:nvSpPr>
        <p:spPr>
          <a:xfrm>
            <a:off x="193675" y="2852738"/>
            <a:ext cx="5978525" cy="28622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n-US" b="1" dirty="0">
                <a:cs typeface="Arial" panose="020B0604020202020204" pitchFamily="34" charset="0"/>
              </a:rPr>
              <a:t>The colligative properties are </a:t>
            </a:r>
          </a:p>
          <a:p>
            <a:pPr marL="1260475" indent="-346075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dirty="0">
                <a:cs typeface="Arial" panose="020B0604020202020204" pitchFamily="34" charset="0"/>
              </a:rPr>
              <a:t>vapor-pressure lowering, </a:t>
            </a:r>
          </a:p>
          <a:p>
            <a:pPr marL="1260475" indent="-346075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dirty="0">
                <a:cs typeface="Arial" panose="020B0604020202020204" pitchFamily="34" charset="0"/>
              </a:rPr>
              <a:t>boiling-point elevation, </a:t>
            </a:r>
          </a:p>
          <a:p>
            <a:pPr marL="1260475" indent="-346075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dirty="0">
                <a:cs typeface="Arial" panose="020B0604020202020204" pitchFamily="34" charset="0"/>
              </a:rPr>
              <a:t>freezing-point depression, </a:t>
            </a:r>
          </a:p>
          <a:p>
            <a:pPr marL="1260475" indent="-346075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dirty="0">
                <a:cs typeface="Arial" panose="020B0604020202020204" pitchFamily="34" charset="0"/>
              </a:rPr>
              <a:t>osmotic pressure.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A0752F-1D77-4017-BF36-291C30530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60275-2FDD-4C92-8DE3-F219D8540CA5}" type="slidenum">
              <a:rPr lang="en-US" altLang="en-SA" smtClean="0"/>
              <a:pPr>
                <a:defRPr/>
              </a:pPr>
              <a:t>24</a:t>
            </a:fld>
            <a:endParaRPr lang="en-US" altLang="en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>
            <a:extLst>
              <a:ext uri="{FF2B5EF4-FFF2-40B4-BE49-F238E27FC236}">
                <a16:creationId xmlns:a16="http://schemas.microsoft.com/office/drawing/2014/main" id="{3CF2F910-8A5B-4C36-966A-44F00C844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6711" y="191513"/>
            <a:ext cx="51505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2"/>
                </a:solidFill>
                <a:latin typeface="Arial" panose="020B0604020202020204" pitchFamily="34" charset="0"/>
              </a:rPr>
              <a:t>Vapor-Pressure Lowering</a:t>
            </a:r>
          </a:p>
        </p:txBody>
      </p:sp>
      <p:sp>
        <p:nvSpPr>
          <p:cNvPr id="28675" name="Text Box 5">
            <a:extLst>
              <a:ext uri="{FF2B5EF4-FFF2-40B4-BE49-F238E27FC236}">
                <a16:creationId xmlns:a16="http://schemas.microsoft.com/office/drawing/2014/main" id="{53F4BD6A-D44F-425E-BDED-931ED9DC7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12888"/>
            <a:ext cx="1841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en-US" sz="2400">
              <a:latin typeface="Arial" panose="020B0604020202020204" pitchFamily="34" charset="0"/>
            </a:endParaRPr>
          </a:p>
        </p:txBody>
      </p:sp>
      <p:sp>
        <p:nvSpPr>
          <p:cNvPr id="28676" name="Text Box 10">
            <a:extLst>
              <a:ext uri="{FF2B5EF4-FFF2-40B4-BE49-F238E27FC236}">
                <a16:creationId xmlns:a16="http://schemas.microsoft.com/office/drawing/2014/main" id="{582F6DAF-847E-456E-858C-03374787A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50" y="1981200"/>
            <a:ext cx="19685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latin typeface="Arial" panose="020B0604020202020204" pitchFamily="34" charset="0"/>
              </a:rPr>
              <a:t>Raoult’s</a:t>
            </a:r>
            <a:r>
              <a:rPr lang="en-US" altLang="en-US" sz="2400" b="1" i="1" dirty="0">
                <a:latin typeface="Arial" panose="020B0604020202020204" pitchFamily="34" charset="0"/>
              </a:rPr>
              <a:t> law</a:t>
            </a:r>
          </a:p>
        </p:txBody>
      </p:sp>
      <p:sp>
        <p:nvSpPr>
          <p:cNvPr id="14347" name="Text Box 11">
            <a:extLst>
              <a:ext uri="{FF2B5EF4-FFF2-40B4-BE49-F238E27FC236}">
                <a16:creationId xmlns:a16="http://schemas.microsoft.com/office/drawing/2014/main" id="{38C7870B-FDAD-40CB-BD7A-A8C096D3B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743200"/>
            <a:ext cx="54911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If the solution contains only one solute:</a:t>
            </a:r>
          </a:p>
        </p:txBody>
      </p:sp>
      <p:sp>
        <p:nvSpPr>
          <p:cNvPr id="14348" name="Text Box 12">
            <a:extLst>
              <a:ext uri="{FF2B5EF4-FFF2-40B4-BE49-F238E27FC236}">
                <a16:creationId xmlns:a16="http://schemas.microsoft.com/office/drawing/2014/main" id="{C90255C6-726F-47BD-951F-3957B9460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276600"/>
            <a:ext cx="16843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>
                <a:latin typeface="Arial" panose="020B0604020202020204" pitchFamily="34" charset="0"/>
              </a:rPr>
              <a:t>X</a:t>
            </a:r>
            <a:r>
              <a:rPr lang="en-US" altLang="en-US" sz="2400" baseline="-25000" dirty="0">
                <a:latin typeface="Arial" panose="020B0604020202020204" pitchFamily="34" charset="0"/>
              </a:rPr>
              <a:t>1</a:t>
            </a:r>
            <a:r>
              <a:rPr lang="en-US" altLang="en-US" sz="2400" dirty="0">
                <a:latin typeface="Arial" panose="020B0604020202020204" pitchFamily="34" charset="0"/>
              </a:rPr>
              <a:t> = 1 – </a:t>
            </a:r>
            <a:r>
              <a:rPr lang="en-US" altLang="en-US" sz="2400" i="1" dirty="0">
                <a:latin typeface="Arial" panose="020B0604020202020204" pitchFamily="34" charset="0"/>
              </a:rPr>
              <a:t>X</a:t>
            </a:r>
            <a:r>
              <a:rPr lang="en-US" altLang="en-US" sz="2400" baseline="-25000" dirty="0">
                <a:latin typeface="Arial" panose="020B0604020202020204" pitchFamily="34" charset="0"/>
              </a:rPr>
              <a:t>2</a:t>
            </a:r>
            <a:endParaRPr lang="en-US" altLang="en-US" sz="2400" i="1" dirty="0">
              <a:latin typeface="Arial" panose="020B0604020202020204" pitchFamily="34" charset="0"/>
            </a:endParaRPr>
          </a:p>
        </p:txBody>
      </p:sp>
      <p:grpSp>
        <p:nvGrpSpPr>
          <p:cNvPr id="14360" name="Group 24">
            <a:extLst>
              <a:ext uri="{FF2B5EF4-FFF2-40B4-BE49-F238E27FC236}">
                <a16:creationId xmlns:a16="http://schemas.microsoft.com/office/drawing/2014/main" id="{24AC1EAA-A2B5-482B-93A3-AD8F9D771ED1}"/>
              </a:ext>
            </a:extLst>
          </p:cNvPr>
          <p:cNvGrpSpPr>
            <a:grpSpLocks/>
          </p:cNvGrpSpPr>
          <p:nvPr/>
        </p:nvGrpSpPr>
        <p:grpSpPr bwMode="auto">
          <a:xfrm>
            <a:off x="420687" y="3886200"/>
            <a:ext cx="3565525" cy="476250"/>
            <a:chOff x="1279" y="3264"/>
            <a:chExt cx="2246" cy="300"/>
          </a:xfrm>
        </p:grpSpPr>
        <p:grpSp>
          <p:nvGrpSpPr>
            <p:cNvPr id="28694" name="Group 19">
              <a:extLst>
                <a:ext uri="{FF2B5EF4-FFF2-40B4-BE49-F238E27FC236}">
                  <a16:creationId xmlns:a16="http://schemas.microsoft.com/office/drawing/2014/main" id="{7369B909-DAE5-40E3-AD7C-034E8D52C3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9" y="3264"/>
              <a:ext cx="591" cy="300"/>
              <a:chOff x="1279" y="3264"/>
              <a:chExt cx="591" cy="300"/>
            </a:xfrm>
          </p:grpSpPr>
          <p:sp>
            <p:nvSpPr>
              <p:cNvPr id="28700" name="Text Box 15">
                <a:extLst>
                  <a:ext uri="{FF2B5EF4-FFF2-40B4-BE49-F238E27FC236}">
                    <a16:creationId xmlns:a16="http://schemas.microsoft.com/office/drawing/2014/main" id="{ECF6CBEF-9C21-432D-88C8-C5481A1A25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79" y="3273"/>
                <a:ext cx="55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274320" rIns="27432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i="1" dirty="0">
                    <a:latin typeface="Arial" panose="020B0604020202020204" pitchFamily="34" charset="0"/>
                  </a:rPr>
                  <a:t>P</a:t>
                </a:r>
                <a:r>
                  <a:rPr lang="en-US" altLang="en-US" sz="2400" baseline="-25000" dirty="0">
                    <a:latin typeface="Arial" panose="020B0604020202020204" pitchFamily="34" charset="0"/>
                  </a:rPr>
                  <a:t>1</a:t>
                </a:r>
                <a:endParaRPr lang="en-US" altLang="en-US" sz="2400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701" name="Text Box 16">
                <a:extLst>
                  <a:ext uri="{FF2B5EF4-FFF2-40B4-BE49-F238E27FC236}">
                    <a16:creationId xmlns:a16="http://schemas.microsoft.com/office/drawing/2014/main" id="{CA037D06-E2C5-41B1-B43E-12E8565CBF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72" y="3264"/>
                <a:ext cx="398" cy="1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274320" rIns="27432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100">
                    <a:latin typeface="Arial" panose="020B0604020202020204" pitchFamily="34" charset="0"/>
                  </a:rPr>
                  <a:t>0</a:t>
                </a:r>
              </a:p>
            </p:txBody>
          </p:sp>
        </p:grpSp>
        <p:grpSp>
          <p:nvGrpSpPr>
            <p:cNvPr id="28695" name="Group 23">
              <a:extLst>
                <a:ext uri="{FF2B5EF4-FFF2-40B4-BE49-F238E27FC236}">
                  <a16:creationId xmlns:a16="http://schemas.microsoft.com/office/drawing/2014/main" id="{BAEF971D-D9B2-45FC-8130-BC8B5E0FAB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15" y="3264"/>
              <a:ext cx="1810" cy="300"/>
              <a:chOff x="1907" y="3488"/>
              <a:chExt cx="1810" cy="300"/>
            </a:xfrm>
          </p:grpSpPr>
          <p:sp>
            <p:nvSpPr>
              <p:cNvPr id="28696" name="Text Box 17">
                <a:extLst>
                  <a:ext uri="{FF2B5EF4-FFF2-40B4-BE49-F238E27FC236}">
                    <a16:creationId xmlns:a16="http://schemas.microsoft.com/office/drawing/2014/main" id="{A8C3EDC4-6F8F-4362-979C-DCB7163F8F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7" y="3494"/>
                <a:ext cx="137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dirty="0">
                    <a:latin typeface="Arial" panose="020B0604020202020204" pitchFamily="34" charset="0"/>
                  </a:rPr>
                  <a:t>- </a:t>
                </a:r>
                <a:r>
                  <a:rPr lang="en-US" altLang="en-US" sz="2400" i="1" dirty="0">
                    <a:latin typeface="Arial" panose="020B0604020202020204" pitchFamily="34" charset="0"/>
                  </a:rPr>
                  <a:t>P</a:t>
                </a:r>
                <a:r>
                  <a:rPr lang="en-US" altLang="en-US" sz="2400" baseline="-25000" dirty="0">
                    <a:latin typeface="Arial" panose="020B0604020202020204" pitchFamily="34" charset="0"/>
                  </a:rPr>
                  <a:t>1</a:t>
                </a:r>
                <a:r>
                  <a:rPr lang="en-US" altLang="en-US" sz="2400" dirty="0">
                    <a:latin typeface="Arial" panose="020B0604020202020204" pitchFamily="34" charset="0"/>
                  </a:rPr>
                  <a:t> = </a:t>
                </a:r>
                <a:r>
                  <a:rPr lang="en-US" altLang="en-US" sz="2400" dirty="0">
                    <a:latin typeface="Symbol" panose="05050102010706020507" pitchFamily="18" charset="2"/>
                  </a:rPr>
                  <a:t>D</a:t>
                </a:r>
                <a:r>
                  <a:rPr lang="en-US" altLang="en-US" sz="2400" i="1" dirty="0">
                    <a:latin typeface="Arial" panose="020B0604020202020204" pitchFamily="34" charset="0"/>
                  </a:rPr>
                  <a:t>P</a:t>
                </a:r>
                <a:r>
                  <a:rPr lang="en-US" altLang="en-US" sz="2400" dirty="0">
                    <a:latin typeface="Arial" panose="020B0604020202020204" pitchFamily="34" charset="0"/>
                  </a:rPr>
                  <a:t> = </a:t>
                </a:r>
                <a:r>
                  <a:rPr lang="en-US" altLang="en-US" sz="2400" i="1" dirty="0">
                    <a:latin typeface="Arial" panose="020B0604020202020204" pitchFamily="34" charset="0"/>
                  </a:rPr>
                  <a:t>X</a:t>
                </a:r>
                <a:r>
                  <a:rPr lang="en-US" altLang="en-US" sz="2400" baseline="-25000" dirty="0">
                    <a:latin typeface="Arial" panose="020B0604020202020204" pitchFamily="34" charset="0"/>
                  </a:rPr>
                  <a:t>2</a:t>
                </a:r>
                <a:r>
                  <a:rPr lang="en-US" altLang="en-US" sz="2400" dirty="0">
                    <a:latin typeface="Arial" panose="020B0604020202020204" pitchFamily="34" charset="0"/>
                  </a:rPr>
                  <a:t> </a:t>
                </a:r>
              </a:p>
            </p:txBody>
          </p:sp>
          <p:grpSp>
            <p:nvGrpSpPr>
              <p:cNvPr id="28697" name="Group 20">
                <a:extLst>
                  <a:ext uri="{FF2B5EF4-FFF2-40B4-BE49-F238E27FC236}">
                    <a16:creationId xmlns:a16="http://schemas.microsoft.com/office/drawing/2014/main" id="{75BD9CF4-FCF7-47D8-8A68-7DCF74D7A8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26" y="3488"/>
                <a:ext cx="591" cy="300"/>
                <a:chOff x="1088" y="3264"/>
                <a:chExt cx="591" cy="300"/>
              </a:xfrm>
            </p:grpSpPr>
            <p:sp>
              <p:nvSpPr>
                <p:cNvPr id="28698" name="Text Box 21">
                  <a:extLst>
                    <a:ext uri="{FF2B5EF4-FFF2-40B4-BE49-F238E27FC236}">
                      <a16:creationId xmlns:a16="http://schemas.microsoft.com/office/drawing/2014/main" id="{30EE0B8F-FE00-4FD4-938A-5300FB4278D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88" y="3273"/>
                  <a:ext cx="550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274320" rIns="27432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 i="1" dirty="0">
                      <a:latin typeface="Arial" panose="020B0604020202020204" pitchFamily="34" charset="0"/>
                    </a:rPr>
                    <a:t>P</a:t>
                  </a:r>
                  <a:r>
                    <a:rPr lang="en-US" altLang="en-US" sz="2400" baseline="-25000" dirty="0">
                      <a:latin typeface="Arial" panose="020B0604020202020204" pitchFamily="34" charset="0"/>
                    </a:rPr>
                    <a:t>1</a:t>
                  </a:r>
                  <a:endParaRPr lang="en-US" altLang="en-US" sz="2400" i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699" name="Text Box 22">
                  <a:extLst>
                    <a:ext uri="{FF2B5EF4-FFF2-40B4-BE49-F238E27FC236}">
                      <a16:creationId xmlns:a16="http://schemas.microsoft.com/office/drawing/2014/main" id="{057E1A7E-B2CB-409E-A1E9-A171841CA77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81" y="3264"/>
                  <a:ext cx="398" cy="1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274320" rIns="27432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100">
                      <a:latin typeface="Arial" panose="020B0604020202020204" pitchFamily="34" charset="0"/>
                    </a:rPr>
                    <a:t>0</a:t>
                  </a:r>
                </a:p>
              </p:txBody>
            </p:sp>
          </p:grpSp>
        </p:grpSp>
      </p:grpSp>
      <p:grpSp>
        <p:nvGrpSpPr>
          <p:cNvPr id="28680" name="Group 31">
            <a:extLst>
              <a:ext uri="{FF2B5EF4-FFF2-40B4-BE49-F238E27FC236}">
                <a16:creationId xmlns:a16="http://schemas.microsoft.com/office/drawing/2014/main" id="{FACEC07A-B852-40BF-AC6C-0F1273D0AC74}"/>
              </a:ext>
            </a:extLst>
          </p:cNvPr>
          <p:cNvGrpSpPr>
            <a:grpSpLocks/>
          </p:cNvGrpSpPr>
          <p:nvPr/>
        </p:nvGrpSpPr>
        <p:grpSpPr bwMode="auto">
          <a:xfrm>
            <a:off x="3325813" y="1295400"/>
            <a:ext cx="5219700" cy="496888"/>
            <a:chOff x="2835" y="1824"/>
            <a:chExt cx="3288" cy="313"/>
          </a:xfrm>
        </p:grpSpPr>
        <p:grpSp>
          <p:nvGrpSpPr>
            <p:cNvPr id="28690" name="Group 25">
              <a:extLst>
                <a:ext uri="{FF2B5EF4-FFF2-40B4-BE49-F238E27FC236}">
                  <a16:creationId xmlns:a16="http://schemas.microsoft.com/office/drawing/2014/main" id="{03116F80-DF66-4626-8FDE-D6CEB70641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35" y="1824"/>
              <a:ext cx="593" cy="300"/>
              <a:chOff x="1229" y="3264"/>
              <a:chExt cx="593" cy="300"/>
            </a:xfrm>
          </p:grpSpPr>
          <p:sp>
            <p:nvSpPr>
              <p:cNvPr id="28692" name="Text Box 26">
                <a:extLst>
                  <a:ext uri="{FF2B5EF4-FFF2-40B4-BE49-F238E27FC236}">
                    <a16:creationId xmlns:a16="http://schemas.microsoft.com/office/drawing/2014/main" id="{FD8F83AF-10AE-4554-9107-5F88C78CC2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29" y="3273"/>
                <a:ext cx="55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274320" rIns="27432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i="1" dirty="0">
                    <a:latin typeface="Arial" panose="020B0604020202020204" pitchFamily="34" charset="0"/>
                  </a:rPr>
                  <a:t>P</a:t>
                </a:r>
                <a:r>
                  <a:rPr lang="en-US" altLang="en-US" sz="2400" baseline="-25000" dirty="0">
                    <a:latin typeface="Arial" panose="020B0604020202020204" pitchFamily="34" charset="0"/>
                  </a:rPr>
                  <a:t>1</a:t>
                </a:r>
                <a:endParaRPr lang="en-US" altLang="en-US" sz="2400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693" name="Text Box 27">
                <a:extLst>
                  <a:ext uri="{FF2B5EF4-FFF2-40B4-BE49-F238E27FC236}">
                    <a16:creationId xmlns:a16="http://schemas.microsoft.com/office/drawing/2014/main" id="{085C7FEE-2210-466B-98BE-9EC73896FA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0" y="3264"/>
                <a:ext cx="402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274320" rIns="27432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0</a:t>
                </a:r>
              </a:p>
            </p:txBody>
          </p:sp>
        </p:grpSp>
        <p:sp>
          <p:nvSpPr>
            <p:cNvPr id="28691" name="Text Box 28">
              <a:extLst>
                <a:ext uri="{FF2B5EF4-FFF2-40B4-BE49-F238E27FC236}">
                  <a16:creationId xmlns:a16="http://schemas.microsoft.com/office/drawing/2014/main" id="{53BE0E11-7110-4D41-8560-69E32F7630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849"/>
              <a:ext cx="290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latin typeface="Arial" panose="020B0604020202020204" pitchFamily="34" charset="0"/>
                </a:rPr>
                <a:t>= vapor pressure of </a:t>
              </a:r>
              <a:r>
                <a:rPr lang="en-US" altLang="en-US" sz="2400" b="1" dirty="0">
                  <a:latin typeface="Arial" panose="020B0604020202020204" pitchFamily="34" charset="0"/>
                </a:rPr>
                <a:t>pure</a:t>
              </a:r>
              <a:r>
                <a:rPr lang="en-US" altLang="en-US" sz="2400" dirty="0">
                  <a:latin typeface="Arial" panose="020B0604020202020204" pitchFamily="34" charset="0"/>
                </a:rPr>
                <a:t> solvent</a:t>
              </a:r>
            </a:p>
          </p:txBody>
        </p:sp>
      </p:grpSp>
      <p:sp>
        <p:nvSpPr>
          <p:cNvPr id="28681" name="Text Box 29">
            <a:extLst>
              <a:ext uri="{FF2B5EF4-FFF2-40B4-BE49-F238E27FC236}">
                <a16:creationId xmlns:a16="http://schemas.microsoft.com/office/drawing/2014/main" id="{279CDC79-2154-4438-BF11-176BF855A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4888" y="1995488"/>
            <a:ext cx="453231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>
                <a:latin typeface="Arial" panose="020B0604020202020204" pitchFamily="34" charset="0"/>
              </a:rPr>
              <a:t>X</a:t>
            </a:r>
            <a:r>
              <a:rPr lang="en-US" altLang="en-US" sz="2400" baseline="-25000" dirty="0">
                <a:latin typeface="Arial" panose="020B0604020202020204" pitchFamily="34" charset="0"/>
              </a:rPr>
              <a:t>1</a:t>
            </a:r>
            <a:r>
              <a:rPr lang="en-US" altLang="en-US" sz="2400" dirty="0">
                <a:latin typeface="Arial" panose="020B0604020202020204" pitchFamily="34" charset="0"/>
              </a:rPr>
              <a:t> = mole fraction of the </a:t>
            </a:r>
            <a:r>
              <a:rPr lang="en-US" altLang="en-US" sz="2400" u="sng" dirty="0">
                <a:latin typeface="Arial" panose="020B0604020202020204" pitchFamily="34" charset="0"/>
              </a:rPr>
              <a:t>solvent</a:t>
            </a:r>
          </a:p>
        </p:txBody>
      </p:sp>
      <p:sp>
        <p:nvSpPr>
          <p:cNvPr id="14366" name="Text Box 30">
            <a:extLst>
              <a:ext uri="{FF2B5EF4-FFF2-40B4-BE49-F238E27FC236}">
                <a16:creationId xmlns:a16="http://schemas.microsoft.com/office/drawing/2014/main" id="{8D168DA3-26C8-4616-9AE4-39A7F4681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898900"/>
            <a:ext cx="43783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>
                <a:latin typeface="Arial" panose="020B0604020202020204" pitchFamily="34" charset="0"/>
              </a:rPr>
              <a:t>X</a:t>
            </a:r>
            <a:r>
              <a:rPr lang="en-US" altLang="en-US" sz="2400" baseline="-25000" dirty="0">
                <a:latin typeface="Arial" panose="020B0604020202020204" pitchFamily="34" charset="0"/>
              </a:rPr>
              <a:t>2</a:t>
            </a:r>
            <a:r>
              <a:rPr lang="en-US" altLang="en-US" sz="2400" dirty="0">
                <a:latin typeface="Arial" panose="020B0604020202020204" pitchFamily="34" charset="0"/>
              </a:rPr>
              <a:t> = mole fraction of the </a:t>
            </a:r>
            <a:r>
              <a:rPr lang="en-US" altLang="en-US" sz="2400" u="sng" dirty="0">
                <a:latin typeface="Arial" panose="020B0604020202020204" pitchFamily="34" charset="0"/>
              </a:rPr>
              <a:t>solute</a:t>
            </a:r>
          </a:p>
        </p:txBody>
      </p:sp>
      <p:grpSp>
        <p:nvGrpSpPr>
          <p:cNvPr id="28683" name="Group 34">
            <a:extLst>
              <a:ext uri="{FF2B5EF4-FFF2-40B4-BE49-F238E27FC236}">
                <a16:creationId xmlns:a16="http://schemas.microsoft.com/office/drawing/2014/main" id="{010E00C7-96DE-4A9C-820E-82A8641FA4E2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219200"/>
            <a:ext cx="2009775" cy="685800"/>
            <a:chOff x="288" y="1808"/>
            <a:chExt cx="1266" cy="432"/>
          </a:xfrm>
        </p:grpSpPr>
        <p:grpSp>
          <p:nvGrpSpPr>
            <p:cNvPr id="28686" name="Group 9">
              <a:extLst>
                <a:ext uri="{FF2B5EF4-FFF2-40B4-BE49-F238E27FC236}">
                  <a16:creationId xmlns:a16="http://schemas.microsoft.com/office/drawing/2014/main" id="{1BAB8595-A144-40A0-9497-B336C5090A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1" y="1824"/>
              <a:ext cx="1263" cy="300"/>
              <a:chOff x="1079" y="2240"/>
              <a:chExt cx="1263" cy="300"/>
            </a:xfrm>
          </p:grpSpPr>
          <p:sp>
            <p:nvSpPr>
              <p:cNvPr id="28688" name="Text Box 6">
                <a:extLst>
                  <a:ext uri="{FF2B5EF4-FFF2-40B4-BE49-F238E27FC236}">
                    <a16:creationId xmlns:a16="http://schemas.microsoft.com/office/drawing/2014/main" id="{8F0E7AC6-9AB6-41B4-B39E-A6EAE15D5B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9" y="2249"/>
                <a:ext cx="120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274320" rIns="27432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i="1" dirty="0">
                    <a:latin typeface="Arial" panose="020B0604020202020204" pitchFamily="34" charset="0"/>
                  </a:rPr>
                  <a:t>P</a:t>
                </a:r>
                <a:r>
                  <a:rPr lang="en-US" altLang="en-US" sz="2400" baseline="-25000" dirty="0">
                    <a:latin typeface="Arial" panose="020B0604020202020204" pitchFamily="34" charset="0"/>
                  </a:rPr>
                  <a:t>1</a:t>
                </a:r>
                <a:r>
                  <a:rPr lang="en-US" altLang="en-US" sz="2400" dirty="0">
                    <a:latin typeface="Arial" panose="020B0604020202020204" pitchFamily="34" charset="0"/>
                  </a:rPr>
                  <a:t> = </a:t>
                </a:r>
                <a:r>
                  <a:rPr lang="en-US" altLang="en-US" sz="2400" i="1" dirty="0">
                    <a:latin typeface="Arial" panose="020B0604020202020204" pitchFamily="34" charset="0"/>
                  </a:rPr>
                  <a:t>X</a:t>
                </a:r>
                <a:r>
                  <a:rPr lang="en-US" altLang="en-US" sz="2400" baseline="-25000" dirty="0">
                    <a:latin typeface="Arial" panose="020B0604020202020204" pitchFamily="34" charset="0"/>
                  </a:rPr>
                  <a:t>1 </a:t>
                </a:r>
                <a:r>
                  <a:rPr lang="en-US" altLang="en-US" sz="2400" i="1" dirty="0">
                    <a:latin typeface="Arial" panose="020B0604020202020204" pitchFamily="34" charset="0"/>
                  </a:rPr>
                  <a:t>P</a:t>
                </a:r>
                <a:r>
                  <a:rPr lang="en-US" altLang="en-US" sz="2400" baseline="-25000" dirty="0">
                    <a:latin typeface="Arial" panose="020B0604020202020204" pitchFamily="34" charset="0"/>
                  </a:rPr>
                  <a:t>1</a:t>
                </a:r>
                <a:endParaRPr lang="en-US" altLang="en-US" sz="2400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689" name="Text Box 7">
                <a:extLst>
                  <a:ext uri="{FF2B5EF4-FFF2-40B4-BE49-F238E27FC236}">
                    <a16:creationId xmlns:a16="http://schemas.microsoft.com/office/drawing/2014/main" id="{86CAC50C-F677-4A30-80FC-8183CEF6C1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40" y="2240"/>
                <a:ext cx="402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274320" rIns="27432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dirty="0">
                    <a:latin typeface="Arial" panose="020B0604020202020204" pitchFamily="34" charset="0"/>
                  </a:rPr>
                  <a:t>0</a:t>
                </a:r>
              </a:p>
            </p:txBody>
          </p:sp>
        </p:grpSp>
        <p:sp>
          <p:nvSpPr>
            <p:cNvPr id="28687" name="Rectangle 33">
              <a:extLst>
                <a:ext uri="{FF2B5EF4-FFF2-40B4-BE49-F238E27FC236}">
                  <a16:creationId xmlns:a16="http://schemas.microsoft.com/office/drawing/2014/main" id="{6C393F0C-FA68-452E-9C3F-5E93583F9F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808"/>
              <a:ext cx="1248" cy="432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ar-SA" altLang="en-US" sz="2400">
                <a:latin typeface="Arial" panose="020B0604020202020204" pitchFamily="34" charset="0"/>
              </a:endParaRPr>
            </a:p>
          </p:txBody>
        </p:sp>
      </p:grpSp>
      <p:sp>
        <p:nvSpPr>
          <p:cNvPr id="31" name="Rectangle 39">
            <a:extLst>
              <a:ext uri="{FF2B5EF4-FFF2-40B4-BE49-F238E27FC236}">
                <a16:creationId xmlns:a16="http://schemas.microsoft.com/office/drawing/2014/main" id="{8D131C45-BAE9-4854-9F9C-E00973CB3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275" y="4667250"/>
            <a:ext cx="83407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>
                <a:latin typeface="TimesLTStd-Roman"/>
              </a:rPr>
              <a:t>We see that the </a:t>
            </a:r>
            <a:r>
              <a:rPr lang="en-US" altLang="en-US" sz="2400" i="1" dirty="0">
                <a:latin typeface="TimesLTStd-Italic"/>
              </a:rPr>
              <a:t>decrease </a:t>
            </a:r>
            <a:r>
              <a:rPr lang="en-US" altLang="en-US" sz="2400" i="1" dirty="0">
                <a:latin typeface="TimesLTStd-Roman"/>
              </a:rPr>
              <a:t>in vapor pressure, </a:t>
            </a:r>
            <a:r>
              <a:rPr lang="en-US" altLang="en-US" sz="2400" i="1" dirty="0">
                <a:latin typeface="Symbol" panose="05050102010706020507" pitchFamily="18" charset="2"/>
              </a:rPr>
              <a:t>D</a:t>
            </a:r>
            <a:r>
              <a:rPr lang="en-US" altLang="en-US" sz="2400" i="1" dirty="0">
                <a:latin typeface="TimesLTStd-Italic"/>
              </a:rPr>
              <a:t>P</a:t>
            </a:r>
            <a:r>
              <a:rPr lang="en-US" altLang="en-US" sz="2400" i="1" dirty="0">
                <a:latin typeface="TimesLTStd-Roman"/>
              </a:rPr>
              <a:t>, is directly proportional to the solute concentration (measured in mole fraction).</a:t>
            </a:r>
            <a:endParaRPr lang="en-US" altLang="en-US" sz="2400" i="1" dirty="0">
              <a:latin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15BCAC-E7E9-4327-B2A8-236CCEE27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60275-2FDD-4C92-8DE3-F219D8540CA5}" type="slidenum">
              <a:rPr lang="en-US" altLang="en-SA" smtClean="0"/>
              <a:pPr>
                <a:defRPr/>
              </a:pPr>
              <a:t>25</a:t>
            </a:fld>
            <a:endParaRPr lang="en-US" altLang="en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utoUpdateAnimBg="0"/>
      <p:bldP spid="14348" grpId="0" autoUpdateAnimBg="0"/>
      <p:bldP spid="14366" grpId="0" autoUpdateAnimBg="0"/>
      <p:bldP spid="3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CBA1E3-CDA7-447B-A166-358C086ED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60275-2FDD-4C92-8DE3-F219D8540CA5}" type="slidenum">
              <a:rPr lang="en-US" altLang="en-SA" smtClean="0"/>
              <a:pPr>
                <a:defRPr/>
              </a:pPr>
              <a:t>26</a:t>
            </a:fld>
            <a:endParaRPr lang="en-US" altLang="en-S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923" t="1712" r="953"/>
          <a:stretch/>
        </p:blipFill>
        <p:spPr>
          <a:xfrm>
            <a:off x="533400" y="40640"/>
            <a:ext cx="7848600" cy="674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671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F402D-0002-44AB-97D6-721129AF7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Pressure and Mole Fraction</a:t>
            </a:r>
            <a:endParaRPr lang="en-IN" dirty="0"/>
          </a:p>
        </p:txBody>
      </p:sp>
      <p:pic>
        <p:nvPicPr>
          <p:cNvPr id="15" name="Picture 14" descr="The total pressure of an toluene-benzene solution depends on the composition of the solution.">
            <a:extLst>
              <a:ext uri="{FF2B5EF4-FFF2-40B4-BE49-F238E27FC236}">
                <a16:creationId xmlns:a16="http://schemas.microsoft.com/office/drawing/2014/main" id="{760912E4-E475-477A-8673-2F9F8BBC70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38300"/>
            <a:ext cx="3048000" cy="4001477"/>
          </a:xfrm>
          <a:prstGeom prst="rect">
            <a:avLst/>
          </a:prstGeom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E4FB14A-919B-4354-A4AB-03B11FB6ED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4402892"/>
              </p:ext>
            </p:extLst>
          </p:nvPr>
        </p:nvGraphicFramePr>
        <p:xfrm>
          <a:off x="5105400" y="1828800"/>
          <a:ext cx="3373438" cy="274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Equation" r:id="rId5" imgW="2311200" imgH="1879560" progId="Equation.DSMT4">
                  <p:embed/>
                </p:oleObj>
              </mc:Choice>
              <mc:Fallback>
                <p:oleObj name="Equation" r:id="rId5" imgW="2311200" imgH="187956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828800"/>
                        <a:ext cx="3373438" cy="2744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5909158-6BFE-4FE1-BCB5-EC948C6EA7A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>
                <a:hlinkClick r:id="" action="ppaction://noaction"/>
              </a:rPr>
              <a:t>Access the text alternative for slide images.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48B4B43-56BD-41E2-BE66-833A68348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1124D7-3D3F-409D-95D2-103C22DF228D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7196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578BD-3706-4960-9822-2E66BA143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Raoult’s</a:t>
            </a:r>
            <a:r>
              <a:rPr lang="en-IN" dirty="0"/>
              <a:t> Law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9031D30E-B72E-4081-B351-284477B725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9623305"/>
              </p:ext>
            </p:extLst>
          </p:nvPr>
        </p:nvGraphicFramePr>
        <p:xfrm>
          <a:off x="1257300" y="1334161"/>
          <a:ext cx="2381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2" name="Equation" r:id="rId4" imgW="495490" imgH="810801" progId="Equation.DSMT4">
                  <p:embed/>
                </p:oleObj>
              </mc:Choice>
              <mc:Fallback>
                <p:oleObj name="Equation" r:id="rId4" imgW="495490" imgH="81080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57300" y="1334161"/>
                        <a:ext cx="238125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E5166-5924-4ED5-904F-9E70BCB5763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333500" y="1296061"/>
            <a:ext cx="3124200" cy="688848"/>
          </a:xfrm>
        </p:spPr>
        <p:txBody>
          <a:bodyPr/>
          <a:lstStyle/>
          <a:p>
            <a:pPr algn="ctr"/>
            <a:r>
              <a:rPr lang="en-US" sz="2000" dirty="0"/>
              <a:t>is greater than predicted by </a:t>
            </a:r>
            <a:r>
              <a:rPr lang="en-US" sz="2000" dirty="0" err="1"/>
              <a:t>Raoult’s</a:t>
            </a:r>
            <a:r>
              <a:rPr lang="en-US" sz="2000" dirty="0"/>
              <a:t> law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562EB97-0291-4B9F-8F51-0BA42F5389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203348"/>
              </p:ext>
            </p:extLst>
          </p:nvPr>
        </p:nvGraphicFramePr>
        <p:xfrm>
          <a:off x="5057775" y="1340185"/>
          <a:ext cx="238125" cy="389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3" name="Equation" r:id="rId6" imgW="177480" imgH="228600" progId="Equation.DSMT4">
                  <p:embed/>
                </p:oleObj>
              </mc:Choice>
              <mc:Fallback>
                <p:oleObj name="Equation" r:id="rId6" imgW="177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57775" y="1340185"/>
                        <a:ext cx="238125" cy="3890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BF96B3-EAEB-4A0A-807E-18C76EEEDF2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067300" y="1296061"/>
            <a:ext cx="2933700" cy="688848"/>
          </a:xfrm>
        </p:spPr>
        <p:txBody>
          <a:bodyPr/>
          <a:lstStyle/>
          <a:p>
            <a:pPr algn="ctr"/>
            <a:r>
              <a:rPr lang="en-US" sz="2000" dirty="0"/>
              <a:t>is less than predicted by </a:t>
            </a:r>
            <a:r>
              <a:rPr lang="en-US" sz="2000" dirty="0" err="1"/>
              <a:t>Raoult’s</a:t>
            </a:r>
            <a:r>
              <a:rPr lang="en-US" sz="2000" dirty="0"/>
              <a:t> law</a:t>
            </a:r>
            <a:endParaRPr lang="en-IN" sz="2000" dirty="0"/>
          </a:p>
        </p:txBody>
      </p:sp>
      <p:pic>
        <p:nvPicPr>
          <p:cNvPr id="13" name="Picture 12" descr="In nonideal solutions, the total pressure of the solutions is different than expected.">
            <a:extLst>
              <a:ext uri="{FF2B5EF4-FFF2-40B4-BE49-F238E27FC236}">
                <a16:creationId xmlns:a16="http://schemas.microsoft.com/office/drawing/2014/main" id="{9EAA92A8-ADCF-4894-9139-42BA33E8394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286661"/>
            <a:ext cx="5694111" cy="2718542"/>
          </a:xfrm>
          <a:prstGeom prst="rect">
            <a:avLst/>
          </a:prstGeom>
        </p:spPr>
      </p:pic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66C2B64A-1280-4D30-A26D-86235E52C6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2493519"/>
              </p:ext>
            </p:extLst>
          </p:nvPr>
        </p:nvGraphicFramePr>
        <p:xfrm>
          <a:off x="1409700" y="5105400"/>
          <a:ext cx="29892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4" name="Equation" r:id="rId9" imgW="2988776" imgH="914629" progId="Equation.DSMT4">
                  <p:embed/>
                </p:oleObj>
              </mc:Choice>
              <mc:Fallback>
                <p:oleObj name="Equation" r:id="rId9" imgW="2988776" imgH="91462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09700" y="5105400"/>
                        <a:ext cx="2989263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23F1F2F4-E817-4EB8-945B-0776102D6C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2840636"/>
              </p:ext>
            </p:extLst>
          </p:nvPr>
        </p:nvGraphicFramePr>
        <p:xfrm>
          <a:off x="5456238" y="5156200"/>
          <a:ext cx="26670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5" name="Equation" r:id="rId11" imgW="2666880" imgH="812520" progId="Equation.DSMT4">
                  <p:embed/>
                </p:oleObj>
              </mc:Choice>
              <mc:Fallback>
                <p:oleObj name="Equation" r:id="rId11" imgW="2666880" imgH="812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456238" y="5156200"/>
                        <a:ext cx="2667000" cy="8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FDC7FD1-ACA5-4EC7-8F89-4DA1A02C2FB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hlinkClick r:id="" action="ppaction://noaction"/>
              </a:rPr>
              <a:t>Access the text alternative for slide images.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2D6619C-D276-4562-9EE1-A83897D3C8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1124D7-3D3F-409D-95D2-103C22DF228D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3481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AD5E2-E5AE-4A08-8DBD-E9E7E5794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Fractional Distillation Apparatus</a:t>
            </a:r>
            <a:endParaRPr lang="en-US" sz="1600" dirty="0"/>
          </a:p>
        </p:txBody>
      </p:sp>
      <p:pic>
        <p:nvPicPr>
          <p:cNvPr id="12" name="Picture 11" descr="In a fractional distillation apparatus, a solution is heated in a distilling flask.">
            <a:extLst>
              <a:ext uri="{FF2B5EF4-FFF2-40B4-BE49-F238E27FC236}">
                <a16:creationId xmlns:a16="http://schemas.microsoft.com/office/drawing/2014/main" id="{FBAAB901-3260-4B8B-81ED-2D8BB1BF7B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547" y="1409700"/>
            <a:ext cx="3835401" cy="4552971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035D232-7DC6-405D-BFDF-E82D4BFFBCF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>
                <a:hlinkClick r:id="" action="ppaction://noaction"/>
              </a:rPr>
              <a:t>Access the text alternative for slide images.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2892CBA-AA76-4E5F-91B5-05E3589204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1124D7-3D3F-409D-95D2-103C22DF228D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287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AD5E2-E5AE-4A08-8DBD-E9E7E5794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Saturation</a:t>
            </a:r>
            <a:endParaRPr lang="en-US" sz="1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E2488-ABEE-4735-97AE-DB06D6012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066800"/>
            <a:ext cx="8245202" cy="2936748"/>
          </a:xfrm>
        </p:spPr>
        <p:txBody>
          <a:bodyPr>
            <a:noAutofit/>
          </a:bodyPr>
          <a:lstStyle/>
          <a:p>
            <a:r>
              <a:rPr lang="en-US" dirty="0"/>
              <a:t>A </a:t>
            </a:r>
            <a:r>
              <a:rPr lang="en-US" b="1" i="1" dirty="0"/>
              <a:t>saturated solution </a:t>
            </a:r>
            <a:r>
              <a:rPr lang="en-US" dirty="0"/>
              <a:t>contains the maximum amount of a solute that will dissolve in a given solvent at a specific temperature.</a:t>
            </a:r>
          </a:p>
          <a:p>
            <a:r>
              <a:rPr lang="en-US" dirty="0"/>
              <a:t>An </a:t>
            </a:r>
            <a:r>
              <a:rPr lang="en-US" b="1" i="1" dirty="0"/>
              <a:t>unsaturated solution </a:t>
            </a:r>
            <a:r>
              <a:rPr lang="en-US" dirty="0"/>
              <a:t>contains less solute than the solvent has the capacity to dissolve at a specific temperature.</a:t>
            </a:r>
          </a:p>
          <a:p>
            <a:r>
              <a:rPr lang="en-US" dirty="0"/>
              <a:t>A </a:t>
            </a:r>
            <a:r>
              <a:rPr lang="en-US" b="1" i="1" dirty="0"/>
              <a:t>supersaturated solution </a:t>
            </a:r>
            <a:r>
              <a:rPr lang="en-US" dirty="0"/>
              <a:t>contains more solute than is present in a saturated solution at a specific temperature.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B8D673-9DA6-4B6F-ADE2-6BC259C8E87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085850" y="3505200"/>
            <a:ext cx="7810500" cy="914400"/>
          </a:xfrm>
        </p:spPr>
        <p:txBody>
          <a:bodyPr>
            <a:noAutofit/>
          </a:bodyPr>
          <a:lstStyle/>
          <a:p>
            <a:r>
              <a:rPr lang="en-US" dirty="0"/>
              <a:t>Sodium acetate crystals rapidly form when a seed crystal is added to a supersaturated solution of sodium acetate.</a:t>
            </a:r>
          </a:p>
        </p:txBody>
      </p:sp>
      <p:pic>
        <p:nvPicPr>
          <p:cNvPr id="9" name="Picture 8" descr="A supersaturated solution of sodium acetate is clear and colorless.">
            <a:extLst>
              <a:ext uri="{FF2B5EF4-FFF2-40B4-BE49-F238E27FC236}">
                <a16:creationId xmlns:a16="http://schemas.microsoft.com/office/drawing/2014/main" id="{FE31B7B3-6221-45F4-94AC-7597F59A1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017" y="4648200"/>
            <a:ext cx="5334462" cy="1402202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722C1E6-1E01-4271-A37F-218543E0E6D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29000" y="6362700"/>
            <a:ext cx="2286000" cy="184469"/>
          </a:xfrm>
        </p:spPr>
        <p:txBody>
          <a:bodyPr anchor="ctr">
            <a:noAutofit/>
          </a:bodyPr>
          <a:lstStyle>
            <a:lvl1pPr algn="ctr"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hlinkClick r:id="" action="ppaction://noaction"/>
              </a:rPr>
              <a:t>Access the text alternative for slide images.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4257910-3CB8-4A43-BBAD-25F67B405A5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marL="0" indent="0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IN" sz="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Ken Karp/McGraw-Hill</a:t>
            </a:r>
            <a:endParaRPr lang="en-IN" dirty="0">
              <a:effectLst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2892CBA-AA76-4E5F-91B5-05E3589204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1124D7-3D3F-409D-95D2-103C22DF228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1613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6" descr="12_10">
            <a:extLst>
              <a:ext uri="{FF2B5EF4-FFF2-40B4-BE49-F238E27FC236}">
                <a16:creationId xmlns:a16="http://schemas.microsoft.com/office/drawing/2014/main" id="{887F9FF5-8EAF-407C-B001-F1695764D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3"/>
          <a:stretch>
            <a:fillRect/>
          </a:stretch>
        </p:blipFill>
        <p:spPr bwMode="auto">
          <a:xfrm>
            <a:off x="152400" y="1295400"/>
            <a:ext cx="4292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2">
            <a:extLst>
              <a:ext uri="{FF2B5EF4-FFF2-40B4-BE49-F238E27FC236}">
                <a16:creationId xmlns:a16="http://schemas.microsoft.com/office/drawing/2014/main" id="{DAB87F80-F651-426C-9263-E79B69840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7867" y="103413"/>
            <a:ext cx="46682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2"/>
                </a:solidFill>
                <a:latin typeface="Arial" panose="020B0604020202020204" pitchFamily="34" charset="0"/>
              </a:rPr>
              <a:t>Boiling-Point Elevation</a:t>
            </a:r>
          </a:p>
        </p:txBody>
      </p:sp>
      <p:sp>
        <p:nvSpPr>
          <p:cNvPr id="19460" name="Oval 4">
            <a:extLst>
              <a:ext uri="{FF2B5EF4-FFF2-40B4-BE49-F238E27FC236}">
                <a16:creationId xmlns:a16="http://schemas.microsoft.com/office/drawing/2014/main" id="{F0A2DC97-F950-4DD1-8FF6-67688551C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4700" y="2082800"/>
            <a:ext cx="762000" cy="3048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en-US" sz="2400">
              <a:latin typeface="Arial" panose="020B0604020202020204" pitchFamily="34" charset="0"/>
            </a:endParaRPr>
          </a:p>
        </p:txBody>
      </p:sp>
      <p:sp>
        <p:nvSpPr>
          <p:cNvPr id="19461" name="Oval 5">
            <a:extLst>
              <a:ext uri="{FF2B5EF4-FFF2-40B4-BE49-F238E27FC236}">
                <a16:creationId xmlns:a16="http://schemas.microsoft.com/office/drawing/2014/main" id="{D7EF84D0-5DD5-4AE4-88FC-784C2D684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4700" y="4292600"/>
            <a:ext cx="762000" cy="3048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en-US" sz="2400">
              <a:latin typeface="Arial" panose="020B0604020202020204" pitchFamily="34" charset="0"/>
            </a:endParaRPr>
          </a:p>
        </p:txBody>
      </p:sp>
      <p:grpSp>
        <p:nvGrpSpPr>
          <p:cNvPr id="19464" name="Group 8">
            <a:extLst>
              <a:ext uri="{FF2B5EF4-FFF2-40B4-BE49-F238E27FC236}">
                <a16:creationId xmlns:a16="http://schemas.microsoft.com/office/drawing/2014/main" id="{43CD6460-23AE-4BC9-8245-4A122418E61D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685800"/>
            <a:ext cx="2387600" cy="590550"/>
            <a:chOff x="3168" y="1056"/>
            <a:chExt cx="1504" cy="372"/>
          </a:xfrm>
        </p:grpSpPr>
        <p:sp>
          <p:nvSpPr>
            <p:cNvPr id="30741" name="Text Box 6">
              <a:extLst>
                <a:ext uri="{FF2B5EF4-FFF2-40B4-BE49-F238E27FC236}">
                  <a16:creationId xmlns:a16="http://schemas.microsoft.com/office/drawing/2014/main" id="{044031CF-11E9-4699-B12F-B91D7F1081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1101"/>
              <a:ext cx="148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Symbol" panose="05050102010706020507" pitchFamily="18" charset="2"/>
                </a:rPr>
                <a:t>D</a:t>
              </a:r>
              <a:r>
                <a:rPr lang="en-US" altLang="en-US" sz="2800" i="1">
                  <a:latin typeface="Arial" panose="020B0604020202020204" pitchFamily="34" charset="0"/>
                </a:rPr>
                <a:t>T</a:t>
              </a:r>
              <a:r>
                <a:rPr lang="en-US" altLang="en-US" sz="2800" baseline="-25000">
                  <a:latin typeface="Arial" panose="020B0604020202020204" pitchFamily="34" charset="0"/>
                </a:rPr>
                <a:t>b</a:t>
              </a:r>
              <a:r>
                <a:rPr lang="en-US" altLang="en-US" sz="2800">
                  <a:latin typeface="Arial" panose="020B0604020202020204" pitchFamily="34" charset="0"/>
                </a:rPr>
                <a:t> = </a:t>
              </a:r>
              <a:r>
                <a:rPr lang="en-US" altLang="en-US" sz="2800" i="1">
                  <a:latin typeface="Arial" panose="020B0604020202020204" pitchFamily="34" charset="0"/>
                </a:rPr>
                <a:t>T</a:t>
              </a:r>
              <a:r>
                <a:rPr lang="en-US" altLang="en-US" sz="2800" baseline="-25000">
                  <a:latin typeface="Arial" panose="020B0604020202020204" pitchFamily="34" charset="0"/>
                </a:rPr>
                <a:t>b</a:t>
              </a:r>
              <a:r>
                <a:rPr lang="en-US" altLang="en-US" sz="2800">
                  <a:latin typeface="Arial" panose="020B0604020202020204" pitchFamily="34" charset="0"/>
                </a:rPr>
                <a:t> – </a:t>
              </a:r>
              <a:r>
                <a:rPr lang="en-US" altLang="en-US" sz="2800" i="1">
                  <a:latin typeface="Arial" panose="020B0604020202020204" pitchFamily="34" charset="0"/>
                </a:rPr>
                <a:t>T </a:t>
              </a:r>
              <a:r>
                <a:rPr lang="en-US" altLang="en-US" sz="2800" baseline="-25000">
                  <a:latin typeface="Arial" panose="020B0604020202020204" pitchFamily="34" charset="0"/>
                </a:rPr>
                <a:t>b</a:t>
              </a:r>
              <a:endParaRPr lang="en-US" altLang="en-US" sz="2800">
                <a:latin typeface="Arial" panose="020B0604020202020204" pitchFamily="34" charset="0"/>
              </a:endParaRPr>
            </a:p>
          </p:txBody>
        </p:sp>
        <p:sp>
          <p:nvSpPr>
            <p:cNvPr id="30742" name="Text Box 7">
              <a:extLst>
                <a:ext uri="{FF2B5EF4-FFF2-40B4-BE49-F238E27FC236}">
                  <a16:creationId xmlns:a16="http://schemas.microsoft.com/office/drawing/2014/main" id="{2974629B-7673-4920-88F3-4CBE4D4509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7" y="1056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0</a:t>
              </a:r>
            </a:p>
          </p:txBody>
        </p:sp>
      </p:grpSp>
      <p:grpSp>
        <p:nvGrpSpPr>
          <p:cNvPr id="19468" name="Group 12">
            <a:extLst>
              <a:ext uri="{FF2B5EF4-FFF2-40B4-BE49-F238E27FC236}">
                <a16:creationId xmlns:a16="http://schemas.microsoft.com/office/drawing/2014/main" id="{6725A7E6-7126-445D-AEEE-3365789D3B01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3062288"/>
            <a:ext cx="1430338" cy="595312"/>
            <a:chOff x="3168" y="1548"/>
            <a:chExt cx="901" cy="375"/>
          </a:xfrm>
        </p:grpSpPr>
        <p:sp>
          <p:nvSpPr>
            <p:cNvPr id="30739" name="Text Box 10">
              <a:extLst>
                <a:ext uri="{FF2B5EF4-FFF2-40B4-BE49-F238E27FC236}">
                  <a16:creationId xmlns:a16="http://schemas.microsoft.com/office/drawing/2014/main" id="{7B60C980-CC11-47A8-B595-4272A68108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1596"/>
              <a:ext cx="87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i="1">
                  <a:latin typeface="Arial" panose="020B0604020202020204" pitchFamily="34" charset="0"/>
                </a:rPr>
                <a:t>T</a:t>
              </a:r>
              <a:r>
                <a:rPr lang="en-US" altLang="en-US" sz="2800" baseline="-25000">
                  <a:latin typeface="Arial" panose="020B0604020202020204" pitchFamily="34" charset="0"/>
                </a:rPr>
                <a:t>b</a:t>
              </a:r>
              <a:r>
                <a:rPr lang="en-US" altLang="en-US" sz="2800">
                  <a:latin typeface="Arial" panose="020B0604020202020204" pitchFamily="34" charset="0"/>
                </a:rPr>
                <a:t> &gt; </a:t>
              </a:r>
              <a:r>
                <a:rPr lang="en-US" altLang="en-US" sz="2800" i="1">
                  <a:latin typeface="Arial" panose="020B0604020202020204" pitchFamily="34" charset="0"/>
                </a:rPr>
                <a:t>T </a:t>
              </a:r>
              <a:r>
                <a:rPr lang="en-US" altLang="en-US" sz="2800" baseline="-25000">
                  <a:latin typeface="Arial" panose="020B0604020202020204" pitchFamily="34" charset="0"/>
                </a:rPr>
                <a:t>b</a:t>
              </a:r>
              <a:endParaRPr lang="en-US" altLang="en-US" sz="2800">
                <a:latin typeface="Arial" panose="020B0604020202020204" pitchFamily="34" charset="0"/>
              </a:endParaRPr>
            </a:p>
          </p:txBody>
        </p:sp>
        <p:sp>
          <p:nvSpPr>
            <p:cNvPr id="30740" name="Text Box 11">
              <a:extLst>
                <a:ext uri="{FF2B5EF4-FFF2-40B4-BE49-F238E27FC236}">
                  <a16:creationId xmlns:a16="http://schemas.microsoft.com/office/drawing/2014/main" id="{FA30266C-73F5-4199-83D5-F147A03137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4" y="1548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19469" name="Text Box 13">
            <a:extLst>
              <a:ext uri="{FF2B5EF4-FFF2-40B4-BE49-F238E27FC236}">
                <a16:creationId xmlns:a16="http://schemas.microsoft.com/office/drawing/2014/main" id="{61B5241D-50BA-4D62-9223-B9FE082E9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7488" y="3132138"/>
            <a:ext cx="13573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Symbol" panose="05050102010706020507" pitchFamily="18" charset="2"/>
              </a:rPr>
              <a:t>D</a:t>
            </a:r>
            <a:r>
              <a:rPr lang="en-US" altLang="en-US" sz="2800" i="1">
                <a:latin typeface="Arial" panose="020B0604020202020204" pitchFamily="34" charset="0"/>
              </a:rPr>
              <a:t>T</a:t>
            </a:r>
            <a:r>
              <a:rPr lang="en-US" altLang="en-US" sz="2800" baseline="-25000">
                <a:latin typeface="Arial" panose="020B0604020202020204" pitchFamily="34" charset="0"/>
              </a:rPr>
              <a:t>b</a:t>
            </a:r>
            <a:r>
              <a:rPr lang="en-US" altLang="en-US" sz="2800">
                <a:latin typeface="Arial" panose="020B0604020202020204" pitchFamily="34" charset="0"/>
              </a:rPr>
              <a:t> &gt; 0</a:t>
            </a:r>
          </a:p>
        </p:txBody>
      </p:sp>
      <p:grpSp>
        <p:nvGrpSpPr>
          <p:cNvPr id="19473" name="Group 17">
            <a:extLst>
              <a:ext uri="{FF2B5EF4-FFF2-40B4-BE49-F238E27FC236}">
                <a16:creationId xmlns:a16="http://schemas.microsoft.com/office/drawing/2014/main" id="{BD00B0D0-F183-43D3-937D-2F1859466C51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1333500"/>
            <a:ext cx="4489450" cy="884238"/>
            <a:chOff x="3312" y="1416"/>
            <a:chExt cx="2410" cy="557"/>
          </a:xfrm>
        </p:grpSpPr>
        <p:sp>
          <p:nvSpPr>
            <p:cNvPr id="30737" name="Text Box 15">
              <a:extLst>
                <a:ext uri="{FF2B5EF4-FFF2-40B4-BE49-F238E27FC236}">
                  <a16:creationId xmlns:a16="http://schemas.microsoft.com/office/drawing/2014/main" id="{2B93FBBC-618F-4DE6-A651-8017E14782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1450"/>
              <a:ext cx="2410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i="1" dirty="0">
                  <a:latin typeface="Arial" panose="020B0604020202020204" pitchFamily="34" charset="0"/>
                </a:rPr>
                <a:t>T </a:t>
              </a:r>
              <a:r>
                <a:rPr lang="en-US" altLang="en-US" sz="2400" baseline="-25000" dirty="0">
                  <a:latin typeface="Arial" panose="020B0604020202020204" pitchFamily="34" charset="0"/>
                </a:rPr>
                <a:t>b</a:t>
              </a:r>
              <a:r>
                <a:rPr lang="en-US" altLang="en-US" sz="2400" dirty="0">
                  <a:latin typeface="Arial" panose="020B0604020202020204" pitchFamily="34" charset="0"/>
                </a:rPr>
                <a:t> is the boiling point of the </a:t>
              </a:r>
              <a:r>
                <a:rPr lang="en-US" altLang="en-US" sz="2400" b="1" dirty="0">
                  <a:latin typeface="Arial" panose="020B0604020202020204" pitchFamily="34" charset="0"/>
                </a:rPr>
                <a:t>pure</a:t>
              </a:r>
              <a:r>
                <a:rPr lang="en-US" altLang="en-US" sz="2400" dirty="0">
                  <a:latin typeface="Arial" panose="020B0604020202020204" pitchFamily="34" charset="0"/>
                </a:rPr>
                <a:t> solvent</a:t>
              </a:r>
              <a:endParaRPr lang="en-US" altLang="en-US" sz="2400" i="1" dirty="0">
                <a:latin typeface="Arial" panose="020B0604020202020204" pitchFamily="34" charset="0"/>
              </a:endParaRPr>
            </a:p>
          </p:txBody>
        </p:sp>
        <p:sp>
          <p:nvSpPr>
            <p:cNvPr id="30738" name="Text Box 16">
              <a:extLst>
                <a:ext uri="{FF2B5EF4-FFF2-40B4-BE49-F238E27FC236}">
                  <a16:creationId xmlns:a16="http://schemas.microsoft.com/office/drawing/2014/main" id="{0F5EDBEE-DF75-434D-B8AF-857E7DB47D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5" y="14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19475" name="Text Box 19">
            <a:extLst>
              <a:ext uri="{FF2B5EF4-FFF2-40B4-BE49-F238E27FC236}">
                <a16:creationId xmlns:a16="http://schemas.microsoft.com/office/drawing/2014/main" id="{1B6468B8-71C7-41FC-B0DA-435374613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2187575"/>
            <a:ext cx="41148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>
                <a:latin typeface="Arial" panose="020B0604020202020204" pitchFamily="34" charset="0"/>
              </a:rPr>
              <a:t>T </a:t>
            </a:r>
            <a:r>
              <a:rPr lang="en-US" altLang="en-US" sz="2400" baseline="-25000" dirty="0">
                <a:latin typeface="Arial" panose="020B0604020202020204" pitchFamily="34" charset="0"/>
              </a:rPr>
              <a:t>b</a:t>
            </a:r>
            <a:r>
              <a:rPr lang="en-US" altLang="en-US" sz="2400" dirty="0">
                <a:latin typeface="Arial" panose="020B0604020202020204" pitchFamily="34" charset="0"/>
              </a:rPr>
              <a:t> is the boiling point of the solution</a:t>
            </a:r>
            <a:endParaRPr lang="en-US" altLang="en-US" sz="2400" i="1" dirty="0">
              <a:latin typeface="Arial" panose="020B0604020202020204" pitchFamily="34" charset="0"/>
            </a:endParaRPr>
          </a:p>
        </p:txBody>
      </p:sp>
      <p:grpSp>
        <p:nvGrpSpPr>
          <p:cNvPr id="19478" name="Group 22">
            <a:extLst>
              <a:ext uri="{FF2B5EF4-FFF2-40B4-BE49-F238E27FC236}">
                <a16:creationId xmlns:a16="http://schemas.microsoft.com/office/drawing/2014/main" id="{FFF0B0D1-F251-4B13-8D27-882E2961C38E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3886200"/>
            <a:ext cx="1981200" cy="609600"/>
            <a:chOff x="3168" y="2832"/>
            <a:chExt cx="1248" cy="384"/>
          </a:xfrm>
        </p:grpSpPr>
        <p:sp>
          <p:nvSpPr>
            <p:cNvPr id="30735" name="Text Box 14">
              <a:extLst>
                <a:ext uri="{FF2B5EF4-FFF2-40B4-BE49-F238E27FC236}">
                  <a16:creationId xmlns:a16="http://schemas.microsoft.com/office/drawing/2014/main" id="{88448F97-FBD6-4039-B38F-D1CAB854C4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85" y="2860"/>
              <a:ext cx="121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Symbol" panose="05050102010706020507" pitchFamily="18" charset="2"/>
                </a:rPr>
                <a:t>D</a:t>
              </a:r>
              <a:r>
                <a:rPr lang="en-US" altLang="en-US" sz="2800" i="1">
                  <a:latin typeface="Arial" panose="020B0604020202020204" pitchFamily="34" charset="0"/>
                </a:rPr>
                <a:t>T</a:t>
              </a:r>
              <a:r>
                <a:rPr lang="en-US" altLang="en-US" sz="2800" baseline="-25000">
                  <a:latin typeface="Arial" panose="020B0604020202020204" pitchFamily="34" charset="0"/>
                </a:rPr>
                <a:t>b</a:t>
              </a:r>
              <a:r>
                <a:rPr lang="en-US" altLang="en-US" sz="2800">
                  <a:latin typeface="Arial" panose="020B0604020202020204" pitchFamily="34" charset="0"/>
                </a:rPr>
                <a:t> = </a:t>
              </a:r>
              <a:r>
                <a:rPr lang="en-US" altLang="en-US" sz="2800" i="1">
                  <a:latin typeface="Arial" panose="020B0604020202020204" pitchFamily="34" charset="0"/>
                </a:rPr>
                <a:t>K</a:t>
              </a:r>
              <a:r>
                <a:rPr lang="en-US" altLang="en-US" sz="2800" baseline="-25000">
                  <a:latin typeface="Arial" panose="020B0604020202020204" pitchFamily="34" charset="0"/>
                </a:rPr>
                <a:t>b</a:t>
              </a:r>
              <a:r>
                <a:rPr lang="en-US" altLang="en-US" sz="2800">
                  <a:latin typeface="Arial" panose="020B0604020202020204" pitchFamily="34" charset="0"/>
                </a:rPr>
                <a:t> </a:t>
              </a:r>
              <a:r>
                <a:rPr lang="en-US" altLang="en-US" sz="2800" i="1">
                  <a:latin typeface="Arial" panose="020B0604020202020204" pitchFamily="34" charset="0"/>
                </a:rPr>
                <a:t>m</a:t>
              </a:r>
              <a:endParaRPr lang="en-US" altLang="en-US" sz="2800">
                <a:latin typeface="Arial" panose="020B0604020202020204" pitchFamily="34" charset="0"/>
              </a:endParaRPr>
            </a:p>
          </p:txBody>
        </p:sp>
        <p:sp>
          <p:nvSpPr>
            <p:cNvPr id="30736" name="Rectangle 21">
              <a:extLst>
                <a:ext uri="{FF2B5EF4-FFF2-40B4-BE49-F238E27FC236}">
                  <a16:creationId xmlns:a16="http://schemas.microsoft.com/office/drawing/2014/main" id="{363C052A-0990-44E8-AE38-B0C5670599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832"/>
              <a:ext cx="1248" cy="384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ar-SA" altLang="en-US" sz="2400">
                <a:latin typeface="Arial" panose="020B0604020202020204" pitchFamily="34" charset="0"/>
              </a:endParaRPr>
            </a:p>
          </p:txBody>
        </p:sp>
      </p:grpSp>
      <p:sp>
        <p:nvSpPr>
          <p:cNvPr id="19479" name="Text Box 23">
            <a:extLst>
              <a:ext uri="{FF2B5EF4-FFF2-40B4-BE49-F238E27FC236}">
                <a16:creationId xmlns:a16="http://schemas.microsoft.com/office/drawing/2014/main" id="{98D8C099-CF78-45FF-9FAD-1ED2AAB02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4725" y="4648200"/>
            <a:ext cx="44117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latin typeface="Arial" panose="020B0604020202020204" pitchFamily="34" charset="0"/>
              </a:rPr>
              <a:t>m</a:t>
            </a:r>
            <a:r>
              <a:rPr lang="en-US" altLang="en-US" sz="2400" dirty="0">
                <a:latin typeface="Arial" panose="020B0604020202020204" pitchFamily="34" charset="0"/>
              </a:rPr>
              <a:t> is the molality of the solution</a:t>
            </a:r>
            <a:endParaRPr lang="en-US" altLang="en-US" sz="2400" i="1" dirty="0">
              <a:latin typeface="Arial" panose="020B0604020202020204" pitchFamily="34" charset="0"/>
            </a:endParaRPr>
          </a:p>
        </p:txBody>
      </p:sp>
      <p:sp>
        <p:nvSpPr>
          <p:cNvPr id="19480" name="Text Box 24">
            <a:extLst>
              <a:ext uri="{FF2B5EF4-FFF2-40B4-BE49-F238E27FC236}">
                <a16:creationId xmlns:a16="http://schemas.microsoft.com/office/drawing/2014/main" id="{FA56E788-9D29-41B1-AD71-64896FD9F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8375" y="5181600"/>
            <a:ext cx="42132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latin typeface="Arial" panose="020B0604020202020204" pitchFamily="34" charset="0"/>
              </a:rPr>
              <a:t>K</a:t>
            </a:r>
            <a:r>
              <a:rPr lang="en-US" altLang="en-US" sz="2400" b="1" baseline="-25000" dirty="0">
                <a:latin typeface="Arial" panose="020B0604020202020204" pitchFamily="34" charset="0"/>
              </a:rPr>
              <a:t>b</a:t>
            </a:r>
            <a:r>
              <a:rPr lang="en-US" altLang="en-US" sz="2400" dirty="0">
                <a:latin typeface="Arial" panose="020B0604020202020204" pitchFamily="34" charset="0"/>
              </a:rPr>
              <a:t> is the </a:t>
            </a:r>
            <a:r>
              <a:rPr lang="en-US" altLang="en-US" sz="2400" dirty="0" err="1">
                <a:latin typeface="Arial" panose="020B0604020202020204" pitchFamily="34" charset="0"/>
              </a:rPr>
              <a:t>molal</a:t>
            </a:r>
            <a:r>
              <a:rPr lang="en-US" altLang="en-US" sz="2400" dirty="0">
                <a:latin typeface="Arial" panose="020B0604020202020204" pitchFamily="34" charset="0"/>
              </a:rPr>
              <a:t> boiling-point   </a:t>
            </a:r>
            <a:br>
              <a:rPr lang="en-US" altLang="en-US" sz="2400" dirty="0">
                <a:latin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</a:rPr>
              <a:t>     elevation constant (</a:t>
            </a:r>
            <a:r>
              <a:rPr lang="en-US" altLang="en-US" sz="2400" baseline="30000" dirty="0">
                <a:latin typeface="Arial" panose="020B0604020202020204" pitchFamily="34" charset="0"/>
              </a:rPr>
              <a:t>0</a:t>
            </a:r>
            <a:r>
              <a:rPr lang="en-US" altLang="en-US" sz="2400" dirty="0">
                <a:latin typeface="Arial" panose="020B0604020202020204" pitchFamily="34" charset="0"/>
              </a:rPr>
              <a:t>C/</a:t>
            </a:r>
            <a:r>
              <a:rPr lang="en-US" altLang="en-US" sz="2400" i="1" dirty="0">
                <a:latin typeface="Arial" panose="020B0604020202020204" pitchFamily="34" charset="0"/>
              </a:rPr>
              <a:t>m</a:t>
            </a:r>
            <a:r>
              <a:rPr lang="en-US" altLang="en-US" sz="2400" dirty="0">
                <a:latin typeface="Arial" panose="020B0604020202020204" pitchFamily="34" charset="0"/>
              </a:rPr>
              <a:t>) </a:t>
            </a:r>
            <a:br>
              <a:rPr lang="en-US" altLang="en-US" sz="2400" dirty="0">
                <a:latin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</a:rPr>
              <a:t>     for a given solvent</a:t>
            </a:r>
            <a:endParaRPr lang="en-US" altLang="en-US" sz="2400" i="1" dirty="0">
              <a:latin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7EB2AA-14ED-42EA-855D-01ED28FD7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60275-2FDD-4C92-8DE3-F219D8540CA5}" type="slidenum">
              <a:rPr lang="en-US" altLang="en-SA" smtClean="0"/>
              <a:pPr>
                <a:defRPr/>
              </a:pPr>
              <a:t>30</a:t>
            </a:fld>
            <a:endParaRPr lang="en-US" altLang="en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19461" grpId="0" animBg="1"/>
      <p:bldP spid="19469" grpId="0" autoUpdateAnimBg="0"/>
      <p:bldP spid="19475" grpId="0" autoUpdateAnimBg="0"/>
      <p:bldP spid="19479" grpId="0" autoUpdateAnimBg="0"/>
      <p:bldP spid="19480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6" descr="12_10">
            <a:extLst>
              <a:ext uri="{FF2B5EF4-FFF2-40B4-BE49-F238E27FC236}">
                <a16:creationId xmlns:a16="http://schemas.microsoft.com/office/drawing/2014/main" id="{0B6819D5-8FBF-4711-909F-24529645E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3"/>
          <a:stretch>
            <a:fillRect/>
          </a:stretch>
        </p:blipFill>
        <p:spPr bwMode="auto">
          <a:xfrm>
            <a:off x="101600" y="1295400"/>
            <a:ext cx="4292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2">
            <a:extLst>
              <a:ext uri="{FF2B5EF4-FFF2-40B4-BE49-F238E27FC236}">
                <a16:creationId xmlns:a16="http://schemas.microsoft.com/office/drawing/2014/main" id="{B3B35299-B29D-41D1-9174-B6330F527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780" y="120075"/>
            <a:ext cx="537518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2"/>
                </a:solidFill>
                <a:latin typeface="Arial" panose="020B0604020202020204" pitchFamily="34" charset="0"/>
              </a:rPr>
              <a:t>Freezing-Point Depression</a:t>
            </a:r>
          </a:p>
        </p:txBody>
      </p:sp>
      <p:sp>
        <p:nvSpPr>
          <p:cNvPr id="20484" name="Oval 4">
            <a:extLst>
              <a:ext uri="{FF2B5EF4-FFF2-40B4-BE49-F238E27FC236}">
                <a16:creationId xmlns:a16="http://schemas.microsoft.com/office/drawing/2014/main" id="{AD82002C-928B-461C-BE85-FB5600FDF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900" y="2095500"/>
            <a:ext cx="762000" cy="3048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en-US" sz="2400">
              <a:latin typeface="Arial" panose="020B0604020202020204" pitchFamily="34" charset="0"/>
            </a:endParaRPr>
          </a:p>
        </p:txBody>
      </p:sp>
      <p:sp>
        <p:nvSpPr>
          <p:cNvPr id="20485" name="Oval 5">
            <a:extLst>
              <a:ext uri="{FF2B5EF4-FFF2-40B4-BE49-F238E27FC236}">
                <a16:creationId xmlns:a16="http://schemas.microsoft.com/office/drawing/2014/main" id="{56F34DB7-0B2B-4680-864B-8CDE1B196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0300" y="4292600"/>
            <a:ext cx="762000" cy="3048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en-US" sz="2400">
              <a:latin typeface="Arial" panose="020B0604020202020204" pitchFamily="34" charset="0"/>
            </a:endParaRPr>
          </a:p>
        </p:txBody>
      </p:sp>
      <p:grpSp>
        <p:nvGrpSpPr>
          <p:cNvPr id="20504" name="Group 24">
            <a:extLst>
              <a:ext uri="{FF2B5EF4-FFF2-40B4-BE49-F238E27FC236}">
                <a16:creationId xmlns:a16="http://schemas.microsoft.com/office/drawing/2014/main" id="{9811B586-CB43-4E61-991A-1AA00F5BE8E5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863600"/>
            <a:ext cx="2251075" cy="565150"/>
            <a:chOff x="2928" y="544"/>
            <a:chExt cx="1418" cy="356"/>
          </a:xfrm>
        </p:grpSpPr>
        <p:sp>
          <p:nvSpPr>
            <p:cNvPr id="31765" name="Text Box 7">
              <a:extLst>
                <a:ext uri="{FF2B5EF4-FFF2-40B4-BE49-F238E27FC236}">
                  <a16:creationId xmlns:a16="http://schemas.microsoft.com/office/drawing/2014/main" id="{8C0329A0-0518-4D2C-A562-0AEFCC6A8F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" y="573"/>
              <a:ext cx="141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Symbol" panose="05050102010706020507" pitchFamily="18" charset="2"/>
                </a:rPr>
                <a:t>D</a:t>
              </a:r>
              <a:r>
                <a:rPr lang="en-US" altLang="en-US" sz="2800" i="1">
                  <a:latin typeface="Arial" panose="020B0604020202020204" pitchFamily="34" charset="0"/>
                </a:rPr>
                <a:t>T</a:t>
              </a:r>
              <a:r>
                <a:rPr lang="en-US" altLang="en-US" sz="2800" baseline="-25000">
                  <a:latin typeface="Arial" panose="020B0604020202020204" pitchFamily="34" charset="0"/>
                </a:rPr>
                <a:t>f</a:t>
              </a:r>
              <a:r>
                <a:rPr lang="en-US" altLang="en-US" sz="2800">
                  <a:latin typeface="Arial" panose="020B0604020202020204" pitchFamily="34" charset="0"/>
                </a:rPr>
                <a:t> = </a:t>
              </a:r>
              <a:r>
                <a:rPr lang="en-US" altLang="en-US" sz="2800" i="1">
                  <a:latin typeface="Arial" panose="020B0604020202020204" pitchFamily="34" charset="0"/>
                </a:rPr>
                <a:t>T </a:t>
              </a:r>
              <a:r>
                <a:rPr lang="en-US" altLang="en-US" sz="2800" baseline="-25000">
                  <a:latin typeface="Arial" panose="020B0604020202020204" pitchFamily="34" charset="0"/>
                </a:rPr>
                <a:t>f</a:t>
              </a:r>
              <a:r>
                <a:rPr lang="en-US" altLang="en-US" sz="2800">
                  <a:latin typeface="Arial" panose="020B0604020202020204" pitchFamily="34" charset="0"/>
                </a:rPr>
                <a:t>  – </a:t>
              </a:r>
              <a:r>
                <a:rPr lang="en-US" altLang="en-US" sz="2800" i="1">
                  <a:latin typeface="Arial" panose="020B0604020202020204" pitchFamily="34" charset="0"/>
                </a:rPr>
                <a:t>T</a:t>
              </a:r>
              <a:r>
                <a:rPr lang="en-US" altLang="en-US" sz="2800" baseline="-25000">
                  <a:latin typeface="Arial" panose="020B0604020202020204" pitchFamily="34" charset="0"/>
                </a:rPr>
                <a:t>f</a:t>
              </a:r>
              <a:endParaRPr lang="en-US" altLang="en-US" sz="2800">
                <a:latin typeface="Arial" panose="020B0604020202020204" pitchFamily="34" charset="0"/>
              </a:endParaRPr>
            </a:p>
          </p:txBody>
        </p:sp>
        <p:sp>
          <p:nvSpPr>
            <p:cNvPr id="31766" name="Text Box 8">
              <a:extLst>
                <a:ext uri="{FF2B5EF4-FFF2-40B4-BE49-F238E27FC236}">
                  <a16:creationId xmlns:a16="http://schemas.microsoft.com/office/drawing/2014/main" id="{FA3A5076-8C9A-4D53-95D6-8FC1D1018B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2" y="544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0</a:t>
              </a:r>
            </a:p>
          </p:txBody>
        </p:sp>
      </p:grpSp>
      <p:grpSp>
        <p:nvGrpSpPr>
          <p:cNvPr id="20505" name="Group 25">
            <a:extLst>
              <a:ext uri="{FF2B5EF4-FFF2-40B4-BE49-F238E27FC236}">
                <a16:creationId xmlns:a16="http://schemas.microsoft.com/office/drawing/2014/main" id="{E489E10D-7783-4ED4-AB60-43FC91A9240A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3214688"/>
            <a:ext cx="1255713" cy="595312"/>
            <a:chOff x="2928" y="2025"/>
            <a:chExt cx="791" cy="375"/>
          </a:xfrm>
        </p:grpSpPr>
        <p:sp>
          <p:nvSpPr>
            <p:cNvPr id="31763" name="Text Box 10">
              <a:extLst>
                <a:ext uri="{FF2B5EF4-FFF2-40B4-BE49-F238E27FC236}">
                  <a16:creationId xmlns:a16="http://schemas.microsoft.com/office/drawing/2014/main" id="{BA2CA293-4A29-4F68-AEAB-1EC64F1CFE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" y="2073"/>
              <a:ext cx="7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i="1">
                  <a:latin typeface="Arial" panose="020B0604020202020204" pitchFamily="34" charset="0"/>
                </a:rPr>
                <a:t>T </a:t>
              </a:r>
              <a:r>
                <a:rPr lang="en-US" altLang="en-US" sz="2800" baseline="-25000">
                  <a:latin typeface="Arial" panose="020B0604020202020204" pitchFamily="34" charset="0"/>
                </a:rPr>
                <a:t>f</a:t>
              </a:r>
              <a:r>
                <a:rPr lang="en-US" altLang="en-US" sz="2800">
                  <a:latin typeface="Arial" panose="020B0604020202020204" pitchFamily="34" charset="0"/>
                </a:rPr>
                <a:t> &gt; </a:t>
              </a:r>
              <a:r>
                <a:rPr lang="en-US" altLang="en-US" sz="2800" i="1">
                  <a:latin typeface="Arial" panose="020B0604020202020204" pitchFamily="34" charset="0"/>
                </a:rPr>
                <a:t>T</a:t>
              </a:r>
              <a:r>
                <a:rPr lang="en-US" altLang="en-US" sz="2800" baseline="-25000">
                  <a:latin typeface="Arial" panose="020B0604020202020204" pitchFamily="34" charset="0"/>
                </a:rPr>
                <a:t>f</a:t>
              </a:r>
              <a:endParaRPr lang="en-US" altLang="en-US" sz="2800">
                <a:latin typeface="Arial" panose="020B0604020202020204" pitchFamily="34" charset="0"/>
              </a:endParaRPr>
            </a:p>
          </p:txBody>
        </p:sp>
        <p:sp>
          <p:nvSpPr>
            <p:cNvPr id="31764" name="Text Box 11">
              <a:extLst>
                <a:ext uri="{FF2B5EF4-FFF2-40B4-BE49-F238E27FC236}">
                  <a16:creationId xmlns:a16="http://schemas.microsoft.com/office/drawing/2014/main" id="{C79AEF03-F4BF-48D2-9747-6FDAD77AC4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5" y="2025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20492" name="Text Box 12">
            <a:extLst>
              <a:ext uri="{FF2B5EF4-FFF2-40B4-BE49-F238E27FC236}">
                <a16:creationId xmlns:a16="http://schemas.microsoft.com/office/drawing/2014/main" id="{67990AAF-0E1A-449A-8D45-D52043D75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825" y="3284538"/>
            <a:ext cx="12890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Symbol" panose="05050102010706020507" pitchFamily="18" charset="2"/>
              </a:rPr>
              <a:t>D</a:t>
            </a:r>
            <a:r>
              <a:rPr lang="en-US" altLang="en-US" sz="2800" i="1">
                <a:latin typeface="Arial" panose="020B0604020202020204" pitchFamily="34" charset="0"/>
              </a:rPr>
              <a:t>T</a:t>
            </a:r>
            <a:r>
              <a:rPr lang="en-US" altLang="en-US" sz="2800" baseline="-25000">
                <a:latin typeface="Arial" panose="020B0604020202020204" pitchFamily="34" charset="0"/>
              </a:rPr>
              <a:t>f</a:t>
            </a:r>
            <a:r>
              <a:rPr lang="en-US" altLang="en-US" sz="2800">
                <a:latin typeface="Arial" panose="020B0604020202020204" pitchFamily="34" charset="0"/>
              </a:rPr>
              <a:t> &gt; 0</a:t>
            </a:r>
          </a:p>
        </p:txBody>
      </p:sp>
      <p:grpSp>
        <p:nvGrpSpPr>
          <p:cNvPr id="20503" name="Group 23">
            <a:extLst>
              <a:ext uri="{FF2B5EF4-FFF2-40B4-BE49-F238E27FC236}">
                <a16:creationId xmlns:a16="http://schemas.microsoft.com/office/drawing/2014/main" id="{139BB7D6-4AA7-4188-8C20-4C69C3CA9ADC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1485900"/>
            <a:ext cx="3825875" cy="876300"/>
            <a:chOff x="2928" y="936"/>
            <a:chExt cx="2410" cy="552"/>
          </a:xfrm>
        </p:grpSpPr>
        <p:sp>
          <p:nvSpPr>
            <p:cNvPr id="31761" name="Text Box 14">
              <a:extLst>
                <a:ext uri="{FF2B5EF4-FFF2-40B4-BE49-F238E27FC236}">
                  <a16:creationId xmlns:a16="http://schemas.microsoft.com/office/drawing/2014/main" id="{2A786F59-9A89-411B-A2FB-16F8E06AE7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" y="970"/>
              <a:ext cx="2410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latin typeface="Arial" panose="020B0604020202020204" pitchFamily="34" charset="0"/>
                </a:rPr>
                <a:t>T  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f</a:t>
              </a:r>
              <a:r>
                <a:rPr lang="en-US" altLang="en-US" sz="2400">
                  <a:latin typeface="Arial" panose="020B0604020202020204" pitchFamily="34" charset="0"/>
                </a:rPr>
                <a:t>  is the freezing point of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      the pure solvent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1762" name="Text Box 15">
              <a:extLst>
                <a:ext uri="{FF2B5EF4-FFF2-40B4-BE49-F238E27FC236}">
                  <a16:creationId xmlns:a16="http://schemas.microsoft.com/office/drawing/2014/main" id="{2016B697-9E4C-437F-A187-76D5E5B58F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" y="93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20496" name="Text Box 16">
            <a:extLst>
              <a:ext uri="{FF2B5EF4-FFF2-40B4-BE49-F238E27FC236}">
                <a16:creationId xmlns:a16="http://schemas.microsoft.com/office/drawing/2014/main" id="{BE53481A-A448-4782-B96C-87B3FAB6A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2339975"/>
            <a:ext cx="38258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latin typeface="Arial" panose="020B0604020202020204" pitchFamily="34" charset="0"/>
              </a:rPr>
              <a:t>T </a:t>
            </a:r>
            <a:r>
              <a:rPr lang="en-US" altLang="en-US" sz="2400" baseline="-25000">
                <a:latin typeface="Arial" panose="020B0604020202020204" pitchFamily="34" charset="0"/>
              </a:rPr>
              <a:t>f</a:t>
            </a:r>
            <a:r>
              <a:rPr lang="en-US" altLang="en-US" sz="2400">
                <a:latin typeface="Arial" panose="020B0604020202020204" pitchFamily="34" charset="0"/>
              </a:rPr>
              <a:t>  is the freezing point of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      the solution</a:t>
            </a:r>
            <a:endParaRPr lang="en-US" altLang="en-US" sz="2400" i="1">
              <a:latin typeface="Arial" panose="020B0604020202020204" pitchFamily="34" charset="0"/>
            </a:endParaRPr>
          </a:p>
        </p:txBody>
      </p:sp>
      <p:grpSp>
        <p:nvGrpSpPr>
          <p:cNvPr id="20497" name="Group 17">
            <a:extLst>
              <a:ext uri="{FF2B5EF4-FFF2-40B4-BE49-F238E27FC236}">
                <a16:creationId xmlns:a16="http://schemas.microsoft.com/office/drawing/2014/main" id="{072D1662-0357-4157-A413-D5B48D14F2EC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4038600"/>
            <a:ext cx="1981200" cy="609600"/>
            <a:chOff x="3168" y="2832"/>
            <a:chExt cx="1248" cy="384"/>
          </a:xfrm>
        </p:grpSpPr>
        <p:sp>
          <p:nvSpPr>
            <p:cNvPr id="31759" name="Text Box 18">
              <a:extLst>
                <a:ext uri="{FF2B5EF4-FFF2-40B4-BE49-F238E27FC236}">
                  <a16:creationId xmlns:a16="http://schemas.microsoft.com/office/drawing/2014/main" id="{E028DC98-B0E0-4FF9-8B0F-2FBDD2DD9C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85" y="2860"/>
              <a:ext cx="112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Symbol" panose="05050102010706020507" pitchFamily="18" charset="2"/>
                </a:rPr>
                <a:t>D</a:t>
              </a:r>
              <a:r>
                <a:rPr lang="en-US" altLang="en-US" sz="2800" i="1">
                  <a:latin typeface="Arial" panose="020B0604020202020204" pitchFamily="34" charset="0"/>
                </a:rPr>
                <a:t>T</a:t>
              </a:r>
              <a:r>
                <a:rPr lang="en-US" altLang="en-US" sz="2800" baseline="-25000">
                  <a:latin typeface="Arial" panose="020B0604020202020204" pitchFamily="34" charset="0"/>
                </a:rPr>
                <a:t>f</a:t>
              </a:r>
              <a:r>
                <a:rPr lang="en-US" altLang="en-US" sz="2800">
                  <a:latin typeface="Arial" panose="020B0604020202020204" pitchFamily="34" charset="0"/>
                </a:rPr>
                <a:t> = </a:t>
              </a:r>
              <a:r>
                <a:rPr lang="en-US" altLang="en-US" sz="2800" i="1">
                  <a:latin typeface="Arial" panose="020B0604020202020204" pitchFamily="34" charset="0"/>
                </a:rPr>
                <a:t>K</a:t>
              </a:r>
              <a:r>
                <a:rPr lang="en-US" altLang="en-US" sz="2800" baseline="-25000">
                  <a:latin typeface="Arial" panose="020B0604020202020204" pitchFamily="34" charset="0"/>
                </a:rPr>
                <a:t>f</a:t>
              </a:r>
              <a:r>
                <a:rPr lang="en-US" altLang="en-US" sz="2800">
                  <a:latin typeface="Arial" panose="020B0604020202020204" pitchFamily="34" charset="0"/>
                </a:rPr>
                <a:t> </a:t>
              </a:r>
              <a:r>
                <a:rPr lang="en-US" altLang="en-US" sz="2800" i="1">
                  <a:latin typeface="Arial" panose="020B0604020202020204" pitchFamily="34" charset="0"/>
                </a:rPr>
                <a:t>m</a:t>
              </a:r>
              <a:endParaRPr lang="en-US" altLang="en-US" sz="2800">
                <a:latin typeface="Arial" panose="020B0604020202020204" pitchFamily="34" charset="0"/>
              </a:endParaRPr>
            </a:p>
          </p:txBody>
        </p:sp>
        <p:sp>
          <p:nvSpPr>
            <p:cNvPr id="31760" name="Rectangle 19">
              <a:extLst>
                <a:ext uri="{FF2B5EF4-FFF2-40B4-BE49-F238E27FC236}">
                  <a16:creationId xmlns:a16="http://schemas.microsoft.com/office/drawing/2014/main" id="{4305BC34-FBA6-450B-9122-EF2503B848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832"/>
              <a:ext cx="1248" cy="384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ar-SA" altLang="en-US" sz="2400">
                <a:latin typeface="Arial" panose="020B0604020202020204" pitchFamily="34" charset="0"/>
              </a:endParaRPr>
            </a:p>
          </p:txBody>
        </p:sp>
      </p:grpSp>
      <p:sp>
        <p:nvSpPr>
          <p:cNvPr id="20500" name="Text Box 20">
            <a:extLst>
              <a:ext uri="{FF2B5EF4-FFF2-40B4-BE49-F238E27FC236}">
                <a16:creationId xmlns:a16="http://schemas.microsoft.com/office/drawing/2014/main" id="{DD5300F4-8B69-4534-82D5-D01C9C439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4725" y="4724400"/>
            <a:ext cx="44117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latin typeface="Arial" panose="020B0604020202020204" pitchFamily="34" charset="0"/>
              </a:rPr>
              <a:t>m</a:t>
            </a:r>
            <a:r>
              <a:rPr lang="en-US" altLang="en-US" sz="2400" dirty="0">
                <a:latin typeface="Arial" panose="020B0604020202020204" pitchFamily="34" charset="0"/>
              </a:rPr>
              <a:t> is the molality of the solution</a:t>
            </a:r>
            <a:endParaRPr lang="en-US" altLang="en-US" sz="2400" i="1" dirty="0">
              <a:latin typeface="Arial" panose="020B0604020202020204" pitchFamily="34" charset="0"/>
            </a:endParaRPr>
          </a:p>
        </p:txBody>
      </p:sp>
      <p:sp>
        <p:nvSpPr>
          <p:cNvPr id="20501" name="Text Box 21">
            <a:extLst>
              <a:ext uri="{FF2B5EF4-FFF2-40B4-BE49-F238E27FC236}">
                <a16:creationId xmlns:a16="http://schemas.microsoft.com/office/drawing/2014/main" id="{748E1C07-F76A-46FA-AE54-B7E5B7848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8375" y="5218112"/>
            <a:ext cx="43656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 err="1">
                <a:latin typeface="Arial" panose="020B0604020202020204" pitchFamily="34" charset="0"/>
              </a:rPr>
              <a:t>K</a:t>
            </a:r>
            <a:r>
              <a:rPr lang="en-US" altLang="en-US" sz="2400" b="1" baseline="-25000" dirty="0" err="1">
                <a:latin typeface="Arial" panose="020B0604020202020204" pitchFamily="34" charset="0"/>
              </a:rPr>
              <a:t>f</a:t>
            </a:r>
            <a:r>
              <a:rPr lang="en-US" altLang="en-US" sz="2400" dirty="0">
                <a:latin typeface="Arial" panose="020B0604020202020204" pitchFamily="34" charset="0"/>
              </a:rPr>
              <a:t> is the molal freezing-point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     depression constant (</a:t>
            </a:r>
            <a:r>
              <a:rPr lang="en-US" altLang="en-US" sz="2400" baseline="30000" dirty="0">
                <a:latin typeface="Arial" panose="020B0604020202020204" pitchFamily="34" charset="0"/>
              </a:rPr>
              <a:t>0</a:t>
            </a:r>
            <a:r>
              <a:rPr lang="en-US" altLang="en-US" sz="2400" dirty="0">
                <a:latin typeface="Arial" panose="020B0604020202020204" pitchFamily="34" charset="0"/>
              </a:rPr>
              <a:t>C/</a:t>
            </a:r>
            <a:r>
              <a:rPr lang="en-US" altLang="en-US" sz="2400" i="1" dirty="0">
                <a:latin typeface="Arial" panose="020B0604020202020204" pitchFamily="34" charset="0"/>
              </a:rPr>
              <a:t>m</a:t>
            </a:r>
            <a:r>
              <a:rPr lang="en-US" altLang="en-US" sz="2400" dirty="0">
                <a:latin typeface="Arial" panose="020B060402020202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     for a given solvent</a:t>
            </a:r>
            <a:endParaRPr lang="en-US" altLang="en-US" sz="2400" i="1" dirty="0">
              <a:latin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0E6C50-FC71-46B6-9517-C7F37E810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60275-2FDD-4C92-8DE3-F219D8540CA5}" type="slidenum">
              <a:rPr lang="en-US" altLang="en-SA" smtClean="0"/>
              <a:pPr>
                <a:defRPr/>
              </a:pPr>
              <a:t>31</a:t>
            </a:fld>
            <a:endParaRPr lang="en-US" altLang="en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  <p:bldP spid="20485" grpId="0" animBg="1"/>
      <p:bldP spid="20492" grpId="0" autoUpdateAnimBg="0"/>
      <p:bldP spid="20496" grpId="0" autoUpdateAnimBg="0"/>
      <p:bldP spid="20500" grpId="0" autoUpdateAnimBg="0"/>
      <p:bldP spid="20501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HH00682_">
            <a:extLst>
              <a:ext uri="{FF2B5EF4-FFF2-40B4-BE49-F238E27FC236}">
                <a16:creationId xmlns:a16="http://schemas.microsoft.com/office/drawing/2014/main" id="{B362F7DF-AB09-41E2-8FC9-D31725C48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10000"/>
            <a:ext cx="65405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6" descr="HH00683_">
            <a:extLst>
              <a:ext uri="{FF2B5EF4-FFF2-40B4-BE49-F238E27FC236}">
                <a16:creationId xmlns:a16="http://schemas.microsoft.com/office/drawing/2014/main" id="{8FC0C035-120C-4ED6-B559-9A040295E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733800"/>
            <a:ext cx="64611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D50B1-E4C8-4830-93B2-B130900BB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60275-2FDD-4C92-8DE3-F219D8540CA5}" type="slidenum">
              <a:rPr lang="en-US" altLang="en-SA" smtClean="0"/>
              <a:pPr>
                <a:defRPr/>
              </a:pPr>
              <a:t>32</a:t>
            </a:fld>
            <a:endParaRPr lang="en-US" altLang="en-S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4F0C74-D047-43EA-B0D2-2D933827E8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327" y="156236"/>
            <a:ext cx="8903346" cy="38061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153" y="4114800"/>
            <a:ext cx="3572247" cy="2516733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2">
            <a:extLst>
              <a:ext uri="{FF2B5EF4-FFF2-40B4-BE49-F238E27FC236}">
                <a16:creationId xmlns:a16="http://schemas.microsoft.com/office/drawing/2014/main" id="{DACCD0F6-9511-44C8-A860-6F6A2C4D5F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228600"/>
          <a:ext cx="855663" cy="163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1" name="Clip" r:id="rId3" imgW="5029200" imgH="9486900" progId="MS_ClipArt_Gallery.2">
                  <p:embed/>
                </p:oleObj>
              </mc:Choice>
              <mc:Fallback>
                <p:oleObj name="Clip" r:id="rId3" imgW="5029200" imgH="9486900" progId="MS_ClipArt_Gallery.2">
                  <p:embed/>
                  <p:pic>
                    <p:nvPicPr>
                      <p:cNvPr id="33794" name="Object 2">
                        <a:extLst>
                          <a:ext uri="{FF2B5EF4-FFF2-40B4-BE49-F238E27FC236}">
                            <a16:creationId xmlns:a16="http://schemas.microsoft.com/office/drawing/2014/main" id="{DACCD0F6-9511-44C8-A860-6F6A2C4D5F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855663" cy="163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5" name="Text Box 3">
            <a:extLst>
              <a:ext uri="{FF2B5EF4-FFF2-40B4-BE49-F238E27FC236}">
                <a16:creationId xmlns:a16="http://schemas.microsoft.com/office/drawing/2014/main" id="{54617E80-D20A-4582-BA07-3A3320FDE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81000"/>
            <a:ext cx="7848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  <a:latin typeface="Arial" panose="020B0604020202020204" pitchFamily="34" charset="0"/>
              </a:rPr>
              <a:t>What is the freezing point of a solution containing 478 g of ethylene glycol (antifreeze) in 3202 g of water? The molar mass of ethylene glycol is 62.01 g/mol.</a:t>
            </a:r>
          </a:p>
        </p:txBody>
      </p:sp>
      <p:sp>
        <p:nvSpPr>
          <p:cNvPr id="23557" name="Text Box 5">
            <a:extLst>
              <a:ext uri="{FF2B5EF4-FFF2-40B4-BE49-F238E27FC236}">
                <a16:creationId xmlns:a16="http://schemas.microsoft.com/office/drawing/2014/main" id="{7917F684-51C1-486A-A729-9D87B27CF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2388" y="1843088"/>
            <a:ext cx="15712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latin typeface="Symbol" panose="05050102010706020507" pitchFamily="18" charset="2"/>
              </a:rPr>
              <a:t>D</a:t>
            </a:r>
            <a:r>
              <a:rPr lang="en-US" altLang="en-US" sz="2400" i="1" dirty="0" err="1">
                <a:latin typeface="Arial" panose="020B0604020202020204" pitchFamily="34" charset="0"/>
              </a:rPr>
              <a:t>T</a:t>
            </a:r>
            <a:r>
              <a:rPr lang="en-US" altLang="en-US" sz="2400" baseline="-25000" dirty="0" err="1">
                <a:latin typeface="Arial" panose="020B0604020202020204" pitchFamily="34" charset="0"/>
              </a:rPr>
              <a:t>f</a:t>
            </a:r>
            <a:r>
              <a:rPr lang="en-US" altLang="en-US" sz="2400" dirty="0">
                <a:latin typeface="Arial" panose="020B0604020202020204" pitchFamily="34" charset="0"/>
              </a:rPr>
              <a:t> = </a:t>
            </a:r>
            <a:r>
              <a:rPr lang="en-US" altLang="en-US" sz="2400" i="1" dirty="0" err="1">
                <a:latin typeface="Arial" panose="020B0604020202020204" pitchFamily="34" charset="0"/>
              </a:rPr>
              <a:t>K</a:t>
            </a:r>
            <a:r>
              <a:rPr lang="en-US" altLang="en-US" sz="2400" baseline="-25000" dirty="0" err="1">
                <a:latin typeface="Arial" panose="020B0604020202020204" pitchFamily="34" charset="0"/>
              </a:rPr>
              <a:t>f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i="1" dirty="0">
                <a:latin typeface="Arial" panose="020B0604020202020204" pitchFamily="34" charset="0"/>
              </a:rPr>
              <a:t>m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grpSp>
        <p:nvGrpSpPr>
          <p:cNvPr id="23559" name="Group 7">
            <a:extLst>
              <a:ext uri="{FF2B5EF4-FFF2-40B4-BE49-F238E27FC236}">
                <a16:creationId xmlns:a16="http://schemas.microsoft.com/office/drawing/2014/main" id="{2E9220D7-8D00-474A-B087-93F8502E8314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2833688"/>
            <a:ext cx="3703638" cy="1052512"/>
            <a:chOff x="828" y="816"/>
            <a:chExt cx="2333" cy="663"/>
          </a:xfrm>
        </p:grpSpPr>
        <p:sp>
          <p:nvSpPr>
            <p:cNvPr id="33821" name="Text Box 8">
              <a:extLst>
                <a:ext uri="{FF2B5EF4-FFF2-40B4-BE49-F238E27FC236}">
                  <a16:creationId xmlns:a16="http://schemas.microsoft.com/office/drawing/2014/main" id="{67E8AEC9-A11A-4616-AE81-04675B4E6D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8" y="971"/>
              <a:ext cx="50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b="1" i="1">
                  <a:latin typeface="Arial" panose="020B0604020202020204" pitchFamily="34" charset="0"/>
                </a:rPr>
                <a:t>m </a:t>
              </a:r>
              <a:r>
                <a:rPr lang="en-US" altLang="en-US" sz="2400">
                  <a:latin typeface="Arial" panose="020B0604020202020204" pitchFamily="34" charset="0"/>
                </a:rPr>
                <a:t> =</a:t>
              </a:r>
              <a:endParaRPr lang="en-US" altLang="en-US" sz="2400" b="1" i="1">
                <a:latin typeface="Arial" panose="020B0604020202020204" pitchFamily="34" charset="0"/>
              </a:endParaRPr>
            </a:p>
          </p:txBody>
        </p:sp>
        <p:sp>
          <p:nvSpPr>
            <p:cNvPr id="33822" name="Text Box 9">
              <a:extLst>
                <a:ext uri="{FF2B5EF4-FFF2-40B4-BE49-F238E27FC236}">
                  <a16:creationId xmlns:a16="http://schemas.microsoft.com/office/drawing/2014/main" id="{967A25BF-6DAF-4950-B328-A816DFE6CA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816"/>
              <a:ext cx="14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latin typeface="Arial" panose="020B0604020202020204" pitchFamily="34" charset="0"/>
                </a:rPr>
                <a:t>moles of solute</a:t>
              </a:r>
            </a:p>
          </p:txBody>
        </p:sp>
        <p:sp>
          <p:nvSpPr>
            <p:cNvPr id="33823" name="Text Box 10">
              <a:extLst>
                <a:ext uri="{FF2B5EF4-FFF2-40B4-BE49-F238E27FC236}">
                  <a16:creationId xmlns:a16="http://schemas.microsoft.com/office/drawing/2014/main" id="{1FF5F2C7-1996-4CAD-963A-CC110D224E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7" y="1191"/>
              <a:ext cx="183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latin typeface="Arial" panose="020B0604020202020204" pitchFamily="34" charset="0"/>
                </a:rPr>
                <a:t>mass of solvent (kg)</a:t>
              </a:r>
            </a:p>
          </p:txBody>
        </p:sp>
        <p:sp>
          <p:nvSpPr>
            <p:cNvPr id="33824" name="Line 11">
              <a:extLst>
                <a:ext uri="{FF2B5EF4-FFF2-40B4-BE49-F238E27FC236}">
                  <a16:creationId xmlns:a16="http://schemas.microsoft.com/office/drawing/2014/main" id="{C4D27123-6806-4A92-AEBB-7C88D57B99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135"/>
              <a:ext cx="168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70" name="Text Box 18">
            <a:extLst>
              <a:ext uri="{FF2B5EF4-FFF2-40B4-BE49-F238E27FC236}">
                <a16:creationId xmlns:a16="http://schemas.microsoft.com/office/drawing/2014/main" id="{0F22D1E5-910B-4B5E-BC9F-24CBB493E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3111500"/>
            <a:ext cx="1377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= </a:t>
            </a:r>
            <a:r>
              <a:rPr lang="en-US" altLang="en-US" sz="2400" b="1" dirty="0">
                <a:latin typeface="Arial" panose="020B0604020202020204" pitchFamily="34" charset="0"/>
              </a:rPr>
              <a:t>2.41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i="1" dirty="0">
                <a:latin typeface="Arial" panose="020B0604020202020204" pitchFamily="34" charset="0"/>
              </a:rPr>
              <a:t>m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grpSp>
        <p:nvGrpSpPr>
          <p:cNvPr id="23578" name="Group 26">
            <a:extLst>
              <a:ext uri="{FF2B5EF4-FFF2-40B4-BE49-F238E27FC236}">
                <a16:creationId xmlns:a16="http://schemas.microsoft.com/office/drawing/2014/main" id="{11DB226D-C7B1-447F-9723-592ABDADB084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2438400"/>
            <a:ext cx="3144838" cy="1447800"/>
            <a:chOff x="2544" y="1296"/>
            <a:chExt cx="1981" cy="912"/>
          </a:xfrm>
        </p:grpSpPr>
        <p:sp>
          <p:nvSpPr>
            <p:cNvPr id="33811" name="Text Box 13">
              <a:extLst>
                <a:ext uri="{FF2B5EF4-FFF2-40B4-BE49-F238E27FC236}">
                  <a16:creationId xmlns:a16="http://schemas.microsoft.com/office/drawing/2014/main" id="{25AE8786-D0B2-44B7-B59D-1EA991295D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1720"/>
              <a:ext cx="2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= </a:t>
              </a:r>
            </a:p>
          </p:txBody>
        </p:sp>
        <p:grpSp>
          <p:nvGrpSpPr>
            <p:cNvPr id="33812" name="Group 25">
              <a:extLst>
                <a:ext uri="{FF2B5EF4-FFF2-40B4-BE49-F238E27FC236}">
                  <a16:creationId xmlns:a16="http://schemas.microsoft.com/office/drawing/2014/main" id="{F81B75E7-E25B-40E2-972E-088D0C8DDE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97" y="1872"/>
              <a:ext cx="1728" cy="336"/>
              <a:chOff x="2797" y="1872"/>
              <a:chExt cx="1728" cy="336"/>
            </a:xfrm>
          </p:grpSpPr>
          <p:sp>
            <p:nvSpPr>
              <p:cNvPr id="33819" name="Line 16">
                <a:extLst>
                  <a:ext uri="{FF2B5EF4-FFF2-40B4-BE49-F238E27FC236}">
                    <a16:creationId xmlns:a16="http://schemas.microsoft.com/office/drawing/2014/main" id="{A75D03B1-6794-4C22-9277-F0D77E1ED8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97" y="1872"/>
                <a:ext cx="17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20" name="Text Box 17">
                <a:extLst>
                  <a:ext uri="{FF2B5EF4-FFF2-40B4-BE49-F238E27FC236}">
                    <a16:creationId xmlns:a16="http://schemas.microsoft.com/office/drawing/2014/main" id="{B3B7391A-2E03-4B76-8002-2D6EB8288D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03" y="1920"/>
                <a:ext cx="151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dirty="0">
                    <a:latin typeface="Arial" panose="020B0604020202020204" pitchFamily="34" charset="0"/>
                  </a:rPr>
                  <a:t>3.202 kg solvent</a:t>
                </a:r>
              </a:p>
            </p:txBody>
          </p:sp>
        </p:grpSp>
        <p:grpSp>
          <p:nvGrpSpPr>
            <p:cNvPr id="33813" name="Group 24">
              <a:extLst>
                <a:ext uri="{FF2B5EF4-FFF2-40B4-BE49-F238E27FC236}">
                  <a16:creationId xmlns:a16="http://schemas.microsoft.com/office/drawing/2014/main" id="{D51678C1-E95A-48E2-9754-D1A3C7CE63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72" y="1296"/>
              <a:ext cx="1481" cy="527"/>
              <a:chOff x="660" y="3336"/>
              <a:chExt cx="1481" cy="527"/>
            </a:xfrm>
          </p:grpSpPr>
          <p:sp>
            <p:nvSpPr>
              <p:cNvPr id="33814" name="Text Box 19">
                <a:extLst>
                  <a:ext uri="{FF2B5EF4-FFF2-40B4-BE49-F238E27FC236}">
                    <a16:creationId xmlns:a16="http://schemas.microsoft.com/office/drawing/2014/main" id="{30531F4B-BD10-4E99-A45D-F53DBD7B2D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0" y="3433"/>
                <a:ext cx="79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dirty="0">
                    <a:latin typeface="Arial" panose="020B0604020202020204" pitchFamily="34" charset="0"/>
                  </a:rPr>
                  <a:t>478 g x </a:t>
                </a:r>
              </a:p>
            </p:txBody>
          </p:sp>
          <p:grpSp>
            <p:nvGrpSpPr>
              <p:cNvPr id="33815" name="Group 23">
                <a:extLst>
                  <a:ext uri="{FF2B5EF4-FFF2-40B4-BE49-F238E27FC236}">
                    <a16:creationId xmlns:a16="http://schemas.microsoft.com/office/drawing/2014/main" id="{2888E3D2-6231-4548-82D9-BFDBB2C02E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84" y="3336"/>
                <a:ext cx="757" cy="527"/>
                <a:chOff x="1881" y="3097"/>
                <a:chExt cx="757" cy="527"/>
              </a:xfrm>
            </p:grpSpPr>
            <p:sp>
              <p:nvSpPr>
                <p:cNvPr id="33816" name="Text Box 20">
                  <a:extLst>
                    <a:ext uri="{FF2B5EF4-FFF2-40B4-BE49-F238E27FC236}">
                      <a16:creationId xmlns:a16="http://schemas.microsoft.com/office/drawing/2014/main" id="{5B6917B1-ED5B-403C-9F53-5213680874E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66" y="3097"/>
                  <a:ext cx="586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 dirty="0">
                      <a:latin typeface="Arial" panose="020B0604020202020204" pitchFamily="34" charset="0"/>
                    </a:rPr>
                    <a:t>1 </a:t>
                  </a:r>
                  <a:r>
                    <a:rPr lang="en-US" altLang="en-US" sz="2400" dirty="0" err="1">
                      <a:latin typeface="Arial" panose="020B0604020202020204" pitchFamily="34" charset="0"/>
                    </a:rPr>
                    <a:t>mol</a:t>
                  </a:r>
                  <a:endParaRPr lang="en-US" alt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3817" name="Line 21">
                  <a:extLst>
                    <a:ext uri="{FF2B5EF4-FFF2-40B4-BE49-F238E27FC236}">
                      <a16:creationId xmlns:a16="http://schemas.microsoft.com/office/drawing/2014/main" id="{5D2AFA47-0F4F-4A8A-B1E9-C43EEE45DA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3" y="3360"/>
                  <a:ext cx="6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18" name="Text Box 22">
                  <a:extLst>
                    <a:ext uri="{FF2B5EF4-FFF2-40B4-BE49-F238E27FC236}">
                      <a16:creationId xmlns:a16="http://schemas.microsoft.com/office/drawing/2014/main" id="{0DA67663-1FB9-48C0-89D1-96F1C3F263F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81" y="3336"/>
                  <a:ext cx="757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>
                      <a:latin typeface="Arial" panose="020B0604020202020204" pitchFamily="34" charset="0"/>
                    </a:rPr>
                    <a:t>62.01 g</a:t>
                  </a:r>
                </a:p>
              </p:txBody>
            </p:sp>
          </p:grpSp>
        </p:grpSp>
      </p:grpSp>
      <p:sp>
        <p:nvSpPr>
          <p:cNvPr id="23579" name="Text Box 27">
            <a:extLst>
              <a:ext uri="{FF2B5EF4-FFF2-40B4-BE49-F238E27FC236}">
                <a16:creationId xmlns:a16="http://schemas.microsoft.com/office/drawing/2014/main" id="{7699DBB3-A6C9-4BEC-9D1C-19D7DE2EE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3500" y="1843088"/>
            <a:ext cx="29979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 err="1">
                <a:latin typeface="Arial" panose="020B0604020202020204" pitchFamily="34" charset="0"/>
              </a:rPr>
              <a:t>K</a:t>
            </a:r>
            <a:r>
              <a:rPr lang="en-US" altLang="en-US" sz="2400" baseline="-25000" dirty="0" err="1">
                <a:latin typeface="Arial" panose="020B0604020202020204" pitchFamily="34" charset="0"/>
              </a:rPr>
              <a:t>f</a:t>
            </a:r>
            <a:r>
              <a:rPr lang="en-US" altLang="en-US" sz="2400" dirty="0">
                <a:latin typeface="Arial" panose="020B0604020202020204" pitchFamily="34" charset="0"/>
              </a:rPr>
              <a:t> water = 1.86 </a:t>
            </a:r>
            <a:r>
              <a:rPr lang="en-US" altLang="en-US" sz="2400" baseline="30000" dirty="0">
                <a:latin typeface="Arial" panose="020B0604020202020204" pitchFamily="34" charset="0"/>
              </a:rPr>
              <a:t>0</a:t>
            </a:r>
            <a:r>
              <a:rPr lang="en-US" altLang="en-US" sz="2400" dirty="0">
                <a:latin typeface="Arial" panose="020B0604020202020204" pitchFamily="34" charset="0"/>
              </a:rPr>
              <a:t>C/</a:t>
            </a:r>
            <a:r>
              <a:rPr lang="en-US" altLang="en-US" sz="2400" i="1" dirty="0">
                <a:latin typeface="Arial" panose="020B0604020202020204" pitchFamily="34" charset="0"/>
              </a:rPr>
              <a:t>m</a:t>
            </a:r>
          </a:p>
        </p:txBody>
      </p:sp>
      <p:sp>
        <p:nvSpPr>
          <p:cNvPr id="23580" name="Text Box 28">
            <a:extLst>
              <a:ext uri="{FF2B5EF4-FFF2-40B4-BE49-F238E27FC236}">
                <a16:creationId xmlns:a16="http://schemas.microsoft.com/office/drawing/2014/main" id="{2B858038-DB66-4759-BA3A-2BF8F8257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281488"/>
            <a:ext cx="17411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latin typeface="Symbol" panose="05050102010706020507" pitchFamily="18" charset="2"/>
              </a:rPr>
              <a:t>D</a:t>
            </a:r>
            <a:r>
              <a:rPr lang="en-US" altLang="en-US" sz="2400" i="1" dirty="0" err="1">
                <a:latin typeface="Arial" panose="020B0604020202020204" pitchFamily="34" charset="0"/>
              </a:rPr>
              <a:t>T</a:t>
            </a:r>
            <a:r>
              <a:rPr lang="en-US" altLang="en-US" sz="2400" baseline="-25000" dirty="0" err="1">
                <a:latin typeface="Arial" panose="020B0604020202020204" pitchFamily="34" charset="0"/>
              </a:rPr>
              <a:t>f</a:t>
            </a:r>
            <a:r>
              <a:rPr lang="en-US" altLang="en-US" sz="2400" dirty="0">
                <a:latin typeface="Arial" panose="020B0604020202020204" pitchFamily="34" charset="0"/>
              </a:rPr>
              <a:t> =  </a:t>
            </a:r>
            <a:r>
              <a:rPr lang="en-US" altLang="en-US" sz="2400" i="1" dirty="0" err="1">
                <a:latin typeface="Arial" panose="020B0604020202020204" pitchFamily="34" charset="0"/>
              </a:rPr>
              <a:t>K</a:t>
            </a:r>
            <a:r>
              <a:rPr lang="en-US" altLang="en-US" sz="2400" baseline="-25000" dirty="0" err="1">
                <a:latin typeface="Arial" panose="020B0604020202020204" pitchFamily="34" charset="0"/>
              </a:rPr>
              <a:t>f</a:t>
            </a:r>
            <a:r>
              <a:rPr lang="en-US" altLang="en-US" sz="2400" dirty="0">
                <a:latin typeface="Arial" panose="020B0604020202020204" pitchFamily="34" charset="0"/>
              </a:rPr>
              <a:t>  </a:t>
            </a:r>
            <a:r>
              <a:rPr lang="en-US" altLang="en-US" sz="2400" i="1" dirty="0">
                <a:latin typeface="Arial" panose="020B0604020202020204" pitchFamily="34" charset="0"/>
              </a:rPr>
              <a:t>m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23581" name="Text Box 29">
            <a:extLst>
              <a:ext uri="{FF2B5EF4-FFF2-40B4-BE49-F238E27FC236}">
                <a16:creationId xmlns:a16="http://schemas.microsoft.com/office/drawing/2014/main" id="{B05532C4-A6E2-484C-BA99-BFE8510F1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5349" y="4292600"/>
            <a:ext cx="44470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= 1.86 </a:t>
            </a:r>
            <a:r>
              <a:rPr lang="en-US" altLang="en-US" sz="2400" baseline="30000" dirty="0">
                <a:latin typeface="Arial" panose="020B0604020202020204" pitchFamily="34" charset="0"/>
              </a:rPr>
              <a:t>0</a:t>
            </a:r>
            <a:r>
              <a:rPr lang="en-US" altLang="en-US" sz="2400" dirty="0">
                <a:latin typeface="Arial" panose="020B0604020202020204" pitchFamily="34" charset="0"/>
              </a:rPr>
              <a:t>C/</a:t>
            </a:r>
            <a:r>
              <a:rPr lang="en-US" altLang="en-US" sz="2400" i="1" dirty="0">
                <a:latin typeface="Arial" panose="020B0604020202020204" pitchFamily="34" charset="0"/>
              </a:rPr>
              <a:t>m</a:t>
            </a:r>
            <a:r>
              <a:rPr lang="en-US" altLang="en-US" sz="2400" dirty="0">
                <a:latin typeface="Arial" panose="020B0604020202020204" pitchFamily="34" charset="0"/>
              </a:rPr>
              <a:t> x 2.41 </a:t>
            </a:r>
            <a:r>
              <a:rPr lang="en-US" altLang="en-US" sz="2400" i="1" dirty="0">
                <a:latin typeface="Arial" panose="020B0604020202020204" pitchFamily="34" charset="0"/>
              </a:rPr>
              <a:t>m</a:t>
            </a:r>
            <a:r>
              <a:rPr lang="en-US" altLang="en-US" sz="2400" dirty="0">
                <a:latin typeface="Arial" panose="020B0604020202020204" pitchFamily="34" charset="0"/>
              </a:rPr>
              <a:t> = 4.48 </a:t>
            </a:r>
            <a:r>
              <a:rPr lang="en-US" altLang="en-US" sz="2400" baseline="30000" dirty="0">
                <a:latin typeface="Arial" panose="020B0604020202020204" pitchFamily="34" charset="0"/>
              </a:rPr>
              <a:t>0</a:t>
            </a:r>
            <a:r>
              <a:rPr lang="en-US" altLang="en-US" sz="2400" dirty="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33809" name="Text Box 32">
            <a:extLst>
              <a:ext uri="{FF2B5EF4-FFF2-40B4-BE49-F238E27FC236}">
                <a16:creationId xmlns:a16="http://schemas.microsoft.com/office/drawing/2014/main" id="{D0532461-D2C1-4DB1-B9AB-EFEC2A94E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922838"/>
            <a:ext cx="20826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latin typeface="Symbol" panose="05050102010706020507" pitchFamily="18" charset="2"/>
              </a:rPr>
              <a:t>D</a:t>
            </a:r>
            <a:r>
              <a:rPr lang="en-US" altLang="en-US" sz="2400" i="1" dirty="0" err="1">
                <a:latin typeface="Arial" panose="020B0604020202020204" pitchFamily="34" charset="0"/>
              </a:rPr>
              <a:t>T</a:t>
            </a:r>
            <a:r>
              <a:rPr lang="en-US" altLang="en-US" sz="2400" baseline="-25000" dirty="0" err="1">
                <a:latin typeface="Arial" panose="020B0604020202020204" pitchFamily="34" charset="0"/>
              </a:rPr>
              <a:t>f</a:t>
            </a:r>
            <a:r>
              <a:rPr lang="en-US" altLang="en-US" sz="2400" dirty="0">
                <a:latin typeface="Arial" panose="020B0604020202020204" pitchFamily="34" charset="0"/>
              </a:rPr>
              <a:t> = </a:t>
            </a:r>
            <a:r>
              <a:rPr lang="en-US" altLang="en-US" sz="2400" i="1" dirty="0">
                <a:latin typeface="Arial" panose="020B0604020202020204" pitchFamily="34" charset="0"/>
              </a:rPr>
              <a:t>T </a:t>
            </a:r>
            <a:r>
              <a:rPr lang="en-US" altLang="en-US" sz="2400" baseline="-25000" dirty="0">
                <a:latin typeface="Arial" panose="020B0604020202020204" pitchFamily="34" charset="0"/>
              </a:rPr>
              <a:t>f</a:t>
            </a:r>
            <a:r>
              <a:rPr lang="en-US" altLang="en-US" sz="2400" baseline="30000" dirty="0">
                <a:latin typeface="Arial" panose="020B0604020202020204" pitchFamily="34" charset="0"/>
              </a:rPr>
              <a:t>0</a:t>
            </a:r>
            <a:r>
              <a:rPr lang="en-US" altLang="en-US" sz="2400" dirty="0">
                <a:latin typeface="Arial" panose="020B0604020202020204" pitchFamily="34" charset="0"/>
              </a:rPr>
              <a:t>  – </a:t>
            </a:r>
            <a:r>
              <a:rPr lang="en-US" altLang="en-US" sz="2400" i="1" dirty="0" err="1">
                <a:latin typeface="Arial" panose="020B0604020202020204" pitchFamily="34" charset="0"/>
              </a:rPr>
              <a:t>T</a:t>
            </a:r>
            <a:r>
              <a:rPr lang="en-US" altLang="en-US" sz="2400" baseline="-25000" dirty="0" err="1">
                <a:latin typeface="Arial" panose="020B0604020202020204" pitchFamily="34" charset="0"/>
              </a:rPr>
              <a:t>f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33807" name="Text Box 35">
            <a:extLst>
              <a:ext uri="{FF2B5EF4-FFF2-40B4-BE49-F238E27FC236}">
                <a16:creationId xmlns:a16="http://schemas.microsoft.com/office/drawing/2014/main" id="{CD89F21C-68D7-411E-90A0-BD3B7C2D9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0260" y="5576894"/>
            <a:ext cx="22525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 err="1">
                <a:latin typeface="Arial" panose="020B0604020202020204" pitchFamily="34" charset="0"/>
              </a:rPr>
              <a:t>T</a:t>
            </a:r>
            <a:r>
              <a:rPr lang="en-US" altLang="en-US" sz="2400" b="1" baseline="-25000" dirty="0" err="1">
                <a:latin typeface="Arial" panose="020B0604020202020204" pitchFamily="34" charset="0"/>
              </a:rPr>
              <a:t>f</a:t>
            </a:r>
            <a:r>
              <a:rPr lang="en-US" altLang="en-US" sz="2400" dirty="0">
                <a:latin typeface="Arial" panose="020B0604020202020204" pitchFamily="34" charset="0"/>
              </a:rPr>
              <a:t>   = </a:t>
            </a:r>
            <a:r>
              <a:rPr lang="en-US" altLang="en-US" sz="2400" i="1" dirty="0">
                <a:latin typeface="Arial" panose="020B0604020202020204" pitchFamily="34" charset="0"/>
              </a:rPr>
              <a:t>T </a:t>
            </a:r>
            <a:r>
              <a:rPr lang="en-US" altLang="en-US" sz="2400" baseline="-25000" dirty="0">
                <a:latin typeface="Arial" panose="020B0604020202020204" pitchFamily="34" charset="0"/>
              </a:rPr>
              <a:t>f</a:t>
            </a:r>
            <a:r>
              <a:rPr lang="en-US" altLang="en-US" sz="2400" baseline="30000" dirty="0">
                <a:latin typeface="Arial" panose="020B0604020202020204" pitchFamily="34" charset="0"/>
              </a:rPr>
              <a:t>0</a:t>
            </a:r>
            <a:r>
              <a:rPr lang="en-US" altLang="en-US" sz="2400" dirty="0">
                <a:latin typeface="Arial" panose="020B0604020202020204" pitchFamily="34" charset="0"/>
              </a:rPr>
              <a:t> – </a:t>
            </a:r>
            <a:r>
              <a:rPr lang="en-US" altLang="en-US" sz="2400" dirty="0" err="1">
                <a:latin typeface="Symbol" panose="05050102010706020507" pitchFamily="18" charset="2"/>
              </a:rPr>
              <a:t>D</a:t>
            </a:r>
            <a:r>
              <a:rPr lang="en-US" altLang="en-US" sz="2400" i="1" dirty="0" err="1">
                <a:latin typeface="Arial" panose="020B0604020202020204" pitchFamily="34" charset="0"/>
              </a:rPr>
              <a:t>T</a:t>
            </a:r>
            <a:r>
              <a:rPr lang="en-US" altLang="en-US" sz="2400" baseline="-25000" dirty="0" err="1">
                <a:latin typeface="Arial" panose="020B0604020202020204" pitchFamily="34" charset="0"/>
              </a:rPr>
              <a:t>f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23589" name="Text Box 37">
            <a:extLst>
              <a:ext uri="{FF2B5EF4-FFF2-40B4-BE49-F238E27FC236}">
                <a16:creationId xmlns:a16="http://schemas.microsoft.com/office/drawing/2014/main" id="{11BA59C5-9435-4EF0-9965-A638800A8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013" y="5575300"/>
            <a:ext cx="43059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= 0.00 </a:t>
            </a:r>
            <a:r>
              <a:rPr lang="en-US" altLang="en-US" sz="2400" baseline="30000" dirty="0">
                <a:latin typeface="Arial" panose="020B0604020202020204" pitchFamily="34" charset="0"/>
              </a:rPr>
              <a:t>0</a:t>
            </a:r>
            <a:r>
              <a:rPr lang="en-US" altLang="en-US" sz="2400" dirty="0">
                <a:latin typeface="Arial" panose="020B0604020202020204" pitchFamily="34" charset="0"/>
              </a:rPr>
              <a:t>C – 4.48 </a:t>
            </a:r>
            <a:r>
              <a:rPr lang="en-US" altLang="en-US" sz="2400" baseline="30000" dirty="0">
                <a:latin typeface="Arial" panose="020B0604020202020204" pitchFamily="34" charset="0"/>
              </a:rPr>
              <a:t>0</a:t>
            </a:r>
            <a:r>
              <a:rPr lang="en-US" altLang="en-US" sz="2400" dirty="0">
                <a:latin typeface="Arial" panose="020B0604020202020204" pitchFamily="34" charset="0"/>
              </a:rPr>
              <a:t>C = </a:t>
            </a:r>
            <a:r>
              <a:rPr lang="en-US" altLang="en-US" sz="2400" b="1" dirty="0">
                <a:latin typeface="Arial" panose="020B0604020202020204" pitchFamily="34" charset="0"/>
              </a:rPr>
              <a:t>-4.48 </a:t>
            </a:r>
            <a:r>
              <a:rPr lang="en-US" altLang="en-US" sz="2400" baseline="30000" dirty="0">
                <a:latin typeface="Arial" panose="020B0604020202020204" pitchFamily="34" charset="0"/>
              </a:rPr>
              <a:t>0</a:t>
            </a:r>
            <a:r>
              <a:rPr lang="en-US" altLang="en-US" sz="2400" dirty="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659B7A-6810-4C70-ACB4-E8710B6B5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60275-2FDD-4C92-8DE3-F219D8540CA5}" type="slidenum">
              <a:rPr lang="en-US" altLang="en-SA" smtClean="0"/>
              <a:pPr>
                <a:defRPr/>
              </a:pPr>
              <a:t>33</a:t>
            </a:fld>
            <a:endParaRPr lang="en-US" altLang="en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utoUpdateAnimBg="0"/>
      <p:bldP spid="23570" grpId="0" autoUpdateAnimBg="0"/>
      <p:bldP spid="23579" grpId="0" autoUpdateAnimBg="0"/>
      <p:bldP spid="23580" grpId="0" autoUpdateAnimBg="0"/>
      <p:bldP spid="23581" grpId="0" autoUpdateAnimBg="0"/>
      <p:bldP spid="33809" grpId="0"/>
      <p:bldP spid="33807" grpId="0"/>
      <p:bldP spid="23589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8" name="Picture 31" descr="12_11">
            <a:extLst>
              <a:ext uri="{FF2B5EF4-FFF2-40B4-BE49-F238E27FC236}">
                <a16:creationId xmlns:a16="http://schemas.microsoft.com/office/drawing/2014/main" id="{207CD5FF-D65F-491F-83F9-0EAC29336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5277"/>
          <a:stretch>
            <a:fillRect/>
          </a:stretch>
        </p:blipFill>
        <p:spPr bwMode="auto">
          <a:xfrm>
            <a:off x="1447800" y="2767012"/>
            <a:ext cx="6591300" cy="3569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 Box 2">
            <a:extLst>
              <a:ext uri="{FF2B5EF4-FFF2-40B4-BE49-F238E27FC236}">
                <a16:creationId xmlns:a16="http://schemas.microsoft.com/office/drawing/2014/main" id="{02805ADB-6BC3-4DF9-B1D8-36C20833E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9007" y="76200"/>
            <a:ext cx="43059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2"/>
                </a:solidFill>
                <a:latin typeface="Arial" panose="020B0604020202020204" pitchFamily="34" charset="0"/>
              </a:rPr>
              <a:t>Osmotic Pressure (</a:t>
            </a:r>
            <a:r>
              <a:rPr lang="en-US" altLang="en-US" b="1" dirty="0">
                <a:solidFill>
                  <a:schemeClr val="accent2"/>
                </a:solidFill>
                <a:latin typeface="Symbol" panose="05050102010706020507" pitchFamily="18" charset="2"/>
              </a:rPr>
              <a:t>p</a:t>
            </a:r>
            <a:r>
              <a:rPr lang="en-US" altLang="en-US" b="1" dirty="0">
                <a:solidFill>
                  <a:schemeClr val="accent2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24599" name="Text Box 23">
            <a:extLst>
              <a:ext uri="{FF2B5EF4-FFF2-40B4-BE49-F238E27FC236}">
                <a16:creationId xmlns:a16="http://schemas.microsoft.com/office/drawing/2014/main" id="{B286AFFB-7FF6-4D33-B8FF-C98D3965F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" y="685800"/>
            <a:ext cx="861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i="1" dirty="0">
                <a:latin typeface="Arial" panose="020B0604020202020204" pitchFamily="34" charset="0"/>
              </a:rPr>
              <a:t>Osmosis</a:t>
            </a:r>
            <a:r>
              <a:rPr lang="en-US" altLang="en-US" sz="2000" dirty="0">
                <a:latin typeface="Arial" panose="020B0604020202020204" pitchFamily="34" charset="0"/>
              </a:rPr>
              <a:t> is the selective passage of solvent molecules through a porous membrane from a dilute solution to a more concentrated one.</a:t>
            </a:r>
            <a:endParaRPr lang="en-US" altLang="en-US" sz="2000" b="1" i="1" dirty="0">
              <a:latin typeface="Arial" panose="020B0604020202020204" pitchFamily="34" charset="0"/>
            </a:endParaRPr>
          </a:p>
        </p:txBody>
      </p:sp>
      <p:sp>
        <p:nvSpPr>
          <p:cNvPr id="24601" name="Text Box 25">
            <a:extLst>
              <a:ext uri="{FF2B5EF4-FFF2-40B4-BE49-F238E27FC236}">
                <a16:creationId xmlns:a16="http://schemas.microsoft.com/office/drawing/2014/main" id="{10F0E638-91A8-4D12-A070-D1D6FAFBA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" y="1431925"/>
            <a:ext cx="861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A </a:t>
            </a:r>
            <a:r>
              <a:rPr lang="en-US" altLang="en-US" sz="2000" b="1" i="1">
                <a:latin typeface="Arial" panose="020B0604020202020204" pitchFamily="34" charset="0"/>
              </a:rPr>
              <a:t>semipermeable membrane</a:t>
            </a:r>
            <a:r>
              <a:rPr lang="en-US" altLang="en-US" sz="2000">
                <a:latin typeface="Arial" panose="020B0604020202020204" pitchFamily="34" charset="0"/>
              </a:rPr>
              <a:t> allows the passage of solvent molecules but blocks the passage of solute molecules.</a:t>
            </a:r>
            <a:endParaRPr lang="en-US" altLang="en-US" sz="2000" b="1" i="1">
              <a:latin typeface="Arial" panose="020B0604020202020204" pitchFamily="34" charset="0"/>
            </a:endParaRPr>
          </a:p>
        </p:txBody>
      </p:sp>
      <p:sp>
        <p:nvSpPr>
          <p:cNvPr id="24602" name="Text Box 26">
            <a:extLst>
              <a:ext uri="{FF2B5EF4-FFF2-40B4-BE49-F238E27FC236}">
                <a16:creationId xmlns:a16="http://schemas.microsoft.com/office/drawing/2014/main" id="{E551BFDE-B8AA-48C3-866B-743CBBA10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" y="2117725"/>
            <a:ext cx="861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i="1">
                <a:latin typeface="Arial" panose="020B0604020202020204" pitchFamily="34" charset="0"/>
              </a:rPr>
              <a:t>Osmotic pressure (</a:t>
            </a:r>
            <a:r>
              <a:rPr lang="en-US" altLang="en-US" sz="2000" b="1" i="1">
                <a:latin typeface="Symbol" panose="05050102010706020507" pitchFamily="18" charset="2"/>
              </a:rPr>
              <a:t>p</a:t>
            </a:r>
            <a:r>
              <a:rPr lang="en-US" altLang="en-US" sz="2000" b="1" i="1">
                <a:latin typeface="Arial" panose="020B0604020202020204" pitchFamily="34" charset="0"/>
              </a:rPr>
              <a:t>)</a:t>
            </a:r>
            <a:r>
              <a:rPr lang="en-US" altLang="en-US" sz="2000">
                <a:latin typeface="Arial" panose="020B0604020202020204" pitchFamily="34" charset="0"/>
              </a:rPr>
              <a:t> is the pressure required to stop osmosis.</a:t>
            </a:r>
            <a:endParaRPr lang="en-US" altLang="en-US" sz="2000" b="1" i="1">
              <a:latin typeface="Arial" panose="020B0604020202020204" pitchFamily="34" charset="0"/>
            </a:endParaRPr>
          </a:p>
        </p:txBody>
      </p:sp>
      <p:sp>
        <p:nvSpPr>
          <p:cNvPr id="24603" name="Line 27">
            <a:extLst>
              <a:ext uri="{FF2B5EF4-FFF2-40B4-BE49-F238E27FC236}">
                <a16:creationId xmlns:a16="http://schemas.microsoft.com/office/drawing/2014/main" id="{43F1923E-3D5E-4E21-9D52-5C3008193057}"/>
              </a:ext>
            </a:extLst>
          </p:cNvPr>
          <p:cNvSpPr>
            <a:spLocks noChangeShapeType="1"/>
          </p:cNvSpPr>
          <p:nvPr/>
        </p:nvSpPr>
        <p:spPr bwMode="auto">
          <a:xfrm>
            <a:off x="2108200" y="5211763"/>
            <a:ext cx="78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4" name="Text Box 28">
            <a:extLst>
              <a:ext uri="{FF2B5EF4-FFF2-40B4-BE49-F238E27FC236}">
                <a16:creationId xmlns:a16="http://schemas.microsoft.com/office/drawing/2014/main" id="{D0804D6E-0742-4A57-ADAD-21619226DFD2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504950" y="5011738"/>
            <a:ext cx="73501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dilute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  <p:sp>
        <p:nvSpPr>
          <p:cNvPr id="24605" name="Text Box 29">
            <a:extLst>
              <a:ext uri="{FF2B5EF4-FFF2-40B4-BE49-F238E27FC236}">
                <a16:creationId xmlns:a16="http://schemas.microsoft.com/office/drawing/2014/main" id="{C6FBAB2A-DB17-4C8D-A9E1-BBD42738ED1E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2523332" y="4888706"/>
            <a:ext cx="13716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more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concentrated</a:t>
            </a:r>
          </a:p>
        </p:txBody>
      </p:sp>
      <p:sp>
        <p:nvSpPr>
          <p:cNvPr id="24606" name="Oval 30">
            <a:extLst>
              <a:ext uri="{FF2B5EF4-FFF2-40B4-BE49-F238E27FC236}">
                <a16:creationId xmlns:a16="http://schemas.microsoft.com/office/drawing/2014/main" id="{D6DCEB9B-F6A2-4D31-9D9B-46F9BD04F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3352800"/>
            <a:ext cx="1423988" cy="12192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en-US" sz="2400">
              <a:latin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4DDD68-6E32-425F-8653-78BC70692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60275-2FDD-4C92-8DE3-F219D8540CA5}" type="slidenum">
              <a:rPr lang="en-US" altLang="en-SA" smtClean="0"/>
              <a:pPr>
                <a:defRPr/>
              </a:pPr>
              <a:t>34</a:t>
            </a:fld>
            <a:endParaRPr lang="en-US" altLang="en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9" grpId="0" autoUpdateAnimBg="0"/>
      <p:bldP spid="24601" grpId="0" autoUpdateAnimBg="0"/>
      <p:bldP spid="24602" grpId="0" autoUpdateAnimBg="0"/>
      <p:bldP spid="24604" grpId="0" autoUpdateAnimBg="0"/>
      <p:bldP spid="24605" grpId="0" autoUpdateAnimBg="0"/>
      <p:bldP spid="2460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HA56024">
            <a:extLst>
              <a:ext uri="{FF2B5EF4-FFF2-40B4-BE49-F238E27FC236}">
                <a16:creationId xmlns:a16="http://schemas.microsoft.com/office/drawing/2014/main" id="{4F195854-9468-4508-A4DA-4230D8633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914400" y="914400"/>
            <a:ext cx="7391400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3">
            <a:extLst>
              <a:ext uri="{FF2B5EF4-FFF2-40B4-BE49-F238E27FC236}">
                <a16:creationId xmlns:a16="http://schemas.microsoft.com/office/drawing/2014/main" id="{FF3D1690-E21A-43E2-991B-D42103E27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0175" y="3330575"/>
            <a:ext cx="77311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High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i="1">
                <a:latin typeface="Arial" panose="020B0604020202020204" pitchFamily="34" charset="0"/>
              </a:rPr>
              <a:t>P</a:t>
            </a:r>
            <a:endParaRPr lang="en-US" altLang="en-US" sz="2400" i="1">
              <a:latin typeface="Arial" panose="020B0604020202020204" pitchFamily="34" charset="0"/>
            </a:endParaRPr>
          </a:p>
        </p:txBody>
      </p:sp>
      <p:sp>
        <p:nvSpPr>
          <p:cNvPr id="25604" name="Text Box 4">
            <a:extLst>
              <a:ext uri="{FF2B5EF4-FFF2-40B4-BE49-F238E27FC236}">
                <a16:creationId xmlns:a16="http://schemas.microsoft.com/office/drawing/2014/main" id="{1F9656A2-4F5C-4D6F-A86C-D7B439638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6575" y="3330575"/>
            <a:ext cx="7080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Low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i="1">
                <a:latin typeface="Arial" panose="020B0604020202020204" pitchFamily="34" charset="0"/>
              </a:rPr>
              <a:t>P</a:t>
            </a:r>
            <a:endParaRPr lang="en-US" altLang="en-US" sz="2400" i="1">
              <a:latin typeface="Arial" panose="020B0604020202020204" pitchFamily="34" charset="0"/>
            </a:endParaRPr>
          </a:p>
        </p:txBody>
      </p:sp>
      <p:sp>
        <p:nvSpPr>
          <p:cNvPr id="35845" name="Text Box 5">
            <a:extLst>
              <a:ext uri="{FF2B5EF4-FFF2-40B4-BE49-F238E27FC236}">
                <a16:creationId xmlns:a16="http://schemas.microsoft.com/office/drawing/2014/main" id="{AB2E2380-CEBD-4FCE-A62B-F72D8AFF4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0644" y="96057"/>
            <a:ext cx="43300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2"/>
                </a:solidFill>
                <a:latin typeface="Arial" panose="020B0604020202020204" pitchFamily="34" charset="0"/>
              </a:rPr>
              <a:t>Osmotic Pressure (</a:t>
            </a:r>
            <a:r>
              <a:rPr lang="en-US" altLang="en-US" b="1" dirty="0">
                <a:solidFill>
                  <a:schemeClr val="accent2"/>
                </a:solidFill>
                <a:latin typeface="Symbol" panose="05050102010706020507" pitchFamily="18" charset="2"/>
              </a:rPr>
              <a:t>p</a:t>
            </a:r>
            <a:r>
              <a:rPr lang="en-US" altLang="en-US" b="1" dirty="0">
                <a:solidFill>
                  <a:schemeClr val="accent2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25606" name="Text Box 6">
            <a:extLst>
              <a:ext uri="{FF2B5EF4-FFF2-40B4-BE49-F238E27FC236}">
                <a16:creationId xmlns:a16="http://schemas.microsoft.com/office/drawing/2014/main" id="{7665826E-6DE5-454D-9DB3-288CF6AAB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5712" y="5245169"/>
            <a:ext cx="1792288" cy="707886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2880" tIns="137160" rIns="182880" bIns="13716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i="1" dirty="0">
                <a:latin typeface="Symbol" panose="05050102010706020507" pitchFamily="18" charset="2"/>
              </a:rPr>
              <a:t>p</a:t>
            </a:r>
            <a:r>
              <a:rPr lang="en-US" altLang="en-US" sz="2800" dirty="0">
                <a:latin typeface="Arial" panose="020B0604020202020204" pitchFamily="34" charset="0"/>
              </a:rPr>
              <a:t> = </a:t>
            </a:r>
            <a:r>
              <a:rPr lang="en-US" altLang="en-US" sz="2800" i="1" dirty="0">
                <a:latin typeface="Arial" panose="020B0604020202020204" pitchFamily="34" charset="0"/>
              </a:rPr>
              <a:t>MRT</a:t>
            </a:r>
          </a:p>
        </p:txBody>
      </p:sp>
      <p:sp>
        <p:nvSpPr>
          <p:cNvPr id="25607" name="Text Box 7">
            <a:extLst>
              <a:ext uri="{FF2B5EF4-FFF2-40B4-BE49-F238E27FC236}">
                <a16:creationId xmlns:a16="http://schemas.microsoft.com/office/drawing/2014/main" id="{F8647E8B-5E06-4C30-B17C-700F680AE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1425" y="4906962"/>
            <a:ext cx="438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latin typeface="Arial" panose="020B0604020202020204" pitchFamily="34" charset="0"/>
              </a:rPr>
              <a:t>M </a:t>
            </a:r>
            <a:r>
              <a:rPr lang="en-US" altLang="en-US" sz="2400" i="1" dirty="0">
                <a:latin typeface="Arial" panose="020B0604020202020204" pitchFamily="34" charset="0"/>
              </a:rPr>
              <a:t>is the molarity of the solution</a:t>
            </a:r>
          </a:p>
        </p:txBody>
      </p:sp>
      <p:sp>
        <p:nvSpPr>
          <p:cNvPr id="25608" name="Text Box 8">
            <a:extLst>
              <a:ext uri="{FF2B5EF4-FFF2-40B4-BE49-F238E27FC236}">
                <a16:creationId xmlns:a16="http://schemas.microsoft.com/office/drawing/2014/main" id="{F75CAED8-D45D-4457-9CAD-693B26BCD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1425" y="5370512"/>
            <a:ext cx="3030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latin typeface="Arial" panose="020B0604020202020204" pitchFamily="34" charset="0"/>
              </a:rPr>
              <a:t>R</a:t>
            </a:r>
            <a:r>
              <a:rPr lang="en-US" altLang="en-US" sz="2400" dirty="0">
                <a:latin typeface="Arial" panose="020B0604020202020204" pitchFamily="34" charset="0"/>
              </a:rPr>
              <a:t> is the gas constant</a:t>
            </a:r>
            <a:endParaRPr lang="en-US" altLang="en-US" sz="2400" i="1" dirty="0">
              <a:latin typeface="Arial" panose="020B0604020202020204" pitchFamily="34" charset="0"/>
            </a:endParaRPr>
          </a:p>
        </p:txBody>
      </p:sp>
      <p:sp>
        <p:nvSpPr>
          <p:cNvPr id="25609" name="Text Box 9">
            <a:extLst>
              <a:ext uri="{FF2B5EF4-FFF2-40B4-BE49-F238E27FC236}">
                <a16:creationId xmlns:a16="http://schemas.microsoft.com/office/drawing/2014/main" id="{1D3DC15E-ECD1-4D35-9490-5E820922F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1425" y="5835650"/>
            <a:ext cx="3724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latin typeface="Arial" panose="020B0604020202020204" pitchFamily="34" charset="0"/>
              </a:rPr>
              <a:t>T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</a:rPr>
              <a:t>is the temperature (in K)</a:t>
            </a:r>
            <a:endParaRPr lang="en-US" altLang="en-US" sz="2400" i="1" dirty="0">
              <a:latin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9F51D7-7647-4562-BDAF-EAD057DBE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60275-2FDD-4C92-8DE3-F219D8540CA5}" type="slidenum">
              <a:rPr lang="en-US" altLang="en-SA" smtClean="0"/>
              <a:pPr>
                <a:defRPr/>
              </a:pPr>
              <a:t>35</a:t>
            </a:fld>
            <a:endParaRPr lang="en-US" altLang="en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utoUpdateAnimBg="0"/>
      <p:bldP spid="25604" grpId="0" autoUpdateAnimBg="0"/>
      <p:bldP spid="25606" grpId="0" animBg="1" autoUpdateAnimBg="0"/>
      <p:bldP spid="25607" grpId="0" autoUpdateAnimBg="0"/>
      <p:bldP spid="25608" grpId="0" autoUpdateAnimBg="0"/>
      <p:bldP spid="25609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8DC297-9BEC-4606-9550-22B1B994F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60275-2FDD-4C92-8DE3-F219D8540CA5}" type="slidenum">
              <a:rPr lang="en-US" altLang="en-SA" smtClean="0"/>
              <a:pPr>
                <a:defRPr/>
              </a:pPr>
              <a:t>36</a:t>
            </a:fld>
            <a:endParaRPr lang="en-US" altLang="en-S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6E4D15-0539-4FAF-A856-5E5C6DCB1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04800"/>
            <a:ext cx="8991600" cy="4871943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60275-2FDD-4C92-8DE3-F219D8540CA5}" type="slidenum">
              <a:rPr lang="en-US" altLang="en-SA" smtClean="0"/>
              <a:pPr>
                <a:defRPr/>
              </a:pPr>
              <a:t>37</a:t>
            </a:fld>
            <a:endParaRPr lang="en-US" altLang="en-SA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-12437" t="58705" r="1" b="-965"/>
          <a:stretch/>
        </p:blipFill>
        <p:spPr>
          <a:xfrm>
            <a:off x="-637757" y="4543548"/>
            <a:ext cx="8925622" cy="181672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228600" y="0"/>
            <a:ext cx="8293719" cy="6445647"/>
            <a:chOff x="609600" y="0"/>
            <a:chExt cx="8001000" cy="621815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t="1388" b="76399"/>
            <a:stretch/>
          </p:blipFill>
          <p:spPr>
            <a:xfrm>
              <a:off x="762000" y="0"/>
              <a:ext cx="7650480" cy="12192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b="68351"/>
            <a:stretch/>
          </p:blipFill>
          <p:spPr>
            <a:xfrm>
              <a:off x="719998" y="2726036"/>
              <a:ext cx="7658146" cy="131256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t="62016" b="28266"/>
            <a:stretch/>
          </p:blipFill>
          <p:spPr>
            <a:xfrm>
              <a:off x="746714" y="1219200"/>
              <a:ext cx="7650480" cy="5334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t="49521" r="85358" b="44926"/>
            <a:stretch/>
          </p:blipFill>
          <p:spPr>
            <a:xfrm>
              <a:off x="719998" y="1234907"/>
              <a:ext cx="1120186" cy="3048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9998" y="2362200"/>
              <a:ext cx="7631431" cy="50266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9528" y="1752600"/>
              <a:ext cx="7559086" cy="66227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t="45947" r="11353" b="41191"/>
            <a:stretch/>
          </p:blipFill>
          <p:spPr>
            <a:xfrm>
              <a:off x="1821857" y="4038601"/>
              <a:ext cx="6788743" cy="5334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/>
            <a:srcRect l="26865" t="32756" r="17414" b="54382"/>
            <a:stretch/>
          </p:blipFill>
          <p:spPr>
            <a:xfrm>
              <a:off x="762000" y="3962400"/>
              <a:ext cx="4267200" cy="533400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 bwMode="auto">
            <a:xfrm>
              <a:off x="609600" y="0"/>
              <a:ext cx="304800" cy="6218154"/>
            </a:xfrm>
            <a:prstGeom prst="rect">
              <a:avLst/>
            </a:prstGeom>
            <a:ln>
              <a:noFill/>
              <a:headEnd type="none" w="med" len="med"/>
              <a:tailEnd type="none" w="med" len="med"/>
            </a:ln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ar-SA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8256932" y="76199"/>
              <a:ext cx="353668" cy="6065754"/>
            </a:xfrm>
            <a:prstGeom prst="rect">
              <a:avLst/>
            </a:prstGeom>
            <a:ln>
              <a:noFill/>
              <a:headEnd type="none" w="med" len="med"/>
              <a:tailEnd type="none" w="med" len="med"/>
            </a:ln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ar-SA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18718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A448D3-0FED-4348-8770-2A949D660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60275-2FDD-4C92-8DE3-F219D8540CA5}" type="slidenum">
              <a:rPr lang="en-US" altLang="en-SA" smtClean="0"/>
              <a:pPr>
                <a:defRPr/>
              </a:pPr>
              <a:t>38</a:t>
            </a:fld>
            <a:endParaRPr lang="en-US" altLang="en-S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671C9C-2612-40F2-B93C-55744BB33F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4462"/>
          <a:stretch/>
        </p:blipFill>
        <p:spPr>
          <a:xfrm>
            <a:off x="1143000" y="-76200"/>
            <a:ext cx="7038976" cy="1221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C6AF52-6134-4388-9D9E-C734430F41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871"/>
          <a:stretch/>
        </p:blipFill>
        <p:spPr>
          <a:xfrm>
            <a:off x="1143000" y="1112521"/>
            <a:ext cx="7038973" cy="5593079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B2A3874-CEDC-4415-AA23-FD7D72B0E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cell in an:</a:t>
            </a:r>
          </a:p>
        </p:txBody>
      </p:sp>
      <p:pic>
        <p:nvPicPr>
          <p:cNvPr id="7" name="Picture 6" descr="(a) a cell in an isotonic solution (b) a cell in a hypotonic solution (c) a cell in a hypertonic solution">
            <a:extLst>
              <a:ext uri="{FF2B5EF4-FFF2-40B4-BE49-F238E27FC236}">
                <a16:creationId xmlns:a16="http://schemas.microsoft.com/office/drawing/2014/main" id="{F0DDF17D-A06D-4425-8067-346054F695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726" y="1350404"/>
            <a:ext cx="5943600" cy="2470857"/>
          </a:xfrm>
          <a:prstGeom prst="rect">
            <a:avLst/>
          </a:prstGeom>
        </p:spPr>
      </p:pic>
      <p:pic>
        <p:nvPicPr>
          <p:cNvPr id="10" name="Picture 9" descr="micrographs of cells in various solutions">
            <a:extLst>
              <a:ext uri="{FF2B5EF4-FFF2-40B4-BE49-F238E27FC236}">
                <a16:creationId xmlns:a16="http://schemas.microsoft.com/office/drawing/2014/main" id="{8E467E16-70A2-401E-84F9-A027F4C384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191000"/>
            <a:ext cx="6798253" cy="1729305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D927009-96F9-4F1D-964E-D198D1A0905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85900" y="6659782"/>
            <a:ext cx="7086600" cy="184150"/>
          </a:xfrm>
        </p:spPr>
        <p:txBody>
          <a:bodyPr/>
          <a:lstStyle/>
          <a:p>
            <a:r>
              <a:rPr lang="en-US" dirty="0"/>
              <a:t>Dennis Kunkel Microscopy/Science Source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1A65EDB-3B71-4022-8A4A-19714F0D5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1124D7-3D3F-409D-95D2-103C22DF228D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012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AD5E2-E5AE-4A08-8DBD-E9E7E5794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Formation of a Solution</a:t>
            </a:r>
            <a:endParaRPr lang="en-US" sz="1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E2488-ABEE-4735-97AE-DB06D6012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81100"/>
            <a:ext cx="8153401" cy="1676400"/>
          </a:xfrm>
        </p:spPr>
        <p:txBody>
          <a:bodyPr>
            <a:noAutofit/>
          </a:bodyPr>
          <a:lstStyle/>
          <a:p>
            <a:r>
              <a:rPr lang="en-US" sz="2000" dirty="0"/>
              <a:t>Three types of interactions in the solution process: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solvent-solvent </a:t>
            </a:r>
            <a:r>
              <a:rPr lang="en-US" sz="2000" dirty="0"/>
              <a:t>interaction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solute-solute</a:t>
            </a:r>
            <a:r>
              <a:rPr lang="en-US" sz="2000" dirty="0"/>
              <a:t> interaction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solvent-</a:t>
            </a:r>
            <a:r>
              <a:rPr lang="en-US" sz="2000" b="1" dirty="0"/>
              <a:t>solute</a:t>
            </a:r>
            <a:r>
              <a:rPr lang="en-US" sz="2000" dirty="0"/>
              <a:t> interaction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B8D673-9DA6-4B6F-ADE2-6BC259C8E87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028700" y="2857500"/>
            <a:ext cx="5695950" cy="580730"/>
          </a:xfrm>
        </p:spPr>
        <p:txBody>
          <a:bodyPr>
            <a:noAutofit/>
          </a:bodyPr>
          <a:lstStyle/>
          <a:p>
            <a:r>
              <a:rPr lang="en-US" sz="2000" dirty="0"/>
              <a:t>Molecular view of the formation of solution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9419EEC-BC4B-4047-971A-79498D3DC4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9891332"/>
              </p:ext>
            </p:extLst>
          </p:nvPr>
        </p:nvGraphicFramePr>
        <p:xfrm>
          <a:off x="5144122" y="5029200"/>
          <a:ext cx="343958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4" imgW="2705040" imgH="330120" progId="Equation.DSMT4">
                  <p:embed/>
                </p:oleObj>
              </mc:Choice>
              <mc:Fallback>
                <p:oleObj name="Equation" r:id="rId4" imgW="270504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44122" y="5029200"/>
                        <a:ext cx="3439583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61749D1-B156-4E08-8C29-0EAECBD2B0A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29000" y="6400480"/>
            <a:ext cx="2286000" cy="184469"/>
          </a:xfrm>
        </p:spPr>
        <p:txBody>
          <a:bodyPr anchor="ctr">
            <a:noAutofit/>
          </a:bodyPr>
          <a:lstStyle>
            <a:lvl1pPr algn="ctr"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hlinkClick r:id="" action="ppaction://noaction"/>
              </a:rPr>
              <a:t>Access the text alternative for slide images.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2892CBA-AA76-4E5F-91B5-05E3589204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1124D7-3D3F-409D-95D2-103C22DF228D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 descr="A graph shows molecular view of the formation of solution.">
            <a:extLst>
              <a:ext uri="{FF2B5EF4-FFF2-40B4-BE49-F238E27FC236}">
                <a16:creationId xmlns:a16="http://schemas.microsoft.com/office/drawing/2014/main" id="{95880A73-2114-84D5-5BDD-6177A288C6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901" y="3228780"/>
            <a:ext cx="3805100" cy="317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454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>
            <a:extLst>
              <a:ext uri="{FF2B5EF4-FFF2-40B4-BE49-F238E27FC236}">
                <a16:creationId xmlns:a16="http://schemas.microsoft.com/office/drawing/2014/main" id="{4E930DF5-BC2E-4B8B-AB35-0BB78155A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18" y="144464"/>
            <a:ext cx="8564564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Summary - Colligative Properties of Nonelectrolyte Solutions</a:t>
            </a:r>
          </a:p>
        </p:txBody>
      </p:sp>
      <p:sp>
        <p:nvSpPr>
          <p:cNvPr id="37891" name="Text Box 3">
            <a:extLst>
              <a:ext uri="{FF2B5EF4-FFF2-40B4-BE49-F238E27FC236}">
                <a16:creationId xmlns:a16="http://schemas.microsoft.com/office/drawing/2014/main" id="{2255825A-C950-478E-943C-AEE7E2A81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74750"/>
            <a:ext cx="8564563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 i="1" dirty="0">
                <a:latin typeface="Arial" panose="020B0604020202020204" pitchFamily="34" charset="0"/>
              </a:rPr>
              <a:t>Colligative properties</a:t>
            </a:r>
            <a:r>
              <a:rPr lang="en-US" altLang="en-US" sz="2200" dirty="0">
                <a:latin typeface="Arial" panose="020B0604020202020204" pitchFamily="34" charset="0"/>
              </a:rPr>
              <a:t> are properties that depend only on the </a:t>
            </a:r>
            <a:r>
              <a:rPr lang="en-US" altLang="en-US" sz="2200" b="1" dirty="0">
                <a:latin typeface="Arial" panose="020B0604020202020204" pitchFamily="34" charset="0"/>
              </a:rPr>
              <a:t>number</a:t>
            </a:r>
            <a:r>
              <a:rPr lang="en-US" altLang="en-US" sz="2200" dirty="0">
                <a:latin typeface="Arial" panose="020B0604020202020204" pitchFamily="34" charset="0"/>
              </a:rPr>
              <a:t> of solute particles in solution and not on the </a:t>
            </a:r>
            <a:r>
              <a:rPr lang="en-US" altLang="en-US" sz="2200" b="1" dirty="0">
                <a:latin typeface="Arial" panose="020B0604020202020204" pitchFamily="34" charset="0"/>
              </a:rPr>
              <a:t>nature</a:t>
            </a:r>
            <a:r>
              <a:rPr lang="en-US" altLang="en-US" sz="2200" dirty="0">
                <a:latin typeface="Arial" panose="020B0604020202020204" pitchFamily="34" charset="0"/>
              </a:rPr>
              <a:t> of the solute particles.</a:t>
            </a:r>
            <a:endParaRPr lang="en-US" altLang="en-US" sz="2200" b="1" i="1" dirty="0">
              <a:latin typeface="Arial" panose="020B0604020202020204" pitchFamily="34" charset="0"/>
            </a:endParaRPr>
          </a:p>
        </p:txBody>
      </p:sp>
      <p:grpSp>
        <p:nvGrpSpPr>
          <p:cNvPr id="28717" name="Group 45">
            <a:extLst>
              <a:ext uri="{FF2B5EF4-FFF2-40B4-BE49-F238E27FC236}">
                <a16:creationId xmlns:a16="http://schemas.microsoft.com/office/drawing/2014/main" id="{78A02241-8113-4465-A5C0-AA2F3E5A7404}"/>
              </a:ext>
            </a:extLst>
          </p:cNvPr>
          <p:cNvGrpSpPr>
            <a:grpSpLocks/>
          </p:cNvGrpSpPr>
          <p:nvPr/>
        </p:nvGrpSpPr>
        <p:grpSpPr bwMode="auto">
          <a:xfrm>
            <a:off x="746125" y="2362200"/>
            <a:ext cx="6973888" cy="533400"/>
            <a:chOff x="470" y="1459"/>
            <a:chExt cx="4393" cy="336"/>
          </a:xfrm>
        </p:grpSpPr>
        <p:sp>
          <p:nvSpPr>
            <p:cNvPr id="37905" name="Text Box 4">
              <a:extLst>
                <a:ext uri="{FF2B5EF4-FFF2-40B4-BE49-F238E27FC236}">
                  <a16:creationId xmlns:a16="http://schemas.microsoft.com/office/drawing/2014/main" id="{41EDAB9B-7A38-4D66-BDC6-A9E569ACB8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" y="1495"/>
              <a:ext cx="246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latin typeface="Arial" panose="020B0604020202020204" pitchFamily="34" charset="0"/>
                </a:rPr>
                <a:t>Vapor-Pressure Lowering</a:t>
              </a:r>
            </a:p>
          </p:txBody>
        </p:sp>
        <p:grpSp>
          <p:nvGrpSpPr>
            <p:cNvPr id="37906" name="Group 27">
              <a:extLst>
                <a:ext uri="{FF2B5EF4-FFF2-40B4-BE49-F238E27FC236}">
                  <a16:creationId xmlns:a16="http://schemas.microsoft.com/office/drawing/2014/main" id="{494FF8D5-116E-4F33-8C10-DFDD24FD4D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56" y="1459"/>
              <a:ext cx="1407" cy="336"/>
              <a:chOff x="995" y="2240"/>
              <a:chExt cx="1407" cy="336"/>
            </a:xfrm>
          </p:grpSpPr>
          <p:sp>
            <p:nvSpPr>
              <p:cNvPr id="37907" name="Text Box 28">
                <a:extLst>
                  <a:ext uri="{FF2B5EF4-FFF2-40B4-BE49-F238E27FC236}">
                    <a16:creationId xmlns:a16="http://schemas.microsoft.com/office/drawing/2014/main" id="{33059708-B18A-4BC1-B82C-6FD912EA86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5" y="2249"/>
                <a:ext cx="1407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274320" rIns="27432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i="1" dirty="0">
                    <a:latin typeface="Arial" panose="020B0604020202020204" pitchFamily="34" charset="0"/>
                  </a:rPr>
                  <a:t>P</a:t>
                </a:r>
                <a:r>
                  <a:rPr lang="en-US" altLang="en-US" sz="2800" baseline="-25000" dirty="0">
                    <a:latin typeface="Arial" panose="020B0604020202020204" pitchFamily="34" charset="0"/>
                  </a:rPr>
                  <a:t>1</a:t>
                </a:r>
                <a:r>
                  <a:rPr lang="en-US" altLang="en-US" sz="2800" dirty="0">
                    <a:latin typeface="Arial" panose="020B0604020202020204" pitchFamily="34" charset="0"/>
                  </a:rPr>
                  <a:t> = </a:t>
                </a:r>
                <a:r>
                  <a:rPr lang="en-US" altLang="en-US" sz="2800" i="1" dirty="0">
                    <a:latin typeface="Arial" panose="020B0604020202020204" pitchFamily="34" charset="0"/>
                  </a:rPr>
                  <a:t>X</a:t>
                </a:r>
                <a:r>
                  <a:rPr lang="en-US" altLang="en-US" sz="2800" baseline="-25000" dirty="0">
                    <a:latin typeface="Arial" panose="020B0604020202020204" pitchFamily="34" charset="0"/>
                  </a:rPr>
                  <a:t>1 </a:t>
                </a:r>
                <a:r>
                  <a:rPr lang="en-US" altLang="en-US" sz="2800" i="1" dirty="0">
                    <a:latin typeface="Arial" panose="020B0604020202020204" pitchFamily="34" charset="0"/>
                  </a:rPr>
                  <a:t>P </a:t>
                </a:r>
                <a:r>
                  <a:rPr lang="en-US" altLang="en-US" sz="2800" baseline="-25000" dirty="0">
                    <a:latin typeface="Arial" panose="020B0604020202020204" pitchFamily="34" charset="0"/>
                  </a:rPr>
                  <a:t>1</a:t>
                </a:r>
                <a:endParaRPr lang="en-US" altLang="en-US" sz="2800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908" name="Text Box 29">
                <a:extLst>
                  <a:ext uri="{FF2B5EF4-FFF2-40B4-BE49-F238E27FC236}">
                    <a16:creationId xmlns:a16="http://schemas.microsoft.com/office/drawing/2014/main" id="{37E38D1F-5EEC-4597-8D34-9112DA652B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57" y="2240"/>
                <a:ext cx="42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274320" rIns="27432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0</a:t>
                </a:r>
              </a:p>
            </p:txBody>
          </p:sp>
        </p:grpSp>
      </p:grpSp>
      <p:grpSp>
        <p:nvGrpSpPr>
          <p:cNvPr id="28718" name="Group 46">
            <a:extLst>
              <a:ext uri="{FF2B5EF4-FFF2-40B4-BE49-F238E27FC236}">
                <a16:creationId xmlns:a16="http://schemas.microsoft.com/office/drawing/2014/main" id="{0AC36460-B6AE-40F3-B3A5-9A7B5F816E03}"/>
              </a:ext>
            </a:extLst>
          </p:cNvPr>
          <p:cNvGrpSpPr>
            <a:grpSpLocks/>
          </p:cNvGrpSpPr>
          <p:nvPr/>
        </p:nvGrpSpPr>
        <p:grpSpPr bwMode="auto">
          <a:xfrm>
            <a:off x="746125" y="2940847"/>
            <a:ext cx="6665913" cy="519113"/>
            <a:chOff x="470" y="2015"/>
            <a:chExt cx="4199" cy="327"/>
          </a:xfrm>
        </p:grpSpPr>
        <p:sp>
          <p:nvSpPr>
            <p:cNvPr id="37903" name="Text Box 31">
              <a:extLst>
                <a:ext uri="{FF2B5EF4-FFF2-40B4-BE49-F238E27FC236}">
                  <a16:creationId xmlns:a16="http://schemas.microsoft.com/office/drawing/2014/main" id="{6678E7C1-D129-4891-85D1-F8278924CA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" y="2015"/>
              <a:ext cx="223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latin typeface="Arial" panose="020B0604020202020204" pitchFamily="34" charset="0"/>
                </a:rPr>
                <a:t>Boiling-Point Elevation</a:t>
              </a:r>
            </a:p>
          </p:txBody>
        </p:sp>
        <p:sp>
          <p:nvSpPr>
            <p:cNvPr id="37904" name="Text Box 33">
              <a:extLst>
                <a:ext uri="{FF2B5EF4-FFF2-40B4-BE49-F238E27FC236}">
                  <a16:creationId xmlns:a16="http://schemas.microsoft.com/office/drawing/2014/main" id="{34DC75B3-9E56-420E-9932-653F07BE03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2015"/>
              <a:ext cx="121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 err="1">
                  <a:latin typeface="Symbol" panose="05050102010706020507" pitchFamily="18" charset="2"/>
                </a:rPr>
                <a:t>D</a:t>
              </a:r>
              <a:r>
                <a:rPr lang="en-US" altLang="en-US" sz="2800" i="1" dirty="0" err="1">
                  <a:latin typeface="Arial" panose="020B0604020202020204" pitchFamily="34" charset="0"/>
                </a:rPr>
                <a:t>T</a:t>
              </a:r>
              <a:r>
                <a:rPr lang="en-US" altLang="en-US" sz="2800" baseline="-25000" dirty="0" err="1">
                  <a:latin typeface="Arial" panose="020B0604020202020204" pitchFamily="34" charset="0"/>
                </a:rPr>
                <a:t>b</a:t>
              </a:r>
              <a:r>
                <a:rPr lang="en-US" altLang="en-US" sz="2800" dirty="0">
                  <a:latin typeface="Arial" panose="020B0604020202020204" pitchFamily="34" charset="0"/>
                </a:rPr>
                <a:t> = </a:t>
              </a:r>
              <a:r>
                <a:rPr lang="en-US" altLang="en-US" sz="2800" i="1" dirty="0">
                  <a:latin typeface="Arial" panose="020B0604020202020204" pitchFamily="34" charset="0"/>
                </a:rPr>
                <a:t>K</a:t>
              </a:r>
              <a:r>
                <a:rPr lang="en-US" altLang="en-US" sz="2800" baseline="-25000" dirty="0">
                  <a:latin typeface="Arial" panose="020B0604020202020204" pitchFamily="34" charset="0"/>
                </a:rPr>
                <a:t>b</a:t>
              </a:r>
              <a:r>
                <a:rPr lang="en-US" altLang="en-US" sz="2800" dirty="0">
                  <a:latin typeface="Arial" panose="020B0604020202020204" pitchFamily="34" charset="0"/>
                </a:rPr>
                <a:t> </a:t>
              </a:r>
              <a:r>
                <a:rPr lang="en-US" altLang="en-US" sz="2800" i="1" dirty="0">
                  <a:latin typeface="Arial" panose="020B0604020202020204" pitchFamily="34" charset="0"/>
                </a:rPr>
                <a:t>m</a:t>
              </a:r>
              <a:endParaRPr lang="en-US" altLang="en-US" sz="28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8719" name="Group 47">
            <a:extLst>
              <a:ext uri="{FF2B5EF4-FFF2-40B4-BE49-F238E27FC236}">
                <a16:creationId xmlns:a16="http://schemas.microsoft.com/office/drawing/2014/main" id="{F91E2A44-7BE6-4730-AD4A-4414AE0DFBE6}"/>
              </a:ext>
            </a:extLst>
          </p:cNvPr>
          <p:cNvGrpSpPr>
            <a:grpSpLocks/>
          </p:cNvGrpSpPr>
          <p:nvPr/>
        </p:nvGrpSpPr>
        <p:grpSpPr bwMode="auto">
          <a:xfrm>
            <a:off x="746125" y="3505208"/>
            <a:ext cx="6605588" cy="538164"/>
            <a:chOff x="470" y="2511"/>
            <a:chExt cx="4161" cy="339"/>
          </a:xfrm>
        </p:grpSpPr>
        <p:sp>
          <p:nvSpPr>
            <p:cNvPr id="37901" name="Text Box 35">
              <a:extLst>
                <a:ext uri="{FF2B5EF4-FFF2-40B4-BE49-F238E27FC236}">
                  <a16:creationId xmlns:a16="http://schemas.microsoft.com/office/drawing/2014/main" id="{B4CF8C3B-623A-4926-B0A2-3742D2ABC3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" y="2511"/>
              <a:ext cx="257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latin typeface="Arial" panose="020B0604020202020204" pitchFamily="34" charset="0"/>
                </a:rPr>
                <a:t>Freezing-Point Depression</a:t>
              </a:r>
            </a:p>
          </p:txBody>
        </p:sp>
        <p:sp>
          <p:nvSpPr>
            <p:cNvPr id="37902" name="Text Box 37">
              <a:extLst>
                <a:ext uri="{FF2B5EF4-FFF2-40B4-BE49-F238E27FC236}">
                  <a16:creationId xmlns:a16="http://schemas.microsoft.com/office/drawing/2014/main" id="{92E1629A-FFD5-4C85-9952-FD47BAC6CB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3" y="2520"/>
              <a:ext cx="119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 err="1">
                  <a:latin typeface="Symbol" panose="05050102010706020507" pitchFamily="18" charset="2"/>
                </a:rPr>
                <a:t>D</a:t>
              </a:r>
              <a:r>
                <a:rPr lang="en-US" altLang="en-US" sz="2800" i="1" dirty="0" err="1">
                  <a:latin typeface="Arial" panose="020B0604020202020204" pitchFamily="34" charset="0"/>
                </a:rPr>
                <a:t>T</a:t>
              </a:r>
              <a:r>
                <a:rPr lang="en-US" altLang="en-US" sz="2800" baseline="-25000" dirty="0" err="1">
                  <a:latin typeface="Arial" panose="020B0604020202020204" pitchFamily="34" charset="0"/>
                </a:rPr>
                <a:t>f</a:t>
              </a:r>
              <a:r>
                <a:rPr lang="en-US" altLang="en-US" sz="2800" dirty="0">
                  <a:latin typeface="Arial" panose="020B0604020202020204" pitchFamily="34" charset="0"/>
                </a:rPr>
                <a:t>  = </a:t>
              </a:r>
              <a:r>
                <a:rPr lang="en-US" altLang="en-US" sz="2800" i="1" dirty="0" err="1">
                  <a:latin typeface="Arial" panose="020B0604020202020204" pitchFamily="34" charset="0"/>
                </a:rPr>
                <a:t>K</a:t>
              </a:r>
              <a:r>
                <a:rPr lang="en-US" altLang="en-US" sz="2800" baseline="-25000" dirty="0" err="1">
                  <a:latin typeface="Arial" panose="020B0604020202020204" pitchFamily="34" charset="0"/>
                </a:rPr>
                <a:t>f</a:t>
              </a:r>
              <a:r>
                <a:rPr lang="en-US" altLang="en-US" sz="2800" dirty="0">
                  <a:latin typeface="Arial" panose="020B0604020202020204" pitchFamily="34" charset="0"/>
                </a:rPr>
                <a:t> </a:t>
              </a:r>
              <a:r>
                <a:rPr lang="en-US" altLang="en-US" sz="2800" i="1" dirty="0">
                  <a:latin typeface="Arial" panose="020B0604020202020204" pitchFamily="34" charset="0"/>
                </a:rPr>
                <a:t>m</a:t>
              </a:r>
              <a:endParaRPr lang="en-US" altLang="en-US" sz="2800" dirty="0">
                <a:latin typeface="Arial" panose="020B0604020202020204" pitchFamily="34" charset="0"/>
              </a:endParaRPr>
            </a:p>
          </p:txBody>
        </p:sp>
      </p:grpSp>
      <p:sp>
        <p:nvSpPr>
          <p:cNvPr id="37896" name="Rectangle 1">
            <a:extLst>
              <a:ext uri="{FF2B5EF4-FFF2-40B4-BE49-F238E27FC236}">
                <a16:creationId xmlns:a16="http://schemas.microsoft.com/office/drawing/2014/main" id="{7516767D-E118-4B0F-98D9-54002ACDB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598313"/>
            <a:ext cx="856456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u="sng" dirty="0">
                <a:latin typeface="Arial" panose="020B0604020202020204" pitchFamily="34" charset="0"/>
                <a:cs typeface="Arial" panose="020B0604020202020204" pitchFamily="34" charset="0"/>
              </a:rPr>
              <a:t>Using Colligative Properties to Determine Molar Mass</a:t>
            </a:r>
          </a:p>
        </p:txBody>
      </p:sp>
      <p:sp>
        <p:nvSpPr>
          <p:cNvPr id="37897" name="Rectangle 2">
            <a:extLst>
              <a:ext uri="{FF2B5EF4-FFF2-40B4-BE49-F238E27FC236}">
                <a16:creationId xmlns:a16="http://schemas.microsoft.com/office/drawing/2014/main" id="{9FAE1788-1053-4F77-83ED-D31D441DC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957763"/>
            <a:ext cx="85090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From the experimentally determined freezing-point depression or osmotic pressure, We can calculate the molality or molarity of the solution. Knowing the mass of the solute, we can readily determine its molar mass.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B45137-9E7F-41EE-92D7-94BA893CB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60275-2FDD-4C92-8DE3-F219D8540CA5}" type="slidenum">
              <a:rPr lang="en-US" altLang="en-SA" smtClean="0"/>
              <a:pPr>
                <a:defRPr/>
              </a:pPr>
              <a:t>40</a:t>
            </a:fld>
            <a:endParaRPr lang="en-US" altLang="en-SA" dirty="0"/>
          </a:p>
        </p:txBody>
      </p:sp>
      <p:sp>
        <p:nvSpPr>
          <p:cNvPr id="21" name="Text Box 37">
            <a:extLst>
              <a:ext uri="{FF2B5EF4-FFF2-40B4-BE49-F238E27FC236}">
                <a16:creationId xmlns:a16="http://schemas.microsoft.com/office/drawing/2014/main" id="{92E1629A-FFD5-4C85-9952-FD47BAC6C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9765" y="4048780"/>
            <a:ext cx="17619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i="1" dirty="0">
                <a:latin typeface="Symbol" panose="05050102010706020507" pitchFamily="18" charset="2"/>
              </a:rPr>
              <a:t>p</a:t>
            </a:r>
            <a:r>
              <a:rPr lang="en-US" altLang="en-US" sz="2800" dirty="0">
                <a:latin typeface="Arial" panose="020B0604020202020204" pitchFamily="34" charset="0"/>
              </a:rPr>
              <a:t>   = </a:t>
            </a:r>
            <a:r>
              <a:rPr lang="en-US" altLang="en-US" sz="2800" i="1" dirty="0">
                <a:latin typeface="Arial" panose="020B0604020202020204" pitchFamily="34" charset="0"/>
              </a:rPr>
              <a:t>MRT</a:t>
            </a:r>
          </a:p>
        </p:txBody>
      </p:sp>
      <p:sp>
        <p:nvSpPr>
          <p:cNvPr id="22" name="Text Box 35">
            <a:extLst>
              <a:ext uri="{FF2B5EF4-FFF2-40B4-BE49-F238E27FC236}">
                <a16:creationId xmlns:a16="http://schemas.microsoft.com/office/drawing/2014/main" id="{B4CF8C3B-623A-4926-B0A2-3742D2ABC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5" y="4038600"/>
            <a:ext cx="32784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Osmotic Pressure (</a:t>
            </a:r>
            <a:r>
              <a:rPr lang="en-US" altLang="en-US" sz="2400" b="1" dirty="0">
                <a:latin typeface="Symbol" panose="05050102010706020507" pitchFamily="18" charset="2"/>
              </a:rPr>
              <a:t>p</a:t>
            </a:r>
            <a:r>
              <a:rPr lang="en-US" altLang="en-US" sz="2400" b="1" dirty="0">
                <a:latin typeface="Arial" panose="020B0604020202020204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6" grpId="0"/>
      <p:bldP spid="37897" grpId="0"/>
      <p:bldP spid="21" grpId="0"/>
      <p:bldP spid="2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707B7-1F61-46DB-8AF5-1C086CBD1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Colligative Properties of Electrolyte Solutions </a:t>
            </a:r>
            <a:r>
              <a:rPr lang="en-US" sz="1600" dirty="0"/>
              <a:t>1</a:t>
            </a:r>
            <a:endParaRPr lang="en-IN" sz="1600" dirty="0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86453AF-42FD-4132-947D-2FDE73ECBC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4273517"/>
              </p:ext>
            </p:extLst>
          </p:nvPr>
        </p:nvGraphicFramePr>
        <p:xfrm>
          <a:off x="1117600" y="1566863"/>
          <a:ext cx="6719888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8" name="Equation" r:id="rId4" imgW="7124400" imgH="342720" progId="Equation.DSMT4">
                  <p:embed/>
                </p:oleObj>
              </mc:Choice>
              <mc:Fallback>
                <p:oleObj name="Equation" r:id="rId4" imgW="7124400" imgH="34272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86453AF-42FD-4132-947D-2FDE73ECBC96}"/>
                          </a:ext>
                          <a:ext uri="{C183D7F6-B498-43B3-948B-1728B52AA6E4}">
                            <adec:decorative xmlns:adec="http://schemas.microsoft.com/office/drawing/2017/decorative" xmlns="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7600" y="1566863"/>
                        <a:ext cx="6719888" cy="32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FD7A8-096F-43F6-B9D6-738F84A94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350" y="2156460"/>
            <a:ext cx="7353300" cy="1120140"/>
          </a:xfrm>
        </p:spPr>
        <p:txBody>
          <a:bodyPr>
            <a:normAutofit/>
          </a:bodyPr>
          <a:lstStyle/>
          <a:p>
            <a:r>
              <a:rPr lang="en-US" sz="2000" b="1" i="1" dirty="0"/>
              <a:t>Colligative properties </a:t>
            </a:r>
            <a:r>
              <a:rPr lang="en-US" sz="2000" dirty="0"/>
              <a:t>are properties that depend only on the </a:t>
            </a:r>
            <a:r>
              <a:rPr lang="en-US" sz="2000" b="1" dirty="0"/>
              <a:t>number</a:t>
            </a:r>
            <a:r>
              <a:rPr lang="en-US" sz="2000" dirty="0"/>
              <a:t> of solute particles in solution and not on the </a:t>
            </a:r>
            <a:r>
              <a:rPr lang="en-US" sz="2000" b="1" dirty="0"/>
              <a:t>nature</a:t>
            </a:r>
            <a:r>
              <a:rPr lang="en-US" sz="2000" dirty="0"/>
              <a:t> of the solute particles.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03B002-F2B1-4DB1-9B54-AC3FEE1CF3E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656598" y="3338529"/>
            <a:ext cx="5829300" cy="479311"/>
          </a:xfrm>
        </p:spPr>
        <p:txBody>
          <a:bodyPr>
            <a:normAutofit/>
          </a:bodyPr>
          <a:lstStyle/>
          <a:p>
            <a:r>
              <a:rPr lang="en-US" sz="2000" dirty="0"/>
              <a:t>0.1 </a:t>
            </a:r>
            <a:r>
              <a:rPr lang="en-US" sz="2000" i="1" dirty="0"/>
              <a:t>m</a:t>
            </a:r>
            <a:r>
              <a:rPr lang="en-US" sz="2000" dirty="0"/>
              <a:t> NaCl solution  </a:t>
            </a:r>
            <a:r>
              <a:rPr lang="en-US" sz="2000" dirty="0">
                <a:effectLst/>
                <a:ea typeface="Calibri" panose="020F0502020204030204" pitchFamily="34" charset="0"/>
              </a:rPr>
              <a:t>→</a:t>
            </a:r>
            <a:r>
              <a:rPr lang="en-IN" sz="2000" dirty="0">
                <a:effectLst/>
                <a:ea typeface="Calibri" panose="020F0502020204030204" pitchFamily="34" charset="0"/>
              </a:rPr>
              <a:t>          0.2 </a:t>
            </a:r>
            <a:r>
              <a:rPr lang="en-IN" sz="2000" i="1" dirty="0">
                <a:effectLst/>
                <a:ea typeface="Calibri" panose="020F0502020204030204" pitchFamily="34" charset="0"/>
              </a:rPr>
              <a:t>m</a:t>
            </a:r>
            <a:r>
              <a:rPr lang="en-IN" sz="2000" dirty="0">
                <a:effectLst/>
                <a:ea typeface="Calibri" panose="020F0502020204030204" pitchFamily="34" charset="0"/>
              </a:rPr>
              <a:t> ions in solution</a:t>
            </a:r>
            <a:endParaRPr lang="en-IN" sz="2000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5E81278-DD14-42BC-9B80-7210545318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607347"/>
              </p:ext>
            </p:extLst>
          </p:nvPr>
        </p:nvGraphicFramePr>
        <p:xfrm>
          <a:off x="927893" y="4025347"/>
          <a:ext cx="7288213" cy="619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9" name="Equation" r:id="rId6" imgW="9245520" imgH="787320" progId="Equation.DSMT4">
                  <p:embed/>
                </p:oleObj>
              </mc:Choice>
              <mc:Fallback>
                <p:oleObj name="Equation" r:id="rId6" imgW="9245520" imgH="787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27893" y="4025347"/>
                        <a:ext cx="7288213" cy="6197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 hidden="1">
            <a:extLst>
              <a:ext uri="{FF2B5EF4-FFF2-40B4-BE49-F238E27FC236}">
                <a16:creationId xmlns:a16="http://schemas.microsoft.com/office/drawing/2014/main" id="{D0165DBD-7550-4BB8-984A-C8E211C9057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200" y="5524500"/>
            <a:ext cx="8228096" cy="618770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Table summary</a:t>
            </a:r>
            <a:endParaRPr lang="en-IN" sz="2000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A13B607-1217-48E7-91C4-50CFC55E74E6}"/>
              </a:ext>
            </a:extLst>
          </p:cNvPr>
          <p:cNvGraphicFramePr>
            <a:graphicFrameLocks noGrp="1"/>
          </p:cNvGraphicFramePr>
          <p:nvPr/>
        </p:nvGraphicFramePr>
        <p:xfrm>
          <a:off x="2988627" y="5181600"/>
          <a:ext cx="3107373" cy="121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5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2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5884"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Times New Roman" panose="02020603050405020304" pitchFamily="18" charset="0"/>
                        <a:ea typeface="Verdana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u="sng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400" b="1" u="sng" baseline="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 should be</a:t>
                      </a:r>
                      <a:endParaRPr lang="en-US" sz="1400" b="1" u="sng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Verdana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884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nonelectrolytes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884">
                <a:tc>
                  <a:txBody>
                    <a:bodyPr/>
                    <a:lstStyle/>
                    <a:p>
                      <a:pPr algn="l"/>
                      <a:r>
                        <a:rPr lang="en-US" sz="1400" i="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NaCl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CaCl</a:t>
                      </a:r>
                      <a:r>
                        <a:rPr lang="en-US" sz="1400" baseline="-250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F634B5E-1895-45C8-8A65-2A4F930870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1124D7-3D3F-409D-95D2-103C22DF228D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8672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AA7D8-C33E-49CC-A1E2-6294EA19F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0500"/>
            <a:ext cx="7467600" cy="1043940"/>
          </a:xfrm>
        </p:spPr>
        <p:txBody>
          <a:bodyPr>
            <a:noAutofit/>
          </a:bodyPr>
          <a:lstStyle/>
          <a:p>
            <a:r>
              <a:rPr lang="en-US" dirty="0"/>
              <a:t>Colligative Properties of Electrolyte Solutions </a:t>
            </a:r>
            <a:r>
              <a:rPr lang="en-US" sz="1600" dirty="0"/>
              <a:t>2</a:t>
            </a:r>
            <a:endParaRPr lang="en-IN" sz="1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F6598-1FAA-44CF-A02A-D224C10820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66800" y="1444752"/>
            <a:ext cx="2781300" cy="530352"/>
          </a:xfrm>
        </p:spPr>
        <p:txBody>
          <a:bodyPr/>
          <a:lstStyle/>
          <a:p>
            <a:r>
              <a:rPr lang="en-IN" sz="2000" b="1" dirty="0"/>
              <a:t>Boiling-Point Elevation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EEB82FB4-AAB9-4582-A668-45E2FB0A89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15906"/>
              </p:ext>
            </p:extLst>
          </p:nvPr>
        </p:nvGraphicFramePr>
        <p:xfrm>
          <a:off x="5618163" y="1446213"/>
          <a:ext cx="1773237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8" name="Equation" r:id="rId4" imgW="1772539" imgH="458937" progId="Equation.DSMT4">
                  <p:embed/>
                </p:oleObj>
              </mc:Choice>
              <mc:Fallback>
                <p:oleObj name="Equation" r:id="rId4" imgW="1772539" imgH="45893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18163" y="1446213"/>
                        <a:ext cx="1773237" cy="458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EEA70F-FBC7-49FC-B159-C1A0549751F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066800" y="2109806"/>
            <a:ext cx="3124200" cy="530352"/>
          </a:xfrm>
        </p:spPr>
        <p:txBody>
          <a:bodyPr/>
          <a:lstStyle/>
          <a:p>
            <a:r>
              <a:rPr lang="en-IN" sz="2000" b="1" dirty="0"/>
              <a:t>Boiling-Point Depression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DC1207F3-649A-4AEE-A6DD-94C079E1CE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443986"/>
              </p:ext>
            </p:extLst>
          </p:nvPr>
        </p:nvGraphicFramePr>
        <p:xfrm>
          <a:off x="5634037" y="2103133"/>
          <a:ext cx="17192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9" name="Equation" r:id="rId6" imgW="1719284" imgH="457495" progId="Equation.DSMT4">
                  <p:embed/>
                </p:oleObj>
              </mc:Choice>
              <mc:Fallback>
                <p:oleObj name="Equation" r:id="rId6" imgW="1719284" imgH="45749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34037" y="2103133"/>
                        <a:ext cx="1719263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767B2E-28EB-4889-ABD6-E655B6C742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66800" y="2774860"/>
            <a:ext cx="2400300" cy="530352"/>
          </a:xfrm>
        </p:spPr>
        <p:txBody>
          <a:bodyPr>
            <a:normAutofit/>
          </a:bodyPr>
          <a:lstStyle/>
          <a:p>
            <a:r>
              <a:rPr lang="en-IN" sz="2000" b="1" dirty="0"/>
              <a:t>Osmotic Pressure </a:t>
            </a: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02300E61-E457-4E8D-BA04-ABC13DD4B3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2296720"/>
              </p:ext>
            </p:extLst>
          </p:nvPr>
        </p:nvGraphicFramePr>
        <p:xfrm>
          <a:off x="3098800" y="2795587"/>
          <a:ext cx="4064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0" name="Equation" r:id="rId8" imgW="253800" imgH="253800" progId="Equation.DSMT4">
                  <p:embed/>
                </p:oleObj>
              </mc:Choice>
              <mc:Fallback>
                <p:oleObj name="Equation" r:id="rId8" imgW="2538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098800" y="2795587"/>
                        <a:ext cx="406400" cy="404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F632CB4B-255F-4438-AAD0-E0B2138E1E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9818634"/>
              </p:ext>
            </p:extLst>
          </p:nvPr>
        </p:nvGraphicFramePr>
        <p:xfrm>
          <a:off x="6019800" y="2784475"/>
          <a:ext cx="12096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1" name="Equation" r:id="rId10" imgW="634680" imgH="203040" progId="Equation.DSMT4">
                  <p:embed/>
                </p:oleObj>
              </mc:Choice>
              <mc:Fallback>
                <p:oleObj name="Equation" r:id="rId10" imgW="6346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019800" y="2784475"/>
                        <a:ext cx="1209675" cy="387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E95077-3F40-42DA-A264-C274CD04341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0100" y="3429000"/>
            <a:ext cx="7048500" cy="457200"/>
          </a:xfrm>
        </p:spPr>
        <p:txBody>
          <a:bodyPr>
            <a:normAutofit/>
          </a:bodyPr>
          <a:lstStyle/>
          <a:p>
            <a:r>
              <a:rPr lang="en-US" sz="1600" b="1" dirty="0"/>
              <a:t>Table 12.3 </a:t>
            </a:r>
            <a:r>
              <a:rPr lang="en-US" sz="1600" dirty="0"/>
              <a:t>The </a:t>
            </a:r>
            <a:r>
              <a:rPr lang="en-US" sz="1600" dirty="0" err="1"/>
              <a:t>van’t</a:t>
            </a:r>
            <a:r>
              <a:rPr lang="en-US" sz="1600" dirty="0"/>
              <a:t> Hoff Factor of 0.0500 </a:t>
            </a:r>
            <a:r>
              <a:rPr lang="en-US" sz="1600" i="1" dirty="0"/>
              <a:t>M</a:t>
            </a:r>
            <a:r>
              <a:rPr lang="en-US" sz="1600" dirty="0"/>
              <a:t> Electrolyte Solutions at 25°C</a:t>
            </a:r>
          </a:p>
        </p:txBody>
      </p:sp>
      <p:sp>
        <p:nvSpPr>
          <p:cNvPr id="7" name="Content Placeholder 6" hidden="1">
            <a:extLst>
              <a:ext uri="{FF2B5EF4-FFF2-40B4-BE49-F238E27FC236}">
                <a16:creationId xmlns:a16="http://schemas.microsoft.com/office/drawing/2014/main" id="{F00B807F-DC9C-46BC-8654-37E76688FB6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72801" y="4117153"/>
            <a:ext cx="8229600" cy="1222944"/>
          </a:xfrm>
        </p:spPr>
        <p:txBody>
          <a:bodyPr>
            <a:normAutofit/>
          </a:bodyPr>
          <a:lstStyle/>
          <a:p>
            <a:r>
              <a:rPr lang="en-US" sz="2000" dirty="0"/>
              <a:t>Table divided into 3 columns summarizes the </a:t>
            </a:r>
            <a:r>
              <a:rPr lang="en-US" sz="2000" dirty="0" err="1"/>
              <a:t>Van’t</a:t>
            </a:r>
            <a:r>
              <a:rPr lang="en-US" sz="2000" dirty="0"/>
              <a:t> Hoff factor of 0.0500 M electrolyte solutions at 25 degree Celsius. The column headers are marked from left to right as: Electrolyte, </a:t>
            </a:r>
            <a:r>
              <a:rPr lang="en-US" sz="2000" dirty="0" err="1"/>
              <a:t>i</a:t>
            </a:r>
            <a:r>
              <a:rPr lang="en-US" sz="2000" dirty="0"/>
              <a:t> (measured), and </a:t>
            </a:r>
            <a:r>
              <a:rPr lang="en-US" sz="2000" dirty="0" err="1"/>
              <a:t>i</a:t>
            </a:r>
            <a:r>
              <a:rPr lang="en-US" sz="2000" dirty="0"/>
              <a:t> calculated. </a:t>
            </a:r>
            <a:endParaRPr lang="en-IN" sz="2000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CBF56E91-654A-4F0F-AD99-00910C053F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041008"/>
              </p:ext>
            </p:extLst>
          </p:nvPr>
        </p:nvGraphicFramePr>
        <p:xfrm>
          <a:off x="914399" y="3977591"/>
          <a:ext cx="6553201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1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0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09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12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Electrolyte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200" b="1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 (Measured)</a:t>
                      </a:r>
                      <a:endParaRPr lang="en-US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Verdana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 (Calculated)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Surcose*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1.0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1.0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HCl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1.9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2.0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NaCl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1.9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2.0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MgSO</a:t>
                      </a:r>
                      <a:r>
                        <a:rPr lang="en-US" sz="1200" baseline="-250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1.3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2.0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MgCl</a:t>
                      </a:r>
                      <a:r>
                        <a:rPr lang="en-US" sz="1200" baseline="-250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2.7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3.0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algn="l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FeCl</a:t>
                      </a:r>
                      <a:r>
                        <a:rPr lang="en-US" sz="1200" kern="120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3.4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4.0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5167220-1A1B-4BBD-B064-DB68F546F5D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14399" y="5951122"/>
            <a:ext cx="5562600" cy="411578"/>
          </a:xfrm>
        </p:spPr>
        <p:txBody>
          <a:bodyPr/>
          <a:lstStyle/>
          <a:p>
            <a:r>
              <a:rPr lang="en-US" sz="1600" dirty="0"/>
              <a:t>*Source is a nonelectrolyte. It is listed here for comparison only.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FE2E341-2DC8-42F6-B5A0-BB12CF6344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1124D7-3D3F-409D-95D2-103C22DF228D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215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1124D7-3D3F-409D-95D2-103C22DF228D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17" y="457199"/>
            <a:ext cx="8743783" cy="552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026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9AC83-B736-4EE2-A3B6-E8ED8C2CA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“Like Dissolves Like”</a:t>
            </a:r>
            <a:endParaRPr lang="en-IN" dirty="0"/>
          </a:p>
        </p:txBody>
      </p:sp>
      <p:pic>
        <p:nvPicPr>
          <p:cNvPr id="9" name="Picture 8" descr="model of ethanol">
            <a:extLst>
              <a:ext uri="{FF2B5EF4-FFF2-40B4-BE49-F238E27FC236}">
                <a16:creationId xmlns:a16="http://schemas.microsoft.com/office/drawing/2014/main" id="{8F0BD33A-AE05-4D05-BD93-5743B0DD4A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96"/>
          <a:stretch/>
        </p:blipFill>
        <p:spPr>
          <a:xfrm>
            <a:off x="861589" y="1143000"/>
            <a:ext cx="1691111" cy="132405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D86C3-1107-417F-9F64-D14CC2437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701" y="2400300"/>
            <a:ext cx="991746" cy="457200"/>
          </a:xfrm>
        </p:spPr>
        <p:txBody>
          <a:bodyPr>
            <a:normAutofit/>
          </a:bodyPr>
          <a:lstStyle/>
          <a:p>
            <a:r>
              <a:rPr lang="en-US" sz="1600" dirty="0"/>
              <a:t>C</a:t>
            </a:r>
            <a:r>
              <a:rPr lang="en-US" sz="1600" baseline="-25000" dirty="0"/>
              <a:t>2</a:t>
            </a:r>
            <a:r>
              <a:rPr lang="en-US" sz="1600" dirty="0"/>
              <a:t>H</a:t>
            </a:r>
            <a:r>
              <a:rPr lang="en-US" sz="1600" baseline="-25000" dirty="0"/>
              <a:t>5</a:t>
            </a:r>
            <a:r>
              <a:rPr lang="en-US" sz="1600" dirty="0"/>
              <a:t>OH</a:t>
            </a:r>
            <a:endParaRPr lang="en-IN" sz="1600" dirty="0"/>
          </a:p>
        </p:txBody>
      </p:sp>
      <p:pic>
        <p:nvPicPr>
          <p:cNvPr id="11" name="Picture 10" descr="model of methanol">
            <a:extLst>
              <a:ext uri="{FF2B5EF4-FFF2-40B4-BE49-F238E27FC236}">
                <a16:creationId xmlns:a16="http://schemas.microsoft.com/office/drawing/2014/main" id="{09DBD0C7-39C5-458C-B100-47727D0C05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26"/>
          <a:stretch/>
        </p:blipFill>
        <p:spPr>
          <a:xfrm>
            <a:off x="6234815" y="1196122"/>
            <a:ext cx="1423285" cy="112014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E6DC6-3A80-4281-AD1F-0646B0CE61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572250" y="2285999"/>
            <a:ext cx="876300" cy="457201"/>
          </a:xfrm>
        </p:spPr>
        <p:txBody>
          <a:bodyPr>
            <a:normAutofit/>
          </a:bodyPr>
          <a:lstStyle/>
          <a:p>
            <a:r>
              <a:rPr lang="en-US" sz="1600" dirty="0"/>
              <a:t>CH</a:t>
            </a:r>
            <a:r>
              <a:rPr lang="en-US" sz="1600" baseline="-25000" dirty="0"/>
              <a:t>3</a:t>
            </a:r>
            <a:r>
              <a:rPr lang="en-US" sz="1600" dirty="0"/>
              <a:t>OH</a:t>
            </a:r>
            <a:endParaRPr lang="en-IN" sz="1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4C8437-94F9-4EB9-BCCC-A8FF3F94424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200" y="2872476"/>
            <a:ext cx="7658100" cy="3756924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1800" dirty="0"/>
              <a:t>Two substances with similar </a:t>
            </a:r>
            <a:r>
              <a:rPr lang="en-US" sz="1800" b="1" i="1" dirty="0"/>
              <a:t>intermolecular</a:t>
            </a:r>
            <a:r>
              <a:rPr lang="en-US" sz="1800" dirty="0"/>
              <a:t> forces are likely to be soluble in each other.</a:t>
            </a:r>
          </a:p>
          <a:p>
            <a:pPr>
              <a:spcAft>
                <a:spcPts val="1200"/>
              </a:spcAft>
            </a:pPr>
            <a:r>
              <a:rPr lang="en-US" sz="1800" dirty="0"/>
              <a:t>non-polar molecules are soluble in non-polar solvents</a:t>
            </a:r>
          </a:p>
          <a:p>
            <a:pPr marL="907200">
              <a:spcAft>
                <a:spcPts val="1200"/>
              </a:spcAft>
            </a:pPr>
            <a:r>
              <a:rPr lang="en-US" sz="1800" dirty="0"/>
              <a:t>CCl</a:t>
            </a:r>
            <a:r>
              <a:rPr lang="en-US" sz="1800" baseline="-25000" dirty="0"/>
              <a:t>4</a:t>
            </a:r>
            <a:r>
              <a:rPr lang="en-US" sz="1800" dirty="0"/>
              <a:t> in C</a:t>
            </a:r>
            <a:r>
              <a:rPr lang="en-US" sz="1800" baseline="-25000" dirty="0"/>
              <a:t>6</a:t>
            </a:r>
            <a:r>
              <a:rPr lang="en-US" sz="1800" dirty="0"/>
              <a:t>H</a:t>
            </a:r>
            <a:r>
              <a:rPr lang="en-US" sz="1800" baseline="-25000" dirty="0"/>
              <a:t>6</a:t>
            </a:r>
          </a:p>
          <a:p>
            <a:pPr>
              <a:spcAft>
                <a:spcPts val="1200"/>
              </a:spcAft>
            </a:pPr>
            <a:r>
              <a:rPr lang="en-US" sz="1800" dirty="0"/>
              <a:t>polar molecules are soluble in polar solvents</a:t>
            </a:r>
          </a:p>
          <a:p>
            <a:pPr marL="907200">
              <a:spcAft>
                <a:spcPts val="1200"/>
              </a:spcAft>
            </a:pPr>
            <a:r>
              <a:rPr lang="en-US" sz="1800" dirty="0"/>
              <a:t>C</a:t>
            </a:r>
            <a:r>
              <a:rPr lang="en-US" sz="1800" baseline="-25000" dirty="0"/>
              <a:t>2</a:t>
            </a:r>
            <a:r>
              <a:rPr lang="en-US" sz="1800" dirty="0"/>
              <a:t>H</a:t>
            </a:r>
            <a:r>
              <a:rPr lang="en-US" sz="1800" baseline="-25000" dirty="0"/>
              <a:t>5</a:t>
            </a:r>
            <a:r>
              <a:rPr lang="en-US" sz="1800" dirty="0"/>
              <a:t>OH in H</a:t>
            </a:r>
            <a:r>
              <a:rPr lang="en-US" sz="1800" baseline="-25000" dirty="0"/>
              <a:t>2</a:t>
            </a:r>
            <a:r>
              <a:rPr lang="en-US" sz="1800" dirty="0"/>
              <a:t>O</a:t>
            </a:r>
          </a:p>
          <a:p>
            <a:pPr>
              <a:spcAft>
                <a:spcPts val="1200"/>
              </a:spcAft>
            </a:pPr>
            <a:r>
              <a:rPr lang="en-US" sz="1800" dirty="0"/>
              <a:t>ionic compounds are more soluble in polar solvents</a:t>
            </a:r>
          </a:p>
          <a:p>
            <a:pPr marL="907200"/>
            <a:r>
              <a:rPr lang="en-US" sz="1800" dirty="0"/>
              <a:t>NaCl in H</a:t>
            </a:r>
            <a:r>
              <a:rPr lang="en-US" sz="1800" baseline="-25000" dirty="0"/>
              <a:t>2</a:t>
            </a:r>
            <a:r>
              <a:rPr lang="en-US" sz="1800" dirty="0"/>
              <a:t>O or NH</a:t>
            </a:r>
            <a:r>
              <a:rPr lang="en-US" sz="1800" baseline="-25000" dirty="0"/>
              <a:t>3</a:t>
            </a:r>
            <a:r>
              <a:rPr lang="en-US" sz="1800" dirty="0"/>
              <a:t> (</a:t>
            </a:r>
            <a:r>
              <a:rPr lang="en-US" sz="1800" i="1" dirty="0"/>
              <a:t>l</a:t>
            </a:r>
            <a:r>
              <a:rPr lang="en-US" sz="1800" dirty="0"/>
              <a:t>)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7F504EA-83F3-4E68-AC18-C1269E8D26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1124D7-3D3F-409D-95D2-103C22DF228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809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0" descr="12_03">
            <a:extLst>
              <a:ext uri="{FF2B5EF4-FFF2-40B4-BE49-F238E27FC236}">
                <a16:creationId xmlns:a16="http://schemas.microsoft.com/office/drawing/2014/main" id="{9E2766AA-0B2D-4B86-907C-DEBE69F3A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"/>
          <a:stretch>
            <a:fillRect/>
          </a:stretch>
        </p:blipFill>
        <p:spPr bwMode="auto">
          <a:xfrm>
            <a:off x="228600" y="1276350"/>
            <a:ext cx="53340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2">
            <a:extLst>
              <a:ext uri="{FF2B5EF4-FFF2-40B4-BE49-F238E27FC236}">
                <a16:creationId xmlns:a16="http://schemas.microsoft.com/office/drawing/2014/main" id="{47D3FA3A-272B-4AA7-99A0-EA0722B96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2950" y="120650"/>
            <a:ext cx="51181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376092"/>
                </a:solidFill>
                <a:latin typeface="Arial" panose="020B0604020202020204" pitchFamily="34" charset="0"/>
              </a:rPr>
              <a:t>Temperature and Solubility</a:t>
            </a:r>
          </a:p>
        </p:txBody>
      </p:sp>
      <p:sp>
        <p:nvSpPr>
          <p:cNvPr id="9220" name="Text Box 3">
            <a:extLst>
              <a:ext uri="{FF2B5EF4-FFF2-40B4-BE49-F238E27FC236}">
                <a16:creationId xmlns:a16="http://schemas.microsoft.com/office/drawing/2014/main" id="{B8CFFB6E-A3F6-4451-B256-4F770DDC8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762000"/>
            <a:ext cx="484346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>
                <a:latin typeface="Arial" panose="020B0604020202020204" pitchFamily="34" charset="0"/>
              </a:rPr>
              <a:t>Solid solubility and temperature</a:t>
            </a:r>
          </a:p>
        </p:txBody>
      </p:sp>
      <p:grpSp>
        <p:nvGrpSpPr>
          <p:cNvPr id="10262" name="Group 22">
            <a:extLst>
              <a:ext uri="{FF2B5EF4-FFF2-40B4-BE49-F238E27FC236}">
                <a16:creationId xmlns:a16="http://schemas.microsoft.com/office/drawing/2014/main" id="{CD62B288-F77D-433F-B161-843D7A540813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1752600"/>
            <a:ext cx="6019800" cy="3333750"/>
            <a:chOff x="2064" y="1308"/>
            <a:chExt cx="3792" cy="2100"/>
          </a:xfrm>
        </p:grpSpPr>
        <p:sp>
          <p:nvSpPr>
            <p:cNvPr id="9227" name="Line 5">
              <a:extLst>
                <a:ext uri="{FF2B5EF4-FFF2-40B4-BE49-F238E27FC236}">
                  <a16:creationId xmlns:a16="http://schemas.microsoft.com/office/drawing/2014/main" id="{B7985AFF-0D49-4227-9501-F2DD459223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1308"/>
              <a:ext cx="0" cy="28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8" name="Line 6">
              <a:extLst>
                <a:ext uri="{FF2B5EF4-FFF2-40B4-BE49-F238E27FC236}">
                  <a16:creationId xmlns:a16="http://schemas.microsoft.com/office/drawing/2014/main" id="{52F86B24-F12C-47C3-934B-6B8E615D91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1836"/>
              <a:ext cx="0" cy="28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9" name="Line 7">
              <a:extLst>
                <a:ext uri="{FF2B5EF4-FFF2-40B4-BE49-F238E27FC236}">
                  <a16:creationId xmlns:a16="http://schemas.microsoft.com/office/drawing/2014/main" id="{F53BEFB0-25E4-4143-9F7D-6490CE9F2B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2208"/>
              <a:ext cx="0" cy="28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0" name="Line 8">
              <a:extLst>
                <a:ext uri="{FF2B5EF4-FFF2-40B4-BE49-F238E27FC236}">
                  <a16:creationId xmlns:a16="http://schemas.microsoft.com/office/drawing/2014/main" id="{FF46BE25-1108-449B-BF26-735C6C7E3E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2556"/>
              <a:ext cx="0" cy="28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1" name="Line 9">
              <a:extLst>
                <a:ext uri="{FF2B5EF4-FFF2-40B4-BE49-F238E27FC236}">
                  <a16:creationId xmlns:a16="http://schemas.microsoft.com/office/drawing/2014/main" id="{FAF0F492-E25B-4F0E-9C10-6470CCD9DC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976"/>
              <a:ext cx="0" cy="28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2" name="Line 10">
              <a:extLst>
                <a:ext uri="{FF2B5EF4-FFF2-40B4-BE49-F238E27FC236}">
                  <a16:creationId xmlns:a16="http://schemas.microsoft.com/office/drawing/2014/main" id="{B584C7B7-10CB-4F5C-9DE6-6B2FDC1B49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3120"/>
              <a:ext cx="0" cy="28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3" name="Text Box 13">
              <a:extLst>
                <a:ext uri="{FF2B5EF4-FFF2-40B4-BE49-F238E27FC236}">
                  <a16:creationId xmlns:a16="http://schemas.microsoft.com/office/drawing/2014/main" id="{99698492-02FE-484E-B7F5-FC12E0438F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4" y="1788"/>
              <a:ext cx="2752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FF3300"/>
                  </a:solidFill>
                  <a:latin typeface="Arial" panose="020B0604020202020204" pitchFamily="34" charset="0"/>
                </a:rPr>
                <a:t>solubility increases with increasing temperature</a:t>
              </a:r>
            </a:p>
          </p:txBody>
        </p:sp>
      </p:grpSp>
      <p:grpSp>
        <p:nvGrpSpPr>
          <p:cNvPr id="10263" name="Group 23">
            <a:extLst>
              <a:ext uri="{FF2B5EF4-FFF2-40B4-BE49-F238E27FC236}">
                <a16:creationId xmlns:a16="http://schemas.microsoft.com/office/drawing/2014/main" id="{ACAF50E8-1352-4436-B0C3-33339E1A1398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3908425"/>
            <a:ext cx="6858000" cy="1711325"/>
            <a:chOff x="1584" y="2666"/>
            <a:chExt cx="4320" cy="1078"/>
          </a:xfrm>
        </p:grpSpPr>
        <p:sp>
          <p:nvSpPr>
            <p:cNvPr id="9224" name="Line 11">
              <a:extLst>
                <a:ext uri="{FF2B5EF4-FFF2-40B4-BE49-F238E27FC236}">
                  <a16:creationId xmlns:a16="http://schemas.microsoft.com/office/drawing/2014/main" id="{F6D41502-D44A-43C0-86DE-7565BA1C86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2988"/>
              <a:ext cx="0" cy="28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5" name="Line 12">
              <a:extLst>
                <a:ext uri="{FF2B5EF4-FFF2-40B4-BE49-F238E27FC236}">
                  <a16:creationId xmlns:a16="http://schemas.microsoft.com/office/drawing/2014/main" id="{03CB7DF0-AB42-4074-BB78-9ED76D6048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3456"/>
              <a:ext cx="0" cy="28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6" name="Text Box 15">
              <a:extLst>
                <a:ext uri="{FF2B5EF4-FFF2-40B4-BE49-F238E27FC236}">
                  <a16:creationId xmlns:a16="http://schemas.microsoft.com/office/drawing/2014/main" id="{12E3C435-F2A8-44EE-8355-59501E826B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2" y="2666"/>
              <a:ext cx="2752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solubility decreases with increasing temperature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2389E6-CA67-470D-84AD-D6546B182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60275-2FDD-4C92-8DE3-F219D8540CA5}" type="slidenum">
              <a:rPr lang="en-US" altLang="en-SA" smtClean="0"/>
              <a:pPr>
                <a:defRPr/>
              </a:pPr>
              <a:t>6</a:t>
            </a:fld>
            <a:endParaRPr lang="en-US" altLang="en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>
            <a:extLst>
              <a:ext uri="{FF2B5EF4-FFF2-40B4-BE49-F238E27FC236}">
                <a16:creationId xmlns:a16="http://schemas.microsoft.com/office/drawing/2014/main" id="{F0235C78-804A-4FAD-9FED-6A8CCE253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5650" y="131763"/>
            <a:ext cx="511810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376092"/>
                </a:solidFill>
                <a:latin typeface="Arial" panose="020B0604020202020204" pitchFamily="34" charset="0"/>
              </a:rPr>
              <a:t>Temperature and Solubility</a:t>
            </a:r>
          </a:p>
        </p:txBody>
      </p:sp>
      <p:sp>
        <p:nvSpPr>
          <p:cNvPr id="10243" name="Text Box 3">
            <a:extLst>
              <a:ext uri="{FF2B5EF4-FFF2-40B4-BE49-F238E27FC236}">
                <a16:creationId xmlns:a16="http://schemas.microsoft.com/office/drawing/2014/main" id="{10F5B965-C0EB-4BFB-B421-CEEF0AC2E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5" y="909638"/>
            <a:ext cx="473233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O</a:t>
            </a:r>
            <a:r>
              <a:rPr lang="en-US" altLang="en-US" sz="2400" baseline="-25000">
                <a:latin typeface="Arial" panose="020B0604020202020204" pitchFamily="34" charset="0"/>
              </a:rPr>
              <a:t>2</a:t>
            </a:r>
            <a:r>
              <a:rPr lang="en-US" altLang="en-US" sz="2400">
                <a:latin typeface="Arial" panose="020B0604020202020204" pitchFamily="34" charset="0"/>
              </a:rPr>
              <a:t> gas solubility and temperature</a:t>
            </a:r>
          </a:p>
        </p:txBody>
      </p:sp>
      <p:sp>
        <p:nvSpPr>
          <p:cNvPr id="12300" name="Text Box 12">
            <a:extLst>
              <a:ext uri="{FF2B5EF4-FFF2-40B4-BE49-F238E27FC236}">
                <a16:creationId xmlns:a16="http://schemas.microsoft.com/office/drawing/2014/main" id="{81EB03A8-04FF-4B2D-86A0-DE59152E1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819400"/>
            <a:ext cx="41402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Gas solubility usually decreases with increasing temperature</a:t>
            </a:r>
          </a:p>
        </p:txBody>
      </p:sp>
      <p:pic>
        <p:nvPicPr>
          <p:cNvPr id="10245" name="Picture 19" descr="12_05">
            <a:extLst>
              <a:ext uri="{FF2B5EF4-FFF2-40B4-BE49-F238E27FC236}">
                <a16:creationId xmlns:a16="http://schemas.microsoft.com/office/drawing/2014/main" id="{9F0664CD-241A-4395-A60B-10E596993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2"/>
          <a:stretch>
            <a:fillRect/>
          </a:stretch>
        </p:blipFill>
        <p:spPr bwMode="auto">
          <a:xfrm>
            <a:off x="506412" y="1676400"/>
            <a:ext cx="467518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8D03DB-2CCC-48D1-ABEF-2779F9E8D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60275-2FDD-4C92-8DE3-F219D8540CA5}" type="slidenum">
              <a:rPr lang="en-US" altLang="en-SA" smtClean="0"/>
              <a:pPr>
                <a:defRPr/>
              </a:pPr>
              <a:t>7</a:t>
            </a:fld>
            <a:endParaRPr lang="en-US" altLang="en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10" name="Group 18">
            <a:extLst>
              <a:ext uri="{FF2B5EF4-FFF2-40B4-BE49-F238E27FC236}">
                <a16:creationId xmlns:a16="http://schemas.microsoft.com/office/drawing/2014/main" id="{4A3F94D3-23AA-4357-9E15-29F13E0774D9}"/>
              </a:ext>
            </a:extLst>
          </p:cNvPr>
          <p:cNvGrpSpPr>
            <a:grpSpLocks/>
          </p:cNvGrpSpPr>
          <p:nvPr/>
        </p:nvGrpSpPr>
        <p:grpSpPr bwMode="auto">
          <a:xfrm>
            <a:off x="1582737" y="2890838"/>
            <a:ext cx="3651250" cy="1038225"/>
            <a:chOff x="1362" y="3147"/>
            <a:chExt cx="2300" cy="654"/>
          </a:xfrm>
        </p:grpSpPr>
        <p:sp>
          <p:nvSpPr>
            <p:cNvPr id="11281" name="Text Box 5">
              <a:extLst>
                <a:ext uri="{FF2B5EF4-FFF2-40B4-BE49-F238E27FC236}">
                  <a16:creationId xmlns:a16="http://schemas.microsoft.com/office/drawing/2014/main" id="{C6B5B54D-B938-4322-A624-4C9DF1E54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2" y="3325"/>
              <a:ext cx="55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M </a:t>
              </a: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=</a:t>
              </a:r>
              <a:endParaRPr lang="en-US" altLang="en-US" sz="28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282" name="Group 6">
              <a:extLst>
                <a:ext uri="{FF2B5EF4-FFF2-40B4-BE49-F238E27FC236}">
                  <a16:creationId xmlns:a16="http://schemas.microsoft.com/office/drawing/2014/main" id="{9ABFA08E-2D38-467A-BBDD-12ED8CD702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82" y="3147"/>
              <a:ext cx="1680" cy="654"/>
              <a:chOff x="2039" y="1986"/>
              <a:chExt cx="1680" cy="654"/>
            </a:xfrm>
          </p:grpSpPr>
          <p:sp>
            <p:nvSpPr>
              <p:cNvPr id="11283" name="Text Box 7">
                <a:extLst>
                  <a:ext uri="{FF2B5EF4-FFF2-40B4-BE49-F238E27FC236}">
                    <a16:creationId xmlns:a16="http://schemas.microsoft.com/office/drawing/2014/main" id="{F3AB12DF-222F-472C-9D89-43FA123FBC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67" y="1986"/>
                <a:ext cx="1625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moles of solute</a:t>
                </a:r>
              </a:p>
            </p:txBody>
          </p:sp>
          <p:sp>
            <p:nvSpPr>
              <p:cNvPr id="11284" name="Text Box 8">
                <a:extLst>
                  <a:ext uri="{FF2B5EF4-FFF2-40B4-BE49-F238E27FC236}">
                    <a16:creationId xmlns:a16="http://schemas.microsoft.com/office/drawing/2014/main" id="{89646B14-0049-4A66-ADD1-BE86D95118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42" y="2313"/>
                <a:ext cx="1675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liters of solution</a:t>
                </a:r>
              </a:p>
            </p:txBody>
          </p:sp>
          <p:sp>
            <p:nvSpPr>
              <p:cNvPr id="11285" name="Line 9">
                <a:extLst>
                  <a:ext uri="{FF2B5EF4-FFF2-40B4-BE49-F238E27FC236}">
                    <a16:creationId xmlns:a16="http://schemas.microsoft.com/office/drawing/2014/main" id="{A6456BBE-A9E2-4A43-83DD-279458FD29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9" y="2328"/>
                <a:ext cx="1680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267" name="Text Box 17">
            <a:extLst>
              <a:ext uri="{FF2B5EF4-FFF2-40B4-BE49-F238E27FC236}">
                <a16:creationId xmlns:a16="http://schemas.microsoft.com/office/drawing/2014/main" id="{4BD30C67-B2CE-45EF-AA6A-F33D0890D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50" y="1962150"/>
            <a:ext cx="8416925" cy="120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Molarity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(M)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alt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molar concentration,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which is </a:t>
            </a:r>
            <a:r>
              <a:rPr lang="en-US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the number of moles of solute per liter of solution.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11" name="Text Box 19">
            <a:extLst>
              <a:ext uri="{FF2B5EF4-FFF2-40B4-BE49-F238E27FC236}">
                <a16:creationId xmlns:a16="http://schemas.microsoft.com/office/drawing/2014/main" id="{BFE50D6F-6368-4434-9C47-D4322995C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50" y="4343400"/>
            <a:ext cx="781685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Molality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(m)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the number of moles of solute dissolved in 1 kg (1000 g) of solvent</a:t>
            </a:r>
            <a:endParaRPr lang="en-US" altLang="en-US" sz="24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219" name="Group 27">
            <a:extLst>
              <a:ext uri="{FF2B5EF4-FFF2-40B4-BE49-F238E27FC236}">
                <a16:creationId xmlns:a16="http://schemas.microsoft.com/office/drawing/2014/main" id="{BDDD0F66-1C31-47A0-B2BD-BA8312ECC350}"/>
              </a:ext>
            </a:extLst>
          </p:cNvPr>
          <p:cNvGrpSpPr>
            <a:grpSpLocks/>
          </p:cNvGrpSpPr>
          <p:nvPr/>
        </p:nvGrpSpPr>
        <p:grpSpPr bwMode="auto">
          <a:xfrm>
            <a:off x="1573212" y="5195888"/>
            <a:ext cx="4294188" cy="1038225"/>
            <a:chOff x="666" y="2811"/>
            <a:chExt cx="2705" cy="654"/>
          </a:xfrm>
        </p:grpSpPr>
        <p:sp>
          <p:nvSpPr>
            <p:cNvPr id="11276" name="Text Box 21">
              <a:extLst>
                <a:ext uri="{FF2B5EF4-FFF2-40B4-BE49-F238E27FC236}">
                  <a16:creationId xmlns:a16="http://schemas.microsoft.com/office/drawing/2014/main" id="{2A5A2378-7B82-4547-A0AD-B08A12F465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" y="2989"/>
              <a:ext cx="57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i="1">
                  <a:latin typeface="Arial" panose="020B0604020202020204" pitchFamily="34" charset="0"/>
                  <a:cs typeface="Arial" panose="020B0604020202020204" pitchFamily="34" charset="0"/>
                </a:rPr>
                <a:t>m </a:t>
              </a:r>
              <a:r>
                <a:rPr lang="en-US" altLang="en-US" sz="2800">
                  <a:latin typeface="Arial" panose="020B0604020202020204" pitchFamily="34" charset="0"/>
                  <a:cs typeface="Arial" panose="020B0604020202020204" pitchFamily="34" charset="0"/>
                </a:rPr>
                <a:t> =</a:t>
              </a:r>
              <a:endParaRPr lang="en-US" altLang="en-US" sz="2800" b="1" i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277" name="Group 26">
              <a:extLst>
                <a:ext uri="{FF2B5EF4-FFF2-40B4-BE49-F238E27FC236}">
                  <a16:creationId xmlns:a16="http://schemas.microsoft.com/office/drawing/2014/main" id="{9F06E6B1-D7C7-4FA3-AA46-E2F9CE8765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8" y="2811"/>
              <a:ext cx="2123" cy="654"/>
              <a:chOff x="1248" y="2811"/>
              <a:chExt cx="2123" cy="654"/>
            </a:xfrm>
          </p:grpSpPr>
          <p:sp>
            <p:nvSpPr>
              <p:cNvPr id="11278" name="Text Box 23">
                <a:extLst>
                  <a:ext uri="{FF2B5EF4-FFF2-40B4-BE49-F238E27FC236}">
                    <a16:creationId xmlns:a16="http://schemas.microsoft.com/office/drawing/2014/main" id="{1B8D6EA4-2EC2-47E4-B209-2FC0568153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93" y="2811"/>
                <a:ext cx="1625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moles of solute</a:t>
                </a:r>
              </a:p>
            </p:txBody>
          </p:sp>
          <p:sp>
            <p:nvSpPr>
              <p:cNvPr id="11279" name="Text Box 24">
                <a:extLst>
                  <a:ext uri="{FF2B5EF4-FFF2-40B4-BE49-F238E27FC236}">
                    <a16:creationId xmlns:a16="http://schemas.microsoft.com/office/drawing/2014/main" id="{08C5250D-7E17-413C-9E3F-76E5B23B21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8" y="3138"/>
                <a:ext cx="212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mass of solvent (kg)</a:t>
                </a:r>
              </a:p>
            </p:txBody>
          </p:sp>
          <p:sp>
            <p:nvSpPr>
              <p:cNvPr id="11280" name="Line 25">
                <a:extLst>
                  <a:ext uri="{FF2B5EF4-FFF2-40B4-BE49-F238E27FC236}">
                    <a16:creationId xmlns:a16="http://schemas.microsoft.com/office/drawing/2014/main" id="{221AB7F1-2FC9-48B8-9857-68245DD3B8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3153"/>
                <a:ext cx="2016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220" name="Oval 28">
            <a:extLst>
              <a:ext uri="{FF2B5EF4-FFF2-40B4-BE49-F238E27FC236}">
                <a16:creationId xmlns:a16="http://schemas.microsoft.com/office/drawing/2014/main" id="{F9A95CED-2EEE-432E-BDD0-F46AAE951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7463" y="3448844"/>
            <a:ext cx="1363662" cy="5334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21" name="Oval 29">
            <a:extLst>
              <a:ext uri="{FF2B5EF4-FFF2-40B4-BE49-F238E27FC236}">
                <a16:creationId xmlns:a16="http://schemas.microsoft.com/office/drawing/2014/main" id="{848CECD7-18FA-4784-A1BA-11224BEC1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8100" y="5749925"/>
            <a:ext cx="1323975" cy="5334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72" name="Picture 31" descr="HM00030_">
            <a:extLst>
              <a:ext uri="{FF2B5EF4-FFF2-40B4-BE49-F238E27FC236}">
                <a16:creationId xmlns:a16="http://schemas.microsoft.com/office/drawing/2014/main" id="{DAAC38F4-2F42-44AA-8852-CCC294243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907" y="2582068"/>
            <a:ext cx="1926090" cy="162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Rectangle 2">
            <a:extLst>
              <a:ext uri="{FF2B5EF4-FFF2-40B4-BE49-F238E27FC236}">
                <a16:creationId xmlns:a16="http://schemas.microsoft.com/office/drawing/2014/main" id="{474E5907-A9C7-4AD8-BAC1-CC8CB8A0E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76200"/>
            <a:ext cx="8534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Concentration Units</a:t>
            </a:r>
          </a:p>
        </p:txBody>
      </p:sp>
      <p:sp>
        <p:nvSpPr>
          <p:cNvPr id="11274" name="Text Box 3">
            <a:extLst>
              <a:ext uri="{FF2B5EF4-FFF2-40B4-BE49-F238E27FC236}">
                <a16:creationId xmlns:a16="http://schemas.microsoft.com/office/drawing/2014/main" id="{E202D6CE-796E-45F6-96C0-7AA876737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50" y="838200"/>
            <a:ext cx="8807450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concentration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of a solution is the amount of solute present in a given quantity of solvent or solution.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60633D-165D-466E-A15C-0A8A82E22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60275-2FDD-4C92-8DE3-F219D8540CA5}" type="slidenum">
              <a:rPr lang="en-US" altLang="en-SA" smtClean="0"/>
              <a:pPr>
                <a:defRPr/>
              </a:pPr>
              <a:t>8</a:t>
            </a:fld>
            <a:endParaRPr lang="en-US" altLang="en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8211" grpId="0" autoUpdateAnimBg="0"/>
      <p:bldP spid="8220" grpId="0" animBg="1"/>
      <p:bldP spid="82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>
            <a:extLst>
              <a:ext uri="{FF2B5EF4-FFF2-40B4-BE49-F238E27FC236}">
                <a16:creationId xmlns:a16="http://schemas.microsoft.com/office/drawing/2014/main" id="{70C00B3A-ACE2-4097-A927-AC6D30B23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76200"/>
            <a:ext cx="71048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 of Concentration Units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7E9FC7-CEAD-4171-8816-510DCB46D61B}"/>
              </a:ext>
            </a:extLst>
          </p:cNvPr>
          <p:cNvSpPr/>
          <p:nvPr/>
        </p:nvSpPr>
        <p:spPr>
          <a:xfrm>
            <a:off x="152400" y="804863"/>
            <a:ext cx="8699500" cy="517064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cs typeface="Arial" panose="020B0604020202020204" pitchFamily="34" charset="0"/>
              </a:rPr>
              <a:t>The advantage of </a:t>
            </a:r>
            <a:r>
              <a:rPr lang="en-US" sz="2200" b="1" dirty="0">
                <a:cs typeface="Arial" panose="020B0604020202020204" pitchFamily="34" charset="0"/>
              </a:rPr>
              <a:t>molarity</a:t>
            </a:r>
            <a:r>
              <a:rPr lang="en-US" sz="2200" dirty="0">
                <a:cs typeface="Arial" panose="020B0604020202020204" pitchFamily="34" charset="0"/>
              </a:rPr>
              <a:t> is that it is generally easier to measure the volume of a solution.</a:t>
            </a:r>
          </a:p>
          <a:p>
            <a:pPr marL="346075" algn="just" eaLnBrk="1" hangingPunct="1">
              <a:defRPr/>
            </a:pPr>
            <a:r>
              <a:rPr lang="en-US" sz="2200" dirty="0">
                <a:solidFill>
                  <a:srgbClr val="00B050"/>
                </a:solidFill>
                <a:cs typeface="Arial" panose="020B0604020202020204" pitchFamily="34" charset="0"/>
              </a:rPr>
              <a:t>For this reason, molarity is often preferred over molality.</a:t>
            </a:r>
          </a:p>
          <a:p>
            <a:pPr marL="346075" algn="just" eaLnBrk="1" hangingPunct="1">
              <a:defRPr/>
            </a:pPr>
            <a:endParaRPr lang="en-US" sz="2200" dirty="0">
              <a:solidFill>
                <a:srgbClr val="00B050"/>
              </a:solidFill>
              <a:cs typeface="Arial" panose="020B0604020202020204" pitchFamily="34" charset="0"/>
            </a:endParaRPr>
          </a:p>
          <a:p>
            <a:pPr marL="342900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sz="2200" b="1" dirty="0">
                <a:cs typeface="Arial" panose="020B0604020202020204" pitchFamily="34" charset="0"/>
              </a:rPr>
              <a:t>Molality</a:t>
            </a:r>
            <a:r>
              <a:rPr lang="en-US" sz="2200" dirty="0">
                <a:cs typeface="Arial" panose="020B0604020202020204" pitchFamily="34" charset="0"/>
              </a:rPr>
              <a:t> is independent of temperature, because the concentration is expressed in number of moles of solute and mass of solvent. 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  <a:defRPr/>
            </a:pPr>
            <a:endParaRPr lang="en-US" sz="2200" dirty="0">
              <a:cs typeface="Arial" panose="020B0604020202020204" pitchFamily="34" charset="0"/>
            </a:endParaRPr>
          </a:p>
          <a:p>
            <a:pPr marL="342900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cs typeface="Arial" panose="020B0604020202020204" pitchFamily="34" charset="0"/>
              </a:rPr>
              <a:t>The volume of a solution typically increases with increasing temperature, so that a solution that is 1.0 M at 25 °C may become 0.97 M at 45 °C because of the increase in volume on warming.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  <a:defRPr/>
            </a:pPr>
            <a:endParaRPr lang="en-US" sz="2200" dirty="0">
              <a:cs typeface="Arial" panose="020B0604020202020204" pitchFamily="34" charset="0"/>
            </a:endParaRPr>
          </a:p>
          <a:p>
            <a:pPr marL="342900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cs typeface="Arial" panose="020B0604020202020204" pitchFamily="34" charset="0"/>
              </a:rPr>
              <a:t>This concentration dependence on temperature can significantly affect the accuracy of an experiment. </a:t>
            </a:r>
            <a:r>
              <a:rPr lang="en-US" sz="2200" dirty="0">
                <a:solidFill>
                  <a:srgbClr val="00B050"/>
                </a:solidFill>
                <a:cs typeface="Arial" panose="020B0604020202020204" pitchFamily="34" charset="0"/>
              </a:rPr>
              <a:t>Therefore, it is sometimes preferable to use molality instead of molarity.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835D32-E6CC-4DD4-BB52-4307AFA79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D313F8-894F-478A-A34E-BABC2E13AE69}" type="slidenum">
              <a:rPr lang="en-US" altLang="en-SA" smtClean="0"/>
              <a:pPr>
                <a:defRPr/>
              </a:pPr>
              <a:t>9</a:t>
            </a:fld>
            <a:endParaRPr lang="en-US" altLang="en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SECTOMILLISECCONVERTED" val="1"/>
  <p:tag name="MMPROD_UIDATA" val="&lt;database version=&quot;6.0&quot;&gt;&lt;object type=&quot;1&quot; unique_id=&quot;10001&quot;&gt;&lt;object type=&quot;8&quot; unique_id=&quot;10125&quot;&gt;&lt;/object&gt;&lt;object type=&quot;2&quot; unique_id=&quot;10126&quot;&gt;&lt;object type=&quot;3&quot; unique_id=&quot;10127&quot;&gt;&lt;property id=&quot;20148&quot; value=&quot;5&quot;/&gt;&lt;property id=&quot;20300&quot; value=&quot;Slide 1 - &amp;quot;Chapter 3: Federalism&amp;quot;&quot;/&gt;&lt;property id=&quot;20307&quot; value=&quot;269&quot;/&gt;&lt;/object&gt;&lt;object type=&quot;3&quot; unique_id=&quot;10128&quot;&gt;&lt;property id=&quot;20148&quot; value=&quot;5&quot;/&gt;&lt;property id=&quot;20300&quot; value=&quot;Slide 2 - &amp;quot;Federalism&amp;quot;&quot;/&gt;&lt;property id=&quot;20307&quot; value=&quot;270&quot;/&gt;&lt;/object&gt;&lt;object type=&quot;3&quot; unique_id=&quot;10129&quot;&gt;&lt;property id=&quot;20148&quot; value=&quot;5&quot;/&gt;&lt;property id=&quot;20300&quot; value=&quot;Slide 9 - &amp;quot;Federalism&amp;quot;&quot;/&gt;&lt;property id=&quot;20307&quot; value=&quot;298&quot;/&gt;&lt;/object&gt;&lt;object type=&quot;3&quot; unique_id=&quot;10130&quot;&gt;&lt;property id=&quot;20148&quot; value=&quot;5&quot;/&gt;&lt;property id=&quot;20300&quot; value=&quot;Slide 10 - &amp;quot;Federalism&amp;quot;&quot;/&gt;&lt;property id=&quot;20307&quot; value=&quot;299&quot;/&gt;&lt;/object&gt;&lt;object type=&quot;3&quot; unique_id=&quot;10133&quot;&gt;&lt;property id=&quot;20148&quot; value=&quot;5&quot;/&gt;&lt;property id=&quot;20300&quot; value=&quot;Slide 11 - &amp;quot;Constitutional Distribution &amp;#x0D;&amp;#x0A;of Authority&amp;quot;&quot;/&gt;&lt;property id=&quot;20307&quot; value=&quot;271&quot;/&gt;&lt;/object&gt;&lt;object type=&quot;3&quot; unique_id=&quot;10138&quot;&gt;&lt;property id=&quot;20148&quot; value=&quot;5&quot;/&gt;&lt;property id=&quot;20300&quot; value=&quot;Slide 20 - &amp;quot;The Supreme Court’s Interpretation of the Constitution’s Distribution of Authority&amp;quot;&quot;/&gt;&lt;property id=&quot;20307&quot; value=&quot;288&quot;/&gt;&lt;/object&gt;&lt;object type=&quot;3&quot; unique_id=&quot;10140&quot;&gt;&lt;property id=&quot;20148&quot; value=&quot;5&quot;/&gt;&lt;property id=&quot;20300&quot; value=&quot;Slide 26 - &amp;quot;Evolution of the Federal System&amp;quot;&quot;/&gt;&lt;property id=&quot;20307&quot; value=&quot;295&quot;/&gt;&lt;/object&gt;&lt;object type=&quot;3&quot; unique_id=&quot;10141&quot;&gt;&lt;property id=&quot;20148&quot; value=&quot;5&quot;/&gt;&lt;property id=&quot;20300&quot; value=&quot;Slide 31 - &amp;quot;Federalism&amp;quot;&quot;/&gt;&lt;property id=&quot;20307&quot; value=&quot;300&quot;/&gt;&lt;/object&gt;&lt;object type=&quot;3&quot; unique_id=&quot;10142&quot;&gt;&lt;property id=&quot;20148&quot; value=&quot;5&quot;/&gt;&lt;property id=&quot;20300&quot; value=&quot;Slide 32 - &amp;quot;Constitutional Amendments and the Evolution of Federalism&amp;quot;&quot;/&gt;&lt;property id=&quot;20307&quot; value=&quot;272&quot;/&gt;&lt;/object&gt;&lt;object type=&quot;3&quot; unique_id=&quot;10143&quot;&gt;&lt;property id=&quot;20148&quot; value=&quot;5&quot;/&gt;&lt;property id=&quot;20300&quot; value=&quot;Slide 35 - &amp;quot;Further Evolutionary Landmarks: &amp;#x0D;&amp;#x0A;Grants-in-Aid&amp;quot;&quot;/&gt;&lt;property id=&quot;20307&quot; value=&quot;289&quot;/&gt;&lt;/object&gt;&lt;object type=&quot;3&quot; unique_id=&quot;10145&quot;&gt;&lt;property id=&quot;20148&quot; value=&quot;5&quot;/&gt;&lt;property id=&quot;20300&quot; value=&quot;Slide 3 - &amp;quot;Unitary System&amp;quot;&quot;/&gt;&lt;property id=&quot;20307&quot; value=&quot;301&quot;/&gt;&lt;/object&gt;&lt;object type=&quot;3&quot; unique_id=&quot;10146&quot;&gt;&lt;property id=&quot;20148&quot; value=&quot;5&quot;/&gt;&lt;property id=&quot;20300&quot; value=&quot;Slide 4 - &amp;quot;&amp;#x0D;&amp;#x0A;Confederal System&amp;#x0D;&amp;#x0A;&amp;quot;&quot;/&gt;&lt;property id=&quot;20307&quot; value=&quot;302&quot;/&gt;&lt;/object&gt;&lt;object type=&quot;3&quot; unique_id=&quot;10147&quot;&gt;&lt;property id=&quot;20148&quot; value=&quot;5&quot;/&gt;&lt;property id=&quot;20300&quot; value=&quot;Slide 5 - &amp;quot;&amp;#x0D;&amp;#x0A;Federal System&amp;#x0D;&amp;#x0A;&amp;quot;&quot;/&gt;&lt;property id=&quot;20307&quot; value=&quot;303&quot;/&gt;&lt;/object&gt;&lt;object type=&quot;3&quot; unique_id=&quot;10148&quot;&gt;&lt;property id=&quot;20148&quot; value=&quot;5&quot;/&gt;&lt;property id=&quot;20300&quot; value=&quot;Slide 7 - &amp;quot;What a Federal System Means for Citizens&amp;quot;&quot;/&gt;&lt;property id=&quot;20307&quot; value=&quot;304&quot;/&gt;&lt;/object&gt;&lt;object type=&quot;3&quot; unique_id=&quot;10149&quot;&gt;&lt;property id=&quot;20148&quot; value=&quot;5&quot;/&gt;&lt;property id=&quot;20300&quot; value=&quot;Slide 12 - &amp;quot;&amp;#x0D;&amp;#x0A;Concurrent Sovereign Authority&amp;#x0D;&amp;#x0A;&amp;quot;&quot;/&gt;&lt;property id=&quot;20307&quot; value=&quot;305&quot;/&gt;&lt;/object&gt;&lt;object type=&quot;3&quot; unique_id=&quot;10150&quot;&gt;&lt;property id=&quot;20148&quot; value=&quot;5&quot;/&gt;&lt;property id=&quot;20300&quot; value=&quot;Slide 14 - &amp;quot;&amp;#x0D;&amp;#x0A;National Sovereignty&amp;#x0D;&amp;#x0A;&amp;quot;&quot;/&gt;&lt;property id=&quot;20307&quot; value=&quot;307&quot;/&gt;&lt;/object&gt;&lt;object type=&quot;3&quot; unique_id=&quot;10151&quot;&gt;&lt;property id=&quot;20148&quot; value=&quot;5&quot;/&gt;&lt;property id=&quot;20300&quot; value=&quot;Slide 16 - &amp;quot;&amp;#x0D;&amp;#x0A;The Supremacy Clause&amp;#x0D;&amp;#x0A;&amp;quot;&quot;/&gt;&lt;property id=&quot;20307&quot; value=&quot;306&quot;/&gt;&lt;/object&gt;&lt;object type=&quot;3&quot; unique_id=&quot;10152&quot;&gt;&lt;property id=&quot;20148&quot; value=&quot;5&quot;/&gt;&lt;property id=&quot;20300&quot; value=&quot;Slide 17 - &amp;quot;&amp;#x0D;&amp;#x0A;National Treaties &amp;#x0D;&amp;#x0A;with Indian Nations&amp;#x0D;&amp;#x0A;&amp;quot;&quot;/&gt;&lt;property id=&quot;20307&quot; value=&quot;308&quot;/&gt;&lt;/object&gt;&lt;object type=&quot;3&quot; unique_id=&quot;10153&quot;&gt;&lt;property id=&quot;20148&quot; value=&quot;5&quot;/&gt;&lt;property id=&quot;20300&quot; value=&quot;Slide 18 - &amp;quot;&amp;#x0D;&amp;#x0A;State Sovereignty&amp;#x0D;&amp;#x0A;&amp;quot;&quot;/&gt;&lt;property id=&quot;20307&quot; value=&quot;309&quot;/&gt;&lt;/object&gt;&lt;object type=&quot;3&quot; unique_id=&quot;10154&quot;&gt;&lt;property id=&quot;20148&quot; value=&quot;5&quot;/&gt;&lt;property id=&quot;20300&quot; value=&quot;Slide 21 - &amp;quot;&amp;#x0D;&amp;#x0A;The Power to &amp;#x0D;&amp;#x0A;Regulate Commerce&amp;#x0D;&amp;#x0A;&amp;quot;&quot;/&gt;&lt;property id=&quot;20307&quot; value=&quot;311&quot;/&gt;&lt;/object&gt;&lt;object type=&quot;3&quot; unique_id=&quot;10155&quot;&gt;&lt;property id=&quot;20148&quot; value=&quot;5&quot;/&gt;&lt;property id=&quot;20300&quot; value=&quot;Slide 22 - &amp;quot;&amp;#x0D;&amp;#x0A;The Power to Provide for the General Welfare&amp;#x0D;&amp;#x0A;&amp;quot;&quot;/&gt;&lt;property id=&quot;20307&quot; value=&quot;310&quot;/&gt;&lt;/object&gt;&lt;object type=&quot;3&quot; unique_id=&quot;10156&quot;&gt;&lt;property id=&quot;20148&quot; value=&quot;5&quot;/&gt;&lt;property id=&quot;20300&quot; value=&quot;Slide 24 - &amp;quot;&amp;#x0D;&amp;#x0A;State-to-State Obligations: Horizontal Federalism&amp;#x0D;&amp;#x0A;&amp;quot;&quot;/&gt;&lt;property id=&quot;20307&quot; value=&quot;312&quot;/&gt;&lt;/object&gt;&lt;object type=&quot;3&quot; unique_id=&quot;10157&quot;&gt;&lt;property id=&quot;20148&quot; value=&quot;5&quot;/&gt;&lt;property id=&quot;20300&quot; value=&quot;Slide 25 - &amp;quot;&amp;#x0D;&amp;#x0A;Judicial Federalism&amp;#x0D;&amp;#x0A;&amp;quot;&quot;/&gt;&lt;property id=&quot;20307&quot; value=&quot;313&quot;/&gt;&lt;/object&gt;&lt;object type=&quot;3&quot; unique_id=&quot;10158&quot;&gt;&lt;property id=&quot;20148&quot; value=&quot;5&quot;/&gt;&lt;property id=&quot;20300&quot; value=&quot;Slide 27 - &amp;quot;&amp;#x0D;&amp;#x0A;Dual Federalism&amp;#x0D;&amp;#x0A;&amp;quot;&quot;/&gt;&lt;property id=&quot;20307&quot; value=&quot;314&quot;/&gt;&lt;/object&gt;&lt;object type=&quot;3&quot; unique_id=&quot;10159&quot;&gt;&lt;property id=&quot;20148&quot; value=&quot;5&quot;/&gt;&lt;property id=&quot;20300&quot; value=&quot;Slide 28 - &amp;quot;&amp;#x0D;&amp;#x0A;Cooperative Federalism&amp;#x0D;&amp;#x0A;&amp;quot;&quot;/&gt;&lt;property id=&quot;20307&quot; value=&quot;315&quot;/&gt;&lt;/object&gt;&lt;object type=&quot;3&quot; unique_id=&quot;10160&quot;&gt;&lt;property id=&quot;20148&quot; value=&quot;5&quot;/&gt;&lt;property id=&quot;20300&quot; value=&quot;Slide 29 - &amp;quot;&amp;#x0D;&amp;#x0A;Centralized Federalism&amp;#x0D;&amp;#x0A;&amp;quot;&quot;/&gt;&lt;property id=&quot;20307&quot; value=&quot;316&quot;/&gt;&lt;/object&gt;&lt;object type=&quot;3&quot; unique_id=&quot;10161&quot;&gt;&lt;property id=&quot;20148&quot; value=&quot;5&quot;/&gt;&lt;property id=&quot;20300&quot; value=&quot;Slide 30 - &amp;quot;&amp;#x0D;&amp;#x0A;Conflicted Federalism&amp;#x0D;&amp;#x0A;&amp;quot;&quot;/&gt;&lt;property id=&quot;20307&quot; value=&quot;317&quot;/&gt;&lt;/object&gt;&lt;object type=&quot;3&quot; unique_id=&quot;10162&quot;&gt;&lt;property id=&quot;20148&quot; value=&quot;5&quot;/&gt;&lt;property id=&quot;20300&quot; value=&quot;Slide 36 - &amp;quot;&amp;#x0D;&amp;#x0A;Categorical Grants&amp;#x0D;&amp;#x0A;&amp;quot;&quot;/&gt;&lt;property id=&quot;20307&quot; value=&quot;319&quot;/&gt;&lt;/object&gt;&lt;object type=&quot;3&quot; unique_id=&quot;10163&quot;&gt;&lt;property id=&quot;20148&quot; value=&quot;5&quot;/&gt;&lt;property id=&quot;20300&quot; value=&quot;Slide 37 - &amp;quot;&amp;#x0D;&amp;#x0A;Block Grants&amp;#x0D;&amp;#x0A;&amp;quot;&quot;/&gt;&lt;property id=&quot;20307&quot; value=&quot;318&quot;/&gt;&lt;/object&gt;&lt;object type=&quot;3&quot; unique_id=&quot;10165&quot;&gt;&lt;property id=&quot;20148&quot; value=&quot;5&quot;/&gt;&lt;property id=&quot;20300&quot; value=&quot;Slide 39 - &amp;quot;&amp;#x0D;&amp;#x0A;Preemption&amp;#x0D;&amp;#x0A;&amp;quot;&quot;/&gt;&lt;property id=&quot;20307&quot; value=&quot;320&quot;/&gt;&lt;/object&gt;&lt;object type=&quot;3&quot; unique_id=&quot;10166&quot;&gt;&lt;property id=&quot;20148&quot; value=&quot;5&quot;/&gt;&lt;property id=&quot;20300&quot; value=&quot;Slide 38 - &amp;quot;Mandates&amp;quot;&quot;/&gt;&lt;property id=&quot;20307&quot; value=&quot;322&quot;/&gt;&lt;/object&gt;&lt;object type=&quot;3&quot; unique_id=&quot;10168&quot;&gt;&lt;property id=&quot;20148&quot; value=&quot;5&quot;/&gt;&lt;property id=&quot;20300&quot; value=&quot;Slide 41 - &amp;quot;Today’s Federalism&amp;quot;&quot;/&gt;&lt;property id=&quot;20307&quot; value=&quot;324&quot;/&gt;&lt;/object&gt;&lt;object type=&quot;3&quot; unique_id=&quot;10461&quot;&gt;&lt;property id=&quot;20148&quot; value=&quot;5&quot;/&gt;&lt;property id=&quot;20300&quot; value=&quot;Slide 6&quot;/&gt;&lt;property id=&quot;20307&quot; value=&quot;325&quot;/&gt;&lt;/object&gt;&lt;object type=&quot;3&quot; unique_id=&quot;10462&quot;&gt;&lt;property id=&quot;20148&quot; value=&quot;5&quot;/&gt;&lt;property id=&quot;20300&quot; value=&quot;Slide 8&quot;/&gt;&lt;property id=&quot;20307&quot; value=&quot;326&quot;/&gt;&lt;/object&gt;&lt;object type=&quot;3&quot; unique_id=&quot;10463&quot;&gt;&lt;property id=&quot;20148&quot; value=&quot;5&quot;/&gt;&lt;property id=&quot;20300&quot; value=&quot;Slide 13&quot;/&gt;&lt;property id=&quot;20307&quot; value=&quot;327&quot;/&gt;&lt;/object&gt;&lt;object type=&quot;3&quot; unique_id=&quot;10464&quot;&gt;&lt;property id=&quot;20148&quot; value=&quot;5&quot;/&gt;&lt;property id=&quot;20300&quot; value=&quot;Slide 15&quot;/&gt;&lt;property id=&quot;20307&quot; value=&quot;328&quot;/&gt;&lt;/object&gt;&lt;object type=&quot;3&quot; unique_id=&quot;10465&quot;&gt;&lt;property id=&quot;20148&quot; value=&quot;5&quot;/&gt;&lt;property id=&quot;20300&quot; value=&quot;Slide 19&quot;/&gt;&lt;property id=&quot;20307&quot; value=&quot;329&quot;/&gt;&lt;/object&gt;&lt;object type=&quot;3&quot; unique_id=&quot;10466&quot;&gt;&lt;property id=&quot;20148&quot; value=&quot;5&quot;/&gt;&lt;property id=&quot;20300&quot; value=&quot;Slide 23&quot;/&gt;&lt;property id=&quot;20307&quot; value=&quot;330&quot;/&gt;&lt;/object&gt;&lt;object type=&quot;3&quot; unique_id=&quot;10467&quot;&gt;&lt;property id=&quot;20148&quot; value=&quot;5&quot;/&gt;&lt;property id=&quot;20300&quot; value=&quot;Slide 33 - &amp;quot;Constitutional Amendments and the Evolution of Federalism&amp;quot;&quot;/&gt;&lt;property id=&quot;20307&quot; value=&quot;331&quot;/&gt;&lt;/object&gt;&lt;object type=&quot;3&quot; unique_id=&quot;10468&quot;&gt;&lt;property id=&quot;20148&quot; value=&quot;5&quot;/&gt;&lt;property id=&quot;20300&quot; value=&quot;Slide 34 - &amp;quot;Federal Grants-in-Aid to State and Local Governments (in millions of dollars)&amp;quot;&quot;/&gt;&lt;property id=&quot;20307&quot; value=&quot;332&quot;/&gt;&lt;/object&gt;&lt;object type=&quot;3&quot; unique_id=&quot;10469&quot;&gt;&lt;property id=&quot;20148&quot; value=&quot;5&quot;/&gt;&lt;property id=&quot;20300&quot; value=&quot;Slide 40 - &amp;quot;&amp;#x0D;&amp;#x0A;Preemption&amp;#x0D;&amp;#x0A;&amp;quot;&quot;/&gt;&lt;property id=&quot;20307&quot; value=&quot;333&quot;/&gt;&lt;/object&gt;&lt;/object&gt;&lt;/object&gt;&lt;/database&gt;"/>
</p:tagLst>
</file>

<file path=ppt/theme/theme1.xml><?xml version="1.0" encoding="utf-8"?>
<a:theme xmlns:a="http://schemas.openxmlformats.org/drawingml/2006/main" name="1_Title Slides Master">
  <a:themeElements>
    <a:clrScheme name="MHE PPT Theme Colors 06 15 1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625D9C"/>
      </a:hlink>
      <a:folHlink>
        <a:srgbClr val="373A3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HHE_Generic Accessible PPT Template_Editorial_v9_2019.potx" id="{41975DA0-F041-4DB0-8948-AC3BFD0C25BA}" vid="{84F6219E-3D47-41AC-9893-1108D06AA07D}"/>
    </a:ext>
  </a:extLst>
</a:theme>
</file>

<file path=ppt/theme/theme2.xml><?xml version="1.0" encoding="utf-8"?>
<a:theme xmlns:a="http://schemas.openxmlformats.org/drawingml/2006/main" name="CONTENT PLACEHOLDER">
  <a:themeElements>
    <a:clrScheme name="MHE PPT Theme Colors 06 15 1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625D9C"/>
      </a:hlink>
      <a:folHlink>
        <a:srgbClr val="373A36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21D45154-5908-4760-96C7-F0E2BCA85E9B}" vid="{B9FDA032-B3B1-4FDF-8A44-9303BC60C76A}"/>
    </a:ext>
  </a:extLst>
</a:theme>
</file>

<file path=ppt/theme/theme3.xml><?xml version="1.0" encoding="utf-8"?>
<a:theme xmlns:a="http://schemas.openxmlformats.org/drawingml/2006/main" name="ClosingMaster">
  <a:themeElements>
    <a:clrScheme name="MHE PPT Theme Colors 06 15 1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625D9C"/>
      </a:hlink>
      <a:folHlink>
        <a:srgbClr val="373A3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21D45154-5908-4760-96C7-F0E2BCA85E9B}" vid="{AD8FA8EE-38E3-45B4-B8A8-91E7376F22D2}"/>
    </a:ext>
  </a:extLst>
</a:theme>
</file>

<file path=ppt/theme/theme4.xml><?xml version="1.0" encoding="utf-8"?>
<a:theme xmlns:a="http://schemas.openxmlformats.org/drawingml/2006/main" name="1_APPENDIX CONTENT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APPENDIX CONTENT">
  <a:themeElements>
    <a:clrScheme name="MHE PPT Theme Colors 06 15 1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625D9C"/>
      </a:hlink>
      <a:folHlink>
        <a:srgbClr val="373A36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21D45154-5908-4760-96C7-F0E2BCA85E9B}" vid="{B9FDA032-B3B1-4FDF-8A44-9303BC60C76A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A4EFF880BA234F9740311115ACF210" ma:contentTypeVersion="13" ma:contentTypeDescription="Create a new document." ma:contentTypeScope="" ma:versionID="23fd932d8fcc16390408206baa53981e">
  <xsd:schema xmlns:xsd="http://www.w3.org/2001/XMLSchema" xmlns:xs="http://www.w3.org/2001/XMLSchema" xmlns:p="http://schemas.microsoft.com/office/2006/metadata/properties" xmlns:ns2="2343ed19-8a93-4788-96ed-edb304ede95a" xmlns:ns3="91ab924b-58b3-436d-bb0d-cd35bb1cdd5e" targetNamespace="http://schemas.microsoft.com/office/2006/metadata/properties" ma:root="true" ma:fieldsID="ae1e0f6783ce72e1d921636c7a1e5508" ns2:_="" ns3:_="">
    <xsd:import namespace="2343ed19-8a93-4788-96ed-edb304ede95a"/>
    <xsd:import namespace="91ab924b-58b3-436d-bb0d-cd35bb1cdd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43ed19-8a93-4788-96ed-edb304ede9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ab924b-58b3-436d-bb0d-cd35bb1cdd5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7A88C5-BB2F-4BE5-9F9D-95C07A64DFB3}">
  <ds:schemaRefs>
    <ds:schemaRef ds:uri="2343ed19-8a93-4788-96ed-edb304ede95a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91ab924b-58b3-436d-bb0d-cd35bb1cdd5e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63C1AEC-7494-4FA2-81A9-6D1635A8E1C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D491C4-9077-47A9-9D3B-A32F41890A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43ed19-8a93-4788-96ed-edb304ede95a"/>
    <ds:schemaRef ds:uri="91ab924b-58b3-436d-bb0d-cd35bb1cdd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2016_HarrisonADNtx5</Template>
  <TotalTime>16485</TotalTime>
  <Words>1908</Words>
  <Application>Microsoft Office PowerPoint</Application>
  <PresentationFormat>On-screen Show (4:3)</PresentationFormat>
  <Paragraphs>367</Paragraphs>
  <Slides>43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61" baseType="lpstr">
      <vt:lpstr>Arial</vt:lpstr>
      <vt:lpstr>Calibri</vt:lpstr>
      <vt:lpstr>Calibri (Body)</vt:lpstr>
      <vt:lpstr>Courier New</vt:lpstr>
      <vt:lpstr>Lucida Calligraphy</vt:lpstr>
      <vt:lpstr>Symbol</vt:lpstr>
      <vt:lpstr>Times New Roman</vt:lpstr>
      <vt:lpstr>TimesLTStd-Italic</vt:lpstr>
      <vt:lpstr>TimesLTStd-Roman</vt:lpstr>
      <vt:lpstr>Verdana</vt:lpstr>
      <vt:lpstr>Wingdings</vt:lpstr>
      <vt:lpstr>1_Title Slides Master</vt:lpstr>
      <vt:lpstr>CONTENT PLACEHOLDER</vt:lpstr>
      <vt:lpstr>ClosingMaster</vt:lpstr>
      <vt:lpstr>1_APPENDIX CONTENT</vt:lpstr>
      <vt:lpstr>2_APPENDIX CONTENT</vt:lpstr>
      <vt:lpstr>Equation</vt:lpstr>
      <vt:lpstr>Clip</vt:lpstr>
      <vt:lpstr>Chapter 12</vt:lpstr>
      <vt:lpstr> Solutions</vt:lpstr>
      <vt:lpstr>Saturation</vt:lpstr>
      <vt:lpstr>Formation of a Solution</vt:lpstr>
      <vt:lpstr>“Like Dissolves Like”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Partial Pressure and Mole Fraction</vt:lpstr>
      <vt:lpstr>Raoult’s Law</vt:lpstr>
      <vt:lpstr>Fractional Distillation Apparatus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cell in an:</vt:lpstr>
      <vt:lpstr>PowerPoint Presentation</vt:lpstr>
      <vt:lpstr>Colligative Properties of Electrolyte Solutions 1</vt:lpstr>
      <vt:lpstr>Colligative Properties of Electrolyte Solutions 2</vt:lpstr>
      <vt:lpstr>PowerPoint Presentation</vt:lpstr>
    </vt:vector>
  </TitlesOfParts>
  <Company>The McGraw-Hill Companies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12: Physical Properties of Solutions</dc:title>
  <dc:subject/>
  <dc:creator>MHE</dc:creator>
  <cp:keywords>PPT</cp:keywords>
  <cp:lastModifiedBy>Riyadh Alshammari</cp:lastModifiedBy>
  <cp:revision>3279</cp:revision>
  <dcterms:created xsi:type="dcterms:W3CDTF">2008-10-22T16:53:51Z</dcterms:created>
  <dcterms:modified xsi:type="dcterms:W3CDTF">2023-08-13T09:02:47Z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0x01010011A4EFF880BA234F9740311115ACF210</vt:lpwstr>
  </property>
</Properties>
</file>