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4"/>
  </p:notesMasterIdLst>
  <p:sldIdLst>
    <p:sldId id="257" r:id="rId2"/>
    <p:sldId id="258" r:id="rId3"/>
    <p:sldId id="259" r:id="rId4"/>
    <p:sldId id="269" r:id="rId5"/>
    <p:sldId id="261" r:id="rId6"/>
    <p:sldId id="260" r:id="rId7"/>
    <p:sldId id="262" r:id="rId8"/>
    <p:sldId id="270" r:id="rId9"/>
    <p:sldId id="268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83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38BBA-B2B2-42F2-88DA-028B57A2CC9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E7B7-E1D5-4CD3-AC89-94D363C48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3E7B7-E1D5-4CD3-AC89-94D363C489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6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3E7B7-E1D5-4CD3-AC89-94D363C489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1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06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15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46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6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6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6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6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5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0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818EA-7E79-4521-BEB6-53F27EDFEF6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B63040-0974-4943-89C3-D67A2FBC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time_continue=1&amp;v=KDV3m4setak&amp;feature=emb_logo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72E64B85-F046-A646-4778-08DAC571C95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4138"/>
            <a:ext cx="11729544" cy="646386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47AA5E-EC93-B7C0-0156-9D6EB9091667}"/>
              </a:ext>
            </a:extLst>
          </p:cNvPr>
          <p:cNvSpPr txBox="1"/>
          <p:nvPr/>
        </p:nvSpPr>
        <p:spPr>
          <a:xfrm>
            <a:off x="3021723" y="2422635"/>
            <a:ext cx="6505904" cy="1722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Medical Mycology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470 MIC</a:t>
            </a:r>
            <a:endParaRPr lang="en-US" sz="4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8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031686E-B5CC-09E7-74AF-F8559354B059}"/>
              </a:ext>
            </a:extLst>
          </p:cNvPr>
          <p:cNvSpPr txBox="1"/>
          <p:nvPr/>
        </p:nvSpPr>
        <p:spPr>
          <a:xfrm>
            <a:off x="1527717" y="116912"/>
            <a:ext cx="1047044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marker to briefly label the edge of petri dishes (name-date- experiment)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Haya, 3/9, isolation/ or purification…</a:t>
            </a:r>
            <a:r>
              <a:rPr lang="en-US" sz="24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label the bottom of the plate only, NEVER label the lid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the sterile media in petri dishes and wait until the media is completely solidify.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8D7FDB-B836-CA22-761F-09A2BD071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66" y="2832707"/>
            <a:ext cx="4188212" cy="205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6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684967-484A-CEAB-C7AB-6DA46C5FE8F3}"/>
              </a:ext>
            </a:extLst>
          </p:cNvPr>
          <p:cNvSpPr txBox="1"/>
          <p:nvPr/>
        </p:nvSpPr>
        <p:spPr>
          <a:xfrm>
            <a:off x="1397875" y="499555"/>
            <a:ext cx="10268607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font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(from plants/fruits) 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sterile conditions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use the appropriate tools to inoculate part of the fungal growth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suitable media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Microbiology labs, the most common tools used for this purpose is the inoculating needles.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Needles can be used if there is visible mycelium/ spores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text, stationary, writing implement, pencil&#10;&#10;Description automatically generated">
            <a:extLst>
              <a:ext uri="{FF2B5EF4-FFF2-40B4-BE49-F238E27FC236}">
                <a16:creationId xmlns:a16="http://schemas.microsoft.com/office/drawing/2014/main" xmlns="" id="{84991E78-2D70-923E-4274-E01D304F4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186" y="3261379"/>
            <a:ext cx="3596368" cy="2207897"/>
          </a:xfrm>
          <a:prstGeom prst="rect">
            <a:avLst/>
          </a:prstGeom>
        </p:spPr>
      </p:pic>
      <p:pic>
        <p:nvPicPr>
          <p:cNvPr id="7" name="Picture 6" descr="A pile of strawberries&#10;&#10;Description automatically generated">
            <a:extLst>
              <a:ext uri="{FF2B5EF4-FFF2-40B4-BE49-F238E27FC236}">
                <a16:creationId xmlns:a16="http://schemas.microsoft.com/office/drawing/2014/main" xmlns="" id="{73F4D7E9-80C0-701B-79EB-2A4EA7586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883" y="4400942"/>
            <a:ext cx="2943862" cy="220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6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352CB7-90E4-19D3-BB3F-823B1D8ECA1C}"/>
              </a:ext>
            </a:extLst>
          </p:cNvPr>
          <p:cNvSpPr txBox="1"/>
          <p:nvPr/>
        </p:nvSpPr>
        <p:spPr>
          <a:xfrm>
            <a:off x="1145786" y="5297048"/>
            <a:ext cx="105351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Incubate at 25-28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for several days (keep tracking incubated plates to avoid overgrowth).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680842-66D6-2401-3E6C-C2E6539C446A}"/>
              </a:ext>
            </a:extLst>
          </p:cNvPr>
          <p:cNvSpPr txBox="1"/>
          <p:nvPr/>
        </p:nvSpPr>
        <p:spPr>
          <a:xfrm>
            <a:off x="1619715" y="747353"/>
            <a:ext cx="91189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don’t see visible mycelium/spores, use sterile scalpel and forceps </a:t>
            </a:r>
            <a:r>
              <a:rPr lang="en-US" sz="2800" b="0" i="0" dirty="0">
                <a:solidFill>
                  <a:srgbClr val="46443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cut small section of the rotten tissue and plate it.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fruit, pile, banana&#10;&#10;Description automatically generated">
            <a:extLst>
              <a:ext uri="{FF2B5EF4-FFF2-40B4-BE49-F238E27FC236}">
                <a16:creationId xmlns:a16="http://schemas.microsoft.com/office/drawing/2014/main" xmlns="" id="{C1CA8928-6BE2-41AE-AA2C-A902F5C9EB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85" y="2132348"/>
            <a:ext cx="2631688" cy="197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4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931DD6-7F36-F6C2-3523-ACC43E74995C}"/>
              </a:ext>
            </a:extLst>
          </p:cNvPr>
          <p:cNvSpPr txBox="1"/>
          <p:nvPr/>
        </p:nvSpPr>
        <p:spPr>
          <a:xfrm>
            <a:off x="1861457" y="602913"/>
            <a:ext cx="9543393" cy="3930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Medical Mycology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course we will focus on understanding the principle of some clinical techniques used for the identification and diagnosis of fungal infection.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5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88846DD-8732-68DF-3407-AD5154DBCDB0}"/>
              </a:ext>
            </a:extLst>
          </p:cNvPr>
          <p:cNvSpPr txBox="1"/>
          <p:nvPr/>
        </p:nvSpPr>
        <p:spPr>
          <a:xfrm>
            <a:off x="1137039" y="2982030"/>
            <a:ext cx="9259613" cy="1842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prepare fungus media (CZA and SDA)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Isolation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7A8A52-A005-4428-8B11-63835CB2D219}"/>
              </a:ext>
            </a:extLst>
          </p:cNvPr>
          <p:cNvSpPr txBox="1"/>
          <p:nvPr/>
        </p:nvSpPr>
        <p:spPr>
          <a:xfrm>
            <a:off x="1376854" y="912916"/>
            <a:ext cx="9848194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3200" dirty="0">
                <a:solidFill>
                  <a:srgbClr val="2E2E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asic steps will be addressed before moving to the diagnostic techniques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8E674E-4950-4611-5CF9-4A7FB95C55CC}"/>
              </a:ext>
            </a:extLst>
          </p:cNvPr>
          <p:cNvSpPr txBox="1"/>
          <p:nvPr/>
        </p:nvSpPr>
        <p:spPr>
          <a:xfrm>
            <a:off x="1659846" y="446836"/>
            <a:ext cx="9448800" cy="1159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1-Czapek’s Agar (CZA)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This is a defined medium primarily for the cultivation of fungi (</a:t>
            </a:r>
            <a:r>
              <a:rPr lang="en-US" sz="20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saprophytic fungi</a:t>
            </a:r>
            <a:r>
              <a:rPr lang="en-US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that are capable of using Sodium Nitrate as their sole source of nitrogen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C0D37-F791-EA3E-8216-61526B8D2EBB}"/>
              </a:ext>
            </a:extLst>
          </p:cNvPr>
          <p:cNvSpPr txBox="1"/>
          <p:nvPr/>
        </p:nvSpPr>
        <p:spPr>
          <a:xfrm>
            <a:off x="5018315" y="0"/>
            <a:ext cx="29717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Fungus media</a:t>
            </a: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EB610B3E-336B-824A-4D79-E45532E7D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39050"/>
              </p:ext>
            </p:extLst>
          </p:nvPr>
        </p:nvGraphicFramePr>
        <p:xfrm>
          <a:off x="1492576" y="2235233"/>
          <a:ext cx="7882759" cy="1412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459">
                  <a:extLst>
                    <a:ext uri="{9D8B030D-6E8A-4147-A177-3AD203B41FA5}">
                      <a16:colId xmlns:a16="http://schemas.microsoft.com/office/drawing/2014/main" xmlns="" val="1046958753"/>
                    </a:ext>
                  </a:extLst>
                </a:gridCol>
                <a:gridCol w="4400856">
                  <a:extLst>
                    <a:ext uri="{9D8B030D-6E8A-4147-A177-3AD203B41FA5}">
                      <a16:colId xmlns:a16="http://schemas.microsoft.com/office/drawing/2014/main" xmlns="" val="974785214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xmlns="" val="254636821"/>
                    </a:ext>
                  </a:extLst>
                </a:gridCol>
              </a:tblGrid>
              <a:tr h="347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Ingredients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Grams/L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322730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Sucrose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carbohydrate source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5599859"/>
                  </a:ext>
                </a:extLst>
              </a:tr>
              <a:tr h="6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Sodium nitrate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  </a:t>
                      </a: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source of nitrogen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270639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4A7AC1A2-FEB2-3F99-914D-EE1B545B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577" y="1831000"/>
            <a:ext cx="3900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of the (CZA)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9049F17-8DD8-8660-F33A-ACD115D4480D}"/>
              </a:ext>
            </a:extLst>
          </p:cNvPr>
          <p:cNvSpPr txBox="1"/>
          <p:nvPr/>
        </p:nvSpPr>
        <p:spPr>
          <a:xfrm>
            <a:off x="10028653" y="5689344"/>
            <a:ext cx="23830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pH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 pH (at 25°C) 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7.3±0.2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A1A7921-9148-00A9-5F89-5F0CA5FB4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0480"/>
              </p:ext>
            </p:extLst>
          </p:nvPr>
        </p:nvGraphicFramePr>
        <p:xfrm>
          <a:off x="1492577" y="3612996"/>
          <a:ext cx="7882759" cy="1181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459">
                  <a:extLst>
                    <a:ext uri="{9D8B030D-6E8A-4147-A177-3AD203B41FA5}">
                      <a16:colId xmlns:a16="http://schemas.microsoft.com/office/drawing/2014/main" xmlns="" val="2071736019"/>
                    </a:ext>
                  </a:extLst>
                </a:gridCol>
                <a:gridCol w="4400856">
                  <a:extLst>
                    <a:ext uri="{9D8B030D-6E8A-4147-A177-3AD203B41FA5}">
                      <a16:colId xmlns:a16="http://schemas.microsoft.com/office/drawing/2014/main" xmlns="" val="2158751772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xmlns="" val="2882877344"/>
                    </a:ext>
                  </a:extLst>
                </a:gridCol>
              </a:tblGrid>
              <a:tr h="459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Dipotassium phosphate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304522"/>
                  </a:ext>
                </a:extLst>
              </a:tr>
              <a:tr h="614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Magnesium sulfate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16947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9122170-AD26-767B-D019-45E6DCB7D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43439"/>
              </p:ext>
            </p:extLst>
          </p:nvPr>
        </p:nvGraphicFramePr>
        <p:xfrm>
          <a:off x="1492576" y="4794306"/>
          <a:ext cx="7882759" cy="1074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459">
                  <a:extLst>
                    <a:ext uri="{9D8B030D-6E8A-4147-A177-3AD203B41FA5}">
                      <a16:colId xmlns:a16="http://schemas.microsoft.com/office/drawing/2014/main" xmlns="" val="2071736019"/>
                    </a:ext>
                  </a:extLst>
                </a:gridCol>
                <a:gridCol w="4400856">
                  <a:extLst>
                    <a:ext uri="{9D8B030D-6E8A-4147-A177-3AD203B41FA5}">
                      <a16:colId xmlns:a16="http://schemas.microsoft.com/office/drawing/2014/main" xmlns="" val="2158751772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xmlns="" val="2882877344"/>
                    </a:ext>
                  </a:extLst>
                </a:gridCol>
              </a:tblGrid>
              <a:tr h="440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Potassium chloride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304522"/>
                  </a:ext>
                </a:extLst>
              </a:tr>
              <a:tr h="633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Ferrous sulfate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16947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3D4A65F-DD11-D516-BCD6-31CC77252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24897"/>
              </p:ext>
            </p:extLst>
          </p:nvPr>
        </p:nvGraphicFramePr>
        <p:xfrm>
          <a:off x="1492576" y="5868366"/>
          <a:ext cx="7882759" cy="1019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459">
                  <a:extLst>
                    <a:ext uri="{9D8B030D-6E8A-4147-A177-3AD203B41FA5}">
                      <a16:colId xmlns:a16="http://schemas.microsoft.com/office/drawing/2014/main" xmlns="" val="113393385"/>
                    </a:ext>
                  </a:extLst>
                </a:gridCol>
                <a:gridCol w="4400856">
                  <a:extLst>
                    <a:ext uri="{9D8B030D-6E8A-4147-A177-3AD203B41FA5}">
                      <a16:colId xmlns:a16="http://schemas.microsoft.com/office/drawing/2014/main" xmlns="" val="2840114151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xmlns="" val="3759764035"/>
                    </a:ext>
                  </a:extLst>
                </a:gridCol>
              </a:tblGrid>
              <a:tr h="4710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added as the solidifying agent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9220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Distilled Water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2344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7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15667B5-2732-44ED-4928-5E49E429F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058827"/>
              </p:ext>
            </p:extLst>
          </p:nvPr>
        </p:nvGraphicFramePr>
        <p:xfrm>
          <a:off x="1443945" y="3315398"/>
          <a:ext cx="8222569" cy="3431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591">
                  <a:extLst>
                    <a:ext uri="{9D8B030D-6E8A-4147-A177-3AD203B41FA5}">
                      <a16:colId xmlns:a16="http://schemas.microsoft.com/office/drawing/2014/main" xmlns="" val="2662940470"/>
                    </a:ext>
                  </a:extLst>
                </a:gridCol>
                <a:gridCol w="4590568">
                  <a:extLst>
                    <a:ext uri="{9D8B030D-6E8A-4147-A177-3AD203B41FA5}">
                      <a16:colId xmlns:a16="http://schemas.microsoft.com/office/drawing/2014/main" xmlns="" val="2356429930"/>
                    </a:ext>
                  </a:extLst>
                </a:gridCol>
                <a:gridCol w="1499410">
                  <a:extLst>
                    <a:ext uri="{9D8B030D-6E8A-4147-A177-3AD203B41FA5}">
                      <a16:colId xmlns:a16="http://schemas.microsoft.com/office/drawing/2014/main" xmlns="" val="1699865189"/>
                    </a:ext>
                  </a:extLst>
                </a:gridCol>
              </a:tblGrid>
              <a:tr h="300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Ingredients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Grams/L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509590"/>
                  </a:ext>
                </a:extLst>
              </a:tr>
              <a:tr h="1265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Peptone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(Enzymatic Digest of Casein and Enzymatic Digest of Animal Tissue)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**provide the nitrogen and vitamin source required for fungal growth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837252"/>
                  </a:ext>
                </a:extLst>
              </a:tr>
              <a:tr h="62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Dextrose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carbohydrate source which serves as a growth stimulant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511721"/>
                  </a:ext>
                </a:extLst>
              </a:tr>
              <a:tr h="62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added as the solidifying agent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5027143"/>
                  </a:ext>
                </a:extLst>
              </a:tr>
              <a:tr h="62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Distilled Water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ml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76160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5AF110A1-C522-0F43-A39D-EB8BCDEF4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864" y="993484"/>
            <a:ext cx="84320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Sabouraud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or 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Sabouraud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dextrose agar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*Type of agar growth medium containing peptones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*Commonly used for research and clinical diagnosis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3CA2B4-8F39-A910-5A2A-69F9A787C4E2}"/>
              </a:ext>
            </a:extLst>
          </p:cNvPr>
          <p:cNvSpPr txBox="1"/>
          <p:nvPr/>
        </p:nvSpPr>
        <p:spPr>
          <a:xfrm>
            <a:off x="1349454" y="2754605"/>
            <a:ext cx="31028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of the (SDA)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EF1A5D2-4859-91EE-FBF6-CEA5F836708D}"/>
              </a:ext>
            </a:extLst>
          </p:cNvPr>
          <p:cNvSpPr txBox="1"/>
          <p:nvPr/>
        </p:nvSpPr>
        <p:spPr>
          <a:xfrm>
            <a:off x="9666514" y="5798794"/>
            <a:ext cx="23879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pH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at 25°C)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5.6±0.2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50B4119-E4D1-743D-A213-FE04D2D7C2EA}"/>
              </a:ext>
            </a:extLst>
          </p:cNvPr>
          <p:cNvSpPr txBox="1"/>
          <p:nvPr/>
        </p:nvSpPr>
        <p:spPr>
          <a:xfrm>
            <a:off x="5018315" y="0"/>
            <a:ext cx="29717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Fungus media</a:t>
            </a: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8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8E674E-4950-4611-5CF9-4A7FB95C55CC}"/>
              </a:ext>
            </a:extLst>
          </p:cNvPr>
          <p:cNvSpPr txBox="1"/>
          <p:nvPr/>
        </p:nvSpPr>
        <p:spPr>
          <a:xfrm>
            <a:off x="1659846" y="682463"/>
            <a:ext cx="9448800" cy="215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3-Potato dextrose agar (PDA)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general-purpose media for yeasts and fungus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Can be supplemented with antibiotics to inhibit bacterial growth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Use a specified amount of sterile tartaric acid (10%) to lower the pH of this medium which inhibits bacterial growth.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C0D37-F791-EA3E-8216-61526B8D2EBB}"/>
              </a:ext>
            </a:extLst>
          </p:cNvPr>
          <p:cNvSpPr txBox="1"/>
          <p:nvPr/>
        </p:nvSpPr>
        <p:spPr>
          <a:xfrm>
            <a:off x="5018315" y="0"/>
            <a:ext cx="29717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Fungus media</a:t>
            </a:r>
            <a:r>
              <a:rPr lang="en-US" sz="320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EB610B3E-336B-824A-4D79-E45532E7D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1646"/>
              </p:ext>
            </p:extLst>
          </p:nvPr>
        </p:nvGraphicFramePr>
        <p:xfrm>
          <a:off x="1659846" y="3585189"/>
          <a:ext cx="7882759" cy="3247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459">
                  <a:extLst>
                    <a:ext uri="{9D8B030D-6E8A-4147-A177-3AD203B41FA5}">
                      <a16:colId xmlns:a16="http://schemas.microsoft.com/office/drawing/2014/main" xmlns="" val="1046958753"/>
                    </a:ext>
                  </a:extLst>
                </a:gridCol>
                <a:gridCol w="4400856">
                  <a:extLst>
                    <a:ext uri="{9D8B030D-6E8A-4147-A177-3AD203B41FA5}">
                      <a16:colId xmlns:a16="http://schemas.microsoft.com/office/drawing/2014/main" xmlns="" val="974785214"/>
                    </a:ext>
                  </a:extLst>
                </a:gridCol>
                <a:gridCol w="1437444">
                  <a:extLst>
                    <a:ext uri="{9D8B030D-6E8A-4147-A177-3AD203B41FA5}">
                      <a16:colId xmlns:a16="http://schemas.microsoft.com/office/drawing/2014/main" xmlns="" val="254636821"/>
                    </a:ext>
                  </a:extLst>
                </a:gridCol>
              </a:tblGrid>
              <a:tr h="347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Ingredients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Grams/L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322730"/>
                  </a:ext>
                </a:extLst>
              </a:tr>
              <a:tr h="7136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Potatoes infusion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provides a nutrient base for the growth of most fungi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5599859"/>
                  </a:ext>
                </a:extLst>
              </a:tr>
              <a:tr h="7136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Dextrose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carbohydrate source which serves as a growth stimulant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270639"/>
                  </a:ext>
                </a:extLst>
              </a:tr>
              <a:tr h="713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added as the solidifying agent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7649460"/>
                  </a:ext>
                </a:extLst>
              </a:tr>
              <a:tr h="7591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Distilled Water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ml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124981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4A7AC1A2-FEB2-3F99-914D-EE1B545B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846" y="2956935"/>
            <a:ext cx="3900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of the (PDA)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9049F17-8DD8-8660-F33A-ACD115D4480D}"/>
              </a:ext>
            </a:extLst>
          </p:cNvPr>
          <p:cNvSpPr txBox="1"/>
          <p:nvPr/>
        </p:nvSpPr>
        <p:spPr>
          <a:xfrm>
            <a:off x="9682610" y="5713872"/>
            <a:ext cx="23830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pH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at 25°C)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5.6±0.2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1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3C84B2-6C78-F091-5F5C-630DA28743C6}"/>
              </a:ext>
            </a:extLst>
          </p:cNvPr>
          <p:cNvSpPr txBox="1"/>
          <p:nvPr/>
        </p:nvSpPr>
        <p:spPr>
          <a:xfrm>
            <a:off x="1401101" y="288039"/>
            <a:ext cx="10159000" cy="2221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 all the ingredients (gram/L)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Suspend all the ingredients in 1000 ml distilled water.</a:t>
            </a: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though we follow a precise protocol (recipe) to make any media, we still need to make sure that the of this media is suitable for fungal growth. </a:t>
            </a: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A7110B0-65ED-20AB-4608-5D8EBA1E0087}"/>
              </a:ext>
            </a:extLst>
          </p:cNvPr>
          <p:cNvSpPr txBox="1"/>
          <p:nvPr/>
        </p:nvSpPr>
        <p:spPr>
          <a:xfrm>
            <a:off x="750616" y="2322981"/>
            <a:ext cx="110808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adjust the pH?</a:t>
            </a:r>
          </a:p>
          <a:p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pH level you have using pH Meter.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either an acidic or alkaline substance to the media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the pH use few drops of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(0.1 M) Sodium Hydroxide(NaOH)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lower the pH use few drops of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(0.1 M) hydrochloric acid (HCL)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10E45A-EA6F-8181-132F-465379D1E1F2}"/>
              </a:ext>
            </a:extLst>
          </p:cNvPr>
          <p:cNvSpPr txBox="1"/>
          <p:nvPr/>
        </p:nvSpPr>
        <p:spPr>
          <a:xfrm>
            <a:off x="1744237" y="5831634"/>
            <a:ext cx="6094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 Adjustment - YouTube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6A1F77C-539A-5B01-68B8-DF0CF8A6B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998" y="4805268"/>
            <a:ext cx="3082107" cy="20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8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3C84B2-6C78-F091-5F5C-630DA28743C6}"/>
              </a:ext>
            </a:extLst>
          </p:cNvPr>
          <p:cNvSpPr txBox="1"/>
          <p:nvPr/>
        </p:nvSpPr>
        <p:spPr>
          <a:xfrm>
            <a:off x="1450958" y="600273"/>
            <a:ext cx="10159000" cy="5917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adjusting the pH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cotton plug and foil to close the flask (you can use Bottle with cap)</a:t>
            </a: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 your flask with:</a:t>
            </a: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that has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name- media type- date)</a:t>
            </a: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Autoclave tape that changes color upon appropriate </a:t>
            </a: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sterilization </a:t>
            </a: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necessary, use warm water bath to dissolve the medium completely.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Sterilize by autoclaving at 15 </a:t>
            </a:r>
            <a:r>
              <a:rPr lang="en-US" sz="2400" b="1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pressure (121°C) for 20 minutes.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cup, beverage&#10;&#10;Description automatically generated">
            <a:extLst>
              <a:ext uri="{FF2B5EF4-FFF2-40B4-BE49-F238E27FC236}">
                <a16:creationId xmlns:a16="http://schemas.microsoft.com/office/drawing/2014/main" xmlns="" id="{7F2DBACA-F573-00AD-B84B-0DD84E1A7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249" y="2207714"/>
            <a:ext cx="2286002" cy="1143001"/>
          </a:xfrm>
          <a:prstGeom prst="rect">
            <a:avLst/>
          </a:prstGeom>
        </p:spPr>
      </p:pic>
      <p:pic>
        <p:nvPicPr>
          <p:cNvPr id="7" name="Picture 6" descr="A group of glass jars&#10;&#10;Description automatically generated with low confidence">
            <a:extLst>
              <a:ext uri="{FF2B5EF4-FFF2-40B4-BE49-F238E27FC236}">
                <a16:creationId xmlns:a16="http://schemas.microsoft.com/office/drawing/2014/main" xmlns="" id="{BBED15C8-A024-F9CF-64A0-027B637B0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239" y="3829849"/>
            <a:ext cx="2286002" cy="1450848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5C25BD05-69B2-186F-DFFD-141D3B9B2B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03" y="3829849"/>
            <a:ext cx="1981200" cy="145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F90346-A26B-7DB7-AD8C-E699FB8B3E4B}"/>
              </a:ext>
            </a:extLst>
          </p:cNvPr>
          <p:cNvSpPr txBox="1"/>
          <p:nvPr/>
        </p:nvSpPr>
        <p:spPr>
          <a:xfrm>
            <a:off x="1720073" y="1324311"/>
            <a:ext cx="958726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specific clinical work, when pH 3.5 is required, the medium should be acidified with sterile 10% tartaric acid 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Antibiotics can be added to create selective culture 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this case: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 the media as described , autoclave , then add acid/antibiotics</a:t>
            </a:r>
          </a:p>
          <a:p>
            <a:pPr marL="342900" marR="0" lvl="0" indent="-342900"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finally pour the media immediately.</a:t>
            </a:r>
          </a:p>
          <a:p>
            <a:pPr marR="0" lvl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heat the media after adding the acid/antibiotics.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560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</TotalTime>
  <Words>474</Words>
  <Application>Microsoft Office PowerPoint</Application>
  <PresentationFormat>Widescreen</PresentationFormat>
  <Paragraphs>187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Symbol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Haya Al-Dossary</dc:creator>
  <cp:lastModifiedBy>Asus</cp:lastModifiedBy>
  <cp:revision>9</cp:revision>
  <dcterms:created xsi:type="dcterms:W3CDTF">2022-09-03T13:32:04Z</dcterms:created>
  <dcterms:modified xsi:type="dcterms:W3CDTF">2022-09-26T16:06:16Z</dcterms:modified>
</cp:coreProperties>
</file>