
<file path=[Content_Types].xml><?xml version="1.0" encoding="utf-8"?>
<Types xmlns="http://schemas.openxmlformats.org/package/2006/content-types">
  <Default Extension="png" ContentType="image/png"/>
  <Default Extension="jfif" ContentType="image/jpe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8" r:id="rId2"/>
    <p:sldId id="260" r:id="rId3"/>
    <p:sldId id="270" r:id="rId4"/>
    <p:sldId id="271" r:id="rId5"/>
    <p:sldId id="274" r:id="rId6"/>
    <p:sldId id="272" r:id="rId7"/>
    <p:sldId id="265" r:id="rId8"/>
    <p:sldId id="262" r:id="rId9"/>
    <p:sldId id="276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40" d="100"/>
          <a:sy n="40" d="100"/>
        </p:scale>
        <p:origin x="836" y="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061E01-547C-408F-8154-8EB1ECCE12F3}" type="datetimeFigureOut">
              <a:rPr lang="en-US" smtClean="0"/>
              <a:t>9/26/2022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8CC667-DA86-4CA5-8E58-ABC9202507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3885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A8CC667-DA86-4CA5-8E58-ABC9202507F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5238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endParaRPr lang="en-US" b="1" i="0" u="none" dirty="0">
              <a:solidFill>
                <a:srgbClr val="212121"/>
              </a:solidFill>
              <a:effectLst/>
              <a:latin typeface="Merriweather" panose="020B0604020202020204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A8CC667-DA86-4CA5-8E58-ABC9202507F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56081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A8CC667-DA86-4CA5-8E58-ABC9202507F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7165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septate /aseptate (Non-septate hyphae, spores/ conidia shape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A8CC667-DA86-4CA5-8E58-ABC9202507F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42922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A8CC667-DA86-4CA5-8E58-ABC9202507F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56055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4388E-9934-415D-9862-E2FAE8C0F795}" type="datetimeFigureOut">
              <a:rPr lang="en-US" smtClean="0"/>
              <a:t>9/26/2022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85051-2EEB-492B-9A06-24A72E1B9D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582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4388E-9934-415D-9862-E2FAE8C0F795}" type="datetimeFigureOut">
              <a:rPr lang="en-US" smtClean="0"/>
              <a:t>9/26/2022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85051-2EEB-492B-9A06-24A72E1B9D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7834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4388E-9934-415D-9862-E2FAE8C0F795}" type="datetimeFigureOut">
              <a:rPr lang="en-US" smtClean="0"/>
              <a:t>9/26/2022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85051-2EEB-492B-9A06-24A72E1B9D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66436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4388E-9934-415D-9862-E2FAE8C0F795}" type="datetimeFigureOut">
              <a:rPr lang="en-US" smtClean="0"/>
              <a:t>9/26/2022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85051-2EEB-492B-9A06-24A72E1B9D14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10580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4388E-9934-415D-9862-E2FAE8C0F795}" type="datetimeFigureOut">
              <a:rPr lang="en-US" smtClean="0"/>
              <a:t>9/26/2022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85051-2EEB-492B-9A06-24A72E1B9D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129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4388E-9934-415D-9862-E2FAE8C0F795}" type="datetimeFigureOut">
              <a:rPr lang="en-US" smtClean="0"/>
              <a:t>9/26/2022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85051-2EEB-492B-9A06-24A72E1B9D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06418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4388E-9934-415D-9862-E2FAE8C0F795}" type="datetimeFigureOut">
              <a:rPr lang="en-US" smtClean="0"/>
              <a:t>9/26/2022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85051-2EEB-492B-9A06-24A72E1B9D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576235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4388E-9934-415D-9862-E2FAE8C0F795}" type="datetimeFigureOut">
              <a:rPr lang="en-US" smtClean="0"/>
              <a:t>9/26/2022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85051-2EEB-492B-9A06-24A72E1B9D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57858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4388E-9934-415D-9862-E2FAE8C0F795}" type="datetimeFigureOut">
              <a:rPr lang="en-US" smtClean="0"/>
              <a:t>9/26/2022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85051-2EEB-492B-9A06-24A72E1B9D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3590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4388E-9934-415D-9862-E2FAE8C0F795}" type="datetimeFigureOut">
              <a:rPr lang="en-US" smtClean="0"/>
              <a:t>9/26/2022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85051-2EEB-492B-9A06-24A72E1B9D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30072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4388E-9934-415D-9862-E2FAE8C0F795}" type="datetimeFigureOut">
              <a:rPr lang="en-US" smtClean="0"/>
              <a:t>9/26/2022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85051-2EEB-492B-9A06-24A72E1B9D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94912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4388E-9934-415D-9862-E2FAE8C0F795}" type="datetimeFigureOut">
              <a:rPr lang="en-US" smtClean="0"/>
              <a:t>9/26/2022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85051-2EEB-492B-9A06-24A72E1B9D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2370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4388E-9934-415D-9862-E2FAE8C0F795}" type="datetimeFigureOut">
              <a:rPr lang="en-US" smtClean="0"/>
              <a:t>9/26/2022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85051-2EEB-492B-9A06-24A72E1B9D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4302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4388E-9934-415D-9862-E2FAE8C0F795}" type="datetimeFigureOut">
              <a:rPr lang="en-US" smtClean="0"/>
              <a:t>9/26/2022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85051-2EEB-492B-9A06-24A72E1B9D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7708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4388E-9934-415D-9862-E2FAE8C0F795}" type="datetimeFigureOut">
              <a:rPr lang="en-US" smtClean="0"/>
              <a:t>9/26/2022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85051-2EEB-492B-9A06-24A72E1B9D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77273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4388E-9934-415D-9862-E2FAE8C0F795}" type="datetimeFigureOut">
              <a:rPr lang="en-US" smtClean="0"/>
              <a:t>9/26/2022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85051-2EEB-492B-9A06-24A72E1B9D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01427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4388E-9934-415D-9862-E2FAE8C0F795}" type="datetimeFigureOut">
              <a:rPr lang="en-US" smtClean="0"/>
              <a:t>9/26/2022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85051-2EEB-492B-9A06-24A72E1B9D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88368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81B4388E-9934-415D-9862-E2FAE8C0F795}" type="datetimeFigureOut">
              <a:rPr lang="en-US" smtClean="0"/>
              <a:t>9/26/2022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1DD85051-2EEB-492B-9A06-24A72E1B9D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2645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gCm39jFWWk0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f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FohwEA5byYM" TargetMode="External"/><Relationship Id="rId2" Type="http://schemas.openxmlformats.org/officeDocument/2006/relationships/hyperlink" Target="https://www.youtube.com/watch?v=XguRa_h1vNg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8C47AA5E-EC93-B7C0-0156-9D6EB9091667}"/>
              </a:ext>
            </a:extLst>
          </p:cNvPr>
          <p:cNvSpPr txBox="1"/>
          <p:nvPr/>
        </p:nvSpPr>
        <p:spPr>
          <a:xfrm>
            <a:off x="2937640" y="2065283"/>
            <a:ext cx="6505904" cy="1722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48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Medical Mycology</a:t>
            </a: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48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470 MIC</a:t>
            </a:r>
            <a:endParaRPr lang="en-US" sz="4800" b="1" dirty="0">
              <a:solidFill>
                <a:srgbClr val="C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47807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DBB043FF-BAEB-C7D1-BA97-593336EE0BF2}"/>
              </a:ext>
            </a:extLst>
          </p:cNvPr>
          <p:cNvSpPr txBox="1"/>
          <p:nvPr/>
        </p:nvSpPr>
        <p:spPr>
          <a:xfrm>
            <a:off x="2940204" y="193429"/>
            <a:ext cx="6166624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Fungus </a:t>
            </a:r>
            <a:r>
              <a:rPr lang="en-US" sz="3200" b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culture Purification</a:t>
            </a:r>
            <a:endParaRPr lang="en-US" sz="32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 descr="A close-up of a petri dish&#10;&#10;Description automatically generated with low confidence">
            <a:extLst>
              <a:ext uri="{FF2B5EF4-FFF2-40B4-BE49-F238E27FC236}">
                <a16:creationId xmlns:a16="http://schemas.microsoft.com/office/drawing/2014/main" xmlns="" id="{F8EB87F9-0E4F-CDFC-4707-0F23BBC7D52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898" y="1617747"/>
            <a:ext cx="2255452" cy="1811253"/>
          </a:xfrm>
          <a:prstGeom prst="rect">
            <a:avLst/>
          </a:prstGeom>
        </p:spPr>
      </p:pic>
      <p:pic>
        <p:nvPicPr>
          <p:cNvPr id="7" name="Picture 6" descr="A picture containing indoor&#10;&#10;Description automatically generated">
            <a:extLst>
              <a:ext uri="{FF2B5EF4-FFF2-40B4-BE49-F238E27FC236}">
                <a16:creationId xmlns:a16="http://schemas.microsoft.com/office/drawing/2014/main" xmlns="" id="{CCACA19E-6BBD-1FCB-2BB3-18BF05C9ED3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7481" y="1555909"/>
            <a:ext cx="2120056" cy="1889344"/>
          </a:xfrm>
          <a:prstGeom prst="rect">
            <a:avLst/>
          </a:prstGeom>
        </p:spPr>
      </p:pic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xmlns="" id="{1E757031-462C-79FB-0312-2B93A1C4C8E0}"/>
              </a:ext>
            </a:extLst>
          </p:cNvPr>
          <p:cNvCxnSpPr>
            <a:cxnSpLocks/>
          </p:cNvCxnSpPr>
          <p:nvPr/>
        </p:nvCxnSpPr>
        <p:spPr>
          <a:xfrm>
            <a:off x="1771720" y="2695116"/>
            <a:ext cx="1807821" cy="0"/>
          </a:xfrm>
          <a:prstGeom prst="straightConnector1">
            <a:avLst/>
          </a:prstGeom>
          <a:ln w="76200"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635A2597-DA3A-FC9D-E06E-009832607B3E}"/>
              </a:ext>
            </a:extLst>
          </p:cNvPr>
          <p:cNvSpPr txBox="1"/>
          <p:nvPr/>
        </p:nvSpPr>
        <p:spPr>
          <a:xfrm>
            <a:off x="120411" y="3445253"/>
            <a:ext cx="609414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2800" b="1" i="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Disk method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xmlns="" id="{CB812F61-ABE2-9239-B47C-565A94F2C45B}"/>
              </a:ext>
            </a:extLst>
          </p:cNvPr>
          <p:cNvSpPr txBox="1"/>
          <p:nvPr/>
        </p:nvSpPr>
        <p:spPr>
          <a:xfrm>
            <a:off x="120411" y="4110026"/>
            <a:ext cx="11108867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Label your plate ( as you can’t invert it post the purification process)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Use sterilized glass Pasteur pipettes to cut out a disk from the </a:t>
            </a:r>
            <a:r>
              <a:rPr lang="en-US" sz="2000" b="1" i="0" dirty="0">
                <a:solidFill>
                  <a:srgbClr val="11111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margin of the fungal </a:t>
            </a:r>
            <a:r>
              <a:rPr lang="en-US" sz="2000" b="0" i="0" dirty="0">
                <a:solidFill>
                  <a:srgbClr val="11111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colony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Use sterile forceps to invert the disk at the center of new plate (growth side should face the media)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** to make sure the fungus has access to all the nutrition required for an ideal growth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Incubate as required  </a:t>
            </a:r>
          </a:p>
        </p:txBody>
      </p:sp>
    </p:spTree>
    <p:extLst>
      <p:ext uri="{BB962C8B-B14F-4D97-AF65-F5344CB8AC3E}">
        <p14:creationId xmlns:p14="http://schemas.microsoft.com/office/powerpoint/2010/main" val="7511823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E5A793AB-D7F7-76D0-85D4-5CD1F4A6C6F6}"/>
              </a:ext>
            </a:extLst>
          </p:cNvPr>
          <p:cNvSpPr txBox="1"/>
          <p:nvPr/>
        </p:nvSpPr>
        <p:spPr>
          <a:xfrm>
            <a:off x="722972" y="1364244"/>
            <a:ext cx="10579722" cy="501194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A)-</a:t>
            </a:r>
            <a:r>
              <a:rPr lang="en-US" sz="2400" b="1" i="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Characteristics (identification) of an infectious agent</a:t>
            </a:r>
          </a:p>
          <a:p>
            <a:pPr>
              <a:lnSpc>
                <a:spcPct val="150000"/>
              </a:lnSpc>
            </a:pPr>
            <a:r>
              <a:rPr lang="en-US" sz="2400" b="1" i="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1. Colony morphology (shape, margin, color)</a:t>
            </a:r>
          </a:p>
          <a:p>
            <a:pPr>
              <a:lnSpc>
                <a:spcPct val="150000"/>
              </a:lnSpc>
            </a:pP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** It has limited value in identification of fungal growth because most fungus show different morphological features on different media.</a:t>
            </a:r>
          </a:p>
          <a:p>
            <a:pPr>
              <a:lnSpc>
                <a:spcPct val="150000"/>
              </a:lnSpc>
            </a:pPr>
            <a:endParaRPr lang="en-US" sz="24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4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2. Microscopic observation</a:t>
            </a:r>
          </a:p>
          <a:p>
            <a:pPr marL="342900" indent="-342900">
              <a:lnSpc>
                <a:spcPct val="150000"/>
              </a:lnSpc>
              <a:buFontTx/>
              <a:buChar char="-"/>
            </a:pPr>
            <a:r>
              <a:rPr lang="en-US" sz="2400" b="1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using common staining reagent : Lactophenol cotton blue and use 40X objective to describe (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septate /aseptate (non-septate hyphae), conidia shape</a:t>
            </a:r>
          </a:p>
          <a:p>
            <a:pPr>
              <a:lnSpc>
                <a:spcPct val="150000"/>
              </a:lnSpc>
            </a:pPr>
            <a:r>
              <a:rPr lang="en-US" sz="24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B)-T</a:t>
            </a:r>
            <a:r>
              <a:rPr lang="en-US" sz="2400" b="1" i="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 maintain viability.</a:t>
            </a:r>
            <a:r>
              <a:rPr lang="en-US" sz="24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1A543E6D-6682-4005-1D58-BD63DE1CBD78}"/>
              </a:ext>
            </a:extLst>
          </p:cNvPr>
          <p:cNvSpPr txBox="1"/>
          <p:nvPr/>
        </p:nvSpPr>
        <p:spPr>
          <a:xfrm>
            <a:off x="906034" y="450658"/>
            <a:ext cx="10579722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is the purpose of the purification process (sometimes known as subculturing process)  </a:t>
            </a:r>
          </a:p>
        </p:txBody>
      </p:sp>
    </p:spTree>
    <p:extLst>
      <p:ext uri="{BB962C8B-B14F-4D97-AF65-F5344CB8AC3E}">
        <p14:creationId xmlns:p14="http://schemas.microsoft.com/office/powerpoint/2010/main" val="27429218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5D3AEA45-D4C5-2043-8227-E4EFBC90F2F0}"/>
              </a:ext>
            </a:extLst>
          </p:cNvPr>
          <p:cNvSpPr txBox="1"/>
          <p:nvPr/>
        </p:nvSpPr>
        <p:spPr>
          <a:xfrm>
            <a:off x="1920798" y="2474893"/>
            <a:ext cx="7892275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(2) How to prepare a Scotch tape slide for fungal micromorphology assessment - YouTube</a:t>
            </a:r>
            <a:endParaRPr lang="en-US" sz="28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71282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412AD7A1-067A-810C-2A01-AA31BB770416}"/>
              </a:ext>
            </a:extLst>
          </p:cNvPr>
          <p:cNvSpPr txBox="1"/>
          <p:nvPr/>
        </p:nvSpPr>
        <p:spPr>
          <a:xfrm>
            <a:off x="739231" y="808684"/>
            <a:ext cx="1105922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b="1" i="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he following microscopic criteria are used to make a genus/species identification of the fungal isolate</a:t>
            </a:r>
            <a:endParaRPr lang="en-US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6696D2F0-BD56-7CC1-1B5F-78E6F51FB13D}"/>
              </a:ext>
            </a:extLst>
          </p:cNvPr>
          <p:cNvSpPr txBox="1"/>
          <p:nvPr/>
        </p:nvSpPr>
        <p:spPr>
          <a:xfrm>
            <a:off x="716930" y="1437374"/>
            <a:ext cx="10758139" cy="2345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lnSpc>
                <a:spcPct val="150000"/>
              </a:lnSpc>
            </a:pPr>
            <a:endParaRPr lang="en-US" sz="2000" b="0" i="0" dirty="0">
              <a:solidFill>
                <a:srgbClr val="36394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1" indent="-285750" algn="l">
              <a:lnSpc>
                <a:spcPct val="150000"/>
              </a:lnSpc>
              <a:buFont typeface="+mj-lt"/>
              <a:buAutoNum type="arabicPeriod"/>
            </a:pPr>
            <a:r>
              <a:rPr lang="en-US" sz="2000" dirty="0">
                <a:solidFill>
                  <a:srgbClr val="3639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sz="2000" b="0" i="0" dirty="0">
                <a:solidFill>
                  <a:srgbClr val="36394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etermine the structure of the hyphae. Are they : Septate or aseptate</a:t>
            </a:r>
          </a:p>
          <a:p>
            <a:pPr marL="742950" lvl="1" indent="-285750" algn="l">
              <a:lnSpc>
                <a:spcPct val="150000"/>
              </a:lnSpc>
              <a:buFont typeface="+mj-lt"/>
              <a:buAutoNum type="arabicPeriod"/>
            </a:pPr>
            <a:r>
              <a:rPr lang="en-US" sz="2000" b="0" i="0" dirty="0">
                <a:solidFill>
                  <a:srgbClr val="36394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Branching or not branching</a:t>
            </a:r>
          </a:p>
          <a:p>
            <a:pPr marL="742950" lvl="1" indent="-285750" algn="l">
              <a:lnSpc>
                <a:spcPct val="150000"/>
              </a:lnSpc>
              <a:buFont typeface="+mj-lt"/>
              <a:buAutoNum type="arabicPeriod"/>
            </a:pPr>
            <a:r>
              <a:rPr lang="en-US" sz="2000" b="0" i="0" dirty="0">
                <a:solidFill>
                  <a:srgbClr val="36394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Pigmented or not pigmented</a:t>
            </a:r>
          </a:p>
          <a:p>
            <a:pPr marL="742950" lvl="1" indent="-285750" algn="l">
              <a:lnSpc>
                <a:spcPct val="150000"/>
              </a:lnSpc>
              <a:buFont typeface="+mj-lt"/>
              <a:buAutoNum type="arabicPeriod"/>
            </a:pPr>
            <a:r>
              <a:rPr lang="en-US" sz="2000" b="0" i="0" dirty="0">
                <a:solidFill>
                  <a:srgbClr val="36394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The size, shape, and arrangement of the spores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410C77C5-C486-3BA4-9CBC-818A5EAC43D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8578" y="4128867"/>
            <a:ext cx="2190982" cy="2583518"/>
          </a:xfrm>
          <a:prstGeom prst="rect">
            <a:avLst/>
          </a:prstGeom>
        </p:spPr>
      </p:pic>
      <p:pic>
        <p:nvPicPr>
          <p:cNvPr id="9" name="Picture 8" descr="A close-up of a spider&#10;&#10;Description automatically generated with medium confidence">
            <a:extLst>
              <a:ext uri="{FF2B5EF4-FFF2-40B4-BE49-F238E27FC236}">
                <a16:creationId xmlns:a16="http://schemas.microsoft.com/office/drawing/2014/main" xmlns="" id="{88C007DD-C933-BE6D-21C0-81EE4FEB81C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8523" y="4128866"/>
            <a:ext cx="2190982" cy="25835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08032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F0A50507-6831-2E02-8695-00B4E07C5B0F}"/>
              </a:ext>
            </a:extLst>
          </p:cNvPr>
          <p:cNvSpPr txBox="1"/>
          <p:nvPr/>
        </p:nvSpPr>
        <p:spPr>
          <a:xfrm>
            <a:off x="2879803" y="2697925"/>
            <a:ext cx="609414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the next lab</a:t>
            </a:r>
          </a:p>
        </p:txBody>
      </p:sp>
    </p:spTree>
    <p:extLst>
      <p:ext uri="{BB962C8B-B14F-4D97-AF65-F5344CB8AC3E}">
        <p14:creationId xmlns:p14="http://schemas.microsoft.com/office/powerpoint/2010/main" val="15953825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8B3C3900-5F92-E1B6-9ECA-26993A35DEF8}"/>
              </a:ext>
            </a:extLst>
          </p:cNvPr>
          <p:cNvSpPr txBox="1"/>
          <p:nvPr/>
        </p:nvSpPr>
        <p:spPr>
          <a:xfrm>
            <a:off x="379341" y="245513"/>
            <a:ext cx="11931805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fontAlgn="ctr"/>
            <a:r>
              <a:rPr lang="en-US" sz="2800" b="1" u="sng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Isolation</a:t>
            </a:r>
            <a:r>
              <a:rPr lang="en-US" sz="2800" b="1" u="sng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of human samples for </a:t>
            </a:r>
            <a:r>
              <a:rPr lang="en-US" sz="2800" b="1" u="sng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laboratory diagnosis of fungal infections</a:t>
            </a:r>
            <a:endParaRPr lang="en-US" sz="2800" u="sng" dirty="0">
              <a:solidFill>
                <a:srgbClr val="C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4E556BD5-3ACE-B7D9-807B-9F7A835AC864}"/>
              </a:ext>
            </a:extLst>
          </p:cNvPr>
          <p:cNvSpPr txBox="1"/>
          <p:nvPr/>
        </p:nvSpPr>
        <p:spPr>
          <a:xfrm>
            <a:off x="987972" y="1072509"/>
            <a:ext cx="11204028" cy="50167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fontAlgn="base"/>
            <a:r>
              <a:rPr lang="en-US" sz="3200" b="1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1-Specimens collection:</a:t>
            </a:r>
          </a:p>
          <a:p>
            <a:pPr algn="l" fontAlgn="base"/>
            <a:endParaRPr lang="en-US" sz="24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 fontAlgn="base"/>
            <a:r>
              <a:rPr lang="en-US" sz="2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* Use sterile tools (forceps, scissors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nail clipper, swaps)</a:t>
            </a:r>
            <a:endParaRPr lang="en-US" sz="2400" b="1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 fontAlgn="base"/>
            <a:endParaRPr lang="en-US" sz="24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l" fontAlgn="base">
              <a:buFont typeface="Arial" panose="020B0604020202020204" pitchFamily="34" charset="0"/>
              <a:buChar char="•"/>
            </a:pPr>
            <a:r>
              <a:rPr lang="en-US" sz="2400" b="0" dirty="0">
                <a:solidFill>
                  <a:srgbClr val="42414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Skin scrapings, nail clippings and hairs can be collected and transported to the lab in an envelope (dark color card- </a:t>
            </a:r>
            <a:r>
              <a:rPr lang="en-US" sz="2400" b="1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Why?</a:t>
            </a:r>
            <a:r>
              <a:rPr lang="en-US" sz="2400" b="0" dirty="0">
                <a:solidFill>
                  <a:srgbClr val="42414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342900" indent="-342900" algn="l" fontAlgn="base">
              <a:buFont typeface="Arial" panose="020B0604020202020204" pitchFamily="34" charset="0"/>
              <a:buChar char="•"/>
            </a:pPr>
            <a:endParaRPr lang="en-US" sz="2400" b="0" dirty="0">
              <a:solidFill>
                <a:srgbClr val="424142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l" fontAlgn="base">
              <a:buFontTx/>
              <a:buChar char="-"/>
            </a:pPr>
            <a:r>
              <a:rPr lang="en-US" sz="24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dry out the sample which can help to reduce the level of bacterial contamination</a:t>
            </a:r>
          </a:p>
          <a:p>
            <a:pPr marL="342900" indent="-342900" algn="l" fontAlgn="base">
              <a:buFontTx/>
              <a:buChar char="-"/>
            </a:pPr>
            <a:r>
              <a:rPr lang="en-US" sz="24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easy visualization</a:t>
            </a:r>
          </a:p>
          <a:p>
            <a:pPr algn="l" fontAlgn="base"/>
            <a:endParaRPr lang="en-US" sz="2400" b="0" dirty="0">
              <a:solidFill>
                <a:srgbClr val="424142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 fontAlgn="base"/>
            <a:r>
              <a:rPr lang="en-US" sz="2400" dirty="0">
                <a:solidFill>
                  <a:srgbClr val="4241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The card  then, must be folded, sealed, and labeled.</a:t>
            </a:r>
            <a:endParaRPr lang="en-US" sz="2400" b="0" dirty="0">
              <a:solidFill>
                <a:srgbClr val="424142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 fontAlgn="base"/>
            <a:endParaRPr lang="en-US" sz="2400" b="0" dirty="0">
              <a:solidFill>
                <a:srgbClr val="424142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63013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0E69D2CB-6E72-5C3E-E816-08FEEF0E83ED}"/>
              </a:ext>
            </a:extLst>
          </p:cNvPr>
          <p:cNvSpPr txBox="1"/>
          <p:nvPr/>
        </p:nvSpPr>
        <p:spPr>
          <a:xfrm>
            <a:off x="947854" y="2413338"/>
            <a:ext cx="10080702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fontAlgn="base"/>
            <a:r>
              <a:rPr lang="en-US" sz="2400" b="0" dirty="0">
                <a:solidFill>
                  <a:srgbClr val="42414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*Petri dish, or plastic containers can be used ( also need to be </a:t>
            </a:r>
            <a:r>
              <a:rPr lang="en-US" sz="2400" dirty="0">
                <a:solidFill>
                  <a:srgbClr val="4241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sealed and labeled)</a:t>
            </a:r>
          </a:p>
          <a:p>
            <a:pPr algn="l" fontAlgn="base"/>
            <a:r>
              <a:rPr lang="en-US" sz="2400" b="0" dirty="0">
                <a:solidFill>
                  <a:srgbClr val="42414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* Use parafilm </a:t>
            </a:r>
            <a:r>
              <a:rPr lang="en-US" sz="2400" dirty="0">
                <a:solidFill>
                  <a:srgbClr val="4241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seal </a:t>
            </a:r>
            <a:r>
              <a:rPr lang="en-US" sz="2400" b="0" dirty="0">
                <a:solidFill>
                  <a:srgbClr val="42414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Petri dish and the plastic containers </a:t>
            </a:r>
          </a:p>
          <a:p>
            <a:pPr algn="l" fontAlgn="base"/>
            <a:endParaRPr lang="en-US" sz="2400" b="0" dirty="0">
              <a:solidFill>
                <a:srgbClr val="424142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 fontAlgn="base"/>
            <a:r>
              <a:rPr lang="en-US" sz="2400" b="0" dirty="0">
                <a:solidFill>
                  <a:srgbClr val="42414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2. Specimens from mucous membrane (e</a:t>
            </a:r>
            <a:r>
              <a:rPr lang="en-US" sz="2400" dirty="0">
                <a:solidFill>
                  <a:srgbClr val="4241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400" b="0" dirty="0">
                <a:solidFill>
                  <a:srgbClr val="42414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mouth) may be directly inoculated in culture medium or smeared on clean slide by swab or culture loop.</a:t>
            </a:r>
          </a:p>
          <a:p>
            <a:pPr algn="l" fontAlgn="base"/>
            <a:endParaRPr lang="en-US" sz="2400" dirty="0">
              <a:solidFill>
                <a:srgbClr val="42414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 fontAlgn="base"/>
            <a:endParaRPr lang="en-US" sz="2400" b="0" dirty="0">
              <a:solidFill>
                <a:srgbClr val="424142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 fontAlgn="base"/>
            <a:r>
              <a:rPr lang="en-US" sz="2400" b="0" dirty="0">
                <a:solidFill>
                  <a:srgbClr val="42414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** collect the samples 24h before the lab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A8E6F34C-55BA-01C1-B067-8CD0375B76D3}"/>
              </a:ext>
            </a:extLst>
          </p:cNvPr>
          <p:cNvSpPr txBox="1"/>
          <p:nvPr/>
        </p:nvSpPr>
        <p:spPr>
          <a:xfrm>
            <a:off x="1151364" y="1560500"/>
            <a:ext cx="609414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fontAlgn="base"/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1-Specimens collection:</a:t>
            </a:r>
          </a:p>
        </p:txBody>
      </p:sp>
    </p:spTree>
    <p:extLst>
      <p:ext uri="{BB962C8B-B14F-4D97-AF65-F5344CB8AC3E}">
        <p14:creationId xmlns:p14="http://schemas.microsoft.com/office/powerpoint/2010/main" val="26022219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04B69189-274E-493A-A93A-552CAC994628}"/>
              </a:ext>
            </a:extLst>
          </p:cNvPr>
          <p:cNvSpPr txBox="1"/>
          <p:nvPr/>
        </p:nvSpPr>
        <p:spPr>
          <a:xfrm>
            <a:off x="2230244" y="1601530"/>
            <a:ext cx="6810605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en-US" sz="2400" b="1" dirty="0">
              <a:solidFill>
                <a:srgbClr val="97C5E3"/>
              </a:solidFill>
              <a:hlinkClick r:id="rId2">
                <a:extLst>
                  <a:ext uri="{A12FA001-AC4F-418D-AE19-62706E023703}">
                    <ahyp:hlinkClr xmlns:ahyp="http://schemas.microsoft.com/office/drawing/2018/hyperlinkcolor" xmlns="" val="tx"/>
                  </a:ext>
                </a:extLst>
              </a:hlinkClick>
            </a:endParaRPr>
          </a:p>
          <a:p>
            <a:r>
              <a:rPr lang="en-US" sz="2400" b="1" dirty="0">
                <a:solidFill>
                  <a:srgbClr val="C0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Mycology Specimen Collection Part 2 - YouTube</a:t>
            </a:r>
            <a:endParaRPr lang="en-US" sz="2400" b="1" dirty="0">
              <a:solidFill>
                <a:srgbClr val="C0000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15D8010E-D6B5-89AF-28CE-7C5BD6FD17DF}"/>
              </a:ext>
            </a:extLst>
          </p:cNvPr>
          <p:cNvSpPr txBox="1"/>
          <p:nvPr/>
        </p:nvSpPr>
        <p:spPr>
          <a:xfrm>
            <a:off x="2129884" y="3734987"/>
            <a:ext cx="791643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C0000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Skin Scraping for Fungal identification - YouTube</a:t>
            </a:r>
            <a:endParaRPr lang="en-US" sz="24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3174705"/>
      </p:ext>
    </p:extLst>
  </p:cSld>
  <p:clrMapOvr>
    <a:masterClrMapping/>
  </p:clrMapOvr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Droplet</Template>
  <TotalTime>376</TotalTime>
  <Words>422</Words>
  <Application>Microsoft Office PowerPoint</Application>
  <PresentationFormat>Widescreen</PresentationFormat>
  <Paragraphs>56</Paragraphs>
  <Slides>9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Calibri</vt:lpstr>
      <vt:lpstr>Merriweather</vt:lpstr>
      <vt:lpstr>Times New Roman</vt:lpstr>
      <vt:lpstr>Tw Cen MT</vt:lpstr>
      <vt:lpstr>Wingdings</vt:lpstr>
      <vt:lpstr>Droplet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Haya Al-Dossary</dc:creator>
  <cp:lastModifiedBy>Asus</cp:lastModifiedBy>
  <cp:revision>8</cp:revision>
  <dcterms:created xsi:type="dcterms:W3CDTF">2022-09-06T05:57:07Z</dcterms:created>
  <dcterms:modified xsi:type="dcterms:W3CDTF">2022-09-26T16:07:48Z</dcterms:modified>
</cp:coreProperties>
</file>