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7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8.xml" ContentType="application/vnd.openxmlformats-officedocument.presentationml.notesSlide+xml"/>
  <Override PartName="/ppt/tags/tag35.xml" ContentType="application/vnd.openxmlformats-officedocument.presentationml.tags+xml"/>
  <Override PartName="/ppt/notesSlides/notesSlide9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0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1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3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4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5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6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7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1"/>
  </p:notesMasterIdLst>
  <p:sldIdLst>
    <p:sldId id="395" r:id="rId2"/>
    <p:sldId id="256" r:id="rId3"/>
    <p:sldId id="383" r:id="rId4"/>
    <p:sldId id="287" r:id="rId5"/>
    <p:sldId id="376" r:id="rId6"/>
    <p:sldId id="290" r:id="rId7"/>
    <p:sldId id="291" r:id="rId8"/>
    <p:sldId id="302" r:id="rId9"/>
    <p:sldId id="275" r:id="rId10"/>
    <p:sldId id="329" r:id="rId11"/>
    <p:sldId id="388" r:id="rId12"/>
    <p:sldId id="385" r:id="rId13"/>
    <p:sldId id="280" r:id="rId14"/>
    <p:sldId id="387" r:id="rId15"/>
    <p:sldId id="281" r:id="rId16"/>
    <p:sldId id="389" r:id="rId17"/>
    <p:sldId id="382" r:id="rId18"/>
    <p:sldId id="393" r:id="rId19"/>
    <p:sldId id="394" r:id="rId20"/>
  </p:sldIdLst>
  <p:sldSz cx="9144000" cy="6858000" type="screen4x3"/>
  <p:notesSz cx="6858000" cy="9144000"/>
  <p:custDataLst>
    <p:tags r:id="rId2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FF00"/>
    <a:srgbClr val="FFFF00"/>
    <a:srgbClr val="CC0066"/>
    <a:srgbClr val="080808"/>
    <a:srgbClr val="FFFF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3" autoAdjust="0"/>
    <p:restoredTop sz="99510" autoAdjust="0"/>
  </p:normalViewPr>
  <p:slideViewPr>
    <p:cSldViewPr>
      <p:cViewPr varScale="1">
        <p:scale>
          <a:sx n="88" d="100"/>
          <a:sy n="88" d="100"/>
        </p:scale>
        <p:origin x="1133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44613D5-EA4F-45EC-9EAE-BE2B1C7670E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3309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9397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2BFB2A-C87D-4196-9C64-79A23491C0BE}" type="slidenum">
              <a:rPr lang="ar-SA" altLang="en-US">
                <a:latin typeface="Comic Sans MS" pitchFamily="66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519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597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669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837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472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43251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38284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920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129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550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254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791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864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748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171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AA20E-E3BB-4DD9-97C9-A3663BA6395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79835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83400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24574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35609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02234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4F7CF-21C9-4EF1-89A5-609DB8EECDB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489253"/>
      </p:ext>
    </p:extLst>
  </p:cSld>
  <p:clrMapOvr>
    <a:masterClrMapping/>
  </p:clrMapOvr>
  <p:transition spd="slow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E42F8-495C-480C-9729-425BB1E8B74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849703"/>
      </p:ext>
    </p:extLst>
  </p:cSld>
  <p:clrMapOvr>
    <a:masterClrMapping/>
  </p:clrMapOvr>
  <p:transition spd="slow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F22E4-1223-4EE3-A099-7962B0020F5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63175"/>
      </p:ext>
    </p:extLst>
  </p:cSld>
  <p:clrMapOvr>
    <a:masterClrMapping/>
  </p:clrMapOvr>
  <p:transition spd="slow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54619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90602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78924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AA20E-E3BB-4DD9-97C9-A3663BA6395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25637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78207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45204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8102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44083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56581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17084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99448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14500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01057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01033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AA20E-E3BB-4DD9-97C9-A3663BA6395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61792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10746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93516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033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21222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65089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54867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79834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77685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1591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63745-4C79-4187-94E6-608B01BF6BA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189214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36521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5A63F-DBA3-4BBF-AC11-C39EAC8175C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040963"/>
      </p:ext>
    </p:extLst>
  </p:cSld>
  <p:clrMapOvr>
    <a:masterClrMapping/>
  </p:clrMapOvr>
  <p:transition spd="slow">
    <p:wedg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CD287-1227-4B46-BB49-3EE823FF616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709804"/>
      </p:ext>
    </p:extLst>
  </p:cSld>
  <p:clrMapOvr>
    <a:masterClrMapping/>
  </p:clrMapOvr>
  <p:transition spd="slow">
    <p:wedg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3DB27-3096-4F9A-B901-E11C5A482DC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02323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1479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9896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54897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2977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84868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45C32BF-C2D3-4F40-A24B-51C7CB2D268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99" r:id="rId2"/>
    <p:sldLayoutId id="2147483688" r:id="rId3"/>
    <p:sldLayoutId id="2147483659" r:id="rId4"/>
    <p:sldLayoutId id="2147483698" r:id="rId5"/>
    <p:sldLayoutId id="2147483691" r:id="rId6"/>
    <p:sldLayoutId id="2147483687" r:id="rId7"/>
    <p:sldLayoutId id="2147483686" r:id="rId8"/>
    <p:sldLayoutId id="2147483685" r:id="rId9"/>
    <p:sldLayoutId id="2147483684" r:id="rId10"/>
    <p:sldLayoutId id="2147483677" r:id="rId11"/>
    <p:sldLayoutId id="2147483670" r:id="rId12"/>
    <p:sldLayoutId id="2147483669" r:id="rId13"/>
    <p:sldLayoutId id="2147483660" r:id="rId14"/>
    <p:sldLayoutId id="2147483661" r:id="rId15"/>
    <p:sldLayoutId id="2147483662" r:id="rId16"/>
    <p:sldLayoutId id="2147483663" r:id="rId17"/>
    <p:sldLayoutId id="2147483697" r:id="rId18"/>
    <p:sldLayoutId id="2147483696" r:id="rId19"/>
    <p:sldLayoutId id="2147483683" r:id="rId20"/>
    <p:sldLayoutId id="2147483674" r:id="rId21"/>
    <p:sldLayoutId id="2147483671" r:id="rId22"/>
    <p:sldLayoutId id="2147483664" r:id="rId23"/>
    <p:sldLayoutId id="2147483695" r:id="rId24"/>
    <p:sldLayoutId id="2147483694" r:id="rId25"/>
    <p:sldLayoutId id="2147483693" r:id="rId26"/>
    <p:sldLayoutId id="2147483692" r:id="rId27"/>
    <p:sldLayoutId id="2147483690" r:id="rId28"/>
    <p:sldLayoutId id="2147483689" r:id="rId29"/>
    <p:sldLayoutId id="2147483682" r:id="rId30"/>
    <p:sldLayoutId id="2147483681" r:id="rId31"/>
    <p:sldLayoutId id="2147483680" r:id="rId32"/>
    <p:sldLayoutId id="2147483679" r:id="rId33"/>
    <p:sldLayoutId id="2147483678" r:id="rId34"/>
    <p:sldLayoutId id="2147483676" r:id="rId35"/>
    <p:sldLayoutId id="2147483675" r:id="rId36"/>
    <p:sldLayoutId id="2147483673" r:id="rId37"/>
    <p:sldLayoutId id="2147483672" r:id="rId38"/>
    <p:sldLayoutId id="2147483665" r:id="rId39"/>
    <p:sldLayoutId id="2147483666" r:id="rId40"/>
    <p:sldLayoutId id="2147483667" r:id="rId41"/>
    <p:sldLayoutId id="2147483668" r:id="rId42"/>
  </p:sldLayoutIdLst>
  <p:transition spd="slow">
    <p:wedg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t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38.xml"/><Relationship Id="rId7" Type="http://schemas.openxmlformats.org/officeDocument/2006/relationships/image" Target="../media/image10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7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3.xml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image" Target="../media/image11.jpeg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image" Target="../media/image10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43.xml"/><Relationship Id="rId10" Type="http://schemas.openxmlformats.org/officeDocument/2006/relationships/slideLayout" Target="../slideLayouts/slideLayout23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50.xml"/><Relationship Id="rId7" Type="http://schemas.openxmlformats.org/officeDocument/2006/relationships/image" Target="../media/image10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8.emf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3.xml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3.xml"/><Relationship Id="rId7" Type="http://schemas.openxmlformats.org/officeDocument/2006/relationships/image" Target="../media/image11.jpe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tags" Target="../tags/tag56.xml"/><Relationship Id="rId7" Type="http://schemas.microsoft.com/office/2007/relationships/hdphoto" Target="../media/hdphoto2.wdp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59.xml"/><Relationship Id="rId7" Type="http://schemas.openxmlformats.org/officeDocument/2006/relationships/image" Target="../media/image10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4.xml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62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Layout" Target="../slideLayouts/slideLayout23.xml"/><Relationship Id="rId5" Type="http://schemas.openxmlformats.org/officeDocument/2006/relationships/tags" Target="../tags/tag64.xml"/><Relationship Id="rId10" Type="http://schemas.microsoft.com/office/2007/relationships/hdphoto" Target="../media/hdphoto2.wdp"/><Relationship Id="rId4" Type="http://schemas.openxmlformats.org/officeDocument/2006/relationships/tags" Target="../tags/tag63.xml"/><Relationship Id="rId9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7.xml"/><Relationship Id="rId7" Type="http://schemas.openxmlformats.org/officeDocument/2006/relationships/image" Target="../media/image2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22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16.xml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1.xml"/><Relationship Id="rId9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0.xml"/><Relationship Id="rId7" Type="http://schemas.openxmlformats.org/officeDocument/2006/relationships/image" Target="../media/image2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22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17.xml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1.xml"/><Relationship Id="rId9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3.xml"/><Relationship Id="rId7" Type="http://schemas.openxmlformats.org/officeDocument/2006/relationships/image" Target="../media/image2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22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18.xml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1.xm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wm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8.xml"/><Relationship Id="rId7" Type="http://schemas.openxmlformats.org/officeDocument/2006/relationships/image" Target="../media/image11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1.xml"/><Relationship Id="rId7" Type="http://schemas.openxmlformats.org/officeDocument/2006/relationships/image" Target="../media/image11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14.xml"/><Relationship Id="rId7" Type="http://schemas.openxmlformats.org/officeDocument/2006/relationships/image" Target="../media/image10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15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slideLayout" Target="../slideLayouts/slideLayout23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microsoft.com/office/2007/relationships/hdphoto" Target="../media/hdphoto2.wdp"/><Relationship Id="rId2" Type="http://schemas.openxmlformats.org/officeDocument/2006/relationships/tags" Target="../tags/tag17.xml"/><Relationship Id="rId16" Type="http://schemas.openxmlformats.org/officeDocument/2006/relationships/image" Target="../media/image11.jpe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image" Target="../media/image10.png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0.xml"/><Relationship Id="rId7" Type="http://schemas.openxmlformats.org/officeDocument/2006/relationships/image" Target="../media/image12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4.xml"/><Relationship Id="rId10" Type="http://schemas.microsoft.com/office/2007/relationships/hdphoto" Target="../media/hdphoto2.wdp"/><Relationship Id="rId4" Type="http://schemas.openxmlformats.org/officeDocument/2006/relationships/tags" Target="../tags/tag31.xm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4.xml"/><Relationship Id="rId7" Type="http://schemas.openxmlformats.org/officeDocument/2006/relationships/image" Target="../media/image11.jpe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5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4196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37" y="0"/>
            <a:ext cx="4940427" cy="6858000"/>
          </a:xfrm>
          <a:prstGeom prst="rect">
            <a:avLst/>
          </a:prstGeom>
        </p:spPr>
      </p:pic>
      <p:sp>
        <p:nvSpPr>
          <p:cNvPr id="4" name="Sun 3"/>
          <p:cNvSpPr/>
          <p:nvPr/>
        </p:nvSpPr>
        <p:spPr>
          <a:xfrm>
            <a:off x="2362201" y="48768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866901" y="1527322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598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305800" cy="3276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Functions and structure of lipids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8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5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Long term energy storage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Protection against heat loss (insulation)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Protection against physical shock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Protection against water loss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Chemical messengers (hormones)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Major component of membranes (phospholipids)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8600" y="3581400"/>
            <a:ext cx="533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Structure of Fatty Acids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52400" y="4038600"/>
            <a:ext cx="876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Long chains of mostly carbon and hydrogen atoms with a -COOH group at one end.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When they are part of lipids, the fatty acids resemble long flexible tails.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4581" name="Picture 5" descr="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2844" r="2570" b="83879"/>
          <a:stretch>
            <a:fillRect/>
          </a:stretch>
        </p:blipFill>
        <p:spPr bwMode="auto">
          <a:xfrm>
            <a:off x="1600200" y="5181600"/>
            <a:ext cx="571500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286000" y="1311275"/>
            <a:ext cx="5486400" cy="20574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8600" y="1311275"/>
            <a:ext cx="2057400" cy="403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 rot="10800000">
            <a:off x="2209800" y="2466975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000CC"/>
                </a:solidFill>
              </a:rPr>
              <a:t>O</a:t>
            </a:r>
            <a:r>
              <a:rPr lang="en-GB" altLang="en-US" sz="2800" b="1"/>
              <a:t>H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362200" y="1235075"/>
            <a:ext cx="5562600" cy="2144713"/>
            <a:chOff x="1440" y="48"/>
            <a:chExt cx="3504" cy="1351"/>
          </a:xfrm>
        </p:grpSpPr>
        <p:grpSp>
          <p:nvGrpSpPr>
            <p:cNvPr id="10277" name="Group 8"/>
            <p:cNvGrpSpPr>
              <a:grpSpLocks/>
            </p:cNvGrpSpPr>
            <p:nvPr/>
          </p:nvGrpSpPr>
          <p:grpSpPr bwMode="auto">
            <a:xfrm>
              <a:off x="2640" y="64"/>
              <a:ext cx="336" cy="480"/>
              <a:chOff x="1296" y="2208"/>
              <a:chExt cx="336" cy="480"/>
            </a:xfrm>
          </p:grpSpPr>
          <p:sp>
            <p:nvSpPr>
              <p:cNvPr id="10325" name="Text Box 9"/>
              <p:cNvSpPr txBox="1">
                <a:spLocks noChangeArrowheads="1"/>
              </p:cNvSpPr>
              <p:nvPr/>
            </p:nvSpPr>
            <p:spPr bwMode="auto">
              <a:xfrm>
                <a:off x="1296" y="2208"/>
                <a:ext cx="33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800" b="1"/>
                  <a:t>H</a:t>
                </a:r>
              </a:p>
            </p:txBody>
          </p:sp>
          <p:sp>
            <p:nvSpPr>
              <p:cNvPr id="10326" name="Line 10"/>
              <p:cNvSpPr>
                <a:spLocks noChangeShapeType="1"/>
              </p:cNvSpPr>
              <p:nvPr/>
            </p:nvSpPr>
            <p:spPr bwMode="auto">
              <a:xfrm>
                <a:off x="1440" y="249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78" name="Group 11"/>
            <p:cNvGrpSpPr>
              <a:grpSpLocks/>
            </p:cNvGrpSpPr>
            <p:nvPr/>
          </p:nvGrpSpPr>
          <p:grpSpPr bwMode="auto">
            <a:xfrm>
              <a:off x="3456" y="48"/>
              <a:ext cx="336" cy="480"/>
              <a:chOff x="1296" y="2208"/>
              <a:chExt cx="336" cy="480"/>
            </a:xfrm>
          </p:grpSpPr>
          <p:sp>
            <p:nvSpPr>
              <p:cNvPr id="10323" name="Text Box 12"/>
              <p:cNvSpPr txBox="1">
                <a:spLocks noChangeArrowheads="1"/>
              </p:cNvSpPr>
              <p:nvPr/>
            </p:nvSpPr>
            <p:spPr bwMode="auto">
              <a:xfrm>
                <a:off x="1296" y="2208"/>
                <a:ext cx="33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800" b="1"/>
                  <a:t>H</a:t>
                </a:r>
              </a:p>
            </p:txBody>
          </p:sp>
          <p:sp>
            <p:nvSpPr>
              <p:cNvPr id="10324" name="Line 13"/>
              <p:cNvSpPr>
                <a:spLocks noChangeShapeType="1"/>
              </p:cNvSpPr>
              <p:nvPr/>
            </p:nvSpPr>
            <p:spPr bwMode="auto">
              <a:xfrm>
                <a:off x="1440" y="249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79" name="Group 14"/>
            <p:cNvGrpSpPr>
              <a:grpSpLocks/>
            </p:cNvGrpSpPr>
            <p:nvPr/>
          </p:nvGrpSpPr>
          <p:grpSpPr bwMode="auto">
            <a:xfrm>
              <a:off x="1440" y="160"/>
              <a:ext cx="3504" cy="1239"/>
              <a:chOff x="1440" y="160"/>
              <a:chExt cx="3504" cy="1239"/>
            </a:xfrm>
          </p:grpSpPr>
          <p:grpSp>
            <p:nvGrpSpPr>
              <p:cNvPr id="10280" name="Group 15"/>
              <p:cNvGrpSpPr>
                <a:grpSpLocks/>
              </p:cNvGrpSpPr>
              <p:nvPr/>
            </p:nvGrpSpPr>
            <p:grpSpPr bwMode="auto">
              <a:xfrm>
                <a:off x="1440" y="160"/>
                <a:ext cx="3504" cy="1239"/>
                <a:chOff x="1440" y="160"/>
                <a:chExt cx="3504" cy="1239"/>
              </a:xfrm>
            </p:grpSpPr>
            <p:sp>
              <p:nvSpPr>
                <p:cNvPr id="1028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072" y="592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456" y="448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176" y="592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640" y="496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208" y="640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784" y="457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8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3264" y="648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9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2448" y="736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0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4416" y="640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1" name="Line 25"/>
                <p:cNvSpPr>
                  <a:spLocks noChangeShapeType="1"/>
                </p:cNvSpPr>
                <p:nvPr/>
              </p:nvSpPr>
              <p:spPr bwMode="auto">
                <a:xfrm flipH="1" flipV="1">
                  <a:off x="3648" y="640"/>
                  <a:ext cx="576" cy="144"/>
                </a:xfrm>
                <a:prstGeom prst="line">
                  <a:avLst/>
                </a:prstGeom>
                <a:noFill/>
                <a:ln w="57150">
                  <a:solidFill>
                    <a:srgbClr val="0000CC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2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2832" y="688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3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2016" y="688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608" y="448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/>
                    <a:t>H</a:t>
                  </a:r>
                </a:p>
              </p:txBody>
            </p:sp>
            <p:grpSp>
              <p:nvGrpSpPr>
                <p:cNvPr id="10295" name="Group 29"/>
                <p:cNvGrpSpPr>
                  <a:grpSpLocks/>
                </p:cNvGrpSpPr>
                <p:nvPr/>
              </p:nvGrpSpPr>
              <p:grpSpPr bwMode="auto">
                <a:xfrm>
                  <a:off x="3072" y="160"/>
                  <a:ext cx="336" cy="480"/>
                  <a:chOff x="1296" y="2208"/>
                  <a:chExt cx="336" cy="480"/>
                </a:xfrm>
              </p:grpSpPr>
              <p:sp>
                <p:nvSpPr>
                  <p:cNvPr id="10321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6" y="2208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22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496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6" name="Group 32"/>
                <p:cNvGrpSpPr>
                  <a:grpSpLocks/>
                </p:cNvGrpSpPr>
                <p:nvPr/>
              </p:nvGrpSpPr>
              <p:grpSpPr bwMode="auto">
                <a:xfrm>
                  <a:off x="2192" y="224"/>
                  <a:ext cx="336" cy="480"/>
                  <a:chOff x="1296" y="2208"/>
                  <a:chExt cx="336" cy="480"/>
                </a:xfrm>
              </p:grpSpPr>
              <p:sp>
                <p:nvSpPr>
                  <p:cNvPr id="10319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6" y="2208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20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496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7" name="Group 35"/>
                <p:cNvGrpSpPr>
                  <a:grpSpLocks/>
                </p:cNvGrpSpPr>
                <p:nvPr/>
              </p:nvGrpSpPr>
              <p:grpSpPr bwMode="auto">
                <a:xfrm>
                  <a:off x="2208" y="928"/>
                  <a:ext cx="336" cy="471"/>
                  <a:chOff x="1200" y="1968"/>
                  <a:chExt cx="336" cy="471"/>
                </a:xfrm>
              </p:grpSpPr>
              <p:sp>
                <p:nvSpPr>
                  <p:cNvPr id="10317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8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8" name="Group 38"/>
                <p:cNvGrpSpPr>
                  <a:grpSpLocks/>
                </p:cNvGrpSpPr>
                <p:nvPr/>
              </p:nvGrpSpPr>
              <p:grpSpPr bwMode="auto">
                <a:xfrm>
                  <a:off x="2640" y="784"/>
                  <a:ext cx="336" cy="471"/>
                  <a:chOff x="1200" y="1968"/>
                  <a:chExt cx="336" cy="471"/>
                </a:xfrm>
              </p:grpSpPr>
              <p:sp>
                <p:nvSpPr>
                  <p:cNvPr id="10315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6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9" name="Group 41"/>
                <p:cNvGrpSpPr>
                  <a:grpSpLocks/>
                </p:cNvGrpSpPr>
                <p:nvPr/>
              </p:nvGrpSpPr>
              <p:grpSpPr bwMode="auto">
                <a:xfrm>
                  <a:off x="3072" y="880"/>
                  <a:ext cx="336" cy="471"/>
                  <a:chOff x="1200" y="1968"/>
                  <a:chExt cx="336" cy="471"/>
                </a:xfrm>
              </p:grpSpPr>
              <p:sp>
                <p:nvSpPr>
                  <p:cNvPr id="10313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4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0" name="Group 44"/>
                <p:cNvGrpSpPr>
                  <a:grpSpLocks/>
                </p:cNvGrpSpPr>
                <p:nvPr/>
              </p:nvGrpSpPr>
              <p:grpSpPr bwMode="auto">
                <a:xfrm>
                  <a:off x="3472" y="736"/>
                  <a:ext cx="336" cy="471"/>
                  <a:chOff x="1200" y="1968"/>
                  <a:chExt cx="336" cy="471"/>
                </a:xfrm>
              </p:grpSpPr>
              <p:sp>
                <p:nvSpPr>
                  <p:cNvPr id="10311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2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1" name="Group 47"/>
                <p:cNvGrpSpPr>
                  <a:grpSpLocks/>
                </p:cNvGrpSpPr>
                <p:nvPr/>
              </p:nvGrpSpPr>
              <p:grpSpPr bwMode="auto">
                <a:xfrm>
                  <a:off x="4160" y="177"/>
                  <a:ext cx="336" cy="480"/>
                  <a:chOff x="1296" y="2208"/>
                  <a:chExt cx="336" cy="480"/>
                </a:xfrm>
              </p:grpSpPr>
              <p:sp>
                <p:nvSpPr>
                  <p:cNvPr id="10309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6" y="2208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0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496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2" name="Group 50"/>
                <p:cNvGrpSpPr>
                  <a:grpSpLocks/>
                </p:cNvGrpSpPr>
                <p:nvPr/>
              </p:nvGrpSpPr>
              <p:grpSpPr bwMode="auto">
                <a:xfrm>
                  <a:off x="4176" y="865"/>
                  <a:ext cx="336" cy="471"/>
                  <a:chOff x="1200" y="1968"/>
                  <a:chExt cx="336" cy="471"/>
                </a:xfrm>
              </p:grpSpPr>
              <p:sp>
                <p:nvSpPr>
                  <p:cNvPr id="10307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08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3" name="Group 53"/>
                <p:cNvGrpSpPr>
                  <a:grpSpLocks/>
                </p:cNvGrpSpPr>
                <p:nvPr/>
              </p:nvGrpSpPr>
              <p:grpSpPr bwMode="auto">
                <a:xfrm rot="18774590" flipH="1">
                  <a:off x="1752" y="376"/>
                  <a:ext cx="48" cy="192"/>
                  <a:chOff x="1680" y="624"/>
                  <a:chExt cx="48" cy="192"/>
                </a:xfrm>
              </p:grpSpPr>
              <p:sp>
                <p:nvSpPr>
                  <p:cNvPr id="10305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624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06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624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304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440" y="160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0000CC"/>
                      </a:solidFill>
                    </a:rPr>
                    <a:t>O</a:t>
                  </a:r>
                </a:p>
              </p:txBody>
            </p:sp>
          </p:grpSp>
          <p:sp>
            <p:nvSpPr>
              <p:cNvPr id="10281" name="Line 57"/>
              <p:cNvSpPr>
                <a:spLocks noChangeShapeType="1"/>
              </p:cNvSpPr>
              <p:nvPr/>
            </p:nvSpPr>
            <p:spPr bwMode="auto">
              <a:xfrm flipH="1">
                <a:off x="1776" y="728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46" name="Line 58"/>
          <p:cNvSpPr>
            <a:spLocks noChangeShapeType="1"/>
          </p:cNvSpPr>
          <p:nvPr/>
        </p:nvSpPr>
        <p:spPr bwMode="auto">
          <a:xfrm flipH="1" flipV="1">
            <a:off x="1231900" y="2747963"/>
            <a:ext cx="444500" cy="11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Text Box 59"/>
          <p:cNvSpPr txBox="1">
            <a:spLocks noChangeArrowheads="1"/>
          </p:cNvSpPr>
          <p:nvPr/>
        </p:nvSpPr>
        <p:spPr bwMode="auto">
          <a:xfrm>
            <a:off x="1612900" y="2493963"/>
            <a:ext cx="444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000CC"/>
                </a:solidFill>
              </a:rPr>
              <a:t>O</a:t>
            </a:r>
            <a:endParaRPr lang="en-GB" altLang="en-US" sz="2800" b="1"/>
          </a:p>
        </p:txBody>
      </p:sp>
      <p:grpSp>
        <p:nvGrpSpPr>
          <p:cNvPr id="10248" name="Group 60"/>
          <p:cNvGrpSpPr>
            <a:grpSpLocks/>
          </p:cNvGrpSpPr>
          <p:nvPr/>
        </p:nvGrpSpPr>
        <p:grpSpPr bwMode="auto">
          <a:xfrm>
            <a:off x="228600" y="1782763"/>
            <a:ext cx="2209800" cy="3414712"/>
            <a:chOff x="96" y="393"/>
            <a:chExt cx="1392" cy="2151"/>
          </a:xfrm>
        </p:grpSpPr>
        <p:sp>
          <p:nvSpPr>
            <p:cNvPr id="10258" name="Text Box 61"/>
            <p:cNvSpPr txBox="1">
              <a:spLocks noChangeArrowheads="1"/>
            </p:cNvSpPr>
            <p:nvPr/>
          </p:nvSpPr>
          <p:spPr bwMode="auto">
            <a:xfrm>
              <a:off x="488" y="82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0259" name="Text Box 62"/>
            <p:cNvSpPr txBox="1">
              <a:spLocks noChangeArrowheads="1"/>
            </p:cNvSpPr>
            <p:nvPr/>
          </p:nvSpPr>
          <p:spPr bwMode="auto">
            <a:xfrm>
              <a:off x="488" y="130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0260" name="Text Box 63"/>
            <p:cNvSpPr txBox="1">
              <a:spLocks noChangeArrowheads="1"/>
            </p:cNvSpPr>
            <p:nvPr/>
          </p:nvSpPr>
          <p:spPr bwMode="auto">
            <a:xfrm>
              <a:off x="488" y="178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0261" name="Text Box 64"/>
            <p:cNvSpPr txBox="1">
              <a:spLocks noChangeArrowheads="1"/>
            </p:cNvSpPr>
            <p:nvPr/>
          </p:nvSpPr>
          <p:spPr bwMode="auto">
            <a:xfrm>
              <a:off x="104" y="82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  <p:sp>
          <p:nvSpPr>
            <p:cNvPr id="10262" name="Line 65"/>
            <p:cNvSpPr>
              <a:spLocks noChangeShapeType="1"/>
            </p:cNvSpPr>
            <p:nvPr/>
          </p:nvSpPr>
          <p:spPr bwMode="auto">
            <a:xfrm flipH="1">
              <a:off x="344" y="1017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Text Box 66"/>
            <p:cNvSpPr txBox="1">
              <a:spLocks noChangeArrowheads="1"/>
            </p:cNvSpPr>
            <p:nvPr/>
          </p:nvSpPr>
          <p:spPr bwMode="auto">
            <a:xfrm>
              <a:off x="104" y="1314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  <p:sp>
          <p:nvSpPr>
            <p:cNvPr id="10264" name="Line 67"/>
            <p:cNvSpPr>
              <a:spLocks noChangeShapeType="1"/>
            </p:cNvSpPr>
            <p:nvPr/>
          </p:nvSpPr>
          <p:spPr bwMode="auto">
            <a:xfrm flipH="1">
              <a:off x="344" y="1506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Text Box 68"/>
            <p:cNvSpPr txBox="1">
              <a:spLocks noChangeArrowheads="1"/>
            </p:cNvSpPr>
            <p:nvPr/>
          </p:nvSpPr>
          <p:spPr bwMode="auto">
            <a:xfrm>
              <a:off x="96" y="178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  <p:sp>
          <p:nvSpPr>
            <p:cNvPr id="10266" name="Line 69"/>
            <p:cNvSpPr>
              <a:spLocks noChangeShapeType="1"/>
            </p:cNvSpPr>
            <p:nvPr/>
          </p:nvSpPr>
          <p:spPr bwMode="auto">
            <a:xfrm flipH="1">
              <a:off x="336" y="1977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Line 70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 flipV="1">
              <a:off x="632" y="1097"/>
              <a:ext cx="0" cy="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Line 71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 flipV="1">
              <a:off x="632" y="1577"/>
              <a:ext cx="0" cy="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Line 72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 flipV="1">
              <a:off x="632" y="2049"/>
              <a:ext cx="0" cy="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Line 73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720" y="1497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Line 74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728" y="1977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Text Box 75"/>
            <p:cNvSpPr txBox="1">
              <a:spLocks noChangeArrowheads="1"/>
            </p:cNvSpPr>
            <p:nvPr/>
          </p:nvSpPr>
          <p:spPr bwMode="auto">
            <a:xfrm>
              <a:off x="480" y="2217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  <p:sp>
          <p:nvSpPr>
            <p:cNvPr id="10273" name="Text Box 76"/>
            <p:cNvSpPr txBox="1">
              <a:spLocks noChangeArrowheads="1"/>
            </p:cNvSpPr>
            <p:nvPr/>
          </p:nvSpPr>
          <p:spPr bwMode="auto">
            <a:xfrm>
              <a:off x="960" y="1353"/>
              <a:ext cx="5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0000CC"/>
                  </a:solidFill>
                </a:rPr>
                <a:t>O</a:t>
              </a:r>
              <a:r>
                <a:rPr lang="en-GB" altLang="en-US" sz="2800" b="1"/>
                <a:t>H</a:t>
              </a:r>
            </a:p>
          </p:txBody>
        </p:sp>
        <p:sp>
          <p:nvSpPr>
            <p:cNvPr id="10274" name="Text Box 77"/>
            <p:cNvSpPr txBox="1">
              <a:spLocks noChangeArrowheads="1"/>
            </p:cNvSpPr>
            <p:nvPr/>
          </p:nvSpPr>
          <p:spPr bwMode="auto">
            <a:xfrm>
              <a:off x="960" y="1785"/>
              <a:ext cx="5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0000CC"/>
                  </a:solidFill>
                </a:rPr>
                <a:t>O</a:t>
              </a:r>
              <a:r>
                <a:rPr lang="en-GB" altLang="en-US" sz="2800" b="1"/>
                <a:t>H</a:t>
              </a:r>
            </a:p>
          </p:txBody>
        </p:sp>
        <p:sp>
          <p:nvSpPr>
            <p:cNvPr id="10275" name="Line 78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 flipV="1">
              <a:off x="632" y="665"/>
              <a:ext cx="0" cy="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Text Box 79"/>
            <p:cNvSpPr txBox="1">
              <a:spLocks noChangeArrowheads="1"/>
            </p:cNvSpPr>
            <p:nvPr/>
          </p:nvSpPr>
          <p:spPr bwMode="auto">
            <a:xfrm>
              <a:off x="480" y="393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</p:grpSp>
      <p:sp>
        <p:nvSpPr>
          <p:cNvPr id="131152" name="Text Box 80"/>
          <p:cNvSpPr txBox="1">
            <a:spLocks noChangeArrowheads="1"/>
          </p:cNvSpPr>
          <p:nvPr/>
        </p:nvSpPr>
        <p:spPr bwMode="auto">
          <a:xfrm>
            <a:off x="1892300" y="2479675"/>
            <a:ext cx="444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/>
              <a:t>H</a:t>
            </a:r>
          </a:p>
        </p:txBody>
      </p:sp>
      <p:sp>
        <p:nvSpPr>
          <p:cNvPr id="131153" name="Text Box 81"/>
          <p:cNvSpPr txBox="1">
            <a:spLocks noChangeArrowheads="1"/>
          </p:cNvSpPr>
          <p:nvPr/>
        </p:nvSpPr>
        <p:spPr bwMode="auto">
          <a:xfrm>
            <a:off x="5105400" y="4054475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Dehydration</a:t>
            </a:r>
          </a:p>
        </p:txBody>
      </p:sp>
      <p:sp>
        <p:nvSpPr>
          <p:cNvPr id="10251" name="Text Box 82"/>
          <p:cNvSpPr txBox="1">
            <a:spLocks noChangeArrowheads="1"/>
          </p:cNvSpPr>
          <p:nvPr/>
        </p:nvSpPr>
        <p:spPr bwMode="auto">
          <a:xfrm>
            <a:off x="7543800" y="1311275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 dirty="0"/>
              <a:t>Fatty Acid</a:t>
            </a:r>
          </a:p>
        </p:txBody>
      </p:sp>
      <p:sp>
        <p:nvSpPr>
          <p:cNvPr id="10252" name="Text Box 83"/>
          <p:cNvSpPr txBox="1">
            <a:spLocks noChangeArrowheads="1"/>
          </p:cNvSpPr>
          <p:nvPr/>
        </p:nvSpPr>
        <p:spPr bwMode="auto">
          <a:xfrm>
            <a:off x="152400" y="12192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/>
              <a:t>Glycerol</a:t>
            </a:r>
          </a:p>
        </p:txBody>
      </p:sp>
      <p:sp>
        <p:nvSpPr>
          <p:cNvPr id="131159" name="Text Box 87"/>
          <p:cNvSpPr txBox="1">
            <a:spLocks noChangeArrowheads="1"/>
          </p:cNvSpPr>
          <p:nvPr/>
        </p:nvSpPr>
        <p:spPr bwMode="auto">
          <a:xfrm>
            <a:off x="1295400" y="28194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Ester link</a:t>
            </a:r>
            <a:endParaRPr lang="en-GB" sz="2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1160" name="Text Box 88"/>
          <p:cNvSpPr txBox="1">
            <a:spLocks noChangeArrowheads="1"/>
          </p:cNvSpPr>
          <p:nvPr/>
        </p:nvSpPr>
        <p:spPr bwMode="auto">
          <a:xfrm>
            <a:off x="2382861" y="4800600"/>
            <a:ext cx="61308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 fat, three fatty acids are joined to a single glycerol by an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ester linkage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ar-EG" alt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رابطة إستيرية</a:t>
            </a:r>
            <a:r>
              <a:rPr lang="en-GB" alt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creating a </a:t>
            </a:r>
            <a:r>
              <a:rPr lang="en-US" altLang="en-US" sz="1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triacylglycerol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endParaRPr lang="en-GB" sz="1600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407370" y="183189"/>
            <a:ext cx="596135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A)- Fats: 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Structure </a:t>
            </a:r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fat </a:t>
            </a:r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molecule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0" name="Picture 8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1" name="Content Placeholder 2">
            <a:extLst>
              <a:ext uri="{FF2B5EF4-FFF2-40B4-BE49-F238E27FC236}">
                <a16:creationId xmlns:a16="http://schemas.microsoft.com/office/drawing/2014/main" id="{3ECFAF0F-80A2-498D-A9BC-CD2F8CDBF1D4}"/>
              </a:ext>
            </a:extLst>
          </p:cNvPr>
          <p:cNvSpPr txBox="1">
            <a:spLocks/>
          </p:cNvSpPr>
          <p:nvPr/>
        </p:nvSpPr>
        <p:spPr>
          <a:xfrm>
            <a:off x="121640" y="5410200"/>
            <a:ext cx="8686800" cy="6626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altLang="en-US" sz="1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Thus, the fat molecule is constructed from two kinds of smaller molecules: </a:t>
            </a:r>
            <a:r>
              <a:rPr lang="en-US" altLang="en-US" sz="1600" b="1" u="sng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glycerol</a:t>
            </a:r>
            <a:r>
              <a:rPr lang="en-US" altLang="en-US" sz="1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and </a:t>
            </a:r>
            <a:r>
              <a:rPr lang="en-US" altLang="en-US" sz="1600" b="1" u="sng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fatty acids</a:t>
            </a:r>
            <a:r>
              <a:rPr lang="en-US" altLang="en-US" sz="16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(</a:t>
            </a:r>
            <a:r>
              <a:rPr lang="en-US" altLang="en-US" sz="1600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so, it is not a true polymer</a:t>
            </a:r>
            <a:r>
              <a:rPr lang="en-US" altLang="en-US" sz="16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)</a:t>
            </a:r>
            <a:endParaRPr lang="en-US" altLang="en-US" sz="1600" b="1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46108" y="6005029"/>
            <a:ext cx="8389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WarnockPro-Regular"/>
                <a:cs typeface="+mj-cs"/>
              </a:rPr>
              <a:t>Hence, lipids </a:t>
            </a:r>
            <a:r>
              <a:rPr lang="en-US" b="1" dirty="0">
                <a:latin typeface="WarnockPro-Regular"/>
                <a:cs typeface="+mj-cs"/>
              </a:rPr>
              <a:t>are the one class of large biological molecules </a:t>
            </a:r>
            <a:r>
              <a:rPr lang="en-US" b="1" dirty="0" smtClean="0">
                <a:latin typeface="WarnockPro-Regular"/>
                <a:cs typeface="+mj-cs"/>
              </a:rPr>
              <a:t>that </a:t>
            </a:r>
            <a:r>
              <a:rPr lang="en-US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arnockPro-Regular"/>
                <a:cs typeface="+mj-cs"/>
              </a:rPr>
              <a:t>does </a:t>
            </a:r>
            <a:r>
              <a:rPr 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arnockPro-Regular"/>
                <a:cs typeface="+mj-cs"/>
              </a:rPr>
              <a:t>not include true </a:t>
            </a:r>
            <a:r>
              <a:rPr lang="en-US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arnockPro-Regular"/>
                <a:cs typeface="+mj-cs"/>
              </a:rPr>
              <a:t>polymers</a:t>
            </a:r>
            <a:r>
              <a:rPr lang="en-US" b="1" dirty="0">
                <a:solidFill>
                  <a:srgbClr val="0000FF"/>
                </a:solidFill>
                <a:latin typeface="WarnockPro-Regular"/>
                <a:cs typeface="+mj-cs"/>
              </a:rPr>
              <a:t>.</a:t>
            </a:r>
            <a:endParaRPr lang="en-US" b="1" dirty="0">
              <a:solidFill>
                <a:srgbClr val="0000FF"/>
              </a:solidFill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33677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1875 0.227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1.85185E-6 L 0.19999 0.22222 " pathEditMode="relative" ptsTypes="AA">
                                      <p:cBhvr>
                                        <p:cTn id="9" dur="2000" fill="hold"/>
                                        <p:tgtEl>
                                          <p:spTgt spid="131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9584 0.0215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1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1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1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1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3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8" grpId="0"/>
      <p:bldP spid="131152" grpId="0"/>
      <p:bldP spid="131153" grpId="0"/>
      <p:bldP spid="131159" grpId="0"/>
      <p:bldP spid="131159" grpId="1"/>
      <p:bldP spid="131160" grpId="0"/>
      <p:bldP spid="91" grpId="0"/>
      <p:bldP spid="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>
            <a:extLst>
              <a:ext uri="{FF2B5EF4-FFF2-40B4-BE49-F238E27FC236}">
                <a16:creationId xmlns:a16="http://schemas.microsoft.com/office/drawing/2014/main" id="{30DBB904-ACA7-43BB-8598-1AA2D4875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D17754-F796-4A48-A217-2F4E85619662}" type="slidenum">
              <a:rPr lang="ar-SA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/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33AA6723-5E6D-4C55-A3AB-A956CEE066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r="6366" b="3750"/>
          <a:stretch/>
        </p:blipFill>
        <p:spPr bwMode="auto">
          <a:xfrm>
            <a:off x="183502" y="990600"/>
            <a:ext cx="8534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05000" y="228600"/>
            <a:ext cx="533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Structure of Fat molecule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141708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1912598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43000"/>
            <a:ext cx="4953000" cy="457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GB" sz="24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1)- Saturated Fats</a:t>
            </a:r>
            <a:r>
              <a:rPr lang="en-GB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1600" dirty="0" smtClean="0">
                <a:ln w="11430"/>
                <a:solidFill>
                  <a:schemeClr val="tx1"/>
                </a:solidFill>
              </a:rPr>
              <a:t>الدهون المشبعة</a:t>
            </a:r>
            <a:endParaRPr lang="en-GB" sz="1600" dirty="0" smtClean="0">
              <a:ln w="11430"/>
              <a:solidFill>
                <a:schemeClr val="tx1"/>
              </a:solidFill>
            </a:endParaRP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533400" y="1674813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Fatty acid components are saturated when there is no double bond between the carbons. All </a:t>
            </a:r>
            <a:r>
              <a:rPr lang="en-GB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Carbn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are linked with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 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4495800" y="3505200"/>
            <a:ext cx="4343400" cy="457200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n w="11430"/>
                <a:solidFill>
                  <a:srgbClr val="0000FF"/>
                </a:solidFill>
                <a:latin typeface="Impact" pitchFamily="34" charset="0"/>
              </a:rPr>
              <a:t>Most animal fats are saturated.  </a:t>
            </a:r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533400" y="4038600"/>
            <a:ext cx="708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double bonds are formed by the removal of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atoms.  </a:t>
            </a:r>
          </a:p>
        </p:txBody>
      </p:sp>
      <p:sp>
        <p:nvSpPr>
          <p:cNvPr id="134155" name="Text Box 11"/>
          <p:cNvSpPr txBox="1">
            <a:spLocks noChangeArrowheads="1"/>
          </p:cNvSpPr>
          <p:nvPr/>
        </p:nvSpPr>
        <p:spPr bwMode="auto">
          <a:xfrm>
            <a:off x="533400" y="6096000"/>
            <a:ext cx="784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They can be synthetically converted to saturated (solid) by adding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GB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Hydrogenation </a:t>
            </a:r>
            <a:r>
              <a:rPr lang="ar-E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الهَدْرَﭽـَة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  </a:t>
            </a:r>
          </a:p>
        </p:txBody>
      </p:sp>
      <p:sp>
        <p:nvSpPr>
          <p:cNvPr id="134156" name="Rectangle 12"/>
          <p:cNvSpPr>
            <a:spLocks noChangeArrowheads="1"/>
          </p:cNvSpPr>
          <p:nvPr/>
        </p:nvSpPr>
        <p:spPr bwMode="auto">
          <a:xfrm>
            <a:off x="152400" y="4444029"/>
            <a:ext cx="60960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2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2)- Un-saturated Fats</a:t>
            </a:r>
            <a:r>
              <a:rPr lang="en-GB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altLang="en-US" sz="1400" dirty="0" smtClean="0">
                <a:ln w="11430"/>
              </a:rPr>
              <a:t>الدهون الغير مشبعة</a:t>
            </a:r>
            <a:endParaRPr lang="en-GB" sz="1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86000" y="2286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6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Types of fats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81000" y="48006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They are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liquid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 room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temperature.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There is one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or more double bonds between carbons in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their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fatty acids allows for “</a:t>
            </a:r>
            <a:r>
              <a:rPr lang="en-US" sz="16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kinks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” in the tails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Include most plant fats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457200" y="2286000"/>
            <a:ext cx="8458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Fatty 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acid components are saturated 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(i.e. there 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 no double bonds between the 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carbons (all </a:t>
            </a:r>
            <a:r>
              <a:rPr lang="en-GB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are linked with </a:t>
            </a:r>
            <a:r>
              <a:rPr lang="en-GB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H)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They have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only single C-C bonds in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their fatty acids.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They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are solid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 room temp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Include most animal fats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572000" y="5562600"/>
            <a:ext cx="4419600" cy="461963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n w="11430"/>
                <a:solidFill>
                  <a:srgbClr val="0000FF"/>
                </a:solidFill>
                <a:latin typeface="Impact" pitchFamily="34" charset="0"/>
              </a:rPr>
              <a:t>Most plant fats are unsaturated. 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47773"/>
            <a:ext cx="8762999" cy="553402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/>
      <p:bldP spid="134149" grpId="0" animBg="1"/>
      <p:bldP spid="134152" grpId="0"/>
      <p:bldP spid="134155" grpId="0"/>
      <p:bldP spid="134156" grpId="0"/>
      <p:bldP spid="28679" grpId="0" build="p" autoUpdateAnimBg="0"/>
      <p:bldP spid="2" grpId="0" build="p" autoUpdateAnimBg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145D83-FA29-4E90-BBF5-BC2EAF598E9D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86000" y="2286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6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Types of fats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88" y="1295400"/>
            <a:ext cx="8089712" cy="537737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828800" y="1676400"/>
            <a:ext cx="5257800" cy="2438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689767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BC9A7C3-348E-4CFC-A35F-5F4EA6AB0696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 smtClean="0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765300"/>
            <a:ext cx="8305800" cy="836613"/>
          </a:xfrm>
        </p:spPr>
        <p:txBody>
          <a:bodyPr>
            <a:spAutoFit/>
          </a:bodyPr>
          <a:lstStyle/>
          <a:p>
            <a:pPr indent="-2238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Phospholipids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have two fatty acids attached to a </a:t>
            </a:r>
            <a:r>
              <a:rPr lang="en-US" alt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glycerol molecule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a </a:t>
            </a:r>
            <a:r>
              <a:rPr lang="en-US" alt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phosphate group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third position.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phosphate group carries a </a:t>
            </a:r>
            <a:r>
              <a:rPr lang="en-US" alt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negative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charge</a:t>
            </a:r>
            <a:r>
              <a:rPr lang="en-US" altLang="en-US" sz="14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439863"/>
            <a:ext cx="7543800" cy="336550"/>
          </a:xfrm>
        </p:spPr>
        <p:txBody>
          <a:bodyPr>
            <a:spAutoFit/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2-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Phospholipids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</a:t>
            </a:r>
            <a:r>
              <a:rPr lang="en-US" altLang="en-US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major components of cell membranes</a:t>
            </a:r>
          </a:p>
        </p:txBody>
      </p:sp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46" b="4767"/>
          <a:stretch>
            <a:fillRect/>
          </a:stretch>
        </p:blipFill>
        <p:spPr bwMode="auto">
          <a:xfrm>
            <a:off x="5181600" y="2419350"/>
            <a:ext cx="38862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76200" y="4572000"/>
            <a:ext cx="502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 startAt="3"/>
              <a:defRPr/>
            </a:pP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Steroids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e.g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Cholesterol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are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hydrophobic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molecules.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ome of them are forming hormones (</a:t>
            </a:r>
            <a:r>
              <a:rPr lang="en-GB" sz="1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Sex </a:t>
            </a:r>
            <a:r>
              <a:rPr lang="en-GB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Hormones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76200" y="5799892"/>
            <a:ext cx="5029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 startAt="4"/>
              <a:defRPr/>
            </a:pP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Waxes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are hydrophobic molecules used for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waterproofing (protection).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685800" y="2665917"/>
            <a:ext cx="4648200" cy="166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2238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fatty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acid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tails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</a:t>
            </a:r>
            <a:r>
              <a:rPr lang="en-US" alt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HYDROPHOBIC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but the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phosphate group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its attachments form a </a:t>
            </a:r>
            <a:r>
              <a:rPr lang="en-US" alt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HYDROPHILIC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head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119062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2238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it is </a:t>
            </a:r>
            <a:r>
              <a:rPr lang="en-US" alt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AMPHIPATHIC: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has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both </a:t>
            </a:r>
            <a:r>
              <a:rPr lang="en-US" altLang="en-US" sz="1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hydrophobic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and </a:t>
            </a:r>
            <a:r>
              <a:rPr lang="en-US" altLang="en-US" sz="1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hydrophilic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regions</a:t>
            </a:r>
            <a:r>
              <a:rPr lang="en-US" altLang="en-US" sz="1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en-US" sz="16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286000" y="2286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6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Types of fats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 build="p"/>
      <p:bldP spid="25611" grpId="0"/>
      <p:bldP spid="11" grpId="0"/>
      <p:bldP spid="1351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3415004" y="1314136"/>
            <a:ext cx="1828800" cy="711200"/>
          </a:xfrm>
          <a:prstGeom prst="rect">
            <a:avLst/>
          </a:prstGeom>
          <a:solidFill>
            <a:srgbClr val="FFFF66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0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Lipids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304800" y="4651375"/>
            <a:ext cx="11430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Saturated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1828800" y="4651375"/>
            <a:ext cx="13716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Unsaturated</a:t>
            </a: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3154608" y="3603417"/>
            <a:ext cx="14478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Phospholipids</a:t>
            </a: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76200" y="5032375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200" b="1"/>
              <a:t>Animal Fats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1676400" y="50292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200" b="1" dirty="0"/>
              <a:t>Vegetable Fats</a:t>
            </a: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3140976" y="2372380"/>
            <a:ext cx="2247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Include</a:t>
            </a:r>
            <a:endParaRPr lang="en-GB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85800" y="5268685"/>
            <a:ext cx="2209800" cy="1284515"/>
            <a:chOff x="672" y="2736"/>
            <a:chExt cx="1728" cy="862"/>
          </a:xfrm>
        </p:grpSpPr>
        <p:grpSp>
          <p:nvGrpSpPr>
            <p:cNvPr id="13336" name="Group 11"/>
            <p:cNvGrpSpPr>
              <a:grpSpLocks/>
            </p:cNvGrpSpPr>
            <p:nvPr/>
          </p:nvGrpSpPr>
          <p:grpSpPr bwMode="auto">
            <a:xfrm>
              <a:off x="672" y="2736"/>
              <a:ext cx="1728" cy="576"/>
              <a:chOff x="1104" y="2160"/>
              <a:chExt cx="1728" cy="576"/>
            </a:xfrm>
          </p:grpSpPr>
          <p:sp>
            <p:nvSpPr>
              <p:cNvPr id="13338" name="Line 12"/>
              <p:cNvSpPr>
                <a:spLocks noChangeShapeType="1"/>
              </p:cNvSpPr>
              <p:nvPr/>
            </p:nvSpPr>
            <p:spPr bwMode="auto">
              <a:xfrm>
                <a:off x="2832" y="2160"/>
                <a:ext cx="0" cy="57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" name="Line 13"/>
              <p:cNvSpPr>
                <a:spLocks noChangeShapeType="1"/>
              </p:cNvSpPr>
              <p:nvPr/>
            </p:nvSpPr>
            <p:spPr bwMode="auto">
              <a:xfrm flipH="1">
                <a:off x="1104" y="2715"/>
                <a:ext cx="1728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" name="Line 14"/>
              <p:cNvSpPr>
                <a:spLocks noChangeShapeType="1"/>
              </p:cNvSpPr>
              <p:nvPr>
                <p:custDataLst>
                  <p:tags r:id="rId5"/>
                </p:custDataLst>
              </p:nvPr>
            </p:nvSpPr>
            <p:spPr bwMode="auto">
              <a:xfrm flipV="1">
                <a:off x="1104" y="2352"/>
                <a:ext cx="0" cy="38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8255" name="Text Box 1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68" y="3122"/>
              <a:ext cx="1488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50000"/>
                </a:spcBef>
                <a:defRPr/>
              </a:pPr>
              <a:r>
                <a:rPr lang="en-GB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Hydrogenation</a:t>
              </a:r>
            </a:p>
            <a:p>
              <a:pPr algn="ctr">
                <a:lnSpc>
                  <a:spcPct val="75000"/>
                </a:lnSpc>
                <a:spcBef>
                  <a:spcPct val="50000"/>
                </a:spcBef>
                <a:defRPr/>
              </a:pPr>
              <a:r>
                <a:rPr lang="ar-EG" sz="24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هَـدْرَﭽـَــــــــة</a:t>
              </a:r>
              <a:endParaRPr lang="en-GB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38264" name="Text Box 24"/>
          <p:cNvSpPr txBox="1">
            <a:spLocks noChangeArrowheads="1"/>
          </p:cNvSpPr>
          <p:nvPr/>
        </p:nvSpPr>
        <p:spPr bwMode="auto">
          <a:xfrm>
            <a:off x="4846427" y="3549973"/>
            <a:ext cx="10668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Steroids</a:t>
            </a:r>
            <a:endParaRPr lang="en-GB" sz="1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8265" name="Text Box 25"/>
          <p:cNvSpPr txBox="1">
            <a:spLocks noChangeArrowheads="1"/>
          </p:cNvSpPr>
          <p:nvPr/>
        </p:nvSpPr>
        <p:spPr bwMode="auto">
          <a:xfrm>
            <a:off x="4781801" y="3916988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Sex Hormones    &amp; Cholesterol</a:t>
            </a: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6248400" y="3532393"/>
            <a:ext cx="9144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4053" dir="3542175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Waxes</a:t>
            </a:r>
          </a:p>
        </p:txBody>
      </p:sp>
      <p:sp>
        <p:nvSpPr>
          <p:cNvPr id="13326" name="Text Box 3"/>
          <p:cNvSpPr txBox="1">
            <a:spLocks noChangeArrowheads="1"/>
          </p:cNvSpPr>
          <p:nvPr/>
        </p:nvSpPr>
        <p:spPr bwMode="auto">
          <a:xfrm>
            <a:off x="2884488" y="1694289"/>
            <a:ext cx="289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000" b="1" dirty="0"/>
          </a:p>
        </p:txBody>
      </p:sp>
      <p:sp>
        <p:nvSpPr>
          <p:cNvPr id="13328" name="Line 17"/>
          <p:cNvSpPr>
            <a:spLocks noChangeShapeType="1"/>
          </p:cNvSpPr>
          <p:nvPr/>
        </p:nvSpPr>
        <p:spPr bwMode="auto">
          <a:xfrm>
            <a:off x="2808288" y="2124502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Line 19"/>
          <p:cNvSpPr>
            <a:spLocks noChangeShapeType="1"/>
          </p:cNvSpPr>
          <p:nvPr/>
        </p:nvSpPr>
        <p:spPr bwMode="auto">
          <a:xfrm>
            <a:off x="1905000" y="2895599"/>
            <a:ext cx="48006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Line 21"/>
          <p:cNvSpPr>
            <a:spLocks noChangeShapeType="1"/>
          </p:cNvSpPr>
          <p:nvPr/>
        </p:nvSpPr>
        <p:spPr bwMode="auto">
          <a:xfrm>
            <a:off x="1905000" y="2895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Line 22"/>
          <p:cNvSpPr>
            <a:spLocks noChangeShapeType="1"/>
          </p:cNvSpPr>
          <p:nvPr/>
        </p:nvSpPr>
        <p:spPr bwMode="auto">
          <a:xfrm>
            <a:off x="5334000" y="2895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23"/>
          <p:cNvSpPr>
            <a:spLocks noChangeShapeType="1"/>
          </p:cNvSpPr>
          <p:nvPr/>
        </p:nvSpPr>
        <p:spPr bwMode="auto">
          <a:xfrm>
            <a:off x="3875088" y="2895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22"/>
          <p:cNvSpPr>
            <a:spLocks noChangeShapeType="1"/>
          </p:cNvSpPr>
          <p:nvPr/>
        </p:nvSpPr>
        <p:spPr bwMode="auto">
          <a:xfrm>
            <a:off x="6701406" y="2891406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3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3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2362200" y="1524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F838ADC-FF62-49EE-A1C0-6B55CD3EBA54}"/>
              </a:ext>
            </a:extLst>
          </p:cNvPr>
          <p:cNvSpPr/>
          <p:nvPr/>
        </p:nvSpPr>
        <p:spPr>
          <a:xfrm>
            <a:off x="1333504" y="3505200"/>
            <a:ext cx="1142991" cy="408193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Fats</a:t>
            </a:r>
          </a:p>
        </p:txBody>
      </p:sp>
      <p:sp>
        <p:nvSpPr>
          <p:cNvPr id="35" name="Line 23">
            <a:extLst>
              <a:ext uri="{FF2B5EF4-FFF2-40B4-BE49-F238E27FC236}">
                <a16:creationId xmlns:a16="http://schemas.microsoft.com/office/drawing/2014/main" id="{6A8862DE-1D3C-4390-B951-6B3987F153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0600" y="4197351"/>
            <a:ext cx="19050" cy="4540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23">
            <a:extLst>
              <a:ext uri="{FF2B5EF4-FFF2-40B4-BE49-F238E27FC236}">
                <a16:creationId xmlns:a16="http://schemas.microsoft.com/office/drawing/2014/main" id="{BD51B7B4-DF55-4AA6-9167-3DFBB45864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76495" y="4222297"/>
            <a:ext cx="19050" cy="4540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7">
            <a:extLst>
              <a:ext uri="{FF2B5EF4-FFF2-40B4-BE49-F238E27FC236}">
                <a16:creationId xmlns:a16="http://schemas.microsoft.com/office/drawing/2014/main" id="{E4A5A5A2-6998-4041-970A-4327144FC9B1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595" y="4197350"/>
            <a:ext cx="1504950" cy="4285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8">
            <a:extLst>
              <a:ext uri="{FF2B5EF4-FFF2-40B4-BE49-F238E27FC236}">
                <a16:creationId xmlns:a16="http://schemas.microsoft.com/office/drawing/2014/main" id="{47B51599-EE6D-4F81-8226-BA3C192BE1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935407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2960688" y="3975171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major component of the cell </a:t>
            </a:r>
            <a:r>
              <a:rPr lang="en-GB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membrane</a:t>
            </a:r>
          </a:p>
        </p:txBody>
      </p:sp>
      <p:sp>
        <p:nvSpPr>
          <p:cNvPr id="39" name="Line 23"/>
          <p:cNvSpPr>
            <a:spLocks noChangeShapeType="1"/>
          </p:cNvSpPr>
          <p:nvPr/>
        </p:nvSpPr>
        <p:spPr bwMode="auto">
          <a:xfrm>
            <a:off x="4243328" y="2124502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806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132561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0480" y="30480"/>
            <a:ext cx="4014787" cy="678465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876800" y="5939135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624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132561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 l="4658" t="19679" r="6347"/>
          <a:stretch>
            <a:fillRect/>
          </a:stretch>
        </p:blipFill>
        <p:spPr bwMode="auto">
          <a:xfrm>
            <a:off x="4139952" y="13716000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0480" y="30480"/>
            <a:ext cx="4014787" cy="678465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876800" y="5939135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719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132561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0480" y="30480"/>
            <a:ext cx="4014787" cy="678465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876800" y="5939135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868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10"/>
          <p:cNvPicPr>
            <a:picLocks noChangeAspect="1" noChangeArrowheads="1"/>
          </p:cNvPicPr>
          <p:nvPr/>
        </p:nvPicPr>
        <p:blipFill>
          <a:blip r:embed="rId5">
            <a:lum bright="28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24876" y="1066800"/>
            <a:ext cx="906448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990600" y="2955925"/>
            <a:ext cx="7086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4000" dirty="0">
                <a:ln w="11430"/>
                <a:solidFill>
                  <a:srgbClr val="FF0000"/>
                </a:solidFill>
                <a:latin typeface="Impact" pitchFamily="34" charset="0"/>
              </a:rPr>
              <a:t>Macromolecules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4000" dirty="0">
                <a:ln w="11430"/>
                <a:solidFill>
                  <a:srgbClr val="FF0000"/>
                </a:solidFill>
                <a:latin typeface="Impact" pitchFamily="34" charset="0"/>
              </a:rPr>
              <a:t>Continuo….</a:t>
            </a:r>
          </a:p>
        </p:txBody>
      </p:sp>
      <p:grpSp>
        <p:nvGrpSpPr>
          <p:cNvPr id="10" name="Group 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23850" y="0"/>
            <a:ext cx="8351838" cy="1019175"/>
            <a:chOff x="323528" y="0"/>
            <a:chExt cx="8352928" cy="1019406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2" name="Picture 12" descr="Picture1.bmp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C:\Users\mmoustafa\Desktop\amada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6">
            <a:extLst>
              <a:ext uri="{FF2B5EF4-FFF2-40B4-BE49-F238E27FC236}">
                <a16:creationId xmlns:a16="http://schemas.microsoft.com/office/drawing/2014/main" id="{550EB41A-F6D1-4A8C-9E80-BA4F2CC50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532" y="152400"/>
            <a:ext cx="4419600" cy="715962"/>
          </a:xfrm>
        </p:spPr>
        <p:txBody>
          <a:bodyPr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+mn-cs"/>
              </a:rPr>
              <a:t>Objectives 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E98E330D-46BB-47F8-993F-B570518A2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53" y="1527577"/>
            <a:ext cx="8343900" cy="488315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buFont typeface="+mj-lt"/>
              <a:buAutoNum type="arabicParenR" startAt="2"/>
            </a:pP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Proteins (Polypeptides)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functions of proteins.</a:t>
            </a:r>
            <a:endParaRPr lang="en-GB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amino acids.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en-GB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</a:t>
            </a:r>
            <a:r>
              <a:rPr lang="en-GB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eptide </a:t>
            </a:r>
            <a:r>
              <a:rPr lang="en-GB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Bond</a:t>
            </a:r>
            <a:r>
              <a:rPr lang="en-GB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marL="457200" lvl="1" indent="0">
              <a:buNone/>
            </a:pPr>
            <a:endParaRPr lang="en-GB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Tx/>
              <a:buAutoNum type="arabicParenR" startAt="2"/>
            </a:pP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Lipids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functions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lipids.</a:t>
            </a:r>
            <a:endParaRPr lang="en-US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structure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fat molecule.</a:t>
            </a:r>
            <a:endParaRPr lang="en-US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types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fats.</a:t>
            </a:r>
            <a:endParaRPr lang="en-US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32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Tx/>
              <a:buAutoNum type="arabicParenR" startAt="2"/>
            </a:pPr>
            <a:endParaRPr lang="en-US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Tx/>
              <a:buAutoNum type="arabicParenR" startAt="2"/>
            </a:pP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2"/>
            <a:endParaRPr lang="en-GB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2"/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7A732C75-0C70-4449-BFCD-C029EF4ED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3E8B59-146F-4095-978A-5F3D2A968D44}" type="slidenum">
              <a:rPr lang="ar-EG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/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4091692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4" name="Text Box 12"/>
          <p:cNvSpPr txBox="1">
            <a:spLocks noChangeArrowheads="1"/>
          </p:cNvSpPr>
          <p:nvPr/>
        </p:nvSpPr>
        <p:spPr bwMode="auto">
          <a:xfrm>
            <a:off x="457200" y="1279525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Proteins are 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polymers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of amino acids (constructed from 20 amino acids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endParaRPr lang="en-GB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1349" name="Rectangle 37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6248400" cy="533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2-Proteins 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(Polypeptides)</a:t>
            </a:r>
            <a:endParaRPr lang="en-US" altLang="en-US" sz="3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04800" y="2209800"/>
            <a:ext cx="822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There are six functions of proteins: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Storage: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albumin (egg white)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Transport: 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hemoglobin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Regulatory:        some hormones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Movement: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muscles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Structural: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membranes, hair, nails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Enzymes: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cellular reactions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4" grpId="0"/>
      <p:bldP spid="215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05400" y="3487737"/>
            <a:ext cx="1447800" cy="1236663"/>
            <a:chOff x="3216" y="3340"/>
            <a:chExt cx="912" cy="779"/>
          </a:xfrm>
        </p:grpSpPr>
        <p:sp>
          <p:nvSpPr>
            <p:cNvPr id="4130" name="Rectangle 4"/>
            <p:cNvSpPr>
              <a:spLocks noChangeArrowheads="1"/>
            </p:cNvSpPr>
            <p:nvPr/>
          </p:nvSpPr>
          <p:spPr bwMode="auto">
            <a:xfrm>
              <a:off x="3312" y="3340"/>
              <a:ext cx="672" cy="52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1" name="Text Box 5"/>
            <p:cNvSpPr txBox="1">
              <a:spLocks noChangeArrowheads="1"/>
            </p:cNvSpPr>
            <p:nvPr/>
          </p:nvSpPr>
          <p:spPr bwMode="auto">
            <a:xfrm>
              <a:off x="3216" y="3888"/>
              <a:ext cx="9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00B050"/>
                  </a:solidFill>
                </a:rPr>
                <a:t>Side chain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781300" y="1963737"/>
            <a:ext cx="2209800" cy="2317750"/>
            <a:chOff x="1488" y="2208"/>
            <a:chExt cx="1392" cy="1460"/>
          </a:xfrm>
        </p:grpSpPr>
        <p:sp>
          <p:nvSpPr>
            <p:cNvPr id="4128" name="Rectangle 7"/>
            <p:cNvSpPr>
              <a:spLocks noChangeArrowheads="1"/>
            </p:cNvSpPr>
            <p:nvPr/>
          </p:nvSpPr>
          <p:spPr bwMode="auto">
            <a:xfrm>
              <a:off x="2064" y="2208"/>
              <a:ext cx="816" cy="115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9" name="Text Box 8"/>
            <p:cNvSpPr txBox="1">
              <a:spLocks noChangeArrowheads="1"/>
            </p:cNvSpPr>
            <p:nvPr/>
          </p:nvSpPr>
          <p:spPr bwMode="auto">
            <a:xfrm>
              <a:off x="1488" y="3264"/>
              <a:ext cx="6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00B050"/>
                  </a:solidFill>
                </a:rPr>
                <a:t>Amino group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553200" y="2039937"/>
            <a:ext cx="2362200" cy="2317750"/>
            <a:chOff x="3840" y="2256"/>
            <a:chExt cx="1488" cy="1460"/>
          </a:xfrm>
        </p:grpSpPr>
        <p:sp>
          <p:nvSpPr>
            <p:cNvPr id="4126" name="Rectangle 10"/>
            <p:cNvSpPr>
              <a:spLocks noChangeArrowheads="1"/>
            </p:cNvSpPr>
            <p:nvPr/>
          </p:nvSpPr>
          <p:spPr bwMode="auto">
            <a:xfrm>
              <a:off x="3840" y="2256"/>
              <a:ext cx="768" cy="115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7" name="Text Box 11"/>
            <p:cNvSpPr txBox="1">
              <a:spLocks noChangeArrowheads="1"/>
            </p:cNvSpPr>
            <p:nvPr/>
          </p:nvSpPr>
          <p:spPr bwMode="auto">
            <a:xfrm>
              <a:off x="4560" y="3312"/>
              <a:ext cx="7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00B050"/>
                  </a:solidFill>
                </a:rPr>
                <a:t>Carboxyl group</a:t>
              </a:r>
            </a:p>
          </p:txBody>
        </p:sp>
      </p:grpSp>
      <p:sp>
        <p:nvSpPr>
          <p:cNvPr id="141325" name="Text Box 13"/>
          <p:cNvSpPr txBox="1">
            <a:spLocks noChangeArrowheads="1"/>
          </p:cNvSpPr>
          <p:nvPr/>
        </p:nvSpPr>
        <p:spPr bwMode="auto">
          <a:xfrm>
            <a:off x="304800" y="2286853"/>
            <a:ext cx="2971800" cy="83099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General Formula of the Amino Acid:</a:t>
            </a: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733800" y="1811337"/>
            <a:ext cx="4267200" cy="2403475"/>
            <a:chOff x="2448" y="2112"/>
            <a:chExt cx="2688" cy="1514"/>
          </a:xfrm>
        </p:grpSpPr>
        <p:sp>
          <p:nvSpPr>
            <p:cNvPr id="141327" name="Text Box 15"/>
            <p:cNvSpPr txBox="1">
              <a:spLocks noChangeArrowheads="1"/>
            </p:cNvSpPr>
            <p:nvPr/>
          </p:nvSpPr>
          <p:spPr bwMode="auto">
            <a:xfrm>
              <a:off x="3552" y="259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  <p:sp>
          <p:nvSpPr>
            <p:cNvPr id="141328" name="Text Box 16"/>
            <p:cNvSpPr txBox="1">
              <a:spLocks noChangeArrowheads="1"/>
            </p:cNvSpPr>
            <p:nvPr/>
          </p:nvSpPr>
          <p:spPr bwMode="auto">
            <a:xfrm>
              <a:off x="3552" y="211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66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</a:p>
          </p:txBody>
        </p:sp>
        <p:sp>
          <p:nvSpPr>
            <p:cNvPr id="141329" name="Text Box 17"/>
            <p:cNvSpPr txBox="1">
              <a:spLocks noChangeArrowheads="1"/>
            </p:cNvSpPr>
            <p:nvPr/>
          </p:nvSpPr>
          <p:spPr bwMode="auto">
            <a:xfrm>
              <a:off x="3576" y="3184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</a:t>
              </a:r>
            </a:p>
          </p:txBody>
        </p:sp>
        <p:sp>
          <p:nvSpPr>
            <p:cNvPr id="4110" name="Line 18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3744" y="2448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Line 19"/>
            <p:cNvSpPr>
              <a:spLocks noChangeShapeType="1"/>
            </p:cNvSpPr>
            <p:nvPr/>
          </p:nvSpPr>
          <p:spPr bwMode="auto">
            <a:xfrm>
              <a:off x="3744" y="2976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12" name="Group 20"/>
            <p:cNvGrpSpPr>
              <a:grpSpLocks/>
            </p:cNvGrpSpPr>
            <p:nvPr/>
          </p:nvGrpSpPr>
          <p:grpSpPr bwMode="auto">
            <a:xfrm>
              <a:off x="2448" y="2160"/>
              <a:ext cx="1152" cy="1248"/>
              <a:chOff x="2064" y="2544"/>
              <a:chExt cx="1152" cy="1248"/>
            </a:xfrm>
          </p:grpSpPr>
          <p:sp>
            <p:nvSpPr>
              <p:cNvPr id="141333" name="Text Box 21"/>
              <p:cNvSpPr txBox="1">
                <a:spLocks noChangeArrowheads="1"/>
              </p:cNvSpPr>
              <p:nvPr/>
            </p:nvSpPr>
            <p:spPr bwMode="auto">
              <a:xfrm>
                <a:off x="2544" y="2976"/>
                <a:ext cx="38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40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</a:p>
            </p:txBody>
          </p:sp>
          <p:sp>
            <p:nvSpPr>
              <p:cNvPr id="141334" name="Text Box 22"/>
              <p:cNvSpPr txBox="1">
                <a:spLocks noChangeArrowheads="1"/>
              </p:cNvSpPr>
              <p:nvPr/>
            </p:nvSpPr>
            <p:spPr bwMode="auto">
              <a:xfrm>
                <a:off x="2112" y="2544"/>
                <a:ext cx="38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4000" b="1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H</a:t>
                </a:r>
              </a:p>
            </p:txBody>
          </p:sp>
          <p:sp>
            <p:nvSpPr>
              <p:cNvPr id="141335" name="Text Box 23"/>
              <p:cNvSpPr txBox="1">
                <a:spLocks noChangeArrowheads="1"/>
              </p:cNvSpPr>
              <p:nvPr/>
            </p:nvSpPr>
            <p:spPr bwMode="auto">
              <a:xfrm>
                <a:off x="2064" y="3350"/>
                <a:ext cx="38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4000" b="1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H</a:t>
                </a:r>
              </a:p>
            </p:txBody>
          </p:sp>
          <p:sp>
            <p:nvSpPr>
              <p:cNvPr id="4123" name="Line 24"/>
              <p:cNvSpPr>
                <a:spLocks noChangeShapeType="1"/>
              </p:cNvSpPr>
              <p:nvPr/>
            </p:nvSpPr>
            <p:spPr bwMode="auto">
              <a:xfrm>
                <a:off x="2400" y="2896"/>
                <a:ext cx="192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Line 25"/>
              <p:cNvSpPr>
                <a:spLocks noChangeShapeType="1"/>
              </p:cNvSpPr>
              <p:nvPr/>
            </p:nvSpPr>
            <p:spPr bwMode="auto">
              <a:xfrm flipH="1">
                <a:off x="2400" y="3312"/>
                <a:ext cx="192" cy="24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" name="Line 26"/>
              <p:cNvSpPr>
                <a:spLocks noChangeShapeType="1"/>
              </p:cNvSpPr>
              <p:nvPr/>
            </p:nvSpPr>
            <p:spPr bwMode="auto">
              <a:xfrm flipH="1">
                <a:off x="2832" y="3216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3" name="Line 27"/>
            <p:cNvSpPr>
              <a:spLocks noChangeShapeType="1"/>
            </p:cNvSpPr>
            <p:nvPr/>
          </p:nvSpPr>
          <p:spPr bwMode="auto">
            <a:xfrm flipH="1">
              <a:off x="3840" y="2832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40" name="Text Box 28"/>
            <p:cNvSpPr txBox="1">
              <a:spLocks noChangeArrowheads="1"/>
            </p:cNvSpPr>
            <p:nvPr/>
          </p:nvSpPr>
          <p:spPr bwMode="auto">
            <a:xfrm>
              <a:off x="4176" y="259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  <p:sp>
          <p:nvSpPr>
            <p:cNvPr id="141341" name="Text Box 29"/>
            <p:cNvSpPr txBox="1">
              <a:spLocks noChangeArrowheads="1"/>
            </p:cNvSpPr>
            <p:nvPr/>
          </p:nvSpPr>
          <p:spPr bwMode="auto">
            <a:xfrm>
              <a:off x="4416" y="3014"/>
              <a:ext cx="72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00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  <a:r>
                <a:rPr lang="en-GB" sz="4000" b="1">
                  <a:solidFill>
                    <a:srgbClr val="66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</a:p>
          </p:txBody>
        </p:sp>
        <p:sp>
          <p:nvSpPr>
            <p:cNvPr id="141342" name="Text Box 30"/>
            <p:cNvSpPr txBox="1">
              <a:spLocks noChangeArrowheads="1"/>
            </p:cNvSpPr>
            <p:nvPr/>
          </p:nvSpPr>
          <p:spPr bwMode="auto">
            <a:xfrm>
              <a:off x="4464" y="2198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00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</a:p>
          </p:txBody>
        </p:sp>
        <p:sp>
          <p:nvSpPr>
            <p:cNvPr id="4117" name="Line 31"/>
            <p:cNvSpPr>
              <a:spLocks noChangeShapeType="1"/>
            </p:cNvSpPr>
            <p:nvPr/>
          </p:nvSpPr>
          <p:spPr bwMode="auto">
            <a:xfrm flipH="1">
              <a:off x="4400" y="2464"/>
              <a:ext cx="136" cy="2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Line 32"/>
            <p:cNvSpPr>
              <a:spLocks noChangeShapeType="1"/>
            </p:cNvSpPr>
            <p:nvPr/>
          </p:nvSpPr>
          <p:spPr bwMode="auto">
            <a:xfrm flipH="1">
              <a:off x="4448" y="2512"/>
              <a:ext cx="136" cy="2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Line 33"/>
            <p:cNvSpPr>
              <a:spLocks noChangeShapeType="1"/>
            </p:cNvSpPr>
            <p:nvPr/>
          </p:nvSpPr>
          <p:spPr bwMode="auto">
            <a:xfrm>
              <a:off x="4416" y="2944"/>
              <a:ext cx="96" cy="1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1347" name="Rectangle 35"/>
          <p:cNvSpPr>
            <a:spLocks noChangeArrowheads="1"/>
          </p:cNvSpPr>
          <p:nvPr/>
        </p:nvSpPr>
        <p:spPr bwMode="auto">
          <a:xfrm>
            <a:off x="228600" y="108585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The components of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include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 atom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carboxyl group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group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and a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variable </a:t>
            </a:r>
            <a:r>
              <a:rPr lang="ar-EG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متغيرة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 </a:t>
            </a:r>
            <a:r>
              <a:rPr lang="en-US" alt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group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(or side chain).</a:t>
            </a:r>
            <a:endParaRPr lang="en-US" alt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1348" name="Text Box 36"/>
          <p:cNvSpPr txBox="1">
            <a:spLocks noChangeArrowheads="1"/>
          </p:cNvSpPr>
          <p:nvPr/>
        </p:nvSpPr>
        <p:spPr bwMode="auto">
          <a:xfrm>
            <a:off x="457200" y="4953000"/>
            <a:ext cx="830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</a:rPr>
              <a:t>- Differences in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the 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R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</a:rPr>
              <a:t>groups produce the 20 different amino acids.</a:t>
            </a:r>
            <a:endParaRPr lang="en-GB" altLang="en-US" sz="1800" b="1" dirty="0">
              <a:solidFill>
                <a:srgbClr val="000000"/>
              </a:solidFill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304800" y="5368925"/>
            <a:ext cx="83058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spcBef>
                <a:spcPct val="20000"/>
              </a:spcBef>
              <a:buClr>
                <a:srgbClr val="0000FF"/>
              </a:buClr>
              <a:buSzPct val="135000"/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Hydrophobic: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the amino acids that have hydrophobic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groups (non-polar).</a:t>
            </a:r>
          </a:p>
          <a:p>
            <a:pPr marL="609600" indent="-609600">
              <a:spcBef>
                <a:spcPct val="20000"/>
              </a:spcBef>
              <a:buClr>
                <a:srgbClr val="0000FF"/>
              </a:buClr>
              <a:buSzPct val="135000"/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Hydrophilic: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amino acids that have polar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groups, making them hydrophilic.</a:t>
            </a:r>
          </a:p>
          <a:p>
            <a:pPr marL="609600" indent="-609600">
              <a:spcBef>
                <a:spcPct val="20000"/>
              </a:spcBef>
              <a:buClr>
                <a:srgbClr val="0000FF"/>
              </a:buClr>
              <a:buSzPct val="135000"/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Ionized: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the amino acids with functional groups that are charged (ionized) at cellular pH (7). So, some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groups are </a:t>
            </a:r>
            <a:r>
              <a:rPr lang="en-US" alt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bases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others are </a:t>
            </a:r>
            <a:r>
              <a:rPr lang="en-US" alt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acids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alt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76200" y="4343400"/>
            <a:ext cx="449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Tyapes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Amino 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acids </a:t>
            </a:r>
            <a:r>
              <a:rPr lang="ar-EG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الأحماض الأمينية</a:t>
            </a:r>
            <a:endParaRPr lang="en-US" alt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2400300" y="25781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acids </a:t>
            </a:r>
            <a:r>
              <a:rPr lang="ar-EG" altLang="en-US" sz="16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الأحماض الأمينية</a:t>
            </a:r>
            <a:endParaRPr lang="en-US" altLang="en-US" sz="32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3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3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5" grpId="0" animBg="1"/>
      <p:bldP spid="141348" grpId="0"/>
      <p:bldP spid="142339" grpId="0" uiExpand="1" build="p"/>
      <p:bldP spid="1423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2286000" y="228600"/>
            <a:ext cx="502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Peptide Bond</a:t>
            </a:r>
            <a:r>
              <a:rPr lang="ar-EG" dirty="0">
                <a:ln w="11430"/>
              </a:rPr>
              <a:t>الرابطة البيبتيدية</a:t>
            </a:r>
            <a:r>
              <a:rPr lang="ar-EG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GB" sz="2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610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peptide </a:t>
            </a: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bond </a:t>
            </a: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formed </a:t>
            </a: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between the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carboxyl group</a:t>
            </a: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one amino acid and the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group</a:t>
            </a: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the other by dehydration. </a:t>
            </a: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3505200" y="4122738"/>
            <a:ext cx="114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OH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914400" y="3986213"/>
            <a:ext cx="3048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2133600" y="3489325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3124200" y="3452813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2133600" y="26670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2171700" y="43688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V="1">
            <a:off x="2438400" y="32004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2438400" y="40386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1143000" y="34290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</a:p>
        </p:txBody>
      </p:sp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457200" y="27432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</a:p>
        </p:txBody>
      </p:sp>
      <p:sp>
        <p:nvSpPr>
          <p:cNvPr id="144398" name="Text Box 14"/>
          <p:cNvSpPr txBox="1">
            <a:spLocks noChangeArrowheads="1"/>
          </p:cNvSpPr>
          <p:nvPr/>
        </p:nvSpPr>
        <p:spPr bwMode="auto">
          <a:xfrm>
            <a:off x="381000" y="4022725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914400" y="3302000"/>
            <a:ext cx="304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H="1">
            <a:off x="1600200" y="38100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H="1">
            <a:off x="2590800" y="38100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402" name="Text Box 18"/>
          <p:cNvSpPr txBox="1">
            <a:spLocks noChangeArrowheads="1"/>
          </p:cNvSpPr>
          <p:nvPr/>
        </p:nvSpPr>
        <p:spPr bwMode="auto">
          <a:xfrm>
            <a:off x="3162300" y="25908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 flipH="1">
            <a:off x="3365500" y="3124200"/>
            <a:ext cx="0" cy="469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404" name="Line 20"/>
          <p:cNvSpPr>
            <a:spLocks noChangeShapeType="1"/>
          </p:cNvSpPr>
          <p:nvPr/>
        </p:nvSpPr>
        <p:spPr bwMode="auto">
          <a:xfrm>
            <a:off x="3505200" y="4011613"/>
            <a:ext cx="152400" cy="279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405" name="Text Box 21"/>
          <p:cNvSpPr txBox="1">
            <a:spLocks noChangeArrowheads="1"/>
          </p:cNvSpPr>
          <p:nvPr/>
        </p:nvSpPr>
        <p:spPr bwMode="auto">
          <a:xfrm>
            <a:off x="4724400" y="41402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</a:p>
        </p:txBody>
      </p:sp>
      <p:sp>
        <p:nvSpPr>
          <p:cNvPr id="144406" name="Line 22"/>
          <p:cNvSpPr>
            <a:spLocks noChangeShapeType="1"/>
          </p:cNvSpPr>
          <p:nvPr/>
        </p:nvSpPr>
        <p:spPr bwMode="auto">
          <a:xfrm flipH="1">
            <a:off x="5257800" y="4079875"/>
            <a:ext cx="3048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435600" y="2667000"/>
            <a:ext cx="3556000" cy="2403475"/>
            <a:chOff x="3424" y="1392"/>
            <a:chExt cx="2240" cy="1514"/>
          </a:xfrm>
        </p:grpSpPr>
        <p:sp>
          <p:nvSpPr>
            <p:cNvPr id="144408" name="Text Box 2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080" y="187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</a:p>
          </p:txBody>
        </p:sp>
        <p:sp>
          <p:nvSpPr>
            <p:cNvPr id="144409" name="Text Box 25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080" y="139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ln w="11430"/>
                  <a:solidFill>
                    <a:srgbClr val="CC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</a:p>
          </p:txBody>
        </p:sp>
        <p:sp>
          <p:nvSpPr>
            <p:cNvPr id="144410" name="Text Box 26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104" y="2464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R</a:t>
              </a:r>
            </a:p>
          </p:txBody>
        </p:sp>
        <p:sp>
          <p:nvSpPr>
            <p:cNvPr id="5164" name="Line 2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4272" y="1728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65" name="Line 28"/>
            <p:cNvSpPr>
              <a:spLocks noChangeShapeType="1"/>
            </p:cNvSpPr>
            <p:nvPr/>
          </p:nvSpPr>
          <p:spPr bwMode="auto">
            <a:xfrm>
              <a:off x="4272" y="2256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44413" name="Text Box 2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456" y="187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ln w="11430"/>
                  <a:solidFill>
                    <a:srgbClr val="CC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N</a:t>
              </a:r>
            </a:p>
          </p:txBody>
        </p:sp>
        <p:sp>
          <p:nvSpPr>
            <p:cNvPr id="144414" name="Text Box 30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424" y="139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ln w="11430"/>
                  <a:solidFill>
                    <a:srgbClr val="CC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</a:p>
          </p:txBody>
        </p:sp>
        <p:sp>
          <p:nvSpPr>
            <p:cNvPr id="5168" name="Line 31"/>
            <p:cNvSpPr>
              <a:spLocks noChangeShapeType="1"/>
            </p:cNvSpPr>
            <p:nvPr/>
          </p:nvSpPr>
          <p:spPr bwMode="auto">
            <a:xfrm>
              <a:off x="3600" y="1728"/>
              <a:ext cx="0" cy="20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69" name="Line 32"/>
            <p:cNvSpPr>
              <a:spLocks noChangeShapeType="1"/>
            </p:cNvSpPr>
            <p:nvPr/>
          </p:nvSpPr>
          <p:spPr bwMode="auto">
            <a:xfrm flipH="1">
              <a:off x="3744" y="2112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70" name="Line 33"/>
            <p:cNvSpPr>
              <a:spLocks noChangeShapeType="1"/>
            </p:cNvSpPr>
            <p:nvPr/>
          </p:nvSpPr>
          <p:spPr bwMode="auto">
            <a:xfrm flipH="1">
              <a:off x="4368" y="2112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44418" name="Text Box 34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704" y="187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</a:p>
          </p:txBody>
        </p:sp>
        <p:sp>
          <p:nvSpPr>
            <p:cNvPr id="144419" name="Text Box 35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944" y="2294"/>
              <a:ext cx="72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OH</a:t>
              </a:r>
            </a:p>
          </p:txBody>
        </p:sp>
        <p:sp>
          <p:nvSpPr>
            <p:cNvPr id="144420" name="Text Box 3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992" y="1478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</a:t>
              </a:r>
            </a:p>
          </p:txBody>
        </p:sp>
        <p:sp>
          <p:nvSpPr>
            <p:cNvPr id="5174" name="Line 37"/>
            <p:cNvSpPr>
              <a:spLocks noChangeShapeType="1"/>
            </p:cNvSpPr>
            <p:nvPr/>
          </p:nvSpPr>
          <p:spPr bwMode="auto">
            <a:xfrm flipH="1">
              <a:off x="4928" y="1744"/>
              <a:ext cx="136" cy="2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75" name="Line 38"/>
            <p:cNvSpPr>
              <a:spLocks noChangeShapeType="1"/>
            </p:cNvSpPr>
            <p:nvPr/>
          </p:nvSpPr>
          <p:spPr bwMode="auto">
            <a:xfrm flipH="1">
              <a:off x="4976" y="1792"/>
              <a:ext cx="136" cy="2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76" name="Line 39"/>
            <p:cNvSpPr>
              <a:spLocks noChangeShapeType="1"/>
            </p:cNvSpPr>
            <p:nvPr/>
          </p:nvSpPr>
          <p:spPr bwMode="auto">
            <a:xfrm>
              <a:off x="4944" y="2224"/>
              <a:ext cx="96" cy="1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44424" name="Line 40"/>
          <p:cNvSpPr>
            <a:spLocks noChangeShapeType="1"/>
          </p:cNvSpPr>
          <p:nvPr/>
        </p:nvSpPr>
        <p:spPr bwMode="auto">
          <a:xfrm>
            <a:off x="3657600" y="3810000"/>
            <a:ext cx="99060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45" name="Line 41"/>
          <p:cNvSpPr>
            <a:spLocks noChangeShapeType="1"/>
          </p:cNvSpPr>
          <p:nvPr/>
        </p:nvSpPr>
        <p:spPr bwMode="auto">
          <a:xfrm flipH="1">
            <a:off x="3505200" y="3149600"/>
            <a:ext cx="0" cy="469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2743200" y="3810000"/>
            <a:ext cx="1752600" cy="1905000"/>
            <a:chOff x="1728" y="2064"/>
            <a:chExt cx="1104" cy="1200"/>
          </a:xfrm>
        </p:grpSpPr>
        <p:sp>
          <p:nvSpPr>
            <p:cNvPr id="5159" name="Text Box 43"/>
            <p:cNvSpPr txBox="1">
              <a:spLocks noChangeArrowheads="1"/>
            </p:cNvSpPr>
            <p:nvPr/>
          </p:nvSpPr>
          <p:spPr bwMode="auto">
            <a:xfrm>
              <a:off x="1728" y="3033"/>
              <a:ext cx="11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Peptide bond</a:t>
              </a:r>
            </a:p>
          </p:txBody>
        </p:sp>
        <p:sp>
          <p:nvSpPr>
            <p:cNvPr id="5160" name="Line 44"/>
            <p:cNvSpPr>
              <a:spLocks noChangeShapeType="1"/>
            </p:cNvSpPr>
            <p:nvPr/>
          </p:nvSpPr>
          <p:spPr bwMode="auto">
            <a:xfrm flipH="1">
              <a:off x="2256" y="2064"/>
              <a:ext cx="384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152400" y="3733800"/>
            <a:ext cx="8077200" cy="76200"/>
            <a:chOff x="96" y="2016"/>
            <a:chExt cx="5088" cy="48"/>
          </a:xfrm>
        </p:grpSpPr>
        <p:sp>
          <p:nvSpPr>
            <p:cNvPr id="5157" name="Line 46"/>
            <p:cNvSpPr>
              <a:spLocks noChangeShapeType="1"/>
            </p:cNvSpPr>
            <p:nvPr/>
          </p:nvSpPr>
          <p:spPr bwMode="auto">
            <a:xfrm flipH="1">
              <a:off x="96" y="2016"/>
              <a:ext cx="624" cy="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Line 47"/>
            <p:cNvSpPr>
              <a:spLocks noChangeShapeType="1"/>
            </p:cNvSpPr>
            <p:nvPr/>
          </p:nvSpPr>
          <p:spPr bwMode="auto">
            <a:xfrm flipH="1">
              <a:off x="4560" y="2064"/>
              <a:ext cx="624" cy="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4343400" y="6096000"/>
            <a:ext cx="4724400" cy="457200"/>
            <a:chOff x="2208" y="3504"/>
            <a:chExt cx="2976" cy="288"/>
          </a:xfrm>
        </p:grpSpPr>
        <p:sp>
          <p:nvSpPr>
            <p:cNvPr id="5155" name="AutoShape 50"/>
            <p:cNvSpPr>
              <a:spLocks noChangeArrowheads="1"/>
            </p:cNvSpPr>
            <p:nvPr/>
          </p:nvSpPr>
          <p:spPr bwMode="auto">
            <a:xfrm>
              <a:off x="2208" y="3552"/>
              <a:ext cx="864" cy="192"/>
            </a:xfrm>
            <a:prstGeom prst="rightArrow">
              <a:avLst>
                <a:gd name="adj1" fmla="val 50000"/>
                <a:gd name="adj2" fmla="val 1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156" name="Text Box 51"/>
            <p:cNvSpPr txBox="1">
              <a:spLocks noChangeArrowheads="1"/>
            </p:cNvSpPr>
            <p:nvPr/>
          </p:nvSpPr>
          <p:spPr bwMode="auto">
            <a:xfrm>
              <a:off x="3072" y="3504"/>
              <a:ext cx="21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/>
                <a:t>Polypeptide (Protein)</a:t>
              </a:r>
            </a:p>
          </p:txBody>
        </p:sp>
      </p:grpSp>
      <p:sp>
        <p:nvSpPr>
          <p:cNvPr id="144437" name="Text Box 53"/>
          <p:cNvSpPr txBox="1">
            <a:spLocks noChangeArrowheads="1"/>
          </p:cNvSpPr>
          <p:nvPr/>
        </p:nvSpPr>
        <p:spPr bwMode="auto">
          <a:xfrm>
            <a:off x="6477000" y="5105400"/>
            <a:ext cx="1981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Dehydration</a:t>
            </a:r>
            <a:r>
              <a:rPr lang="ar-EG" b="1">
                <a:effectLst>
                  <a:outerShdw blurRad="38100" dist="38100" dir="2700000" algn="tl">
                    <a:srgbClr val="C0C0C0"/>
                  </a:outerShdw>
                </a:effectLst>
              </a:rPr>
              <a:t>نزع الماء</a:t>
            </a:r>
            <a:endParaRPr lang="en-GB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152400" y="6096000"/>
            <a:ext cx="4267200" cy="457200"/>
            <a:chOff x="96" y="3504"/>
            <a:chExt cx="2688" cy="288"/>
          </a:xfrm>
        </p:grpSpPr>
        <p:sp>
          <p:nvSpPr>
            <p:cNvPr id="144439" name="Text Box 55"/>
            <p:cNvSpPr txBox="1">
              <a:spLocks noChangeArrowheads="1"/>
            </p:cNvSpPr>
            <p:nvPr/>
          </p:nvSpPr>
          <p:spPr bwMode="auto">
            <a:xfrm>
              <a:off x="96" y="3504"/>
              <a:ext cx="26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Amino acids             Peptide</a:t>
              </a:r>
            </a:p>
          </p:txBody>
        </p:sp>
        <p:sp>
          <p:nvSpPr>
            <p:cNvPr id="5154" name="AutoShape 56"/>
            <p:cNvSpPr>
              <a:spLocks noChangeArrowheads="1"/>
            </p:cNvSpPr>
            <p:nvPr/>
          </p:nvSpPr>
          <p:spPr bwMode="auto">
            <a:xfrm>
              <a:off x="1344" y="3600"/>
              <a:ext cx="624" cy="144"/>
            </a:xfrm>
            <a:prstGeom prst="rightArrow">
              <a:avLst>
                <a:gd name="adj1" fmla="val 50000"/>
                <a:gd name="adj2" fmla="val 108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5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20417 0.1587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79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3.33333E-6 L 0.05 0.167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83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44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44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-0.09166 4.81481E-6 " pathEditMode="relative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14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6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4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/>
      <p:bldP spid="144388" grpId="1"/>
      <p:bldP spid="144404" grpId="0" animBg="1"/>
      <p:bldP spid="144405" grpId="0"/>
      <p:bldP spid="144406" grpId="0" animBg="1"/>
      <p:bldP spid="144424" grpId="0" animBg="1"/>
      <p:bldP spid="144437" grpId="0"/>
      <p:bldP spid="14443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686800" cy="1323439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acids are joined together when a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dehydration reaction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removes a hydroxyl group from the carboxyl end of one amino acid and a hydrogen from the amino group of the other. The resulting covalent bond is called “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peptide bond”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7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55"/>
          <a:stretch>
            <a:fillRect/>
          </a:stretch>
        </p:blipFill>
        <p:spPr bwMode="auto">
          <a:xfrm>
            <a:off x="609600" y="2903538"/>
            <a:ext cx="35052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381000" y="5449888"/>
            <a:ext cx="8458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repeated sequence (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N-C-C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is the </a:t>
            </a: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backbone.</a:t>
            </a:r>
          </a:p>
          <a:p>
            <a:pPr marL="228600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Attached to the backbone are the various </a:t>
            </a: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groups.</a:t>
            </a:r>
          </a:p>
          <a:p>
            <a:pPr marL="228600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Polypeptides range in size from a few monomers to thousands.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114800" y="2787650"/>
            <a:ext cx="4419600" cy="2546350"/>
            <a:chOff x="2688" y="940"/>
            <a:chExt cx="2784" cy="1604"/>
          </a:xfrm>
        </p:grpSpPr>
        <p:pic>
          <p:nvPicPr>
            <p:cNvPr id="6151" name="Picture 7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91" b="3355"/>
            <a:stretch>
              <a:fillRect/>
            </a:stretch>
          </p:blipFill>
          <p:spPr bwMode="auto">
            <a:xfrm>
              <a:off x="3120" y="940"/>
              <a:ext cx="2352" cy="1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AutoShape 8"/>
            <p:cNvSpPr>
              <a:spLocks noChangeArrowheads="1"/>
            </p:cNvSpPr>
            <p:nvPr/>
          </p:nvSpPr>
          <p:spPr bwMode="auto">
            <a:xfrm>
              <a:off x="2688" y="1728"/>
              <a:ext cx="384" cy="240"/>
            </a:xfrm>
            <a:prstGeom prst="rightArrow">
              <a:avLst>
                <a:gd name="adj1" fmla="val 50000"/>
                <a:gd name="adj2" fmla="val 4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057400" y="304800"/>
            <a:ext cx="502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Peptide </a:t>
            </a:r>
            <a:r>
              <a:rPr lang="en-GB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Bond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5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5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838200" y="1346200"/>
            <a:ext cx="990600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8100000" algn="ctr" rotWithShape="0">
              <a:srgbClr val="5F5F5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Amino acids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 rot="1477414">
            <a:off x="1143000" y="2895600"/>
            <a:ext cx="3276600" cy="838200"/>
            <a:chOff x="672" y="912"/>
            <a:chExt cx="2064" cy="528"/>
          </a:xfrm>
        </p:grpSpPr>
        <p:sp>
          <p:nvSpPr>
            <p:cNvPr id="156706" name="Text Box 34"/>
            <p:cNvSpPr txBox="1">
              <a:spLocks noChangeArrowheads="1"/>
            </p:cNvSpPr>
            <p:nvPr/>
          </p:nvSpPr>
          <p:spPr bwMode="auto">
            <a:xfrm>
              <a:off x="1917" y="1184"/>
              <a:ext cx="816" cy="25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5F5F5F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Peptides</a:t>
              </a:r>
            </a:p>
          </p:txBody>
        </p:sp>
        <p:grpSp>
          <p:nvGrpSpPr>
            <p:cNvPr id="7186" name="Group 35"/>
            <p:cNvGrpSpPr>
              <a:grpSpLocks/>
            </p:cNvGrpSpPr>
            <p:nvPr/>
          </p:nvGrpSpPr>
          <p:grpSpPr bwMode="auto">
            <a:xfrm rot="1351514">
              <a:off x="672" y="912"/>
              <a:ext cx="1200" cy="500"/>
              <a:chOff x="864" y="1066"/>
              <a:chExt cx="1200" cy="500"/>
            </a:xfrm>
          </p:grpSpPr>
          <p:sp>
            <p:nvSpPr>
              <p:cNvPr id="156708" name="AutoShape 36"/>
              <p:cNvSpPr>
                <a:spLocks noChangeArrowheads="1"/>
              </p:cNvSpPr>
              <p:nvPr/>
            </p:nvSpPr>
            <p:spPr bwMode="auto">
              <a:xfrm>
                <a:off x="862" y="1066"/>
                <a:ext cx="1200" cy="384"/>
              </a:xfrm>
              <a:prstGeom prst="rightArrow">
                <a:avLst>
                  <a:gd name="adj1" fmla="val 50000"/>
                  <a:gd name="adj2" fmla="val 7812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Peptide bonds</a:t>
                </a:r>
              </a:p>
            </p:txBody>
          </p:sp>
          <p:sp>
            <p:nvSpPr>
              <p:cNvPr id="156709" name="Text Box 37"/>
              <p:cNvSpPr txBox="1">
                <a:spLocks noChangeArrowheads="1"/>
              </p:cNvSpPr>
              <p:nvPr/>
            </p:nvSpPr>
            <p:spPr bwMode="auto">
              <a:xfrm>
                <a:off x="908" y="1354"/>
                <a:ext cx="86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1600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Dehydration</a:t>
                </a:r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1905000" y="1219200"/>
            <a:ext cx="914400" cy="1066800"/>
            <a:chOff x="864" y="144"/>
            <a:chExt cx="576" cy="672"/>
          </a:xfrm>
        </p:grpSpPr>
        <p:sp>
          <p:nvSpPr>
            <p:cNvPr id="7180" name="Line 39"/>
            <p:cNvSpPr>
              <a:spLocks noChangeShapeType="1"/>
            </p:cNvSpPr>
            <p:nvPr/>
          </p:nvSpPr>
          <p:spPr bwMode="auto">
            <a:xfrm>
              <a:off x="864" y="480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Line 40"/>
            <p:cNvSpPr>
              <a:spLocks noChangeShapeType="1"/>
            </p:cNvSpPr>
            <p:nvPr/>
          </p:nvSpPr>
          <p:spPr bwMode="auto">
            <a:xfrm>
              <a:off x="1104" y="144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Line 41"/>
            <p:cNvSpPr>
              <a:spLocks noChangeShapeType="1"/>
            </p:cNvSpPr>
            <p:nvPr/>
          </p:nvSpPr>
          <p:spPr bwMode="auto">
            <a:xfrm>
              <a:off x="1104" y="14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42"/>
            <p:cNvSpPr>
              <a:spLocks noChangeShapeType="1"/>
            </p:cNvSpPr>
            <p:nvPr/>
          </p:nvSpPr>
          <p:spPr bwMode="auto">
            <a:xfrm>
              <a:off x="1104" y="48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Line 43"/>
            <p:cNvSpPr>
              <a:spLocks noChangeShapeType="1"/>
            </p:cNvSpPr>
            <p:nvPr/>
          </p:nvSpPr>
          <p:spPr bwMode="auto">
            <a:xfrm>
              <a:off x="1104" y="816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716" name="Text Box 44"/>
          <p:cNvSpPr txBox="1">
            <a:spLocks noChangeArrowheads="1"/>
          </p:cNvSpPr>
          <p:nvPr/>
        </p:nvSpPr>
        <p:spPr bwMode="auto">
          <a:xfrm>
            <a:off x="2819400" y="9906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Hydrophobic (</a:t>
            </a:r>
            <a:r>
              <a:rPr lang="en-US"/>
              <a:t>non-polar </a:t>
            </a:r>
            <a:r>
              <a:rPr lang="en-US" b="1">
                <a:solidFill>
                  <a:srgbClr val="0000FF"/>
                </a:solidFill>
              </a:rPr>
              <a:t>R</a:t>
            </a:r>
            <a:r>
              <a:rPr lang="en-US"/>
              <a:t> group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6717" name="Text Box 45"/>
          <p:cNvSpPr txBox="1">
            <a:spLocks noChangeArrowheads="1"/>
          </p:cNvSpPr>
          <p:nvPr/>
        </p:nvSpPr>
        <p:spPr bwMode="auto">
          <a:xfrm>
            <a:off x="2819400" y="1538288"/>
            <a:ext cx="3581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Hydrophilic (</a:t>
            </a:r>
            <a:r>
              <a:rPr lang="en-US"/>
              <a:t>polar </a:t>
            </a:r>
            <a:r>
              <a:rPr lang="en-US" b="1">
                <a:solidFill>
                  <a:srgbClr val="0000FF"/>
                </a:solidFill>
              </a:rPr>
              <a:t>R</a:t>
            </a:r>
            <a:r>
              <a:rPr lang="en-US"/>
              <a:t> group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6718" name="Text Box 46"/>
          <p:cNvSpPr txBox="1">
            <a:spLocks noChangeArrowheads="1"/>
          </p:cNvSpPr>
          <p:nvPr/>
        </p:nvSpPr>
        <p:spPr bwMode="auto">
          <a:xfrm>
            <a:off x="2819400" y="20574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Ionized (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charged </a:t>
            </a:r>
            <a:r>
              <a:rPr lang="en-US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functional groups</a:t>
            </a:r>
            <a:r>
              <a:rPr lang="en-US" altLang="en-US" b="1"/>
              <a:t>)</a:t>
            </a:r>
            <a:endParaRPr lang="en-GB" b="1"/>
          </a:p>
        </p:txBody>
      </p: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4495800" y="3962400"/>
            <a:ext cx="3352800" cy="609600"/>
            <a:chOff x="2976" y="384"/>
            <a:chExt cx="2112" cy="384"/>
          </a:xfrm>
        </p:grpSpPr>
        <p:sp>
          <p:nvSpPr>
            <p:cNvPr id="156720" name="Text Box 48"/>
            <p:cNvSpPr txBox="1">
              <a:spLocks noChangeArrowheads="1"/>
            </p:cNvSpPr>
            <p:nvPr/>
          </p:nvSpPr>
          <p:spPr bwMode="auto">
            <a:xfrm>
              <a:off x="4272" y="432"/>
              <a:ext cx="816" cy="25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5F5F5F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Proteins</a:t>
              </a:r>
            </a:p>
          </p:txBody>
        </p:sp>
        <p:sp>
          <p:nvSpPr>
            <p:cNvPr id="156721" name="AutoShape 49"/>
            <p:cNvSpPr>
              <a:spLocks noChangeArrowheads="1"/>
            </p:cNvSpPr>
            <p:nvPr/>
          </p:nvSpPr>
          <p:spPr bwMode="auto">
            <a:xfrm>
              <a:off x="2976" y="384"/>
              <a:ext cx="1200" cy="384"/>
            </a:xfrm>
            <a:prstGeom prst="rightArrow">
              <a:avLst>
                <a:gd name="adj1" fmla="val 50000"/>
                <a:gd name="adj2" fmla="val 7812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GB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Polypeptides</a:t>
              </a:r>
            </a:p>
          </p:txBody>
        </p:sp>
      </p:grp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33400" y="4648200"/>
            <a:ext cx="7924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 are four levels of protein structure:</a:t>
            </a:r>
          </a:p>
          <a:p>
            <a:pPr marL="630238" indent="-284163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Primary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 </a:t>
            </a:r>
            <a:r>
              <a:rPr lang="ar-SA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أولي (بسيط)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30238" indent="-284163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Secondary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 </a:t>
            </a:r>
            <a:r>
              <a:rPr lang="ar-SA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ثنائي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30238" indent="-284163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Tertiary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  </a:t>
            </a:r>
            <a:r>
              <a:rPr lang="ar-SA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ثلاثي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30238" indent="-284163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Quaternary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</a:t>
            </a:r>
            <a:r>
              <a:rPr lang="en-US"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SA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رباعي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32466" y="3071125"/>
            <a:ext cx="40159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sz="6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8100" y="1292"/>
            <a:ext cx="9029700" cy="1132637"/>
            <a:chOff x="38100" y="1292"/>
            <a:chExt cx="9029700" cy="1266444"/>
          </a:xfrm>
        </p:grpSpPr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57400" y="152400"/>
            <a:ext cx="502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6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6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animBg="1"/>
      <p:bldP spid="156716" grpId="0"/>
      <p:bldP spid="156717" grpId="0"/>
      <p:bldP spid="156718" grpId="0"/>
      <p:bldP spid="22531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3DFA28E-2734-4714-8BAD-B968E491453D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 smtClean="0"/>
          </a:p>
        </p:txBody>
      </p:sp>
      <p:sp>
        <p:nvSpPr>
          <p:cNvPr id="8195" name="Line 2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2700"/>
            <a:ext cx="12620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1905000" y="381000"/>
            <a:ext cx="54102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5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3-Lipids</a:t>
            </a:r>
            <a:r>
              <a:rPr lang="en-US" alt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altLang="en-US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9039" name="Text Box 15"/>
          <p:cNvSpPr txBox="1">
            <a:spLocks noChangeArrowheads="1"/>
          </p:cNvSpPr>
          <p:nvPr/>
        </p:nvSpPr>
        <p:spPr bwMode="auto">
          <a:xfrm>
            <a:off x="152400" y="5276671"/>
            <a:ext cx="8839200" cy="1200329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CC"/>
            </a:solidFill>
            <a:miter lim="800000"/>
            <a:headEnd/>
            <a:tailEnd/>
          </a:ln>
          <a:effectLst>
            <a:outerShdw dist="117088" dir="2963922" algn="ctr" rotWithShape="0">
              <a:srgbClr val="4D4D4D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marL="342900" indent="-342900" eaLnBrk="0" hangingPunct="0">
              <a:tabLst>
                <a:tab pos="342900" algn="l"/>
              </a:tabLst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</a:t>
            </a:r>
            <a:r>
              <a:rPr lang="en-US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Fats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store large amounts of energy</a:t>
            </a:r>
          </a:p>
          <a:p>
            <a:pPr marL="342900" indent="-342900" eaLnBrk="0" hangingPunct="0">
              <a:buFontTx/>
              <a:buAutoNum type="arabicPeriod" startAt="2"/>
              <a:tabLst>
                <a:tab pos="342900" algn="l"/>
              </a:tabLst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Phospholipids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are major components of cell membranes</a:t>
            </a:r>
          </a:p>
          <a:p>
            <a:pPr marL="342900" indent="-342900" eaLnBrk="0" hangingPunct="0">
              <a:buFontTx/>
              <a:buAutoNum type="arabicPeriod" startAt="2"/>
              <a:tabLst>
                <a:tab pos="342900" algn="l"/>
              </a:tabLst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Steroids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include cholesterol and certain hormones</a:t>
            </a: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228600" y="1809690"/>
            <a:ext cx="876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the general term for compounds which are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soluble in water.</a:t>
            </a:r>
          </a:p>
        </p:txBody>
      </p:sp>
      <p:pic>
        <p:nvPicPr>
          <p:cNvPr id="8202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8064" r="4047"/>
          <a:stretch>
            <a:fillRect/>
          </a:stretch>
        </p:blipFill>
        <p:spPr bwMode="auto">
          <a:xfrm>
            <a:off x="38100" y="19050"/>
            <a:ext cx="13192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8" t="-423" r="1383" b="49803"/>
          <a:stretch/>
        </p:blipFill>
        <p:spPr bwMode="auto">
          <a:xfrm>
            <a:off x="4806950" y="2405625"/>
            <a:ext cx="4184650" cy="279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 rotWithShape="1"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" t="2012" r="52463" b="48961"/>
          <a:stretch/>
        </p:blipFill>
        <p:spPr bwMode="auto">
          <a:xfrm>
            <a:off x="76200" y="2518128"/>
            <a:ext cx="4661140" cy="268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ce692dd3-c167-414e-a3e9-52383a420f69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2099286-d:\ashraf\d\faculty file\e-larning\1433-1434\المحتوى الرقمي\109-lectures\lms-2\lecture-2 macromolecules\lecture-2.pptx"/>
  <p:tag name="ARTICULATE_PRESENTER_VERSION" val="7"/>
  <p:tag name="ARTICULATE_USED_PAGE_ORIENTATION" val="1"/>
  <p:tag name="ARTICULATE_USED_PAGE_SIZE" val="1"/>
  <p:tag name="ARTICULATE_PROJECT_OPEN" val="0"/>
  <p:tag name="INKNOELEADERBOARD" val="1631963187"/>
  <p:tag name="ARTICULATE_SLIDE_COUNT" val="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b225c58fa0d4e15a2c5e09ed658e87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011208d1438476d80ce8879b9a7640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6"/>
  <p:tag name="ARTICULATE_AUDIO_RECORDED" val="1"/>
  <p:tag name="ELAPSEDTIME" val="295.5"/>
  <p:tag name="ANNOTATION_TYPE_1" val="0"/>
  <p:tag name="ANNOTATION_START_1" val="6.9"/>
  <p:tag name="ANNOTATION_END_1" val="9.0"/>
  <p:tag name="ANNOTATION_TOP_1" val="44"/>
  <p:tag name="ANNOTATION_LEFT_1" val="48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0"/>
  <p:tag name="ANNOTATION_END_2" val="11.0"/>
  <p:tag name="ANNOTATION_TOP_2" val="40"/>
  <p:tag name="ANNOTATION_LEFT_2" val="69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0"/>
  <p:tag name="ANNOTATION_END_3" val="13.2"/>
  <p:tag name="ANNOTATION_TOP_3" val="70"/>
  <p:tag name="ANNOTATION_LEFT_3" val="6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3.2"/>
  <p:tag name="ANNOTATION_END_4" val="17.3"/>
  <p:tag name="ANNOTATION_TOP_4" val="69"/>
  <p:tag name="ANNOTATION_LEFT_4" val="29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2"/>
  <p:tag name="ANNOTATION_START_5" val="60.4"/>
  <p:tag name="ANNOTATION_END_5" val="60.4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60.4"/>
  <p:tag name="ANNOTATION_END_6" val="65.1"/>
  <p:tag name="ANNOTATION_TOP_6" val="108"/>
  <p:tag name="ANNOTATION_LEFT_6" val="363"/>
  <p:tag name="ANNOTATION_WIDTH_6" val="180"/>
  <p:tag name="ANNOTATION_HEIGHT_6" val="222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65.1"/>
  <p:tag name="ANNOTATION_END_7" val="65.1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65.1"/>
  <p:tag name="ANNOTATION_END_8" val="70.1"/>
  <p:tag name="ANNOTATION_TOP_8" val="86"/>
  <p:tag name="ANNOTATION_LEFT_8" val="674"/>
  <p:tag name="ANNOTATION_WIDTH_8" val="175"/>
  <p:tag name="ANNOTATION_HEIGHT_8" val="270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70.1"/>
  <p:tag name="ANNOTATION_END_9" val="70.1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70.1"/>
  <p:tag name="ANNOTATION_END_10" val="74.3"/>
  <p:tag name="ANNOTATION_TOP_10" val="98"/>
  <p:tag name="ANNOTATION_LEFT_10" val="540"/>
  <p:tag name="ANNOTATION_WIDTH_10" val="118"/>
  <p:tag name="ANNOTATION_HEIGHT_10" val="97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16777215"/>
  <p:tag name="ANNOTATION_FILL_COLOR_10" val="5296274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74.3"/>
  <p:tag name="ANNOTATION_END_11" val="74.3"/>
  <p:tag name="ANNOTATION_TOP_11" val="-40"/>
  <p:tag name="ANNOTATION_LEFT_11" val="-40"/>
  <p:tag name="ANNOTATION_WIDTH_11" val="1042"/>
  <p:tag name="ANNOTATION_HEIGHT_11" val="801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16777215"/>
  <p:tag name="ANNOTATION_FILL_COLOR_11" val="5296274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74.3"/>
  <p:tag name="ANNOTATION_END_12" val="79.4"/>
  <p:tag name="ANNOTATION_TOP_12" val="277"/>
  <p:tag name="ANNOTATION_LEFT_12" val="537"/>
  <p:tag name="ANNOTATION_WIDTH_12" val="133"/>
  <p:tag name="ANNOTATION_HEIGHT_12" val="102"/>
  <p:tag name="ANNOTATION_ANIMATION_12" val="4"/>
  <p:tag name="ANNOTATION_ROTATION_12" val="0"/>
  <p:tag name="ANNOTATION_SUB_TYPE_12" val="11"/>
  <p:tag name="ANNOTATION_LOOP_COUNT_12" val="1"/>
  <p:tag name="ANNOTATION_BOX_RADIUS_12" val="5"/>
  <p:tag name="ANNOTATION_SCALE_12" val="0"/>
  <p:tag name="ANNOTATION_BORDER_ALPHA_12" val="100"/>
  <p:tag name="ANNOTATION_BORDER_COLOR_12" val="16777215"/>
  <p:tag name="ANNOTATION_FILL_COLOR_12" val="5296274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79.4"/>
  <p:tag name="ANNOTATION_END_13" val="183.1"/>
  <p:tag name="ANNOTATION_TOP_13" val="-40"/>
  <p:tag name="ANNOTATION_LEFT_13" val="-40"/>
  <p:tag name="ANNOTATION_WIDTH_13" val="1042"/>
  <p:tag name="ANNOTATION_HEIGHT_13" val="801"/>
  <p:tag name="ANNOTATION_ANIMATION_13" val="4"/>
  <p:tag name="ANNOTATION_ROTATION_13" val="0"/>
  <p:tag name="ANNOTATION_SUB_TYPE_13" val="11"/>
  <p:tag name="ANNOTATION_LOOP_COUNT_13" val="1"/>
  <p:tag name="ANNOTATION_BOX_RADIUS_13" val="0"/>
  <p:tag name="ANNOTATION_SCALE_13" val="0"/>
  <p:tag name="ANNOTATION_BORDER_ALPHA_13" val="100"/>
  <p:tag name="ANNOTATION_BORDER_COLOR_13" val="16777215"/>
  <p:tag name="ANNOTATION_FILL_COLOR_13" val="5296274"/>
  <p:tag name="ANNOTATION_FILL_ALPHA_13" val="50"/>
  <p:tag name="ANNOTATION_BORDER_WIDTH_13" val="2"/>
  <p:tag name="ANNOTATION_SLIDE_WIDTH_13" val="960"/>
  <p:tag name="ANNOTATION_SLIDE_HEIGHT_13" val="720"/>
  <p:tag name="ANNOTATION_TYPE_14" val="0"/>
  <p:tag name="ANNOTATION_START_14" val="183.1"/>
  <p:tag name="ANNOTATION_END_14" val="186.6"/>
  <p:tag name="ANNOTATION_TOP_14" val="542"/>
  <p:tag name="ANNOTATION_LEFT_14" val="9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86.6"/>
  <p:tag name="ANNOTATION_END_15" val="190.2"/>
  <p:tag name="ANNOTATION_TOP_15" val="586"/>
  <p:tag name="ANNOTATION_LEFT_15" val="9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0.2"/>
  <p:tag name="ANNOTATION_END_16" val="196.5"/>
  <p:tag name="ANNOTATION_TOP_16" val="645"/>
  <p:tag name="ANNOTATION_LEFT_16" val="8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6.5"/>
  <p:tag name="ANNOTATION_END_17" val="209.0"/>
  <p:tag name="ANNOTATION_TOP_17" val="550"/>
  <p:tag name="ANNOTATION_LEFT_17" val="9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09.0"/>
  <p:tag name="ANNOTATION_END_18" val="216.8"/>
  <p:tag name="ANNOTATION_TOP_18" val="585"/>
  <p:tag name="ANNOTATION_LEFT_18" val="9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16.8"/>
  <p:tag name="ANNOTATION_TOP_19" val="638"/>
  <p:tag name="ANNOTATION_LEFT_19" val="9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COUNT" val="19"/>
  <p:tag name="TIMELINE" val="47.30/118.40/121.60/124.50/127.40/162.00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b225c58fa0d4e15a2c5e09ed658e87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011208d1438476d80ce8879b9a764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d63cf75ab3743728b5e86fb25e965a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0"/>
  <p:tag name="ARTICULATE_AUDIO_RECORDED" val="1"/>
  <p:tag name="ELAPSEDTIME" val="190.7"/>
  <p:tag name="ANNOTATION_COUNT" val="0"/>
  <p:tag name="TIMELINE" val="62.90/133.60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e97ab54316e4906a159f1e85616a94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a1a69319e9430e8dc08d89d87792b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52fbe2ca2a140da8973d406013a34c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096551e2d743978f90d791c88f7da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d4f74a28b6a4425aa0c9ba24adea3b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00daf412423466b9ee7d3ec3929d2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36b80e8e25c4035a7fd90e455456b4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19bf1bd30294b82870d72de8a3a9b5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34716e4cd324ec1b81dad50494f836c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34041699b464b919ffad570c04ace8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ed31051ddc44a2582fbd6858fa2d34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1"/>
  <p:tag name="ARTICULATE_AUDIO_RECORDED" val="1"/>
  <p:tag name="ELAPSEDTIME" val="165.5"/>
  <p:tag name="ANNOTATION_TYPE_1" val="0"/>
  <p:tag name="ANNOTATION_START_1" val="47.0"/>
  <p:tag name="ANNOTATION_END_1" val="49.1"/>
  <p:tag name="ANNOTATION_TOP_1" val="450"/>
  <p:tag name="ANNOTATION_LEFT_1" val="9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9.1"/>
  <p:tag name="ANNOTATION_END_2" val="52.7"/>
  <p:tag name="ANNOTATION_TOP_2" val="454"/>
  <p:tag name="ANNOTATION_LEFT_2" val="18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2.7"/>
  <p:tag name="ANNOTATION_END_3" val="54.2"/>
  <p:tag name="ANNOTATION_TOP_3" val="446"/>
  <p:tag name="ANNOTATION_LEFT_3" val="32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4.2"/>
  <p:tag name="ANNOTATION_END_4" val="57.7"/>
  <p:tag name="ANNOTATION_TOP_4" val="503"/>
  <p:tag name="ANNOTATION_LEFT_4" val="27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7.7"/>
  <p:tag name="ANNOTATION_END_5" val="58.6"/>
  <p:tag name="ANNOTATION_TOP_5" val="453"/>
  <p:tag name="ANNOTATION_LEFT_5" val="33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8.6"/>
  <p:tag name="ANNOTATION_END_6" val="62.8"/>
  <p:tag name="ANNOTATION_TOP_6" val="444"/>
  <p:tag name="ANNOTATION_LEFT_6" val="23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2.8"/>
  <p:tag name="ANNOTATION_END_7" val="65.1"/>
  <p:tag name="ANNOTATION_TOP_7" val="379"/>
  <p:tag name="ANNOTATION_LEFT_7" val="11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5.1"/>
  <p:tag name="ANNOTATION_END_8" val="67.1"/>
  <p:tag name="ANNOTATION_TOP_8" val="353"/>
  <p:tag name="ANNOTATION_LEFT_8" val="20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7.1"/>
  <p:tag name="ANNOTATION_END_9" val="77.4"/>
  <p:tag name="ANNOTATION_TOP_9" val="375"/>
  <p:tag name="ANNOTATION_LEFT_9" val="34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7.4"/>
  <p:tag name="ANNOTATION_END_10" val="78.4"/>
  <p:tag name="ANNOTATION_TOP_10" val="444"/>
  <p:tag name="ANNOTATION_LEFT_10" val="11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8.4"/>
  <p:tag name="ANNOTATION_END_11" val="79.3"/>
  <p:tag name="ANNOTATION_TOP_11" val="434"/>
  <p:tag name="ANNOTATION_LEFT_11" val="20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9.3"/>
  <p:tag name="ANNOTATION_END_12" val="84.4"/>
  <p:tag name="ANNOTATION_TOP_12" val="448"/>
  <p:tag name="ANNOTATION_LEFT_12" val="32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7721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4.4"/>
  <p:tag name="ANNOTATION_END_13" val="85.2"/>
  <p:tag name="ANNOTATION_TOP_13" val="377"/>
  <p:tag name="ANNOTATION_LEFT_13" val="34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7721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5.2"/>
  <p:tag name="ANNOTATION_END_14" val="86.0"/>
  <p:tag name="ANNOTATION_TOP_14" val="352"/>
  <p:tag name="ANNOTATION_LEFT_14" val="21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6.0"/>
  <p:tag name="ANNOTATION_END_15" val="88.8"/>
  <p:tag name="ANNOTATION_TOP_15" val="358"/>
  <p:tag name="ANNOTATION_LEFT_15" val="13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COUNT" val="15"/>
  <p:tag name="TIMELINE" val="30.30/93.10/107.20/123.80/135.40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31f9483b44543d79a8442c22ac4721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e76a9a20e3e4b5c80196537edc2061b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f3cbff3e15043d1a0e63038d157994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2"/>
  <p:tag name="ARTICULATE_AUDIO_RECORDED" val="1"/>
  <p:tag name="ANNOTATION_TYPE_1" val="0"/>
  <p:tag name="ANNOTATION_START_1" val="37.5"/>
  <p:tag name="ANNOTATION_END_1" val="42.8"/>
  <p:tag name="ANNOTATION_TOP_1" val="256"/>
  <p:tag name="ANNOTATION_LEFT_1" val="16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2.8"/>
  <p:tag name="ANNOTATION_END_2" val="102.8"/>
  <p:tag name="ANNOTATION_TOP_2" val="324"/>
  <p:tag name="ANNOTATION_LEFT_2" val="30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2.8"/>
  <p:tag name="ANNOTATION_END_3" val="111.4"/>
  <p:tag name="ANNOTATION_TOP_3" val="535"/>
  <p:tag name="ANNOTATION_LEFT_3" val="9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1.4"/>
  <p:tag name="ANNOTATION_END_4" val="119.7"/>
  <p:tag name="ANNOTATION_TOP_4" val="573"/>
  <p:tag name="ANNOTATION_LEFT_4" val="9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19.7"/>
  <p:tag name="ANNOTATION_END_5" val="128.1"/>
  <p:tag name="ANNOTATION_TOP_5" val="615"/>
  <p:tag name="ANNOTATION_LEFT_5" val="10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28.1"/>
  <p:tag name="ANNOTATION_TOP_6" val="665"/>
  <p:tag name="ANNOTATION_LEFT_6" val="8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COUNT" val="6"/>
  <p:tag name="TIMELINE" val="5.80/15.50/18.00/23.40/25.80/32.20/47.30/80.60"/>
  <p:tag name="ELAPSEDTIME" val="166.762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b225c58fa0d4e15a2c5e09ed658e87c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011208d1438476d80ce8879b9a7640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ARTICULATE_AUDIO_RECORDED" val="1"/>
  <p:tag name="ANNOTATION_TYPE_1" val="0"/>
  <p:tag name="ANNOTATION_START_1" val="38.3"/>
  <p:tag name="ANNOTATION_END_1" val="44.1"/>
  <p:tag name="ANNOTATION_TOP_1" val="382"/>
  <p:tag name="ANNOTATION_LEFT_1" val="64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4.1"/>
  <p:tag name="ANNOTATION_END_2" val="46.3"/>
  <p:tag name="ANNOTATION_TOP_2" val="328"/>
  <p:tag name="ANNOTATION_LEFT_2" val="4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6.3"/>
  <p:tag name="ANNOTATION_END_3" val="64.3"/>
  <p:tag name="ANNOTATION_TOP_3" val="340"/>
  <p:tag name="ANNOTATION_LEFT_3" val="23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4.3"/>
  <p:tag name="ANNOTATION_END_4" val="74.3"/>
  <p:tag name="ANNOTATION_TOP_4" val="584"/>
  <p:tag name="ANNOTATION_LEFT_4" val="2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4.3"/>
  <p:tag name="ANNOTATION_END_5" val="90.7"/>
  <p:tag name="ANNOTATION_TOP_5" val="617"/>
  <p:tag name="ANNOTATION_LEFT_5" val="4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90.7"/>
  <p:tag name="ANNOTATION_TOP_6" val="659"/>
  <p:tag name="ANNOTATION_LEFT_6" val="5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COUNT" val="6"/>
  <p:tag name="ELAPSEDTIME" val="110.552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9"/>
  <p:tag name="ARTICULATE_AUDIO_RECORDED" val="1"/>
  <p:tag name="ANNOTATION_TYPE_1" val="0"/>
  <p:tag name="ANNOTATION_START_1" val="9.7"/>
  <p:tag name="ANNOTATION_END_1" val="20.0"/>
  <p:tag name="ANNOTATION_TOP_1" val="163"/>
  <p:tag name="ANNOTATION_LEFT_1" val="11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0"/>
  <p:tag name="ANNOTATION_END_2" val="47.9"/>
  <p:tag name="ANNOTATION_TOP_2" val="209"/>
  <p:tag name="ANNOTATION_LEFT_2" val="14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7.9"/>
  <p:tag name="ANNOTATION_END_3" val="59.5"/>
  <p:tag name="ANNOTATION_TOP_3" val="242"/>
  <p:tag name="ANNOTATION_LEFT_3" val="14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9.5"/>
  <p:tag name="ANNOTATION_END_4" val="87.4"/>
  <p:tag name="ANNOTATION_TOP_4" val="287"/>
  <p:tag name="ANNOTATION_LEFT_4" val="13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7.4"/>
  <p:tag name="ANNOTATION_END_5" val="100.4"/>
  <p:tag name="ANNOTATION_TOP_5" val="313"/>
  <p:tag name="ANNOTATION_LEFT_5" val="13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00.4"/>
  <p:tag name="ANNOTATION_END_6" val="150.7"/>
  <p:tag name="ANNOTATION_TOP_6" val="355"/>
  <p:tag name="ANNOTATION_LEFT_6" val="13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0.7"/>
  <p:tag name="ANNOTATION_END_7" val="192.7"/>
  <p:tag name="ANNOTATION_TOP_7" val="446"/>
  <p:tag name="ANNOTATION_LEFT_7" val="3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92.7"/>
  <p:tag name="ANNOTATION_END_8" val="194.4"/>
  <p:tag name="ANNOTATION_TOP_8" val="603"/>
  <p:tag name="ANNOTATION_LEFT_8" val="1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4.4"/>
  <p:tag name="ANNOTATION_END_9" val="194.9"/>
  <p:tag name="ANNOTATION_TOP_9" val="603"/>
  <p:tag name="ANNOTATION_LEFT_9" val="21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94.9"/>
  <p:tag name="ANNOTATION_END_10" val="195.5"/>
  <p:tag name="ANNOTATION_TOP_10" val="620"/>
  <p:tag name="ANNOTATION_LEFT_10" val="25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95.5"/>
  <p:tag name="ANNOTATION_END_11" val="195.9"/>
  <p:tag name="ANNOTATION_TOP_11" val="610"/>
  <p:tag name="ANNOTATION_LEFT_11" val="28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95.9"/>
  <p:tag name="ANNOTATION_END_12" val="196.3"/>
  <p:tag name="ANNOTATION_TOP_12" val="630"/>
  <p:tag name="ANNOTATION_LEFT_12" val="32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7721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96.3"/>
  <p:tag name="ANNOTATION_END_13" val="196.8"/>
  <p:tag name="ANNOTATION_TOP_13" val="612"/>
  <p:tag name="ANNOTATION_LEFT_13" val="36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7721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96.8"/>
  <p:tag name="ANNOTATION_END_14" val="197.2"/>
  <p:tag name="ANNOTATION_TOP_14" val="630"/>
  <p:tag name="ANNOTATION_LEFT_14" val="41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97.2"/>
  <p:tag name="ANNOTATION_END_15" val="197.6"/>
  <p:tag name="ANNOTATION_TOP_15" val="615"/>
  <p:tag name="ANNOTATION_LEFT_15" val="44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7.6"/>
  <p:tag name="ANNOTATION_END_16" val="198.1"/>
  <p:tag name="ANNOTATION_TOP_16" val="619"/>
  <p:tag name="ANNOTATION_LEFT_16" val="48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8.1"/>
  <p:tag name="ANNOTATION_END_17" val="198.3"/>
  <p:tag name="ANNOTATION_TOP_17" val="612"/>
  <p:tag name="ANNOTATION_LEFT_17" val="51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98.3"/>
  <p:tag name="ANNOTATION_END_18" val="198.5"/>
  <p:tag name="ANNOTATION_TOP_18" val="612"/>
  <p:tag name="ANNOTATION_LEFT_18" val="55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98.5"/>
  <p:tag name="ANNOTATION_END_19" val="198.7"/>
  <p:tag name="ANNOTATION_TOP_19" val="612"/>
  <p:tag name="ANNOTATION_LEFT_19" val="60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98.7"/>
  <p:tag name="ANNOTATION_END_20" val="198.9"/>
  <p:tag name="ANNOTATION_TOP_20" val="612"/>
  <p:tag name="ANNOTATION_LEFT_20" val="62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77215"/>
  <p:tag name="ANNOTATION_FILL_COLOR_20" val="683492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98.9"/>
  <p:tag name="ANNOTATION_END_21" val="199.3"/>
  <p:tag name="ANNOTATION_TOP_21" val="612"/>
  <p:tag name="ANNOTATION_LEFT_21" val="65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77215"/>
  <p:tag name="ANNOTATION_FILL_COLOR_21" val="683492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99.3"/>
  <p:tag name="ANNOTATION_END_22" val="199.8"/>
  <p:tag name="ANNOTATION_TOP_22" val="612"/>
  <p:tag name="ANNOTATION_LEFT_22" val="71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77215"/>
  <p:tag name="ANNOTATION_FILL_COLOR_22" val="683492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99.8"/>
  <p:tag name="ANNOTATION_END_23" val="203.6"/>
  <p:tag name="ANNOTATION_TOP_23" val="618"/>
  <p:tag name="ANNOTATION_LEFT_23" val="73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77215"/>
  <p:tag name="ANNOTATION_FILL_COLOR_23" val="683492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03.6"/>
  <p:tag name="ANNOTATION_END_24" val="204.7"/>
  <p:tag name="ANNOTATION_TOP_24" val="556"/>
  <p:tag name="ANNOTATION_LEFT_24" val="48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77215"/>
  <p:tag name="ANNOTATION_FILL_COLOR_24" val="683492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04.7"/>
  <p:tag name="ANNOTATION_END_25" val="205.4"/>
  <p:tag name="ANNOTATION_TOP_25" val="655"/>
  <p:tag name="ANNOTATION_LEFT_25" val="49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77215"/>
  <p:tag name="ANNOTATION_FILL_COLOR_25" val="683492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05.4"/>
  <p:tag name="ANNOTATION_END_26" val="206.3"/>
  <p:tag name="ANNOTATION_TOP_26" val="574"/>
  <p:tag name="ANNOTATION_LEFT_26" val="527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77215"/>
  <p:tag name="ANNOTATION_FILL_COLOR_26" val="683492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6.3"/>
  <p:tag name="ANNOTATION_END_27" val="207.0"/>
  <p:tag name="ANNOTATION_TOP_27" val="656"/>
  <p:tag name="ANNOTATION_LEFT_27" val="56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77215"/>
  <p:tag name="ANNOTATION_FILL_COLOR_27" val="683492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7.0"/>
  <p:tag name="ANNOTATION_END_28" val="207.6"/>
  <p:tag name="ANNOTATION_TOP_28" val="573"/>
  <p:tag name="ANNOTATION_LEFT_28" val="617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77215"/>
  <p:tag name="ANNOTATION_FILL_COLOR_28" val="683492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07.6"/>
  <p:tag name="ANNOTATION_END_29" val="208.8"/>
  <p:tag name="ANNOTATION_TOP_29" val="659"/>
  <p:tag name="ANNOTATION_LEFT_29" val="630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77215"/>
  <p:tag name="ANNOTATION_FILL_COLOR_29" val="683492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08.8"/>
  <p:tag name="ANNOTATION_END_30" val="209.7"/>
  <p:tag name="ANNOTATION_TOP_30" val="573"/>
  <p:tag name="ANNOTATION_LEFT_30" val="70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16777215"/>
  <p:tag name="ANNOTATION_FILL_COLOR_30" val="683492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09.7"/>
  <p:tag name="ANNOTATION_TOP_31" val="665"/>
  <p:tag name="ANNOTATION_LEFT_31" val="72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16777215"/>
  <p:tag name="ANNOTATION_FILL_COLOR_31" val="683492"/>
  <p:tag name="ANNOTATION_FILL_ALPHA_31" val="100"/>
  <p:tag name="ANNOTATION_BORDER_WIDTH_31" val="2"/>
  <p:tag name="ANNOTATION_SLIDE_WIDTH_31" val="960"/>
  <p:tag name="ANNOTATION_SLIDE_HEIGHT_31" val="720"/>
  <p:tag name="ANNOTATION_COUNT" val="31"/>
  <p:tag name="TIMELINE" val="114.20/145.50"/>
  <p:tag name="ELAPSEDTIME" val="220.652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3ce24eeb52448c699b5feb8ed53aadf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474e7fc3e37496da33776737e1e386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0"/>
  <p:tag name="ARTICULATE_AUDIO_RECORDED" val="1"/>
  <p:tag name="ANNOTATION_TYPE_1" val="0"/>
  <p:tag name="ANNOTATION_START_1" val="12.4"/>
  <p:tag name="ANNOTATION_END_1" val="64.5"/>
  <p:tag name="ANNOTATION_TOP_1" val="242"/>
  <p:tag name="ANNOTATION_LEFT_1" val="6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4.5"/>
  <p:tag name="ANNOTATION_END_2" val="65.4"/>
  <p:tag name="ANNOTATION_TOP_2" val="303"/>
  <p:tag name="ANNOTATION_LEFT_2" val="18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5.4"/>
  <p:tag name="ANNOTATION_END_3" val="66.2"/>
  <p:tag name="ANNOTATION_TOP_3" val="388"/>
  <p:tag name="ANNOTATION_LEFT_3" val="17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6.2"/>
  <p:tag name="ANNOTATION_END_4" val="72.0"/>
  <p:tag name="ANNOTATION_TOP_4" val="468"/>
  <p:tag name="ANNOTATION_LEFT_4" val="17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2.0"/>
  <p:tag name="ANNOTATION_END_5" val="75.5"/>
  <p:tag name="ANNOTATION_TOP_5" val="172"/>
  <p:tag name="ANNOTATION_LEFT_5" val="33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5.5"/>
  <p:tag name="ANNOTATION_END_6" val="76.0"/>
  <p:tag name="ANNOTATION_TOP_6" val="240"/>
  <p:tag name="ANNOTATION_LEFT_6" val="32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6.0"/>
  <p:tag name="ANNOTATION_END_7" val="76.3"/>
  <p:tag name="ANNOTATION_TOP_7" val="273"/>
  <p:tag name="ANNOTATION_LEFT_7" val="38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6.3"/>
  <p:tag name="ANNOTATION_END_8" val="76.7"/>
  <p:tag name="ANNOTATION_TOP_8" val="252"/>
  <p:tag name="ANNOTATION_LEFT_8" val="43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6.7"/>
  <p:tag name="ANNOTATION_END_9" val="77.0"/>
  <p:tag name="ANNOTATION_TOP_9" val="266"/>
  <p:tag name="ANNOTATION_LEFT_9" val="49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7.0"/>
  <p:tag name="ANNOTATION_END_10" val="77.4"/>
  <p:tag name="ANNOTATION_TOP_10" val="279"/>
  <p:tag name="ANNOTATION_LEFT_10" val="54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7.4"/>
  <p:tag name="ANNOTATION_END_11" val="77.9"/>
  <p:tag name="ANNOTATION_TOP_11" val="260"/>
  <p:tag name="ANNOTATION_LEFT_11" val="61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7.9"/>
  <p:tag name="ANNOTATION_END_12" val="78.4"/>
  <p:tag name="ANNOTATION_TOP_12" val="156"/>
  <p:tag name="ANNOTATION_LEFT_12" val="60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7721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8.4"/>
  <p:tag name="ANNOTATION_END_13" val="78.7"/>
  <p:tag name="ANNOTATION_TOP_13" val="326"/>
  <p:tag name="ANNOTATION_LEFT_13" val="61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7721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8.7"/>
  <p:tag name="ANNOTATION_END_14" val="79.0"/>
  <p:tag name="ANNOTATION_TOP_14" val="347"/>
  <p:tag name="ANNOTATION_LEFT_14" val="56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9.0"/>
  <p:tag name="ANNOTATION_END_15" val="79.8"/>
  <p:tag name="ANNOTATION_TOP_15" val="182"/>
  <p:tag name="ANNOTATION_LEFT_15" val="50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9.8"/>
  <p:tag name="ANNOTATION_END_16" val="83.8"/>
  <p:tag name="ANNOTATION_TOP_16" val="213"/>
  <p:tag name="ANNOTATION_LEFT_16" val="32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0.5"/>
  <p:tag name="ANNOTATION_END_17" val="118.4"/>
  <p:tag name="ANNOTATION_TOP_17" val="293"/>
  <p:tag name="ANNOTATION_LEFT_17" val="20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8.4"/>
  <p:tag name="ANNOTATION_END_18" val="120.2"/>
  <p:tag name="ANNOTATION_TOP_18" val="397"/>
  <p:tag name="ANNOTATION_LEFT_18" val="19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0.2"/>
  <p:tag name="ANNOTATION_END_19" val="124.7"/>
  <p:tag name="ANNOTATION_TOP_19" val="469"/>
  <p:tag name="ANNOTATION_LEFT_19" val="18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4.7"/>
  <p:tag name="ANNOTATION_END_20" val="130.5"/>
  <p:tag name="ANNOTATION_TOP_20" val="443"/>
  <p:tag name="ANNOTATION_LEFT_20" val="34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77215"/>
  <p:tag name="ANNOTATION_FILL_COLOR_20" val="683492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30.5"/>
  <p:tag name="ANNOTATION_END_21" val="135.7"/>
  <p:tag name="ANNOTATION_TOP_21" val="400"/>
  <p:tag name="ANNOTATION_LEFT_21" val="28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77215"/>
  <p:tag name="ANNOTATION_FILL_COLOR_21" val="683492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5.7"/>
  <p:tag name="ANNOTATION_END_22" val="136.4"/>
  <p:tag name="ANNOTATION_TOP_22" val="389"/>
  <p:tag name="ANNOTATION_LEFT_22" val="19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77215"/>
  <p:tag name="ANNOTATION_FILL_COLOR_22" val="683492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6.4"/>
  <p:tag name="ANNOTATION_END_23" val="140.4"/>
  <p:tag name="ANNOTATION_TOP_23" val="474"/>
  <p:tag name="ANNOTATION_LEFT_23" val="18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77215"/>
  <p:tag name="ANNOTATION_FILL_COLOR_23" val="683492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40.4"/>
  <p:tag name="ANNOTATION_END_24" val="144.2"/>
  <p:tag name="ANNOTATION_TOP_24" val="273"/>
  <p:tag name="ANNOTATION_LEFT_24" val="8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77215"/>
  <p:tag name="ANNOTATION_FILL_COLOR_24" val="683492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44.2"/>
  <p:tag name="ANNOTATION_END_25" val="146.2"/>
  <p:tag name="ANNOTATION_TOP_25" val="252"/>
  <p:tag name="ANNOTATION_LEFT_25" val="23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77215"/>
  <p:tag name="ANNOTATION_FILL_COLOR_25" val="683492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46.2"/>
  <p:tag name="ANNOTATION_END_26" val="147.6"/>
  <p:tag name="ANNOTATION_TOP_26" val="393"/>
  <p:tag name="ANNOTATION_LEFT_26" val="19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77215"/>
  <p:tag name="ANNOTATION_FILL_COLOR_26" val="683492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47.6"/>
  <p:tag name="ANNOTATION_END_27" val="150.7"/>
  <p:tag name="ANNOTATION_TOP_27" val="448"/>
  <p:tag name="ANNOTATION_LEFT_27" val="19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77215"/>
  <p:tag name="ANNOTATION_FILL_COLOR_27" val="683492"/>
  <p:tag name="ANNOTATION_FILL_ALPHA_27" val="100"/>
  <p:tag name="ANNOTATION_BORDER_WIDTH_27" val="2"/>
  <p:tag name="ANNOTATION_SLIDE_WIDTH_27" val="960"/>
  <p:tag name="ANNOTATION_SLIDE_HEIGHT_27" val="720"/>
  <p:tag name="ANNOTATION_TYPE_28" val="2"/>
  <p:tag name="ANNOTATION_START_28" val="314.3"/>
  <p:tag name="ANNOTATION_END_28" val="314.3"/>
  <p:tag name="ANNOTATION_TOP_28" val="-40"/>
  <p:tag name="ANNOTATION_LEFT_28" val="-40"/>
  <p:tag name="ANNOTATION_WIDTH_28" val="1042"/>
  <p:tag name="ANNOTATION_HEIGHT_28" val="801"/>
  <p:tag name="ANNOTATION_ANIMATION_28" val="4"/>
  <p:tag name="ANNOTATION_ROTATION_28" val="0"/>
  <p:tag name="ANNOTATION_SUB_TYPE_28" val="11"/>
  <p:tag name="ANNOTATION_LOOP_COUNT_28" val="1"/>
  <p:tag name="ANNOTATION_BOX_RADIUS_28" val="0"/>
  <p:tag name="ANNOTATION_SCALE_28" val="0"/>
  <p:tag name="ANNOTATION_BORDER_ALPHA_28" val="100"/>
  <p:tag name="ANNOTATION_BORDER_COLOR_28" val="16777215"/>
  <p:tag name="ANNOTATION_FILL_COLOR_28" val="5296274"/>
  <p:tag name="ANNOTATION_FILL_ALPHA_28" val="50"/>
  <p:tag name="ANNOTATION_BORDER_WIDTH_28" val="2"/>
  <p:tag name="ANNOTATION_SLIDE_WIDTH_28" val="960"/>
  <p:tag name="ANNOTATION_SLIDE_HEIGHT_28" val="720"/>
  <p:tag name="ANNOTATION_TYPE_29" val="2"/>
  <p:tag name="ANNOTATION_START_29" val="314.3"/>
  <p:tag name="ANNOTATION_END_29" val="349.4"/>
  <p:tag name="ANNOTATION_TOP_29" val="653"/>
  <p:tag name="ANNOTATION_LEFT_29" val="649"/>
  <p:tag name="ANNOTATION_WIDTH_29" val="247"/>
  <p:tag name="ANNOTATION_HEIGHT_29" val="54"/>
  <p:tag name="ANNOTATION_ANIMATION_29" val="4"/>
  <p:tag name="ANNOTATION_ROTATION_29" val="0"/>
  <p:tag name="ANNOTATION_SUB_TYPE_29" val="11"/>
  <p:tag name="ANNOTATION_LOOP_COUNT_29" val="1"/>
  <p:tag name="ANNOTATION_BOX_RADIUS_29" val="5"/>
  <p:tag name="ANNOTATION_SCALE_29" val="0"/>
  <p:tag name="ANNOTATION_BORDER_ALPHA_29" val="100"/>
  <p:tag name="ANNOTATION_BORDER_COLOR_29" val="16777215"/>
  <p:tag name="ANNOTATION_FILL_COLOR_29" val="5296274"/>
  <p:tag name="ANNOTATION_FILL_ALPHA_29" val="50"/>
  <p:tag name="ANNOTATION_BORDER_WIDTH_29" val="2"/>
  <p:tag name="ANNOTATION_SLIDE_WIDTH_29" val="960"/>
  <p:tag name="ANNOTATION_SLIDE_HEIGHT_29" val="720"/>
  <p:tag name="ANNOTATION_TYPE_30" val="2"/>
  <p:tag name="ANNOTATION_START_30" val="349.4"/>
  <p:tag name="ANNOTATION_TOP_30" val="-40"/>
  <p:tag name="ANNOTATION_LEFT_30" val="-40"/>
  <p:tag name="ANNOTATION_WIDTH_30" val="1042"/>
  <p:tag name="ANNOTATION_HEIGHT_30" val="801"/>
  <p:tag name="ANNOTATION_ANIMATION_30" val="4"/>
  <p:tag name="ANNOTATION_ROTATION_30" val="0"/>
  <p:tag name="ANNOTATION_SUB_TYPE_30" val="11"/>
  <p:tag name="ANNOTATION_LOOP_COUNT_30" val="1"/>
  <p:tag name="ANNOTATION_BOX_RADIUS_30" val="0"/>
  <p:tag name="ANNOTATION_SCALE_30" val="0"/>
  <p:tag name="ANNOTATION_BORDER_ALPHA_30" val="100"/>
  <p:tag name="ANNOTATION_BORDER_COLOR_30" val="16777215"/>
  <p:tag name="ANNOTATION_FILL_COLOR_30" val="5296274"/>
  <p:tag name="ANNOTATION_FILL_ALPHA_30" val="50"/>
  <p:tag name="ANNOTATION_BORDER_WIDTH_30" val="2"/>
  <p:tag name="ANNOTATION_SLIDE_WIDTH_30" val="960"/>
  <p:tag name="ANNOTATION_SLIDE_HEIGHT_30" val="720"/>
  <p:tag name="ANNOTATION_COUNT" val="30"/>
  <p:tag name="TIMELINE" val="86.50/91.50"/>
  <p:tag name="ELAPSEDTIME" val="374.172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ORIGINAL_AUDIO_FILEPATH" val="C:\Ashraf\D\Ashraf 2\Lectures\Saudia\145-Zoo\Gamal-Lectures\New-Articulate\Lectures\Lecture-17 Division\s27.wav"/>
  <p:tag name="ELAPSEDTIME" val="0.282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b2d23b170f6406591223857e08a555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32ddc544e9f429dba769df98a666a2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40974e788034e2e84ebddc8fd97547c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4027536567942fab669dc85b7677af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94c5303b2264ca4aa75c8e0cc58cb4f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7f9f40a3cfa4156a7bb73c1b5427fa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2f2a245c9644ee3850fef93dbed4be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1e954e6c49947c3adc7372e5974224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5"/>
  <p:tag name="ARTICULATE_AUDIO_RECORDED" val="1"/>
  <p:tag name="ANNOTATION_TYPE_1" val="2"/>
  <p:tag name="ANNOTATION_START_1" val="9.3"/>
  <p:tag name="ANNOTATION_END_1" val="9.3"/>
  <p:tag name="ANNOTATION_TOP_1" val="-22"/>
  <p:tag name="ANNOTATION_LEFT_1" val="-22"/>
  <p:tag name="ANNOTATION_WIDTH_1" val="1004"/>
  <p:tag name="ANNOTATION_HEIGHT_1" val="764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255"/>
  <p:tag name="ANNOTATION_FILL_COLOR_1" val="855309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9.3"/>
  <p:tag name="ANNOTATION_END_2" val="14.7"/>
  <p:tag name="ANNOTATION_TOP_2" val="105"/>
  <p:tag name="ANNOTATION_LEFT_2" val="36"/>
  <p:tag name="ANNOTATION_WIDTH_2" val="152"/>
  <p:tag name="ANNOTATION_HEIGHT_2" val="498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255"/>
  <p:tag name="ANNOTATION_FILL_COLOR_2" val="855309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14.7"/>
  <p:tag name="ANNOTATION_END_3" val="14.7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4.7"/>
  <p:tag name="ANNOTATION_END_4" val="19.0"/>
  <p:tag name="ANNOTATION_TOP_4" val="86"/>
  <p:tag name="ANNOTATION_LEFT_4" val="173"/>
  <p:tag name="ANNOTATION_WIDTH_4" val="753"/>
  <p:tag name="ANNOTATION_HEIGHT_4" val="196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19.0"/>
  <p:tag name="ANNOTATION_END_5" val="19.0"/>
  <p:tag name="ANNOTATION_TOP_5" val="-22"/>
  <p:tag name="ANNOTATION_LEFT_5" val="-22"/>
  <p:tag name="ANNOTATION_WIDTH_5" val="1004"/>
  <p:tag name="ANNOTATION_HEIGHT_5" val="764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255"/>
  <p:tag name="ANNOTATION_FILL_COLOR_5" val="855309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19.0"/>
  <p:tag name="ANNOTATION_END_6" val="22.8"/>
  <p:tag name="ANNOTATION_TOP_6" val="279"/>
  <p:tag name="ANNOTATION_LEFT_6" val="164"/>
  <p:tag name="ANNOTATION_WIDTH_6" val="667"/>
  <p:tag name="ANNOTATION_HEIGHT_6" val="156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255"/>
  <p:tag name="ANNOTATION_FILL_COLOR_6" val="855309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22.8"/>
  <p:tag name="ANNOTATION_END_7" val="22.8"/>
  <p:tag name="ANNOTATION_TOP_7" val="-22"/>
  <p:tag name="ANNOTATION_LEFT_7" val="-22"/>
  <p:tag name="ANNOTATION_WIDTH_7" val="1004"/>
  <p:tag name="ANNOTATION_HEIGHT_7" val="764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255"/>
  <p:tag name="ANNOTATION_FILL_COLOR_7" val="855309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22.8"/>
  <p:tag name="ANNOTATION_END_8" val="27.5"/>
  <p:tag name="ANNOTATION_TOP_8" val="428"/>
  <p:tag name="ANNOTATION_LEFT_8" val="152"/>
  <p:tag name="ANNOTATION_WIDTH_8" val="741"/>
  <p:tag name="ANNOTATION_HEIGHT_8" val="169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255"/>
  <p:tag name="ANNOTATION_FILL_COLOR_8" val="855309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27.5"/>
  <p:tag name="ANNOTATION_END_9" val="27.5"/>
  <p:tag name="ANNOTATION_TOP_9" val="-22"/>
  <p:tag name="ANNOTATION_LEFT_9" val="-22"/>
  <p:tag name="ANNOTATION_WIDTH_9" val="1004"/>
  <p:tag name="ANNOTATION_HEIGHT_9" val="764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255"/>
  <p:tag name="ANNOTATION_FILL_COLOR_9" val="855309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27.5"/>
  <p:tag name="ANNOTATION_END_10" val="36.2"/>
  <p:tag name="ANNOTATION_TOP_10" val="49"/>
  <p:tag name="ANNOTATION_LEFT_10" val="23"/>
  <p:tag name="ANNOTATION_WIDTH_10" val="893"/>
  <p:tag name="ANNOTATION_HEIGHT_10" val="582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255"/>
  <p:tag name="ANNOTATION_FILL_COLOR_10" val="855309"/>
  <p:tag name="ANNOTATION_FILL_ALPHA_10" val="50"/>
  <p:tag name="ANNOTATION_BORDER_WIDTH_10" val="2"/>
  <p:tag name="ANNOTATION_SLIDE_WIDTH_10" val="960"/>
  <p:tag name="ANNOTATION_SLIDE_HEIGHT_10" val="720"/>
  <p:tag name="ANNOTATION_TYPE_11" val="0"/>
  <p:tag name="ANNOTATION_START_11" val="36.2"/>
  <p:tag name="ANNOTATION_END_11" val="38.5"/>
  <p:tag name="ANNOTATION_TOP_11" val="26"/>
  <p:tag name="ANNOTATION_LEFT_11" val="611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8.5"/>
  <p:tag name="ANNOTATION_END_12" val="39.6"/>
  <p:tag name="ANNOTATION_TOP_12" val="187"/>
  <p:tag name="ANNOTATION_LEFT_12" val="363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9.6"/>
  <p:tag name="ANNOTATION_END_13" val="40.8"/>
  <p:tag name="ANNOTATION_TOP_13" val="356"/>
  <p:tag name="ANNOTATION_LEFT_13" val="367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0.8"/>
  <p:tag name="ANNOTATION_TOP_14" val="494"/>
  <p:tag name="ANNOTATION_LEFT_14" val="414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COUNT" val="14"/>
  <p:tag name="ELAPSEDTIME" val="70.112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b2d23b170f6406591223857e08a55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32ddc544e9f429dba769df98a666a2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ELAPSEDTIME" val="293.8"/>
  <p:tag name="ANNOTATION_TYPE_1" val="0"/>
  <p:tag name="ANNOTATION_START_1" val="29.7"/>
  <p:tag name="ANNOTATION_END_1" val="64.2"/>
  <p:tag name="ANNOTATION_TOP_1" val="260"/>
  <p:tag name="ANNOTATION_LEFT_1" val="13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4.2"/>
  <p:tag name="ANNOTATION_END_2" val="78.0"/>
  <p:tag name="ANNOTATION_TOP_2" val="340"/>
  <p:tag name="ANNOTATION_LEFT_2" val="10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8.0"/>
  <p:tag name="ANNOTATION_END_3" val="97.3"/>
  <p:tag name="ANNOTATION_TOP_3" val="374"/>
  <p:tag name="ANNOTATION_LEFT_3" val="9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7.3"/>
  <p:tag name="ANNOTATION_END_4" val="162.5"/>
  <p:tag name="ANNOTATION_TOP_4" val="403"/>
  <p:tag name="ANNOTATION_LEFT_4" val="9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2.5"/>
  <p:tag name="ANNOTATION_END_5" val="166.3"/>
  <p:tag name="ANNOTATION_TOP_5" val="527"/>
  <p:tag name="ANNOTATION_LEFT_5" val="9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6.3"/>
  <p:tag name="ANNOTATION_END_6" val="168.2"/>
  <p:tag name="ANNOTATION_TOP_6" val="373"/>
  <p:tag name="ANNOTATION_LEFT_6" val="9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68.2"/>
  <p:tag name="ANNOTATION_END_7" val="171.2"/>
  <p:tag name="ANNOTATION_TOP_7" val="526"/>
  <p:tag name="ANNOTATION_LEFT_7" val="8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71.2"/>
  <p:tag name="ANNOTATION_END_8" val="196.2"/>
  <p:tag name="ANNOTATION_TOP_8" val="561"/>
  <p:tag name="ANNOTATION_LEFT_8" val="9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6.2"/>
  <p:tag name="ANNOTATION_TOP_9" val="613"/>
  <p:tag name="ANNOTATION_LEFT_9" val="8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COUNT" val="9"/>
  <p:tag name="TIMELINE" val="22.40/107.70/125.70/156.80/199.40/233.00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3a287774df843b685edd8fdaba5bca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6a6ac31e8e243f9b8e0f8d6ad30bda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3a287774df843b685edd8fdaba5bca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6a6ac31e8e243f9b8e0f8d6ad30bda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ELAPSEDTIME" val="447.9"/>
  <p:tag name="ANNOTATION_TYPE_1" val="0"/>
  <p:tag name="ANNOTATION_START_1" val="124.4"/>
  <p:tag name="ANNOTATION_END_1" val="126.5"/>
  <p:tag name="ANNOTATION_TOP_1" val="468"/>
  <p:tag name="ANNOTATION_LEFT_1" val="57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6.5"/>
  <p:tag name="ANNOTATION_END_2" val="132.9"/>
  <p:tag name="ANNOTATION_TOP_2" val="506"/>
  <p:tag name="ANNOTATION_LEFT_2" val="63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2.9"/>
  <p:tag name="ANNOTATION_END_3" val="146.0"/>
  <p:tag name="ANNOTATION_TOP_3" val="325"/>
  <p:tag name="ANNOTATION_LEFT_3" val="62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2"/>
  <p:tag name="ANNOTATION_START_4" val="146.0"/>
  <p:tag name="ANNOTATION_END_4" val="146.0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146.0"/>
  <p:tag name="ANNOTATION_END_5" val="151.5"/>
  <p:tag name="ANNOTATION_TOP_5" val="239"/>
  <p:tag name="ANNOTATION_LEFT_5" val="761"/>
  <p:tag name="ANNOTATION_WIDTH_5" val="180"/>
  <p:tag name="ANNOTATION_HEIGHT_5" val="360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0"/>
  <p:tag name="ANNOTATION_START_6" val="151.5"/>
  <p:tag name="ANNOTATION_END_6" val="153.4"/>
  <p:tag name="ANNOTATION_TOP_6" val="297"/>
  <p:tag name="ANNOTATION_LEFT_6" val="83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3.4"/>
  <p:tag name="ANNOTATION_END_7" val="153.9"/>
  <p:tag name="ANNOTATION_TOP_7" val="428"/>
  <p:tag name="ANNOTATION_LEFT_7" val="81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53.9"/>
  <p:tag name="ANNOTATION_END_8" val="156.8"/>
  <p:tag name="ANNOTATION_TOP_8" val="442"/>
  <p:tag name="ANNOTATION_LEFT_8" val="86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56.8"/>
  <p:tag name="ANNOTATION_END_9" val="157.5"/>
  <p:tag name="ANNOTATION_TOP_9" val="296"/>
  <p:tag name="ANNOTATION_LEFT_9" val="82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57.5"/>
  <p:tag name="ANNOTATION_END_10" val="158.0"/>
  <p:tag name="ANNOTATION_TOP_10" val="493"/>
  <p:tag name="ANNOTATION_LEFT_10" val="81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58.0"/>
  <p:tag name="ANNOTATION_END_11" val="159.8"/>
  <p:tag name="ANNOTATION_TOP_11" val="494"/>
  <p:tag name="ANNOTATION_LEFT_11" val="87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59.8"/>
  <p:tag name="ANNOTATION_END_12" val="161.2"/>
  <p:tag name="ANNOTATION_TOP_12" val="284"/>
  <p:tag name="ANNOTATION_LEFT_12" val="84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7721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61.2"/>
  <p:tag name="ANNOTATION_END_13" val="163.7"/>
  <p:tag name="ANNOTATION_TOP_13" val="328"/>
  <p:tag name="ANNOTATION_LEFT_13" val="62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7721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63.7"/>
  <p:tag name="ANNOTATION_END_14" val="164.3"/>
  <p:tag name="ANNOTATION_TOP_14" val="464"/>
  <p:tag name="ANNOTATION_LEFT_14" val="80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64.3"/>
  <p:tag name="ANNOTATION_END_15" val="166.2"/>
  <p:tag name="ANNOTATION_TOP_15" val="456"/>
  <p:tag name="ANNOTATION_LEFT_15" val="84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6.2"/>
  <p:tag name="ANNOTATION_END_16" val="167.8"/>
  <p:tag name="ANNOTATION_TOP_16" val="511"/>
  <p:tag name="ANNOTATION_LEFT_16" val="57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67.8"/>
  <p:tag name="ANNOTATION_END_17" val="196.6"/>
  <p:tag name="ANNOTATION_TOP_17" val="520"/>
  <p:tag name="ANNOTATION_LEFT_17" val="64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96.6"/>
  <p:tag name="ANNOTATION_END_18" val="198.9"/>
  <p:tag name="ANNOTATION_TOP_18" val="326"/>
  <p:tag name="ANNOTATION_LEFT_18" val="62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98.9"/>
  <p:tag name="ANNOTATION_END_19" val="200.3"/>
  <p:tag name="ANNOTATION_TOP_19" val="324"/>
  <p:tag name="ANNOTATION_LEFT_19" val="66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00.3"/>
  <p:tag name="ANNOTATION_END_20" val="215.2"/>
  <p:tag name="ANNOTATION_TOP_20" val="323"/>
  <p:tag name="ANNOTATION_LEFT_20" val="66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77215"/>
  <p:tag name="ANNOTATION_FILL_COLOR_20" val="683492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15.2"/>
  <p:tag name="ANNOTATION_END_21" val="216.7"/>
  <p:tag name="ANNOTATION_TOP_21" val="489"/>
  <p:tag name="ANNOTATION_LEFT_21" val="57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77215"/>
  <p:tag name="ANNOTATION_FILL_COLOR_21" val="683492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16.7"/>
  <p:tag name="ANNOTATION_END_22" val="222.8"/>
  <p:tag name="ANNOTATION_TOP_22" val="489"/>
  <p:tag name="ANNOTATION_LEFT_22" val="61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77215"/>
  <p:tag name="ANNOTATION_FILL_COLOR_22" val="683492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22.8"/>
  <p:tag name="ANNOTATION_END_23" val="226.0"/>
  <p:tag name="ANNOTATION_TOP_23" val="313"/>
  <p:tag name="ANNOTATION_LEFT_23" val="54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77215"/>
  <p:tag name="ANNOTATION_FILL_COLOR_23" val="683492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26.0"/>
  <p:tag name="ANNOTATION_END_24" val="229.7"/>
  <p:tag name="ANNOTATION_TOP_24" val="361"/>
  <p:tag name="ANNOTATION_LEFT_24" val="6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77215"/>
  <p:tag name="ANNOTATION_FILL_COLOR_24" val="683492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29.7"/>
  <p:tag name="ANNOTATION_END_25" val="230.6"/>
  <p:tag name="ANNOTATION_TOP_25" val="484"/>
  <p:tag name="ANNOTATION_LEFT_25" val="56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77215"/>
  <p:tag name="ANNOTATION_FILL_COLOR_25" val="683492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30.6"/>
  <p:tag name="ANNOTATION_END_26" val="233.2"/>
  <p:tag name="ANNOTATION_TOP_26" val="490"/>
  <p:tag name="ANNOTATION_LEFT_26" val="60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77215"/>
  <p:tag name="ANNOTATION_FILL_COLOR_26" val="683492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33.2"/>
  <p:tag name="ANNOTATION_END_27" val="273.3"/>
  <p:tag name="ANNOTATION_TOP_27" val="307"/>
  <p:tag name="ANNOTATION_LEFT_27" val="29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77215"/>
  <p:tag name="ANNOTATION_FILL_COLOR_27" val="683492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73.3"/>
  <p:tag name="ANNOTATION_END_28" val="277.9"/>
  <p:tag name="ANNOTATION_TOP_28" val="401"/>
  <p:tag name="ANNOTATION_LEFT_28" val="16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77215"/>
  <p:tag name="ANNOTATION_FILL_COLOR_28" val="683492"/>
  <p:tag name="ANNOTATION_FILL_ALPHA_28" val="100"/>
  <p:tag name="ANNOTATION_BORDER_WIDTH_28" val="2"/>
  <p:tag name="ANNOTATION_SLIDE_WIDTH_28" val="960"/>
  <p:tag name="ANNOTATION_SLIDE_HEIGHT_28" val="720"/>
  <p:tag name="ANNOTATION_TYPE_29" val="2"/>
  <p:tag name="ANNOTATION_START_29" val="277.9"/>
  <p:tag name="ANNOTATION_END_29" val="277.9"/>
  <p:tag name="ANNOTATION_TOP_29" val="-40"/>
  <p:tag name="ANNOTATION_LEFT_29" val="-40"/>
  <p:tag name="ANNOTATION_WIDTH_29" val="1042"/>
  <p:tag name="ANNOTATION_HEIGHT_29" val="801"/>
  <p:tag name="ANNOTATION_ANIMATION_29" val="4"/>
  <p:tag name="ANNOTATION_ROTATION_29" val="0"/>
  <p:tag name="ANNOTATION_SUB_TYPE_29" val="11"/>
  <p:tag name="ANNOTATION_LOOP_COUNT_29" val="1"/>
  <p:tag name="ANNOTATION_BOX_RADIUS_29" val="0"/>
  <p:tag name="ANNOTATION_SCALE_29" val="0"/>
  <p:tag name="ANNOTATION_BORDER_ALPHA_29" val="100"/>
  <p:tag name="ANNOTATION_BORDER_COLOR_29" val="16777215"/>
  <p:tag name="ANNOTATION_FILL_COLOR_29" val="5296274"/>
  <p:tag name="ANNOTATION_FILL_ALPHA_29" val="50"/>
  <p:tag name="ANNOTATION_BORDER_WIDTH_29" val="2"/>
  <p:tag name="ANNOTATION_SLIDE_WIDTH_29" val="960"/>
  <p:tag name="ANNOTATION_SLIDE_HEIGHT_29" val="720"/>
  <p:tag name="ANNOTATION_TYPE_30" val="2"/>
  <p:tag name="ANNOTATION_START_30" val="277.9"/>
  <p:tag name="ANNOTATION_END_30" val="293.2"/>
  <p:tag name="ANNOTATION_TOP_30" val="366"/>
  <p:tag name="ANNOTATION_LEFT_30" val="149"/>
  <p:tag name="ANNOTATION_WIDTH_30" val="173"/>
  <p:tag name="ANNOTATION_HEIGHT_30" val="69"/>
  <p:tag name="ANNOTATION_ANIMATION_30" val="4"/>
  <p:tag name="ANNOTATION_ROTATION_30" val="0"/>
  <p:tag name="ANNOTATION_SUB_TYPE_30" val="11"/>
  <p:tag name="ANNOTATION_LOOP_COUNT_30" val="1"/>
  <p:tag name="ANNOTATION_BOX_RADIUS_30" val="5"/>
  <p:tag name="ANNOTATION_SCALE_30" val="0"/>
  <p:tag name="ANNOTATION_BORDER_ALPHA_30" val="100"/>
  <p:tag name="ANNOTATION_BORDER_COLOR_30" val="16777215"/>
  <p:tag name="ANNOTATION_FILL_COLOR_30" val="5296274"/>
  <p:tag name="ANNOTATION_FILL_ALPHA_30" val="50"/>
  <p:tag name="ANNOTATION_BORDER_WIDTH_30" val="2"/>
  <p:tag name="ANNOTATION_SLIDE_WIDTH_30" val="960"/>
  <p:tag name="ANNOTATION_SLIDE_HEIGHT_30" val="720"/>
  <p:tag name="ANNOTATION_TYPE_31" val="2"/>
  <p:tag name="ANNOTATION_START_31" val="293.2"/>
  <p:tag name="ANNOTATION_END_31" val="318.0"/>
  <p:tag name="ANNOTATION_TOP_31" val="-40"/>
  <p:tag name="ANNOTATION_LEFT_31" val="-40"/>
  <p:tag name="ANNOTATION_WIDTH_31" val="1042"/>
  <p:tag name="ANNOTATION_HEIGHT_31" val="801"/>
  <p:tag name="ANNOTATION_ANIMATION_31" val="4"/>
  <p:tag name="ANNOTATION_ROTATION_31" val="0"/>
  <p:tag name="ANNOTATION_SUB_TYPE_31" val="11"/>
  <p:tag name="ANNOTATION_LOOP_COUNT_31" val="1"/>
  <p:tag name="ANNOTATION_BOX_RADIUS_31" val="0"/>
  <p:tag name="ANNOTATION_SCALE_31" val="0"/>
  <p:tag name="ANNOTATION_BORDER_ALPHA_31" val="100"/>
  <p:tag name="ANNOTATION_BORDER_COLOR_31" val="16777215"/>
  <p:tag name="ANNOTATION_FILL_COLOR_31" val="5296274"/>
  <p:tag name="ANNOTATION_FILL_ALPHA_31" val="50"/>
  <p:tag name="ANNOTATION_BORDER_WIDTH_31" val="2"/>
  <p:tag name="ANNOTATION_SLIDE_WIDTH_31" val="960"/>
  <p:tag name="ANNOTATION_SLIDE_HEIGHT_31" val="720"/>
  <p:tag name="ANNOTATION_TYPE_32" val="0"/>
  <p:tag name="ANNOTATION_START_32" val="318.0"/>
  <p:tag name="ANNOTATION_END_32" val="324.0"/>
  <p:tag name="ANNOTATION_TOP_32" val="302"/>
  <p:tag name="ANNOTATION_LEFT_32" val="293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16777215"/>
  <p:tag name="ANNOTATION_FILL_COLOR_32" val="683492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24.0"/>
  <p:tag name="ANNOTATION_END_33" val="326.4"/>
  <p:tag name="ANNOTATION_TOP_33" val="363"/>
  <p:tag name="ANNOTATION_LEFT_33" val="62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16777215"/>
  <p:tag name="ANNOTATION_FILL_COLOR_33" val="683492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326.4"/>
  <p:tag name="ANNOTATION_END_34" val="332.0"/>
  <p:tag name="ANNOTATION_TOP_34" val="396"/>
  <p:tag name="ANNOTATION_LEFT_34" val="162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16777215"/>
  <p:tag name="ANNOTATION_FILL_COLOR_34" val="683492"/>
  <p:tag name="ANNOTATION_FILL_ALPHA_34" val="100"/>
  <p:tag name="ANNOTATION_BORDER_WIDTH_34" val="2"/>
  <p:tag name="ANNOTATION_SLIDE_WIDTH_34" val="960"/>
  <p:tag name="ANNOTATION_SLIDE_HEIGHT_34" val="720"/>
  <p:tag name="ANNOTATION_COUNT" val="34"/>
  <p:tag name="TIMELINE" val="60.20/117.10/332.90/381.50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cf0afad10264d9bbd716df49b796ba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83369b37fc24369bee797adc1db542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3"/>
  <p:tag name="ARTICULATE_AUDIO_RECORDED" val="1"/>
  <p:tag name="ANNOTATION_TYPE_1" val="0"/>
  <p:tag name="ANNOTATION_START_1" val="2.5"/>
  <p:tag name="ANNOTATION_END_1" val="12.7"/>
  <p:tag name="ANNOTATION_TOP_1" val="60"/>
  <p:tag name="ANNOTATION_LEFT_1" val="294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7"/>
  <p:tag name="ANNOTATION_END_2" val="21.7"/>
  <p:tag name="ANNOTATION_TOP_2" val="180"/>
  <p:tag name="ANNOTATION_LEFT_2" val="50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2"/>
  <p:tag name="ANNOTATION_START_3" val="21.7"/>
  <p:tag name="ANNOTATION_END_3" val="21.7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21.7"/>
  <p:tag name="ANNOTATION_END_4" val="32.2"/>
  <p:tag name="ANNOTATION_TOP_4" val="164"/>
  <p:tag name="ANNOTATION_LEFT_4" val="285"/>
  <p:tag name="ANNOTATION_WIDTH_4" val="299"/>
  <p:tag name="ANNOTATION_HEIGHT_4" val="76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0"/>
  <p:tag name="ANNOTATION_START_5" val="32.2"/>
  <p:tag name="ANNOTATION_END_5" val="33.8"/>
  <p:tag name="ANNOTATION_TOP_5" val="247"/>
  <p:tag name="ANNOTATION_LEFT_5" val="648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3.8"/>
  <p:tag name="ANNOTATION_END_6" val="41.2"/>
  <p:tag name="ANNOTATION_TOP_6" val="246"/>
  <p:tag name="ANNOTATION_LEFT_6" val="68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1.2"/>
  <p:tag name="ANNOTATION_END_7" val="45.6"/>
  <p:tag name="ANNOTATION_TOP_7" val="291"/>
  <p:tag name="ANNOTATION_LEFT_7" val="84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5.6"/>
  <p:tag name="ANNOTATION_END_8" val="69.9"/>
  <p:tag name="ANNOTATION_TOP_8" val="351"/>
  <p:tag name="ANNOTATION_LEFT_8" val="83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9.9"/>
  <p:tag name="ANNOTATION_END_9" val="73.9"/>
  <p:tag name="ANNOTATION_TOP_9" val="466"/>
  <p:tag name="ANNOTATION_LEFT_9" val="55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3.9"/>
  <p:tag name="ANNOTATION_END_10" val="76.0"/>
  <p:tag name="ANNOTATION_TOP_10" val="517"/>
  <p:tag name="ANNOTATION_LEFT_10" val="82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6.0"/>
  <p:tag name="ANNOTATION_END_11" val="77.5"/>
  <p:tag name="ANNOTATION_TOP_11" val="573"/>
  <p:tag name="ANNOTATION_LEFT_11" val="83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7.5"/>
  <p:tag name="ANNOTATION_TOP_12" val="640"/>
  <p:tag name="ANNOTATION_LEFT_12" val="79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COUNT" val="12"/>
  <p:tag name="ELAPSEDTIME" val="92.262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6"/>
  <p:tag name="ARTICULATE_AUDIO_RECORDED" val="1"/>
  <p:tag name="ELAPSEDTIME" val="97.1"/>
  <p:tag name="ANNOTATION_TYPE_1" val="0"/>
  <p:tag name="ANNOTATION_START_1" val="5.2"/>
  <p:tag name="ANNOTATION_END_1" val="7.1"/>
  <p:tag name="ANNOTATION_TOP_1" val="58"/>
  <p:tag name="ANNOTATION_LEFT_1" val="334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.1"/>
  <p:tag name="ANNOTATION_END_2" val="10.6"/>
  <p:tag name="ANNOTATION_TOP_2" val="196"/>
  <p:tag name="ANNOTATION_LEFT_2" val="337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6"/>
  <p:tag name="ANNOTATION_END_3" val="11.9"/>
  <p:tag name="ANNOTATION_TOP_3" val="368"/>
  <p:tag name="ANNOTATION_LEFT_3" val="125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.9"/>
  <p:tag name="ANNOTATION_END_4" val="13.0"/>
  <p:tag name="ANNOTATION_TOP_4" val="375"/>
  <p:tag name="ANNOTATION_LEFT_4" val="392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3.0"/>
  <p:tag name="ANNOTATION_END_5" val="14.1"/>
  <p:tag name="ANNOTATION_TOP_5" val="376"/>
  <p:tag name="ANNOTATION_LEFT_5" val="603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4.1"/>
  <p:tag name="ANNOTATION_END_6" val="21.3"/>
  <p:tag name="ANNOTATION_TOP_6" val="383"/>
  <p:tag name="ANNOTATION_LEFT_6" val="768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1.3"/>
  <p:tag name="ANNOTATION_END_7" val="39.6"/>
  <p:tag name="ANNOTATION_TOP_7" val="417"/>
  <p:tag name="ANNOTATION_LEFT_7" val="423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9.6"/>
  <p:tag name="ANNOTATION_END_8" val="46.6"/>
  <p:tag name="ANNOTATION_TOP_8" val="417"/>
  <p:tag name="ANNOTATION_LEFT_8" val="606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6.6"/>
  <p:tag name="ANNOTATION_END_9" val="51.6"/>
  <p:tag name="ANNOTATION_TOP_9" val="390"/>
  <p:tag name="ANNOTATION_LEFT_9" val="770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1.6"/>
  <p:tag name="ANNOTATION_END_10" val="55.3"/>
  <p:tag name="ANNOTATION_TOP_10" val="368"/>
  <p:tag name="ANNOTATION_LEFT_10" val="129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5.3"/>
  <p:tag name="ANNOTATION_END_11" val="59.5"/>
  <p:tag name="ANNOTATION_TOP_11" val="486"/>
  <p:tag name="ANNOTATION_LEFT_11" val="43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9.5"/>
  <p:tag name="ANNOTATION_END_12" val="61.9"/>
  <p:tag name="ANNOTATION_TOP_12" val="523"/>
  <p:tag name="ANNOTATION_LEFT_12" val="50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1.9"/>
  <p:tag name="ANNOTATION_END_13" val="64.0"/>
  <p:tag name="ANNOTATION_TOP_13" val="492"/>
  <p:tag name="ANNOTATION_LEFT_13" val="194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4.0"/>
  <p:tag name="ANNOTATION_END_14" val="76.5"/>
  <p:tag name="ANNOTATION_TOP_14" val="520"/>
  <p:tag name="ANNOTATION_LEFT_14" val="209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2"/>
  <p:tag name="ANNOTATION_START_15" val="76.5"/>
  <p:tag name="ANNOTATION_END_15" val="76.5"/>
  <p:tag name="ANNOTATION_TOP_15" val="-22"/>
  <p:tag name="ANNOTATION_LEFT_15" val="-22"/>
  <p:tag name="ANNOTATION_WIDTH_15" val="1004"/>
  <p:tag name="ANNOTATION_HEIGHT_15" val="764"/>
  <p:tag name="ANNOTATION_ANIMATION_15" val="4"/>
  <p:tag name="ANNOTATION_ROTATION_15" val="0"/>
  <p:tag name="ANNOTATION_SUB_TYPE_15" val="11"/>
  <p:tag name="ANNOTATION_LOOP_COUNT_15" val="1"/>
  <p:tag name="ANNOTATION_BOX_RADIUS_15" val="0"/>
  <p:tag name="ANNOTATION_SCALE_15" val="0"/>
  <p:tag name="ANNOTATION_BORDER_ALPHA_15" val="100"/>
  <p:tag name="ANNOTATION_BORDER_COLOR_15" val="255"/>
  <p:tag name="ANNOTATION_FILL_COLOR_15" val="855309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76.5"/>
  <p:tag name="ANNOTATION_END_16" val="91.4"/>
  <p:tag name="ANNOTATION_TOP_16" val="538"/>
  <p:tag name="ANNOTATION_LEFT_16" val="48"/>
  <p:tag name="ANNOTATION_WIDTH_16" val="364"/>
  <p:tag name="ANNOTATION_HEIGHT_16" val="159"/>
  <p:tag name="ANNOTATION_ANIMATION_16" val="4"/>
  <p:tag name="ANNOTATION_ROTATION_16" val="0"/>
  <p:tag name="ANNOTATION_SUB_TYPE_16" val="11"/>
  <p:tag name="ANNOTATION_LOOP_COUNT_16" val="1"/>
  <p:tag name="ANNOTATION_BOX_RADIUS_16" val="5"/>
  <p:tag name="ANNOTATION_SCALE_16" val="0"/>
  <p:tag name="ANNOTATION_BORDER_ALPHA_16" val="100"/>
  <p:tag name="ANNOTATION_BORDER_COLOR_16" val="255"/>
  <p:tag name="ANNOTATION_FILL_COLOR_16" val="855309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91.4"/>
  <p:tag name="ANNOTATION_TOP_17" val="-22"/>
  <p:tag name="ANNOTATION_LEFT_17" val="-22"/>
  <p:tag name="ANNOTATION_WIDTH_17" val="1004"/>
  <p:tag name="ANNOTATION_HEIGHT_17" val="764"/>
  <p:tag name="ANNOTATION_ANIMATION_17" val="4"/>
  <p:tag name="ANNOTATION_ROTATION_17" val="0"/>
  <p:tag name="ANNOTATION_SUB_TYPE_17" val="11"/>
  <p:tag name="ANNOTATION_LOOP_COUNT_17" val="1"/>
  <p:tag name="ANNOTATION_BOX_RADIUS_17" val="0"/>
  <p:tag name="ANNOTATION_SCALE_17" val="0"/>
  <p:tag name="ANNOTATION_BORDER_ALPHA_17" val="100"/>
  <p:tag name="ANNOTATION_BORDER_COLOR_17" val="255"/>
  <p:tag name="ANNOTATION_FILL_COLOR_17" val="855309"/>
  <p:tag name="ANNOTATION_FILL_ALPHA_17" val="50"/>
  <p:tag name="ANNOTATION_BORDER_WIDTH_17" val="2"/>
  <p:tag name="ANNOTATION_SLIDE_WIDTH_17" val="960"/>
  <p:tag name="ANNOTATION_SLIDE_HEIGHT_17" val="720"/>
  <p:tag name="ANNOTATION_COUNT" val="17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33dd0f0ffbe463eb388741a16dd493d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7a3fb24e914d138b8239398fb9417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31d402e22f34f0b8a9879c7fb9c005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9472f015e4b4e7c9658f8dd05712d0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2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2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16e243573704a93a43dc1671aeb280f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2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7d671e9f4ce4fe086304e93385f26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7"/>
  <p:tag name="ARTICULATE_AUDIO_RECORDED" val="1"/>
  <p:tag name="ELAPSEDTIME" val="96.0"/>
  <p:tag name="ANNOTATION_TYPE_1" val="0"/>
  <p:tag name="ANNOTATION_START_1" val="43.8"/>
  <p:tag name="ANNOTATION_END_1" val="50.0"/>
  <p:tag name="ANNOTATION_TOP_1" val="326"/>
  <p:tag name="ANNOTATION_LEFT_1" val="9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0.0"/>
  <p:tag name="ANNOTATION_END_2" val="54.7"/>
  <p:tag name="ANNOTATION_TOP_2" val="387"/>
  <p:tag name="ANNOTATION_LEFT_2" val="11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4.7"/>
  <p:tag name="ANNOTATION_END_3" val="60.7"/>
  <p:tag name="ANNOTATION_TOP_3" val="444"/>
  <p:tag name="ANNOTATION_LEFT_3" val="10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0.7"/>
  <p:tag name="ANNOTATION_END_4" val="72.0"/>
  <p:tag name="ANNOTATION_TOP_4" val="500"/>
  <p:tag name="ANNOTATION_LEFT_4" val="11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2.0"/>
  <p:tag name="ANNOTATION_END_5" val="81.3"/>
  <p:tag name="ANNOTATION_TOP_5" val="556"/>
  <p:tag name="ANNOTATION_LEFT_5" val="12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1.3"/>
  <p:tag name="ANNOTATION_TOP_6" val="603"/>
  <p:tag name="ANNOTATION_LEFT_6" val="11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COUNT" val="6"/>
  <p:tag name="TIMELINE" val="27.10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6603</TotalTime>
  <Words>1086</Words>
  <Application>Microsoft Office PowerPoint</Application>
  <PresentationFormat>On-screen Show (4:3)</PresentationFormat>
  <Paragraphs>230</Paragraphs>
  <Slides>19</Slides>
  <Notes>18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Comic Sans MS</vt:lpstr>
      <vt:lpstr>Impact</vt:lpstr>
      <vt:lpstr>WarnockPro-Regular</vt:lpstr>
      <vt:lpstr>Wingdings</vt:lpstr>
      <vt:lpstr>Default Design</vt:lpstr>
      <vt:lpstr>PowerPoint Presentation</vt:lpstr>
      <vt:lpstr>PowerPoint Presentation</vt:lpstr>
      <vt:lpstr>Objectives </vt:lpstr>
      <vt:lpstr>2-Proteins (Polypeptides)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1)- Saturated Fats  الدهون المشبعة</vt:lpstr>
      <vt:lpstr>PowerPoint Presentation</vt:lpstr>
      <vt:lpstr>2- Phospholipids:  are the major components of cell membranes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Molecules</dc:title>
  <dc:creator>Ash Ahm</dc:creator>
  <cp:lastModifiedBy>Windows User</cp:lastModifiedBy>
  <cp:revision>763</cp:revision>
  <dcterms:created xsi:type="dcterms:W3CDTF">2005-10-11T05:28:58Z</dcterms:created>
  <dcterms:modified xsi:type="dcterms:W3CDTF">2022-06-25T20:46:15Z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Lecture-2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106E6231-C214-43A3-9C4A-CCC3B9639A06</vt:lpwstr>
  </property>
  <property fmtid="{D5CDD505-2E9C-101B-9397-08002B2CF9AE}" pid="6" name="ArticulateProjectFull">
    <vt:lpwstr>C:\Users\hp\Desktop\Lectures\Lecture-2-Macromolecules-II.ppta</vt:lpwstr>
  </property>
</Properties>
</file>