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0" r:id="rId4"/>
    <p:sldId id="261" r:id="rId5"/>
    <p:sldId id="265" r:id="rId6"/>
    <p:sldId id="263" r:id="rId7"/>
    <p:sldId id="26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99DD46-AA26-4CC6-88E8-0B0FF908A12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1AB47-02BC-403F-8CCA-FA0E631CD636}" type="slidenum">
              <a:rPr lang="en-US" smtClean="0"/>
              <a:t>‹#›</a:t>
            </a:fld>
            <a:endParaRPr lang="en-US"/>
          </a:p>
        </p:txBody>
      </p:sp>
    </p:spTree>
    <p:extLst>
      <p:ext uri="{BB962C8B-B14F-4D97-AF65-F5344CB8AC3E}">
        <p14:creationId xmlns:p14="http://schemas.microsoft.com/office/powerpoint/2010/main" val="137040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99DD46-AA26-4CC6-88E8-0B0FF908A12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1AB47-02BC-403F-8CCA-FA0E631CD636}" type="slidenum">
              <a:rPr lang="en-US" smtClean="0"/>
              <a:t>‹#›</a:t>
            </a:fld>
            <a:endParaRPr lang="en-US"/>
          </a:p>
        </p:txBody>
      </p:sp>
    </p:spTree>
    <p:extLst>
      <p:ext uri="{BB962C8B-B14F-4D97-AF65-F5344CB8AC3E}">
        <p14:creationId xmlns:p14="http://schemas.microsoft.com/office/powerpoint/2010/main" val="377648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99DD46-AA26-4CC6-88E8-0B0FF908A12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1AB47-02BC-403F-8CCA-FA0E631CD636}" type="slidenum">
              <a:rPr lang="en-US" smtClean="0"/>
              <a:t>‹#›</a:t>
            </a:fld>
            <a:endParaRPr lang="en-US"/>
          </a:p>
        </p:txBody>
      </p:sp>
    </p:spTree>
    <p:extLst>
      <p:ext uri="{BB962C8B-B14F-4D97-AF65-F5344CB8AC3E}">
        <p14:creationId xmlns:p14="http://schemas.microsoft.com/office/powerpoint/2010/main" val="378747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99DD46-AA26-4CC6-88E8-0B0FF908A12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1AB47-02BC-403F-8CCA-FA0E631CD636}" type="slidenum">
              <a:rPr lang="en-US" smtClean="0"/>
              <a:t>‹#›</a:t>
            </a:fld>
            <a:endParaRPr lang="en-US"/>
          </a:p>
        </p:txBody>
      </p:sp>
    </p:spTree>
    <p:extLst>
      <p:ext uri="{BB962C8B-B14F-4D97-AF65-F5344CB8AC3E}">
        <p14:creationId xmlns:p14="http://schemas.microsoft.com/office/powerpoint/2010/main" val="115619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99DD46-AA26-4CC6-88E8-0B0FF908A12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C1AB47-02BC-403F-8CCA-FA0E631CD636}" type="slidenum">
              <a:rPr lang="en-US" smtClean="0"/>
              <a:t>‹#›</a:t>
            </a:fld>
            <a:endParaRPr lang="en-US"/>
          </a:p>
        </p:txBody>
      </p:sp>
    </p:spTree>
    <p:extLst>
      <p:ext uri="{BB962C8B-B14F-4D97-AF65-F5344CB8AC3E}">
        <p14:creationId xmlns:p14="http://schemas.microsoft.com/office/powerpoint/2010/main" val="79817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99DD46-AA26-4CC6-88E8-0B0FF908A12F}"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1AB47-02BC-403F-8CCA-FA0E631CD636}" type="slidenum">
              <a:rPr lang="en-US" smtClean="0"/>
              <a:t>‹#›</a:t>
            </a:fld>
            <a:endParaRPr lang="en-US"/>
          </a:p>
        </p:txBody>
      </p:sp>
    </p:spTree>
    <p:extLst>
      <p:ext uri="{BB962C8B-B14F-4D97-AF65-F5344CB8AC3E}">
        <p14:creationId xmlns:p14="http://schemas.microsoft.com/office/powerpoint/2010/main" val="216206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99DD46-AA26-4CC6-88E8-0B0FF908A12F}"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C1AB47-02BC-403F-8CCA-FA0E631CD636}" type="slidenum">
              <a:rPr lang="en-US" smtClean="0"/>
              <a:t>‹#›</a:t>
            </a:fld>
            <a:endParaRPr lang="en-US"/>
          </a:p>
        </p:txBody>
      </p:sp>
    </p:spTree>
    <p:extLst>
      <p:ext uri="{BB962C8B-B14F-4D97-AF65-F5344CB8AC3E}">
        <p14:creationId xmlns:p14="http://schemas.microsoft.com/office/powerpoint/2010/main" val="264604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DD46-AA26-4CC6-88E8-0B0FF908A12F}"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C1AB47-02BC-403F-8CCA-FA0E631CD636}" type="slidenum">
              <a:rPr lang="en-US" smtClean="0"/>
              <a:t>‹#›</a:t>
            </a:fld>
            <a:endParaRPr lang="en-US"/>
          </a:p>
        </p:txBody>
      </p:sp>
    </p:spTree>
    <p:extLst>
      <p:ext uri="{BB962C8B-B14F-4D97-AF65-F5344CB8AC3E}">
        <p14:creationId xmlns:p14="http://schemas.microsoft.com/office/powerpoint/2010/main" val="38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9DD46-AA26-4CC6-88E8-0B0FF908A12F}"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C1AB47-02BC-403F-8CCA-FA0E631CD636}" type="slidenum">
              <a:rPr lang="en-US" smtClean="0"/>
              <a:t>‹#›</a:t>
            </a:fld>
            <a:endParaRPr lang="en-US"/>
          </a:p>
        </p:txBody>
      </p:sp>
    </p:spTree>
    <p:extLst>
      <p:ext uri="{BB962C8B-B14F-4D97-AF65-F5344CB8AC3E}">
        <p14:creationId xmlns:p14="http://schemas.microsoft.com/office/powerpoint/2010/main" val="138883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99DD46-AA26-4CC6-88E8-0B0FF908A12F}"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1AB47-02BC-403F-8CCA-FA0E631CD636}" type="slidenum">
              <a:rPr lang="en-US" smtClean="0"/>
              <a:t>‹#›</a:t>
            </a:fld>
            <a:endParaRPr lang="en-US"/>
          </a:p>
        </p:txBody>
      </p:sp>
    </p:spTree>
    <p:extLst>
      <p:ext uri="{BB962C8B-B14F-4D97-AF65-F5344CB8AC3E}">
        <p14:creationId xmlns:p14="http://schemas.microsoft.com/office/powerpoint/2010/main" val="118817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99DD46-AA26-4CC6-88E8-0B0FF908A12F}"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C1AB47-02BC-403F-8CCA-FA0E631CD636}" type="slidenum">
              <a:rPr lang="en-US" smtClean="0"/>
              <a:t>‹#›</a:t>
            </a:fld>
            <a:endParaRPr lang="en-US"/>
          </a:p>
        </p:txBody>
      </p:sp>
    </p:spTree>
    <p:extLst>
      <p:ext uri="{BB962C8B-B14F-4D97-AF65-F5344CB8AC3E}">
        <p14:creationId xmlns:p14="http://schemas.microsoft.com/office/powerpoint/2010/main" val="103920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9DD46-AA26-4CC6-88E8-0B0FF908A12F}" type="datetimeFigureOut">
              <a:rPr lang="en-US" smtClean="0"/>
              <a:t>4/11/2023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1AB47-02BC-403F-8CCA-FA0E631CD636}" type="slidenum">
              <a:rPr lang="en-US" smtClean="0"/>
              <a:t>‹#›</a:t>
            </a:fld>
            <a:endParaRPr lang="en-US"/>
          </a:p>
        </p:txBody>
      </p:sp>
    </p:spTree>
    <p:extLst>
      <p:ext uri="{BB962C8B-B14F-4D97-AF65-F5344CB8AC3E}">
        <p14:creationId xmlns:p14="http://schemas.microsoft.com/office/powerpoint/2010/main" val="4745121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838200"/>
          </a:xfrm>
        </p:spPr>
        <p:txBody>
          <a:bodyPr>
            <a:normAutofit/>
          </a:bodyPr>
          <a:lstStyle/>
          <a:p>
            <a:pPr algn="l"/>
            <a:r>
              <a:rPr lang="en-US" sz="2000" b="1" dirty="0" smtClean="0">
                <a:solidFill>
                  <a:srgbClr val="FF0000"/>
                </a:solidFill>
                <a:latin typeface="Times New Roman" panose="02020603050405020304" pitchFamily="18" charset="0"/>
                <a:cs typeface="Times New Roman" panose="02020603050405020304" pitchFamily="18" charset="0"/>
              </a:rPr>
              <a:t>The following are names and descriptions of some fish that have the above characteristics and are known internationally for their suitability for culture</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762000"/>
            <a:ext cx="8915400" cy="6019800"/>
          </a:xfrm>
        </p:spPr>
        <p:txBody>
          <a:bodyPr>
            <a:normAutofit/>
          </a:bodyPr>
          <a:lstStyle/>
          <a:p>
            <a:pPr>
              <a:buFont typeface="Wingdings" panose="05000000000000000000" pitchFamily="2" charset="2"/>
              <a:buChar char="v"/>
            </a:pPr>
            <a:r>
              <a:rPr lang="en-US" sz="1800" b="1" dirty="0" smtClean="0">
                <a:latin typeface="Times New Roman" panose="02020603050405020304" pitchFamily="18" charset="0"/>
                <a:cs typeface="Times New Roman" panose="02020603050405020304" pitchFamily="18" charset="0"/>
              </a:rPr>
              <a:t>Carp fish</a:t>
            </a:r>
          </a:p>
          <a:p>
            <a:pPr marL="0" indent="0">
              <a:buNone/>
            </a:pPr>
            <a:r>
              <a:rPr lang="en-US" sz="1800" b="1" dirty="0" smtClean="0">
                <a:solidFill>
                  <a:srgbClr val="0070C0"/>
                </a:solidFill>
                <a:latin typeface="Times New Roman" panose="02020603050405020304" pitchFamily="18" charset="0"/>
                <a:cs typeface="Times New Roman" panose="02020603050405020304" pitchFamily="18" charset="0"/>
              </a:rPr>
              <a:t>Carp fish is one of the most popular and widely cultured fish in the world, and   it ranks first according to (FAO, 2014) statistics. It may even be considered an ideal fish for farming, due to its following characteristics:</a:t>
            </a:r>
          </a:p>
          <a:p>
            <a:pPr marL="0" indent="0">
              <a:buNone/>
            </a:pPr>
            <a:r>
              <a:rPr lang="en-US" sz="1800" b="1" dirty="0" smtClean="0">
                <a:latin typeface="Times New Roman" panose="02020603050405020304" pitchFamily="18" charset="0"/>
                <a:cs typeface="Times New Roman" panose="02020603050405020304" pitchFamily="18" charset="0"/>
              </a:rPr>
              <a:t>    </a:t>
            </a:r>
            <a:r>
              <a:rPr lang="en-US" sz="1800" b="1" dirty="0" smtClean="0">
                <a:solidFill>
                  <a:srgbClr val="7030A0"/>
                </a:solidFill>
                <a:latin typeface="Times New Roman" panose="02020603050405020304" pitchFamily="18" charset="0"/>
                <a:cs typeface="Times New Roman" panose="02020603050405020304" pitchFamily="18" charset="0"/>
              </a:rPr>
              <a:t>1- It has a high growth rate</a:t>
            </a:r>
          </a:p>
          <a:p>
            <a:pPr marL="0" indent="0">
              <a:buNone/>
            </a:pPr>
            <a:r>
              <a:rPr lang="en-US" sz="1800" b="1" dirty="0" smtClean="0">
                <a:solidFill>
                  <a:srgbClr val="7030A0"/>
                </a:solidFill>
                <a:latin typeface="Times New Roman" panose="02020603050405020304" pitchFamily="18" charset="0"/>
                <a:cs typeface="Times New Roman" panose="02020603050405020304" pitchFamily="18" charset="0"/>
              </a:rPr>
              <a:t>    2- Ease of spawning in ponds naturally, where they spawn and give a pretext  </a:t>
            </a:r>
          </a:p>
          <a:p>
            <a:pPr marL="0" indent="0">
              <a:buNone/>
            </a:pPr>
            <a:r>
              <a:rPr lang="en-US" sz="1800" b="1" dirty="0">
                <a:solidFill>
                  <a:srgbClr val="7030A0"/>
                </a:solidFill>
                <a:latin typeface="Times New Roman" panose="02020603050405020304" pitchFamily="18" charset="0"/>
                <a:cs typeface="Times New Roman" panose="02020603050405020304" pitchFamily="18" charset="0"/>
              </a:rPr>
              <a:t> </a:t>
            </a:r>
            <a:r>
              <a:rPr lang="en-US" sz="1800" b="1" dirty="0" smtClean="0">
                <a:solidFill>
                  <a:srgbClr val="7030A0"/>
                </a:solidFill>
                <a:latin typeface="Times New Roman" panose="02020603050405020304" pitchFamily="18" charset="0"/>
                <a:cs typeface="Times New Roman" panose="02020603050405020304" pitchFamily="18" charset="0"/>
              </a:rPr>
              <a:t>        throughout the year</a:t>
            </a:r>
          </a:p>
          <a:p>
            <a:pPr marL="0" indent="0">
              <a:buNone/>
            </a:pPr>
            <a:r>
              <a:rPr lang="en-US" sz="1800" b="1" dirty="0" smtClean="0">
                <a:solidFill>
                  <a:srgbClr val="7030A0"/>
                </a:solidFill>
                <a:latin typeface="Times New Roman" panose="02020603050405020304" pitchFamily="18" charset="0"/>
                <a:cs typeface="Times New Roman" panose="02020603050405020304" pitchFamily="18" charset="0"/>
              </a:rPr>
              <a:t>    3- They can be </a:t>
            </a:r>
            <a:r>
              <a:rPr lang="en-US" sz="1800" b="1" dirty="0" smtClean="0">
                <a:solidFill>
                  <a:srgbClr val="7030A0"/>
                </a:solidFill>
                <a:latin typeface="Times New Roman" panose="02020603050405020304" pitchFamily="18" charset="0"/>
                <a:cs typeface="Times New Roman" panose="02020603050405020304" pitchFamily="18" charset="0"/>
              </a:rPr>
              <a:t>hatching artificially </a:t>
            </a:r>
            <a:r>
              <a:rPr lang="en-US" sz="1800" b="1" dirty="0" smtClean="0">
                <a:solidFill>
                  <a:srgbClr val="7030A0"/>
                </a:solidFill>
                <a:latin typeface="Times New Roman" panose="02020603050405020304" pitchFamily="18" charset="0"/>
                <a:cs typeface="Times New Roman" panose="02020603050405020304" pitchFamily="18" charset="0"/>
              </a:rPr>
              <a:t>if this does not happen naturally</a:t>
            </a:r>
          </a:p>
          <a:p>
            <a:pPr marL="0" indent="0">
              <a:buNone/>
            </a:pPr>
            <a:r>
              <a:rPr lang="en-US" sz="1800" b="1" dirty="0" smtClean="0">
                <a:solidFill>
                  <a:srgbClr val="7030A0"/>
                </a:solidFill>
                <a:latin typeface="Times New Roman" panose="02020603050405020304" pitchFamily="18" charset="0"/>
                <a:cs typeface="Times New Roman" panose="02020603050405020304" pitchFamily="18" charset="0"/>
              </a:rPr>
              <a:t>    4- They adapt to changes in the temperature range, and therefore they are raised in  </a:t>
            </a:r>
          </a:p>
          <a:p>
            <a:pPr marL="0" indent="0">
              <a:buNone/>
            </a:pPr>
            <a:r>
              <a:rPr lang="en-US" sz="1800" b="1" dirty="0">
                <a:solidFill>
                  <a:srgbClr val="7030A0"/>
                </a:solidFill>
                <a:latin typeface="Times New Roman" panose="02020603050405020304" pitchFamily="18" charset="0"/>
                <a:cs typeface="Times New Roman" panose="02020603050405020304" pitchFamily="18" charset="0"/>
              </a:rPr>
              <a:t> </a:t>
            </a:r>
            <a:r>
              <a:rPr lang="en-US" sz="1800" b="1" dirty="0" smtClean="0">
                <a:solidFill>
                  <a:srgbClr val="7030A0"/>
                </a:solidFill>
                <a:latin typeface="Times New Roman" panose="02020603050405020304" pitchFamily="18" charset="0"/>
                <a:cs typeface="Times New Roman" panose="02020603050405020304" pitchFamily="18" charset="0"/>
              </a:rPr>
              <a:t>         warm and cold waters</a:t>
            </a:r>
          </a:p>
          <a:p>
            <a:pPr marL="0" indent="0">
              <a:buNone/>
            </a:pPr>
            <a:r>
              <a:rPr lang="en-US" sz="1800" b="1" dirty="0" smtClean="0">
                <a:solidFill>
                  <a:srgbClr val="7030A0"/>
                </a:solidFill>
                <a:latin typeface="Times New Roman" panose="02020603050405020304" pitchFamily="18" charset="0"/>
                <a:cs typeface="Times New Roman" panose="02020603050405020304" pitchFamily="18" charset="0"/>
              </a:rPr>
              <a:t>    5- Adapt to water pH level changes</a:t>
            </a:r>
          </a:p>
          <a:p>
            <a:pPr marL="0" indent="0">
              <a:buNone/>
            </a:pPr>
            <a:r>
              <a:rPr lang="en-US" sz="1800" b="1" dirty="0" smtClean="0">
                <a:solidFill>
                  <a:srgbClr val="7030A0"/>
                </a:solidFill>
                <a:latin typeface="Times New Roman" panose="02020603050405020304" pitchFamily="18" charset="0"/>
                <a:cs typeface="Times New Roman" panose="02020603050405020304" pitchFamily="18" charset="0"/>
              </a:rPr>
              <a:t>    6- Resists many fish diseases</a:t>
            </a:r>
          </a:p>
          <a:p>
            <a:pPr marL="0" indent="0">
              <a:buNone/>
            </a:pPr>
            <a:r>
              <a:rPr lang="en-US" sz="1800" b="1" dirty="0" smtClean="0">
                <a:solidFill>
                  <a:srgbClr val="7030A0"/>
                </a:solidFill>
                <a:latin typeface="Times New Roman" panose="02020603050405020304" pitchFamily="18" charset="0"/>
                <a:cs typeface="Times New Roman" panose="02020603050405020304" pitchFamily="18" charset="0"/>
              </a:rPr>
              <a:t>    7- Fish of a variety of nutrition</a:t>
            </a:r>
          </a:p>
          <a:p>
            <a:pPr marL="0" indent="0">
              <a:buNone/>
            </a:pPr>
            <a:r>
              <a:rPr lang="en-US" sz="1800" b="1" dirty="0" smtClean="0">
                <a:solidFill>
                  <a:srgbClr val="7030A0"/>
                </a:solidFill>
                <a:latin typeface="Times New Roman" panose="02020603050405020304" pitchFamily="18" charset="0"/>
                <a:cs typeface="Times New Roman" panose="02020603050405020304" pitchFamily="18" charset="0"/>
              </a:rPr>
              <a:t>    8- It has the ability to live in turbid and stagnant waters</a:t>
            </a:r>
          </a:p>
          <a:p>
            <a:pPr marL="0" indent="0">
              <a:buNone/>
            </a:pPr>
            <a:r>
              <a:rPr lang="en-US" sz="1800" b="1" dirty="0" smtClean="0">
                <a:solidFill>
                  <a:srgbClr val="7030A0"/>
                </a:solidFill>
                <a:latin typeface="Times New Roman" panose="02020603050405020304" pitchFamily="18" charset="0"/>
                <a:cs typeface="Times New Roman" panose="02020603050405020304" pitchFamily="18" charset="0"/>
              </a:rPr>
              <a:t>    9- Suitable for the producer or breeder who starts the fish farming process for the first  </a:t>
            </a:r>
          </a:p>
          <a:p>
            <a:pPr marL="0" indent="0">
              <a:buNone/>
            </a:pPr>
            <a:r>
              <a:rPr lang="en-US" sz="1800" b="1" dirty="0">
                <a:solidFill>
                  <a:srgbClr val="7030A0"/>
                </a:solidFill>
                <a:latin typeface="Times New Roman" panose="02020603050405020304" pitchFamily="18" charset="0"/>
                <a:cs typeface="Times New Roman" panose="02020603050405020304" pitchFamily="18" charset="0"/>
              </a:rPr>
              <a:t> </a:t>
            </a:r>
            <a:r>
              <a:rPr lang="en-US" sz="1800" b="1" dirty="0" smtClean="0">
                <a:solidFill>
                  <a:srgbClr val="7030A0"/>
                </a:solidFill>
                <a:latin typeface="Times New Roman" panose="02020603050405020304" pitchFamily="18" charset="0"/>
                <a:cs typeface="Times New Roman" panose="02020603050405020304" pitchFamily="18" charset="0"/>
              </a:rPr>
              <a:t>         time</a:t>
            </a:r>
            <a:endParaRPr lang="en-US" sz="1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46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sz="2200" dirty="0" smtClean="0">
                <a:latin typeface="Times New Roman" panose="02020603050405020304" pitchFamily="18" charset="0"/>
                <a:cs typeface="Times New Roman" panose="02020603050405020304" pitchFamily="18" charset="0"/>
              </a:rPr>
              <a:t/>
            </a:r>
            <a:br>
              <a:rPr lang="en-US" sz="2200" dirty="0" smtClean="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There are three main groups or types of carp: common, Chinese and </a:t>
            </a:r>
            <a:r>
              <a:rPr lang="en-US" sz="2200" dirty="0" smtClean="0">
                <a:solidFill>
                  <a:srgbClr val="FF0000"/>
                </a:solidFill>
                <a:latin typeface="Times New Roman" panose="02020603050405020304" pitchFamily="18" charset="0"/>
                <a:cs typeface="Times New Roman" panose="02020603050405020304" pitchFamily="18" charset="0"/>
              </a:rPr>
              <a:t>Indian carp</a:t>
            </a:r>
            <a:r>
              <a:rPr lang="en-US" sz="2200" dirty="0" smtClean="0">
                <a:latin typeface="Times New Roman" panose="02020603050405020304" pitchFamily="18" charset="0"/>
                <a:cs typeface="Times New Roman" panose="02020603050405020304" pitchFamily="18" charset="0"/>
              </a:rPr>
              <a:t>. However, the latter is not preferred in aquaculture because it is easily infected with diseases or has poor resistance to them</a:t>
            </a:r>
            <a:r>
              <a:rPr lang="en-US" dirty="0" smtClean="0"/>
              <a:t/>
            </a:r>
            <a:br>
              <a:rPr lang="en-US" dirty="0" smtClean="0"/>
            </a:br>
            <a:endParaRPr lang="en-US" dirty="0"/>
          </a:p>
        </p:txBody>
      </p:sp>
      <p:sp>
        <p:nvSpPr>
          <p:cNvPr id="6" name="Content Placeholder 5"/>
          <p:cNvSpPr>
            <a:spLocks noGrp="1"/>
          </p:cNvSpPr>
          <p:nvPr>
            <p:ph sz="half" idx="1"/>
          </p:nvPr>
        </p:nvSpPr>
        <p:spPr>
          <a:xfrm>
            <a:off x="76200" y="1066800"/>
            <a:ext cx="4800600" cy="5715000"/>
          </a:xfrm>
        </p:spPr>
        <p:txBody>
          <a:bodyPr>
            <a:noAutofit/>
          </a:bodyPr>
          <a:lstStyle/>
          <a:p>
            <a:pPr>
              <a:buFont typeface="Wingdings" panose="05000000000000000000" pitchFamily="2" charset="2"/>
              <a:buChar char="v"/>
            </a:pPr>
            <a:r>
              <a:rPr lang="en-US" sz="1400" b="1" dirty="0" smtClean="0">
                <a:solidFill>
                  <a:srgbClr val="FF0000"/>
                </a:solidFill>
                <a:latin typeface="Times New Roman" panose="02020603050405020304" pitchFamily="18" charset="0"/>
                <a:cs typeface="Times New Roman" panose="02020603050405020304" pitchFamily="18" charset="0"/>
              </a:rPr>
              <a:t>First: the common carp (</a:t>
            </a:r>
            <a:r>
              <a:rPr lang="en-US" sz="1400" b="1" i="1" dirty="0" err="1" smtClean="0">
                <a:solidFill>
                  <a:srgbClr val="FF0000"/>
                </a:solidFill>
                <a:latin typeface="Times New Roman" panose="02020603050405020304" pitchFamily="18" charset="0"/>
                <a:cs typeface="Times New Roman" panose="02020603050405020304" pitchFamily="18" charset="0"/>
              </a:rPr>
              <a:t>Cyprinus</a:t>
            </a:r>
            <a:r>
              <a:rPr lang="en-US" sz="1400" b="1" i="1" dirty="0" smtClean="0">
                <a:solidFill>
                  <a:srgbClr val="FF0000"/>
                </a:solidFill>
                <a:latin typeface="Times New Roman" panose="02020603050405020304" pitchFamily="18" charset="0"/>
                <a:cs typeface="Times New Roman" panose="02020603050405020304" pitchFamily="18" charset="0"/>
              </a:rPr>
              <a:t> </a:t>
            </a:r>
            <a:r>
              <a:rPr lang="en-US" sz="1400" b="1" i="1" dirty="0" err="1" smtClean="0">
                <a:solidFill>
                  <a:srgbClr val="FF0000"/>
                </a:solidFill>
                <a:latin typeface="Times New Roman" panose="02020603050405020304" pitchFamily="18" charset="0"/>
                <a:cs typeface="Times New Roman" panose="02020603050405020304" pitchFamily="18" charset="0"/>
              </a:rPr>
              <a:t>carpio</a:t>
            </a:r>
            <a:r>
              <a:rPr lang="en-US" sz="1400" b="1"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en-US" sz="1400" b="1" dirty="0" smtClean="0">
                <a:solidFill>
                  <a:srgbClr val="FF0000"/>
                </a:solidFill>
                <a:latin typeface="Times New Roman" panose="02020603050405020304" pitchFamily="18" charset="0"/>
                <a:cs typeface="Times New Roman" panose="02020603050405020304" pitchFamily="18" charset="0"/>
              </a:rPr>
              <a:t>It is spread all over the world, but its original habitat is Southeast Asia, and it is a carnivorous fish, as it eats everything available to it at the bottom of the aquarium, and it also feeds on insect larvae and snails.</a:t>
            </a:r>
          </a:p>
          <a:p>
            <a:pPr>
              <a:buFont typeface="Wingdings" panose="05000000000000000000" pitchFamily="2" charset="2"/>
              <a:buChar char="v"/>
            </a:pPr>
            <a:r>
              <a:rPr lang="en-US" sz="1400" b="1" dirty="0" smtClean="0">
                <a:solidFill>
                  <a:srgbClr val="00B0F0"/>
                </a:solidFill>
                <a:latin typeface="Times New Roman" panose="02020603050405020304" pitchFamily="18" charset="0"/>
                <a:cs typeface="Times New Roman" panose="02020603050405020304" pitchFamily="18" charset="0"/>
              </a:rPr>
              <a:t>Second: Chinese carp</a:t>
            </a:r>
          </a:p>
          <a:p>
            <a:pPr marL="0" indent="0">
              <a:buNone/>
            </a:pPr>
            <a:r>
              <a:rPr lang="en-US" sz="1400" b="1" dirty="0" smtClean="0">
                <a:solidFill>
                  <a:srgbClr val="00B0F0"/>
                </a:solidFill>
                <a:latin typeface="Times New Roman" panose="02020603050405020304" pitchFamily="18" charset="0"/>
                <a:cs typeface="Times New Roman" panose="02020603050405020304" pitchFamily="18" charset="0"/>
              </a:rPr>
              <a:t>     It is a group of carp fish native to China, but it has spread   </a:t>
            </a:r>
          </a:p>
          <a:p>
            <a:pPr marL="0" indent="0">
              <a:buNone/>
            </a:pPr>
            <a:r>
              <a:rPr lang="en-US" sz="1400" b="1" dirty="0">
                <a:solidFill>
                  <a:srgbClr val="00B0F0"/>
                </a:solidFill>
                <a:latin typeface="Times New Roman" panose="02020603050405020304" pitchFamily="18" charset="0"/>
                <a:cs typeface="Times New Roman" panose="02020603050405020304" pitchFamily="18" charset="0"/>
              </a:rPr>
              <a:t> </a:t>
            </a:r>
            <a:r>
              <a:rPr lang="en-US" sz="1400" b="1" dirty="0" smtClean="0">
                <a:solidFill>
                  <a:srgbClr val="00B0F0"/>
                </a:solidFill>
                <a:latin typeface="Times New Roman" panose="02020603050405020304" pitchFamily="18" charset="0"/>
                <a:cs typeface="Times New Roman" panose="02020603050405020304" pitchFamily="18" charset="0"/>
              </a:rPr>
              <a:t>    all over the world, including the following species:</a:t>
            </a:r>
          </a:p>
          <a:p>
            <a:pPr marL="0" indent="0">
              <a:buNone/>
            </a:pPr>
            <a:r>
              <a:rPr lang="en-US" sz="1400" b="1" dirty="0" smtClean="0">
                <a:solidFill>
                  <a:srgbClr val="00B050"/>
                </a:solidFill>
                <a:latin typeface="Times New Roman" panose="02020603050405020304" pitchFamily="18" charset="0"/>
                <a:cs typeface="Times New Roman" panose="02020603050405020304" pitchFamily="18" charset="0"/>
              </a:rPr>
              <a:t>A- Silver carp, </a:t>
            </a:r>
            <a:r>
              <a:rPr lang="en-US" sz="1400" b="1" i="1" dirty="0" err="1" smtClean="0">
                <a:solidFill>
                  <a:srgbClr val="00B050"/>
                </a:solidFill>
                <a:latin typeface="Times New Roman" panose="02020603050405020304" pitchFamily="18" charset="0"/>
                <a:cs typeface="Times New Roman" panose="02020603050405020304" pitchFamily="18" charset="0"/>
              </a:rPr>
              <a:t>Hypophthalmichthys</a:t>
            </a:r>
            <a:r>
              <a:rPr lang="en-US" sz="1400" b="1" i="1" dirty="0" smtClean="0">
                <a:solidFill>
                  <a:srgbClr val="00B050"/>
                </a:solidFill>
                <a:latin typeface="Times New Roman" panose="02020603050405020304" pitchFamily="18" charset="0"/>
                <a:cs typeface="Times New Roman" panose="02020603050405020304" pitchFamily="18" charset="0"/>
              </a:rPr>
              <a:t> molitrix</a:t>
            </a:r>
          </a:p>
          <a:p>
            <a:pPr marL="0" indent="0">
              <a:buNone/>
            </a:pPr>
            <a:r>
              <a:rPr lang="en-US" sz="1400" b="1" dirty="0" smtClean="0">
                <a:solidFill>
                  <a:srgbClr val="00B050"/>
                </a:solidFill>
                <a:latin typeface="Times New Roman" panose="02020603050405020304" pitchFamily="18" charset="0"/>
                <a:cs typeface="Times New Roman" panose="02020603050405020304" pitchFamily="18" charset="0"/>
              </a:rPr>
              <a:t>      Silvery fish with small scales scattered over the body, it   </a:t>
            </a:r>
          </a:p>
          <a:p>
            <a:pPr marL="0" indent="0">
              <a:buNone/>
            </a:pPr>
            <a:r>
              <a:rPr lang="en-US" sz="1400" b="1" dirty="0">
                <a:solidFill>
                  <a:srgbClr val="00B050"/>
                </a:solidFill>
                <a:latin typeface="Times New Roman" panose="02020603050405020304" pitchFamily="18" charset="0"/>
                <a:cs typeface="Times New Roman" panose="02020603050405020304" pitchFamily="18" charset="0"/>
              </a:rPr>
              <a:t> </a:t>
            </a:r>
            <a:r>
              <a:rPr lang="en-US" sz="1400" b="1" dirty="0" smtClean="0">
                <a:solidFill>
                  <a:srgbClr val="00B050"/>
                </a:solidFill>
                <a:latin typeface="Times New Roman" panose="02020603050405020304" pitchFamily="18" charset="0"/>
                <a:cs typeface="Times New Roman" panose="02020603050405020304" pitchFamily="18" charset="0"/>
              </a:rPr>
              <a:t>     feeds on algae and plankton Vegetables and organic  </a:t>
            </a:r>
          </a:p>
          <a:p>
            <a:pPr marL="0" indent="0">
              <a:buNone/>
            </a:pPr>
            <a:r>
              <a:rPr lang="en-US" sz="1400" b="1" dirty="0">
                <a:solidFill>
                  <a:srgbClr val="00B050"/>
                </a:solidFill>
                <a:latin typeface="Times New Roman" panose="02020603050405020304" pitchFamily="18" charset="0"/>
                <a:cs typeface="Times New Roman" panose="02020603050405020304" pitchFamily="18" charset="0"/>
              </a:rPr>
              <a:t> </a:t>
            </a:r>
            <a:r>
              <a:rPr lang="en-US" sz="1400" b="1" dirty="0" smtClean="0">
                <a:solidFill>
                  <a:srgbClr val="00B050"/>
                </a:solidFill>
                <a:latin typeface="Times New Roman" panose="02020603050405020304" pitchFamily="18" charset="0"/>
                <a:cs typeface="Times New Roman" panose="02020603050405020304" pitchFamily="18" charset="0"/>
              </a:rPr>
              <a:t>     matter suspended in the water. It also accepts ground or  </a:t>
            </a:r>
          </a:p>
          <a:p>
            <a:pPr marL="0" indent="0">
              <a:buNone/>
            </a:pPr>
            <a:r>
              <a:rPr lang="en-US" sz="1400" b="1" dirty="0">
                <a:solidFill>
                  <a:srgbClr val="00B050"/>
                </a:solidFill>
                <a:latin typeface="Times New Roman" panose="02020603050405020304" pitchFamily="18" charset="0"/>
                <a:cs typeface="Times New Roman" panose="02020603050405020304" pitchFamily="18" charset="0"/>
              </a:rPr>
              <a:t> </a:t>
            </a:r>
            <a:r>
              <a:rPr lang="en-US" sz="1400" b="1" dirty="0" smtClean="0">
                <a:solidFill>
                  <a:srgbClr val="00B050"/>
                </a:solidFill>
                <a:latin typeface="Times New Roman" panose="02020603050405020304" pitchFamily="18" charset="0"/>
                <a:cs typeface="Times New Roman" panose="02020603050405020304" pitchFamily="18" charset="0"/>
              </a:rPr>
              <a:t>     soft processed food only</a:t>
            </a:r>
          </a:p>
          <a:p>
            <a:pPr marL="0" indent="0">
              <a:buNone/>
            </a:pPr>
            <a:r>
              <a:rPr lang="en-US" sz="1400" b="1" dirty="0" smtClean="0">
                <a:solidFill>
                  <a:srgbClr val="00B050"/>
                </a:solidFill>
                <a:latin typeface="Times New Roman" panose="02020603050405020304" pitchFamily="18" charset="0"/>
                <a:cs typeface="Times New Roman" panose="02020603050405020304" pitchFamily="18" charset="0"/>
              </a:rPr>
              <a:t>      It </a:t>
            </a:r>
            <a:r>
              <a:rPr lang="en-US" sz="1400" b="1" dirty="0" smtClean="0">
                <a:solidFill>
                  <a:srgbClr val="00B050"/>
                </a:solidFill>
                <a:latin typeface="Times New Roman" panose="02020603050405020304" pitchFamily="18" charset="0"/>
                <a:cs typeface="Times New Roman" panose="02020603050405020304" pitchFamily="18" charset="0"/>
              </a:rPr>
              <a:t>reaches large sizes in fish farms (15 kg) and reaches a  </a:t>
            </a:r>
          </a:p>
          <a:p>
            <a:pPr marL="0" indent="0">
              <a:buNone/>
            </a:pPr>
            <a:r>
              <a:rPr lang="en-US" sz="1400" b="1" dirty="0">
                <a:solidFill>
                  <a:srgbClr val="00B050"/>
                </a:solidFill>
                <a:latin typeface="Times New Roman" panose="02020603050405020304" pitchFamily="18" charset="0"/>
                <a:cs typeface="Times New Roman" panose="02020603050405020304" pitchFamily="18" charset="0"/>
              </a:rPr>
              <a:t> </a:t>
            </a:r>
            <a:r>
              <a:rPr lang="en-US" sz="1400" b="1" dirty="0" smtClean="0">
                <a:solidFill>
                  <a:srgbClr val="00B050"/>
                </a:solidFill>
                <a:latin typeface="Times New Roman" panose="02020603050405020304" pitchFamily="18" charset="0"/>
                <a:cs typeface="Times New Roman" panose="02020603050405020304" pitchFamily="18" charset="0"/>
              </a:rPr>
              <a:t> </a:t>
            </a:r>
            <a:r>
              <a:rPr lang="en-US" sz="1400" b="1" dirty="0" smtClean="0">
                <a:solidFill>
                  <a:srgbClr val="00B050"/>
                </a:solidFill>
                <a:latin typeface="Times New Roman" panose="02020603050405020304" pitchFamily="18" charset="0"/>
                <a:cs typeface="Times New Roman" panose="02020603050405020304" pitchFamily="18" charset="0"/>
              </a:rPr>
              <a:t>    </a:t>
            </a:r>
            <a:r>
              <a:rPr lang="en-US" sz="1400" b="1" dirty="0" smtClean="0">
                <a:solidFill>
                  <a:srgbClr val="00B050"/>
                </a:solidFill>
                <a:latin typeface="Times New Roman" panose="02020603050405020304" pitchFamily="18" charset="0"/>
                <a:cs typeface="Times New Roman" panose="02020603050405020304" pitchFamily="18" charset="0"/>
              </a:rPr>
              <a:t>length of about a meter, it may not be cast</a:t>
            </a:r>
          </a:p>
          <a:p>
            <a:pPr marL="0" indent="0">
              <a:buNone/>
            </a:pPr>
            <a:r>
              <a:rPr lang="en-US" sz="1400" b="1" dirty="0" smtClean="0">
                <a:solidFill>
                  <a:srgbClr val="00B050"/>
                </a:solidFill>
                <a:latin typeface="Times New Roman" panose="02020603050405020304" pitchFamily="18" charset="0"/>
                <a:cs typeface="Times New Roman" panose="02020603050405020304" pitchFamily="18" charset="0"/>
              </a:rPr>
              <a:t>      Popular in some markets due to the large number of  </a:t>
            </a:r>
          </a:p>
          <a:p>
            <a:pPr marL="0" indent="0">
              <a:buNone/>
            </a:pPr>
            <a:r>
              <a:rPr lang="en-US" sz="1400" b="1" dirty="0">
                <a:solidFill>
                  <a:srgbClr val="00B050"/>
                </a:solidFill>
                <a:latin typeface="Times New Roman" panose="02020603050405020304" pitchFamily="18" charset="0"/>
                <a:cs typeface="Times New Roman" panose="02020603050405020304" pitchFamily="18" charset="0"/>
              </a:rPr>
              <a:t> </a:t>
            </a:r>
            <a:r>
              <a:rPr lang="en-US" sz="1400" b="1" dirty="0" smtClean="0">
                <a:solidFill>
                  <a:srgbClr val="00B050"/>
                </a:solidFill>
                <a:latin typeface="Times New Roman" panose="02020603050405020304" pitchFamily="18" charset="0"/>
                <a:cs typeface="Times New Roman" panose="02020603050405020304" pitchFamily="18" charset="0"/>
              </a:rPr>
              <a:t>      thorns that permeate its muscles</a:t>
            </a:r>
          </a:p>
          <a:p>
            <a:pPr marL="0" indent="0">
              <a:buNone/>
            </a:pPr>
            <a:r>
              <a:rPr lang="en-US" sz="1400" b="1" dirty="0" smtClean="0">
                <a:solidFill>
                  <a:schemeClr val="accent6">
                    <a:lumMod val="75000"/>
                  </a:schemeClr>
                </a:solidFill>
                <a:latin typeface="Times New Roman" panose="02020603050405020304" pitchFamily="18" charset="0"/>
                <a:cs typeface="Times New Roman" panose="02020603050405020304" pitchFamily="18" charset="0"/>
              </a:rPr>
              <a:t>B- grass carp, </a:t>
            </a:r>
            <a:r>
              <a:rPr lang="en-US" sz="1400" b="1" i="1" dirty="0" err="1" smtClean="0">
                <a:solidFill>
                  <a:schemeClr val="accent6">
                    <a:lumMod val="75000"/>
                  </a:schemeClr>
                </a:solidFill>
                <a:latin typeface="Times New Roman" panose="02020603050405020304" pitchFamily="18" charset="0"/>
                <a:cs typeface="Times New Roman" panose="02020603050405020304" pitchFamily="18" charset="0"/>
              </a:rPr>
              <a:t>Ctenopharyngodon</a:t>
            </a:r>
            <a:r>
              <a:rPr lang="en-US" sz="1400" b="1" i="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1400" b="1" i="1" dirty="0" err="1" smtClean="0">
                <a:solidFill>
                  <a:schemeClr val="accent6">
                    <a:lumMod val="75000"/>
                  </a:schemeClr>
                </a:solidFill>
                <a:latin typeface="Times New Roman" panose="02020603050405020304" pitchFamily="18" charset="0"/>
                <a:cs typeface="Times New Roman" panose="02020603050405020304" pitchFamily="18" charset="0"/>
              </a:rPr>
              <a:t>idellus</a:t>
            </a:r>
            <a:endParaRPr lang="en-US" sz="1400" b="1" i="1" dirty="0" smtClean="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sz="1400" b="1" dirty="0" smtClean="0">
                <a:solidFill>
                  <a:schemeClr val="accent6">
                    <a:lumMod val="75000"/>
                  </a:schemeClr>
                </a:solidFill>
                <a:latin typeface="Times New Roman" panose="02020603050405020304" pitchFamily="18" charset="0"/>
                <a:cs typeface="Times New Roman" panose="02020603050405020304" pitchFamily="18" charset="0"/>
              </a:rPr>
              <a:t>     Grass carp fish is considered a dual-use fish, as it is raised for the production of animal protein and at the same time it is used to control aquatic plants and weeds and to purify water channels because of its ability to devour more than half of its weight in weeds.</a:t>
            </a:r>
          </a:p>
          <a:p>
            <a:pPr marL="0" indent="0">
              <a:buNone/>
            </a:pPr>
            <a:endParaRPr lang="en-US" sz="1400" b="1" dirty="0">
              <a:latin typeface="Times New Roman" panose="02020603050405020304" pitchFamily="18" charset="0"/>
              <a:cs typeface="Times New Roman" panose="02020603050405020304" pitchFamily="18" charset="0"/>
            </a:endParaRPr>
          </a:p>
        </p:txBody>
      </p:sp>
      <p:pic>
        <p:nvPicPr>
          <p:cNvPr id="10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81600" y="1066800"/>
            <a:ext cx="3755461" cy="231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ypophthalmichthys moli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29000"/>
            <a:ext cx="361950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984296"/>
            <a:ext cx="3728357" cy="179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43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13" y="76200"/>
            <a:ext cx="8229600" cy="334962"/>
          </a:xfrm>
        </p:spPr>
        <p:txBody>
          <a:bodyPr>
            <a:normAutofit fontScale="90000"/>
          </a:bodyPr>
          <a:lstStyle/>
          <a:p>
            <a:r>
              <a:rPr lang="en-US" dirty="0" smtClean="0"/>
              <a:t/>
            </a:r>
            <a:br>
              <a:rPr lang="en-US" dirty="0" smtClean="0"/>
            </a:br>
            <a:r>
              <a:rPr lang="en-US" sz="2700" b="1" dirty="0" smtClean="0">
                <a:solidFill>
                  <a:srgbClr val="FF0000"/>
                </a:solidFill>
                <a:latin typeface="Times New Roman" panose="02020603050405020304" pitchFamily="18" charset="0"/>
                <a:cs typeface="Times New Roman" panose="02020603050405020304" pitchFamily="18" charset="0"/>
              </a:rPr>
              <a:t>Tilapia fish</a:t>
            </a:r>
            <a:r>
              <a:rPr lang="en-US" dirty="0" smtClean="0"/>
              <a:t/>
            </a:r>
            <a:br>
              <a:rPr lang="en-US" dirty="0" smtClean="0"/>
            </a:br>
            <a:endParaRPr lang="en-US" dirty="0"/>
          </a:p>
        </p:txBody>
      </p:sp>
      <p:sp>
        <p:nvSpPr>
          <p:cNvPr id="3" name="Content Placeholder 2"/>
          <p:cNvSpPr>
            <a:spLocks noGrp="1"/>
          </p:cNvSpPr>
          <p:nvPr>
            <p:ph sz="half" idx="1"/>
          </p:nvPr>
        </p:nvSpPr>
        <p:spPr>
          <a:xfrm>
            <a:off x="152400" y="381000"/>
            <a:ext cx="4876800" cy="6400800"/>
          </a:xfrm>
        </p:spPr>
        <p:txBody>
          <a:bodyPr>
            <a:noAutofit/>
          </a:bodyPr>
          <a:lstStyle/>
          <a:p>
            <a:pPr>
              <a:buFont typeface="Wingdings" panose="05000000000000000000" pitchFamily="2" charset="2"/>
              <a:buChar char="v"/>
            </a:pPr>
            <a:r>
              <a:rPr lang="en-US" sz="1300" b="1" dirty="0" smtClean="0">
                <a:solidFill>
                  <a:srgbClr val="00B0F0"/>
                </a:solidFill>
                <a:latin typeface="Times New Roman" panose="02020603050405020304" pitchFamily="18" charset="0"/>
                <a:cs typeface="Times New Roman" panose="02020603050405020304" pitchFamily="18" charset="0"/>
              </a:rPr>
              <a:t>It is considered one of the most important cultured fish in the world and is second only to carp, according to statistics (FAO 2014). Although tilapia fish are of African origin, they have achieved great success in farming and spreading all over the world</a:t>
            </a:r>
            <a:r>
              <a:rPr lang="en-US" sz="1300" b="1" dirty="0" smtClean="0">
                <a:latin typeface="Times New Roman" panose="02020603050405020304" pitchFamily="18" charset="0"/>
                <a:cs typeface="Times New Roman" panose="02020603050405020304" pitchFamily="18" charset="0"/>
              </a:rPr>
              <a:t>. </a:t>
            </a:r>
          </a:p>
          <a:p>
            <a:pPr>
              <a:buFont typeface="Wingdings" panose="05000000000000000000" pitchFamily="2" charset="2"/>
              <a:buChar char="v"/>
            </a:pPr>
            <a:r>
              <a:rPr lang="en-US" sz="1300" b="1" dirty="0" smtClean="0">
                <a:solidFill>
                  <a:srgbClr val="FF0000"/>
                </a:solidFill>
                <a:latin typeface="Times New Roman" panose="02020603050405020304" pitchFamily="18" charset="0"/>
                <a:cs typeface="Times New Roman" panose="02020603050405020304" pitchFamily="18" charset="0"/>
              </a:rPr>
              <a:t>This is due to their following characteristics:</a:t>
            </a:r>
          </a:p>
          <a:p>
            <a:pPr marL="0" indent="0">
              <a:buNone/>
            </a:pPr>
            <a:r>
              <a:rPr lang="en-US" sz="1300" b="1" dirty="0" smtClean="0">
                <a:latin typeface="Times New Roman" panose="02020603050405020304" pitchFamily="18" charset="0"/>
                <a:cs typeface="Times New Roman" panose="02020603050405020304" pitchFamily="18" charset="0"/>
              </a:rPr>
              <a:t>     </a:t>
            </a:r>
            <a:r>
              <a:rPr lang="en-US" sz="1300" b="1" dirty="0" smtClean="0">
                <a:solidFill>
                  <a:srgbClr val="00B050"/>
                </a:solidFill>
                <a:latin typeface="Times New Roman" panose="02020603050405020304" pitchFamily="18" charset="0"/>
                <a:cs typeface="Times New Roman" panose="02020603050405020304" pitchFamily="18" charset="0"/>
              </a:rPr>
              <a:t>1- Easy to raise and fatten, and accept processed foods</a:t>
            </a:r>
          </a:p>
          <a:p>
            <a:pPr marL="0" indent="0">
              <a:buNone/>
            </a:pPr>
            <a:r>
              <a:rPr lang="en-US" sz="1300" b="1" dirty="0" smtClean="0">
                <a:solidFill>
                  <a:srgbClr val="00B050"/>
                </a:solidFill>
                <a:latin typeface="Times New Roman" panose="02020603050405020304" pitchFamily="18" charset="0"/>
                <a:cs typeface="Times New Roman" panose="02020603050405020304" pitchFamily="18" charset="0"/>
              </a:rPr>
              <a:t>     2- fast growing</a:t>
            </a:r>
          </a:p>
          <a:p>
            <a:pPr marL="0" indent="0">
              <a:buNone/>
            </a:pPr>
            <a:r>
              <a:rPr lang="en-US" sz="1300" b="1" dirty="0" smtClean="0">
                <a:solidFill>
                  <a:srgbClr val="00B050"/>
                </a:solidFill>
                <a:latin typeface="Times New Roman" panose="02020603050405020304" pitchFamily="18" charset="0"/>
                <a:cs typeface="Times New Roman" panose="02020603050405020304" pitchFamily="18" charset="0"/>
              </a:rPr>
              <a:t>      3- They reproduce easily and at high rates, and take good  </a:t>
            </a:r>
          </a:p>
          <a:p>
            <a:pPr marL="0" indent="0">
              <a:buNone/>
            </a:pPr>
            <a:r>
              <a:rPr lang="en-US" sz="1300" b="1" dirty="0">
                <a:solidFill>
                  <a:srgbClr val="00B050"/>
                </a:solidFill>
                <a:latin typeface="Times New Roman" panose="02020603050405020304" pitchFamily="18" charset="0"/>
                <a:cs typeface="Times New Roman" panose="02020603050405020304" pitchFamily="18" charset="0"/>
              </a:rPr>
              <a:t> </a:t>
            </a:r>
            <a:r>
              <a:rPr lang="en-US" sz="1300" b="1" dirty="0" smtClean="0">
                <a:solidFill>
                  <a:srgbClr val="00B050"/>
                </a:solidFill>
                <a:latin typeface="Times New Roman" panose="02020603050405020304" pitchFamily="18" charset="0"/>
                <a:cs typeface="Times New Roman" panose="02020603050405020304" pitchFamily="18" charset="0"/>
              </a:rPr>
              <a:t>          care of eggs and fry</a:t>
            </a:r>
          </a:p>
          <a:p>
            <a:pPr marL="0" indent="0">
              <a:buNone/>
            </a:pPr>
            <a:r>
              <a:rPr lang="en-US" sz="1300" b="1" dirty="0" smtClean="0">
                <a:solidFill>
                  <a:srgbClr val="00B050"/>
                </a:solidFill>
                <a:latin typeface="Times New Roman" panose="02020603050405020304" pitchFamily="18" charset="0"/>
                <a:cs typeface="Times New Roman" panose="02020603050405020304" pitchFamily="18" charset="0"/>
              </a:rPr>
              <a:t>    4- Resist diseases as you don't get them easily</a:t>
            </a:r>
          </a:p>
          <a:p>
            <a:pPr marL="0" indent="0">
              <a:buNone/>
            </a:pPr>
            <a:r>
              <a:rPr lang="en-US" sz="1300" b="1" dirty="0" smtClean="0">
                <a:solidFill>
                  <a:srgbClr val="00B050"/>
                </a:solidFill>
                <a:latin typeface="Times New Roman" panose="02020603050405020304" pitchFamily="18" charset="0"/>
                <a:cs typeface="Times New Roman" panose="02020603050405020304" pitchFamily="18" charset="0"/>
              </a:rPr>
              <a:t>    5- It can adapt and live in a large temperature range</a:t>
            </a:r>
          </a:p>
          <a:p>
            <a:pPr marL="0" indent="0">
              <a:buNone/>
            </a:pPr>
            <a:r>
              <a:rPr lang="en-US" sz="1300" b="1" dirty="0" smtClean="0">
                <a:solidFill>
                  <a:srgbClr val="00B050"/>
                </a:solidFill>
                <a:latin typeface="Times New Roman" panose="02020603050405020304" pitchFamily="18" charset="0"/>
                <a:cs typeface="Times New Roman" panose="02020603050405020304" pitchFamily="18" charset="0"/>
              </a:rPr>
              <a:t>    6- It tolerates poor aquatic environmental conditions</a:t>
            </a:r>
          </a:p>
          <a:p>
            <a:pPr marL="0" indent="0">
              <a:buNone/>
            </a:pPr>
            <a:r>
              <a:rPr lang="en-US" sz="1300" b="1" dirty="0" smtClean="0">
                <a:solidFill>
                  <a:srgbClr val="00B050"/>
                </a:solidFill>
                <a:latin typeface="Times New Roman" panose="02020603050405020304" pitchFamily="18" charset="0"/>
                <a:cs typeface="Times New Roman" panose="02020603050405020304" pitchFamily="18" charset="0"/>
              </a:rPr>
              <a:t>    7- It is characterized by the quality of its meat and the  </a:t>
            </a:r>
          </a:p>
          <a:p>
            <a:pPr marL="0" indent="0">
              <a:buNone/>
            </a:pPr>
            <a:r>
              <a:rPr lang="en-US" sz="1300" b="1" dirty="0">
                <a:solidFill>
                  <a:srgbClr val="00B050"/>
                </a:solidFill>
                <a:latin typeface="Times New Roman" panose="02020603050405020304" pitchFamily="18" charset="0"/>
                <a:cs typeface="Times New Roman" panose="02020603050405020304" pitchFamily="18" charset="0"/>
              </a:rPr>
              <a:t> </a:t>
            </a:r>
            <a:r>
              <a:rPr lang="en-US" sz="1300" b="1" dirty="0" smtClean="0">
                <a:solidFill>
                  <a:srgbClr val="00B050"/>
                </a:solidFill>
                <a:latin typeface="Times New Roman" panose="02020603050405020304" pitchFamily="18" charset="0"/>
                <a:cs typeface="Times New Roman" panose="02020603050405020304" pitchFamily="18" charset="0"/>
              </a:rPr>
              <a:t>      consumer’s preference for it and its demand for it in all  </a:t>
            </a:r>
          </a:p>
          <a:p>
            <a:pPr marL="0" indent="0">
              <a:buNone/>
            </a:pPr>
            <a:r>
              <a:rPr lang="en-US" sz="1300" b="1" dirty="0">
                <a:solidFill>
                  <a:srgbClr val="00B050"/>
                </a:solidFill>
                <a:latin typeface="Times New Roman" panose="02020603050405020304" pitchFamily="18" charset="0"/>
                <a:cs typeface="Times New Roman" panose="02020603050405020304" pitchFamily="18" charset="0"/>
              </a:rPr>
              <a:t> </a:t>
            </a:r>
            <a:r>
              <a:rPr lang="en-US" sz="1300" b="1" dirty="0" smtClean="0">
                <a:solidFill>
                  <a:srgbClr val="00B050"/>
                </a:solidFill>
                <a:latin typeface="Times New Roman" panose="02020603050405020304" pitchFamily="18" charset="0"/>
                <a:cs typeface="Times New Roman" panose="02020603050405020304" pitchFamily="18" charset="0"/>
              </a:rPr>
              <a:t>        sizes, small and large, and therefore There is no  </a:t>
            </a:r>
          </a:p>
          <a:p>
            <a:pPr marL="0" indent="0">
              <a:buNone/>
            </a:pPr>
            <a:r>
              <a:rPr lang="en-US" sz="1300" b="1" dirty="0">
                <a:solidFill>
                  <a:srgbClr val="00B050"/>
                </a:solidFill>
                <a:latin typeface="Times New Roman" panose="02020603050405020304" pitchFamily="18" charset="0"/>
                <a:cs typeface="Times New Roman" panose="02020603050405020304" pitchFamily="18" charset="0"/>
              </a:rPr>
              <a:t> </a:t>
            </a:r>
            <a:r>
              <a:rPr lang="en-US" sz="1300" b="1" dirty="0" smtClean="0">
                <a:solidFill>
                  <a:srgbClr val="00B050"/>
                </a:solidFill>
                <a:latin typeface="Times New Roman" panose="02020603050405020304" pitchFamily="18" charset="0"/>
                <a:cs typeface="Times New Roman" panose="02020603050405020304" pitchFamily="18" charset="0"/>
              </a:rPr>
              <a:t>         problem with marketing i</a:t>
            </a:r>
            <a:r>
              <a:rPr lang="en-US" sz="1300" b="1" dirty="0" smtClean="0">
                <a:latin typeface="Times New Roman" panose="02020603050405020304" pitchFamily="18" charset="0"/>
                <a:cs typeface="Times New Roman" panose="02020603050405020304" pitchFamily="18" charset="0"/>
              </a:rPr>
              <a:t>t</a:t>
            </a:r>
          </a:p>
          <a:p>
            <a:pPr>
              <a:buFont typeface="Wingdings" panose="05000000000000000000" pitchFamily="2" charset="2"/>
              <a:buChar char="v"/>
            </a:pPr>
            <a:r>
              <a:rPr lang="en-US" sz="1300" b="1" dirty="0" smtClean="0">
                <a:latin typeface="Times New Roman" panose="02020603050405020304" pitchFamily="18" charset="0"/>
                <a:cs typeface="Times New Roman" panose="02020603050405020304" pitchFamily="18" charset="0"/>
              </a:rPr>
              <a:t>Tilapia fish includes a wide range of species, the most    </a:t>
            </a:r>
          </a:p>
          <a:p>
            <a:pPr marL="0" indent="0">
              <a:buNone/>
            </a:pPr>
            <a:r>
              <a:rPr lang="en-US" sz="1300" b="1" dirty="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         important of which are:</a:t>
            </a:r>
          </a:p>
          <a:p>
            <a:pPr marL="0" indent="0">
              <a:buNone/>
            </a:pPr>
            <a:r>
              <a:rPr lang="en-US" sz="1300" b="1" dirty="0" smtClean="0">
                <a:solidFill>
                  <a:srgbClr val="FF0000"/>
                </a:solidFill>
                <a:latin typeface="Times New Roman" panose="02020603050405020304" pitchFamily="18" charset="0"/>
                <a:cs typeface="Times New Roman" panose="02020603050405020304" pitchFamily="18" charset="0"/>
              </a:rPr>
              <a:t>     A- Nile tilapia </a:t>
            </a:r>
            <a:r>
              <a:rPr lang="en-US" sz="1300" b="1" i="1" dirty="0" err="1" smtClean="0">
                <a:solidFill>
                  <a:srgbClr val="FF0000"/>
                </a:solidFill>
                <a:latin typeface="Times New Roman" panose="02020603050405020304" pitchFamily="18" charset="0"/>
                <a:cs typeface="Times New Roman" panose="02020603050405020304" pitchFamily="18" charset="0"/>
              </a:rPr>
              <a:t>Oreochromis</a:t>
            </a:r>
            <a:r>
              <a:rPr lang="en-US" sz="1300" b="1" i="1" dirty="0" smtClean="0">
                <a:solidFill>
                  <a:srgbClr val="FF0000"/>
                </a:solidFill>
                <a:latin typeface="Times New Roman" panose="02020603050405020304" pitchFamily="18" charset="0"/>
                <a:cs typeface="Times New Roman" panose="02020603050405020304" pitchFamily="18" charset="0"/>
              </a:rPr>
              <a:t> </a:t>
            </a:r>
            <a:r>
              <a:rPr lang="en-US" sz="1300" b="1" i="1" dirty="0" err="1" smtClean="0">
                <a:solidFill>
                  <a:srgbClr val="FF0000"/>
                </a:solidFill>
                <a:latin typeface="Times New Roman" panose="02020603050405020304" pitchFamily="18" charset="0"/>
                <a:cs typeface="Times New Roman" panose="02020603050405020304" pitchFamily="18" charset="0"/>
              </a:rPr>
              <a:t>niloticus</a:t>
            </a:r>
            <a:endParaRPr lang="en-US" sz="1300" b="1" i="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1300" b="1" dirty="0" smtClean="0">
                <a:latin typeface="Times New Roman" panose="02020603050405020304" pitchFamily="18" charset="0"/>
                <a:cs typeface="Times New Roman" panose="02020603050405020304" pitchFamily="18" charset="0"/>
              </a:rPr>
              <a:t>      It is considered a saprotrophic fish and has the ability to  </a:t>
            </a:r>
          </a:p>
          <a:p>
            <a:pPr marL="0" indent="0">
              <a:buNone/>
            </a:pPr>
            <a:r>
              <a:rPr lang="en-US" sz="1300" b="1" dirty="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     digest green and blue algae. It is receptive to feeding</a:t>
            </a:r>
          </a:p>
          <a:p>
            <a:pPr marL="0" indent="0">
              <a:buNone/>
            </a:pPr>
            <a:r>
              <a:rPr lang="en-US" sz="1300" b="1" dirty="0" smtClean="0">
                <a:latin typeface="Times New Roman" panose="02020603050405020304" pitchFamily="18" charset="0"/>
                <a:cs typeface="Times New Roman" panose="02020603050405020304" pitchFamily="18" charset="0"/>
              </a:rPr>
              <a:t>     On manufactured diets in the form of granules</a:t>
            </a:r>
          </a:p>
          <a:p>
            <a:pPr marL="0" indent="0">
              <a:buNone/>
            </a:pPr>
            <a:r>
              <a:rPr lang="en-US" sz="1300" b="1" dirty="0" smtClean="0">
                <a:solidFill>
                  <a:srgbClr val="FF0000"/>
                </a:solidFill>
                <a:latin typeface="Times New Roman" panose="02020603050405020304" pitchFamily="18" charset="0"/>
                <a:cs typeface="Times New Roman" panose="02020603050405020304" pitchFamily="18" charset="0"/>
              </a:rPr>
              <a:t>    B- Blue Tilapia (</a:t>
            </a:r>
            <a:r>
              <a:rPr lang="en-US" sz="1300" b="1" dirty="0" err="1" smtClean="0">
                <a:solidFill>
                  <a:srgbClr val="FF0000"/>
                </a:solidFill>
                <a:latin typeface="Times New Roman" panose="02020603050405020304" pitchFamily="18" charset="0"/>
                <a:cs typeface="Times New Roman" panose="02020603050405020304" pitchFamily="18" charset="0"/>
              </a:rPr>
              <a:t>Oreochromis</a:t>
            </a:r>
            <a:r>
              <a:rPr lang="en-US" sz="1300" b="1" dirty="0" smtClean="0">
                <a:solidFill>
                  <a:srgbClr val="FF0000"/>
                </a:solidFill>
                <a:latin typeface="Times New Roman" panose="02020603050405020304" pitchFamily="18" charset="0"/>
                <a:cs typeface="Times New Roman" panose="02020603050405020304" pitchFamily="18" charset="0"/>
              </a:rPr>
              <a:t> aureus)</a:t>
            </a:r>
          </a:p>
          <a:p>
            <a:pPr marL="0" indent="0">
              <a:buNone/>
            </a:pPr>
            <a:r>
              <a:rPr lang="en-US" sz="1300" b="1" dirty="0" smtClean="0">
                <a:latin typeface="Times New Roman" panose="02020603050405020304" pitchFamily="18" charset="0"/>
                <a:cs typeface="Times New Roman" panose="02020603050405020304" pitchFamily="18" charset="0"/>
              </a:rPr>
              <a:t>      Blue tilapia can be reared successfully in brackish waters  </a:t>
            </a:r>
          </a:p>
          <a:p>
            <a:pPr marL="0" indent="0">
              <a:buNone/>
            </a:pPr>
            <a:r>
              <a:rPr lang="en-US" sz="1300" b="1" dirty="0">
                <a:latin typeface="Times New Roman" panose="02020603050405020304" pitchFamily="18" charset="0"/>
                <a:cs typeface="Times New Roman" panose="02020603050405020304" pitchFamily="18" charset="0"/>
              </a:rPr>
              <a:t> </a:t>
            </a:r>
            <a:r>
              <a:rPr lang="en-US" sz="1300" b="1" dirty="0" smtClean="0">
                <a:latin typeface="Times New Roman" panose="02020603050405020304" pitchFamily="18" charset="0"/>
                <a:cs typeface="Times New Roman" panose="02020603050405020304" pitchFamily="18" charset="0"/>
              </a:rPr>
              <a:t>     as they are more resistant to salinity than Nile tilapia</a:t>
            </a:r>
          </a:p>
          <a:p>
            <a:pPr marL="0" indent="0">
              <a:buNone/>
            </a:pPr>
            <a:r>
              <a:rPr lang="en-US" sz="1300" b="1" dirty="0" smtClean="0">
                <a:latin typeface="Times New Roman" panose="02020603050405020304" pitchFamily="18" charset="0"/>
                <a:cs typeface="Times New Roman" panose="02020603050405020304" pitchFamily="18" charset="0"/>
              </a:rPr>
              <a:t>      It also withstands low temperatures up to 8C</a:t>
            </a:r>
            <a:endParaRPr lang="en-US" sz="13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5257801" y="838200"/>
            <a:ext cx="3853542" cy="5867400"/>
          </a:xfrm>
        </p:spPr>
        <p:txBody>
          <a:bodyPr>
            <a:normAutofit/>
          </a:bodyPr>
          <a:lstStyle/>
          <a:p>
            <a:r>
              <a:rPr lang="en-US" altLang="en-US" i="1" dirty="0" err="1" smtClean="0"/>
              <a:t>Oreochromis</a:t>
            </a:r>
            <a:r>
              <a:rPr lang="en-US" altLang="en-US" i="1" dirty="0" smtClean="0"/>
              <a:t> </a:t>
            </a:r>
            <a:r>
              <a:rPr lang="en-US" altLang="en-US" i="1" dirty="0" err="1" smtClean="0"/>
              <a:t>niloticus</a:t>
            </a:r>
            <a:endParaRPr lang="en-US" dirty="0"/>
          </a:p>
        </p:txBody>
      </p:sp>
      <p:pic>
        <p:nvPicPr>
          <p:cNvPr id="5" name="Picture 6" descr="البلطي النيلي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1295400"/>
            <a:ext cx="3668710" cy="20891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7" descr="البلطي الأزرق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3569216"/>
            <a:ext cx="3546812" cy="20891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867400" y="5791200"/>
            <a:ext cx="2085699" cy="369332"/>
          </a:xfrm>
          <a:prstGeom prst="rect">
            <a:avLst/>
          </a:prstGeom>
        </p:spPr>
        <p:txBody>
          <a:bodyPr wrap="none">
            <a:spAutoFit/>
          </a:bodyPr>
          <a:lstStyle/>
          <a:p>
            <a:r>
              <a:rPr lang="en-US" altLang="en-US" i="1" dirty="0" err="1" smtClean="0"/>
              <a:t>Oreochromis</a:t>
            </a:r>
            <a:r>
              <a:rPr lang="en-US" altLang="en-US" i="1" dirty="0" smtClean="0"/>
              <a:t> aureus</a:t>
            </a:r>
            <a:endParaRPr lang="en-US" dirty="0"/>
          </a:p>
        </p:txBody>
      </p:sp>
    </p:spTree>
    <p:extLst>
      <p:ext uri="{BB962C8B-B14F-4D97-AF65-F5344CB8AC3E}">
        <p14:creationId xmlns:p14="http://schemas.microsoft.com/office/powerpoint/2010/main" val="1426164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Tilapia and mullet </a:t>
            </a:r>
            <a:endParaRPr lang="en-US" dirty="0"/>
          </a:p>
        </p:txBody>
      </p:sp>
      <p:sp>
        <p:nvSpPr>
          <p:cNvPr id="3" name="Content Placeholder 2"/>
          <p:cNvSpPr>
            <a:spLocks noGrp="1"/>
          </p:cNvSpPr>
          <p:nvPr>
            <p:ph sz="half" idx="1"/>
          </p:nvPr>
        </p:nvSpPr>
        <p:spPr>
          <a:xfrm>
            <a:off x="76200" y="762000"/>
            <a:ext cx="4800600" cy="6019800"/>
          </a:xfrm>
        </p:spPr>
        <p:txBody>
          <a:bodyPr>
            <a:normAutofit fontScale="92500" lnSpcReduction="10000"/>
          </a:bodyPr>
          <a:lstStyle/>
          <a:p>
            <a:pPr marL="0" indent="0">
              <a:buNone/>
            </a:pPr>
            <a:r>
              <a:rPr lang="en-US" sz="1400" b="1" dirty="0" smtClean="0">
                <a:solidFill>
                  <a:srgbClr val="00FF00"/>
                </a:solidFill>
                <a:latin typeface="Times New Roman" panose="02020603050405020304" pitchFamily="18" charset="0"/>
                <a:cs typeface="Times New Roman" panose="02020603050405020304" pitchFamily="18" charset="0"/>
              </a:rPr>
              <a:t>C- The black tilapia, </a:t>
            </a:r>
            <a:r>
              <a:rPr lang="en-US" sz="1400" b="1" i="1" dirty="0" err="1" smtClean="0">
                <a:solidFill>
                  <a:srgbClr val="00FF00"/>
                </a:solidFill>
                <a:latin typeface="Times New Roman" panose="02020603050405020304" pitchFamily="18" charset="0"/>
                <a:cs typeface="Times New Roman" panose="02020603050405020304" pitchFamily="18" charset="0"/>
              </a:rPr>
              <a:t>Oreochromis</a:t>
            </a:r>
            <a:r>
              <a:rPr lang="en-US" sz="1400" b="1" i="1" dirty="0" smtClean="0">
                <a:solidFill>
                  <a:srgbClr val="00FF00"/>
                </a:solidFill>
                <a:latin typeface="Times New Roman" panose="02020603050405020304" pitchFamily="18" charset="0"/>
                <a:cs typeface="Times New Roman" panose="02020603050405020304" pitchFamily="18" charset="0"/>
              </a:rPr>
              <a:t> </a:t>
            </a:r>
            <a:r>
              <a:rPr lang="en-US" sz="1400" b="1" i="1" dirty="0" err="1" smtClean="0">
                <a:solidFill>
                  <a:srgbClr val="00FF00"/>
                </a:solidFill>
                <a:latin typeface="Times New Roman" panose="02020603050405020304" pitchFamily="18" charset="0"/>
                <a:cs typeface="Times New Roman" panose="02020603050405020304" pitchFamily="18" charset="0"/>
              </a:rPr>
              <a:t>spilurus</a:t>
            </a:r>
            <a:endParaRPr lang="en-US" sz="1400" b="1" i="1" dirty="0" smtClean="0">
              <a:solidFill>
                <a:srgbClr val="00FF00"/>
              </a:solidFill>
              <a:latin typeface="Times New Roman" panose="02020603050405020304" pitchFamily="18" charset="0"/>
              <a:cs typeface="Times New Roman" panose="02020603050405020304" pitchFamily="18" charset="0"/>
            </a:endParaRPr>
          </a:p>
          <a:p>
            <a:pPr marL="0" indent="0">
              <a:buNone/>
            </a:pPr>
            <a:r>
              <a:rPr lang="en-US" sz="1400" b="1" dirty="0" smtClean="0">
                <a:solidFill>
                  <a:srgbClr val="00FF00"/>
                </a:solidFill>
                <a:latin typeface="Times New Roman" panose="02020603050405020304" pitchFamily="18" charset="0"/>
                <a:cs typeface="Times New Roman" panose="02020603050405020304" pitchFamily="18" charset="0"/>
              </a:rPr>
              <a:t>       Black tilapia can be successfully bred in brackish water</a:t>
            </a:r>
          </a:p>
          <a:p>
            <a:pPr marL="0" indent="0">
              <a:buNone/>
            </a:pPr>
            <a:r>
              <a:rPr lang="en-US" sz="1400" b="1" dirty="0" smtClean="0">
                <a:solidFill>
                  <a:srgbClr val="00FF00"/>
                </a:solidFill>
                <a:latin typeface="Times New Roman" panose="02020603050405020304" pitchFamily="18" charset="0"/>
                <a:cs typeface="Times New Roman" panose="02020603050405020304" pitchFamily="18" charset="0"/>
              </a:rPr>
              <a:t>      D- Mozambican tilapia, </a:t>
            </a:r>
            <a:r>
              <a:rPr lang="en-US" sz="1400" b="1" i="1" dirty="0" err="1" smtClean="0">
                <a:solidFill>
                  <a:srgbClr val="00FF00"/>
                </a:solidFill>
                <a:latin typeface="Times New Roman" panose="02020603050405020304" pitchFamily="18" charset="0"/>
                <a:cs typeface="Times New Roman" panose="02020603050405020304" pitchFamily="18" charset="0"/>
              </a:rPr>
              <a:t>Oreochromis</a:t>
            </a:r>
            <a:r>
              <a:rPr lang="en-US" sz="1400" b="1" i="1" dirty="0" smtClean="0">
                <a:solidFill>
                  <a:srgbClr val="00FF00"/>
                </a:solidFill>
                <a:latin typeface="Times New Roman" panose="02020603050405020304" pitchFamily="18" charset="0"/>
                <a:cs typeface="Times New Roman" panose="02020603050405020304" pitchFamily="18" charset="0"/>
              </a:rPr>
              <a:t> </a:t>
            </a:r>
            <a:r>
              <a:rPr lang="en-US" sz="1400" b="1" i="1" dirty="0" err="1" smtClean="0">
                <a:solidFill>
                  <a:srgbClr val="00FF00"/>
                </a:solidFill>
                <a:latin typeface="Times New Roman" panose="02020603050405020304" pitchFamily="18" charset="0"/>
                <a:cs typeface="Times New Roman" panose="02020603050405020304" pitchFamily="18" charset="0"/>
              </a:rPr>
              <a:t>mossambicus</a:t>
            </a:r>
            <a:endParaRPr lang="en-US" sz="1400" b="1" i="1" dirty="0" smtClean="0">
              <a:solidFill>
                <a:srgbClr val="00FF00"/>
              </a:solidFill>
              <a:latin typeface="Times New Roman" panose="02020603050405020304" pitchFamily="18" charset="0"/>
              <a:cs typeface="Times New Roman" panose="02020603050405020304" pitchFamily="18" charset="0"/>
            </a:endParaRPr>
          </a:p>
          <a:p>
            <a:pPr marL="0" indent="0">
              <a:buNone/>
            </a:pPr>
            <a:r>
              <a:rPr lang="en-US" sz="1400" b="1" dirty="0" smtClean="0">
                <a:solidFill>
                  <a:srgbClr val="00FF00"/>
                </a:solidFill>
                <a:latin typeface="Times New Roman" panose="02020603050405020304" pitchFamily="18" charset="0"/>
                <a:cs typeface="Times New Roman" panose="02020603050405020304" pitchFamily="18" charset="0"/>
              </a:rPr>
              <a:t>       Mozambique can be successfully bred in brackish water</a:t>
            </a:r>
          </a:p>
          <a:p>
            <a:pPr marL="0" indent="0">
              <a:buNone/>
            </a:pPr>
            <a:endParaRPr lang="en-US" sz="1400" b="1" dirty="0" smtClean="0">
              <a:latin typeface="Times New Roman" panose="02020603050405020304" pitchFamily="18" charset="0"/>
              <a:cs typeface="Times New Roman" panose="02020603050405020304" pitchFamily="18" charset="0"/>
            </a:endParaRPr>
          </a:p>
          <a:p>
            <a:pPr marL="0" indent="0">
              <a:buNone/>
            </a:pPr>
            <a:r>
              <a:rPr lang="en-US" sz="1400" b="1" dirty="0" smtClean="0">
                <a:solidFill>
                  <a:srgbClr val="FF0000"/>
                </a:solidFill>
                <a:latin typeface="Times New Roman" panose="02020603050405020304" pitchFamily="18" charset="0"/>
                <a:cs typeface="Times New Roman" panose="02020603050405020304" pitchFamily="18" charset="0"/>
              </a:rPr>
              <a:t>     ► Fish of the family Mullet or </a:t>
            </a:r>
            <a:r>
              <a:rPr lang="en-US" sz="1400" b="1" dirty="0" err="1" smtClean="0">
                <a:solidFill>
                  <a:srgbClr val="FF0000"/>
                </a:solidFill>
                <a:latin typeface="Times New Roman" panose="02020603050405020304" pitchFamily="18" charset="0"/>
                <a:cs typeface="Times New Roman" panose="02020603050405020304" pitchFamily="18" charset="0"/>
              </a:rPr>
              <a:t>Bayah</a:t>
            </a:r>
            <a:r>
              <a:rPr lang="en-US" sz="1400" b="1" dirty="0" smtClean="0">
                <a:solidFill>
                  <a:srgbClr val="FF0000"/>
                </a:solidFill>
                <a:latin typeface="Times New Roman" panose="02020603050405020304" pitchFamily="18" charset="0"/>
                <a:cs typeface="Times New Roman" panose="02020603050405020304" pitchFamily="18" charset="0"/>
              </a:rPr>
              <a:t> (Arabian)  </a:t>
            </a:r>
          </a:p>
          <a:p>
            <a:pPr marL="0" indent="0">
              <a:buNone/>
            </a:pPr>
            <a:r>
              <a:rPr lang="en-US" sz="1400" b="1" dirty="0">
                <a:solidFill>
                  <a:srgbClr val="FF0000"/>
                </a:solidFill>
                <a:latin typeface="Times New Roman" panose="02020603050405020304" pitchFamily="18" charset="0"/>
                <a:cs typeface="Times New Roman" panose="02020603050405020304" pitchFamily="18" charset="0"/>
              </a:rPr>
              <a:t> </a:t>
            </a:r>
            <a:r>
              <a:rPr lang="en-US" sz="1400" b="1" dirty="0" smtClean="0">
                <a:solidFill>
                  <a:srgbClr val="FF0000"/>
                </a:solidFill>
                <a:latin typeface="Times New Roman" panose="02020603050405020304" pitchFamily="18" charset="0"/>
                <a:cs typeface="Times New Roman" panose="02020603050405020304" pitchFamily="18" charset="0"/>
              </a:rPr>
              <a:t>     </a:t>
            </a:r>
            <a:r>
              <a:rPr lang="en-US" sz="1400" b="1" dirty="0" err="1" smtClean="0">
                <a:solidFill>
                  <a:srgbClr val="FF0000"/>
                </a:solidFill>
                <a:latin typeface="Times New Roman" panose="02020603050405020304" pitchFamily="18" charset="0"/>
                <a:cs typeface="Times New Roman" panose="02020603050405020304" pitchFamily="18" charset="0"/>
              </a:rPr>
              <a:t>Mugilidae</a:t>
            </a:r>
            <a:endParaRPr lang="en-US" sz="14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1400" b="1" dirty="0" smtClean="0">
                <a:latin typeface="Times New Roman" panose="02020603050405020304" pitchFamily="18" charset="0"/>
                <a:cs typeface="Times New Roman" panose="02020603050405020304" pitchFamily="18" charset="0"/>
              </a:rPr>
              <a:t>      </a:t>
            </a:r>
            <a:r>
              <a:rPr lang="en-US" sz="1400" b="1" dirty="0" smtClean="0">
                <a:solidFill>
                  <a:srgbClr val="7030A0"/>
                </a:solidFill>
                <a:latin typeface="Times New Roman" panose="02020603050405020304" pitchFamily="18" charset="0"/>
                <a:cs typeface="Times New Roman" panose="02020603050405020304" pitchFamily="18" charset="0"/>
              </a:rPr>
              <a:t>The fish of the mullet family are marine fish that are  </a:t>
            </a:r>
          </a:p>
          <a:p>
            <a:pPr marL="0" indent="0">
              <a:buNone/>
            </a:pPr>
            <a:r>
              <a:rPr lang="en-US" sz="1400" b="1" dirty="0">
                <a:solidFill>
                  <a:srgbClr val="7030A0"/>
                </a:solidFill>
                <a:latin typeface="Times New Roman" panose="02020603050405020304" pitchFamily="18" charset="0"/>
                <a:cs typeface="Times New Roman" panose="02020603050405020304" pitchFamily="18" charset="0"/>
              </a:rPr>
              <a:t> </a:t>
            </a:r>
            <a:r>
              <a:rPr lang="en-US" sz="1400" b="1" dirty="0" smtClean="0">
                <a:solidFill>
                  <a:srgbClr val="7030A0"/>
                </a:solidFill>
                <a:latin typeface="Times New Roman" panose="02020603050405020304" pitchFamily="18" charset="0"/>
                <a:cs typeface="Times New Roman" panose="02020603050405020304" pitchFamily="18" charset="0"/>
              </a:rPr>
              <a:t>     characterized by rapid adaptation to salinity</a:t>
            </a:r>
          </a:p>
          <a:p>
            <a:pPr marL="0" indent="0">
              <a:buNone/>
            </a:pPr>
            <a:r>
              <a:rPr lang="en-US" sz="1400" b="1" dirty="0" smtClean="0">
                <a:solidFill>
                  <a:srgbClr val="7030A0"/>
                </a:solidFill>
                <a:latin typeface="Times New Roman" panose="02020603050405020304" pitchFamily="18" charset="0"/>
                <a:cs typeface="Times New Roman" panose="02020603050405020304" pitchFamily="18" charset="0"/>
              </a:rPr>
              <a:t>      It can also live in fresh water, but it does not reproduce  </a:t>
            </a:r>
          </a:p>
          <a:p>
            <a:pPr marL="0" indent="0">
              <a:buNone/>
            </a:pPr>
            <a:r>
              <a:rPr lang="en-US" sz="1400" b="1" dirty="0">
                <a:solidFill>
                  <a:srgbClr val="7030A0"/>
                </a:solidFill>
                <a:latin typeface="Times New Roman" panose="02020603050405020304" pitchFamily="18" charset="0"/>
                <a:cs typeface="Times New Roman" panose="02020603050405020304" pitchFamily="18" charset="0"/>
              </a:rPr>
              <a:t> </a:t>
            </a:r>
            <a:r>
              <a:rPr lang="en-US" sz="1400" b="1" dirty="0" smtClean="0">
                <a:solidFill>
                  <a:srgbClr val="7030A0"/>
                </a:solidFill>
                <a:latin typeface="Times New Roman" panose="02020603050405020304" pitchFamily="18" charset="0"/>
                <a:cs typeface="Times New Roman" panose="02020603050405020304" pitchFamily="18" charset="0"/>
              </a:rPr>
              <a:t>      or spawn during the mating season</a:t>
            </a:r>
          </a:p>
          <a:p>
            <a:pPr marL="0" indent="0">
              <a:buNone/>
            </a:pPr>
            <a:r>
              <a:rPr lang="en-US" sz="1400" b="1" dirty="0" smtClean="0">
                <a:solidFill>
                  <a:srgbClr val="7030A0"/>
                </a:solidFill>
                <a:latin typeface="Times New Roman" panose="02020603050405020304" pitchFamily="18" charset="0"/>
                <a:cs typeface="Times New Roman" panose="02020603050405020304" pitchFamily="18" charset="0"/>
              </a:rPr>
              <a:t>      Except in marine waters. The fish of the mullet family  </a:t>
            </a:r>
          </a:p>
          <a:p>
            <a:pPr marL="0" indent="0">
              <a:buNone/>
            </a:pPr>
            <a:r>
              <a:rPr lang="en-US" sz="1400" b="1" dirty="0">
                <a:solidFill>
                  <a:srgbClr val="7030A0"/>
                </a:solidFill>
                <a:latin typeface="Times New Roman" panose="02020603050405020304" pitchFamily="18" charset="0"/>
                <a:cs typeface="Times New Roman" panose="02020603050405020304" pitchFamily="18" charset="0"/>
              </a:rPr>
              <a:t> </a:t>
            </a:r>
            <a:r>
              <a:rPr lang="en-US" sz="1400" b="1" dirty="0" smtClean="0">
                <a:solidFill>
                  <a:srgbClr val="7030A0"/>
                </a:solidFill>
                <a:latin typeface="Times New Roman" panose="02020603050405020304" pitchFamily="18" charset="0"/>
                <a:cs typeface="Times New Roman" panose="02020603050405020304" pitchFamily="18" charset="0"/>
              </a:rPr>
              <a:t>     have the following advantages:</a:t>
            </a:r>
          </a:p>
          <a:p>
            <a:pPr marL="0" indent="0">
              <a:buNone/>
            </a:pPr>
            <a:r>
              <a:rPr lang="en-US" sz="1400" b="1" dirty="0" smtClean="0">
                <a:latin typeface="Times New Roman" panose="02020603050405020304" pitchFamily="18" charset="0"/>
                <a:cs typeface="Times New Roman" panose="02020603050405020304" pitchFamily="18" charset="0"/>
              </a:rPr>
              <a:t>     </a:t>
            </a:r>
            <a:r>
              <a:rPr lang="en-US" sz="1400" b="1" dirty="0" smtClean="0">
                <a:solidFill>
                  <a:srgbClr val="0070C0"/>
                </a:solidFill>
                <a:latin typeface="Times New Roman" panose="02020603050405020304" pitchFamily="18" charset="0"/>
                <a:cs typeface="Times New Roman" panose="02020603050405020304" pitchFamily="18" charset="0"/>
              </a:rPr>
              <a:t>1- It can be successfully reared in fresh, brackish or  </a:t>
            </a:r>
          </a:p>
          <a:p>
            <a:pPr marL="0" indent="0">
              <a:buNone/>
            </a:pPr>
            <a:r>
              <a:rPr lang="en-US" sz="1400" b="1" dirty="0">
                <a:solidFill>
                  <a:srgbClr val="0070C0"/>
                </a:solidFill>
                <a:latin typeface="Times New Roman" panose="02020603050405020304" pitchFamily="18" charset="0"/>
                <a:cs typeface="Times New Roman" panose="02020603050405020304" pitchFamily="18" charset="0"/>
              </a:rPr>
              <a:t> </a:t>
            </a:r>
            <a:r>
              <a:rPr lang="en-US" sz="1400" b="1" dirty="0" smtClean="0">
                <a:solidFill>
                  <a:srgbClr val="0070C0"/>
                </a:solidFill>
                <a:latin typeface="Times New Roman" panose="02020603050405020304" pitchFamily="18" charset="0"/>
                <a:cs typeface="Times New Roman" panose="02020603050405020304" pitchFamily="18" charset="0"/>
              </a:rPr>
              <a:t>      brackish waters, as it adapts to different degrees of  </a:t>
            </a:r>
          </a:p>
          <a:p>
            <a:pPr marL="0" indent="0">
              <a:buNone/>
            </a:pPr>
            <a:r>
              <a:rPr lang="en-US" sz="1400" b="1" dirty="0">
                <a:solidFill>
                  <a:srgbClr val="0070C0"/>
                </a:solidFill>
                <a:latin typeface="Times New Roman" panose="02020603050405020304" pitchFamily="18" charset="0"/>
                <a:cs typeface="Times New Roman" panose="02020603050405020304" pitchFamily="18" charset="0"/>
              </a:rPr>
              <a:t> </a:t>
            </a:r>
            <a:r>
              <a:rPr lang="en-US" sz="1400" b="1" dirty="0" smtClean="0">
                <a:solidFill>
                  <a:srgbClr val="0070C0"/>
                </a:solidFill>
                <a:latin typeface="Times New Roman" panose="02020603050405020304" pitchFamily="18" charset="0"/>
                <a:cs typeface="Times New Roman" panose="02020603050405020304" pitchFamily="18" charset="0"/>
              </a:rPr>
              <a:t>      water salinity</a:t>
            </a:r>
          </a:p>
          <a:p>
            <a:pPr marL="0" indent="0">
              <a:buNone/>
            </a:pPr>
            <a:r>
              <a:rPr lang="en-US" sz="1400" b="1" dirty="0" smtClean="0">
                <a:solidFill>
                  <a:srgbClr val="0070C0"/>
                </a:solidFill>
                <a:latin typeface="Times New Roman" panose="02020603050405020304" pitchFamily="18" charset="0"/>
                <a:cs typeface="Times New Roman" panose="02020603050405020304" pitchFamily="18" charset="0"/>
              </a:rPr>
              <a:t>     2- It is characterized by a wide thermal range, and   </a:t>
            </a:r>
          </a:p>
          <a:p>
            <a:pPr marL="0" indent="0">
              <a:buNone/>
            </a:pPr>
            <a:r>
              <a:rPr lang="en-US" sz="1400" b="1" dirty="0">
                <a:solidFill>
                  <a:srgbClr val="0070C0"/>
                </a:solidFill>
                <a:latin typeface="Times New Roman" panose="02020603050405020304" pitchFamily="18" charset="0"/>
                <a:cs typeface="Times New Roman" panose="02020603050405020304" pitchFamily="18" charset="0"/>
              </a:rPr>
              <a:t> </a:t>
            </a:r>
            <a:r>
              <a:rPr lang="en-US" sz="1400" b="1" dirty="0" smtClean="0">
                <a:solidFill>
                  <a:srgbClr val="0070C0"/>
                </a:solidFill>
                <a:latin typeface="Times New Roman" panose="02020603050405020304" pitchFamily="18" charset="0"/>
                <a:cs typeface="Times New Roman" panose="02020603050405020304" pitchFamily="18" charset="0"/>
              </a:rPr>
              <a:t>        therefore it is widespread in Russia, where the waters  </a:t>
            </a:r>
          </a:p>
          <a:p>
            <a:pPr marL="0" indent="0">
              <a:buNone/>
            </a:pPr>
            <a:r>
              <a:rPr lang="en-US" sz="1400" b="1" dirty="0">
                <a:solidFill>
                  <a:srgbClr val="0070C0"/>
                </a:solidFill>
                <a:latin typeface="Times New Roman" panose="02020603050405020304" pitchFamily="18" charset="0"/>
                <a:cs typeface="Times New Roman" panose="02020603050405020304" pitchFamily="18" charset="0"/>
              </a:rPr>
              <a:t> </a:t>
            </a:r>
            <a:r>
              <a:rPr lang="en-US" sz="1400" b="1" dirty="0" smtClean="0">
                <a:solidFill>
                  <a:srgbClr val="0070C0"/>
                </a:solidFill>
                <a:latin typeface="Times New Roman" panose="02020603050405020304" pitchFamily="18" charset="0"/>
                <a:cs typeface="Times New Roman" panose="02020603050405020304" pitchFamily="18" charset="0"/>
              </a:rPr>
              <a:t>       are relatively low temperature</a:t>
            </a:r>
          </a:p>
          <a:p>
            <a:pPr marL="0" indent="0">
              <a:buNone/>
            </a:pPr>
            <a:r>
              <a:rPr lang="en-US" sz="1400" b="1" dirty="0" smtClean="0">
                <a:solidFill>
                  <a:srgbClr val="0070C0"/>
                </a:solidFill>
                <a:latin typeface="Times New Roman" panose="02020603050405020304" pitchFamily="18" charset="0"/>
                <a:cs typeface="Times New Roman" panose="02020603050405020304" pitchFamily="18" charset="0"/>
              </a:rPr>
              <a:t>        And also in Africa, where the waters are warm and the  </a:t>
            </a:r>
          </a:p>
          <a:p>
            <a:pPr marL="0" indent="0">
              <a:buNone/>
            </a:pPr>
            <a:r>
              <a:rPr lang="en-US" sz="1400" b="1" dirty="0">
                <a:solidFill>
                  <a:srgbClr val="0070C0"/>
                </a:solidFill>
                <a:latin typeface="Times New Roman" panose="02020603050405020304" pitchFamily="18" charset="0"/>
                <a:cs typeface="Times New Roman" panose="02020603050405020304" pitchFamily="18" charset="0"/>
              </a:rPr>
              <a:t> </a:t>
            </a:r>
            <a:r>
              <a:rPr lang="en-US" sz="1400" b="1" dirty="0" smtClean="0">
                <a:solidFill>
                  <a:srgbClr val="0070C0"/>
                </a:solidFill>
                <a:latin typeface="Times New Roman" panose="02020603050405020304" pitchFamily="18" charset="0"/>
                <a:cs typeface="Times New Roman" panose="02020603050405020304" pitchFamily="18" charset="0"/>
              </a:rPr>
              <a:t>      temperatures are relatively high</a:t>
            </a:r>
            <a:endParaRPr lang="en-US" sz="1400" b="1" dirty="0">
              <a:solidFill>
                <a:srgbClr val="0070C0"/>
              </a:solidFill>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91125" y="3172619"/>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descr="Oreochromis spilurus spilu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2000"/>
            <a:ext cx="3673475" cy="23764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953000"/>
            <a:ext cx="3886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28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1"/>
            <a:ext cx="8915400" cy="6300788"/>
          </a:xfrm>
        </p:spPr>
        <p:txBody>
          <a:bodyPr/>
          <a:lstStyle/>
          <a:p>
            <a:pPr rtl="1">
              <a:buNone/>
              <a:defRPr/>
            </a:pPr>
            <a:r>
              <a:rPr lang="ar-SA" altLang="en-US" sz="2000" b="1" dirty="0" smtClean="0">
                <a:solidFill>
                  <a:srgbClr val="C00000"/>
                </a:solidFill>
                <a:effectLst>
                  <a:outerShdw blurRad="38100" dist="38100" dir="2700000" algn="tl">
                    <a:srgbClr val="000000">
                      <a:alpha val="43137"/>
                    </a:srgbClr>
                  </a:outerShdw>
                </a:effectLst>
              </a:rPr>
              <a:t>   </a:t>
            </a:r>
            <a:r>
              <a:rPr lang="en-US" altLang="en-US" sz="2000" b="1" dirty="0">
                <a:solidFill>
                  <a:srgbClr val="C00000"/>
                </a:solidFill>
                <a:effectLst>
                  <a:outerShdw blurRad="38100" dist="38100" dir="2700000" algn="tl">
                    <a:srgbClr val="000000">
                      <a:alpha val="43137"/>
                    </a:srgbClr>
                  </a:outerShdw>
                </a:effectLst>
              </a:rPr>
              <a:t>3- It can feed on </a:t>
            </a:r>
            <a:r>
              <a:rPr lang="en-US" altLang="en-US" sz="2000" b="1" dirty="0" err="1">
                <a:solidFill>
                  <a:srgbClr val="C00000"/>
                </a:solidFill>
                <a:effectLst>
                  <a:outerShdw blurRad="38100" dist="38100" dir="2700000" algn="tl">
                    <a:srgbClr val="000000">
                      <a:alpha val="43137"/>
                    </a:srgbClr>
                  </a:outerShdw>
                </a:effectLst>
              </a:rPr>
              <a:t>microplankton</a:t>
            </a:r>
            <a:r>
              <a:rPr lang="en-US" altLang="en-US" sz="2000" b="1" dirty="0">
                <a:solidFill>
                  <a:srgbClr val="C00000"/>
                </a:solidFill>
                <a:effectLst>
                  <a:outerShdw blurRad="38100" dist="38100" dir="2700000" algn="tl">
                    <a:srgbClr val="000000">
                      <a:alpha val="43137"/>
                    </a:srgbClr>
                  </a:outerShdw>
                </a:effectLst>
              </a:rPr>
              <a:t> and organic matter suspended in the water or on </a:t>
            </a:r>
            <a:r>
              <a:rPr lang="en-US" altLang="en-US" sz="2000" b="1" dirty="0" smtClean="0">
                <a:solidFill>
                  <a:srgbClr val="C00000"/>
                </a:solidFill>
                <a:effectLst>
                  <a:outerShdw blurRad="38100" dist="38100" dir="2700000" algn="tl">
                    <a:srgbClr val="000000">
                      <a:alpha val="43137"/>
                    </a:srgbClr>
                  </a:outerShdw>
                </a:effectLst>
              </a:rPr>
              <a:t>      the bottom. It </a:t>
            </a:r>
            <a:r>
              <a:rPr lang="en-US" altLang="en-US" sz="2000" b="1" dirty="0">
                <a:solidFill>
                  <a:srgbClr val="C00000"/>
                </a:solidFill>
                <a:effectLst>
                  <a:outerShdw blurRad="38100" dist="38100" dir="2700000" algn="tl">
                    <a:srgbClr val="000000">
                      <a:alpha val="43137"/>
                    </a:srgbClr>
                  </a:outerShdw>
                </a:effectLst>
              </a:rPr>
              <a:t>also feeds on microalgae attached to stones and grass, so its </a:t>
            </a:r>
            <a:r>
              <a:rPr lang="en-US" altLang="en-US" sz="2000" b="1" dirty="0" smtClean="0">
                <a:solidFill>
                  <a:srgbClr val="C00000"/>
                </a:solidFill>
                <a:effectLst>
                  <a:outerShdw blurRad="38100" dist="38100" dir="2700000" algn="tl">
                    <a:srgbClr val="000000">
                      <a:alpha val="43137"/>
                    </a:srgbClr>
                  </a:outerShdw>
                </a:effectLst>
              </a:rPr>
              <a:t>         breeding may be low the </a:t>
            </a:r>
            <a:r>
              <a:rPr lang="en-US" altLang="en-US" sz="2000" b="1" dirty="0">
                <a:solidFill>
                  <a:srgbClr val="C00000"/>
                </a:solidFill>
                <a:effectLst>
                  <a:outerShdw blurRad="38100" dist="38100" dir="2700000" algn="tl">
                    <a:srgbClr val="000000">
                      <a:alpha val="43137"/>
                    </a:srgbClr>
                  </a:outerShdw>
                </a:effectLst>
              </a:rPr>
              <a:t>cost</a:t>
            </a:r>
          </a:p>
          <a:p>
            <a:pPr rtl="1">
              <a:buNone/>
              <a:defRPr/>
            </a:pPr>
            <a:r>
              <a:rPr lang="en-US" altLang="en-US" sz="2000" b="1" dirty="0">
                <a:solidFill>
                  <a:srgbClr val="C00000"/>
                </a:solidFill>
                <a:effectLst>
                  <a:outerShdw blurRad="38100" dist="38100" dir="2700000" algn="tl">
                    <a:srgbClr val="000000">
                      <a:alpha val="43137"/>
                    </a:srgbClr>
                  </a:outerShdw>
                </a:effectLst>
              </a:rPr>
              <a:t> </a:t>
            </a:r>
            <a:r>
              <a:rPr lang="en-US" altLang="en-US" sz="2000" b="1" dirty="0" smtClean="0">
                <a:solidFill>
                  <a:srgbClr val="C00000"/>
                </a:solidFill>
                <a:effectLst>
                  <a:outerShdw blurRad="38100" dist="38100" dir="2700000" algn="tl">
                    <a:srgbClr val="000000">
                      <a:alpha val="43137"/>
                    </a:srgbClr>
                  </a:outerShdw>
                </a:effectLst>
              </a:rPr>
              <a:t>4- </a:t>
            </a:r>
            <a:r>
              <a:rPr lang="en-US" altLang="en-US" sz="2000" b="1" dirty="0">
                <a:solidFill>
                  <a:srgbClr val="C00000"/>
                </a:solidFill>
                <a:effectLst>
                  <a:outerShdw blurRad="38100" dist="38100" dir="2700000" algn="tl">
                    <a:srgbClr val="000000">
                      <a:alpha val="43137"/>
                    </a:srgbClr>
                  </a:outerShdw>
                </a:effectLst>
              </a:rPr>
              <a:t>It can be successfully reared with Nile tilapia fish, as well as with shrimp</a:t>
            </a:r>
          </a:p>
          <a:p>
            <a:pPr rtl="1">
              <a:buNone/>
              <a:defRPr/>
            </a:pPr>
            <a:r>
              <a:rPr lang="en-US" altLang="en-US" sz="2000" b="1" dirty="0">
                <a:solidFill>
                  <a:srgbClr val="C00000"/>
                </a:solidFill>
                <a:effectLst>
                  <a:outerShdw blurRad="38100" dist="38100" dir="2700000" algn="tl">
                    <a:srgbClr val="000000">
                      <a:alpha val="43137"/>
                    </a:srgbClr>
                  </a:outerShdw>
                </a:effectLst>
              </a:rPr>
              <a:t>        It happens in India</a:t>
            </a:r>
          </a:p>
          <a:p>
            <a:pPr rtl="1">
              <a:buNone/>
              <a:defRPr/>
            </a:pPr>
            <a:r>
              <a:rPr lang="en-US" altLang="en-US" sz="2000" b="1" dirty="0">
                <a:solidFill>
                  <a:srgbClr val="C00000"/>
                </a:solidFill>
                <a:effectLst>
                  <a:outerShdw blurRad="38100" dist="38100" dir="2700000" algn="tl">
                    <a:srgbClr val="000000">
                      <a:alpha val="43137"/>
                    </a:srgbClr>
                  </a:outerShdw>
                </a:effectLst>
              </a:rPr>
              <a:t>  </a:t>
            </a:r>
            <a:r>
              <a:rPr lang="en-US" altLang="en-US" sz="2000" b="1" dirty="0" smtClean="0">
                <a:solidFill>
                  <a:srgbClr val="C00000"/>
                </a:solidFill>
                <a:effectLst>
                  <a:outerShdw blurRad="38100" dist="38100" dir="2700000" algn="tl">
                    <a:srgbClr val="000000">
                      <a:alpha val="43137"/>
                    </a:srgbClr>
                  </a:outerShdw>
                </a:effectLst>
              </a:rPr>
              <a:t>5- </a:t>
            </a:r>
            <a:r>
              <a:rPr lang="en-US" altLang="en-US" sz="2000" b="1" dirty="0">
                <a:solidFill>
                  <a:srgbClr val="C00000"/>
                </a:solidFill>
                <a:effectLst>
                  <a:outerShdw blurRad="38100" dist="38100" dir="2700000" algn="tl">
                    <a:srgbClr val="000000">
                      <a:alpha val="43137"/>
                    </a:srgbClr>
                  </a:outerShdw>
                </a:effectLst>
              </a:rPr>
              <a:t>The meat of the wild fish family is characterized by the quality of its taste and </a:t>
            </a:r>
            <a:endParaRPr lang="en-US" altLang="en-US" sz="2000" b="1" dirty="0" smtClean="0">
              <a:solidFill>
                <a:srgbClr val="C00000"/>
              </a:solidFill>
              <a:effectLst>
                <a:outerShdw blurRad="38100" dist="38100" dir="2700000" algn="tl">
                  <a:srgbClr val="000000">
                    <a:alpha val="43137"/>
                  </a:srgbClr>
                </a:outerShdw>
              </a:effectLst>
            </a:endParaRPr>
          </a:p>
          <a:p>
            <a:pPr rtl="1">
              <a:buNone/>
              <a:defRPr/>
            </a:pPr>
            <a:r>
              <a:rPr lang="en-US" altLang="en-US" sz="2000" b="1" dirty="0">
                <a:solidFill>
                  <a:srgbClr val="C00000"/>
                </a:solidFill>
                <a:effectLst>
                  <a:outerShdw blurRad="38100" dist="38100" dir="2700000" algn="tl">
                    <a:srgbClr val="000000">
                      <a:alpha val="43137"/>
                    </a:srgbClr>
                  </a:outerShdw>
                </a:effectLst>
              </a:rPr>
              <a:t> </a:t>
            </a:r>
            <a:r>
              <a:rPr lang="en-US" altLang="en-US" sz="2000" b="1" dirty="0" smtClean="0">
                <a:solidFill>
                  <a:srgbClr val="C00000"/>
                </a:solidFill>
                <a:effectLst>
                  <a:outerShdw blurRad="38100" dist="38100" dir="2700000" algn="tl">
                    <a:srgbClr val="000000">
                      <a:alpha val="43137"/>
                    </a:srgbClr>
                  </a:outerShdw>
                </a:effectLst>
              </a:rPr>
              <a:t>      the </a:t>
            </a:r>
            <a:r>
              <a:rPr lang="en-US" altLang="en-US" sz="2000" b="1" dirty="0">
                <a:solidFill>
                  <a:srgbClr val="C00000"/>
                </a:solidFill>
                <a:effectLst>
                  <a:outerShdw blurRad="38100" dist="38100" dir="2700000" algn="tl">
                    <a:srgbClr val="000000">
                      <a:alpha val="43137"/>
                    </a:srgbClr>
                  </a:outerShdw>
                </a:effectLst>
              </a:rPr>
              <a:t>variety of cooking methods, so the consumer accepts it</a:t>
            </a:r>
          </a:p>
          <a:p>
            <a:pPr rtl="1">
              <a:buNone/>
              <a:defRPr/>
            </a:pPr>
            <a:r>
              <a:rPr lang="en-US" altLang="en-US" sz="2000" b="1" dirty="0" smtClean="0">
                <a:solidFill>
                  <a:srgbClr val="C00000"/>
                </a:solidFill>
                <a:effectLst>
                  <a:outerShdw blurRad="38100" dist="38100" dir="2700000" algn="tl">
                    <a:srgbClr val="000000">
                      <a:alpha val="43137"/>
                    </a:srgbClr>
                  </a:outerShdw>
                </a:effectLst>
              </a:rPr>
              <a:t>      </a:t>
            </a:r>
            <a:r>
              <a:rPr lang="en-US" altLang="en-US" sz="2000" b="1" dirty="0">
                <a:solidFill>
                  <a:srgbClr val="C00000"/>
                </a:solidFill>
                <a:effectLst>
                  <a:outerShdw blurRad="38100" dist="38100" dir="2700000" algn="tl">
                    <a:srgbClr val="000000">
                      <a:alpha val="43137"/>
                    </a:srgbClr>
                  </a:outerShdw>
                </a:effectLst>
              </a:rPr>
              <a:t>One of the most important fish of the mullet </a:t>
            </a:r>
            <a:r>
              <a:rPr lang="en-US" altLang="en-US" sz="2000" b="1" dirty="0" smtClean="0">
                <a:solidFill>
                  <a:srgbClr val="C00000"/>
                </a:solidFill>
                <a:effectLst>
                  <a:outerShdw blurRad="38100" dist="38100" dir="2700000" algn="tl">
                    <a:srgbClr val="000000">
                      <a:alpha val="43137"/>
                    </a:srgbClr>
                  </a:outerShdw>
                </a:effectLst>
              </a:rPr>
              <a:t>family</a:t>
            </a:r>
          </a:p>
          <a:p>
            <a:pPr rtl="1">
              <a:buNone/>
              <a:defRPr/>
            </a:pPr>
            <a:endParaRPr lang="en-US" altLang="en-US" sz="2000" b="1" dirty="0">
              <a:solidFill>
                <a:srgbClr val="C00000"/>
              </a:solidFill>
              <a:effectLst>
                <a:outerShdw blurRad="38100" dist="38100" dir="2700000" algn="tl">
                  <a:srgbClr val="000000">
                    <a:alpha val="43137"/>
                  </a:srgbClr>
                </a:outerShdw>
              </a:effectLst>
            </a:endParaRPr>
          </a:p>
          <a:p>
            <a:pPr rtl="1">
              <a:buNone/>
              <a:defRPr/>
            </a:pPr>
            <a:endParaRPr lang="en-US" altLang="en-US" sz="2000" b="1" dirty="0">
              <a:solidFill>
                <a:srgbClr val="C00000"/>
              </a:solidFill>
              <a:effectLst>
                <a:outerShdw blurRad="38100" dist="38100" dir="2700000" algn="tl">
                  <a:srgbClr val="000000">
                    <a:alpha val="43137"/>
                  </a:srgbClr>
                </a:outerShdw>
              </a:effectLst>
            </a:endParaRPr>
          </a:p>
          <a:p>
            <a:pPr rtl="1">
              <a:buNone/>
              <a:defRPr/>
            </a:pPr>
            <a:r>
              <a:rPr lang="en-US" altLang="en-US" sz="2000" b="1" dirty="0">
                <a:solidFill>
                  <a:srgbClr val="C00000"/>
                </a:solidFill>
                <a:effectLst>
                  <a:outerShdw blurRad="38100" dist="38100" dir="2700000" algn="tl">
                    <a:srgbClr val="000000">
                      <a:alpha val="43137"/>
                    </a:srgbClr>
                  </a:outerShdw>
                </a:effectLst>
              </a:rPr>
              <a:t>     A - </a:t>
            </a:r>
            <a:r>
              <a:rPr lang="en-US" altLang="en-US" sz="2000" b="1" dirty="0" err="1">
                <a:solidFill>
                  <a:srgbClr val="C00000"/>
                </a:solidFill>
                <a:effectLst>
                  <a:outerShdw blurRad="38100" dist="38100" dir="2700000" algn="tl">
                    <a:srgbClr val="000000">
                      <a:alpha val="43137"/>
                    </a:srgbClr>
                  </a:outerShdw>
                </a:effectLst>
              </a:rPr>
              <a:t>Mugil</a:t>
            </a:r>
            <a:r>
              <a:rPr lang="en-US" altLang="en-US" sz="2000" b="1" dirty="0">
                <a:solidFill>
                  <a:srgbClr val="C00000"/>
                </a:solidFill>
                <a:effectLst>
                  <a:outerShdw blurRad="38100" dist="38100" dir="2700000" algn="tl">
                    <a:srgbClr val="000000">
                      <a:alpha val="43137"/>
                    </a:srgbClr>
                  </a:outerShdw>
                </a:effectLst>
              </a:rPr>
              <a:t> </a:t>
            </a:r>
            <a:r>
              <a:rPr lang="en-US" altLang="en-US" sz="2000" b="1" dirty="0" err="1">
                <a:solidFill>
                  <a:srgbClr val="C00000"/>
                </a:solidFill>
                <a:effectLst>
                  <a:outerShdw blurRad="38100" dist="38100" dir="2700000" algn="tl">
                    <a:srgbClr val="000000">
                      <a:alpha val="43137"/>
                    </a:srgbClr>
                  </a:outerShdw>
                </a:effectLst>
              </a:rPr>
              <a:t>cephalus</a:t>
            </a:r>
            <a:r>
              <a:rPr lang="en-US" altLang="en-US" sz="2000" b="1" dirty="0">
                <a:solidFill>
                  <a:srgbClr val="C00000"/>
                </a:solidFill>
                <a:effectLst>
                  <a:outerShdw blurRad="38100" dist="38100" dir="2700000" algn="tl">
                    <a:srgbClr val="000000">
                      <a:alpha val="43137"/>
                    </a:srgbClr>
                  </a:outerShdw>
                </a:effectLst>
              </a:rPr>
              <a:t> free mullet </a:t>
            </a:r>
            <a:r>
              <a:rPr lang="en-US" altLang="en-US" sz="2000" b="1" dirty="0" smtClean="0">
                <a:solidFill>
                  <a:srgbClr val="C00000"/>
                </a:solidFill>
                <a:effectLst>
                  <a:outerShdw blurRad="38100" dist="38100" dir="2700000" algn="tl">
                    <a:srgbClr val="000000">
                      <a:alpha val="43137"/>
                    </a:srgbClr>
                  </a:outerShdw>
                </a:effectLst>
              </a:rPr>
              <a:t>         B </a:t>
            </a:r>
            <a:r>
              <a:rPr lang="en-US" altLang="en-US" sz="2000" b="1" dirty="0">
                <a:solidFill>
                  <a:srgbClr val="C00000"/>
                </a:solidFill>
                <a:effectLst>
                  <a:outerShdw blurRad="38100" dist="38100" dir="2700000" algn="tl">
                    <a:srgbClr val="000000">
                      <a:alpha val="43137"/>
                    </a:srgbClr>
                  </a:outerShdw>
                </a:effectLst>
              </a:rPr>
              <a:t>- </a:t>
            </a:r>
            <a:r>
              <a:rPr lang="en-US" altLang="en-US" sz="2000" b="1" dirty="0" err="1">
                <a:solidFill>
                  <a:srgbClr val="C00000"/>
                </a:solidFill>
                <a:effectLst>
                  <a:outerShdw blurRad="38100" dist="38100" dir="2700000" algn="tl">
                    <a:srgbClr val="000000">
                      <a:alpha val="43137"/>
                    </a:srgbClr>
                  </a:outerShdw>
                </a:effectLst>
              </a:rPr>
              <a:t>Tobara</a:t>
            </a:r>
            <a:r>
              <a:rPr lang="en-US" altLang="en-US" sz="2000" b="1" dirty="0">
                <a:solidFill>
                  <a:srgbClr val="C00000"/>
                </a:solidFill>
                <a:effectLst>
                  <a:outerShdw blurRad="38100" dist="38100" dir="2700000" algn="tl">
                    <a:srgbClr val="000000">
                      <a:alpha val="43137"/>
                    </a:srgbClr>
                  </a:outerShdw>
                </a:effectLst>
              </a:rPr>
              <a:t> Liza </a:t>
            </a:r>
            <a:r>
              <a:rPr lang="en-US" altLang="en-US" sz="2000" b="1" dirty="0" err="1">
                <a:solidFill>
                  <a:srgbClr val="C00000"/>
                </a:solidFill>
                <a:effectLst>
                  <a:outerShdw blurRad="38100" dist="38100" dir="2700000" algn="tl">
                    <a:srgbClr val="000000">
                      <a:alpha val="43137"/>
                    </a:srgbClr>
                  </a:outerShdw>
                </a:effectLst>
              </a:rPr>
              <a:t>ramada</a:t>
            </a:r>
            <a:r>
              <a:rPr lang="en-US" altLang="en-US" sz="2000" b="1" dirty="0">
                <a:solidFill>
                  <a:srgbClr val="C00000"/>
                </a:solidFill>
                <a:effectLst>
                  <a:outerShdw blurRad="38100" dist="38100" dir="2700000" algn="tl">
                    <a:srgbClr val="000000">
                      <a:alpha val="43137"/>
                    </a:srgbClr>
                  </a:outerShdw>
                </a:effectLst>
              </a:rPr>
              <a:t> (</a:t>
            </a:r>
            <a:r>
              <a:rPr lang="en-US" altLang="en-US" sz="2000" b="1" dirty="0" err="1">
                <a:solidFill>
                  <a:srgbClr val="C00000"/>
                </a:solidFill>
                <a:effectLst>
                  <a:outerShdw blurRad="38100" dist="38100" dir="2700000" algn="tl">
                    <a:srgbClr val="000000">
                      <a:alpha val="43137"/>
                    </a:srgbClr>
                  </a:outerShdw>
                </a:effectLst>
              </a:rPr>
              <a:t>Mugil</a:t>
            </a:r>
            <a:r>
              <a:rPr lang="en-US" altLang="en-US" sz="2000" b="1" dirty="0">
                <a:solidFill>
                  <a:srgbClr val="C00000"/>
                </a:solidFill>
                <a:effectLst>
                  <a:outerShdw blurRad="38100" dist="38100" dir="2700000" algn="tl">
                    <a:srgbClr val="000000">
                      <a:alpha val="43137"/>
                    </a:srgbClr>
                  </a:outerShdw>
                </a:effectLst>
              </a:rPr>
              <a:t> </a:t>
            </a:r>
            <a:r>
              <a:rPr lang="en-US" altLang="en-US" sz="2000" b="1" dirty="0" err="1">
                <a:solidFill>
                  <a:srgbClr val="C00000"/>
                </a:solidFill>
                <a:effectLst>
                  <a:outerShdw blurRad="38100" dist="38100" dir="2700000" algn="tl">
                    <a:srgbClr val="000000">
                      <a:alpha val="43137"/>
                    </a:srgbClr>
                  </a:outerShdw>
                </a:effectLst>
              </a:rPr>
              <a:t>capito</a:t>
            </a:r>
            <a:r>
              <a:rPr lang="en-US" altLang="en-US" sz="2000" b="1" dirty="0">
                <a:solidFill>
                  <a:srgbClr val="C00000"/>
                </a:solidFill>
                <a:effectLst>
                  <a:outerShdw blurRad="38100" dist="38100" dir="2700000" algn="tl">
                    <a:srgbClr val="000000">
                      <a:alpha val="43137"/>
                    </a:srgbClr>
                  </a:outerShdw>
                </a:effectLst>
              </a:rPr>
              <a:t>)</a:t>
            </a:r>
            <a:r>
              <a:rPr lang="ar-SA" sz="2000" i="1" dirty="0" smtClean="0"/>
              <a:t>     </a:t>
            </a:r>
            <a:r>
              <a:rPr lang="ar-SA" sz="2000" b="1" dirty="0" smtClean="0">
                <a:solidFill>
                  <a:srgbClr val="CC0000"/>
                </a:solidFill>
              </a:rPr>
              <a:t> </a:t>
            </a:r>
            <a:endParaRPr lang="en-US" sz="2000" b="1" dirty="0" smtClean="0">
              <a:solidFill>
                <a:srgbClr val="CC0000"/>
              </a:solidFill>
            </a:endParaRPr>
          </a:p>
          <a:p>
            <a:pPr>
              <a:buFont typeface="Wingdings 2" pitchFamily="18" charset="2"/>
              <a:buNone/>
              <a:defRPr/>
            </a:pPr>
            <a:r>
              <a:rPr lang="ar-SA" sz="2000" dirty="0" smtClean="0"/>
              <a:t>   </a:t>
            </a:r>
          </a:p>
          <a:p>
            <a:pPr>
              <a:buFont typeface="Wingdings 2" pitchFamily="18" charset="2"/>
              <a:buNone/>
              <a:defRPr/>
            </a:pPr>
            <a:endParaRPr lang="ar-SA" dirty="0" smtClean="0"/>
          </a:p>
          <a:p>
            <a:pPr>
              <a:buFont typeface="Wingdings 2" pitchFamily="18" charset="2"/>
              <a:buNone/>
              <a:defRPr/>
            </a:pPr>
            <a:endParaRPr lang="ar-SA" dirty="0" smtClean="0"/>
          </a:p>
          <a:p>
            <a:pPr>
              <a:buFont typeface="Wingdings 2" pitchFamily="18" charset="2"/>
              <a:buNone/>
              <a:defRPr/>
            </a:pPr>
            <a:endParaRPr lang="ar-SA" dirty="0" smtClean="0"/>
          </a:p>
          <a:p>
            <a:pPr rtl="1">
              <a:buFont typeface="Wingdings 2" pitchFamily="18" charset="2"/>
              <a:buNone/>
              <a:defRPr/>
            </a:pPr>
            <a:endParaRPr lang="en-US" altLang="en-US" sz="2000" dirty="0" smtClean="0"/>
          </a:p>
          <a:p>
            <a:pPr rtl="1">
              <a:buFont typeface="Wingdings 2" pitchFamily="18" charset="2"/>
              <a:buNone/>
              <a:defRPr/>
            </a:pPr>
            <a:endParaRPr lang="en-US" sz="1400" b="1" dirty="0" smtClean="0"/>
          </a:p>
          <a:p>
            <a:pPr rtl="1">
              <a:buFont typeface="Wingdings 2" pitchFamily="18" charset="2"/>
              <a:buNone/>
              <a:defRPr/>
            </a:pPr>
            <a:endParaRPr lang="ar-SA" sz="1400" dirty="0" smtClean="0"/>
          </a:p>
          <a:p>
            <a:pPr>
              <a:buFont typeface="Wingdings 2" pitchFamily="18" charset="2"/>
              <a:buNone/>
              <a:defRPr/>
            </a:pPr>
            <a:endParaRPr lang="en-US" dirty="0"/>
          </a:p>
        </p:txBody>
      </p:sp>
      <p:pic>
        <p:nvPicPr>
          <p:cNvPr id="19459" name="Picture 3" descr="Mugil cephalu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08500"/>
            <a:ext cx="3744913" cy="16081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descr="Liza ramad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67679"/>
            <a:ext cx="3889375" cy="16271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857899"/>
      </p:ext>
    </p:extLst>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solidFill>
                  <a:srgbClr val="FF0000"/>
                </a:solidFill>
              </a:rPr>
              <a:t>catfish</a:t>
            </a:r>
            <a:endParaRPr lang="en-US" dirty="0">
              <a:solidFill>
                <a:srgbClr val="FF0000"/>
              </a:solidFill>
            </a:endParaRPr>
          </a:p>
        </p:txBody>
      </p:sp>
      <p:sp>
        <p:nvSpPr>
          <p:cNvPr id="3" name="Content Placeholder 2"/>
          <p:cNvSpPr>
            <a:spLocks noGrp="1"/>
          </p:cNvSpPr>
          <p:nvPr>
            <p:ph sz="half" idx="1"/>
          </p:nvPr>
        </p:nvSpPr>
        <p:spPr>
          <a:xfrm>
            <a:off x="76200" y="533400"/>
            <a:ext cx="4800600" cy="6248400"/>
          </a:xfrm>
        </p:spPr>
        <p:txBody>
          <a:bodyPr>
            <a:normAutofit fontScale="85000" lnSpcReduction="20000"/>
          </a:bodyPr>
          <a:lstStyle/>
          <a:p>
            <a:pPr marL="0" indent="0">
              <a:buNone/>
            </a:pPr>
            <a:r>
              <a:rPr lang="en-US" sz="1800" b="1" dirty="0" smtClean="0">
                <a:latin typeface="Times New Roman" panose="02020603050405020304" pitchFamily="18" charset="0"/>
                <a:cs typeface="Times New Roman" panose="02020603050405020304" pitchFamily="18" charset="0"/>
              </a:rPr>
              <a:t>► </a:t>
            </a:r>
            <a:r>
              <a:rPr lang="en-US" sz="1800" b="1" dirty="0" smtClean="0">
                <a:solidFill>
                  <a:srgbClr val="0070C0"/>
                </a:solidFill>
                <a:latin typeface="Times New Roman" panose="02020603050405020304" pitchFamily="18" charset="0"/>
                <a:cs typeface="Times New Roman" panose="02020603050405020304" pitchFamily="18" charset="0"/>
              </a:rPr>
              <a:t>Catfishes (Catfishes) of the </a:t>
            </a:r>
            <a:r>
              <a:rPr lang="en-US" sz="1800" b="1" dirty="0" err="1" smtClean="0">
                <a:solidFill>
                  <a:srgbClr val="0070C0"/>
                </a:solidFill>
                <a:latin typeface="Times New Roman" panose="02020603050405020304" pitchFamily="18" charset="0"/>
                <a:cs typeface="Times New Roman" panose="02020603050405020304" pitchFamily="18" charset="0"/>
              </a:rPr>
              <a:t>Clariidae</a:t>
            </a:r>
            <a:r>
              <a:rPr lang="en-US" sz="1800" b="1" dirty="0" smtClean="0">
                <a:solidFill>
                  <a:srgbClr val="0070C0"/>
                </a:solidFill>
                <a:latin typeface="Times New Roman" panose="02020603050405020304" pitchFamily="18" charset="0"/>
                <a:cs typeface="Times New Roman" panose="02020603050405020304" pitchFamily="18" charset="0"/>
              </a:rPr>
              <a:t> family</a:t>
            </a:r>
          </a:p>
          <a:p>
            <a:pPr marL="0" indent="0">
              <a:buNone/>
            </a:pPr>
            <a:r>
              <a:rPr lang="en-US" sz="1800" b="1" dirty="0" smtClean="0">
                <a:solidFill>
                  <a:srgbClr val="0070C0"/>
                </a:solidFill>
                <a:latin typeface="Times New Roman" panose="02020603050405020304" pitchFamily="18" charset="0"/>
                <a:cs typeface="Times New Roman" panose="02020603050405020304" pitchFamily="18" charset="0"/>
              </a:rPr>
              <a:t>     They are warm freshwater fish and are  </a:t>
            </a:r>
          </a:p>
          <a:p>
            <a:pPr marL="0" indent="0">
              <a:buNone/>
            </a:pP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smtClean="0">
                <a:solidFill>
                  <a:srgbClr val="0070C0"/>
                </a:solidFill>
                <a:latin typeface="Times New Roman" panose="02020603050405020304" pitchFamily="18" charset="0"/>
                <a:cs typeface="Times New Roman" panose="02020603050405020304" pitchFamily="18" charset="0"/>
              </a:rPr>
              <a:t>     called catfishes because they have long  </a:t>
            </a:r>
          </a:p>
          <a:p>
            <a:pPr marL="0" indent="0">
              <a:buNone/>
            </a:pP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smtClean="0">
                <a:solidFill>
                  <a:srgbClr val="0070C0"/>
                </a:solidFill>
                <a:latin typeface="Times New Roman" panose="02020603050405020304" pitchFamily="18" charset="0"/>
                <a:cs typeface="Times New Roman" panose="02020603050405020304" pitchFamily="18" charset="0"/>
              </a:rPr>
              <a:t>      mustaches.</a:t>
            </a:r>
          </a:p>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The body is smooth, elongated, free of scales   </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smtClean="0">
                <a:solidFill>
                  <a:srgbClr val="FF0000"/>
                </a:solidFill>
                <a:latin typeface="Times New Roman" panose="02020603050405020304" pitchFamily="18" charset="0"/>
                <a:cs typeface="Times New Roman" panose="02020603050405020304" pitchFamily="18" charset="0"/>
              </a:rPr>
              <a:t>    in general, and most of its types are  </a:t>
            </a: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smtClean="0">
                <a:solidFill>
                  <a:srgbClr val="FF0000"/>
                </a:solidFill>
                <a:latin typeface="Times New Roman" panose="02020603050405020304" pitchFamily="18" charset="0"/>
                <a:cs typeface="Times New Roman" panose="02020603050405020304" pitchFamily="18" charset="0"/>
              </a:rPr>
              <a:t>     carnivores, and the most famous of them</a:t>
            </a:r>
          </a:p>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Clarias</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lazera</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i="1" dirty="0" err="1" smtClean="0">
                <a:solidFill>
                  <a:srgbClr val="FF0000"/>
                </a:solidFill>
                <a:latin typeface="Times New Roman" panose="02020603050405020304" pitchFamily="18" charset="0"/>
                <a:cs typeface="Times New Roman" panose="02020603050405020304" pitchFamily="18" charset="0"/>
              </a:rPr>
              <a:t>Clarias</a:t>
            </a:r>
            <a:r>
              <a:rPr lang="en-US" sz="1800" b="1" i="1" dirty="0" smtClean="0">
                <a:solidFill>
                  <a:srgbClr val="FF0000"/>
                </a:solidFill>
                <a:latin typeface="Times New Roman" panose="02020603050405020304" pitchFamily="18" charset="0"/>
                <a:cs typeface="Times New Roman" panose="02020603050405020304" pitchFamily="18" charset="0"/>
              </a:rPr>
              <a:t> </a:t>
            </a:r>
            <a:r>
              <a:rPr lang="en-US" sz="1800" b="1" i="1" dirty="0" err="1" smtClean="0">
                <a:solidFill>
                  <a:srgbClr val="FF0000"/>
                </a:solidFill>
                <a:latin typeface="Times New Roman" panose="02020603050405020304" pitchFamily="18" charset="0"/>
                <a:cs typeface="Times New Roman" panose="02020603050405020304" pitchFamily="18" charset="0"/>
              </a:rPr>
              <a:t>gariepinus</a:t>
            </a:r>
            <a:endParaRPr lang="en-US" sz="1800" b="1" i="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1800" b="1" dirty="0" smtClean="0">
                <a:latin typeface="Times New Roman" panose="02020603050405020304" pitchFamily="18" charset="0"/>
                <a:cs typeface="Times New Roman" panose="02020603050405020304" pitchFamily="18" charset="0"/>
              </a:rPr>
              <a:t>The following are the most important features of catfish:</a:t>
            </a:r>
          </a:p>
          <a:p>
            <a:pPr marL="0" indent="0">
              <a:buNone/>
            </a:pPr>
            <a:r>
              <a:rPr lang="en-US" sz="1800" b="1" dirty="0" smtClean="0">
                <a:solidFill>
                  <a:srgbClr val="00B050"/>
                </a:solidFill>
                <a:latin typeface="Times New Roman" panose="02020603050405020304" pitchFamily="18" charset="0"/>
                <a:cs typeface="Times New Roman" panose="02020603050405020304" pitchFamily="18" charset="0"/>
              </a:rPr>
              <a:t>     1- Characterized by high growth rates and </a:t>
            </a:r>
            <a:r>
              <a:rPr lang="en-US" sz="1800" b="1" dirty="0" smtClean="0">
                <a:solidFill>
                  <a:srgbClr val="00B050"/>
                </a:solidFill>
                <a:latin typeface="Times New Roman" panose="02020603050405020304" pitchFamily="18" charset="0"/>
                <a:cs typeface="Times New Roman" panose="02020603050405020304" pitchFamily="18" charset="0"/>
              </a:rPr>
              <a:t>  </a:t>
            </a:r>
          </a:p>
          <a:p>
            <a:pPr marL="0" indent="0">
              <a:buNone/>
            </a:pPr>
            <a:r>
              <a:rPr lang="en-US" sz="1800" b="1" dirty="0">
                <a:solidFill>
                  <a:srgbClr val="00B050"/>
                </a:solidFill>
                <a:latin typeface="Times New Roman" panose="02020603050405020304" pitchFamily="18" charset="0"/>
                <a:cs typeface="Times New Roman" panose="02020603050405020304" pitchFamily="18" charset="0"/>
              </a:rPr>
              <a:t> </a:t>
            </a:r>
            <a:r>
              <a:rPr lang="en-US" sz="1800" b="1" dirty="0" smtClean="0">
                <a:solidFill>
                  <a:srgbClr val="00B050"/>
                </a:solidFill>
                <a:latin typeface="Times New Roman" panose="02020603050405020304" pitchFamily="18" charset="0"/>
                <a:cs typeface="Times New Roman" panose="02020603050405020304" pitchFamily="18" charset="0"/>
              </a:rPr>
              <a:t>          </a:t>
            </a:r>
            <a:r>
              <a:rPr lang="en-US" sz="1800" b="1" dirty="0" smtClean="0">
                <a:solidFill>
                  <a:srgbClr val="00B050"/>
                </a:solidFill>
                <a:latin typeface="Times New Roman" panose="02020603050405020304" pitchFamily="18" charset="0"/>
                <a:cs typeface="Times New Roman" panose="02020603050405020304" pitchFamily="18" charset="0"/>
              </a:rPr>
              <a:t>good </a:t>
            </a:r>
            <a:r>
              <a:rPr lang="en-US" sz="1800" b="1" dirty="0" smtClean="0">
                <a:solidFill>
                  <a:srgbClr val="00B050"/>
                </a:solidFill>
                <a:latin typeface="Times New Roman" panose="02020603050405020304" pitchFamily="18" charset="0"/>
                <a:cs typeface="Times New Roman" panose="02020603050405020304" pitchFamily="18" charset="0"/>
              </a:rPr>
              <a:t>food conversion factor</a:t>
            </a:r>
          </a:p>
          <a:p>
            <a:pPr marL="0" indent="0">
              <a:buNone/>
            </a:pPr>
            <a:r>
              <a:rPr lang="en-US" sz="1800" b="1" dirty="0" smtClean="0">
                <a:solidFill>
                  <a:srgbClr val="00B050"/>
                </a:solidFill>
                <a:latin typeface="Times New Roman" panose="02020603050405020304" pitchFamily="18" charset="0"/>
                <a:cs typeface="Times New Roman" panose="02020603050405020304" pitchFamily="18" charset="0"/>
              </a:rPr>
              <a:t>     2- It can withstand a wide range of </a:t>
            </a:r>
            <a:endParaRPr lang="en-US" sz="1800" b="1"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en-US" sz="1800" b="1" dirty="0">
                <a:solidFill>
                  <a:srgbClr val="00B050"/>
                </a:solidFill>
                <a:latin typeface="Times New Roman" panose="02020603050405020304" pitchFamily="18" charset="0"/>
                <a:cs typeface="Times New Roman" panose="02020603050405020304" pitchFamily="18" charset="0"/>
              </a:rPr>
              <a:t> </a:t>
            </a:r>
            <a:r>
              <a:rPr lang="en-US" sz="1800" b="1" dirty="0" smtClean="0">
                <a:solidFill>
                  <a:srgbClr val="00B050"/>
                </a:solidFill>
                <a:latin typeface="Times New Roman" panose="02020603050405020304" pitchFamily="18" charset="0"/>
                <a:cs typeface="Times New Roman" panose="02020603050405020304" pitchFamily="18" charset="0"/>
              </a:rPr>
              <a:t>          </a:t>
            </a:r>
            <a:r>
              <a:rPr lang="en-US" sz="1800" b="1" dirty="0" smtClean="0">
                <a:solidFill>
                  <a:srgbClr val="00B050"/>
                </a:solidFill>
                <a:latin typeface="Times New Roman" panose="02020603050405020304" pitchFamily="18" charset="0"/>
                <a:cs typeface="Times New Roman" panose="02020603050405020304" pitchFamily="18" charset="0"/>
              </a:rPr>
              <a:t>temperature </a:t>
            </a:r>
            <a:r>
              <a:rPr lang="en-US" sz="1800" b="1" dirty="0" smtClean="0">
                <a:solidFill>
                  <a:srgbClr val="00B050"/>
                </a:solidFill>
                <a:latin typeface="Times New Roman" panose="02020603050405020304" pitchFamily="18" charset="0"/>
                <a:cs typeface="Times New Roman" panose="02020603050405020304" pitchFamily="18" charset="0"/>
              </a:rPr>
              <a:t>changes</a:t>
            </a:r>
          </a:p>
          <a:p>
            <a:pPr marL="0" indent="0">
              <a:buNone/>
            </a:pPr>
            <a:r>
              <a:rPr lang="en-US" sz="1800" b="1" dirty="0" smtClean="0">
                <a:solidFill>
                  <a:srgbClr val="00B050"/>
                </a:solidFill>
                <a:latin typeface="Times New Roman" panose="02020603050405020304" pitchFamily="18" charset="0"/>
                <a:cs typeface="Times New Roman" panose="02020603050405020304" pitchFamily="18" charset="0"/>
              </a:rPr>
              <a:t>     3- It can be easily bred naturally or artificially</a:t>
            </a:r>
          </a:p>
          <a:p>
            <a:pPr marL="0" indent="0">
              <a:buNone/>
            </a:pPr>
            <a:r>
              <a:rPr lang="en-US" sz="1800" b="1" dirty="0" smtClean="0">
                <a:solidFill>
                  <a:srgbClr val="00B050"/>
                </a:solidFill>
                <a:latin typeface="Times New Roman" panose="02020603050405020304" pitchFamily="18" charset="0"/>
                <a:cs typeface="Times New Roman" panose="02020603050405020304" pitchFamily="18" charset="0"/>
              </a:rPr>
              <a:t>     4- </a:t>
            </a:r>
            <a:r>
              <a:rPr lang="en-US" sz="1800" b="1" dirty="0" smtClean="0">
                <a:solidFill>
                  <a:srgbClr val="00B050"/>
                </a:solidFill>
                <a:latin typeface="Times New Roman" panose="02020603050405020304" pitchFamily="18" charset="0"/>
                <a:cs typeface="Times New Roman" panose="02020603050405020304" pitchFamily="18" charset="0"/>
              </a:rPr>
              <a:t>It is characterized by its great resistance to </a:t>
            </a:r>
            <a:r>
              <a:rPr lang="en-US" sz="1800" b="1" dirty="0" smtClean="0">
                <a:solidFill>
                  <a:srgbClr val="00B050"/>
                </a:solidFill>
                <a:latin typeface="Times New Roman" panose="02020603050405020304" pitchFamily="18" charset="0"/>
                <a:cs typeface="Times New Roman" panose="02020603050405020304" pitchFamily="18" charset="0"/>
              </a:rPr>
              <a:t>  </a:t>
            </a:r>
          </a:p>
          <a:p>
            <a:pPr marL="0" indent="0">
              <a:buNone/>
            </a:pPr>
            <a:r>
              <a:rPr lang="en-US" sz="1800" b="1" dirty="0">
                <a:solidFill>
                  <a:srgbClr val="00B050"/>
                </a:solidFill>
                <a:latin typeface="Times New Roman" panose="02020603050405020304" pitchFamily="18" charset="0"/>
                <a:cs typeface="Times New Roman" panose="02020603050405020304" pitchFamily="18" charset="0"/>
              </a:rPr>
              <a:t> </a:t>
            </a:r>
            <a:r>
              <a:rPr lang="en-US" sz="1800" b="1" dirty="0" smtClean="0">
                <a:solidFill>
                  <a:srgbClr val="00B050"/>
                </a:solidFill>
                <a:latin typeface="Times New Roman" panose="02020603050405020304" pitchFamily="18" charset="0"/>
                <a:cs typeface="Times New Roman" panose="02020603050405020304" pitchFamily="18" charset="0"/>
              </a:rPr>
              <a:t>        </a:t>
            </a:r>
            <a:r>
              <a:rPr lang="en-US" sz="1800" b="1" dirty="0" smtClean="0">
                <a:solidFill>
                  <a:srgbClr val="00B050"/>
                </a:solidFill>
                <a:latin typeface="Times New Roman" panose="02020603050405020304" pitchFamily="18" charset="0"/>
                <a:cs typeface="Times New Roman" panose="02020603050405020304" pitchFamily="18" charset="0"/>
              </a:rPr>
              <a:t>diseases</a:t>
            </a:r>
            <a:endParaRPr lang="en-US" sz="1800" b="1"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en-US" sz="1800" b="1" dirty="0" smtClean="0">
                <a:solidFill>
                  <a:srgbClr val="00B050"/>
                </a:solidFill>
                <a:latin typeface="Times New Roman" panose="02020603050405020304" pitchFamily="18" charset="0"/>
                <a:cs typeface="Times New Roman" panose="02020603050405020304" pitchFamily="18" charset="0"/>
              </a:rPr>
              <a:t>    5- It has the ability to withstand environmental </a:t>
            </a:r>
            <a:r>
              <a:rPr lang="en-US" sz="1800" b="1" dirty="0" smtClean="0">
                <a:solidFill>
                  <a:srgbClr val="00B050"/>
                </a:solidFill>
                <a:latin typeface="Times New Roman" panose="02020603050405020304" pitchFamily="18" charset="0"/>
                <a:cs typeface="Times New Roman" panose="02020603050405020304" pitchFamily="18" charset="0"/>
              </a:rPr>
              <a:t>  </a:t>
            </a:r>
          </a:p>
          <a:p>
            <a:pPr marL="0" indent="0">
              <a:buNone/>
            </a:pPr>
            <a:r>
              <a:rPr lang="en-US" sz="1800" b="1" dirty="0">
                <a:solidFill>
                  <a:srgbClr val="00B050"/>
                </a:solidFill>
                <a:latin typeface="Times New Roman" panose="02020603050405020304" pitchFamily="18" charset="0"/>
                <a:cs typeface="Times New Roman" panose="02020603050405020304" pitchFamily="18" charset="0"/>
              </a:rPr>
              <a:t> </a:t>
            </a:r>
            <a:r>
              <a:rPr lang="en-US" sz="1800" b="1" dirty="0" smtClean="0">
                <a:solidFill>
                  <a:srgbClr val="00B050"/>
                </a:solidFill>
                <a:latin typeface="Times New Roman" panose="02020603050405020304" pitchFamily="18" charset="0"/>
                <a:cs typeface="Times New Roman" panose="02020603050405020304" pitchFamily="18" charset="0"/>
              </a:rPr>
              <a:t>       </a:t>
            </a:r>
            <a:r>
              <a:rPr lang="en-US" sz="1800" b="1" dirty="0" smtClean="0">
                <a:solidFill>
                  <a:srgbClr val="00B050"/>
                </a:solidFill>
                <a:latin typeface="Times New Roman" panose="02020603050405020304" pitchFamily="18" charset="0"/>
                <a:cs typeface="Times New Roman" panose="02020603050405020304" pitchFamily="18" charset="0"/>
              </a:rPr>
              <a:t>conditions </a:t>
            </a:r>
            <a:r>
              <a:rPr lang="en-US" sz="1800" b="1" dirty="0" smtClean="0">
                <a:solidFill>
                  <a:srgbClr val="00B050"/>
                </a:solidFill>
                <a:latin typeface="Times New Roman" panose="02020603050405020304" pitchFamily="18" charset="0"/>
                <a:cs typeface="Times New Roman" panose="02020603050405020304" pitchFamily="18" charset="0"/>
              </a:rPr>
              <a:t>that are not good and can live in </a:t>
            </a:r>
            <a:r>
              <a:rPr lang="en-US" sz="1800" b="1" dirty="0" smtClean="0">
                <a:solidFill>
                  <a:srgbClr val="00B050"/>
                </a:solidFill>
                <a:latin typeface="Times New Roman" panose="02020603050405020304" pitchFamily="18" charset="0"/>
                <a:cs typeface="Times New Roman" panose="02020603050405020304" pitchFamily="18" charset="0"/>
              </a:rPr>
              <a:t>  </a:t>
            </a:r>
          </a:p>
          <a:p>
            <a:pPr marL="0" indent="0">
              <a:buNone/>
            </a:pPr>
            <a:r>
              <a:rPr lang="en-US" sz="1800" b="1" dirty="0">
                <a:solidFill>
                  <a:srgbClr val="00B050"/>
                </a:solidFill>
                <a:latin typeface="Times New Roman" panose="02020603050405020304" pitchFamily="18" charset="0"/>
                <a:cs typeface="Times New Roman" panose="02020603050405020304" pitchFamily="18" charset="0"/>
              </a:rPr>
              <a:t> </a:t>
            </a:r>
            <a:r>
              <a:rPr lang="en-US" sz="1800" b="1" dirty="0" smtClean="0">
                <a:solidFill>
                  <a:srgbClr val="00B050"/>
                </a:solidFill>
                <a:latin typeface="Times New Roman" panose="02020603050405020304" pitchFamily="18" charset="0"/>
                <a:cs typeface="Times New Roman" panose="02020603050405020304" pitchFamily="18" charset="0"/>
              </a:rPr>
              <a:t>        </a:t>
            </a:r>
            <a:r>
              <a:rPr lang="en-US" sz="1800" b="1" dirty="0" smtClean="0">
                <a:solidFill>
                  <a:srgbClr val="00B050"/>
                </a:solidFill>
                <a:latin typeface="Times New Roman" panose="02020603050405020304" pitchFamily="18" charset="0"/>
                <a:cs typeface="Times New Roman" panose="02020603050405020304" pitchFamily="18" charset="0"/>
              </a:rPr>
              <a:t>small </a:t>
            </a:r>
            <a:r>
              <a:rPr lang="en-US" sz="1800" b="1" dirty="0" smtClean="0">
                <a:solidFill>
                  <a:srgbClr val="00B050"/>
                </a:solidFill>
                <a:latin typeface="Times New Roman" panose="02020603050405020304" pitchFamily="18" charset="0"/>
                <a:cs typeface="Times New Roman" panose="02020603050405020304" pitchFamily="18" charset="0"/>
              </a:rPr>
              <a:t>amounts of water</a:t>
            </a:r>
          </a:p>
          <a:p>
            <a:pPr marL="0" indent="0">
              <a:buNone/>
            </a:pPr>
            <a:r>
              <a:rPr lang="en-US" sz="1800" b="1" dirty="0" smtClean="0">
                <a:solidFill>
                  <a:srgbClr val="00B050"/>
                </a:solidFill>
                <a:latin typeface="Times New Roman" panose="02020603050405020304" pitchFamily="18" charset="0"/>
                <a:cs typeface="Times New Roman" panose="02020603050405020304" pitchFamily="18" charset="0"/>
              </a:rPr>
              <a:t>    6- Its meat has an acceptable taste and has few </a:t>
            </a:r>
            <a:r>
              <a:rPr lang="en-US" sz="1800" b="1" dirty="0" smtClean="0">
                <a:solidFill>
                  <a:srgbClr val="00B050"/>
                </a:solidFill>
                <a:latin typeface="Times New Roman" panose="02020603050405020304" pitchFamily="18" charset="0"/>
                <a:cs typeface="Times New Roman" panose="02020603050405020304" pitchFamily="18" charset="0"/>
              </a:rPr>
              <a:t>    </a:t>
            </a:r>
          </a:p>
          <a:p>
            <a:pPr marL="0" indent="0">
              <a:buNone/>
            </a:pPr>
            <a:r>
              <a:rPr lang="en-US" sz="1800" b="1" dirty="0">
                <a:solidFill>
                  <a:srgbClr val="00B050"/>
                </a:solidFill>
                <a:latin typeface="Times New Roman" panose="02020603050405020304" pitchFamily="18" charset="0"/>
                <a:cs typeface="Times New Roman" panose="02020603050405020304" pitchFamily="18" charset="0"/>
              </a:rPr>
              <a:t> </a:t>
            </a:r>
            <a:r>
              <a:rPr lang="en-US" sz="1800" b="1" dirty="0" smtClean="0">
                <a:solidFill>
                  <a:srgbClr val="00B050"/>
                </a:solidFill>
                <a:latin typeface="Times New Roman" panose="02020603050405020304" pitchFamily="18" charset="0"/>
                <a:cs typeface="Times New Roman" panose="02020603050405020304" pitchFamily="18" charset="0"/>
              </a:rPr>
              <a:t>        </a:t>
            </a:r>
            <a:r>
              <a:rPr lang="en-US" sz="1800" b="1" dirty="0" smtClean="0">
                <a:solidFill>
                  <a:srgbClr val="00B050"/>
                </a:solidFill>
                <a:latin typeface="Times New Roman" panose="02020603050405020304" pitchFamily="18" charset="0"/>
                <a:cs typeface="Times New Roman" panose="02020603050405020304" pitchFamily="18" charset="0"/>
              </a:rPr>
              <a:t>thorns </a:t>
            </a:r>
            <a:r>
              <a:rPr lang="en-US" sz="1800" b="1" dirty="0" smtClean="0">
                <a:solidFill>
                  <a:srgbClr val="00B050"/>
                </a:solidFill>
                <a:latin typeface="Times New Roman" panose="02020603050405020304" pitchFamily="18" charset="0"/>
                <a:cs typeface="Times New Roman" panose="02020603050405020304" pitchFamily="18" charset="0"/>
              </a:rPr>
              <a:t>compared to other fish</a:t>
            </a:r>
            <a:endParaRPr lang="en-US" sz="1800" b="1" dirty="0">
              <a:solidFill>
                <a:srgbClr val="00B05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4953000" y="533400"/>
            <a:ext cx="4038600" cy="6172200"/>
          </a:xfrm>
        </p:spPr>
        <p:txBody>
          <a:bodyPr>
            <a:normAutofit fontScale="85000" lnSpcReduction="20000"/>
          </a:bodyPr>
          <a:lstStyle/>
          <a:p>
            <a:pPr marL="0" indent="0">
              <a:buNone/>
            </a:pPr>
            <a:endParaRPr lang="en-US" dirty="0"/>
          </a:p>
        </p:txBody>
      </p:sp>
      <p:pic>
        <p:nvPicPr>
          <p:cNvPr id="5" name="Picture 3" descr="Clarias lazera"/>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892675" y="940488"/>
            <a:ext cx="3876675" cy="20097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Clarias gariepinus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5175250" y="3357351"/>
            <a:ext cx="3816350" cy="20161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84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solidFill>
                  <a:srgbClr val="FF0000"/>
                </a:solidFill>
              </a:rPr>
              <a:t>Sea bream</a:t>
            </a:r>
            <a:endParaRPr lang="en-US" dirty="0">
              <a:solidFill>
                <a:srgbClr val="FF0000"/>
              </a:solidFill>
            </a:endParaRPr>
          </a:p>
        </p:txBody>
      </p:sp>
      <p:sp>
        <p:nvSpPr>
          <p:cNvPr id="3" name="Content Placeholder 2"/>
          <p:cNvSpPr>
            <a:spLocks noGrp="1"/>
          </p:cNvSpPr>
          <p:nvPr>
            <p:ph sz="half" idx="1"/>
          </p:nvPr>
        </p:nvSpPr>
        <p:spPr>
          <a:xfrm>
            <a:off x="152400" y="838200"/>
            <a:ext cx="5181600" cy="5943600"/>
          </a:xfrm>
        </p:spPr>
        <p:txBody>
          <a:bodyPr>
            <a:normAutofit/>
          </a:bodyPr>
          <a:lstStyle/>
          <a:p>
            <a:pPr marL="0" indent="0">
              <a:buNone/>
            </a:pPr>
            <a:r>
              <a:rPr lang="en-US" sz="1800" b="1" dirty="0" smtClean="0">
                <a:solidFill>
                  <a:srgbClr val="00B050"/>
                </a:solidFill>
                <a:latin typeface="Times New Roman" panose="02020603050405020304" pitchFamily="18" charset="0"/>
                <a:cs typeface="Times New Roman" panose="02020603050405020304" pitchFamily="18" charset="0"/>
              </a:rPr>
              <a:t>► </a:t>
            </a:r>
            <a:r>
              <a:rPr lang="en-US" sz="1800" b="1" dirty="0" err="1" smtClean="0">
                <a:solidFill>
                  <a:srgbClr val="00B050"/>
                </a:solidFill>
                <a:latin typeface="Times New Roman" panose="02020603050405020304" pitchFamily="18" charset="0"/>
                <a:cs typeface="Times New Roman" panose="02020603050405020304" pitchFamily="18" charset="0"/>
              </a:rPr>
              <a:t>Sparus</a:t>
            </a:r>
            <a:r>
              <a:rPr lang="en-US" sz="1800" b="1" dirty="0" smtClean="0">
                <a:solidFill>
                  <a:srgbClr val="00B050"/>
                </a:solidFill>
                <a:latin typeface="Times New Roman" panose="02020603050405020304" pitchFamily="18" charset="0"/>
                <a:cs typeface="Times New Roman" panose="02020603050405020304" pitchFamily="18" charset="0"/>
              </a:rPr>
              <a:t> </a:t>
            </a:r>
            <a:r>
              <a:rPr lang="en-US" sz="1800" b="1" dirty="0" err="1" smtClean="0">
                <a:solidFill>
                  <a:srgbClr val="00B050"/>
                </a:solidFill>
                <a:latin typeface="Times New Roman" panose="02020603050405020304" pitchFamily="18" charset="0"/>
                <a:cs typeface="Times New Roman" panose="02020603050405020304" pitchFamily="18" charset="0"/>
              </a:rPr>
              <a:t>auratus</a:t>
            </a:r>
            <a:r>
              <a:rPr lang="en-US" sz="1800" b="1" dirty="0" smtClean="0">
                <a:solidFill>
                  <a:srgbClr val="00B050"/>
                </a:solidFill>
                <a:latin typeface="Times New Roman" panose="02020603050405020304" pitchFamily="18" charset="0"/>
                <a:cs typeface="Times New Roman" panose="02020603050405020304" pitchFamily="18" charset="0"/>
              </a:rPr>
              <a:t> bream fish</a:t>
            </a:r>
          </a:p>
          <a:p>
            <a:pPr marL="0" indent="0">
              <a:buNone/>
            </a:pPr>
            <a:r>
              <a:rPr lang="en-US" sz="1800" b="1" dirty="0" smtClean="0">
                <a:solidFill>
                  <a:srgbClr val="00B050"/>
                </a:solidFill>
                <a:latin typeface="Times New Roman" panose="02020603050405020304" pitchFamily="18" charset="0"/>
                <a:cs typeface="Times New Roman" panose="02020603050405020304" pitchFamily="18" charset="0"/>
              </a:rPr>
              <a:t>      One of the excellent marine fish spread all over the world and preferred by many consumers</a:t>
            </a:r>
          </a:p>
          <a:p>
            <a:pPr marL="0" indent="0">
              <a:buNone/>
            </a:pPr>
            <a:r>
              <a:rPr lang="en-US" sz="1800" b="1" dirty="0" smtClean="0">
                <a:solidFill>
                  <a:srgbClr val="00B050"/>
                </a:solidFill>
                <a:latin typeface="Times New Roman" panose="02020603050405020304" pitchFamily="18" charset="0"/>
                <a:cs typeface="Times New Roman" panose="02020603050405020304" pitchFamily="18" charset="0"/>
              </a:rPr>
              <a:t>      They can be reared in ponds or in floating cages and can be acclimated to processed food in the form of granules. Grow at good rates when reared in </a:t>
            </a:r>
            <a:r>
              <a:rPr lang="en-US" sz="1800" b="1" dirty="0" smtClean="0">
                <a:solidFill>
                  <a:srgbClr val="00B050"/>
                </a:solidFill>
                <a:latin typeface="Times New Roman" panose="02020603050405020304" pitchFamily="18" charset="0"/>
                <a:cs typeface="Times New Roman" panose="02020603050405020304" pitchFamily="18" charset="0"/>
              </a:rPr>
              <a:t>cages </a:t>
            </a:r>
            <a:r>
              <a:rPr lang="en-US" sz="1800" b="1" dirty="0">
                <a:solidFill>
                  <a:srgbClr val="FF0000"/>
                </a:solidFill>
                <a:latin typeface="Times New Roman" panose="02020603050405020304" pitchFamily="18" charset="0"/>
                <a:cs typeface="Times New Roman" panose="02020603050405020304" pitchFamily="18" charset="0"/>
              </a:rPr>
              <a:t>Bream can be bred with other fish</a:t>
            </a:r>
            <a:endParaRPr lang="en-US" sz="1800" b="1" dirty="0" smtClean="0">
              <a:solidFill>
                <a:srgbClr val="00B050"/>
              </a:solidFill>
              <a:latin typeface="Times New Roman" panose="02020603050405020304" pitchFamily="18" charset="0"/>
              <a:cs typeface="Times New Roman" panose="02020603050405020304" pitchFamily="18" charset="0"/>
            </a:endParaRPr>
          </a:p>
          <a:p>
            <a:pPr marL="0" indent="0">
              <a:buNone/>
            </a:pP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smtClean="0">
                <a:solidFill>
                  <a:srgbClr val="FF0000"/>
                </a:solidFill>
                <a:latin typeface="Times New Roman" panose="02020603050405020304" pitchFamily="18" charset="0"/>
                <a:cs typeface="Times New Roman" panose="02020603050405020304" pitchFamily="18" charset="0"/>
              </a:rPr>
              <a:t>Rabbit fish </a:t>
            </a:r>
          </a:p>
          <a:p>
            <a:pPr marL="0" indent="0">
              <a:buNone/>
            </a:pPr>
            <a:r>
              <a:rPr lang="en-US" sz="1800" b="1" dirty="0" err="1" smtClean="0">
                <a:solidFill>
                  <a:srgbClr val="FF0000"/>
                </a:solidFill>
                <a:latin typeface="Times New Roman" panose="02020603050405020304" pitchFamily="18" charset="0"/>
                <a:cs typeface="Times New Roman" panose="02020603050405020304" pitchFamily="18" charset="0"/>
              </a:rPr>
              <a:t>Sigan</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smtClean="0">
                <a:solidFill>
                  <a:srgbClr val="FF0000"/>
                </a:solidFill>
                <a:latin typeface="Times New Roman" panose="02020603050405020304" pitchFamily="18" charset="0"/>
                <a:cs typeface="Times New Roman" panose="02020603050405020304" pitchFamily="18" charset="0"/>
              </a:rPr>
              <a:t>fish are considered migratory fish of the Red Sea. They live in groups near the shores and feed on microorganisms as well as seaweed. Low cost of cultivation</a:t>
            </a:r>
          </a:p>
          <a:p>
            <a:pPr marL="0" indent="0">
              <a:buNone/>
            </a:pPr>
            <a:r>
              <a:rPr lang="en-US" sz="1800" b="1" dirty="0" smtClean="0">
                <a:latin typeface="Times New Roman" panose="02020603050405020304" pitchFamily="18" charset="0"/>
                <a:cs typeface="Times New Roman" panose="02020603050405020304" pitchFamily="18" charset="0"/>
              </a:rPr>
              <a:t>      </a:t>
            </a:r>
            <a:endParaRPr lang="en-US" sz="1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1800" b="1" dirty="0" smtClean="0">
                <a:latin typeface="Times New Roman" panose="02020603050405020304" pitchFamily="18" charset="0"/>
                <a:cs typeface="Times New Roman" panose="02020603050405020304" pitchFamily="18" charset="0"/>
              </a:rPr>
              <a:t>► Salmon fish</a:t>
            </a:r>
          </a:p>
          <a:p>
            <a:pPr marL="0" indent="0">
              <a:buNone/>
            </a:pPr>
            <a:r>
              <a:rPr lang="en-US" sz="1800" b="1" dirty="0" smtClean="0">
                <a:latin typeface="Times New Roman" panose="02020603050405020304" pitchFamily="18" charset="0"/>
                <a:cs typeface="Times New Roman" panose="02020603050405020304" pitchFamily="18" charset="0"/>
              </a:rPr>
              <a:t>      Cold water fish, for example:</a:t>
            </a:r>
          </a:p>
          <a:p>
            <a:pPr marL="0" indent="0" algn="r" rtl="1">
              <a:buNone/>
            </a:pPr>
            <a:r>
              <a:rPr lang="ar-SA" altLang="en-US" sz="1800" dirty="0" smtClean="0">
                <a:ea typeface="Majalla UI"/>
              </a:rPr>
              <a:t>أسماك السلمون المرقط البني</a:t>
            </a:r>
            <a:r>
              <a:rPr lang="en-US" altLang="en-US" sz="1800" dirty="0" smtClean="0">
                <a:ea typeface="Majalla UI"/>
                <a:cs typeface="Majalla UI"/>
              </a:rPr>
              <a:t>(Brown Trout )     </a:t>
            </a:r>
            <a:r>
              <a:rPr lang="en-US" altLang="en-US" sz="1800" i="1" dirty="0" smtClean="0">
                <a:ea typeface="Majalla UI"/>
                <a:cs typeface="Majalla UI"/>
              </a:rPr>
              <a:t> </a:t>
            </a:r>
            <a:r>
              <a:rPr lang="ar-SA" altLang="en-US" sz="1800" dirty="0" smtClean="0">
                <a:ea typeface="Majalla UI"/>
              </a:rPr>
              <a:t> </a:t>
            </a:r>
            <a:r>
              <a:rPr lang="en-US" altLang="en-US" sz="1800" i="1" dirty="0" smtClean="0">
                <a:ea typeface="Majalla UI"/>
                <a:cs typeface="Majalla UI"/>
              </a:rPr>
              <a:t>Salmo </a:t>
            </a:r>
            <a:r>
              <a:rPr lang="en-US" altLang="en-US" sz="1800" i="1" dirty="0" err="1" smtClean="0">
                <a:ea typeface="Majalla UI"/>
                <a:cs typeface="Majalla UI"/>
              </a:rPr>
              <a:t>trutta</a:t>
            </a:r>
            <a:r>
              <a:rPr lang="en-US" altLang="en-US" sz="1800" i="1" dirty="0" smtClean="0">
                <a:ea typeface="Majalla UI"/>
                <a:cs typeface="Majalla UI"/>
              </a:rPr>
              <a:t> </a:t>
            </a:r>
            <a:r>
              <a:rPr lang="en-US" altLang="en-US" sz="1800" i="1" dirty="0" err="1" smtClean="0">
                <a:ea typeface="Majalla UI"/>
                <a:cs typeface="Majalla UI"/>
              </a:rPr>
              <a:t>fario</a:t>
            </a:r>
            <a:endParaRPr lang="en-US" altLang="en-US" sz="1800" dirty="0" smtClean="0">
              <a:ea typeface="Majalla UI"/>
              <a:cs typeface="Majalla UI"/>
            </a:endParaRPr>
          </a:p>
          <a:p>
            <a:pPr marL="0" indent="0" algn="r" rtl="1">
              <a:buNone/>
            </a:pPr>
            <a:endParaRPr lang="en-US" sz="1800" b="1" dirty="0">
              <a:latin typeface="Times New Roman" panose="02020603050405020304" pitchFamily="18" charset="0"/>
              <a:cs typeface="Times New Roman" panose="02020603050405020304" pitchFamily="18" charset="0"/>
            </a:endParaRPr>
          </a:p>
        </p:txBody>
      </p:sp>
      <p:pic>
        <p:nvPicPr>
          <p:cNvPr id="5" name="Picture 5" descr="Sparus aurat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15000" y="685800"/>
            <a:ext cx="3429000" cy="19050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descr="Siganus rivulatu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928" y="2657475"/>
            <a:ext cx="3701143" cy="23050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53618"/>
            <a:ext cx="45243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637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1262</Words>
  <Application>Microsoft Office PowerPoint</Application>
  <PresentationFormat>On-screen Show (4:3)</PresentationFormat>
  <Paragraphs>127</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Majalla UI</vt:lpstr>
      <vt:lpstr>Times New Roman</vt:lpstr>
      <vt:lpstr>Wingdings</vt:lpstr>
      <vt:lpstr>Wingdings 2</vt:lpstr>
      <vt:lpstr>Office Theme</vt:lpstr>
      <vt:lpstr>The following are names and descriptions of some fish that have the above characteristics and are known internationally for their suitability for culture</vt:lpstr>
      <vt:lpstr>  There are three main groups or types of carp: common, Chinese and Indian carp. However, the latter is not preferred in aquaculture because it is easily infected with diseases or has poor resistance to them </vt:lpstr>
      <vt:lpstr> Tilapia fish </vt:lpstr>
      <vt:lpstr>Tilapia and mullet </vt:lpstr>
      <vt:lpstr>PowerPoint Presentation</vt:lpstr>
      <vt:lpstr>catfish</vt:lpstr>
      <vt:lpstr>Sea bream</vt:lpstr>
    </vt:vector>
  </TitlesOfParts>
  <Company>King Saud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following are names and descriptions of some fish that have the above characteristics and are known internationally for their suitability for culture</dc:title>
  <dc:creator>User</dc:creator>
  <cp:lastModifiedBy>hp</cp:lastModifiedBy>
  <cp:revision>15</cp:revision>
  <dcterms:created xsi:type="dcterms:W3CDTF">2023-04-09T08:40:11Z</dcterms:created>
  <dcterms:modified xsi:type="dcterms:W3CDTF">2023-04-11T10:11:23Z</dcterms:modified>
</cp:coreProperties>
</file>