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0" r:id="rId5"/>
    <p:sldId id="261"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87DA63D-674B-465C-99E0-DBC94FB276F9}" type="datetimeFigureOut">
              <a:rPr lang="en-US" smtClean="0"/>
              <a:t>30/5/2023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A70CBB8-7002-4190-9165-B011D0584BF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7DA63D-674B-465C-99E0-DBC94FB276F9}" type="datetimeFigureOut">
              <a:rPr lang="en-US" smtClean="0"/>
              <a:t>30/5/2023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0CBB8-7002-4190-9165-B011D0584BF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7DA63D-674B-465C-99E0-DBC94FB276F9}" type="datetimeFigureOut">
              <a:rPr lang="en-US" smtClean="0"/>
              <a:t>30/5/2023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0CBB8-7002-4190-9165-B011D0584BF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7DA63D-674B-465C-99E0-DBC94FB276F9}" type="datetimeFigureOut">
              <a:rPr lang="en-US" smtClean="0"/>
              <a:t>30/5/2023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0CBB8-7002-4190-9165-B011D0584BF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87DA63D-674B-465C-99E0-DBC94FB276F9}" type="datetimeFigureOut">
              <a:rPr lang="en-US" smtClean="0"/>
              <a:t>30/5/2023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0CBB8-7002-4190-9165-B011D0584BF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87DA63D-674B-465C-99E0-DBC94FB276F9}" type="datetimeFigureOut">
              <a:rPr lang="en-US" smtClean="0"/>
              <a:t>30/5/2023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0CBB8-7002-4190-9165-B011D0584BF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87DA63D-674B-465C-99E0-DBC94FB276F9}" type="datetimeFigureOut">
              <a:rPr lang="en-US" smtClean="0"/>
              <a:t>30/5/2023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70CBB8-7002-4190-9165-B011D0584BF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87DA63D-674B-465C-99E0-DBC94FB276F9}" type="datetimeFigureOut">
              <a:rPr lang="en-US" smtClean="0"/>
              <a:t>30/5/2023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70CBB8-7002-4190-9165-B011D0584BF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7DA63D-674B-465C-99E0-DBC94FB276F9}" type="datetimeFigureOut">
              <a:rPr lang="en-US" smtClean="0"/>
              <a:t>30/5/2023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70CBB8-7002-4190-9165-B011D0584BF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87DA63D-674B-465C-99E0-DBC94FB276F9}" type="datetimeFigureOut">
              <a:rPr lang="en-US" smtClean="0"/>
              <a:t>30/5/2023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0CBB8-7002-4190-9165-B011D0584BF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87DA63D-674B-465C-99E0-DBC94FB276F9}" type="datetimeFigureOut">
              <a:rPr lang="en-US" smtClean="0"/>
              <a:t>30/5/2023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A70CBB8-7002-4190-9165-B011D0584BFD}"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87DA63D-674B-465C-99E0-DBC94FB276F9}" type="datetimeFigureOut">
              <a:rPr lang="en-US" smtClean="0"/>
              <a:t>30/5/2023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A70CBB8-7002-4190-9165-B011D0584BFD}"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381000"/>
          </a:xfrm>
        </p:spPr>
        <p:txBody>
          <a:bodyPr>
            <a:normAutofit fontScale="90000"/>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Natural food for fish</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76200" y="533400"/>
            <a:ext cx="5029200" cy="6248400"/>
          </a:xfrm>
        </p:spPr>
        <p:txBody>
          <a:bodyPr>
            <a:noAutofit/>
          </a:bodyPr>
          <a:lstStyle/>
          <a:p>
            <a:pPr marL="0" indent="0">
              <a:buNone/>
            </a:pPr>
            <a:r>
              <a:rPr lang="en-US" sz="1400" b="1" dirty="0" smtClean="0">
                <a:latin typeface="Times New Roman" panose="02020603050405020304" pitchFamily="18" charset="0"/>
                <a:cs typeface="Times New Roman" panose="02020603050405020304" pitchFamily="18" charset="0"/>
              </a:rPr>
              <a:t>Fish go through several phases in their life, with which their food sources change</a:t>
            </a:r>
          </a:p>
          <a:p>
            <a:pPr marL="0" indent="0">
              <a:buNone/>
            </a:pPr>
            <a:r>
              <a:rPr lang="en-US" sz="1400" b="1" dirty="0" smtClean="0">
                <a:latin typeface="Times New Roman" panose="02020603050405020304" pitchFamily="18" charset="0"/>
                <a:cs typeface="Times New Roman" panose="02020603050405020304" pitchFamily="18" charset="0"/>
              </a:rPr>
              <a:t>These phases are divided into three main phases:</a:t>
            </a:r>
          </a:p>
          <a:p>
            <a:pPr marL="0" indent="0">
              <a:buNone/>
            </a:pPr>
            <a:r>
              <a:rPr lang="en-US" sz="1400" b="1" dirty="0" smtClean="0">
                <a:latin typeface="Times New Roman" panose="02020603050405020304" pitchFamily="18" charset="0"/>
                <a:cs typeface="Times New Roman" panose="02020603050405020304" pitchFamily="18" charset="0"/>
              </a:rPr>
              <a:t>1- Larva stage</a:t>
            </a:r>
          </a:p>
          <a:p>
            <a:pPr marL="0" indent="0">
              <a:buNone/>
            </a:pPr>
            <a:r>
              <a:rPr lang="en-US" sz="1400" b="1" dirty="0" smtClean="0">
                <a:latin typeface="Times New Roman" panose="02020603050405020304" pitchFamily="18" charset="0"/>
                <a:cs typeface="Times New Roman" panose="02020603050405020304" pitchFamily="18" charset="0"/>
              </a:rPr>
              <a:t>2- Juvenile fish stage</a:t>
            </a:r>
          </a:p>
          <a:p>
            <a:pPr marL="0" indent="0">
              <a:buNone/>
            </a:pPr>
            <a:r>
              <a:rPr lang="en-US" sz="1400" b="1" dirty="0" smtClean="0">
                <a:latin typeface="Times New Roman" panose="02020603050405020304" pitchFamily="18" charset="0"/>
                <a:cs typeface="Times New Roman" panose="02020603050405020304" pitchFamily="18" charset="0"/>
              </a:rPr>
              <a:t>3- The adult fish stage</a:t>
            </a:r>
          </a:p>
          <a:p>
            <a:pPr>
              <a:buFont typeface="Wingdings" panose="05000000000000000000" pitchFamily="2" charset="2"/>
              <a:buChar char="v"/>
            </a:pPr>
            <a:r>
              <a:rPr lang="en-US" sz="1400" b="1" dirty="0" smtClean="0">
                <a:solidFill>
                  <a:srgbClr val="FF0000"/>
                </a:solidFill>
                <a:latin typeface="Times New Roman" panose="02020603050405020304" pitchFamily="18" charset="0"/>
                <a:cs typeface="Times New Roman" panose="02020603050405020304" pitchFamily="18" charset="0"/>
              </a:rPr>
              <a:t>First / larval stage Larva</a:t>
            </a:r>
          </a:p>
          <a:p>
            <a:pPr marL="0" indent="0">
              <a:buNone/>
            </a:pPr>
            <a:r>
              <a:rPr lang="en-US" sz="1400" b="1" dirty="0" smtClean="0">
                <a:latin typeface="Times New Roman" panose="02020603050405020304" pitchFamily="18" charset="0"/>
                <a:cs typeface="Times New Roman" panose="02020603050405020304" pitchFamily="18" charset="0"/>
              </a:rPr>
              <a:t>Newly hatched fish that depend for their food on the yolk sac are called the only source of food during this stage. In this stage, the parts of the digestive system are incomplete and the digestive enzymes are not available to complete any digestion processes. This stage may continue after the completion of the absorption of the yolk sac, and the opposite may be true. In some species, feeding begins before the completion of the absorption of the yolk sac with a limited period, and the duration of the phase varies according to the type of fish, temperature, and the environmental medium. In general, the larger the size of the yolk sac, the longer the period of its absorption. from three days.</a:t>
            </a:r>
          </a:p>
          <a:p>
            <a:pPr>
              <a:buFont typeface="Wingdings" panose="05000000000000000000" pitchFamily="2" charset="2"/>
              <a:buChar char="v"/>
            </a:pPr>
            <a:r>
              <a:rPr lang="en-US" sz="1400" b="1" dirty="0" smtClean="0">
                <a:solidFill>
                  <a:srgbClr val="FF0000"/>
                </a:solidFill>
                <a:latin typeface="Times New Roman" panose="02020603050405020304" pitchFamily="18" charset="0"/>
                <a:cs typeface="Times New Roman" panose="02020603050405020304" pitchFamily="18" charset="0"/>
              </a:rPr>
              <a:t>Secondly, the juvenile stage of developing fish</a:t>
            </a:r>
          </a:p>
          <a:p>
            <a:pPr marL="0" indent="0">
              <a:buNone/>
            </a:pPr>
            <a:r>
              <a:rPr lang="en-US" sz="1400" b="1" dirty="0" smtClean="0">
                <a:latin typeface="Times New Roman" panose="02020603050405020304" pitchFamily="18" charset="0"/>
                <a:cs typeface="Times New Roman" panose="02020603050405020304" pitchFamily="18" charset="0"/>
              </a:rPr>
              <a:t>In this stage, the fish resemble their mothers in shape and differ from them in food. The fish in this stage are called by two common names: fry and fingerlings, and these two names are largely related to commercial use, not scientific, and are often related to size and not to an evolutionary journey. Feeding on types of food similar to that of their mothers</a:t>
            </a:r>
            <a:endParaRPr lang="en-US" sz="1400" b="1"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5257800" y="685800"/>
            <a:ext cx="3810000" cy="6172200"/>
          </a:xfrm>
        </p:spPr>
        <p:txBody>
          <a:bodyPr>
            <a:normAutofit fontScale="62500" lnSpcReduction="20000"/>
          </a:bodyPr>
          <a:lstStyle/>
          <a:p>
            <a:pPr marL="0" indent="0" algn="r">
              <a:buNone/>
            </a:pPr>
            <a:r>
              <a:rPr lang="ar-MA" b="1" dirty="0" smtClean="0">
                <a:latin typeface="Times New Roman" panose="02020603050405020304" pitchFamily="18" charset="0"/>
                <a:cs typeface="Times New Roman" panose="02020603050405020304" pitchFamily="18" charset="0"/>
              </a:rPr>
              <a:t>تمر الأسماك في حیاتھا بعدة أطوار تتغیر معھا مصادر غذائھا</a:t>
            </a:r>
          </a:p>
          <a:p>
            <a:pPr marL="0" indent="0" algn="r" rtl="1">
              <a:buNone/>
            </a:pPr>
            <a:r>
              <a:rPr lang="ar-MA" b="1" dirty="0" smtClean="0">
                <a:latin typeface="Times New Roman" panose="02020603050405020304" pitchFamily="18" charset="0"/>
                <a:cs typeface="Times New Roman" panose="02020603050405020304" pitchFamily="18" charset="0"/>
              </a:rPr>
              <a:t>وتقسم ھذه الأطوار الي ثلاثة مراحل أساسیة :</a:t>
            </a:r>
          </a:p>
          <a:p>
            <a:pPr marL="0" indent="0" algn="r" rtl="1">
              <a:buNone/>
            </a:pPr>
            <a:r>
              <a:rPr lang="ar-MA" b="1" dirty="0" smtClean="0">
                <a:latin typeface="Times New Roman" panose="02020603050405020304" pitchFamily="18" charset="0"/>
                <a:cs typeface="Times New Roman" panose="02020603050405020304" pitchFamily="18" charset="0"/>
              </a:rPr>
              <a:t>-1 طور الیرقة </a:t>
            </a:r>
            <a:r>
              <a:rPr lang="en-US" b="1" dirty="0" smtClean="0">
                <a:latin typeface="Times New Roman" panose="02020603050405020304" pitchFamily="18" charset="0"/>
                <a:cs typeface="Times New Roman" panose="02020603050405020304" pitchFamily="18" charset="0"/>
              </a:rPr>
              <a:t>LARVA</a:t>
            </a:r>
          </a:p>
          <a:p>
            <a:pPr marL="0" indent="0" algn="r" rtl="1">
              <a:buNone/>
            </a:pPr>
            <a:r>
              <a:rPr lang="ar-MA" b="1" dirty="0" smtClean="0">
                <a:latin typeface="Times New Roman" panose="02020603050405020304" pitchFamily="18" charset="0"/>
                <a:cs typeface="Times New Roman" panose="02020603050405020304" pitchFamily="18" charset="0"/>
              </a:rPr>
              <a:t>-2 طور الأسماك النامیة </a:t>
            </a:r>
            <a:r>
              <a:rPr lang="en-US" b="1" dirty="0" smtClean="0">
                <a:latin typeface="Times New Roman" panose="02020603050405020304" pitchFamily="18" charset="0"/>
                <a:cs typeface="Times New Roman" panose="02020603050405020304" pitchFamily="18" charset="0"/>
              </a:rPr>
              <a:t>Juvenile</a:t>
            </a:r>
          </a:p>
          <a:p>
            <a:pPr marL="0" indent="0" algn="r" rtl="1">
              <a:buNone/>
            </a:pPr>
            <a:r>
              <a:rPr lang="ar-MA" b="1" dirty="0" smtClean="0">
                <a:latin typeface="Times New Roman" panose="02020603050405020304" pitchFamily="18" charset="0"/>
                <a:cs typeface="Times New Roman" panose="02020603050405020304" pitchFamily="18" charset="0"/>
              </a:rPr>
              <a:t>-3 طور الأسماك البالغة </a:t>
            </a:r>
            <a:r>
              <a:rPr lang="en-US" b="1" dirty="0" smtClean="0">
                <a:latin typeface="Times New Roman" panose="02020603050405020304" pitchFamily="18" charset="0"/>
                <a:cs typeface="Times New Roman" panose="02020603050405020304" pitchFamily="18" charset="0"/>
              </a:rPr>
              <a:t>Adult</a:t>
            </a:r>
          </a:p>
          <a:p>
            <a:pPr marL="0" indent="0" algn="r" rtl="1">
              <a:buNone/>
            </a:pPr>
            <a:r>
              <a:rPr lang="ar-MA" b="1" dirty="0" smtClean="0">
                <a:solidFill>
                  <a:srgbClr val="FF0000"/>
                </a:solidFill>
                <a:latin typeface="Times New Roman" panose="02020603050405020304" pitchFamily="18" charset="0"/>
                <a:cs typeface="Times New Roman" panose="02020603050405020304" pitchFamily="18" charset="0"/>
              </a:rPr>
              <a:t>اولا / طور الیرقات </a:t>
            </a:r>
            <a:r>
              <a:rPr lang="en-US" b="1" dirty="0" smtClean="0">
                <a:solidFill>
                  <a:srgbClr val="FF0000"/>
                </a:solidFill>
                <a:latin typeface="Times New Roman" panose="02020603050405020304" pitchFamily="18" charset="0"/>
                <a:cs typeface="Times New Roman" panose="02020603050405020304" pitchFamily="18" charset="0"/>
              </a:rPr>
              <a:t>Larva</a:t>
            </a:r>
          </a:p>
          <a:p>
            <a:pPr marL="0" indent="0" algn="r">
              <a:buNone/>
            </a:pPr>
            <a:r>
              <a:rPr lang="ar-MA" b="1" dirty="0" smtClean="0">
                <a:latin typeface="Times New Roman" panose="02020603050405020304" pitchFamily="18" charset="0"/>
                <a:cs typeface="Times New Roman" panose="02020603050405020304" pitchFamily="18" charset="0"/>
              </a:rPr>
              <a:t>یطلق علي الأسماك حدیثة الفقس التي تعتمد في غذائھا علي كیس المح المصدر الوحید للغذاء خلال ھذه المرحلة في ھذا الطور تكون أجزاء الجھاز الھضمي غیر مكتملة وتكون الأنزیمات الھضمیة غیر متاحة لاتمام أي عملیات ھضم قد تستمر ھذه المرحلة بعد إتمام امتصاص كیس المح كما قد تكون العكس صحیح ففي بعض الأنواع تبدأ التغذیة قبل إتمام امتصاص كیس المح بفترة محدودة وتختلف مدة الطور حسب نوع الاسماك ودرجة الحرارة والوسط البیئي وبصفة عامة كلما زاد حجم كیس المح كلما طالت فترة امتصاصه وكلما زادت درجة الحرارة كلما قلت الفترة اللازمة للامتصاص وتصل فترة الامتصاص في اسماك البلطي الي أكثر من ثلاثة أیام .</a:t>
            </a:r>
          </a:p>
          <a:p>
            <a:pPr marL="0" indent="0" algn="r" rtl="1">
              <a:buNone/>
            </a:pPr>
            <a:r>
              <a:rPr lang="ar-MA" b="1" dirty="0" smtClean="0">
                <a:solidFill>
                  <a:srgbClr val="FF0000"/>
                </a:solidFill>
                <a:latin typeface="Times New Roman" panose="02020603050405020304" pitchFamily="18" charset="0"/>
                <a:cs typeface="Times New Roman" panose="02020603050405020304" pitchFamily="18" charset="0"/>
              </a:rPr>
              <a:t>ثانیا / طور الأسماك النامیة </a:t>
            </a:r>
            <a:r>
              <a:rPr lang="en-US" b="1" dirty="0" smtClean="0">
                <a:solidFill>
                  <a:srgbClr val="FF0000"/>
                </a:solidFill>
                <a:latin typeface="Times New Roman" panose="02020603050405020304" pitchFamily="18" charset="0"/>
                <a:cs typeface="Times New Roman" panose="02020603050405020304" pitchFamily="18" charset="0"/>
              </a:rPr>
              <a:t>Juvenile</a:t>
            </a:r>
            <a:endParaRPr lang="ar-MA" b="1" dirty="0" smtClean="0">
              <a:solidFill>
                <a:srgbClr val="FF0000"/>
              </a:solidFill>
              <a:latin typeface="Times New Roman" panose="02020603050405020304" pitchFamily="18" charset="0"/>
              <a:cs typeface="Times New Roman" panose="02020603050405020304" pitchFamily="18" charset="0"/>
            </a:endParaRPr>
          </a:p>
          <a:p>
            <a:pPr marL="0" indent="0" algn="r" rtl="1">
              <a:buNone/>
            </a:pPr>
            <a:r>
              <a:rPr lang="ar-MA" b="1" dirty="0" smtClean="0">
                <a:latin typeface="Times New Roman" panose="02020603050405020304" pitchFamily="18" charset="0"/>
                <a:cs typeface="Times New Roman" panose="02020603050405020304" pitchFamily="18" charset="0"/>
              </a:rPr>
              <a:t>في ھذا الطور تشبه الأسماك أمھاتھا شكلا وتختلف عنھا في الغذاء ویطلق علي الأسماك في ھذا الطور مسمیان شائعان ھما الزریعة والاصبعیات </a:t>
            </a:r>
            <a:r>
              <a:rPr lang="en-US" b="1" dirty="0" smtClean="0">
                <a:latin typeface="Times New Roman" panose="02020603050405020304" pitchFamily="18" charset="0"/>
                <a:cs typeface="Times New Roman" panose="02020603050405020304" pitchFamily="18" charset="0"/>
              </a:rPr>
              <a:t>Fry and Fingerlings </a:t>
            </a:r>
            <a:r>
              <a:rPr lang="ar-MA" b="1" dirty="0" smtClean="0">
                <a:latin typeface="Times New Roman" panose="02020603050405020304" pitchFamily="18" charset="0"/>
                <a:cs typeface="Times New Roman" panose="02020603050405020304" pitchFamily="18" charset="0"/>
              </a:rPr>
              <a:t> وھما مسمیان مرتبطان الي حد كبیر بالاستخدام التجاري ولیس العلمي وغالبا ما یرتبط بالحجم ولیس برحلة تطوریة </a:t>
            </a:r>
            <a:r>
              <a:rPr lang="en-US" b="1" dirty="0" smtClean="0">
                <a:latin typeface="Times New Roman" panose="02020603050405020304" pitchFamily="18" charset="0"/>
                <a:cs typeface="Times New Roman" panose="02020603050405020304" pitchFamily="18" charset="0"/>
              </a:rPr>
              <a:t>Metamorphosis </a:t>
            </a:r>
            <a:r>
              <a:rPr lang="ar-MA" b="1" dirty="0" smtClean="0">
                <a:latin typeface="Times New Roman" panose="02020603050405020304" pitchFamily="18" charset="0"/>
                <a:cs typeface="Times New Roman" panose="02020603050405020304" pitchFamily="18" charset="0"/>
              </a:rPr>
              <a:t>وفي نھایة ھذا الطور تتحول الاسماك الي التغذیة علي أنواع من الغذاء مشابھة لغذاء أمھاتھا</a:t>
            </a:r>
            <a:endParaRPr lang="en-US" b="1" dirty="0" smtClean="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294541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7"/>
            <a:ext cx="8229600" cy="334962"/>
          </a:xfrm>
        </p:spPr>
        <p:txBody>
          <a:bodyPr>
            <a:no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Natural food for fish</a:t>
            </a:r>
            <a:endParaRPr lang="en-US" sz="2400" dirty="0"/>
          </a:p>
        </p:txBody>
      </p:sp>
      <p:sp>
        <p:nvSpPr>
          <p:cNvPr id="3" name="Content Placeholder 2"/>
          <p:cNvSpPr>
            <a:spLocks noGrp="1"/>
          </p:cNvSpPr>
          <p:nvPr>
            <p:ph sz="half" idx="1"/>
          </p:nvPr>
        </p:nvSpPr>
        <p:spPr>
          <a:xfrm>
            <a:off x="21770" y="457200"/>
            <a:ext cx="5388430" cy="6400800"/>
          </a:xfrm>
        </p:spPr>
        <p:txBody>
          <a:bodyPr>
            <a:noAutofit/>
          </a:bodyPr>
          <a:lstStyle/>
          <a:p>
            <a:pPr>
              <a:buFont typeface="Wingdings" panose="05000000000000000000" pitchFamily="2" charset="2"/>
              <a:buChar char="v"/>
            </a:pPr>
            <a:r>
              <a:rPr lang="en-US" sz="1200" b="1" dirty="0" smtClean="0">
                <a:solidFill>
                  <a:srgbClr val="FF0000"/>
                </a:solidFill>
                <a:latin typeface="Times New Roman" panose="02020603050405020304" pitchFamily="18" charset="0"/>
                <a:cs typeface="Times New Roman" panose="02020603050405020304" pitchFamily="18" charset="0"/>
              </a:rPr>
              <a:t>Third: the adult fish stage</a:t>
            </a:r>
          </a:p>
          <a:p>
            <a:pPr marL="0" indent="0">
              <a:buNone/>
            </a:pPr>
            <a:r>
              <a:rPr lang="en-US" sz="1200" b="1" dirty="0" smtClean="0">
                <a:latin typeface="Times New Roman" panose="02020603050405020304" pitchFamily="18" charset="0"/>
                <a:cs typeface="Times New Roman" panose="02020603050405020304" pitchFamily="18" charset="0"/>
              </a:rPr>
              <a:t>The fish go through a long life stage in which they are completely similar to their mothers, except for their sexual maturity, and examples of this in Chinese carp fish pass through this stage, which is several years before they are able to lay eggs, which is called the Sub adult stage. This stage is within the limits of the genetic characteristics of each species and the natural food for adult fish or in the pre-puberty stage is similar to one type and most fish have the ability to diversify their food sources, but all fish prefer a specific food that depends on the type of fish and does not switch to another food unless it is not available Favorite food This transformation usually takes a period of time for the fish to get used to the new food, but they return to their favorite food as soon as it is available, and such a change is associated with the changing seasons of the year.</a:t>
            </a:r>
          </a:p>
          <a:p>
            <a:pPr marL="0" indent="0" algn="ctr">
              <a:buNone/>
            </a:pPr>
            <a:r>
              <a:rPr lang="en-US" sz="1200" b="1" dirty="0" smtClean="0">
                <a:solidFill>
                  <a:srgbClr val="FF0000"/>
                </a:solidFill>
                <a:latin typeface="Times New Roman" panose="02020603050405020304" pitchFamily="18" charset="0"/>
                <a:cs typeface="Times New Roman" panose="02020603050405020304" pitchFamily="18" charset="0"/>
              </a:rPr>
              <a:t>Types and sources of natural food</a:t>
            </a:r>
          </a:p>
          <a:p>
            <a:pPr marL="0" indent="0">
              <a:buNone/>
            </a:pPr>
            <a:r>
              <a:rPr lang="en-US" sz="1200" b="1" dirty="0" smtClean="0">
                <a:latin typeface="Times New Roman" panose="02020603050405020304" pitchFamily="18" charset="0"/>
                <a:cs typeface="Times New Roman" panose="02020603050405020304" pitchFamily="18" charset="0"/>
              </a:rPr>
              <a:t>First - primary food products</a:t>
            </a:r>
          </a:p>
          <a:p>
            <a:pPr marL="0" indent="0">
              <a:buNone/>
            </a:pPr>
            <a:r>
              <a:rPr lang="en-US" sz="1200" b="1" dirty="0" smtClean="0">
                <a:latin typeface="Times New Roman" panose="02020603050405020304" pitchFamily="18" charset="0"/>
                <a:cs typeface="Times New Roman" panose="02020603050405020304" pitchFamily="18" charset="0"/>
              </a:rPr>
              <a:t>Secondly - secondary food products</a:t>
            </a:r>
          </a:p>
          <a:p>
            <a:pPr marL="0" indent="0">
              <a:buNone/>
            </a:pPr>
            <a:r>
              <a:rPr lang="en-US" sz="1200" b="1" dirty="0" smtClean="0">
                <a:latin typeface="Times New Roman" panose="02020603050405020304" pitchFamily="18" charset="0"/>
                <a:cs typeface="Times New Roman" panose="02020603050405020304" pitchFamily="18" charset="0"/>
              </a:rPr>
              <a:t>Third - Bottom fauna</a:t>
            </a:r>
          </a:p>
          <a:p>
            <a:pPr>
              <a:buFont typeface="Wingdings" panose="05000000000000000000" pitchFamily="2" charset="2"/>
              <a:buChar char="v"/>
            </a:pPr>
            <a:r>
              <a:rPr lang="en-US" sz="1200" b="1" dirty="0" smtClean="0">
                <a:solidFill>
                  <a:srgbClr val="FF0000"/>
                </a:solidFill>
                <a:latin typeface="Times New Roman" panose="02020603050405020304" pitchFamily="18" charset="0"/>
                <a:cs typeface="Times New Roman" panose="02020603050405020304" pitchFamily="18" charset="0"/>
              </a:rPr>
              <a:t>First, primary food products</a:t>
            </a:r>
          </a:p>
          <a:p>
            <a:pPr marL="0" indent="0">
              <a:buNone/>
            </a:pPr>
            <a:r>
              <a:rPr lang="en-US" sz="1200" b="1" dirty="0" smtClean="0">
                <a:latin typeface="Times New Roman" panose="02020603050405020304" pitchFamily="18" charset="0"/>
                <a:cs typeface="Times New Roman" panose="02020603050405020304" pitchFamily="18" charset="0"/>
              </a:rPr>
              <a:t>Autotrophic plants are the source of food for all living organisms, directly or indirectly, as they are the source of carbohydrates that are stored in the form of sugars or starches or converted into vegetable oils, and in which amino acids and protoplasm are built by adding nitrogen. Nucleic acids are also created by adding phosphorus, so plants can benefit from mineral salts Dissolved in water, which is involved in the synthesis of the components of the bodies of plants.</a:t>
            </a:r>
          </a:p>
          <a:p>
            <a:pPr marL="0" indent="0">
              <a:buNone/>
            </a:pPr>
            <a:r>
              <a:rPr lang="en-US" sz="1200" b="1" dirty="0" smtClean="0">
                <a:solidFill>
                  <a:srgbClr val="FF0000"/>
                </a:solidFill>
                <a:latin typeface="Times New Roman" panose="02020603050405020304" pitchFamily="18" charset="0"/>
                <a:cs typeface="Times New Roman" panose="02020603050405020304" pitchFamily="18" charset="0"/>
              </a:rPr>
              <a:t>1- Phytoplankton</a:t>
            </a:r>
          </a:p>
          <a:p>
            <a:pPr marL="0" indent="0">
              <a:buNone/>
            </a:pPr>
            <a:r>
              <a:rPr lang="en-US" sz="1200" b="1" dirty="0" smtClean="0">
                <a:latin typeface="Times New Roman" panose="02020603050405020304" pitchFamily="18" charset="0"/>
                <a:cs typeface="Times New Roman" panose="02020603050405020304" pitchFamily="18" charset="0"/>
              </a:rPr>
              <a:t>Phytoplankton is considered the most important primary food component due to the availability of the following characteristics: Its small size, which makes it</a:t>
            </a:r>
          </a:p>
          <a:p>
            <a:pPr marL="0" indent="0">
              <a:buNone/>
            </a:pPr>
            <a:r>
              <a:rPr lang="en-US" sz="1200" b="1" dirty="0" smtClean="0">
                <a:latin typeface="Times New Roman" panose="02020603050405020304" pitchFamily="18" charset="0"/>
                <a:cs typeface="Times New Roman" panose="02020603050405020304" pitchFamily="18" charset="0"/>
              </a:rPr>
              <a:t>Within reach of small fish and microorganisms. The shortness of his life cycle gives successive generations</a:t>
            </a:r>
          </a:p>
          <a:p>
            <a:pPr marL="0" indent="0">
              <a:buNone/>
            </a:pPr>
            <a:r>
              <a:rPr lang="en-US" sz="1200" b="1" dirty="0" smtClean="0">
                <a:latin typeface="Times New Roman" panose="02020603050405020304" pitchFamily="18" charset="0"/>
                <a:cs typeface="Times New Roman" panose="02020603050405020304" pitchFamily="18" charset="0"/>
              </a:rPr>
              <a:t>In a short period, the generation period does not exceed 15 days. It spreads in all parts of the water, whether on the surface, in the water column, or on the bottom. It is rich in protein and low in fiber, which makes it a good food, as it contains 50-60% dry weight.</a:t>
            </a:r>
            <a:endParaRPr lang="en-US" sz="1200" b="1"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5638800" y="457200"/>
            <a:ext cx="3429000" cy="6400800"/>
          </a:xfrm>
        </p:spPr>
        <p:txBody>
          <a:bodyPr>
            <a:normAutofit fontScale="47500" lnSpcReduction="20000"/>
          </a:bodyPr>
          <a:lstStyle/>
          <a:p>
            <a:pPr algn="r" rtl="1"/>
            <a:r>
              <a:rPr lang="ar-MA" b="1" dirty="0" smtClean="0">
                <a:solidFill>
                  <a:srgbClr val="FF0000"/>
                </a:solidFill>
                <a:latin typeface="Times New Roman" panose="02020603050405020304" pitchFamily="18" charset="0"/>
                <a:cs typeface="Times New Roman" panose="02020603050405020304" pitchFamily="18" charset="0"/>
              </a:rPr>
              <a:t>ثالثا : طور الاسماك البالغة </a:t>
            </a:r>
            <a:r>
              <a:rPr lang="en-US" b="1" dirty="0" smtClean="0">
                <a:solidFill>
                  <a:srgbClr val="FF0000"/>
                </a:solidFill>
                <a:latin typeface="Times New Roman" panose="02020603050405020304" pitchFamily="18" charset="0"/>
                <a:cs typeface="Times New Roman" panose="02020603050405020304" pitchFamily="18" charset="0"/>
              </a:rPr>
              <a:t>Adult</a:t>
            </a:r>
          </a:p>
          <a:p>
            <a:pPr algn="r" rtl="1"/>
            <a:r>
              <a:rPr lang="ar-MA" b="1" dirty="0" smtClean="0">
                <a:latin typeface="Times New Roman" panose="02020603050405020304" pitchFamily="18" charset="0"/>
                <a:cs typeface="Times New Roman" panose="02020603050405020304" pitchFamily="18" charset="0"/>
              </a:rPr>
              <a:t>تمر الأسماك بمرحلة عمریة طویلة تكون فیھا مشابھة تماما لأمھاتھا فیما عدا نضجھا الجنسي</a:t>
            </a:r>
            <a:r>
              <a:rPr lang="en-US" b="1" dirty="0" smtClean="0">
                <a:latin typeface="Times New Roman" panose="02020603050405020304" pitchFamily="18" charset="0"/>
                <a:cs typeface="Times New Roman" panose="02020603050405020304" pitchFamily="18" charset="0"/>
              </a:rPr>
              <a:t> </a:t>
            </a:r>
            <a:r>
              <a:rPr lang="ar-MA" b="1" dirty="0" smtClean="0">
                <a:latin typeface="Times New Roman" panose="02020603050405020304" pitchFamily="18" charset="0"/>
                <a:cs typeface="Times New Roman" panose="02020603050405020304" pitchFamily="18" charset="0"/>
              </a:rPr>
              <a:t> والأمثلة علي ذلك في اسماك الكارب الصیني تعبر ھذه المرحلة التي تبلغ عدة سنوات قبل ان تصبح قادرة علي وضع البیض والتي یطلق علیھا مرحلة  </a:t>
            </a:r>
            <a:r>
              <a:rPr lang="en-US" b="1" dirty="0" smtClean="0">
                <a:latin typeface="Times New Roman" panose="02020603050405020304" pitchFamily="18" charset="0"/>
                <a:cs typeface="Times New Roman" panose="02020603050405020304" pitchFamily="18" charset="0"/>
              </a:rPr>
              <a:t> Sub adult </a:t>
            </a:r>
            <a:r>
              <a:rPr lang="ar-MA" b="1" dirty="0" smtClean="0">
                <a:latin typeface="Times New Roman" panose="02020603050405020304" pitchFamily="18" charset="0"/>
                <a:cs typeface="Times New Roman" panose="02020603050405020304" pitchFamily="18" charset="0"/>
              </a:rPr>
              <a:t>وتلعب درجة الحرارة دورا أساسیا في التحكم في طور ھذه المرحلة وذلك في حدود الصفات الوراثیة لكل نوع والغذاء الطبیعي للأسماك البالغة أو في مرحلة ما قبل البلوغ متماثل للنوع الواحد ومعظم الاسماك لھا القدرة علي تنوع مصادر غذائھا ولكن جمیع الاسماك تفضل غذاء معین یتوقف علي نوع السمكة ولا تتحول الي غذاء آخر إلا في حالة عدم توفر الغذاء المفضل ویحتاج ھذا التحول عادة الي فترة من الوقت حتى تتعود الأسماك علي الغذاء الجدید ولكنھا تعود الي غذائھا المفضل فور توفره ومثل ھذا التغیر یرتبط بتغیر فصول السنة.</a:t>
            </a:r>
          </a:p>
          <a:p>
            <a:pPr algn="r" rtl="1"/>
            <a:endParaRPr lang="ar-MA" b="1" dirty="0" smtClean="0">
              <a:latin typeface="Times New Roman" panose="02020603050405020304" pitchFamily="18" charset="0"/>
              <a:cs typeface="Times New Roman" panose="02020603050405020304" pitchFamily="18" charset="0"/>
            </a:endParaRPr>
          </a:p>
          <a:p>
            <a:pPr algn="ctr" rtl="1"/>
            <a:r>
              <a:rPr lang="ar-MA" b="1" dirty="0" smtClean="0">
                <a:solidFill>
                  <a:srgbClr val="FF0000"/>
                </a:solidFill>
                <a:latin typeface="Times New Roman" panose="02020603050405020304" pitchFamily="18" charset="0"/>
                <a:cs typeface="Times New Roman" panose="02020603050405020304" pitchFamily="18" charset="0"/>
              </a:rPr>
              <a:t>انواع ومصادر الغذاء الطبیعي </a:t>
            </a:r>
            <a:r>
              <a:rPr lang="en-US" b="1" dirty="0" smtClean="0">
                <a:solidFill>
                  <a:srgbClr val="FF0000"/>
                </a:solidFill>
                <a:latin typeface="Times New Roman" panose="02020603050405020304" pitchFamily="18" charset="0"/>
                <a:cs typeface="Times New Roman" panose="02020603050405020304" pitchFamily="18" charset="0"/>
              </a:rPr>
              <a:t>Natural Food</a:t>
            </a:r>
          </a:p>
          <a:p>
            <a:pPr algn="r" rtl="1"/>
            <a:r>
              <a:rPr lang="ar-MA" b="1" dirty="0" smtClean="0">
                <a:latin typeface="Times New Roman" panose="02020603050405020304" pitchFamily="18" charset="0"/>
                <a:cs typeface="Times New Roman" panose="02020603050405020304" pitchFamily="18" charset="0"/>
              </a:rPr>
              <a:t>أولا - منتجات الغذاء الأولیة </a:t>
            </a:r>
            <a:r>
              <a:rPr lang="en-US" b="1" dirty="0" smtClean="0">
                <a:latin typeface="Times New Roman" panose="02020603050405020304" pitchFamily="18" charset="0"/>
                <a:cs typeface="Times New Roman" panose="02020603050405020304" pitchFamily="18" charset="0"/>
              </a:rPr>
              <a:t>primary producers</a:t>
            </a:r>
          </a:p>
          <a:p>
            <a:pPr algn="r" rtl="1"/>
            <a:r>
              <a:rPr lang="ar-MA" b="1" dirty="0" smtClean="0">
                <a:latin typeface="Times New Roman" panose="02020603050405020304" pitchFamily="18" charset="0"/>
                <a:cs typeface="Times New Roman" panose="02020603050405020304" pitchFamily="18" charset="0"/>
              </a:rPr>
              <a:t>ثانیا - منتجات الغذاء الثانویة </a:t>
            </a:r>
            <a:r>
              <a:rPr lang="en-US" b="1" dirty="0" smtClean="0">
                <a:latin typeface="Times New Roman" panose="02020603050405020304" pitchFamily="18" charset="0"/>
                <a:cs typeface="Times New Roman" panose="02020603050405020304" pitchFamily="18" charset="0"/>
              </a:rPr>
              <a:t>Secondary producers</a:t>
            </a:r>
          </a:p>
          <a:p>
            <a:pPr algn="r" rtl="1"/>
            <a:r>
              <a:rPr lang="ar-MA" b="1" dirty="0" smtClean="0">
                <a:latin typeface="Times New Roman" panose="02020603050405020304" pitchFamily="18" charset="0"/>
                <a:cs typeface="Times New Roman" panose="02020603050405020304" pitchFamily="18" charset="0"/>
              </a:rPr>
              <a:t>ثالثا - حیوانات القاع </a:t>
            </a:r>
            <a:r>
              <a:rPr lang="en-US" b="1" dirty="0" smtClean="0">
                <a:latin typeface="Times New Roman" panose="02020603050405020304" pitchFamily="18" charset="0"/>
                <a:cs typeface="Times New Roman" panose="02020603050405020304" pitchFamily="18" charset="0"/>
              </a:rPr>
              <a:t>Bottom fauna</a:t>
            </a:r>
          </a:p>
          <a:p>
            <a:pPr algn="r" rtl="1"/>
            <a:r>
              <a:rPr lang="ar-MA" b="1" dirty="0" smtClean="0">
                <a:solidFill>
                  <a:srgbClr val="FF0000"/>
                </a:solidFill>
                <a:latin typeface="Times New Roman" panose="02020603050405020304" pitchFamily="18" charset="0"/>
                <a:cs typeface="Times New Roman" panose="02020603050405020304" pitchFamily="18" charset="0"/>
              </a:rPr>
              <a:t>اولا منتجات الغذاء الاولیة </a:t>
            </a:r>
            <a:r>
              <a:rPr lang="en-US" b="1" dirty="0" smtClean="0">
                <a:solidFill>
                  <a:srgbClr val="FF0000"/>
                </a:solidFill>
                <a:latin typeface="Times New Roman" panose="02020603050405020304" pitchFamily="18" charset="0"/>
                <a:cs typeface="Times New Roman" panose="02020603050405020304" pitchFamily="18" charset="0"/>
              </a:rPr>
              <a:t>primary producers</a:t>
            </a:r>
            <a:endParaRPr lang="ar-MA" b="1" dirty="0" smtClean="0">
              <a:solidFill>
                <a:srgbClr val="FF0000"/>
              </a:solidFill>
              <a:latin typeface="Times New Roman" panose="02020603050405020304" pitchFamily="18" charset="0"/>
              <a:cs typeface="Times New Roman" panose="02020603050405020304" pitchFamily="18" charset="0"/>
            </a:endParaRPr>
          </a:p>
          <a:p>
            <a:pPr algn="r"/>
            <a:r>
              <a:rPr lang="ar-MA" b="1" dirty="0" smtClean="0">
                <a:latin typeface="Times New Roman" panose="02020603050405020304" pitchFamily="18" charset="0"/>
                <a:cs typeface="Times New Roman" panose="02020603050405020304" pitchFamily="18" charset="0"/>
              </a:rPr>
              <a:t>النباتات ذاتیة التغذیة ھي مصدر الغذاء لجمیع الكائنات الحیة وبطریقة مباشرة أو غیرمباشرة فھي مصدر المواد الكربوھیدراتیة التي تدخر في صورة مواد سكریة أو نشویة أو تحول الي زیوت نباتیة وفیھا یتم بناء الأحماض الامینیة والبروتوبلازم باضافة النتروجین كذلك تخلق الأحماض النوویة بإضافة الفسفور تستطیع النباتات الاستفادة من الأملاح المعدنیة الذائبة في الماء والتي تدخل في تخلیق مكونات أجسام النباتات.</a:t>
            </a:r>
          </a:p>
          <a:p>
            <a:pPr marL="457200" indent="-457200" algn="r" rtl="1">
              <a:buAutoNum type="arabicParenR"/>
            </a:pPr>
            <a:r>
              <a:rPr lang="ar-MA" b="1" dirty="0" smtClean="0">
                <a:solidFill>
                  <a:srgbClr val="FF0000"/>
                </a:solidFill>
                <a:latin typeface="Times New Roman" panose="02020603050405020304" pitchFamily="18" charset="0"/>
                <a:cs typeface="Times New Roman" panose="02020603050405020304" pitchFamily="18" charset="0"/>
              </a:rPr>
              <a:t>الهائمات النباتیة </a:t>
            </a:r>
            <a:r>
              <a:rPr lang="en-US" b="1" dirty="0" smtClean="0">
                <a:solidFill>
                  <a:srgbClr val="FF0000"/>
                </a:solidFill>
                <a:latin typeface="Times New Roman" panose="02020603050405020304" pitchFamily="18" charset="0"/>
                <a:cs typeface="Times New Roman" panose="02020603050405020304" pitchFamily="18" charset="0"/>
              </a:rPr>
              <a:t>phytoplankton</a:t>
            </a:r>
            <a:endParaRPr lang="ar-MA" b="1" dirty="0" smtClean="0">
              <a:solidFill>
                <a:srgbClr val="FF0000"/>
              </a:solidFill>
              <a:latin typeface="Times New Roman" panose="02020603050405020304" pitchFamily="18" charset="0"/>
              <a:cs typeface="Times New Roman" panose="02020603050405020304" pitchFamily="18" charset="0"/>
            </a:endParaRPr>
          </a:p>
          <a:p>
            <a:pPr algn="r" rtl="1"/>
            <a:r>
              <a:rPr lang="ar-MA" b="1" dirty="0" smtClean="0">
                <a:latin typeface="Times New Roman" panose="02020603050405020304" pitchFamily="18" charset="0"/>
                <a:cs typeface="Times New Roman" panose="02020603050405020304" pitchFamily="18" charset="0"/>
              </a:rPr>
              <a:t>یعتبر الھائمات النباتیة أھم مكونات الغذاء الاولیة لتوفر الصفات التالیة : صغر حجمه مما یجعله</a:t>
            </a:r>
          </a:p>
          <a:p>
            <a:pPr algn="r" rtl="1"/>
            <a:r>
              <a:rPr lang="ar-MA" b="1" dirty="0" smtClean="0">
                <a:latin typeface="Times New Roman" panose="02020603050405020304" pitchFamily="18" charset="0"/>
                <a:cs typeface="Times New Roman" panose="02020603050405020304" pitchFamily="18" charset="0"/>
              </a:rPr>
              <a:t>في متناول صغار الاسماك والكائنات الحیوانیة الدقیقة . قصر دوره حیاته فیعطي أجیالا متوالیة</a:t>
            </a:r>
          </a:p>
          <a:p>
            <a:pPr algn="r" rtl="1"/>
            <a:r>
              <a:rPr lang="ar-MA" b="1" dirty="0" smtClean="0">
                <a:latin typeface="Times New Roman" panose="02020603050405020304" pitchFamily="18" charset="0"/>
                <a:cs typeface="Times New Roman" panose="02020603050405020304" pitchFamily="18" charset="0"/>
              </a:rPr>
              <a:t>في فترة قصیرة لا تزید فترة الجیل عن </a:t>
            </a:r>
            <a:r>
              <a:rPr lang="en-US" b="1" dirty="0" smtClean="0">
                <a:latin typeface="Times New Roman" panose="02020603050405020304" pitchFamily="18" charset="0"/>
                <a:cs typeface="Times New Roman" panose="02020603050405020304" pitchFamily="18" charset="0"/>
              </a:rPr>
              <a:t>15 </a:t>
            </a:r>
            <a:r>
              <a:rPr lang="ar-MA" b="1" dirty="0" smtClean="0">
                <a:latin typeface="Times New Roman" panose="02020603050405020304" pitchFamily="18" charset="0"/>
                <a:cs typeface="Times New Roman" panose="02020603050405020304" pitchFamily="18" charset="0"/>
              </a:rPr>
              <a:t>یوم انتشاره في كافة اجزاء المیاه سواء علي السطح أو في عمود المیاه أوعلي القاع غناه بالبروتین وقلة نسبة الألیاف مما یجعله غذاء جید اذ يحتوي على </a:t>
            </a:r>
            <a:r>
              <a:rPr lang="en-US" b="1" dirty="0" smtClean="0">
                <a:latin typeface="Times New Roman" panose="02020603050405020304" pitchFamily="18" charset="0"/>
                <a:cs typeface="Times New Roman" panose="02020603050405020304" pitchFamily="18" charset="0"/>
              </a:rPr>
              <a:t>60-50</a:t>
            </a:r>
            <a:r>
              <a:rPr lang="ar-MA"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a:t>
            </a:r>
            <a:r>
              <a:rPr lang="ar-MA" b="1" dirty="0" smtClean="0">
                <a:latin typeface="Times New Roman" panose="02020603050405020304" pitchFamily="18" charset="0"/>
                <a:cs typeface="Times New Roman" panose="02020603050405020304" pitchFamily="18" charset="0"/>
              </a:rPr>
              <a:t> وزن جاف.</a:t>
            </a:r>
            <a:endParaRPr lang="ar-MA" b="1" dirty="0" smtClean="0">
              <a:solidFill>
                <a:srgbClr val="FF0000"/>
              </a:solidFill>
              <a:latin typeface="Times New Roman" panose="02020603050405020304" pitchFamily="18" charset="0"/>
              <a:cs typeface="Times New Roman" panose="02020603050405020304" pitchFamily="18" charset="0"/>
            </a:endParaRPr>
          </a:p>
          <a:p>
            <a:pPr algn="r" rtl="1"/>
            <a:endParaRPr lang="ar-MA" b="1" dirty="0" smtClean="0">
              <a:latin typeface="Times New Roman" panose="02020603050405020304" pitchFamily="18" charset="0"/>
              <a:cs typeface="Times New Roman" panose="02020603050405020304" pitchFamily="18" charset="0"/>
            </a:endParaRPr>
          </a:p>
          <a:p>
            <a:pPr algn="r" rtl="1"/>
            <a:endParaRPr lang="en-US" b="1" dirty="0" smtClean="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186496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304800"/>
          </a:xfrm>
        </p:spPr>
        <p:txBody>
          <a:bodyPr>
            <a:normAutofit fontScale="90000"/>
          </a:bodyPr>
          <a:lstStyle/>
          <a:p>
            <a:r>
              <a:rPr lang="en-US" sz="2000" b="1" dirty="0" smtClean="0">
                <a:solidFill>
                  <a:srgbClr val="FF0000"/>
                </a:solidFill>
                <a:latin typeface="Times New Roman" panose="02020603050405020304" pitchFamily="18" charset="0"/>
                <a:cs typeface="Times New Roman" panose="02020603050405020304" pitchFamily="18" charset="0"/>
              </a:rPr>
              <a:t>Phytoplankton belongs to several algal species, the most important of which are: </a:t>
            </a:r>
            <a:endParaRPr lang="en-US" dirty="0"/>
          </a:p>
        </p:txBody>
      </p:sp>
      <p:sp>
        <p:nvSpPr>
          <p:cNvPr id="3" name="Content Placeholder 2"/>
          <p:cNvSpPr>
            <a:spLocks noGrp="1"/>
          </p:cNvSpPr>
          <p:nvPr>
            <p:ph sz="half" idx="1"/>
          </p:nvPr>
        </p:nvSpPr>
        <p:spPr>
          <a:xfrm>
            <a:off x="-10886" y="381000"/>
            <a:ext cx="5192486" cy="6477000"/>
          </a:xfrm>
        </p:spPr>
        <p:txBody>
          <a:bodyPr>
            <a:noAutofit/>
          </a:bodyPr>
          <a:lstStyle/>
          <a:p>
            <a:pPr>
              <a:buFont typeface="Wingdings" panose="05000000000000000000" pitchFamily="2" charset="2"/>
              <a:buChar char="v"/>
            </a:pPr>
            <a:r>
              <a:rPr lang="en-US" sz="1200" b="1" dirty="0" smtClean="0">
                <a:solidFill>
                  <a:srgbClr val="FF0000"/>
                </a:solidFill>
                <a:latin typeface="Times New Roman" panose="02020603050405020304" pitchFamily="18" charset="0"/>
                <a:cs typeface="Times New Roman" panose="02020603050405020304" pitchFamily="18" charset="0"/>
              </a:rPr>
              <a:t>Green algae</a:t>
            </a:r>
          </a:p>
          <a:p>
            <a:pPr marL="0" indent="0">
              <a:buNone/>
            </a:pPr>
            <a:r>
              <a:rPr lang="en-US" sz="1200" b="1" dirty="0" smtClean="0">
                <a:latin typeface="Times New Roman" panose="02020603050405020304" pitchFamily="18" charset="0"/>
                <a:cs typeface="Times New Roman" panose="02020603050405020304" pitchFamily="18" charset="0"/>
              </a:rPr>
              <a:t>They are single-celled or multi-celled plant organisms distinguished by nuclei and plastids. They spread in fresh and marine waters and represent an important food for many fish, including Chlorella - </a:t>
            </a:r>
            <a:r>
              <a:rPr lang="en-US" sz="1200" b="1" dirty="0" err="1" smtClean="0">
                <a:latin typeface="Times New Roman" panose="02020603050405020304" pitchFamily="18" charset="0"/>
                <a:cs typeface="Times New Roman" panose="02020603050405020304" pitchFamily="18" charset="0"/>
              </a:rPr>
              <a:t>Chlamydomonas</a:t>
            </a:r>
            <a:r>
              <a:rPr lang="en-US" sz="1200" b="1" dirty="0" smtClean="0">
                <a:latin typeface="Times New Roman" panose="02020603050405020304" pitchFamily="18" charset="0"/>
                <a:cs typeface="Times New Roman" panose="02020603050405020304" pitchFamily="18" charset="0"/>
              </a:rPr>
              <a:t> - </a:t>
            </a:r>
            <a:r>
              <a:rPr lang="en-US" sz="1200" b="1" dirty="0" err="1" smtClean="0">
                <a:latin typeface="Times New Roman" panose="02020603050405020304" pitchFamily="18" charset="0"/>
                <a:cs typeface="Times New Roman" panose="02020603050405020304" pitchFamily="18" charset="0"/>
              </a:rPr>
              <a:t>Spirogera</a:t>
            </a:r>
            <a:r>
              <a:rPr lang="en-US" sz="1200" b="1" dirty="0" smtClean="0">
                <a:latin typeface="Times New Roman" panose="02020603050405020304" pitchFamily="18" charset="0"/>
                <a:cs typeface="Times New Roman" panose="02020603050405020304" pitchFamily="18" charset="0"/>
              </a:rPr>
              <a:t> - Diatoms.</a:t>
            </a:r>
          </a:p>
          <a:p>
            <a:pPr>
              <a:buFont typeface="Wingdings" panose="05000000000000000000" pitchFamily="2" charset="2"/>
              <a:buChar char="v"/>
            </a:pPr>
            <a:r>
              <a:rPr lang="en-US" sz="1200" b="1" dirty="0" smtClean="0">
                <a:solidFill>
                  <a:srgbClr val="FF0000"/>
                </a:solidFill>
                <a:latin typeface="Times New Roman" panose="02020603050405020304" pitchFamily="18" charset="0"/>
                <a:cs typeface="Times New Roman" panose="02020603050405020304" pitchFamily="18" charset="0"/>
              </a:rPr>
              <a:t>Blue green algae</a:t>
            </a:r>
          </a:p>
          <a:p>
            <a:pPr marL="0" indent="0">
              <a:buNone/>
            </a:pPr>
            <a:r>
              <a:rPr lang="en-US" sz="1200" b="1" dirty="0" smtClean="0">
                <a:latin typeface="Times New Roman" panose="02020603050405020304" pitchFamily="18" charset="0"/>
                <a:cs typeface="Times New Roman" panose="02020603050405020304" pitchFamily="18" charset="0"/>
              </a:rPr>
              <a:t>They are single-celled plant organisms or in groups with each cell retaining its independence. Each cell is surrounded by a gelatinous layer that is indistinguishable from nuclei or plastids. They are spread in fresh and marine waters. They represent food for many types of fish, some of which give fish meat an unacceptable taste, and some of which are poisonous.</a:t>
            </a:r>
          </a:p>
          <a:p>
            <a:pPr>
              <a:buFont typeface="Wingdings" panose="05000000000000000000" pitchFamily="2" charset="2"/>
              <a:buChar char="v"/>
            </a:pPr>
            <a:r>
              <a:rPr lang="en-US" sz="1200" b="1" dirty="0" smtClean="0">
                <a:solidFill>
                  <a:srgbClr val="FF0000"/>
                </a:solidFill>
                <a:latin typeface="Times New Roman" panose="02020603050405020304" pitchFamily="18" charset="0"/>
                <a:cs typeface="Times New Roman" panose="02020603050405020304" pitchFamily="18" charset="0"/>
              </a:rPr>
              <a:t>Brown and red algae </a:t>
            </a:r>
          </a:p>
          <a:p>
            <a:pPr marL="0" indent="0">
              <a:buNone/>
            </a:pPr>
            <a:r>
              <a:rPr lang="en-US" sz="1200" b="1" dirty="0" smtClean="0">
                <a:latin typeface="Times New Roman" panose="02020603050405020304" pitchFamily="18" charset="0"/>
                <a:cs typeface="Times New Roman" panose="02020603050405020304" pitchFamily="18" charset="0"/>
              </a:rPr>
              <a:t>It is not important in fresh water and is widespread in the seas in temperate and cold regions</a:t>
            </a:r>
          </a:p>
          <a:p>
            <a:pPr marL="0" indent="0" algn="ctr">
              <a:buNone/>
            </a:pPr>
            <a:r>
              <a:rPr lang="en-US" sz="1200" b="1" dirty="0" smtClean="0">
                <a:solidFill>
                  <a:srgbClr val="FF0000"/>
                </a:solidFill>
                <a:latin typeface="Times New Roman" panose="02020603050405020304" pitchFamily="18" charset="0"/>
                <a:cs typeface="Times New Roman" panose="02020603050405020304" pitchFamily="18" charset="0"/>
              </a:rPr>
              <a:t>Distribution of phytoplankton in the water</a:t>
            </a:r>
            <a:r>
              <a:rPr lang="en-US" sz="1200" b="1" dirty="0" smtClean="0">
                <a:latin typeface="Times New Roman" panose="02020603050405020304" pitchFamily="18" charset="0"/>
                <a:cs typeface="Times New Roman" panose="02020603050405020304" pitchFamily="18" charset="0"/>
              </a:rPr>
              <a:t>.</a:t>
            </a:r>
          </a:p>
          <a:p>
            <a:pPr marL="0" indent="0" algn="ctr">
              <a:buNone/>
            </a:pPr>
            <a:r>
              <a:rPr lang="en-US" sz="1200" b="1" dirty="0" smtClean="0">
                <a:solidFill>
                  <a:srgbClr val="FF0000"/>
                </a:solidFill>
                <a:latin typeface="Times New Roman" panose="02020603050405020304" pitchFamily="18" charset="0"/>
                <a:cs typeface="Times New Roman" panose="02020603050405020304" pitchFamily="18" charset="0"/>
              </a:rPr>
              <a:t>1- The distribution of </a:t>
            </a:r>
            <a:r>
              <a:rPr lang="en-US" sz="1200" b="1" dirty="0" smtClean="0">
                <a:solidFill>
                  <a:srgbClr val="FF0000"/>
                </a:solidFill>
                <a:latin typeface="Times New Roman" panose="02020603050405020304" pitchFamily="18" charset="0"/>
                <a:cs typeface="Times New Roman" panose="02020603050405020304" pitchFamily="18" charset="0"/>
              </a:rPr>
              <a:t>phytoplankton </a:t>
            </a:r>
            <a:r>
              <a:rPr lang="en-US" sz="1200" b="1" dirty="0" smtClean="0">
                <a:latin typeface="Times New Roman" panose="02020603050405020304" pitchFamily="18" charset="0"/>
                <a:cs typeface="Times New Roman" panose="02020603050405020304" pitchFamily="18" charset="0"/>
              </a:rPr>
              <a:t>in water depends on its type and the properties of water in terms of surface tension and density.</a:t>
            </a:r>
          </a:p>
          <a:p>
            <a:pPr marL="0" indent="0">
              <a:buNone/>
            </a:pPr>
            <a:r>
              <a:rPr lang="en-US" sz="1200" b="1" dirty="0" smtClean="0">
                <a:latin typeface="Times New Roman" panose="02020603050405020304" pitchFamily="18" charset="0"/>
                <a:cs typeface="Times New Roman" panose="02020603050405020304" pitchFamily="18" charset="0"/>
              </a:rPr>
              <a:t>Which changes with the change of temperature and water currents and spreads in the areas that reach sunlight and its presence in the water column near the surface. It is noted that at any time there is always a dominant type of plankton, and other types are present to a limited extent representative of the type, and when environmental conditions change, these types prevail at the expense of other types.</a:t>
            </a:r>
          </a:p>
          <a:p>
            <a:pPr marL="0" indent="0">
              <a:buNone/>
            </a:pPr>
            <a:r>
              <a:rPr lang="en-US" sz="1200" b="1" dirty="0" smtClean="0">
                <a:solidFill>
                  <a:srgbClr val="FF0000"/>
                </a:solidFill>
                <a:latin typeface="Times New Roman" panose="02020603050405020304" pitchFamily="18" charset="0"/>
                <a:cs typeface="Times New Roman" panose="02020603050405020304" pitchFamily="18" charset="0"/>
              </a:rPr>
              <a:t>2- </a:t>
            </a:r>
            <a:r>
              <a:rPr lang="en-US" sz="1200" b="1" dirty="0" err="1" smtClean="0">
                <a:solidFill>
                  <a:srgbClr val="FF0000"/>
                </a:solidFill>
                <a:latin typeface="Times New Roman" panose="02020603050405020304" pitchFamily="18" charset="0"/>
                <a:cs typeface="Times New Roman" panose="02020603050405020304" pitchFamily="18" charset="0"/>
              </a:rPr>
              <a:t>Macrophytes</a:t>
            </a:r>
            <a:endParaRPr lang="en-US" sz="1200" b="1"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sz="1200" b="1" dirty="0" smtClean="0">
                <a:latin typeface="Times New Roman" panose="02020603050405020304" pitchFamily="18" charset="0"/>
                <a:cs typeface="Times New Roman" panose="02020603050405020304" pitchFamily="18" charset="0"/>
              </a:rPr>
              <a:t>Algae are large in size fixed in the soil and on rocks as food for many fish, and the algae that fish accept is plant-based.</a:t>
            </a:r>
          </a:p>
          <a:p>
            <a:pPr marL="0" indent="0">
              <a:buNone/>
            </a:pPr>
            <a:r>
              <a:rPr lang="en-US" sz="1200" b="1" dirty="0" smtClean="0">
                <a:latin typeface="Times New Roman" panose="02020603050405020304" pitchFamily="18" charset="0"/>
                <a:cs typeface="Times New Roman" panose="02020603050405020304" pitchFamily="18" charset="0"/>
              </a:rPr>
              <a:t>The floating flowering plants are food for grass carp, common carp and tilapia.</a:t>
            </a:r>
          </a:p>
          <a:p>
            <a:pPr marL="0" indent="0">
              <a:buNone/>
            </a:pPr>
            <a:r>
              <a:rPr lang="en-US" sz="1200" b="1" dirty="0" smtClean="0">
                <a:latin typeface="Times New Roman" panose="02020603050405020304" pitchFamily="18" charset="0"/>
                <a:cs typeface="Times New Roman" panose="02020603050405020304" pitchFamily="18" charset="0"/>
              </a:rPr>
              <a:t>However, flowering, fixed or floating aquatic plants do not accept fish to feed on, as they have a high percentage of fiber. In general, aquatic plants are undesirable in fish ponds because of their effect on obscuring light from plankton, slowing their growth, and being a shelter for harmful pests and mosquitoes.</a:t>
            </a:r>
            <a:endParaRPr lang="en-US" sz="1200" b="1"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5410200" y="533400"/>
            <a:ext cx="3657600" cy="6248400"/>
          </a:xfrm>
        </p:spPr>
        <p:txBody>
          <a:bodyPr>
            <a:normAutofit fontScale="47500" lnSpcReduction="20000"/>
          </a:bodyPr>
          <a:lstStyle/>
          <a:p>
            <a:pPr marL="0" indent="0" algn="r" rtl="1">
              <a:buNone/>
            </a:pPr>
            <a:r>
              <a:rPr lang="ar-MA" b="1" dirty="0" smtClean="0">
                <a:solidFill>
                  <a:srgbClr val="FF0000"/>
                </a:solidFill>
                <a:latin typeface="Times New Roman" panose="02020603050405020304" pitchFamily="18" charset="0"/>
                <a:cs typeface="Times New Roman" panose="02020603050405020304" pitchFamily="18" charset="0"/>
              </a:rPr>
              <a:t>الطحالب الخضراء </a:t>
            </a:r>
            <a:r>
              <a:rPr lang="en-US" b="1" dirty="0" smtClean="0">
                <a:solidFill>
                  <a:srgbClr val="FF0000"/>
                </a:solidFill>
                <a:latin typeface="Times New Roman" panose="02020603050405020304" pitchFamily="18" charset="0"/>
                <a:cs typeface="Times New Roman" panose="02020603050405020304" pitchFamily="18" charset="0"/>
              </a:rPr>
              <a:t>Green Algae</a:t>
            </a:r>
          </a:p>
          <a:p>
            <a:pPr marL="0" indent="0" algn="r" rtl="1">
              <a:buNone/>
            </a:pPr>
            <a:r>
              <a:rPr lang="ar-MA" b="1" dirty="0" smtClean="0">
                <a:latin typeface="Times New Roman" panose="02020603050405020304" pitchFamily="18" charset="0"/>
                <a:cs typeface="Times New Roman" panose="02020603050405020304" pitchFamily="18" charset="0"/>
              </a:rPr>
              <a:t>ھي كائنات نباتیة وحیدة الخلیة او متعددة الخلایا ممیزة الانویة والبلاستیدات تنتشرفي المیاه العذبة والبحریة وتمثل غذاء ھاما لعدید من الاسماك منھا</a:t>
            </a:r>
            <a:r>
              <a:rPr lang="en-US" b="1" dirty="0" smtClean="0">
                <a:latin typeface="Times New Roman" panose="02020603050405020304" pitchFamily="18" charset="0"/>
                <a:cs typeface="Times New Roman" panose="02020603050405020304" pitchFamily="18" charset="0"/>
              </a:rPr>
              <a:t> </a:t>
            </a:r>
            <a:r>
              <a:rPr lang="ar-MA" b="1" dirty="0" smtClean="0">
                <a:latin typeface="Times New Roman" panose="02020603050405020304" pitchFamily="18" charset="0"/>
                <a:cs typeface="Times New Roman" panose="02020603050405020304" pitchFamily="18" charset="0"/>
              </a:rPr>
              <a:t>الكلوریللا - الكلامیدوموناس – الاسبیروجیرا – الدیاتومات</a:t>
            </a:r>
            <a:r>
              <a:rPr lang="en-US" b="1" dirty="0" smtClean="0">
                <a:latin typeface="Times New Roman" panose="02020603050405020304" pitchFamily="18" charset="0"/>
                <a:cs typeface="Times New Roman" panose="02020603050405020304" pitchFamily="18" charset="0"/>
              </a:rPr>
              <a:t>.</a:t>
            </a:r>
          </a:p>
          <a:p>
            <a:pPr marL="0" indent="0" algn="r" rtl="1">
              <a:buNone/>
            </a:pPr>
            <a:r>
              <a:rPr lang="ar-MA" b="1" dirty="0" smtClean="0">
                <a:solidFill>
                  <a:srgbClr val="FF0000"/>
                </a:solidFill>
                <a:latin typeface="Times New Roman" panose="02020603050405020304" pitchFamily="18" charset="0"/>
                <a:cs typeface="Times New Roman" panose="02020603050405020304" pitchFamily="18" charset="0"/>
              </a:rPr>
              <a:t>- الطحالب الخضراء المزرقة </a:t>
            </a:r>
            <a:r>
              <a:rPr lang="en-US" b="1" dirty="0" smtClean="0">
                <a:solidFill>
                  <a:srgbClr val="FF0000"/>
                </a:solidFill>
                <a:latin typeface="Times New Roman" panose="02020603050405020304" pitchFamily="18" charset="0"/>
                <a:cs typeface="Times New Roman" panose="02020603050405020304" pitchFamily="18" charset="0"/>
              </a:rPr>
              <a:t>Blue Green Algae</a:t>
            </a:r>
          </a:p>
          <a:p>
            <a:pPr marL="0" indent="0" algn="r" rtl="1">
              <a:buNone/>
            </a:pPr>
            <a:r>
              <a:rPr lang="ar-MA" b="1" dirty="0" smtClean="0">
                <a:latin typeface="Times New Roman" panose="02020603050405020304" pitchFamily="18" charset="0"/>
                <a:cs typeface="Times New Roman" panose="02020603050405020304" pitchFamily="18" charset="0"/>
              </a:rPr>
              <a:t>ھي كائنات نباتیة وحیدة الخلیة أوفي مجامیع مع احتفاظ كل خلیة باستقلالھا وتحاط كل خلیة بطبقة ھلامیة غیر ممیزة الانویة أو البلاستیدات وتنتشر في المیاه العذبة والبحریة وتمثل غذاء للعدید من أنواع الأسماك بعضھا یكسب لحم الاسماك طعم غیر مقبول وبعضھا سام.</a:t>
            </a:r>
          </a:p>
          <a:p>
            <a:pPr marL="0" indent="0" algn="r" rtl="1">
              <a:buNone/>
            </a:pPr>
            <a:r>
              <a:rPr lang="ar-MA" b="1" dirty="0" smtClean="0">
                <a:solidFill>
                  <a:srgbClr val="FF0000"/>
                </a:solidFill>
                <a:latin typeface="Times New Roman" panose="02020603050405020304" pitchFamily="18" charset="0"/>
                <a:cs typeface="Times New Roman" panose="02020603050405020304" pitchFamily="18" charset="0"/>
              </a:rPr>
              <a:t>الطحالب البنیة والحمراء </a:t>
            </a:r>
            <a:r>
              <a:rPr lang="en-US" b="1" dirty="0" err="1" smtClean="0">
                <a:solidFill>
                  <a:srgbClr val="FF0000"/>
                </a:solidFill>
                <a:latin typeface="Times New Roman" panose="02020603050405020304" pitchFamily="18" charset="0"/>
                <a:cs typeface="Times New Roman" panose="02020603050405020304" pitchFamily="18" charset="0"/>
              </a:rPr>
              <a:t>Algae&amp;Green</a:t>
            </a:r>
            <a:r>
              <a:rPr lang="en-US" b="1" dirty="0" smtClean="0">
                <a:solidFill>
                  <a:srgbClr val="FF0000"/>
                </a:solidFill>
                <a:latin typeface="Times New Roman" panose="02020603050405020304" pitchFamily="18" charset="0"/>
                <a:cs typeface="Times New Roman" panose="02020603050405020304" pitchFamily="18" charset="0"/>
              </a:rPr>
              <a:t> Algae Red</a:t>
            </a:r>
          </a:p>
          <a:p>
            <a:pPr marL="0" indent="0" algn="r" rtl="1">
              <a:buNone/>
            </a:pPr>
            <a:r>
              <a:rPr lang="ar-MA" b="1" dirty="0" smtClean="0">
                <a:latin typeface="Times New Roman" panose="02020603050405020304" pitchFamily="18" charset="0"/>
                <a:cs typeface="Times New Roman" panose="02020603050405020304" pitchFamily="18" charset="0"/>
              </a:rPr>
              <a:t>لیس لھا أھمیة في المیاه العذبة وتنتشر في البحار في المناطق المعتدلة والباردة </a:t>
            </a:r>
          </a:p>
          <a:p>
            <a:pPr algn="r" rtl="1"/>
            <a:r>
              <a:rPr lang="ar-MA" b="1" dirty="0" smtClean="0">
                <a:solidFill>
                  <a:srgbClr val="FF0000"/>
                </a:solidFill>
                <a:latin typeface="Times New Roman" panose="02020603050405020304" pitchFamily="18" charset="0"/>
                <a:cs typeface="Times New Roman" panose="02020603050405020304" pitchFamily="18" charset="0"/>
              </a:rPr>
              <a:t>توزیع الهائمات النباتیة في الماء.</a:t>
            </a:r>
          </a:p>
          <a:p>
            <a:pPr marL="0" indent="0" algn="r" rtl="1">
              <a:buNone/>
            </a:pPr>
            <a:r>
              <a:rPr lang="ar-MA"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 </a:t>
            </a:r>
            <a:r>
              <a:rPr lang="ar-MA" b="1" dirty="0" smtClean="0">
                <a:latin typeface="Times New Roman" panose="02020603050405020304" pitchFamily="18" charset="0"/>
                <a:cs typeface="Times New Roman" panose="02020603050405020304" pitchFamily="18" charset="0"/>
              </a:rPr>
              <a:t>یتوقف توزیع البلانكتون النباتي في الماء علي نوعه وعلي خواص الماء من حیث التوتر السطحي والكثافة .</a:t>
            </a:r>
          </a:p>
          <a:p>
            <a:pPr marL="0" indent="0" algn="r" rtl="1">
              <a:buNone/>
            </a:pPr>
            <a:r>
              <a:rPr lang="ar-MA" b="1" dirty="0" smtClean="0">
                <a:latin typeface="Times New Roman" panose="02020603050405020304" pitchFamily="18" charset="0"/>
                <a:cs typeface="Times New Roman" panose="02020603050405020304" pitchFamily="18" charset="0"/>
              </a:rPr>
              <a:t>التي تتغیر بتغیر درجة الحرارة وبالتیارات المائیة وینتشر في المناطق التي یصلھا ضوء الشمس ویكثر وجوده في عمود الماء قرب السطح . ویلاحظ انه في اي وقت یوجد دائما نوع سائد من البلانكتون وتتواجد الانواع الأخرى بدرجة محدودة ممثلة للنوع وعند تغیر الظروف البیئیة یسود ھذه الانواع علي حساب الانواع الاخرى</a:t>
            </a:r>
          </a:p>
          <a:p>
            <a:pPr marL="0" indent="0" algn="r" rtl="1">
              <a:buNone/>
            </a:pPr>
            <a:r>
              <a:rPr lang="ar-MA" b="1" dirty="0" smtClean="0">
                <a:solidFill>
                  <a:srgbClr val="FF0000"/>
                </a:solidFill>
                <a:latin typeface="Times New Roman" panose="02020603050405020304" pitchFamily="18" charset="0"/>
                <a:cs typeface="Times New Roman" panose="02020603050405020304" pitchFamily="18" charset="0"/>
              </a:rPr>
              <a:t>-2 النباتات الكبیرة </a:t>
            </a:r>
            <a:r>
              <a:rPr lang="en-US" b="1" dirty="0" err="1" smtClean="0">
                <a:solidFill>
                  <a:srgbClr val="FF0000"/>
                </a:solidFill>
                <a:latin typeface="Times New Roman" panose="02020603050405020304" pitchFamily="18" charset="0"/>
                <a:cs typeface="Times New Roman" panose="02020603050405020304" pitchFamily="18" charset="0"/>
              </a:rPr>
              <a:t>Macrophytes</a:t>
            </a:r>
            <a:endParaRPr lang="en-US" b="1" dirty="0" smtClean="0">
              <a:solidFill>
                <a:srgbClr val="FF0000"/>
              </a:solidFill>
              <a:latin typeface="Times New Roman" panose="02020603050405020304" pitchFamily="18" charset="0"/>
              <a:cs typeface="Times New Roman" panose="02020603050405020304" pitchFamily="18" charset="0"/>
            </a:endParaRPr>
          </a:p>
          <a:p>
            <a:pPr marL="0" indent="0" algn="r" rtl="1">
              <a:buNone/>
            </a:pPr>
            <a:r>
              <a:rPr lang="ar-MA" b="1" dirty="0" smtClean="0">
                <a:latin typeface="Times New Roman" panose="02020603050405020304" pitchFamily="18" charset="0"/>
                <a:cs typeface="Times New Roman" panose="02020603050405020304" pitchFamily="18" charset="0"/>
              </a:rPr>
              <a:t>الطحالب كبیرة الحجم المثبتة في التربة وعلي الصخور غذاء للعدید من الاسماك ومن الطحالب التي تقبل علیھا الاسماك نباتیة التغذیة</a:t>
            </a:r>
            <a:endParaRPr lang="en-US" b="1" dirty="0" smtClean="0">
              <a:latin typeface="Times New Roman" panose="02020603050405020304" pitchFamily="18" charset="0"/>
              <a:cs typeface="Times New Roman" panose="02020603050405020304" pitchFamily="18" charset="0"/>
            </a:endParaRPr>
          </a:p>
          <a:p>
            <a:pPr marL="0" indent="0" algn="r" rtl="1">
              <a:buNone/>
            </a:pPr>
            <a:r>
              <a:rPr lang="ar-MA" b="1" dirty="0" smtClean="0">
                <a:latin typeface="Times New Roman" panose="02020603050405020304" pitchFamily="18" charset="0"/>
                <a:cs typeface="Times New Roman" panose="02020603050405020304" pitchFamily="18" charset="0"/>
              </a:rPr>
              <a:t>اما النباتات الزھریة الطافیة فغذاء لمبروك الحشائش والمبروك العادي والبلطي .</a:t>
            </a:r>
          </a:p>
          <a:p>
            <a:pPr marL="0" indent="0" algn="r" rtl="1">
              <a:buNone/>
            </a:pPr>
            <a:r>
              <a:rPr lang="ar-MA" b="1" dirty="0" smtClean="0">
                <a:latin typeface="Times New Roman" panose="02020603050405020304" pitchFamily="18" charset="0"/>
                <a:cs typeface="Times New Roman" panose="02020603050405020304" pitchFamily="18" charset="0"/>
              </a:rPr>
              <a:t>ومع ذلك النباتات المائیة الزھریة والمثبتة أو الطافیة لا تقبل الاسماك للتغذیة علیھا حیث ترتفع بھا نسبة الالیاف . وبصفة عامة النباتات المائیة غیر مرغوبة في الاحواض السمكیة لما لھا من تأثیر علي حجب الضوء عن البلانكتون وبطء نموھا ولكونھا مأوى للآفات الضارة والبعوض.</a:t>
            </a:r>
          </a:p>
          <a:p>
            <a:pPr marL="0" indent="0">
              <a:buNone/>
            </a:pPr>
            <a:endParaRPr lang="en-US" dirty="0"/>
          </a:p>
        </p:txBody>
      </p:sp>
    </p:spTree>
    <p:extLst>
      <p:ext uri="{BB962C8B-B14F-4D97-AF65-F5344CB8AC3E}">
        <p14:creationId xmlns:p14="http://schemas.microsoft.com/office/powerpoint/2010/main" val="468962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381000"/>
          </a:xfrm>
        </p:spPr>
        <p:txBody>
          <a:bodyPr>
            <a:noAutofit/>
          </a:bodyPr>
          <a:lstStyle/>
          <a:p>
            <a:pPr algn="ctr" rtl="1"/>
            <a:r>
              <a:rPr lang="ar-SA" sz="2400" b="1" dirty="0">
                <a:solidFill>
                  <a:srgbClr val="FF0000"/>
                </a:solidFill>
                <a:latin typeface="Times New Roman" panose="02020603050405020304" pitchFamily="18" charset="0"/>
                <a:cs typeface="Times New Roman" panose="02020603050405020304" pitchFamily="18" charset="0"/>
              </a:rPr>
              <a:t>ثانیا - منتجات الغذاء الثانویة </a:t>
            </a:r>
            <a:r>
              <a:rPr lang="en-US" sz="2400" b="1" dirty="0">
                <a:solidFill>
                  <a:srgbClr val="FF0000"/>
                </a:solidFill>
                <a:latin typeface="Times New Roman" panose="02020603050405020304" pitchFamily="18" charset="0"/>
                <a:cs typeface="Times New Roman" panose="02020603050405020304" pitchFamily="18" charset="0"/>
              </a:rPr>
              <a:t>Secondary producers</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0" y="381000"/>
            <a:ext cx="4953000" cy="6400800"/>
          </a:xfrm>
        </p:spPr>
        <p:txBody>
          <a:bodyPr>
            <a:normAutofit fontScale="55000" lnSpcReduction="20000"/>
          </a:bodyPr>
          <a:lstStyle/>
          <a:p>
            <a:pPr marL="0" indent="0">
              <a:buNone/>
            </a:pPr>
            <a:r>
              <a:rPr lang="en-US" b="1" dirty="0">
                <a:latin typeface="Times New Roman" panose="02020603050405020304" pitchFamily="18" charset="0"/>
                <a:cs typeface="Times New Roman" panose="02020603050405020304" pitchFamily="18" charset="0"/>
              </a:rPr>
              <a:t>They are tiny animal organisms, most of which do not exceed a few millimeters in length, and belong to the following main families.</a:t>
            </a:r>
          </a:p>
          <a:p>
            <a:pPr marL="0" indent="0">
              <a:buNone/>
            </a:pPr>
            <a:r>
              <a:rPr lang="en-US" b="1" dirty="0">
                <a:solidFill>
                  <a:srgbClr val="FF0000"/>
                </a:solidFill>
                <a:latin typeface="Times New Roman" panose="02020603050405020304" pitchFamily="18" charset="0"/>
                <a:cs typeface="Times New Roman" panose="02020603050405020304" pitchFamily="18" charset="0"/>
              </a:rPr>
              <a:t>1 - Protozoa</a:t>
            </a:r>
          </a:p>
          <a:p>
            <a:pPr marL="0" indent="0">
              <a:buNone/>
            </a:pPr>
            <a:r>
              <a:rPr lang="en-US" b="1" dirty="0">
                <a:latin typeface="Times New Roman" panose="02020603050405020304" pitchFamily="18" charset="0"/>
                <a:cs typeface="Times New Roman" panose="02020603050405020304" pitchFamily="18" charset="0"/>
              </a:rPr>
              <a:t>The simplest animal organisms in structure, they consist of one independent cell that feeds mainly on decomposing organic materials and has the ability to benefit from mineral salts</a:t>
            </a:r>
          </a:p>
          <a:p>
            <a:pPr marL="0" indent="0">
              <a:buNone/>
            </a:pPr>
            <a:r>
              <a:rPr lang="en-US" b="1" dirty="0">
                <a:latin typeface="Times New Roman" panose="02020603050405020304" pitchFamily="18" charset="0"/>
                <a:cs typeface="Times New Roman" panose="02020603050405020304" pitchFamily="18" charset="0"/>
              </a:rPr>
              <a:t>Water soluble food</a:t>
            </a:r>
          </a:p>
          <a:p>
            <a:pPr marL="0" indent="0">
              <a:buNone/>
            </a:pPr>
            <a:r>
              <a:rPr lang="en-US" b="1" dirty="0">
                <a:solidFill>
                  <a:srgbClr val="FF0000"/>
                </a:solidFill>
                <a:latin typeface="Times New Roman" panose="02020603050405020304" pitchFamily="18" charset="0"/>
                <a:cs typeface="Times New Roman" panose="02020603050405020304" pitchFamily="18" charset="0"/>
              </a:rPr>
              <a:t>2 - Rotifers</a:t>
            </a:r>
          </a:p>
          <a:p>
            <a:pPr marL="0" indent="0">
              <a:buNone/>
            </a:pPr>
            <a:r>
              <a:rPr lang="en-US" b="1" dirty="0">
                <a:latin typeface="Times New Roman" panose="02020603050405020304" pitchFamily="18" charset="0"/>
                <a:cs typeface="Times New Roman" panose="02020603050405020304" pitchFamily="18" charset="0"/>
              </a:rPr>
              <a:t>Organisms are simple in composition, multicellular, their internal organs consist of a limited number of small cells, the size of 40-50 microns, and they are among the most important natural food sources for fish. They feed on decomposing organic matter and plant plankton, which is the rapid output of the organic fertilization process</a:t>
            </a:r>
          </a:p>
          <a:p>
            <a:pPr marL="0" indent="0">
              <a:buNone/>
            </a:pPr>
            <a:r>
              <a:rPr lang="en-US" b="1" dirty="0">
                <a:solidFill>
                  <a:srgbClr val="FF0000"/>
                </a:solidFill>
                <a:latin typeface="Times New Roman" panose="02020603050405020304" pitchFamily="18" charset="0"/>
                <a:cs typeface="Times New Roman" panose="02020603050405020304" pitchFamily="18" charset="0"/>
              </a:rPr>
              <a:t>3 - </a:t>
            </a:r>
            <a:r>
              <a:rPr lang="en-US" b="1" dirty="0" smtClean="0">
                <a:solidFill>
                  <a:srgbClr val="FF0000"/>
                </a:solidFill>
                <a:latin typeface="Times New Roman" panose="02020603050405020304" pitchFamily="18" charset="0"/>
                <a:cs typeface="Times New Roman" panose="02020603050405020304" pitchFamily="18" charset="0"/>
              </a:rPr>
              <a:t>Crustaceans</a:t>
            </a:r>
            <a:endParaRPr lang="en-US" b="1" dirty="0">
              <a:solidFill>
                <a:srgbClr val="FF0000"/>
              </a:solidFill>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Small organisms of the Arthropoda family. Arthropoda</a:t>
            </a:r>
          </a:p>
          <a:p>
            <a:pPr marL="0" indent="0">
              <a:buNone/>
            </a:pPr>
            <a:r>
              <a:rPr lang="en-US" b="1" dirty="0">
                <a:latin typeface="Times New Roman" panose="02020603050405020304" pitchFamily="18" charset="0"/>
                <a:cs typeface="Times New Roman" panose="02020603050405020304" pitchFamily="18" charset="0"/>
              </a:rPr>
              <a:t>The most important of which are (</a:t>
            </a:r>
            <a:r>
              <a:rPr lang="en-US" b="1" dirty="0" err="1">
                <a:latin typeface="Times New Roman" panose="02020603050405020304" pitchFamily="18" charset="0"/>
                <a:cs typeface="Times New Roman" panose="02020603050405020304" pitchFamily="18" charset="0"/>
              </a:rPr>
              <a:t>Cladocera</a:t>
            </a:r>
            <a:r>
              <a:rPr lang="en-US" b="1" dirty="0">
                <a:latin typeface="Times New Roman" panose="02020603050405020304" pitchFamily="18" charset="0"/>
                <a:cs typeface="Times New Roman" panose="02020603050405020304" pitchFamily="18" charset="0"/>
              </a:rPr>
              <a:t>, including Daphnia - </a:t>
            </a:r>
            <a:r>
              <a:rPr lang="en-US" b="1" dirty="0" err="1">
                <a:latin typeface="Times New Roman" panose="02020603050405020304" pitchFamily="18" charset="0"/>
                <a:cs typeface="Times New Roman" panose="02020603050405020304" pitchFamily="18" charset="0"/>
              </a:rPr>
              <a:t>Almunia</a:t>
            </a:r>
            <a:r>
              <a:rPr lang="en-US" b="1"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Alcyda</a:t>
            </a:r>
            <a:r>
              <a:rPr lang="en-US" b="1" dirty="0">
                <a:latin typeface="Times New Roman" panose="02020603050405020304" pitchFamily="18" charset="0"/>
                <a:cs typeface="Times New Roman" panose="02020603050405020304" pitchFamily="18" charset="0"/>
              </a:rPr>
              <a:t>, and copepods, including Cyclops</a:t>
            </a:r>
          </a:p>
          <a:p>
            <a:pPr marL="0" indent="0">
              <a:buNone/>
            </a:pPr>
            <a:r>
              <a:rPr lang="en-US" b="1" dirty="0" err="1">
                <a:latin typeface="Times New Roman" panose="02020603050405020304" pitchFamily="18" charset="0"/>
                <a:cs typeface="Times New Roman" panose="02020603050405020304" pitchFamily="18" charset="0"/>
              </a:rPr>
              <a:t>Stracods</a:t>
            </a:r>
            <a:r>
              <a:rPr lang="en-US" b="1" dirty="0">
                <a:latin typeface="Times New Roman" panose="02020603050405020304" pitchFamily="18" charset="0"/>
                <a:cs typeface="Times New Roman" panose="02020603050405020304" pitchFamily="18" charset="0"/>
              </a:rPr>
              <a:t>.</a:t>
            </a:r>
          </a:p>
          <a:p>
            <a:pPr marL="0" indent="0">
              <a:buNone/>
            </a:pPr>
            <a:r>
              <a:rPr lang="en-US" b="1" dirty="0">
                <a:latin typeface="Times New Roman" panose="02020603050405020304" pitchFamily="18" charset="0"/>
                <a:cs typeface="Times New Roman" panose="02020603050405020304" pitchFamily="18" charset="0"/>
              </a:rPr>
              <a:t>Crustaceans are the main food for small fish and large fish that depend for their </a:t>
            </a:r>
            <a:r>
              <a:rPr lang="en-US" b="1" dirty="0" smtClean="0">
                <a:latin typeface="Times New Roman" panose="02020603050405020304" pitchFamily="18" charset="0"/>
                <a:cs typeface="Times New Roman" panose="02020603050405020304" pitchFamily="18" charset="0"/>
              </a:rPr>
              <a:t>food on </a:t>
            </a:r>
            <a:r>
              <a:rPr lang="en-US" b="1" dirty="0">
                <a:latin typeface="Times New Roman" panose="02020603050405020304" pitchFamily="18" charset="0"/>
                <a:cs typeface="Times New Roman" panose="02020603050405020304" pitchFamily="18" charset="0"/>
              </a:rPr>
              <a:t>the </a:t>
            </a:r>
            <a:r>
              <a:rPr lang="en-US" b="1" dirty="0" smtClean="0">
                <a:latin typeface="Times New Roman" panose="02020603050405020304" pitchFamily="18" charset="0"/>
                <a:cs typeface="Times New Roman" panose="02020603050405020304" pitchFamily="18" charset="0"/>
              </a:rPr>
              <a:t>Zooplankton</a:t>
            </a:r>
            <a:r>
              <a:rPr lang="en-US" b="1" dirty="0">
                <a:latin typeface="Times New Roman" panose="02020603050405020304" pitchFamily="18" charset="0"/>
                <a:cs typeface="Times New Roman" panose="02020603050405020304" pitchFamily="18" charset="0"/>
              </a:rPr>
              <a:t>.</a:t>
            </a:r>
          </a:p>
          <a:p>
            <a:pPr marL="0" indent="0">
              <a:buNone/>
            </a:pPr>
            <a:r>
              <a:rPr lang="en-US" b="1" dirty="0">
                <a:latin typeface="Times New Roman" panose="02020603050405020304" pitchFamily="18" charset="0"/>
                <a:cs typeface="Times New Roman" panose="02020603050405020304" pitchFamily="18" charset="0"/>
              </a:rPr>
              <a:t>4- Larger crustacean eggs and larvae, small fish eggs and large </a:t>
            </a:r>
            <a:r>
              <a:rPr lang="en-US" b="1" dirty="0" smtClean="0">
                <a:latin typeface="Times New Roman" panose="02020603050405020304" pitchFamily="18" charset="0"/>
                <a:cs typeface="Times New Roman" panose="02020603050405020304" pitchFamily="18" charset="0"/>
              </a:rPr>
              <a:t>fish which </a:t>
            </a:r>
            <a:r>
              <a:rPr lang="en-US" b="1" dirty="0">
                <a:latin typeface="Times New Roman" panose="02020603050405020304" pitchFamily="18" charset="0"/>
                <a:cs typeface="Times New Roman" panose="02020603050405020304" pitchFamily="18" charset="0"/>
              </a:rPr>
              <a:t>depend for their food on animal plankton</a:t>
            </a:r>
          </a:p>
          <a:p>
            <a:pPr>
              <a:buFont typeface="Wingdings" panose="05000000000000000000" pitchFamily="2" charset="2"/>
              <a:buChar char="v"/>
            </a:pPr>
            <a:r>
              <a:rPr lang="en-US" b="1" dirty="0">
                <a:solidFill>
                  <a:srgbClr val="FF0000"/>
                </a:solidFill>
                <a:latin typeface="Times New Roman" panose="02020603050405020304" pitchFamily="18" charset="0"/>
                <a:cs typeface="Times New Roman" panose="02020603050405020304" pitchFamily="18" charset="0"/>
              </a:rPr>
              <a:t>Distribution of animal plankton</a:t>
            </a:r>
          </a:p>
          <a:p>
            <a:pPr marL="0" indent="0">
              <a:buNone/>
            </a:pPr>
            <a:r>
              <a:rPr lang="en-US" b="1" dirty="0">
                <a:latin typeface="Times New Roman" panose="02020603050405020304" pitchFamily="18" charset="0"/>
                <a:cs typeface="Times New Roman" panose="02020603050405020304" pitchFamily="18" charset="0"/>
              </a:rPr>
              <a:t>The distribution of animal plankton is linked to the distribution of plant plankton, the presence of organic matter, and the nutritional value of animal plankton is high. It is a source of animal protein for its ability to synthesize essential amino acids.</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29200" y="457200"/>
            <a:ext cx="3962400" cy="173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133600"/>
            <a:ext cx="2620963"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199" y="4038600"/>
            <a:ext cx="4136571"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495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771"/>
            <a:ext cx="8229600" cy="435429"/>
          </a:xfrm>
        </p:spPr>
        <p:txBody>
          <a:bodyPr>
            <a:normAutofit/>
          </a:bodyPr>
          <a:lstStyle/>
          <a:p>
            <a:pPr algn="ctr" rtl="1"/>
            <a:r>
              <a:rPr lang="ar-SA" sz="2400" b="1" dirty="0">
                <a:solidFill>
                  <a:srgbClr val="FF0000"/>
                </a:solidFill>
                <a:latin typeface="Times New Roman" panose="02020603050405020304" pitchFamily="18" charset="0"/>
                <a:cs typeface="Times New Roman" panose="02020603050405020304" pitchFamily="18" charset="0"/>
              </a:rPr>
              <a:t>ثالثا - حیوانات القاع </a:t>
            </a:r>
            <a:r>
              <a:rPr lang="en-US" sz="2400" b="1" dirty="0">
                <a:solidFill>
                  <a:srgbClr val="FF0000"/>
                </a:solidFill>
                <a:latin typeface="Times New Roman" panose="02020603050405020304" pitchFamily="18" charset="0"/>
                <a:cs typeface="Times New Roman" panose="02020603050405020304" pitchFamily="18" charset="0"/>
              </a:rPr>
              <a:t>Bottom fauna</a:t>
            </a:r>
            <a:endParaRPr lang="en-US" sz="2400" dirty="0"/>
          </a:p>
        </p:txBody>
      </p:sp>
      <p:sp>
        <p:nvSpPr>
          <p:cNvPr id="3" name="Content Placeholder 2"/>
          <p:cNvSpPr>
            <a:spLocks noGrp="1"/>
          </p:cNvSpPr>
          <p:nvPr>
            <p:ph sz="half" idx="1"/>
          </p:nvPr>
        </p:nvSpPr>
        <p:spPr>
          <a:xfrm>
            <a:off x="76200" y="533400"/>
            <a:ext cx="4419600" cy="6324600"/>
          </a:xfrm>
        </p:spPr>
        <p:txBody>
          <a:bodyPr>
            <a:normAutofit/>
          </a:bodyPr>
          <a:lstStyle/>
          <a:p>
            <a:pPr marL="0" indent="0">
              <a:buNone/>
            </a:pPr>
            <a:r>
              <a:rPr lang="en-US" sz="1800" b="1" dirty="0">
                <a:solidFill>
                  <a:srgbClr val="FF0000"/>
                </a:solidFill>
                <a:latin typeface="Times New Roman" panose="02020603050405020304" pitchFamily="18" charset="0"/>
                <a:cs typeface="Times New Roman" panose="02020603050405020304" pitchFamily="18" charset="0"/>
              </a:rPr>
              <a:t>1- </a:t>
            </a:r>
            <a:r>
              <a:rPr lang="en-US" sz="1800" b="1" dirty="0" err="1">
                <a:solidFill>
                  <a:srgbClr val="FF0000"/>
                </a:solidFill>
                <a:latin typeface="Times New Roman" panose="02020603050405020304" pitchFamily="18" charset="0"/>
                <a:cs typeface="Times New Roman" panose="02020603050405020304" pitchFamily="18" charset="0"/>
              </a:rPr>
              <a:t>Molluscs</a:t>
            </a:r>
            <a:r>
              <a:rPr lang="en-US" sz="1800" b="1" dirty="0">
                <a:solidFill>
                  <a:srgbClr val="FF0000"/>
                </a:solidFill>
                <a:latin typeface="Times New Roman" panose="02020603050405020304" pitchFamily="18" charset="0"/>
                <a:cs typeface="Times New Roman" panose="02020603050405020304" pitchFamily="18" charset="0"/>
              </a:rPr>
              <a:t>: </a:t>
            </a:r>
            <a:endParaRPr lang="en-US" sz="1800" b="1"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sz="1800" b="1" dirty="0" smtClean="0">
                <a:latin typeface="Times New Roman" panose="02020603050405020304" pitchFamily="18" charset="0"/>
                <a:cs typeface="Times New Roman" panose="02020603050405020304" pitchFamily="18" charset="0"/>
              </a:rPr>
              <a:t>It </a:t>
            </a:r>
            <a:r>
              <a:rPr lang="en-US" sz="1800" b="1" dirty="0">
                <a:latin typeface="Times New Roman" panose="02020603050405020304" pitchFamily="18" charset="0"/>
                <a:cs typeface="Times New Roman" panose="02020603050405020304" pitchFamily="18" charset="0"/>
              </a:rPr>
              <a:t>includes bivalves of shellfish and includes aquatic snails, which are direct food for common carp and black carp</a:t>
            </a:r>
            <a:r>
              <a:rPr lang="en-US" sz="1800" b="1" dirty="0" smtClean="0">
                <a:latin typeface="Times New Roman" panose="02020603050405020304" pitchFamily="18" charset="0"/>
                <a:cs typeface="Times New Roman" panose="02020603050405020304" pitchFamily="18" charset="0"/>
              </a:rPr>
              <a:t>.</a:t>
            </a:r>
          </a:p>
          <a:p>
            <a:pPr marL="0" indent="0">
              <a:buNone/>
            </a:pPr>
            <a:endParaRPr lang="en-US" sz="1800" b="1" dirty="0">
              <a:latin typeface="Times New Roman" panose="02020603050405020304" pitchFamily="18" charset="0"/>
              <a:cs typeface="Times New Roman" panose="02020603050405020304" pitchFamily="18" charset="0"/>
            </a:endParaRPr>
          </a:p>
          <a:p>
            <a:pPr marL="0" indent="0">
              <a:buNone/>
            </a:pPr>
            <a:r>
              <a:rPr lang="en-US" sz="1800" b="1" dirty="0">
                <a:solidFill>
                  <a:srgbClr val="FF0000"/>
                </a:solidFill>
                <a:latin typeface="Times New Roman" panose="02020603050405020304" pitchFamily="18" charset="0"/>
                <a:cs typeface="Times New Roman" panose="02020603050405020304" pitchFamily="18" charset="0"/>
              </a:rPr>
              <a:t>  2- Worms: </a:t>
            </a:r>
            <a:endParaRPr lang="en-US" sz="1800" b="1"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sz="1800" b="1" dirty="0" smtClean="0">
                <a:latin typeface="Times New Roman" panose="02020603050405020304" pitchFamily="18" charset="0"/>
                <a:cs typeface="Times New Roman" panose="02020603050405020304" pitchFamily="18" charset="0"/>
              </a:rPr>
              <a:t>Roundworms </a:t>
            </a:r>
            <a:r>
              <a:rPr lang="en-US" sz="1800" b="1" dirty="0">
                <a:latin typeface="Times New Roman" panose="02020603050405020304" pitchFamily="18" charset="0"/>
                <a:cs typeface="Times New Roman" panose="02020603050405020304" pitchFamily="18" charset="0"/>
              </a:rPr>
              <a:t>and leeches spread over the bottom and inside the mud and are extracted by bottom-feeding fish such as common carp</a:t>
            </a:r>
            <a:r>
              <a:rPr lang="en-US" sz="1800" b="1" dirty="0" smtClean="0">
                <a:latin typeface="Times New Roman" panose="02020603050405020304" pitchFamily="18" charset="0"/>
                <a:cs typeface="Times New Roman" panose="02020603050405020304" pitchFamily="18" charset="0"/>
              </a:rPr>
              <a:t>.</a:t>
            </a:r>
          </a:p>
          <a:p>
            <a:pPr marL="0" indent="0">
              <a:buNone/>
            </a:pPr>
            <a:endParaRPr lang="en-US" sz="1800" b="1" dirty="0">
              <a:latin typeface="Times New Roman" panose="02020603050405020304" pitchFamily="18" charset="0"/>
              <a:cs typeface="Times New Roman" panose="02020603050405020304" pitchFamily="18" charset="0"/>
            </a:endParaRPr>
          </a:p>
          <a:p>
            <a:pPr marL="0" indent="0">
              <a:buNone/>
            </a:pPr>
            <a:r>
              <a:rPr lang="en-US" sz="1800" b="1" dirty="0">
                <a:solidFill>
                  <a:srgbClr val="FF0000"/>
                </a:solidFill>
                <a:latin typeface="Times New Roman" panose="02020603050405020304" pitchFamily="18" charset="0"/>
                <a:cs typeface="Times New Roman" panose="02020603050405020304" pitchFamily="18" charset="0"/>
              </a:rPr>
              <a:t>3 - Arthropods: </a:t>
            </a:r>
            <a:endParaRPr lang="en-US" sz="1800" b="1"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sz="1800" b="1" dirty="0" smtClean="0">
                <a:latin typeface="Times New Roman" panose="02020603050405020304" pitchFamily="18" charset="0"/>
                <a:cs typeface="Times New Roman" panose="02020603050405020304" pitchFamily="18" charset="0"/>
              </a:rPr>
              <a:t>including </a:t>
            </a:r>
            <a:r>
              <a:rPr lang="en-US" sz="1800" b="1" dirty="0">
                <a:latin typeface="Times New Roman" panose="02020603050405020304" pitchFamily="18" charset="0"/>
                <a:cs typeface="Times New Roman" panose="02020603050405020304" pitchFamily="18" charset="0"/>
              </a:rPr>
              <a:t>larvae and pupae of aquatic insects, and </a:t>
            </a:r>
            <a:r>
              <a:rPr lang="en-US" sz="1800" b="1" dirty="0" err="1">
                <a:latin typeface="Times New Roman" panose="02020603050405020304" pitchFamily="18" charset="0"/>
                <a:cs typeface="Times New Roman" panose="02020603050405020304" pitchFamily="18" charset="0"/>
              </a:rPr>
              <a:t>Chironomid</a:t>
            </a:r>
            <a:r>
              <a:rPr lang="en-US" sz="1800" b="1" dirty="0">
                <a:latin typeface="Times New Roman" panose="02020603050405020304" pitchFamily="18" charset="0"/>
                <a:cs typeface="Times New Roman" panose="02020603050405020304" pitchFamily="18" charset="0"/>
              </a:rPr>
              <a:t> larvae are of particular importance in feeding fish.</a:t>
            </a:r>
          </a:p>
          <a:p>
            <a:pPr marL="0" indent="0">
              <a:buNone/>
            </a:pPr>
            <a:r>
              <a:rPr lang="en-US" sz="1800" b="1" dirty="0">
                <a:solidFill>
                  <a:srgbClr val="FF0000"/>
                </a:solidFill>
                <a:latin typeface="Times New Roman" panose="02020603050405020304" pitchFamily="18" charset="0"/>
                <a:cs typeface="Times New Roman" panose="02020603050405020304" pitchFamily="18" charset="0"/>
              </a:rPr>
              <a:t>4- Fish: </a:t>
            </a:r>
            <a:endParaRPr lang="en-US" sz="1800" b="1"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sz="1800" b="1" dirty="0" smtClean="0">
                <a:latin typeface="Times New Roman" panose="02020603050405020304" pitchFamily="18" charset="0"/>
                <a:cs typeface="Times New Roman" panose="02020603050405020304" pitchFamily="18" charset="0"/>
              </a:rPr>
              <a:t>Small </a:t>
            </a:r>
            <a:r>
              <a:rPr lang="en-US" sz="1800" b="1" dirty="0">
                <a:latin typeface="Times New Roman" panose="02020603050405020304" pitchFamily="18" charset="0"/>
                <a:cs typeface="Times New Roman" panose="02020603050405020304" pitchFamily="18" charset="0"/>
              </a:rPr>
              <a:t>fish are prey for other animal feeding fish.</a:t>
            </a: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83629" y="533400"/>
            <a:ext cx="4038600" cy="186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3687" y="2438400"/>
            <a:ext cx="250031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2487" y="2471057"/>
            <a:ext cx="198120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5003" y="4191000"/>
            <a:ext cx="4445000" cy="259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110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45</TotalTime>
  <Words>2136</Words>
  <Application>Microsoft Office PowerPoint</Application>
  <PresentationFormat>On-screen Show (4:3)</PresentationFormat>
  <Paragraphs>99</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Flow</vt:lpstr>
      <vt:lpstr>Natural food for fish</vt:lpstr>
      <vt:lpstr>Natural food for fish</vt:lpstr>
      <vt:lpstr>Phytoplankton belongs to several algal species, the most important of which are: </vt:lpstr>
      <vt:lpstr>ثانیا - منتجات الغذاء الثانویة Secondary producers</vt:lpstr>
      <vt:lpstr>ثالثا - حیوانات القاع Bottom fauna</vt:lpstr>
    </vt:vector>
  </TitlesOfParts>
  <Company>King Saud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food for fish</dc:title>
  <dc:creator>User</dc:creator>
  <cp:lastModifiedBy>User</cp:lastModifiedBy>
  <cp:revision>6</cp:revision>
  <dcterms:created xsi:type="dcterms:W3CDTF">2023-05-30T07:56:48Z</dcterms:created>
  <dcterms:modified xsi:type="dcterms:W3CDTF">2023-05-30T08:42:38Z</dcterms:modified>
</cp:coreProperties>
</file>