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3" r:id="rId5"/>
    <p:sldId id="317" r:id="rId6"/>
    <p:sldId id="266" r:id="rId7"/>
    <p:sldId id="319" r:id="rId8"/>
    <p:sldId id="260" r:id="rId9"/>
    <p:sldId id="289" r:id="rId10"/>
    <p:sldId id="290" r:id="rId11"/>
    <p:sldId id="291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20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96" d="100"/>
          <a:sy n="96" d="100"/>
        </p:scale>
        <p:origin x="-1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D4D0EA5-E9C0-48E2-871D-B777EDA56C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BBD52-AF58-43E5-B7B7-86F958CFCE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D74EB-E0B2-43FC-AD00-C48BC9FF45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3CAF0-6B16-4AED-9BA0-8668FCE5FB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E0A92-5B2B-4613-B452-8E2963622B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58E90-6915-45DF-9524-49CD42C9F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C872B-7357-44A4-B998-A6CE49C678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0C8F8-6F56-489E-B957-F5D21376F3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011BA-4EE4-4172-B298-32D07AA92F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416DA-8C45-4015-8487-12EED68AB9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74DFA-BB17-4480-B822-E4ED40D344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C2A750F9-1E7B-4604-93B6-4EF0DFA448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fng7QHIU0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73163" y="928688"/>
            <a:ext cx="7772400" cy="1555750"/>
          </a:xfrm>
        </p:spPr>
        <p:txBody>
          <a:bodyPr/>
          <a:lstStyle/>
          <a:p>
            <a:r>
              <a:rPr lang="en-US" sz="4800"/>
              <a:t>First Order Predicate Logic to English Translation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Existential Quantifiers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There exists a person x such that</a:t>
            </a:r>
          </a:p>
          <a:p>
            <a:r>
              <a:rPr lang="en-US" sz="2400"/>
              <a:t>There exists a person who</a:t>
            </a:r>
          </a:p>
          <a:p>
            <a:r>
              <a:rPr lang="en-US" sz="2400"/>
              <a:t>Someone</a:t>
            </a:r>
          </a:p>
          <a:p>
            <a:r>
              <a:rPr lang="en-US" sz="2400"/>
              <a:t>There exists a person x such that if</a:t>
            </a:r>
          </a:p>
          <a:p>
            <a:r>
              <a:rPr lang="en-US" sz="2400"/>
              <a:t>There exists a person who</a:t>
            </a:r>
          </a:p>
          <a:p>
            <a:r>
              <a:rPr lang="en-US" sz="2400"/>
              <a:t>Some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\A x [J(x) V K(x)]</a:t>
            </a:r>
          </a:p>
          <a:p>
            <a:r>
              <a:rPr lang="en-US" sz="2400" dirty="0"/>
              <a:t>J(x) = x studies hard</a:t>
            </a:r>
          </a:p>
          <a:p>
            <a:r>
              <a:rPr lang="en-US" sz="2400" dirty="0"/>
              <a:t>K(x) = x loves </a:t>
            </a:r>
            <a:r>
              <a:rPr lang="en-US" sz="2400" dirty="0" smtClean="0"/>
              <a:t>sports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of Single Quantifiers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J(x) = x studies hard</a:t>
            </a:r>
          </a:p>
          <a:p>
            <a:r>
              <a:rPr lang="en-US" sz="2400"/>
              <a:t>K(x) = x loves sports</a:t>
            </a:r>
          </a:p>
          <a:p>
            <a:r>
              <a:rPr lang="en-US" sz="2400"/>
              <a:t>\A x [J(x) V K(x)]</a:t>
            </a:r>
          </a:p>
          <a:p>
            <a:pPr lvl="1"/>
            <a:r>
              <a:rPr lang="en-US" sz="2400"/>
              <a:t>For every person x, x studies hard or loves sports</a:t>
            </a:r>
          </a:p>
          <a:p>
            <a:pPr lvl="1"/>
            <a:r>
              <a:rPr lang="en-US" sz="2400"/>
              <a:t>All persons study hard or love sports</a:t>
            </a:r>
          </a:p>
          <a:p>
            <a:pPr lvl="1"/>
            <a:r>
              <a:rPr lang="en-US" sz="2400"/>
              <a:t>Everyone studies hard or loves sports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of Single Quantifiers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J(x) = x studies hard</a:t>
            </a:r>
          </a:p>
          <a:p>
            <a:r>
              <a:rPr lang="en-US" sz="2400"/>
              <a:t>K(x) = x loves sports</a:t>
            </a:r>
          </a:p>
          <a:p>
            <a:r>
              <a:rPr lang="en-US" sz="2400"/>
              <a:t>\E x [J(x) ^ K(x)]</a:t>
            </a:r>
          </a:p>
          <a:p>
            <a:pPr lvl="1"/>
            <a:r>
              <a:rPr lang="en-US" sz="2400"/>
              <a:t>There exists a person x such that x studies hard and loves sports</a:t>
            </a:r>
          </a:p>
          <a:p>
            <a:pPr lvl="1"/>
            <a:r>
              <a:rPr lang="en-US" sz="2400"/>
              <a:t>There exists a person who studies hard and love sports</a:t>
            </a:r>
          </a:p>
          <a:p>
            <a:pPr lvl="1"/>
            <a:r>
              <a:rPr lang="en-US" sz="2400"/>
              <a:t>Someone studies hard and loves sports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of Single Quantifiers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J(x) = x studies hard</a:t>
            </a:r>
          </a:p>
          <a:p>
            <a:r>
              <a:rPr lang="en-US" sz="2400"/>
              <a:t>K(x) = x loves sports</a:t>
            </a:r>
          </a:p>
          <a:p>
            <a:r>
              <a:rPr lang="en-US" sz="2400"/>
              <a:t>\E x [J(x) V ~K(x)]</a:t>
            </a:r>
          </a:p>
          <a:p>
            <a:pPr lvl="1"/>
            <a:r>
              <a:rPr lang="en-US" sz="2400"/>
              <a:t>There exists a person x such that x studies hard or does not love sports</a:t>
            </a:r>
          </a:p>
          <a:p>
            <a:pPr lvl="1"/>
            <a:r>
              <a:rPr lang="en-US" sz="2400"/>
              <a:t>There exists a person who studies hard or does not love sports</a:t>
            </a:r>
          </a:p>
          <a:p>
            <a:pPr lvl="1"/>
            <a:r>
              <a:rPr lang="en-US" sz="2400"/>
              <a:t>Someone studies hard or does not love sports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of Single Quantifiers using IMPLY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J(x) = x studies hard</a:t>
            </a:r>
          </a:p>
          <a:p>
            <a:r>
              <a:rPr lang="en-US" sz="2400"/>
              <a:t>K(x) = x loves sports</a:t>
            </a:r>
          </a:p>
          <a:p>
            <a:r>
              <a:rPr lang="en-US" sz="2400"/>
              <a:t>\A x [J(x) -&gt; K(x)]</a:t>
            </a:r>
          </a:p>
          <a:p>
            <a:pPr lvl="1"/>
            <a:r>
              <a:rPr lang="en-US" sz="2400"/>
              <a:t>For every person x, if x studies hard, x loves sports</a:t>
            </a:r>
          </a:p>
          <a:p>
            <a:pPr lvl="1"/>
            <a:r>
              <a:rPr lang="en-US" sz="2400"/>
              <a:t>Every person loves sports if he/she studies hard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of Single Quantifiers using IMPLY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J(x) = x studies hard</a:t>
            </a:r>
          </a:p>
          <a:p>
            <a:r>
              <a:rPr lang="en-US" sz="2400"/>
              <a:t>K(x) = x loves sports</a:t>
            </a:r>
          </a:p>
          <a:p>
            <a:r>
              <a:rPr lang="en-US" sz="2400"/>
              <a:t>\E x [J(x) -&gt; K(x)]</a:t>
            </a:r>
          </a:p>
          <a:p>
            <a:pPr lvl="1"/>
            <a:r>
              <a:rPr lang="en-US" sz="2400"/>
              <a:t>There exists a person x such that if x studies hard, x loves sports</a:t>
            </a:r>
          </a:p>
          <a:p>
            <a:pPr lvl="1"/>
            <a:r>
              <a:rPr lang="en-US" sz="2400"/>
              <a:t>There exists a person who loves sports if he/she studies hard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of Single Quantifiers using IMPLY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J(x) = x studies hard</a:t>
            </a:r>
          </a:p>
          <a:p>
            <a:r>
              <a:rPr lang="en-US" sz="2400"/>
              <a:t>K(x) = x loves sports</a:t>
            </a:r>
          </a:p>
          <a:p>
            <a:r>
              <a:rPr lang="en-US" sz="2400"/>
              <a:t>\E x [J(x) -&gt; ~K(x)]</a:t>
            </a:r>
          </a:p>
          <a:p>
            <a:pPr lvl="1"/>
            <a:r>
              <a:rPr lang="en-US" sz="2400"/>
              <a:t>There exists a person x such that if x studies hard, x does not love sports</a:t>
            </a:r>
          </a:p>
          <a:p>
            <a:pPr lvl="1"/>
            <a:r>
              <a:rPr lang="en-US" sz="2400"/>
              <a:t>There exists a person who does not love sports if he/she studies hard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of Double Quantifiers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P(x,y) = x runs faster than y</a:t>
            </a:r>
          </a:p>
          <a:p>
            <a:r>
              <a:rPr lang="en-US" sz="2400"/>
              <a:t>Q(x,y) = x is older than y</a:t>
            </a:r>
          </a:p>
          <a:p>
            <a:r>
              <a:rPr lang="en-US" sz="2400"/>
              <a:t>\A x [P(x,y) V Q(x,y)]</a:t>
            </a:r>
          </a:p>
          <a:p>
            <a:pPr lvl="1"/>
            <a:r>
              <a:rPr lang="en-US" sz="2400"/>
              <a:t>For every person x the following holds: x runs faster than y or x is older than 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of Double Quantifiers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P(x,y) = x runs faster than y</a:t>
            </a:r>
          </a:p>
          <a:p>
            <a:r>
              <a:rPr lang="en-US" sz="2400"/>
              <a:t>Q(x,y) = x is older than y</a:t>
            </a:r>
          </a:p>
          <a:p>
            <a:r>
              <a:rPr lang="en-US" sz="2400"/>
              <a:t>\E x [P(x,y) ^ Q(x,y)]</a:t>
            </a:r>
          </a:p>
          <a:p>
            <a:pPr lvl="1"/>
            <a:r>
              <a:rPr lang="en-US" sz="2400"/>
              <a:t>There exist a person x which satisfies the following: x runs faster than y and x is older than 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Natural Language Generation</a:t>
            </a:r>
          </a:p>
          <a:p>
            <a:r>
              <a:rPr lang="en-US" sz="2400"/>
              <a:t>First Order Predicate Logic to English Translation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of Double Quantifiers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P(x,y) = x runs faster than y</a:t>
            </a:r>
          </a:p>
          <a:p>
            <a:r>
              <a:rPr lang="en-US" sz="2400"/>
              <a:t>Q(x,y) = x is older than y</a:t>
            </a:r>
          </a:p>
          <a:p>
            <a:r>
              <a:rPr lang="en-US" sz="2400"/>
              <a:t>\E x [P(x,y) V ~Q(x,y)]</a:t>
            </a:r>
          </a:p>
          <a:p>
            <a:pPr lvl="1"/>
            <a:r>
              <a:rPr lang="en-US" sz="2400"/>
              <a:t>There exist a person x which satisfies the following: x run faster than y or x is not older than 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of Double Quantifiers using IMPLY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R(x,y) = x swims faster than y</a:t>
            </a:r>
          </a:p>
          <a:p>
            <a:r>
              <a:rPr lang="en-US" sz="2400"/>
              <a:t>J(y) = y studies hard</a:t>
            </a:r>
          </a:p>
          <a:p>
            <a:r>
              <a:rPr lang="en-US" sz="2400"/>
              <a:t>K(x) = x loves sports</a:t>
            </a:r>
          </a:p>
          <a:p>
            <a:r>
              <a:rPr lang="en-US" sz="2400"/>
              <a:t>\A x \E y [[K(x) ^ J(y)] -&gt; R(x,y)]</a:t>
            </a:r>
          </a:p>
          <a:p>
            <a:pPr lvl="1"/>
            <a:r>
              <a:rPr lang="en-US" sz="2400"/>
              <a:t>For every person x and for some person y the following holds: If x loves sports and y studies hard then x swims faster than 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of Double Quantifiers using IMPLY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R(x,y) = x swims faster than y</a:t>
            </a:r>
          </a:p>
          <a:p>
            <a:r>
              <a:rPr lang="en-US" sz="2400"/>
              <a:t>L(x) = x is a student</a:t>
            </a:r>
          </a:p>
          <a:p>
            <a:r>
              <a:rPr lang="en-US" sz="2400"/>
              <a:t>\E x \A y [R(x,y) -&gt; L(x)]</a:t>
            </a:r>
          </a:p>
          <a:p>
            <a:pPr lvl="1"/>
            <a:r>
              <a:rPr lang="en-US" sz="2400"/>
              <a:t>There exist a person x for every person y which satisfies the following: If x swims faster than y then x is a student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of Double Quantifiers using IMPLY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S(x,y) = x is taller than y</a:t>
            </a:r>
          </a:p>
          <a:p>
            <a:r>
              <a:rPr lang="en-US" sz="2400"/>
              <a:t>\E y \E x ~S(y,x)</a:t>
            </a:r>
          </a:p>
          <a:p>
            <a:pPr lvl="1"/>
            <a:r>
              <a:rPr lang="en-US" sz="2400"/>
              <a:t>There exist a person y which satisfies the following: some person y is not taller than x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P(</a:t>
            </a:r>
            <a:r>
              <a:rPr lang="en-US" sz="2400" dirty="0" err="1"/>
              <a:t>x,y</a:t>
            </a:r>
            <a:r>
              <a:rPr lang="en-US" sz="2400" dirty="0"/>
              <a:t>) = x runs faster than y</a:t>
            </a:r>
          </a:p>
          <a:p>
            <a:r>
              <a:rPr lang="en-US" sz="2400" dirty="0"/>
              <a:t>S(</a:t>
            </a:r>
            <a:r>
              <a:rPr lang="en-US" sz="2400" dirty="0" err="1"/>
              <a:t>x,y</a:t>
            </a:r>
            <a:r>
              <a:rPr lang="en-US" sz="2400" dirty="0"/>
              <a:t>) = x is taller than y</a:t>
            </a:r>
          </a:p>
          <a:p>
            <a:r>
              <a:rPr lang="en-US" sz="2400" dirty="0"/>
              <a:t>\A x [P(</a:t>
            </a:r>
            <a:r>
              <a:rPr lang="en-US" sz="2400" dirty="0" err="1"/>
              <a:t>x,y</a:t>
            </a:r>
            <a:r>
              <a:rPr lang="en-US" sz="2400" dirty="0"/>
              <a:t>) -&gt; S(</a:t>
            </a:r>
            <a:r>
              <a:rPr lang="en-US" sz="2400" dirty="0" err="1"/>
              <a:t>x,y</a:t>
            </a:r>
            <a:r>
              <a:rPr lang="en-US" sz="2400" dirty="0"/>
              <a:t>)]</a:t>
            </a:r>
          </a:p>
          <a:p>
            <a:pPr lvl="1"/>
            <a:r>
              <a:rPr lang="en-US" sz="2400" dirty="0"/>
              <a:t>For every person x the following holds: x runs faster than y implies x is taller than 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</a:t>
            </a:r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P(</a:t>
            </a:r>
            <a:r>
              <a:rPr lang="en-US" sz="2400" dirty="0" err="1"/>
              <a:t>x,y</a:t>
            </a:r>
            <a:r>
              <a:rPr lang="en-US" sz="2400" dirty="0"/>
              <a:t>) = x runs faster than y</a:t>
            </a:r>
          </a:p>
          <a:p>
            <a:r>
              <a:rPr lang="en-US" sz="2400" dirty="0"/>
              <a:t>Q(</a:t>
            </a:r>
            <a:r>
              <a:rPr lang="en-US" sz="2400" dirty="0" err="1"/>
              <a:t>x,y</a:t>
            </a:r>
            <a:r>
              <a:rPr lang="en-US" sz="2400" dirty="0"/>
              <a:t>) = x is older than y</a:t>
            </a:r>
          </a:p>
          <a:p>
            <a:r>
              <a:rPr lang="en-US" sz="2400" dirty="0"/>
              <a:t>T(</a:t>
            </a:r>
            <a:r>
              <a:rPr lang="en-US" sz="2400" dirty="0" err="1"/>
              <a:t>x,y</a:t>
            </a:r>
            <a:r>
              <a:rPr lang="en-US" sz="2400" dirty="0"/>
              <a:t>) = x talks louder than y</a:t>
            </a:r>
          </a:p>
          <a:p>
            <a:r>
              <a:rPr lang="en-US" sz="2400" dirty="0"/>
              <a:t>\E x [P(</a:t>
            </a:r>
            <a:r>
              <a:rPr lang="en-US" sz="2400" dirty="0" err="1"/>
              <a:t>x,y</a:t>
            </a:r>
            <a:r>
              <a:rPr lang="en-US" sz="2400" dirty="0"/>
              <a:t>) ^ Q(</a:t>
            </a:r>
            <a:r>
              <a:rPr lang="en-US" sz="2400" dirty="0" err="1"/>
              <a:t>x,y</a:t>
            </a:r>
            <a:r>
              <a:rPr lang="en-US" sz="2400" dirty="0"/>
              <a:t>) -&gt; T(</a:t>
            </a:r>
            <a:r>
              <a:rPr lang="en-US" sz="2400" dirty="0" err="1"/>
              <a:t>x,y</a:t>
            </a:r>
            <a:r>
              <a:rPr lang="en-US" sz="2400" dirty="0"/>
              <a:t>)]</a:t>
            </a:r>
          </a:p>
          <a:p>
            <a:pPr lvl="1"/>
            <a:r>
              <a:rPr lang="en-US" sz="2400" dirty="0"/>
              <a:t>There exist a person x which satisfies the following: x runs faster than y and x is older than y implies x talks louder than 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J(x) = x studies hard</a:t>
            </a:r>
          </a:p>
          <a:p>
            <a:r>
              <a:rPr lang="en-US" sz="2400" dirty="0"/>
              <a:t>N(x) = x likes baseball</a:t>
            </a:r>
          </a:p>
          <a:p>
            <a:r>
              <a:rPr lang="en-US" sz="2400" dirty="0"/>
              <a:t>R(</a:t>
            </a:r>
            <a:r>
              <a:rPr lang="en-US" sz="2400" dirty="0" err="1"/>
              <a:t>x,y</a:t>
            </a:r>
            <a:r>
              <a:rPr lang="en-US" sz="2400" dirty="0"/>
              <a:t>) = x swims faster than y</a:t>
            </a:r>
          </a:p>
          <a:p>
            <a:r>
              <a:rPr lang="en-US" sz="2400" dirty="0"/>
              <a:t>\A x [J(x) ^ N(x) -&gt; R(</a:t>
            </a:r>
            <a:r>
              <a:rPr lang="en-US" sz="2400" dirty="0" err="1"/>
              <a:t>x,y</a:t>
            </a:r>
            <a:r>
              <a:rPr lang="en-US" sz="2400" dirty="0"/>
              <a:t>)]</a:t>
            </a:r>
          </a:p>
          <a:p>
            <a:pPr lvl="1"/>
            <a:r>
              <a:rPr lang="en-US" sz="2400" dirty="0"/>
              <a:t>For every person x the following holds: x study hard and x like baseball implies x does not swim faster than 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FOL Statements.</a:t>
            </a:r>
          </a:p>
          <a:p>
            <a:r>
              <a:rPr lang="en-US" dirty="0" smtClean="0"/>
              <a:t>Everyone plays football or study.</a:t>
            </a:r>
          </a:p>
          <a:p>
            <a:r>
              <a:rPr lang="en-US" dirty="0" smtClean="0"/>
              <a:t>X is taller than Y if he runs faster than y.</a:t>
            </a:r>
          </a:p>
          <a:p>
            <a:r>
              <a:rPr lang="en-US" dirty="0" smtClean="0"/>
              <a:t>X can study AI or SE only after he has studied C++.</a:t>
            </a:r>
          </a:p>
          <a:p>
            <a:r>
              <a:rPr lang="en-US" dirty="0" smtClean="0"/>
              <a:t>Mercedes and BMW  cars are costly than Toyota.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Natural Language Generation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Content Determination</a:t>
            </a:r>
          </a:p>
          <a:p>
            <a:r>
              <a:rPr lang="en-US" sz="2400" dirty="0"/>
              <a:t>Document Structuring</a:t>
            </a:r>
          </a:p>
          <a:p>
            <a:r>
              <a:rPr lang="en-US" sz="2400" dirty="0"/>
              <a:t>Sentence Aggregation</a:t>
            </a:r>
          </a:p>
          <a:p>
            <a:r>
              <a:rPr lang="en-US" sz="2400" dirty="0" smtClean="0"/>
              <a:t>Referring </a:t>
            </a:r>
            <a:r>
              <a:rPr lang="en-US" sz="2400" dirty="0"/>
              <a:t>Expression </a:t>
            </a:r>
            <a:r>
              <a:rPr lang="en-US" sz="2400" dirty="0" smtClean="0"/>
              <a:t>Generation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 Determination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The process of deciding what to say</a:t>
            </a:r>
          </a:p>
          <a:p>
            <a:r>
              <a:rPr lang="en-US" sz="2400"/>
              <a:t>Different communicative goals may require different information to be expressed</a:t>
            </a:r>
          </a:p>
          <a:p>
            <a:r>
              <a:rPr lang="en-US" sz="2400"/>
              <a:t>Content required may depend on characteristics of the reader</a:t>
            </a:r>
          </a:p>
          <a:p>
            <a:r>
              <a:rPr lang="en-US" sz="2400"/>
              <a:t>Constraints upon the output</a:t>
            </a:r>
          </a:p>
          <a:p>
            <a:r>
              <a:rPr lang="en-US" sz="2400"/>
              <a:t>Questions of what information should be included are application dependent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Good are we?</a:t>
            </a:r>
          </a:p>
          <a:p>
            <a:endParaRPr lang="en-US" dirty="0" smtClean="0"/>
          </a:p>
          <a:p>
            <a:r>
              <a:rPr lang="en-US" dirty="0" smtClean="0"/>
              <a:t>Mobile is still working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STOP Don’t Let them Go</a:t>
            </a:r>
            <a:r>
              <a:rPr lang="en-US" dirty="0" smtClean="0">
                <a:hlinkClick r:id="rId2"/>
              </a:rPr>
              <a:t> http://www.youtube.com/watch?v=nfng7QHIU0Y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 Structuring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Problem of imposing ordering and structure over the information</a:t>
            </a:r>
          </a:p>
          <a:p>
            <a:r>
              <a:rPr lang="en-US" sz="2400" dirty="0"/>
              <a:t>A text is not just a random collection of sentences</a:t>
            </a:r>
          </a:p>
          <a:p>
            <a:r>
              <a:rPr lang="en-US" sz="2400" dirty="0"/>
              <a:t>Texts have an underlying structure in which the parts are related together</a:t>
            </a:r>
          </a:p>
          <a:p>
            <a:r>
              <a:rPr lang="en-US" sz="2400" dirty="0"/>
              <a:t>Readers have an expectation of the structure of text</a:t>
            </a:r>
          </a:p>
          <a:p>
            <a:r>
              <a:rPr lang="en-US" sz="2400" dirty="0"/>
              <a:t>Two related issues:</a:t>
            </a:r>
          </a:p>
          <a:p>
            <a:pPr lvl="1"/>
            <a:r>
              <a:rPr lang="en-US" sz="2400" dirty="0"/>
              <a:t>conceptual grouping</a:t>
            </a:r>
          </a:p>
          <a:p>
            <a:pPr lvl="1"/>
            <a:r>
              <a:rPr lang="en-US" sz="2400" dirty="0"/>
              <a:t>rhetorical 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dead</a:t>
            </a:r>
          </a:p>
          <a:p>
            <a:endParaRPr lang="en-US" dirty="0" smtClean="0"/>
          </a:p>
          <a:p>
            <a:r>
              <a:rPr lang="en-US" dirty="0" smtClean="0"/>
              <a:t>Burn the CD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Ok, Lets see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Order Predicate Logic to English Translation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System Description</a:t>
            </a:r>
          </a:p>
          <a:p>
            <a:pPr>
              <a:lnSpc>
                <a:spcPct val="90000"/>
              </a:lnSpc>
            </a:pPr>
            <a:r>
              <a:rPr lang="en-US" sz="2400"/>
              <a:t>Outline of Method</a:t>
            </a:r>
          </a:p>
          <a:p>
            <a:pPr>
              <a:lnSpc>
                <a:spcPct val="90000"/>
              </a:lnSpc>
            </a:pPr>
            <a:r>
              <a:rPr lang="en-US" sz="2400"/>
              <a:t>Universal Quantifiers</a:t>
            </a:r>
          </a:p>
          <a:p>
            <a:pPr>
              <a:lnSpc>
                <a:spcPct val="90000"/>
              </a:lnSpc>
            </a:pPr>
            <a:r>
              <a:rPr lang="en-US" sz="2400"/>
              <a:t>Existential Quantifiers</a:t>
            </a:r>
          </a:p>
          <a:p>
            <a:pPr>
              <a:lnSpc>
                <a:spcPct val="90000"/>
              </a:lnSpc>
            </a:pPr>
            <a:r>
              <a:rPr lang="en-US" sz="2400"/>
              <a:t>Example</a:t>
            </a:r>
          </a:p>
          <a:p>
            <a:pPr>
              <a:lnSpc>
                <a:spcPct val="90000"/>
              </a:lnSpc>
            </a:pPr>
            <a:r>
              <a:rPr lang="en-US" sz="2400"/>
              <a:t>Translation of Single Quantifiers</a:t>
            </a:r>
          </a:p>
          <a:p>
            <a:pPr>
              <a:lnSpc>
                <a:spcPct val="90000"/>
              </a:lnSpc>
            </a:pPr>
            <a:r>
              <a:rPr lang="en-US" sz="2400"/>
              <a:t>Translation of Single Quantifiers using IMPLY</a:t>
            </a:r>
          </a:p>
          <a:p>
            <a:pPr>
              <a:lnSpc>
                <a:spcPct val="90000"/>
              </a:lnSpc>
            </a:pPr>
            <a:r>
              <a:rPr lang="en-US" sz="2400"/>
              <a:t>Translation of Double Quantifiers</a:t>
            </a:r>
          </a:p>
          <a:p>
            <a:pPr>
              <a:lnSpc>
                <a:spcPct val="90000"/>
              </a:lnSpc>
            </a:pPr>
            <a:r>
              <a:rPr lang="en-US" sz="2400"/>
              <a:t>Translation of Double Quantifiers using IMPLY</a:t>
            </a:r>
          </a:p>
          <a:p>
            <a:pPr>
              <a:lnSpc>
                <a:spcPct val="90000"/>
              </a:lnSpc>
            </a:pPr>
            <a:r>
              <a:rPr lang="en-US" sz="2400"/>
              <a:t>CatchAll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Universal Quantifiers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For every person x,</a:t>
            </a:r>
          </a:p>
          <a:p>
            <a:r>
              <a:rPr lang="en-US" sz="2400"/>
              <a:t>All persons</a:t>
            </a:r>
          </a:p>
          <a:p>
            <a:r>
              <a:rPr lang="en-US" sz="2400"/>
              <a:t>Everyone</a:t>
            </a:r>
          </a:p>
          <a:p>
            <a:r>
              <a:rPr lang="en-US" sz="2400"/>
              <a:t>For every person x, if</a:t>
            </a:r>
          </a:p>
          <a:p>
            <a:r>
              <a:rPr lang="en-US" sz="2400"/>
              <a:t>Every person</a:t>
            </a:r>
          </a:p>
          <a:p>
            <a:r>
              <a:rPr lang="en-US" sz="2400"/>
              <a:t>Every person who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853</TotalTime>
  <Words>1112</Words>
  <Application>Microsoft PowerPoint</Application>
  <PresentationFormat>On-screen Show (4:3)</PresentationFormat>
  <Paragraphs>156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Dad`s Tie</vt:lpstr>
      <vt:lpstr>First Order Predicate Logic to English Translation</vt:lpstr>
      <vt:lpstr>Overview</vt:lpstr>
      <vt:lpstr>Natural Language Generation</vt:lpstr>
      <vt:lpstr>Content Determination</vt:lpstr>
      <vt:lpstr>Examples</vt:lpstr>
      <vt:lpstr>Document Structuring</vt:lpstr>
      <vt:lpstr>Examples</vt:lpstr>
      <vt:lpstr>First Order Predicate Logic to English Translation</vt:lpstr>
      <vt:lpstr>Universal Quantifiers</vt:lpstr>
      <vt:lpstr>Existential Quantifiers</vt:lpstr>
      <vt:lpstr>Example</vt:lpstr>
      <vt:lpstr>Translation of Single Quantifiers</vt:lpstr>
      <vt:lpstr>Translation of Single Quantifiers</vt:lpstr>
      <vt:lpstr>Translation of Single Quantifiers</vt:lpstr>
      <vt:lpstr>Translation of Single Quantifiers using IMPLY</vt:lpstr>
      <vt:lpstr>Translation of Single Quantifiers using IMPLY</vt:lpstr>
      <vt:lpstr>Translation of Single Quantifiers using IMPLY</vt:lpstr>
      <vt:lpstr>Translation of Double Quantifiers</vt:lpstr>
      <vt:lpstr>Translation of Double Quantifiers</vt:lpstr>
      <vt:lpstr>Translation of Double Quantifiers</vt:lpstr>
      <vt:lpstr>Translation of Double Quantifiers using IMPLY</vt:lpstr>
      <vt:lpstr>Translation of Double Quantifiers using IMPLY</vt:lpstr>
      <vt:lpstr>Translation of Double Quantifiers using IMPLY</vt:lpstr>
      <vt:lpstr>Implication</vt:lpstr>
      <vt:lpstr>Implication</vt:lpstr>
      <vt:lpstr>Implication</vt:lpstr>
      <vt:lpstr>Exercise</vt:lpstr>
    </vt:vector>
  </TitlesOfParts>
  <Company>DKG Media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Order Predicate Logic to English Translation</dc:title>
  <dc:creator>don</dc:creator>
  <cp:lastModifiedBy>User Ksu</cp:lastModifiedBy>
  <cp:revision>185</cp:revision>
  <cp:lastPrinted>1601-01-01T00:00:00Z</cp:lastPrinted>
  <dcterms:created xsi:type="dcterms:W3CDTF">2005-03-19T23:00:36Z</dcterms:created>
  <dcterms:modified xsi:type="dcterms:W3CDTF">2011-05-27T10:03:20Z</dcterms:modified>
</cp:coreProperties>
</file>