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3" r:id="rId10"/>
    <p:sldId id="276" r:id="rId11"/>
    <p:sldId id="264" r:id="rId12"/>
    <p:sldId id="265" r:id="rId13"/>
    <p:sldId id="266" r:id="rId14"/>
    <p:sldId id="277" r:id="rId15"/>
    <p:sldId id="267" r:id="rId16"/>
    <p:sldId id="278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39791-933C-42A5-BA47-B3045588641F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71FA2-8E0D-406F-9935-2685A4E5A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71FA2-8E0D-406F-9935-2685A4E5AF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AA01D79F-D18B-4577-AC97-8CB77C97C1F0}" type="datetimeFigureOut">
              <a:rPr lang="en-US" smtClean="0"/>
              <a:pPr/>
              <a:t>3/10/12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093F97-D8F7-4644-9BE7-11F99E3025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http://127.0.0.1:1080/f34052_028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http://127.0.0.1:1080/f34052_030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http://127.0.0.1:1080/f34052_047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http://127.0.0.1:1080/f34052_053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http://127.0.0.1:1080/f34052_018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Nerve Compression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Abdulaziz Alomar, MD, </a:t>
            </a:r>
            <a:r>
              <a:rPr lang="en-US" dirty="0" err="1" smtClean="0"/>
              <a:t>MSc</a:t>
            </a:r>
            <a:r>
              <a:rPr lang="en-US" dirty="0" smtClean="0"/>
              <a:t>, FRCSC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127.0.0.1:1080/f34052_028.jpg"/>
          <p:cNvPicPr>
            <a:picLocks noChangeAspect="1" noChangeArrowheads="1"/>
          </p:cNvPicPr>
          <p:nvPr/>
        </p:nvPicPr>
        <p:blipFill>
          <a:blip r:embed="rId3" r:link="rId4"/>
          <a:srcRect b="35575"/>
          <a:stretch>
            <a:fillRect/>
          </a:stretch>
        </p:blipFill>
        <p:spPr bwMode="auto">
          <a:xfrm>
            <a:off x="1828800" y="381000"/>
            <a:ext cx="595151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Ulnar</a:t>
            </a:r>
            <a:r>
              <a:rPr lang="en-US" dirty="0" smtClean="0"/>
              <a:t>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branch is FCU</a:t>
            </a:r>
          </a:p>
          <a:p>
            <a:r>
              <a:rPr lang="en-US" dirty="0" smtClean="0"/>
              <a:t>Last is </a:t>
            </a:r>
            <a:r>
              <a:rPr lang="en-US" dirty="0" err="1" smtClean="0"/>
              <a:t>lumbricals</a:t>
            </a:r>
            <a:r>
              <a:rPr lang="en-US" dirty="0" smtClean="0"/>
              <a:t> D4 and D5</a:t>
            </a:r>
          </a:p>
          <a:p>
            <a:r>
              <a:rPr lang="en-US" dirty="0" err="1" smtClean="0"/>
              <a:t>Cubital</a:t>
            </a:r>
            <a:r>
              <a:rPr lang="en-US" dirty="0" smtClean="0"/>
              <a:t> tunnel syndrome</a:t>
            </a:r>
          </a:p>
          <a:p>
            <a:r>
              <a:rPr lang="en-US" dirty="0" err="1" smtClean="0"/>
              <a:t>Ulnar</a:t>
            </a:r>
            <a:r>
              <a:rPr lang="en-US" dirty="0" smtClean="0"/>
              <a:t> tunnel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Cubital</a:t>
            </a:r>
            <a:r>
              <a:rPr lang="en-US" dirty="0" smtClean="0"/>
              <a:t> Tunnel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Areas causing</a:t>
            </a:r>
          </a:p>
          <a:p>
            <a:pPr lvl="1"/>
            <a:r>
              <a:rPr lang="en-US" dirty="0" smtClean="0"/>
              <a:t>Arcade of </a:t>
            </a:r>
            <a:r>
              <a:rPr lang="en-US" dirty="0" err="1" smtClean="0"/>
              <a:t>struthers</a:t>
            </a:r>
            <a:r>
              <a:rPr lang="en-US" dirty="0" smtClean="0"/>
              <a:t> (not the </a:t>
            </a:r>
            <a:r>
              <a:rPr lang="en-US" dirty="0" err="1" smtClean="0"/>
              <a:t>ligaMent</a:t>
            </a:r>
            <a:r>
              <a:rPr lang="en-US" dirty="0" smtClean="0"/>
              <a:t> – Median)</a:t>
            </a:r>
          </a:p>
          <a:p>
            <a:pPr lvl="1"/>
            <a:r>
              <a:rPr lang="en-US" dirty="0" smtClean="0"/>
              <a:t>Intramuscular septum</a:t>
            </a:r>
          </a:p>
          <a:p>
            <a:pPr lvl="1"/>
            <a:r>
              <a:rPr lang="en-US" dirty="0" err="1" smtClean="0"/>
              <a:t>Arcuate</a:t>
            </a:r>
            <a:r>
              <a:rPr lang="en-US" dirty="0" smtClean="0"/>
              <a:t> ligament (roof)</a:t>
            </a:r>
          </a:p>
          <a:p>
            <a:pPr lvl="1"/>
            <a:r>
              <a:rPr lang="en-US" dirty="0" err="1" smtClean="0"/>
              <a:t>Anconeous</a:t>
            </a:r>
            <a:endParaRPr lang="en-US" dirty="0" smtClean="0"/>
          </a:p>
          <a:p>
            <a:pPr lvl="1"/>
            <a:r>
              <a:rPr lang="en-US" dirty="0" err="1" smtClean="0"/>
              <a:t>Osbourne’s</a:t>
            </a:r>
            <a:r>
              <a:rPr lang="en-US" dirty="0" smtClean="0"/>
              <a:t> fascia (FCU head band)</a:t>
            </a:r>
          </a:p>
          <a:p>
            <a:pPr lvl="1"/>
            <a:r>
              <a:rPr lang="en-US" dirty="0" smtClean="0"/>
              <a:t>Mass effect</a:t>
            </a:r>
          </a:p>
          <a:p>
            <a:r>
              <a:rPr lang="en-US" dirty="0" smtClean="0"/>
              <a:t>Numbness and </a:t>
            </a:r>
            <a:r>
              <a:rPr lang="en-US" dirty="0" err="1" smtClean="0"/>
              <a:t>parasthesias</a:t>
            </a:r>
            <a:r>
              <a:rPr lang="en-US" dirty="0" smtClean="0"/>
              <a:t> in </a:t>
            </a:r>
            <a:r>
              <a:rPr lang="en-US" dirty="0" err="1" smtClean="0"/>
              <a:t>ulnar</a:t>
            </a:r>
            <a:r>
              <a:rPr lang="en-US" dirty="0" smtClean="0"/>
              <a:t> digits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Froment’s</a:t>
            </a:r>
            <a:r>
              <a:rPr lang="en-US" dirty="0" smtClean="0"/>
              <a:t> sign – FPL compensation for thumb adductor, </a:t>
            </a:r>
            <a:r>
              <a:rPr lang="en-US" dirty="0" err="1" smtClean="0"/>
              <a:t>hyperflexion</a:t>
            </a:r>
            <a:r>
              <a:rPr lang="en-US" dirty="0" smtClean="0"/>
              <a:t> of IP during pinch</a:t>
            </a:r>
          </a:p>
          <a:p>
            <a:r>
              <a:rPr lang="en-US" dirty="0" smtClean="0"/>
              <a:t>Jeanne’s sign – compensatory hyperextension of thumb MCP</a:t>
            </a:r>
          </a:p>
          <a:p>
            <a:r>
              <a:rPr lang="en-US" dirty="0" smtClean="0"/>
              <a:t>Pollock’s test – 2 </a:t>
            </a:r>
            <a:r>
              <a:rPr lang="en-US" dirty="0" err="1" smtClean="0"/>
              <a:t>ulnar</a:t>
            </a:r>
            <a:r>
              <a:rPr lang="en-US" dirty="0" smtClean="0"/>
              <a:t> FDPs weak</a:t>
            </a:r>
          </a:p>
          <a:p>
            <a:r>
              <a:rPr lang="en-US" dirty="0" err="1" smtClean="0"/>
              <a:t>Tinel’s</a:t>
            </a:r>
            <a:r>
              <a:rPr lang="en-US" dirty="0" smtClean="0"/>
              <a:t> over the </a:t>
            </a:r>
            <a:r>
              <a:rPr lang="en-US" dirty="0" err="1" smtClean="0"/>
              <a:t>cubital</a:t>
            </a:r>
            <a:r>
              <a:rPr lang="en-US" dirty="0" smtClean="0"/>
              <a:t> tunnel</a:t>
            </a:r>
          </a:p>
          <a:p>
            <a:r>
              <a:rPr lang="en-US" dirty="0" smtClean="0"/>
              <a:t>Elbow flexion test – flex over 90, extend wrist and </a:t>
            </a:r>
            <a:r>
              <a:rPr lang="en-US" dirty="0" err="1" smtClean="0"/>
              <a:t>supinate</a:t>
            </a:r>
            <a:r>
              <a:rPr lang="en-US" dirty="0" smtClean="0"/>
              <a:t> forearm 60 sec, recreate = 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127.0.0.1:1080/f34052_030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685800" y="685800"/>
            <a:ext cx="80825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Ulnar</a:t>
            </a:r>
            <a:r>
              <a:rPr lang="en-US" dirty="0" smtClean="0"/>
              <a:t> Tunnel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Guyon’s</a:t>
            </a:r>
            <a:r>
              <a:rPr lang="en-US" dirty="0" smtClean="0"/>
              <a:t> Canal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err="1" smtClean="0"/>
              <a:t>pisiform</a:t>
            </a:r>
            <a:r>
              <a:rPr lang="en-US" dirty="0" smtClean="0"/>
              <a:t> and </a:t>
            </a:r>
            <a:r>
              <a:rPr lang="en-US" dirty="0" err="1" smtClean="0"/>
              <a:t>hamate</a:t>
            </a:r>
            <a:r>
              <a:rPr lang="en-US" dirty="0" smtClean="0"/>
              <a:t> hook</a:t>
            </a:r>
          </a:p>
          <a:p>
            <a:pPr lvl="1"/>
            <a:r>
              <a:rPr lang="en-US" dirty="0" err="1" smtClean="0"/>
              <a:t>Pisohamate</a:t>
            </a:r>
            <a:r>
              <a:rPr lang="en-US" dirty="0" smtClean="0"/>
              <a:t> ligament and </a:t>
            </a:r>
            <a:r>
              <a:rPr lang="en-US" dirty="0" err="1" smtClean="0"/>
              <a:t>volar</a:t>
            </a:r>
            <a:r>
              <a:rPr lang="en-US" dirty="0" smtClean="0"/>
              <a:t> carpal ligament superiorly</a:t>
            </a:r>
          </a:p>
          <a:p>
            <a:pPr lvl="1"/>
            <a:r>
              <a:rPr lang="en-US" dirty="0" err="1" smtClean="0"/>
              <a:t>Ulnar</a:t>
            </a:r>
            <a:r>
              <a:rPr lang="en-US" dirty="0" smtClean="0"/>
              <a:t> nerve and artery</a:t>
            </a:r>
          </a:p>
          <a:p>
            <a:pPr lvl="1"/>
            <a:r>
              <a:rPr lang="en-US" dirty="0" smtClean="0"/>
              <a:t>Causes</a:t>
            </a:r>
          </a:p>
          <a:p>
            <a:pPr lvl="2"/>
            <a:r>
              <a:rPr lang="en-US" dirty="0" smtClean="0"/>
              <a:t>Ganglion, hook non union, artery thrombosis, anomalous muscle, </a:t>
            </a:r>
            <a:r>
              <a:rPr lang="en-US" dirty="0" err="1" smtClean="0"/>
              <a:t>palmaris</a:t>
            </a:r>
            <a:r>
              <a:rPr lang="en-US" dirty="0" smtClean="0"/>
              <a:t> </a:t>
            </a:r>
            <a:r>
              <a:rPr lang="en-US" dirty="0" err="1" smtClean="0"/>
              <a:t>brevis</a:t>
            </a:r>
            <a:r>
              <a:rPr lang="en-US" dirty="0" smtClean="0"/>
              <a:t> hypertrophy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127.0.0.1:1080/f34052_047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86000" y="304800"/>
            <a:ext cx="5289550" cy="639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Presents as mixed motor or sensory depending on location of compression</a:t>
            </a:r>
          </a:p>
          <a:p>
            <a:pPr lvl="2"/>
            <a:r>
              <a:rPr lang="en-US" sz="2800" dirty="0" smtClean="0"/>
              <a:t>Before bifurcation is both</a:t>
            </a:r>
          </a:p>
          <a:p>
            <a:pPr lvl="2"/>
            <a:r>
              <a:rPr lang="en-US" sz="2800" dirty="0" smtClean="0"/>
              <a:t>Deep is motor</a:t>
            </a:r>
          </a:p>
          <a:p>
            <a:pPr lvl="2"/>
            <a:r>
              <a:rPr lang="en-US" sz="2800" dirty="0" smtClean="0"/>
              <a:t>Superficial is sensory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Radial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branch to long head of triceps, </a:t>
            </a:r>
            <a:r>
              <a:rPr lang="en-US" dirty="0" err="1" smtClean="0"/>
              <a:t>brachioradialis</a:t>
            </a:r>
            <a:r>
              <a:rPr lang="en-US" dirty="0" smtClean="0"/>
              <a:t> in forearm</a:t>
            </a:r>
          </a:p>
          <a:p>
            <a:r>
              <a:rPr lang="en-US" dirty="0" smtClean="0"/>
              <a:t>Last to EIP</a:t>
            </a:r>
          </a:p>
          <a:p>
            <a:r>
              <a:rPr lang="en-US" dirty="0" smtClean="0"/>
              <a:t>4 major types</a:t>
            </a:r>
          </a:p>
          <a:p>
            <a:pPr lvl="1"/>
            <a:r>
              <a:rPr lang="en-US" dirty="0" smtClean="0"/>
              <a:t>Radial Compression (Arm)</a:t>
            </a:r>
          </a:p>
          <a:p>
            <a:pPr lvl="1"/>
            <a:r>
              <a:rPr lang="en-US" dirty="0" smtClean="0"/>
              <a:t>PIN</a:t>
            </a:r>
          </a:p>
          <a:p>
            <a:pPr lvl="1"/>
            <a:r>
              <a:rPr lang="en-US" dirty="0" smtClean="0"/>
              <a:t>Radial Tunnel Syndrome</a:t>
            </a:r>
          </a:p>
          <a:p>
            <a:pPr lvl="1"/>
            <a:r>
              <a:rPr lang="en-US" dirty="0" err="1" smtClean="0"/>
              <a:t>Wartenburg’s</a:t>
            </a:r>
            <a:r>
              <a:rPr lang="en-US" dirty="0" smtClean="0"/>
              <a:t>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Radial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Fibrous arch of lateral head of triceps</a:t>
            </a:r>
          </a:p>
          <a:p>
            <a:r>
              <a:rPr lang="en-US" dirty="0" smtClean="0"/>
              <a:t>Holstein-Lewis fragment</a:t>
            </a:r>
          </a:p>
          <a:p>
            <a:r>
              <a:rPr lang="en-US" dirty="0" smtClean="0"/>
              <a:t>Presents as extensor weakness WITHOUT radial drift as ECRL is involved (see PIN)</a:t>
            </a:r>
          </a:p>
          <a:p>
            <a:r>
              <a:rPr lang="en-US" dirty="0" smtClean="0"/>
              <a:t>Mobile was weakness</a:t>
            </a:r>
          </a:p>
          <a:p>
            <a:r>
              <a:rPr lang="en-US" dirty="0" smtClean="0"/>
              <a:t>Radial sensation distribution loss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</a:p>
          <a:p>
            <a:pPr lvl="1"/>
            <a:r>
              <a:rPr lang="en-US" dirty="0" smtClean="0"/>
              <a:t>Female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Diabetes mellitus</a:t>
            </a:r>
          </a:p>
          <a:p>
            <a:pPr lvl="1"/>
            <a:r>
              <a:rPr lang="en-US" dirty="0" smtClean="0"/>
              <a:t>Hypothyroid disease</a:t>
            </a:r>
          </a:p>
          <a:p>
            <a:pPr lvl="1"/>
            <a:r>
              <a:rPr lang="en-US" dirty="0" smtClean="0"/>
              <a:t>Rheumatoid arthritis (many </a:t>
            </a:r>
            <a:r>
              <a:rPr lang="en-US" dirty="0" err="1" smtClean="0"/>
              <a:t>mcqs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motor deficit in mild compression</a:t>
            </a:r>
          </a:p>
          <a:p>
            <a:r>
              <a:rPr lang="en-US" dirty="0" smtClean="0"/>
              <a:t>Sensory changes are earliest signs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PIN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Fibrous bands (</a:t>
            </a:r>
            <a:r>
              <a:rPr lang="en-US" dirty="0" err="1" smtClean="0"/>
              <a:t>radiocapitellar</a:t>
            </a:r>
            <a:r>
              <a:rPr lang="en-US" dirty="0" smtClean="0"/>
              <a:t> fascia)</a:t>
            </a:r>
          </a:p>
          <a:p>
            <a:pPr lvl="1"/>
            <a:r>
              <a:rPr lang="en-US" dirty="0" smtClean="0"/>
              <a:t>Leash of Henry (rad. a. branch)</a:t>
            </a:r>
          </a:p>
          <a:p>
            <a:pPr lvl="1"/>
            <a:r>
              <a:rPr lang="en-US" dirty="0" smtClean="0"/>
              <a:t>ECRB </a:t>
            </a:r>
            <a:r>
              <a:rPr lang="en-US" dirty="0" err="1" smtClean="0"/>
              <a:t>prox</a:t>
            </a:r>
            <a:r>
              <a:rPr lang="en-US" dirty="0" smtClean="0"/>
              <a:t> edge</a:t>
            </a:r>
          </a:p>
          <a:p>
            <a:pPr lvl="1"/>
            <a:r>
              <a:rPr lang="en-US" dirty="0" err="1" smtClean="0"/>
              <a:t>Supinator</a:t>
            </a:r>
            <a:r>
              <a:rPr lang="en-US" dirty="0" smtClean="0"/>
              <a:t> distal edge</a:t>
            </a:r>
          </a:p>
          <a:p>
            <a:pPr lvl="1"/>
            <a:r>
              <a:rPr lang="en-US" dirty="0" smtClean="0"/>
              <a:t>Arcade of </a:t>
            </a:r>
            <a:r>
              <a:rPr lang="en-US" dirty="0" err="1" smtClean="0"/>
              <a:t>Frohse</a:t>
            </a:r>
            <a:endParaRPr lang="en-US" dirty="0" smtClean="0"/>
          </a:p>
          <a:p>
            <a:pPr lvl="1"/>
            <a:r>
              <a:rPr lang="en-US" dirty="0" smtClean="0"/>
              <a:t>Mass effect</a:t>
            </a:r>
          </a:p>
          <a:p>
            <a:pPr lvl="1"/>
            <a:r>
              <a:rPr lang="en-US" dirty="0" smtClean="0"/>
              <a:t>Hypertrophied </a:t>
            </a:r>
            <a:r>
              <a:rPr lang="en-US" dirty="0" err="1" smtClean="0"/>
              <a:t>synovium</a:t>
            </a:r>
            <a:r>
              <a:rPr lang="en-US" dirty="0" smtClean="0"/>
              <a:t> in RA (</a:t>
            </a:r>
            <a:r>
              <a:rPr lang="en-US" dirty="0" err="1" smtClean="0"/>
              <a:t>mcq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Presents as pain at the lateral elbow</a:t>
            </a:r>
          </a:p>
          <a:p>
            <a:pPr lvl="1"/>
            <a:r>
              <a:rPr lang="en-US" dirty="0" smtClean="0"/>
              <a:t>Pain with resisted </a:t>
            </a:r>
            <a:r>
              <a:rPr lang="en-US" dirty="0" err="1" smtClean="0"/>
              <a:t>supination</a:t>
            </a:r>
            <a:endParaRPr lang="en-US" dirty="0" smtClean="0"/>
          </a:p>
          <a:p>
            <a:pPr lvl="1"/>
            <a:r>
              <a:rPr lang="en-US" dirty="0" smtClean="0"/>
              <a:t>Weakness of extensors with radial drift</a:t>
            </a:r>
          </a:p>
          <a:p>
            <a:pPr lvl="1"/>
            <a:r>
              <a:rPr lang="en-US" dirty="0" smtClean="0"/>
              <a:t>ECRL normal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5122" name="Picture 2" descr="http://127.0.0.1:1080/f34052_053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733800" y="3184792"/>
            <a:ext cx="5141913" cy="367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Radial Tunnel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PIN, except primarily just pain</a:t>
            </a:r>
          </a:p>
          <a:p>
            <a:r>
              <a:rPr lang="en-US" dirty="0" smtClean="0"/>
              <a:t>No weakness</a:t>
            </a:r>
          </a:p>
          <a:p>
            <a:r>
              <a:rPr lang="en-US" dirty="0" smtClean="0"/>
              <a:t>Pain is at lateral forearm 2 to 3 cm distal to radial head</a:t>
            </a:r>
          </a:p>
          <a:p>
            <a:r>
              <a:rPr lang="en-US" dirty="0" smtClean="0"/>
              <a:t>Test with long finger extension and resisted </a:t>
            </a:r>
            <a:r>
              <a:rPr lang="en-US" dirty="0" err="1" smtClean="0"/>
              <a:t>supination</a:t>
            </a:r>
            <a:r>
              <a:rPr lang="en-US" dirty="0" smtClean="0"/>
              <a:t>, should recreate pain at site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Wartenberg’s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</a:t>
            </a:r>
            <a:r>
              <a:rPr lang="en-US" dirty="0" err="1" smtClean="0"/>
              <a:t>Cheiralgia</a:t>
            </a:r>
            <a:r>
              <a:rPr lang="en-US" dirty="0" smtClean="0"/>
              <a:t> </a:t>
            </a:r>
            <a:r>
              <a:rPr lang="en-US" dirty="0" err="1" smtClean="0"/>
              <a:t>paresthetica</a:t>
            </a:r>
            <a:endParaRPr lang="en-US" dirty="0" smtClean="0"/>
          </a:p>
          <a:p>
            <a:r>
              <a:rPr lang="en-US" dirty="0" smtClean="0"/>
              <a:t>Sensory branch of radial nerve compression</a:t>
            </a:r>
          </a:p>
          <a:p>
            <a:r>
              <a:rPr lang="en-US" dirty="0" smtClean="0"/>
              <a:t>No motor</a:t>
            </a:r>
          </a:p>
          <a:p>
            <a:r>
              <a:rPr lang="en-US" dirty="0" smtClean="0"/>
              <a:t>Pain and numbness, </a:t>
            </a:r>
            <a:r>
              <a:rPr lang="en-US" dirty="0" err="1" smtClean="0"/>
              <a:t>paresthesias</a:t>
            </a:r>
            <a:r>
              <a:rPr lang="en-US" dirty="0" smtClean="0"/>
              <a:t> over radio dorsal wrist and hand</a:t>
            </a:r>
          </a:p>
          <a:p>
            <a:r>
              <a:rPr lang="en-US" dirty="0" smtClean="0"/>
              <a:t>Test with forceful </a:t>
            </a:r>
            <a:r>
              <a:rPr lang="en-US" dirty="0" err="1" smtClean="0"/>
              <a:t>pronation</a:t>
            </a:r>
            <a:endParaRPr lang="en-US" dirty="0"/>
          </a:p>
          <a:p>
            <a:r>
              <a:rPr lang="en-US" dirty="0" smtClean="0"/>
              <a:t>+ </a:t>
            </a:r>
            <a:r>
              <a:rPr lang="en-US" dirty="0" err="1" smtClean="0"/>
              <a:t>Tinel</a:t>
            </a:r>
            <a:r>
              <a:rPr lang="en-US" dirty="0" smtClean="0"/>
              <a:t> with tapping over nerve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autonomous zones</a:t>
            </a:r>
          </a:p>
          <a:p>
            <a:pPr lvl="1"/>
            <a:r>
              <a:rPr lang="en-US" dirty="0" smtClean="0"/>
              <a:t>Median and ulna </a:t>
            </a:r>
            <a:r>
              <a:rPr lang="en-US" dirty="0" err="1" smtClean="0"/>
              <a:t>reproducable</a:t>
            </a:r>
            <a:endParaRPr lang="en-US" dirty="0" smtClean="0"/>
          </a:p>
          <a:p>
            <a:pPr lvl="1"/>
            <a:r>
              <a:rPr lang="en-US" dirty="0" smtClean="0"/>
              <a:t>Radial nerve is not as reliable (</a:t>
            </a:r>
            <a:r>
              <a:rPr lang="en-US" dirty="0" err="1" smtClean="0"/>
              <a:t>mcq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Double crush phenomena</a:t>
            </a:r>
          </a:p>
          <a:p>
            <a:pPr lvl="1"/>
            <a:r>
              <a:rPr lang="en-US" dirty="0" smtClean="0"/>
              <a:t>Entrapment and damage more proximal may lead to symptoms presenting or worsening at a level  of compression distal</a:t>
            </a:r>
          </a:p>
          <a:p>
            <a:pPr lvl="1"/>
            <a:r>
              <a:rPr lang="en-US" dirty="0" smtClean="0"/>
              <a:t>Nutritional and oxygen theories, delivery 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Median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branch to </a:t>
            </a:r>
            <a:r>
              <a:rPr lang="en-US" dirty="0" err="1" smtClean="0"/>
              <a:t>pronator</a:t>
            </a:r>
            <a:r>
              <a:rPr lang="en-US" dirty="0" smtClean="0"/>
              <a:t> </a:t>
            </a:r>
            <a:r>
              <a:rPr lang="en-US" dirty="0" err="1" smtClean="0"/>
              <a:t>teres</a:t>
            </a:r>
            <a:endParaRPr lang="en-US" dirty="0" smtClean="0"/>
          </a:p>
          <a:p>
            <a:r>
              <a:rPr lang="en-US" dirty="0" smtClean="0"/>
              <a:t>Last branch to </a:t>
            </a:r>
            <a:r>
              <a:rPr lang="en-US" dirty="0" err="1" smtClean="0"/>
              <a:t>lumbricals</a:t>
            </a:r>
            <a:r>
              <a:rPr lang="en-US" dirty="0" smtClean="0"/>
              <a:t> D2, D3</a:t>
            </a:r>
          </a:p>
          <a:p>
            <a:r>
              <a:rPr lang="en-US" dirty="0" smtClean="0"/>
              <a:t>3 types</a:t>
            </a:r>
          </a:p>
          <a:p>
            <a:pPr lvl="1"/>
            <a:r>
              <a:rPr lang="en-US" dirty="0" smtClean="0"/>
              <a:t>Carpal Tunnel</a:t>
            </a:r>
          </a:p>
          <a:p>
            <a:pPr lvl="1"/>
            <a:r>
              <a:rPr lang="en-US" dirty="0" err="1" smtClean="0"/>
              <a:t>Pronator</a:t>
            </a:r>
            <a:r>
              <a:rPr lang="en-US" dirty="0" smtClean="0"/>
              <a:t> Syndrome</a:t>
            </a:r>
          </a:p>
          <a:p>
            <a:pPr lvl="1"/>
            <a:r>
              <a:rPr lang="en-US" dirty="0" smtClean="0"/>
              <a:t>AIN compression / </a:t>
            </a:r>
            <a:r>
              <a:rPr lang="en-US" dirty="0" err="1" smtClean="0"/>
              <a:t>Kiloh-Nevin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Carpal Tunnel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D1 to D3 numbness and pain, night, weakness and </a:t>
            </a:r>
            <a:r>
              <a:rPr lang="en-US" dirty="0" err="1" smtClean="0"/>
              <a:t>thenar</a:t>
            </a:r>
            <a:r>
              <a:rPr lang="en-US" dirty="0" smtClean="0"/>
              <a:t> wasting later on</a:t>
            </a:r>
          </a:p>
          <a:p>
            <a:r>
              <a:rPr lang="en-US" dirty="0" smtClean="0"/>
              <a:t>Durkin’s compression test </a:t>
            </a:r>
          </a:p>
          <a:p>
            <a:pPr lvl="1"/>
            <a:r>
              <a:rPr lang="en-US" dirty="0" smtClean="0"/>
              <a:t>Most sensitive</a:t>
            </a:r>
          </a:p>
          <a:p>
            <a:pPr lvl="1"/>
            <a:r>
              <a:rPr lang="en-US" dirty="0" smtClean="0"/>
              <a:t>Neutral wrist and even pressure x 60 seconds</a:t>
            </a:r>
          </a:p>
          <a:p>
            <a:pPr lvl="1"/>
            <a:r>
              <a:rPr lang="en-US" dirty="0" smtClean="0"/>
              <a:t>Recreate symptoms = +</a:t>
            </a:r>
          </a:p>
          <a:p>
            <a:pPr lvl="1"/>
            <a:r>
              <a:rPr lang="en-US" dirty="0" err="1" smtClean="0"/>
              <a:t>Tinel’s</a:t>
            </a:r>
            <a:endParaRPr lang="en-US" dirty="0" smtClean="0"/>
          </a:p>
          <a:p>
            <a:pPr lvl="1"/>
            <a:r>
              <a:rPr lang="en-US" dirty="0" err="1" smtClean="0"/>
              <a:t>Phalen’s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Pronator</a:t>
            </a:r>
            <a:r>
              <a:rPr lang="en-US" dirty="0" smtClean="0"/>
              <a:t>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nerve compression as it passes through the 2 heads of </a:t>
            </a:r>
            <a:r>
              <a:rPr lang="en-US" dirty="0" err="1" smtClean="0"/>
              <a:t>pronator</a:t>
            </a:r>
            <a:endParaRPr lang="en-US" dirty="0" smtClean="0"/>
          </a:p>
          <a:p>
            <a:r>
              <a:rPr lang="en-US" dirty="0" smtClean="0"/>
              <a:t>Proximal, anterior forearm pain</a:t>
            </a:r>
          </a:p>
          <a:p>
            <a:r>
              <a:rPr lang="en-US" dirty="0" err="1" smtClean="0"/>
              <a:t>Palmar</a:t>
            </a:r>
            <a:r>
              <a:rPr lang="en-US" dirty="0" smtClean="0"/>
              <a:t> </a:t>
            </a:r>
            <a:r>
              <a:rPr lang="en-US" dirty="0" err="1" smtClean="0"/>
              <a:t>cutaneous</a:t>
            </a:r>
            <a:r>
              <a:rPr lang="en-US" dirty="0" smtClean="0"/>
              <a:t> numbness</a:t>
            </a:r>
          </a:p>
          <a:p>
            <a:r>
              <a:rPr lang="en-US" dirty="0" smtClean="0"/>
              <a:t>Proximal </a:t>
            </a:r>
            <a:r>
              <a:rPr lang="en-US" dirty="0" err="1" smtClean="0"/>
              <a:t>Tinel’s</a:t>
            </a:r>
            <a:r>
              <a:rPr lang="en-US" dirty="0" smtClean="0"/>
              <a:t> may be positive</a:t>
            </a:r>
          </a:p>
          <a:p>
            <a:r>
              <a:rPr lang="en-US" dirty="0" smtClean="0"/>
              <a:t>Specific tests for individual causes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Supracondylar</a:t>
            </a:r>
            <a:r>
              <a:rPr lang="en-US" dirty="0" smtClean="0"/>
              <a:t> process – </a:t>
            </a:r>
            <a:r>
              <a:rPr lang="en-US" dirty="0" err="1" smtClean="0"/>
              <a:t>xray</a:t>
            </a:r>
            <a:r>
              <a:rPr lang="en-US" dirty="0" smtClean="0"/>
              <a:t> (1%)</a:t>
            </a:r>
          </a:p>
          <a:p>
            <a:r>
              <a:rPr lang="en-US" dirty="0" smtClean="0"/>
              <a:t>Ligament of Struthers – pain at medial </a:t>
            </a:r>
            <a:r>
              <a:rPr lang="en-US" dirty="0" err="1" smtClean="0"/>
              <a:t>epicondyle</a:t>
            </a:r>
            <a:endParaRPr lang="en-US" dirty="0" smtClean="0"/>
          </a:p>
          <a:p>
            <a:r>
              <a:rPr lang="en-US" dirty="0" err="1" smtClean="0"/>
              <a:t>Lacertus</a:t>
            </a:r>
            <a:r>
              <a:rPr lang="en-US" dirty="0" smtClean="0"/>
              <a:t> fibrosis – resisted flexion / </a:t>
            </a:r>
            <a:r>
              <a:rPr lang="en-US" dirty="0" err="1" smtClean="0"/>
              <a:t>supination</a:t>
            </a:r>
            <a:endParaRPr lang="en-US" dirty="0" smtClean="0"/>
          </a:p>
          <a:p>
            <a:r>
              <a:rPr lang="en-US" dirty="0" smtClean="0"/>
              <a:t>Deep </a:t>
            </a:r>
            <a:r>
              <a:rPr lang="en-US" dirty="0" err="1" smtClean="0"/>
              <a:t>pronator</a:t>
            </a:r>
            <a:r>
              <a:rPr lang="en-US" dirty="0" smtClean="0"/>
              <a:t> head – resisted </a:t>
            </a:r>
            <a:r>
              <a:rPr lang="en-US" dirty="0" err="1" smtClean="0"/>
              <a:t>pronation</a:t>
            </a:r>
            <a:r>
              <a:rPr lang="en-US" dirty="0" smtClean="0"/>
              <a:t> with elbow in full extension</a:t>
            </a:r>
          </a:p>
          <a:p>
            <a:r>
              <a:rPr lang="en-US" dirty="0" smtClean="0"/>
              <a:t>FDS origin – isolated PIP flexion, long finger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127.0.0.1:1080/f34052_018.jpg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76400" y="914400"/>
            <a:ext cx="5764213" cy="553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AIN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AKA </a:t>
            </a:r>
            <a:r>
              <a:rPr lang="en-US" dirty="0" err="1" smtClean="0"/>
              <a:t>Kiloh-Nevin</a:t>
            </a:r>
            <a:r>
              <a:rPr lang="en-US" dirty="0" smtClean="0"/>
              <a:t> syndrome</a:t>
            </a:r>
          </a:p>
          <a:p>
            <a:r>
              <a:rPr lang="en-US" dirty="0" smtClean="0"/>
              <a:t>No sensory, just motor</a:t>
            </a:r>
          </a:p>
          <a:p>
            <a:r>
              <a:rPr lang="en-US" dirty="0" smtClean="0"/>
              <a:t>Causes are similar to </a:t>
            </a:r>
            <a:r>
              <a:rPr lang="en-US" dirty="0" err="1" smtClean="0"/>
              <a:t>pronator</a:t>
            </a:r>
            <a:r>
              <a:rPr lang="en-US" dirty="0" smtClean="0"/>
              <a:t> plus FDS arcade, enlarged biceps bursa, accessory head of FPL (</a:t>
            </a:r>
            <a:r>
              <a:rPr lang="en-US" dirty="0" err="1" smtClean="0"/>
              <a:t>Gantzer’s</a:t>
            </a:r>
            <a:r>
              <a:rPr lang="en-US" dirty="0" smtClean="0"/>
              <a:t> muscle)</a:t>
            </a:r>
          </a:p>
          <a:p>
            <a:r>
              <a:rPr lang="en-US" dirty="0" smtClean="0"/>
              <a:t>Presents as weakness of “OK” sign, showing FPL and FDP weakness</a:t>
            </a:r>
          </a:p>
          <a:p>
            <a:r>
              <a:rPr lang="en-US" dirty="0" err="1" smtClean="0"/>
              <a:t>Pronator</a:t>
            </a:r>
            <a:r>
              <a:rPr lang="en-US" dirty="0" smtClean="0"/>
              <a:t> </a:t>
            </a:r>
            <a:r>
              <a:rPr lang="en-US" dirty="0" err="1" smtClean="0"/>
              <a:t>quadratus</a:t>
            </a:r>
            <a:r>
              <a:rPr lang="en-US" dirty="0" smtClean="0"/>
              <a:t> – weakness with resisted </a:t>
            </a:r>
            <a:r>
              <a:rPr lang="en-US" dirty="0" err="1" smtClean="0"/>
              <a:t>pronation</a:t>
            </a:r>
            <a:r>
              <a:rPr lang="en-US" dirty="0" smtClean="0"/>
              <a:t> while elbow is flexed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</TotalTime>
  <Words>661</Words>
  <Application>Microsoft Office PowerPoint</Application>
  <PresentationFormat>On-screen Show (4:3)</PresentationFormat>
  <Paragraphs>141</Paragraphs>
  <Slides>23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Metro</vt:lpstr>
      <vt:lpstr>Nerve Compression </vt:lpstr>
      <vt:lpstr>Introduction</vt:lpstr>
      <vt:lpstr>Slide 3</vt:lpstr>
      <vt:lpstr>Median Nerve</vt:lpstr>
      <vt:lpstr>Carpal Tunnel</vt:lpstr>
      <vt:lpstr>Pronator Syndrome</vt:lpstr>
      <vt:lpstr>Slide 7</vt:lpstr>
      <vt:lpstr>Slide 8</vt:lpstr>
      <vt:lpstr>AIN Compression</vt:lpstr>
      <vt:lpstr>Slide 10</vt:lpstr>
      <vt:lpstr>Ulnar Nerve</vt:lpstr>
      <vt:lpstr>Cubital Tunnel Syndrome</vt:lpstr>
      <vt:lpstr>Slide 13</vt:lpstr>
      <vt:lpstr>Slide 14</vt:lpstr>
      <vt:lpstr>Ulnar Tunnel Syndrome</vt:lpstr>
      <vt:lpstr>Slide 16</vt:lpstr>
      <vt:lpstr>Slide 17</vt:lpstr>
      <vt:lpstr>Radial Nerve</vt:lpstr>
      <vt:lpstr>Radial Compression</vt:lpstr>
      <vt:lpstr>PIN Compression</vt:lpstr>
      <vt:lpstr>Slide 21</vt:lpstr>
      <vt:lpstr>Radial Tunnel Syndrome</vt:lpstr>
      <vt:lpstr>Wartenberg’s Syndrome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 Compression </dc:title>
  <dc:creator>Dr. Patrick Allison</dc:creator>
  <cp:lastModifiedBy>Macbookpro</cp:lastModifiedBy>
  <cp:revision>13</cp:revision>
  <dcterms:created xsi:type="dcterms:W3CDTF">2012-03-10T18:58:25Z</dcterms:created>
  <dcterms:modified xsi:type="dcterms:W3CDTF">2012-03-10T18:59:55Z</dcterms:modified>
</cp:coreProperties>
</file>