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005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954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775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586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670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4663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339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494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790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64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466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39972-4EF8-42DD-AAA9-F1A395E665FF}" type="datetimeFigureOut">
              <a:rPr lang="ar-SA" smtClean="0"/>
              <a:t>06/01/34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1B87B-46CD-48A2-BD9D-87989BC9A99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823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Obstetric  </a:t>
            </a:r>
            <a:r>
              <a:rPr lang="en-US" sz="6600" b="1" dirty="0" smtClean="0"/>
              <a:t>Ultrasound</a:t>
            </a:r>
            <a:endParaRPr lang="ar-SA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By .</a:t>
            </a:r>
            <a:r>
              <a:rPr lang="en-US" sz="4400" dirty="0" err="1" smtClean="0">
                <a:solidFill>
                  <a:srgbClr val="FF0000"/>
                </a:solidFill>
              </a:rPr>
              <a:t>Alaa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malki</a:t>
            </a:r>
            <a:endParaRPr lang="ar-SA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5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  </a:t>
            </a:r>
            <a:r>
              <a:rPr lang="en-US" u="sng" dirty="0" smtClean="0">
                <a:solidFill>
                  <a:srgbClr val="FF0000"/>
                </a:solidFill>
              </a:rPr>
              <a:t>Molar pregnancy : </a:t>
            </a:r>
            <a:endParaRPr lang="ar-SA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702237"/>
            <a:ext cx="2088232" cy="27843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924944"/>
            <a:ext cx="2892972" cy="21821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553941"/>
            <a:ext cx="3144236" cy="293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6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smtClean="0">
                <a:solidFill>
                  <a:srgbClr val="FF0000"/>
                </a:solidFill>
              </a:rPr>
              <a:t>Second trimester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-</a:t>
            </a:r>
            <a:r>
              <a:rPr lang="en-US" dirty="0" smtClean="0"/>
              <a:t>it called ( </a:t>
            </a:r>
            <a:r>
              <a:rPr lang="en-US" dirty="0" smtClean="0">
                <a:solidFill>
                  <a:srgbClr val="FF0000"/>
                </a:solidFill>
              </a:rPr>
              <a:t>routine </a:t>
            </a:r>
            <a:r>
              <a:rPr lang="en-US" dirty="0" smtClean="0">
                <a:solidFill>
                  <a:srgbClr val="FF0000"/>
                </a:solidFill>
              </a:rPr>
              <a:t>anomaly </a:t>
            </a:r>
            <a:r>
              <a:rPr lang="en-US" dirty="0" smtClean="0">
                <a:solidFill>
                  <a:srgbClr val="FF0000"/>
                </a:solidFill>
              </a:rPr>
              <a:t>scan </a:t>
            </a:r>
            <a:r>
              <a:rPr lang="en-US" dirty="0" smtClean="0"/>
              <a:t>) (18-24 </a:t>
            </a:r>
            <a:r>
              <a:rPr lang="en-US" dirty="0" err="1" smtClean="0"/>
              <a:t>wks</a:t>
            </a:r>
            <a:r>
              <a:rPr lang="en-US" dirty="0" smtClean="0"/>
              <a:t> ).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-optimal time to examine fetal heart at </a:t>
            </a: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(23-24 </a:t>
            </a:r>
            <a:r>
              <a:rPr lang="en-US" dirty="0" err="1" smtClean="0"/>
              <a:t>wks</a:t>
            </a:r>
            <a:r>
              <a:rPr lang="en-US" dirty="0" smtClean="0"/>
              <a:t>).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 smtClean="0"/>
              <a:t>fetal anatomy ,placenta ,amount of amniotic </a:t>
            </a:r>
            <a:r>
              <a:rPr lang="en-US" dirty="0" smtClean="0"/>
              <a:t>volume ,fetal movement ,measurements </a:t>
            </a:r>
            <a:r>
              <a:rPr lang="en-US" dirty="0" smtClean="0"/>
              <a:t>,ovary </a:t>
            </a:r>
            <a:r>
              <a:rPr lang="en-US" dirty="0" smtClean="0"/>
              <a:t>,</a:t>
            </a:r>
            <a:r>
              <a:rPr lang="en-US" dirty="0" smtClean="0"/>
              <a:t>uterus </a:t>
            </a:r>
            <a:r>
              <a:rPr lang="en-US" dirty="0" smtClean="0"/>
              <a:t>, </a:t>
            </a:r>
            <a:r>
              <a:rPr lang="en-US" dirty="0" smtClean="0"/>
              <a:t>both adnexa 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8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1- </a:t>
            </a:r>
            <a:r>
              <a:rPr lang="en-US" dirty="0" err="1" smtClean="0">
                <a:solidFill>
                  <a:srgbClr val="FF0000"/>
                </a:solidFill>
              </a:rPr>
              <a:t>Biparital</a:t>
            </a:r>
            <a:r>
              <a:rPr lang="en-US" dirty="0" smtClean="0">
                <a:solidFill>
                  <a:srgbClr val="FF0000"/>
                </a:solidFill>
              </a:rPr>
              <a:t> diameter (BPD)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2- Head circumference (HC)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 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4048125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780928"/>
            <a:ext cx="3168352" cy="380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3- Abdominal </a:t>
            </a:r>
            <a:r>
              <a:rPr lang="en-US" dirty="0" smtClean="0">
                <a:solidFill>
                  <a:srgbClr val="FF0000"/>
                </a:solidFill>
              </a:rPr>
              <a:t>circumference </a:t>
            </a:r>
            <a:r>
              <a:rPr lang="en-US" dirty="0" smtClean="0">
                <a:solidFill>
                  <a:srgbClr val="FF0000"/>
                </a:solidFill>
              </a:rPr>
              <a:t>(AC)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780928"/>
            <a:ext cx="3931406" cy="331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11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4- F</a:t>
            </a:r>
            <a:r>
              <a:rPr lang="en-US" dirty="0" smtClean="0">
                <a:solidFill>
                  <a:srgbClr val="FF0000"/>
                </a:solidFill>
              </a:rPr>
              <a:t>emoral length(FL)</a:t>
            </a:r>
            <a:endParaRPr lang="ar-SA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4" y="2636912"/>
            <a:ext cx="4282405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0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5- </a:t>
            </a:r>
            <a:r>
              <a:rPr lang="en-US" dirty="0" smtClean="0">
                <a:solidFill>
                  <a:srgbClr val="FF0000"/>
                </a:solidFill>
              </a:rPr>
              <a:t>FETAL POSITION:(cephalic-breach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6- </a:t>
            </a:r>
            <a:r>
              <a:rPr lang="en-US" dirty="0" smtClean="0">
                <a:solidFill>
                  <a:srgbClr val="FF0000"/>
                </a:solidFill>
              </a:rPr>
              <a:t>PLACENA </a:t>
            </a:r>
            <a:r>
              <a:rPr lang="en-US" dirty="0" smtClean="0">
                <a:solidFill>
                  <a:srgbClr val="FF0000"/>
                </a:solidFill>
              </a:rPr>
              <a:t>SITE </a:t>
            </a:r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64904"/>
            <a:ext cx="4511040" cy="377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2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Rectangle 5"/>
          <p:cNvSpPr/>
          <p:nvPr/>
        </p:nvSpPr>
        <p:spPr>
          <a:xfrm>
            <a:off x="1331640" y="2967334"/>
            <a:ext cx="684076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88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7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1- </a:t>
            </a:r>
            <a:r>
              <a:rPr lang="en-US" dirty="0" smtClean="0">
                <a:solidFill>
                  <a:srgbClr val="FF0000"/>
                </a:solidFill>
              </a:rPr>
              <a:t>Is </a:t>
            </a:r>
            <a:r>
              <a:rPr lang="en-US" dirty="0" smtClean="0">
                <a:solidFill>
                  <a:srgbClr val="FF0000"/>
                </a:solidFill>
              </a:rPr>
              <a:t>usually obtained </a:t>
            </a:r>
            <a:r>
              <a:rPr lang="en-US" dirty="0" smtClean="0">
                <a:solidFill>
                  <a:srgbClr val="FF0000"/>
                </a:solidFill>
              </a:rPr>
              <a:t> twice during  </a:t>
            </a:r>
            <a:r>
              <a:rPr lang="en-US" dirty="0" smtClean="0">
                <a:solidFill>
                  <a:srgbClr val="FF0000"/>
                </a:solidFill>
              </a:rPr>
              <a:t>the normal 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pregnancy: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 smtClean="0"/>
              <a:t>  (18-24 weeks) , (</a:t>
            </a:r>
            <a:r>
              <a:rPr lang="en-US" dirty="0" smtClean="0"/>
              <a:t>32-38 </a:t>
            </a:r>
            <a:r>
              <a:rPr lang="en-US" dirty="0" smtClean="0"/>
              <a:t>weeks</a:t>
            </a:r>
            <a:r>
              <a:rPr lang="en-US" dirty="0" smtClean="0"/>
              <a:t>).</a:t>
            </a:r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2- It can be done before </a:t>
            </a:r>
            <a:r>
              <a:rPr lang="en-US" dirty="0" smtClean="0">
                <a:solidFill>
                  <a:srgbClr val="FF0000"/>
                </a:solidFill>
              </a:rPr>
              <a:t>18 </a:t>
            </a:r>
            <a:r>
              <a:rPr lang="en-US" dirty="0" smtClean="0">
                <a:solidFill>
                  <a:srgbClr val="FF0000"/>
                </a:solidFill>
              </a:rPr>
              <a:t>weeks: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  -to confirm intra-uterine pregnancy 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r>
              <a:rPr lang="en-US" dirty="0" smtClean="0"/>
              <a:t> -estimation of </a:t>
            </a:r>
            <a:r>
              <a:rPr lang="en-US" dirty="0" smtClean="0"/>
              <a:t>G.A.</a:t>
            </a:r>
            <a:endParaRPr lang="en-US" dirty="0" smtClean="0"/>
          </a:p>
          <a:p>
            <a:pPr algn="l" rtl="0"/>
            <a:r>
              <a:rPr lang="en-US" dirty="0" smtClean="0"/>
              <a:t> -exclude abnormal pregnancy (molar or ectopic </a:t>
            </a:r>
            <a:r>
              <a:rPr lang="en-US" dirty="0" smtClean="0"/>
              <a:t>).</a:t>
            </a:r>
            <a:endParaRPr lang="en-US" dirty="0" smtClean="0"/>
          </a:p>
          <a:p>
            <a:pPr algn="l" rtl="0"/>
            <a:r>
              <a:rPr lang="en-US" dirty="0" smtClean="0"/>
              <a:t> -multiple pregnancy 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13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5100" u="sng" dirty="0" smtClean="0">
                <a:solidFill>
                  <a:srgbClr val="FF0000"/>
                </a:solidFill>
              </a:rPr>
              <a:t>QUSTION </a:t>
            </a:r>
            <a:r>
              <a:rPr lang="en-US" sz="5100" u="sng" dirty="0" smtClean="0">
                <a:solidFill>
                  <a:srgbClr val="FF0000"/>
                </a:solidFill>
              </a:rPr>
              <a:t>ALWAYS SHOULD BE ASKED TO THE </a:t>
            </a:r>
            <a:r>
              <a:rPr lang="en-US" sz="5100" u="sng" dirty="0" smtClean="0">
                <a:solidFill>
                  <a:srgbClr val="FF0000"/>
                </a:solidFill>
              </a:rPr>
              <a:t>PREGNANCY </a:t>
            </a:r>
          </a:p>
          <a:p>
            <a:pPr marL="0" indent="0" algn="l" rtl="0">
              <a:buNone/>
            </a:pPr>
            <a:r>
              <a:rPr lang="en-US" sz="5100" dirty="0">
                <a:solidFill>
                  <a:srgbClr val="FF0000"/>
                </a:solidFill>
              </a:rPr>
              <a:t>  </a:t>
            </a:r>
            <a:r>
              <a:rPr lang="en-US" sz="5100" dirty="0" smtClean="0">
                <a:solidFill>
                  <a:srgbClr val="FF0000"/>
                </a:solidFill>
              </a:rPr>
              <a:t>  </a:t>
            </a:r>
            <a:r>
              <a:rPr lang="en-US" sz="5100" u="sng" dirty="0" smtClean="0">
                <a:solidFill>
                  <a:srgbClr val="FF0000"/>
                </a:solidFill>
              </a:rPr>
              <a:t>WOMEN  </a:t>
            </a:r>
            <a:r>
              <a:rPr lang="en-US" sz="5100" u="sng" dirty="0">
                <a:solidFill>
                  <a:srgbClr val="FF0000"/>
                </a:solidFill>
              </a:rPr>
              <a:t>BEFROE  SCANNING</a:t>
            </a:r>
            <a:r>
              <a:rPr lang="en-US" sz="5100" u="sng" dirty="0" smtClean="0">
                <a:solidFill>
                  <a:srgbClr val="FF0000"/>
                </a:solidFill>
              </a:rPr>
              <a:t>:</a:t>
            </a:r>
            <a:endParaRPr lang="en-US" sz="4200" u="sng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4200" dirty="0" smtClean="0"/>
              <a:t> - LMP.</a:t>
            </a:r>
          </a:p>
          <a:p>
            <a:pPr marL="0" indent="0" algn="l" rtl="0">
              <a:buNone/>
            </a:pPr>
            <a:r>
              <a:rPr lang="en-US" sz="4200" dirty="0" smtClean="0"/>
              <a:t> - any cardiac problems.</a:t>
            </a:r>
            <a:endParaRPr lang="en-US" sz="4200" dirty="0" smtClean="0"/>
          </a:p>
          <a:p>
            <a:pPr marL="0" indent="0" algn="l" rtl="0">
              <a:buNone/>
            </a:pPr>
            <a:r>
              <a:rPr lang="en-US" sz="4200" dirty="0" smtClean="0"/>
              <a:t> </a:t>
            </a:r>
            <a:r>
              <a:rPr lang="en-US" sz="4200" dirty="0" smtClean="0"/>
              <a:t>- any </a:t>
            </a:r>
            <a:r>
              <a:rPr lang="en-US" sz="4200" dirty="0" smtClean="0"/>
              <a:t>previous abnormal baby </a:t>
            </a:r>
            <a:r>
              <a:rPr lang="en-US" sz="4200" dirty="0" smtClean="0"/>
              <a:t>.</a:t>
            </a:r>
            <a:endParaRPr lang="en-US" sz="4200" dirty="0" smtClean="0"/>
          </a:p>
          <a:p>
            <a:pPr marL="0" indent="0" algn="l" rtl="0">
              <a:buNone/>
            </a:pPr>
            <a:r>
              <a:rPr lang="en-US" sz="4200" dirty="0" smtClean="0"/>
              <a:t> </a:t>
            </a:r>
            <a:r>
              <a:rPr lang="en-US" sz="4200" dirty="0" smtClean="0"/>
              <a:t>- bleeding</a:t>
            </a:r>
            <a:r>
              <a:rPr lang="en-US" sz="4200" dirty="0" smtClean="0"/>
              <a:t>?</a:t>
            </a:r>
          </a:p>
          <a:p>
            <a:pPr marL="0" indent="0" algn="l" rtl="0">
              <a:buNone/>
            </a:pPr>
            <a:r>
              <a:rPr lang="en-US" sz="4200" dirty="0" smtClean="0"/>
              <a:t> </a:t>
            </a:r>
            <a:r>
              <a:rPr lang="en-US" sz="4200" dirty="0" smtClean="0"/>
              <a:t>- any </a:t>
            </a:r>
            <a:r>
              <a:rPr lang="en-US" sz="4200" dirty="0" smtClean="0"/>
              <a:t>abnormal pain ?</a:t>
            </a:r>
          </a:p>
          <a:p>
            <a:pPr marL="0" indent="0" algn="l" rtl="0">
              <a:buNone/>
            </a:pPr>
            <a:r>
              <a:rPr lang="en-US" sz="4200" dirty="0" smtClean="0"/>
              <a:t> </a:t>
            </a:r>
            <a:r>
              <a:rPr lang="en-US" sz="4200" dirty="0" smtClean="0"/>
              <a:t>- medication </a:t>
            </a:r>
            <a:r>
              <a:rPr lang="en-US" sz="4200" dirty="0" smtClean="0"/>
              <a:t>??</a:t>
            </a:r>
          </a:p>
          <a:p>
            <a:pPr marL="0" indent="0" algn="l" rtl="0">
              <a:buNone/>
            </a:pPr>
            <a:r>
              <a:rPr lang="en-US" sz="4200" dirty="0" smtClean="0"/>
              <a:t> </a:t>
            </a:r>
            <a:r>
              <a:rPr lang="en-US" sz="4200" dirty="0" smtClean="0"/>
              <a:t>- diabetic </a:t>
            </a:r>
            <a:r>
              <a:rPr lang="en-US" sz="4200" dirty="0" smtClean="0"/>
              <a:t>??</a:t>
            </a:r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sz="5100" u="sng" dirty="0" smtClean="0">
                <a:solidFill>
                  <a:srgbClr val="FF0000"/>
                </a:solidFill>
              </a:rPr>
              <a:t>SCANNING </a:t>
            </a:r>
            <a:r>
              <a:rPr lang="en-US" sz="5100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l" rtl="0">
              <a:buNone/>
            </a:pPr>
            <a:r>
              <a:rPr lang="en-US" sz="4200" dirty="0" smtClean="0"/>
              <a:t> -</a:t>
            </a:r>
            <a:r>
              <a:rPr lang="en-US" sz="4200" dirty="0" err="1" smtClean="0"/>
              <a:t>Transvaginal</a:t>
            </a:r>
            <a:r>
              <a:rPr lang="en-US" sz="4200" dirty="0" smtClean="0"/>
              <a:t> </a:t>
            </a:r>
            <a:r>
              <a:rPr lang="en-US" sz="4200" dirty="0" smtClean="0"/>
              <a:t>: for </a:t>
            </a:r>
            <a:r>
              <a:rPr lang="en-US" sz="4200" dirty="0" smtClean="0"/>
              <a:t>early pregnancy on the first 9 </a:t>
            </a:r>
            <a:r>
              <a:rPr lang="en-US" sz="4200" dirty="0" err="1" smtClean="0"/>
              <a:t>wk</a:t>
            </a:r>
            <a:r>
              <a:rPr lang="en-US" sz="4200" dirty="0" smtClean="0"/>
              <a:t> </a:t>
            </a:r>
          </a:p>
          <a:p>
            <a:pPr marL="0" indent="0" algn="l" rtl="0">
              <a:buNone/>
            </a:pPr>
            <a:r>
              <a:rPr lang="en-US" sz="4200" dirty="0" smtClean="0"/>
              <a:t> -</a:t>
            </a:r>
            <a:r>
              <a:rPr lang="en-US" sz="4200" dirty="0" err="1" smtClean="0"/>
              <a:t>Transabdomenal</a:t>
            </a:r>
            <a:r>
              <a:rPr lang="en-US" sz="4200" dirty="0" smtClean="0"/>
              <a:t> </a:t>
            </a:r>
            <a:r>
              <a:rPr lang="en-US" sz="4200" dirty="0" smtClean="0"/>
              <a:t>.</a:t>
            </a:r>
            <a:endParaRPr lang="en-US" sz="4200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660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412776"/>
            <a:ext cx="8229600" cy="525104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400" u="sng" dirty="0" smtClean="0">
                <a:solidFill>
                  <a:srgbClr val="FF0000"/>
                </a:solidFill>
              </a:rPr>
              <a:t>GESTATIONAL SAC :</a:t>
            </a:r>
            <a:endParaRPr lang="en-US" sz="24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dirty="0" smtClean="0"/>
              <a:t> </a:t>
            </a:r>
            <a:r>
              <a:rPr lang="en-US" sz="2200" dirty="0" smtClean="0"/>
              <a:t>-its usually visualized from 31 days (4+3 </a:t>
            </a:r>
            <a:r>
              <a:rPr lang="en-US" sz="2200" dirty="0" err="1" smtClean="0"/>
              <a:t>wks</a:t>
            </a:r>
            <a:r>
              <a:rPr lang="en-US" sz="2200" dirty="0" smtClean="0"/>
              <a:t>) </a:t>
            </a:r>
            <a:r>
              <a:rPr lang="en-US" sz="2200" dirty="0" smtClean="0"/>
              <a:t>=(2-3 mm)or (5+3 </a:t>
            </a:r>
            <a:r>
              <a:rPr lang="en-US" sz="2200" dirty="0" err="1" smtClean="0"/>
              <a:t>wks</a:t>
            </a:r>
            <a:r>
              <a:rPr lang="en-US" sz="2200" dirty="0" smtClean="0"/>
              <a:t>).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dirty="0" smtClean="0"/>
              <a:t>-</a:t>
            </a:r>
            <a:r>
              <a:rPr lang="en-US" sz="2200" dirty="0" smtClean="0"/>
              <a:t>it will appear as circle area surrounding by thick bright ring at </a:t>
            </a:r>
            <a:r>
              <a:rPr lang="en-US" sz="2200" dirty="0" smtClean="0"/>
              <a:t>fundal</a:t>
            </a:r>
          </a:p>
          <a:p>
            <a:pPr marL="0" indent="0" algn="l" rtl="0">
              <a:buNone/>
            </a:pPr>
            <a:r>
              <a:rPr lang="en-US" sz="2200" dirty="0" smtClean="0"/>
              <a:t>     area. 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 smtClean="0"/>
              <a:t>    </a:t>
            </a:r>
            <a:r>
              <a:rPr lang="en-US" sz="2200" dirty="0" smtClean="0"/>
              <a:t>-it grow approx. (1mm/day)</a:t>
            </a:r>
          </a:p>
          <a:p>
            <a:pPr marL="0" indent="0" algn="l" rtl="0">
              <a:buNone/>
            </a:pPr>
            <a:r>
              <a:rPr lang="en-US" sz="2200" dirty="0" smtClean="0"/>
              <a:t>    </a:t>
            </a:r>
            <a:r>
              <a:rPr lang="en-US" sz="2200" dirty="0" smtClean="0"/>
              <a:t>-at (8 </a:t>
            </a:r>
            <a:r>
              <a:rPr lang="en-US" sz="2200" dirty="0" smtClean="0"/>
              <a:t>weeks</a:t>
            </a:r>
            <a:r>
              <a:rPr lang="en-US" sz="2200" dirty="0" smtClean="0"/>
              <a:t>) </a:t>
            </a:r>
            <a:r>
              <a:rPr lang="en-US" sz="2200" dirty="0" smtClean="0"/>
              <a:t>amniotic cavity expands rapidly 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dirty="0" smtClean="0"/>
              <a:t>-</a:t>
            </a:r>
            <a:r>
              <a:rPr lang="en-US" sz="2200" dirty="0" smtClean="0"/>
              <a:t>at the end of the first trimester, the amniotic and </a:t>
            </a:r>
            <a:r>
              <a:rPr lang="en-US" sz="2200" dirty="0" smtClean="0"/>
              <a:t>chorionic</a:t>
            </a:r>
          </a:p>
          <a:p>
            <a:pPr marL="0" indent="0" algn="l" rtl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dirty="0"/>
              <a:t> membrane becomes fused </a:t>
            </a:r>
            <a:r>
              <a:rPr lang="en-US" sz="2200" dirty="0" smtClean="0"/>
              <a:t>.</a:t>
            </a:r>
            <a:endParaRPr lang="en-US" sz="2200" dirty="0" smtClean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276689"/>
            <a:ext cx="3960440" cy="243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u="sng" dirty="0" smtClean="0">
                <a:solidFill>
                  <a:srgbClr val="FF0000"/>
                </a:solidFill>
              </a:rPr>
              <a:t>YOLK </a:t>
            </a:r>
            <a:r>
              <a:rPr lang="en-US" sz="2800" u="sng" dirty="0" smtClean="0">
                <a:solidFill>
                  <a:srgbClr val="FF0000"/>
                </a:solidFill>
              </a:rPr>
              <a:t>SAC: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smtClean="0"/>
              <a:t>-appear as circle mass with the </a:t>
            </a:r>
            <a:r>
              <a:rPr lang="en-US" sz="2400" dirty="0" smtClean="0"/>
              <a:t>G.S.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smtClean="0"/>
              <a:t>-it can be identified at (35 </a:t>
            </a:r>
            <a:r>
              <a:rPr lang="en-US" sz="2400" dirty="0" smtClean="0"/>
              <a:t>days).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/>
              <a:t> </a:t>
            </a:r>
            <a:r>
              <a:rPr lang="en-US" sz="2400" dirty="0" smtClean="0"/>
              <a:t>-it grow slowly until reach a maximum of (6 mm)at (10 </a:t>
            </a:r>
            <a:r>
              <a:rPr lang="en-US" sz="2400" dirty="0" err="1" smtClean="0"/>
              <a:t>wks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-</a:t>
            </a:r>
            <a:r>
              <a:rPr lang="en-US" sz="2400" dirty="0" smtClean="0"/>
              <a:t>the identification of the yolk sac will be very difficult after 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400" dirty="0" smtClean="0"/>
              <a:t>       (12 </a:t>
            </a:r>
            <a:r>
              <a:rPr lang="en-US" sz="2400" dirty="0" err="1" smtClean="0"/>
              <a:t>wks</a:t>
            </a:r>
            <a:r>
              <a:rPr lang="en-US" sz="2400" dirty="0" smtClean="0"/>
              <a:t>).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  <a:endParaRPr lang="ar-S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861048"/>
            <a:ext cx="4248472" cy="25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8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800" u="sng" dirty="0" smtClean="0">
                <a:solidFill>
                  <a:srgbClr val="FF0000"/>
                </a:solidFill>
              </a:rPr>
              <a:t>EMBRYO: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-(4-9) </a:t>
            </a:r>
            <a:r>
              <a:rPr lang="en-US" sz="2000" dirty="0" err="1" smtClean="0"/>
              <a:t>wk</a:t>
            </a:r>
            <a:r>
              <a:rPr lang="en-US" sz="2000" dirty="0" err="1" smtClean="0"/>
              <a:t>s</a:t>
            </a:r>
            <a:r>
              <a:rPr lang="en-US" sz="2000" dirty="0" smtClean="0"/>
              <a:t>  </a:t>
            </a:r>
            <a:r>
              <a:rPr lang="en-US" sz="2000" dirty="0" smtClean="0"/>
              <a:t>(embryo).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-(10-40) </a:t>
            </a:r>
            <a:r>
              <a:rPr lang="en-US" sz="2000" dirty="0" err="1" smtClean="0"/>
              <a:t>wks</a:t>
            </a:r>
            <a:r>
              <a:rPr lang="en-US" sz="2000" dirty="0" smtClean="0"/>
              <a:t>  </a:t>
            </a:r>
            <a:r>
              <a:rPr lang="en-US" sz="2000" dirty="0" smtClean="0"/>
              <a:t>(fetus </a:t>
            </a:r>
            <a:r>
              <a:rPr lang="en-US" sz="2000" dirty="0" smtClean="0"/>
              <a:t>).</a:t>
            </a: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 smtClean="0"/>
              <a:t>      </a:t>
            </a:r>
            <a:r>
              <a:rPr lang="en-US" sz="2000" dirty="0" smtClean="0"/>
              <a:t>-it can be visualized from (5 </a:t>
            </a:r>
            <a:r>
              <a:rPr lang="en-US" sz="2000" dirty="0" err="1" smtClean="0"/>
              <a:t>wks</a:t>
            </a:r>
            <a:r>
              <a:rPr lang="en-US" sz="2000" dirty="0" smtClean="0"/>
              <a:t>) </a:t>
            </a:r>
            <a:r>
              <a:rPr lang="en-US" sz="2000" dirty="0" smtClean="0"/>
              <a:t>,on this stage </a:t>
            </a:r>
            <a:r>
              <a:rPr lang="en-US" sz="2000" u="sng" dirty="0" smtClean="0"/>
              <a:t>CROWN-RUMP-LENGTH</a:t>
            </a:r>
            <a:r>
              <a:rPr lang="en-US" sz="2000" dirty="0" smtClean="0"/>
              <a:t> </a:t>
            </a:r>
            <a:r>
              <a:rPr lang="en-US" sz="2000" dirty="0" smtClean="0"/>
              <a:t> </a:t>
            </a:r>
          </a:p>
          <a:p>
            <a:pPr marL="0" indent="0" algn="l" rtl="0">
              <a:buNone/>
            </a:pPr>
            <a:r>
              <a:rPr lang="en-US" sz="2000" dirty="0"/>
              <a:t>     </a:t>
            </a:r>
            <a:r>
              <a:rPr lang="en-US" sz="2000" dirty="0" smtClean="0"/>
              <a:t>  </a:t>
            </a:r>
            <a:r>
              <a:rPr lang="en-US" sz="2000" dirty="0"/>
              <a:t>(CRL) can be </a:t>
            </a:r>
            <a:r>
              <a:rPr lang="en-US" sz="2000" dirty="0" smtClean="0"/>
              <a:t>measured. </a:t>
            </a:r>
            <a:endParaRPr lang="en-US" sz="2000" dirty="0"/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-the embryo grow (1  mm/day )</a:t>
            </a:r>
          </a:p>
          <a:p>
            <a:pPr marL="0" indent="0" algn="l" rtl="0">
              <a:buNone/>
            </a:pPr>
            <a:r>
              <a:rPr lang="en-US" sz="2000" dirty="0" smtClean="0"/>
              <a:t>      </a:t>
            </a:r>
            <a:r>
              <a:rPr lang="en-US" sz="2000" dirty="0" smtClean="0"/>
              <a:t>-</a:t>
            </a:r>
            <a:r>
              <a:rPr lang="en-US" sz="2000" dirty="0" smtClean="0"/>
              <a:t>cardiac </a:t>
            </a:r>
            <a:r>
              <a:rPr lang="en-US" sz="2000" dirty="0" smtClean="0"/>
              <a:t>activity (heart rate ) seen (6-9 </a:t>
            </a:r>
            <a:r>
              <a:rPr lang="en-US" sz="2000" dirty="0" err="1" smtClean="0"/>
              <a:t>wks</a:t>
            </a:r>
            <a:r>
              <a:rPr lang="en-US" sz="2000" dirty="0" smtClean="0"/>
              <a:t> </a:t>
            </a:r>
            <a:r>
              <a:rPr lang="en-US" sz="2000" dirty="0" smtClean="0"/>
              <a:t>)</a:t>
            </a:r>
          </a:p>
          <a:p>
            <a:pPr marL="0" indent="0" algn="l" rtl="0">
              <a:buNone/>
            </a:pPr>
            <a:r>
              <a:rPr lang="en-US" sz="2000" dirty="0" smtClean="0"/>
              <a:t>      </a:t>
            </a:r>
            <a:r>
              <a:rPr lang="en-US" sz="2000" dirty="0" smtClean="0"/>
              <a:t>-about ( 9 </a:t>
            </a:r>
            <a:r>
              <a:rPr lang="en-US" sz="2000" dirty="0" err="1" smtClean="0"/>
              <a:t>wks</a:t>
            </a:r>
            <a:r>
              <a:rPr lang="en-US" sz="2000" dirty="0" smtClean="0"/>
              <a:t> </a:t>
            </a:r>
            <a:r>
              <a:rPr lang="en-US" sz="2000" dirty="0" smtClean="0"/>
              <a:t>) placenta can be seen </a:t>
            </a:r>
          </a:p>
          <a:p>
            <a:pPr marL="0" indent="0" algn="l" rtl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</a:t>
            </a:r>
            <a:r>
              <a:rPr lang="en-US" sz="2000" dirty="0" smtClean="0"/>
              <a:t>-</a:t>
            </a:r>
            <a:r>
              <a:rPr lang="en-US" sz="2000" dirty="0" smtClean="0"/>
              <a:t>at ( 8 </a:t>
            </a:r>
            <a:r>
              <a:rPr lang="en-US" sz="2000" dirty="0" err="1" smtClean="0"/>
              <a:t>wks</a:t>
            </a:r>
            <a:r>
              <a:rPr lang="en-US" sz="2000" dirty="0" smtClean="0"/>
              <a:t> ) upper </a:t>
            </a:r>
            <a:r>
              <a:rPr lang="en-US" sz="2000" dirty="0" smtClean="0"/>
              <a:t>+ lower </a:t>
            </a:r>
            <a:r>
              <a:rPr lang="en-US" sz="2000" dirty="0" err="1" smtClean="0"/>
              <a:t>lumb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dirty="0" smtClean="0"/>
              <a:t> </a:t>
            </a:r>
            <a:r>
              <a:rPr lang="en-US" sz="2000" dirty="0" smtClean="0"/>
              <a:t>       can </a:t>
            </a:r>
            <a:r>
              <a:rPr lang="en-US" sz="2000" dirty="0" smtClean="0"/>
              <a:t>be seen more clearly </a:t>
            </a:r>
            <a:r>
              <a:rPr lang="en-US" sz="2000" dirty="0" smtClean="0"/>
              <a:t>.</a:t>
            </a:r>
            <a:endParaRPr lang="ar-S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34" y="3573016"/>
            <a:ext cx="2985300" cy="23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2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2800" u="sng" dirty="0" smtClean="0">
                <a:solidFill>
                  <a:srgbClr val="FF0000"/>
                </a:solidFill>
              </a:rPr>
              <a:t>NUCHAL </a:t>
            </a:r>
            <a:r>
              <a:rPr lang="en-US" sz="2800" u="sng" dirty="0" smtClean="0">
                <a:solidFill>
                  <a:srgbClr val="FF0000"/>
                </a:solidFill>
              </a:rPr>
              <a:t>TRANSLUCENCY (NT</a:t>
            </a:r>
            <a:r>
              <a:rPr lang="en-US" sz="2800" u="sng" dirty="0" smtClean="0">
                <a:solidFill>
                  <a:srgbClr val="FF0000"/>
                </a:solidFill>
              </a:rPr>
              <a:t>):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400" dirty="0"/>
              <a:t>S</a:t>
            </a:r>
            <a:r>
              <a:rPr lang="en-US" sz="2400" dirty="0" smtClean="0"/>
              <a:t>een between </a:t>
            </a:r>
            <a:r>
              <a:rPr lang="en-US" sz="2400" dirty="0" smtClean="0"/>
              <a:t>( </a:t>
            </a:r>
            <a:r>
              <a:rPr lang="en-US" sz="2400" dirty="0" smtClean="0"/>
              <a:t>11-14 ) </a:t>
            </a:r>
            <a:r>
              <a:rPr lang="en-US" sz="2400" dirty="0" smtClean="0"/>
              <a:t>weeks.</a:t>
            </a:r>
            <a:endParaRPr lang="en-US" sz="2400" dirty="0" smtClean="0"/>
          </a:p>
          <a:p>
            <a:pPr algn="l" rtl="0"/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568863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2800" u="sng" dirty="0" smtClean="0">
                <a:solidFill>
                  <a:srgbClr val="FF0000"/>
                </a:solidFill>
              </a:rPr>
              <a:t>MULTIPLE PREGANCY: </a:t>
            </a:r>
            <a:endParaRPr lang="en-US" sz="2800" u="sng" dirty="0" smtClean="0">
              <a:solidFill>
                <a:srgbClr val="FF0000"/>
              </a:solidFill>
            </a:endParaRPr>
          </a:p>
          <a:p>
            <a:pPr algn="l" rtl="0"/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5904656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u="sng" dirty="0" smtClean="0">
                <a:solidFill>
                  <a:srgbClr val="FF0000"/>
                </a:solidFill>
              </a:rPr>
              <a:t>ECTOPIC </a:t>
            </a:r>
            <a:r>
              <a:rPr lang="en-US" u="sng" dirty="0" smtClean="0">
                <a:solidFill>
                  <a:srgbClr val="FF0000"/>
                </a:solidFill>
              </a:rPr>
              <a:t>PREGNANCY</a:t>
            </a:r>
            <a:endParaRPr lang="ar-SA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45184"/>
            <a:ext cx="5252045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484</Words>
  <Application>Microsoft Office PowerPoint</Application>
  <PresentationFormat>On-screen Show (4:3)</PresentationFormat>
  <Paragraphs>71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Obstetric  Ultrasound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Second trimester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Obstetric  ultrasound</dc:title>
  <dc:creator>lulu</dc:creator>
  <cp:lastModifiedBy>lulu</cp:lastModifiedBy>
  <cp:revision>16</cp:revision>
  <dcterms:created xsi:type="dcterms:W3CDTF">2012-11-18T20:59:49Z</dcterms:created>
  <dcterms:modified xsi:type="dcterms:W3CDTF">2012-11-19T00:04:01Z</dcterms:modified>
</cp:coreProperties>
</file>