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7" r:id="rId2"/>
    <p:sldId id="266"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320" r:id="rId19"/>
    <p:sldId id="274" r:id="rId20"/>
    <p:sldId id="319" r:id="rId21"/>
    <p:sldId id="318" r:id="rId22"/>
    <p:sldId id="317" r:id="rId23"/>
    <p:sldId id="316" r:id="rId24"/>
    <p:sldId id="315" r:id="rId25"/>
    <p:sldId id="314" r:id="rId26"/>
    <p:sldId id="275" r:id="rId27"/>
    <p:sldId id="277" r:id="rId28"/>
    <p:sldId id="321" r:id="rId29"/>
    <p:sldId id="278" r:id="rId30"/>
    <p:sldId id="286"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6" autoAdjust="0"/>
    <p:restoredTop sz="89196" autoAdjust="0"/>
  </p:normalViewPr>
  <p:slideViewPr>
    <p:cSldViewPr snapToGrid="0" showGuides="1">
      <p:cViewPr varScale="1">
        <p:scale>
          <a:sx n="73" d="100"/>
          <a:sy n="73" d="100"/>
        </p:scale>
        <p:origin x="1690" y="67"/>
      </p:cViewPr>
      <p:guideLst>
        <p:guide orient="horz" pos="2184"/>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0DC970-4744-410F-A869-0A2AC4B64EF0}" type="datetimeFigureOut">
              <a:rPr lang="en-US" smtClean="0"/>
              <a:t>2021-09-10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6DE9FD-75DA-4474-8EC4-0A1F2B124BBA}" type="slidenum">
              <a:rPr lang="en-US" smtClean="0"/>
              <a:t>‹#›</a:t>
            </a:fld>
            <a:endParaRPr lang="en-US"/>
          </a:p>
        </p:txBody>
      </p:sp>
    </p:spTree>
    <p:extLst>
      <p:ext uri="{BB962C8B-B14F-4D97-AF65-F5344CB8AC3E}">
        <p14:creationId xmlns:p14="http://schemas.microsoft.com/office/powerpoint/2010/main" val="788090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FF152A-B022-42DF-AA5B-50F9A5CCC154}" type="datetime1">
              <a:rPr lang="en-US" smtClean="0"/>
              <a:t>2021-09-10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7047B-08FC-46CD-88C5-F426120E1685}" type="slidenum">
              <a:rPr lang="en-US" smtClean="0"/>
              <a:t>‹#›</a:t>
            </a:fld>
            <a:endParaRPr lang="en-US"/>
          </a:p>
        </p:txBody>
      </p:sp>
    </p:spTree>
    <p:extLst>
      <p:ext uri="{BB962C8B-B14F-4D97-AF65-F5344CB8AC3E}">
        <p14:creationId xmlns:p14="http://schemas.microsoft.com/office/powerpoint/2010/main" val="2178007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939121-5AD6-4608-BD28-26A62B3BA661}" type="datetime1">
              <a:rPr lang="en-US" smtClean="0"/>
              <a:t>2021-09-10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7047B-08FC-46CD-88C5-F426120E1685}" type="slidenum">
              <a:rPr lang="en-US" smtClean="0"/>
              <a:t>‹#›</a:t>
            </a:fld>
            <a:endParaRPr lang="en-US"/>
          </a:p>
        </p:txBody>
      </p:sp>
    </p:spTree>
    <p:extLst>
      <p:ext uri="{BB962C8B-B14F-4D97-AF65-F5344CB8AC3E}">
        <p14:creationId xmlns:p14="http://schemas.microsoft.com/office/powerpoint/2010/main" val="3171722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9E695B-F4FD-43CC-BB69-9872616FD8F2}" type="datetime1">
              <a:rPr lang="en-US" smtClean="0"/>
              <a:t>2021-09-10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7047B-08FC-46CD-88C5-F426120E1685}" type="slidenum">
              <a:rPr lang="en-US" smtClean="0"/>
              <a:t>‹#›</a:t>
            </a:fld>
            <a:endParaRPr lang="en-US"/>
          </a:p>
        </p:txBody>
      </p:sp>
    </p:spTree>
    <p:extLst>
      <p:ext uri="{BB962C8B-B14F-4D97-AF65-F5344CB8AC3E}">
        <p14:creationId xmlns:p14="http://schemas.microsoft.com/office/powerpoint/2010/main" val="49790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4916"/>
            <a:ext cx="9144000" cy="678583"/>
          </a:xfrm>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57A4E-CC5E-47E7-8986-115B08DEFFE2}" type="datetime1">
              <a:rPr lang="en-US" smtClean="0"/>
              <a:t>2021-09-10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38815" y="6384058"/>
            <a:ext cx="2057400" cy="365125"/>
          </a:xfrm>
        </p:spPr>
        <p:txBody>
          <a:bodyPr/>
          <a:lstStyle/>
          <a:p>
            <a:fld id="{6097047B-08FC-46CD-88C5-F426120E1685}" type="slidenum">
              <a:rPr lang="en-US" smtClean="0"/>
              <a:t>‹#›</a:t>
            </a:fld>
            <a:endParaRPr lang="en-US"/>
          </a:p>
        </p:txBody>
      </p:sp>
    </p:spTree>
    <p:extLst>
      <p:ext uri="{BB962C8B-B14F-4D97-AF65-F5344CB8AC3E}">
        <p14:creationId xmlns:p14="http://schemas.microsoft.com/office/powerpoint/2010/main" val="1970943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124CF3-A9AE-4E20-8E53-3773A083CC0A}" type="datetime1">
              <a:rPr lang="en-US" smtClean="0"/>
              <a:t>2021-09-10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7047B-08FC-46CD-88C5-F426120E1685}" type="slidenum">
              <a:rPr lang="en-US" smtClean="0"/>
              <a:t>‹#›</a:t>
            </a:fld>
            <a:endParaRPr lang="en-US"/>
          </a:p>
        </p:txBody>
      </p:sp>
    </p:spTree>
    <p:extLst>
      <p:ext uri="{BB962C8B-B14F-4D97-AF65-F5344CB8AC3E}">
        <p14:creationId xmlns:p14="http://schemas.microsoft.com/office/powerpoint/2010/main" val="1375293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F0CDBD-C1F4-4ADA-89D4-F4F6CE6D6C4F}" type="datetime1">
              <a:rPr lang="en-US" smtClean="0"/>
              <a:t>2021-09-10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7047B-08FC-46CD-88C5-F426120E1685}" type="slidenum">
              <a:rPr lang="en-US" smtClean="0"/>
              <a:t>‹#›</a:t>
            </a:fld>
            <a:endParaRPr lang="en-US"/>
          </a:p>
        </p:txBody>
      </p:sp>
    </p:spTree>
    <p:extLst>
      <p:ext uri="{BB962C8B-B14F-4D97-AF65-F5344CB8AC3E}">
        <p14:creationId xmlns:p14="http://schemas.microsoft.com/office/powerpoint/2010/main" val="2199097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25955D-E2EB-40F7-8516-AD4679E6A3CA}" type="datetime1">
              <a:rPr lang="en-US" smtClean="0"/>
              <a:t>2021-09-10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97047B-08FC-46CD-88C5-F426120E1685}" type="slidenum">
              <a:rPr lang="en-US" smtClean="0"/>
              <a:t>‹#›</a:t>
            </a:fld>
            <a:endParaRPr lang="en-US"/>
          </a:p>
        </p:txBody>
      </p:sp>
    </p:spTree>
    <p:extLst>
      <p:ext uri="{BB962C8B-B14F-4D97-AF65-F5344CB8AC3E}">
        <p14:creationId xmlns:p14="http://schemas.microsoft.com/office/powerpoint/2010/main" val="14635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4"/>
          </a:xfrm>
        </p:spPr>
        <p:txBody>
          <a:bodyPr>
            <a:normAutofit/>
          </a:bodyPr>
          <a:lstStyle>
            <a:lvl1pPr algn="ct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80B7DA29-50D8-4EDC-9014-D332FCD58EA8}" type="datetime1">
              <a:rPr lang="en-US" smtClean="0"/>
              <a:t>2021-09-10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97047B-08FC-46CD-88C5-F426120E1685}" type="slidenum">
              <a:rPr lang="en-US" smtClean="0"/>
              <a:t>‹#›</a:t>
            </a:fld>
            <a:endParaRPr lang="en-US"/>
          </a:p>
        </p:txBody>
      </p:sp>
    </p:spTree>
    <p:extLst>
      <p:ext uri="{BB962C8B-B14F-4D97-AF65-F5344CB8AC3E}">
        <p14:creationId xmlns:p14="http://schemas.microsoft.com/office/powerpoint/2010/main" val="393227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3DCF2-D020-4D8B-BABF-9AA97DF50289}" type="datetime1">
              <a:rPr lang="en-US" smtClean="0"/>
              <a:t>2021-09-10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97047B-08FC-46CD-88C5-F426120E1685}" type="slidenum">
              <a:rPr lang="en-US" smtClean="0"/>
              <a:t>‹#›</a:t>
            </a:fld>
            <a:endParaRPr lang="en-US"/>
          </a:p>
        </p:txBody>
      </p:sp>
    </p:spTree>
    <p:extLst>
      <p:ext uri="{BB962C8B-B14F-4D97-AF65-F5344CB8AC3E}">
        <p14:creationId xmlns:p14="http://schemas.microsoft.com/office/powerpoint/2010/main" val="1779428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FAA1B0-44D8-4E0D-AE30-B680172A8E2D}" type="datetime1">
              <a:rPr lang="en-US" smtClean="0"/>
              <a:t>2021-09-10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7047B-08FC-46CD-88C5-F426120E1685}" type="slidenum">
              <a:rPr lang="en-US" smtClean="0"/>
              <a:t>‹#›</a:t>
            </a:fld>
            <a:endParaRPr lang="en-US"/>
          </a:p>
        </p:txBody>
      </p:sp>
    </p:spTree>
    <p:extLst>
      <p:ext uri="{BB962C8B-B14F-4D97-AF65-F5344CB8AC3E}">
        <p14:creationId xmlns:p14="http://schemas.microsoft.com/office/powerpoint/2010/main" val="2076387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721872-DBD3-4E3F-94F1-C0896A2456EE}" type="datetime1">
              <a:rPr lang="en-US" smtClean="0"/>
              <a:t>2021-09-10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7047B-08FC-46CD-88C5-F426120E1685}" type="slidenum">
              <a:rPr lang="en-US" smtClean="0"/>
              <a:t>‹#›</a:t>
            </a:fld>
            <a:endParaRPr lang="en-US"/>
          </a:p>
        </p:txBody>
      </p:sp>
    </p:spTree>
    <p:extLst>
      <p:ext uri="{BB962C8B-B14F-4D97-AF65-F5344CB8AC3E}">
        <p14:creationId xmlns:p14="http://schemas.microsoft.com/office/powerpoint/2010/main" val="852613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 y="4916"/>
            <a:ext cx="9144000" cy="67858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683498"/>
            <a:ext cx="9144000" cy="5672851"/>
          </a:xfrm>
          <a:prstGeom prst="rect">
            <a:avLst/>
          </a:prstGeom>
        </p:spPr>
        <p:txBody>
          <a:bodyPr vert="horz" lIns="91440" tIns="45720" rIns="91440" bIns="45720" rtlCol="0">
            <a:normAutofit/>
          </a:bodyPr>
          <a:lstStyle/>
          <a:p>
            <a:pPr lvl="0"/>
            <a:r>
              <a:rPr lang="en-US" dirty="0"/>
              <a:t>Click to edit Master text styles</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0E2CA-AE9E-4DFF-8AC9-3E0F406172BB}" type="datetime1">
              <a:rPr lang="en-US" smtClean="0"/>
              <a:t>2021-09-10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84995" y="6384058"/>
            <a:ext cx="2057400" cy="365125"/>
          </a:xfrm>
          <a:prstGeom prst="rect">
            <a:avLst/>
          </a:prstGeom>
        </p:spPr>
        <p:txBody>
          <a:bodyPr vert="horz" lIns="91440" tIns="45720" rIns="91440" bIns="45720" rtlCol="0" anchor="ctr"/>
          <a:lstStyle>
            <a:lvl1pPr algn="r">
              <a:defRPr sz="800" b="1">
                <a:solidFill>
                  <a:schemeClr val="tx1">
                    <a:tint val="75000"/>
                  </a:schemeClr>
                </a:solidFill>
                <a:latin typeface="Arial" panose="020B0604020202020204" pitchFamily="34" charset="0"/>
                <a:cs typeface="Arial" panose="020B0604020202020204" pitchFamily="34" charset="0"/>
              </a:defRPr>
            </a:lvl1pPr>
          </a:lstStyle>
          <a:p>
            <a:fld id="{3FE87441-D98D-421F-8869-0F09E4A04CBE}" type="slidenum">
              <a:rPr lang="en-US" smtClean="0"/>
              <a:pPr/>
              <a:t>‹#›</a:t>
            </a:fld>
            <a:endParaRPr lang="en-US" dirty="0"/>
          </a:p>
        </p:txBody>
      </p:sp>
    </p:spTree>
    <p:extLst>
      <p:ext uri="{BB962C8B-B14F-4D97-AF65-F5344CB8AC3E}">
        <p14:creationId xmlns:p14="http://schemas.microsoft.com/office/powerpoint/2010/main" val="3275138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http://images.google.com/imgres?imgurl=www.grace-collection.com/images/tennis-ball.JPG&amp;imgrefurl=http://www.grace-collection.com/sports-patterns.html&amp;h=354&amp;w=360&amp;prev=/images%3Fq%3D%252Btennis%2B%252Bball%26svnum%3D10%26hl%3Den%26sa%3DG" TargetMode="External"/><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37.png"/><Relationship Id="rId5" Type="http://schemas.openxmlformats.org/officeDocument/2006/relationships/image" Target="../media/image19.wmf"/><Relationship Id="rId4" Type="http://schemas.openxmlformats.org/officeDocument/2006/relationships/hyperlink" Target="../water.C3D"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12.x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oleObject" Target="../embeddings/oleObject4.bin"/><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oleObject" Target="../embeddings/oleObject5.bin"/><Relationship Id="rId4" Type="http://schemas.openxmlformats.org/officeDocument/2006/relationships/hyperlink" Target="../C2F2Cl2Br2.C3D"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46.wmf"/><Relationship Id="rId13"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48.wmf"/><Relationship Id="rId2" Type="http://schemas.openxmlformats.org/officeDocument/2006/relationships/image" Target="../media/image43.png"/><Relationship Id="rId16" Type="http://schemas.openxmlformats.org/officeDocument/2006/relationships/image" Target="../media/image50.png"/><Relationship Id="rId1" Type="http://schemas.openxmlformats.org/officeDocument/2006/relationships/slideLayout" Target="../slideLayouts/slideLayout2.xml"/><Relationship Id="rId6" Type="http://schemas.openxmlformats.org/officeDocument/2006/relationships/image" Target="../media/image45.wmf"/><Relationship Id="rId11" Type="http://schemas.openxmlformats.org/officeDocument/2006/relationships/oleObject" Target="../embeddings/oleObject10.bin"/><Relationship Id="rId5" Type="http://schemas.openxmlformats.org/officeDocument/2006/relationships/oleObject" Target="../embeddings/oleObject7.bin"/><Relationship Id="rId15" Type="http://schemas.openxmlformats.org/officeDocument/2006/relationships/hyperlink" Target="../Ethane.C3D" TargetMode="External"/><Relationship Id="rId10" Type="http://schemas.openxmlformats.org/officeDocument/2006/relationships/image" Target="../media/image47.wmf"/><Relationship Id="rId4" Type="http://schemas.openxmlformats.org/officeDocument/2006/relationships/image" Target="../media/image44.wmf"/><Relationship Id="rId9" Type="http://schemas.openxmlformats.org/officeDocument/2006/relationships/oleObject" Target="../embeddings/oleObject9.bin"/><Relationship Id="rId14" Type="http://schemas.openxmlformats.org/officeDocument/2006/relationships/image" Target="../media/image49.wmf"/></Relationships>
</file>

<file path=ppt/slides/_rels/slide14.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1.png"/><Relationship Id="rId1" Type="http://schemas.openxmlformats.org/officeDocument/2006/relationships/slideLayout" Target="../slideLayouts/slideLayout2.xml"/><Relationship Id="rId5" Type="http://schemas.openxmlformats.org/officeDocument/2006/relationships/image" Target="../media/image55.jpeg"/><Relationship Id="rId4" Type="http://schemas.openxmlformats.org/officeDocument/2006/relationships/image" Target="../media/image54.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image" Target="../media/image51.png"/><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hyperlink" Target="../CHFCl2.C3D" TargetMode="External"/><Relationship Id="rId4" Type="http://schemas.openxmlformats.org/officeDocument/2006/relationships/image" Target="../media/image44.wmf"/></Relationships>
</file>

<file path=ppt/slides/_rels/slide18.xml.rels><?xml version="1.0" encoding="UTF-8" standalone="yes"?>
<Relationships xmlns="http://schemas.openxmlformats.org/package/2006/relationships"><Relationship Id="rId3" Type="http://schemas.openxmlformats.org/officeDocument/2006/relationships/hyperlink" Target="../CHFClBr.c3d" TargetMode="External"/><Relationship Id="rId2" Type="http://schemas.openxmlformats.org/officeDocument/2006/relationships/image" Target="../media/image51.png"/><Relationship Id="rId1" Type="http://schemas.openxmlformats.org/officeDocument/2006/relationships/slideLayout" Target="../slideLayouts/slideLayout2.xml"/><Relationship Id="rId5" Type="http://schemas.openxmlformats.org/officeDocument/2006/relationships/image" Target="../media/image56.png"/><Relationship Id="rId4" Type="http://schemas.openxmlformats.org/officeDocument/2006/relationships/image" Target="../media/image11.wmf"/></Relationships>
</file>

<file path=ppt/slides/_rels/slide19.x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1.png"/><Relationship Id="rId1" Type="http://schemas.openxmlformats.org/officeDocument/2006/relationships/slideLayout" Target="../slideLayouts/slideLayout2.xml"/><Relationship Id="rId5" Type="http://schemas.openxmlformats.org/officeDocument/2006/relationships/image" Target="../media/image58.wmf"/><Relationship Id="rId4" Type="http://schemas.openxmlformats.org/officeDocument/2006/relationships/hyperlink" Target="../H2O2c2h.C3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1.png"/><Relationship Id="rId1" Type="http://schemas.openxmlformats.org/officeDocument/2006/relationships/slideLayout" Target="../slideLayouts/slideLayout2.xml"/><Relationship Id="rId5" Type="http://schemas.openxmlformats.org/officeDocument/2006/relationships/image" Target="../media/image60.wmf"/><Relationship Id="rId4" Type="http://schemas.openxmlformats.org/officeDocument/2006/relationships/hyperlink" Target="../H2O2c2.C3D"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51.png"/><Relationship Id="rId1" Type="http://schemas.openxmlformats.org/officeDocument/2006/relationships/slideLayout" Target="../slideLayouts/slideLayout2.xml"/><Relationship Id="rId5" Type="http://schemas.openxmlformats.org/officeDocument/2006/relationships/image" Target="../media/image62.wmf"/><Relationship Id="rId4" Type="http://schemas.openxmlformats.org/officeDocument/2006/relationships/hyperlink" Target="../H2O2c2v.C3D" TargetMode="External"/></Relationships>
</file>

<file path=ppt/slides/_rels/slide22.x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image" Target="../media/image63.wmf"/><Relationship Id="rId7" Type="http://schemas.openxmlformats.org/officeDocument/2006/relationships/image" Target="../media/image66.wmf"/><Relationship Id="rId2" Type="http://schemas.openxmlformats.org/officeDocument/2006/relationships/hyperlink" Target="../NMe3.C3D" TargetMode="External"/><Relationship Id="rId1" Type="http://schemas.openxmlformats.org/officeDocument/2006/relationships/slideLayout" Target="../slideLayouts/slideLayout2.xml"/><Relationship Id="rId6" Type="http://schemas.openxmlformats.org/officeDocument/2006/relationships/image" Target="../media/image65.wmf"/><Relationship Id="rId5" Type="http://schemas.openxmlformats.org/officeDocument/2006/relationships/hyperlink" Target="../SbClBrF4.C3D" TargetMode="External"/><Relationship Id="rId4" Type="http://schemas.openxmlformats.org/officeDocument/2006/relationships/image" Target="../media/image64.wmf"/></Relationships>
</file>

<file path=ppt/slides/_rels/slide23.xml.rels><?xml version="1.0" encoding="UTF-8" standalone="yes"?>
<Relationships xmlns="http://schemas.openxmlformats.org/package/2006/relationships"><Relationship Id="rId8" Type="http://schemas.openxmlformats.org/officeDocument/2006/relationships/image" Target="../media/image70.wmf"/><Relationship Id="rId3" Type="http://schemas.openxmlformats.org/officeDocument/2006/relationships/hyperlink" Target="../BH3.C3D" TargetMode="External"/><Relationship Id="rId7" Type="http://schemas.openxmlformats.org/officeDocument/2006/relationships/image" Target="../media/image24.wmf"/><Relationship Id="rId2" Type="http://schemas.openxmlformats.org/officeDocument/2006/relationships/image" Target="../media/image51.png"/><Relationship Id="rId1" Type="http://schemas.openxmlformats.org/officeDocument/2006/relationships/slideLayout" Target="../slideLayouts/slideLayout2.xml"/><Relationship Id="rId6" Type="http://schemas.openxmlformats.org/officeDocument/2006/relationships/hyperlink" Target="../NiCl4.C3D" TargetMode="External"/><Relationship Id="rId5" Type="http://schemas.openxmlformats.org/officeDocument/2006/relationships/image" Target="../media/image69.wmf"/><Relationship Id="rId4" Type="http://schemas.openxmlformats.org/officeDocument/2006/relationships/image" Target="../media/image68.wmf"/><Relationship Id="rId9" Type="http://schemas.openxmlformats.org/officeDocument/2006/relationships/image" Target="../media/image71.wmf"/></Relationships>
</file>

<file path=ppt/slides/_rels/slide24.xml.rels><?xml version="1.0" encoding="UTF-8" standalone="yes"?>
<Relationships xmlns="http://schemas.openxmlformats.org/package/2006/relationships"><Relationship Id="rId8" Type="http://schemas.openxmlformats.org/officeDocument/2006/relationships/image" Target="../media/image75.wmf"/><Relationship Id="rId3" Type="http://schemas.openxmlformats.org/officeDocument/2006/relationships/image" Target="../media/image72.wmf"/><Relationship Id="rId7" Type="http://schemas.openxmlformats.org/officeDocument/2006/relationships/image" Target="../media/image67.wmf"/><Relationship Id="rId2" Type="http://schemas.openxmlformats.org/officeDocument/2006/relationships/oleObject" Target="../embeddings/oleObject13.bin"/><Relationship Id="rId1" Type="http://schemas.openxmlformats.org/officeDocument/2006/relationships/slideLayout" Target="../slideLayouts/slideLayout2.xml"/><Relationship Id="rId6" Type="http://schemas.openxmlformats.org/officeDocument/2006/relationships/image" Target="../media/image74.wmf"/><Relationship Id="rId5" Type="http://schemas.openxmlformats.org/officeDocument/2006/relationships/oleObject" Target="../embeddings/oleObject14.bin"/><Relationship Id="rId10" Type="http://schemas.openxmlformats.org/officeDocument/2006/relationships/image" Target="../media/image77.png"/><Relationship Id="rId4" Type="http://schemas.openxmlformats.org/officeDocument/2006/relationships/image" Target="../media/image73.png"/><Relationship Id="rId9" Type="http://schemas.openxmlformats.org/officeDocument/2006/relationships/image" Target="../media/image76.png"/></Relationships>
</file>

<file path=ppt/slides/_rels/slide25.xml.rels><?xml version="1.0" encoding="UTF-8" standalone="yes"?>
<Relationships xmlns="http://schemas.openxmlformats.org/package/2006/relationships"><Relationship Id="rId3" Type="http://schemas.openxmlformats.org/officeDocument/2006/relationships/hyperlink" Target="../Ni(CH2)4.C3D" TargetMode="External"/><Relationship Id="rId2" Type="http://schemas.openxmlformats.org/officeDocument/2006/relationships/image" Target="../media/image51.png"/><Relationship Id="rId1" Type="http://schemas.openxmlformats.org/officeDocument/2006/relationships/slideLayout" Target="../slideLayouts/slideLayout2.xml"/><Relationship Id="rId6" Type="http://schemas.openxmlformats.org/officeDocument/2006/relationships/image" Target="../media/image80.wmf"/><Relationship Id="rId5" Type="http://schemas.openxmlformats.org/officeDocument/2006/relationships/image" Target="../media/image79.wmf"/><Relationship Id="rId4" Type="http://schemas.openxmlformats.org/officeDocument/2006/relationships/image" Target="../media/image78.wmf"/></Relationships>
</file>

<file path=ppt/slides/_rels/slide26.xml.rels><?xml version="1.0" encoding="UTF-8" standalone="yes"?>
<Relationships xmlns="http://schemas.openxmlformats.org/package/2006/relationships"><Relationship Id="rId3" Type="http://schemas.openxmlformats.org/officeDocument/2006/relationships/image" Target="../media/image82.png"/><Relationship Id="rId2" Type="http://schemas.openxmlformats.org/officeDocument/2006/relationships/image" Target="../media/image81.png"/><Relationship Id="rId1" Type="http://schemas.openxmlformats.org/officeDocument/2006/relationships/slideLayout" Target="../slideLayouts/slideLayout2.xml"/><Relationship Id="rId5" Type="http://schemas.openxmlformats.org/officeDocument/2006/relationships/image" Target="../media/image84.jpeg"/><Relationship Id="rId4" Type="http://schemas.openxmlformats.org/officeDocument/2006/relationships/image" Target="../media/image83.png"/></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hyperlink" Target="../allene.C3D" TargetMode="External"/><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86.png"/><Relationship Id="rId4" Type="http://schemas.openxmlformats.org/officeDocument/2006/relationships/image" Target="../media/image85.wmf"/></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hyperlink" Target="http://images.google.com/imgres?imgurl=www.grace-collection.com/images/tennis-ball.JPG&amp;imgrefurl=http://www.grace-collection.com/sports-patterns.html&amp;h=354&amp;w=360&amp;prev=/images%3Fq%3D%252Btennis%2B%252Bball%26svnum%3D10%26hl%3Den%26sa%3DG" TargetMode="External"/><Relationship Id="rId3" Type="http://schemas.openxmlformats.org/officeDocument/2006/relationships/image" Target="../media/image88.png"/><Relationship Id="rId7" Type="http://schemas.openxmlformats.org/officeDocument/2006/relationships/image" Target="../media/image91.wmf"/><Relationship Id="rId12" Type="http://schemas.openxmlformats.org/officeDocument/2006/relationships/image" Target="../media/image85.wmf"/><Relationship Id="rId2" Type="http://schemas.openxmlformats.org/officeDocument/2006/relationships/image" Target="../media/image87.png"/><Relationship Id="rId1" Type="http://schemas.openxmlformats.org/officeDocument/2006/relationships/slideLayout" Target="../slideLayouts/slideLayout2.xml"/><Relationship Id="rId6" Type="http://schemas.openxmlformats.org/officeDocument/2006/relationships/oleObject" Target="../embeddings/oleObject16.bin"/><Relationship Id="rId11" Type="http://schemas.openxmlformats.org/officeDocument/2006/relationships/oleObject" Target="../embeddings/oleObject15.bin"/><Relationship Id="rId5" Type="http://schemas.openxmlformats.org/officeDocument/2006/relationships/image" Target="../media/image90.png"/><Relationship Id="rId10" Type="http://schemas.openxmlformats.org/officeDocument/2006/relationships/hyperlink" Target="../allene.C3D" TargetMode="External"/><Relationship Id="rId4" Type="http://schemas.openxmlformats.org/officeDocument/2006/relationships/image" Target="../media/image89.jpeg"/><Relationship Id="rId9" Type="http://schemas.openxmlformats.org/officeDocument/2006/relationships/image" Target="../media/image92.wmf"/><Relationship Id="rId14" Type="http://schemas.openxmlformats.org/officeDocument/2006/relationships/image" Target="../media/image10.jpeg"/></Relationships>
</file>

<file path=ppt/slides/_rels/slide29.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CHCl3.C3D" TargetMode="External"/><Relationship Id="rId13" Type="http://schemas.openxmlformats.org/officeDocument/2006/relationships/image" Target="../media/image16.wmf"/><Relationship Id="rId3" Type="http://schemas.openxmlformats.org/officeDocument/2006/relationships/image" Target="../media/image11.wmf"/><Relationship Id="rId7" Type="http://schemas.openxmlformats.org/officeDocument/2006/relationships/image" Target="../media/image13.wmf"/><Relationship Id="rId12" Type="http://schemas.openxmlformats.org/officeDocument/2006/relationships/hyperlink" Target="../CpAnion.C3D" TargetMode="External"/><Relationship Id="rId2" Type="http://schemas.openxmlformats.org/officeDocument/2006/relationships/hyperlink" Target="../CHFClBr.c3d" TargetMode="External"/><Relationship Id="rId1" Type="http://schemas.openxmlformats.org/officeDocument/2006/relationships/slideLayout" Target="../slideLayouts/slideLayout2.xml"/><Relationship Id="rId6" Type="http://schemas.openxmlformats.org/officeDocument/2006/relationships/hyperlink" Target="../CH2Cl2.C3D" TargetMode="External"/><Relationship Id="rId11" Type="http://schemas.openxmlformats.org/officeDocument/2006/relationships/image" Target="../media/image15.wmf"/><Relationship Id="rId5" Type="http://schemas.openxmlformats.org/officeDocument/2006/relationships/image" Target="../media/image12.wmf"/><Relationship Id="rId15" Type="http://schemas.openxmlformats.org/officeDocument/2006/relationships/image" Target="../media/image17.wmf"/><Relationship Id="rId10" Type="http://schemas.openxmlformats.org/officeDocument/2006/relationships/hyperlink" Target="../C6H12.C3D" TargetMode="External"/><Relationship Id="rId4" Type="http://schemas.openxmlformats.org/officeDocument/2006/relationships/hyperlink" Target="../CHFCl2.C3D" TargetMode="External"/><Relationship Id="rId9" Type="http://schemas.openxmlformats.org/officeDocument/2006/relationships/image" Target="../media/image14.wmf"/><Relationship Id="rId14" Type="http://schemas.openxmlformats.org/officeDocument/2006/relationships/hyperlink" Target="../carbonmonoxide.C3D"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hyperlink" Target="../water.C3D" TargetMode="External"/><Relationship Id="rId7" Type="http://schemas.openxmlformats.org/officeDocument/2006/relationships/image" Target="../media/image22.wmf"/><Relationship Id="rId2" Type="http://schemas.openxmlformats.org/officeDocument/2006/relationships/image" Target="../media/image18.wmf"/><Relationship Id="rId1" Type="http://schemas.openxmlformats.org/officeDocument/2006/relationships/slideLayout" Target="../slideLayouts/slideLayout2.xml"/><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slides/_rels/slide6.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hyperlink" Target="../NH3.C3D" TargetMode="External"/><Relationship Id="rId1" Type="http://schemas.openxmlformats.org/officeDocument/2006/relationships/slideLayout" Target="../slideLayouts/slideLayout2.xml"/><Relationship Id="rId5" Type="http://schemas.openxmlformats.org/officeDocument/2006/relationships/image" Target="../media/image22.wmf"/><Relationship Id="rId4" Type="http://schemas.openxmlformats.org/officeDocument/2006/relationships/image" Target="../media/image21.wmf"/></Relationships>
</file>

<file path=ppt/slides/_rels/slide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hyperlink" Target="../NiCl4.C3D" TargetMode="External"/><Relationship Id="rId1" Type="http://schemas.openxmlformats.org/officeDocument/2006/relationships/slideLayout" Target="../slideLayouts/slideLayout2.xml"/><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slides/_rels/slide8.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hyperlink" Target="../carbonmonoxide.C3D" TargetMode="External"/><Relationship Id="rId7" Type="http://schemas.openxmlformats.org/officeDocument/2006/relationships/oleObject" Target="../embeddings/oleObject2.bin"/><Relationship Id="rId2" Type="http://schemas.openxmlformats.org/officeDocument/2006/relationships/image" Target="../media/image28.wmf"/><Relationship Id="rId1" Type="http://schemas.openxmlformats.org/officeDocument/2006/relationships/slideLayout" Target="../slideLayouts/slideLayout2.xml"/><Relationship Id="rId6" Type="http://schemas.openxmlformats.org/officeDocument/2006/relationships/image" Target="../media/image30.wmf"/><Relationship Id="rId5" Type="http://schemas.openxmlformats.org/officeDocument/2006/relationships/oleObject" Target="../embeddings/oleObject1.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CH4.C3D" TargetMode="External"/><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55E90-B4A1-4800-860C-91B2D24595F0}"/>
              </a:ext>
            </a:extLst>
          </p:cNvPr>
          <p:cNvSpPr>
            <a:spLocks noGrp="1"/>
          </p:cNvSpPr>
          <p:nvPr>
            <p:ph type="title"/>
          </p:nvPr>
        </p:nvSpPr>
        <p:spPr/>
        <p:txBody>
          <a:bodyPr>
            <a:noAutofit/>
          </a:bodyPr>
          <a:lstStyle/>
          <a:p>
            <a:r>
              <a:rPr lang="en-US" b="1" dirty="0"/>
              <a:t>Symmetry and Group Theory</a:t>
            </a:r>
          </a:p>
        </p:txBody>
      </p:sp>
      <p:sp>
        <p:nvSpPr>
          <p:cNvPr id="3" name="Content Placeholder 2">
            <a:extLst>
              <a:ext uri="{FF2B5EF4-FFF2-40B4-BE49-F238E27FC236}">
                <a16:creationId xmlns:a16="http://schemas.microsoft.com/office/drawing/2014/main" id="{9918718A-D9DA-4142-B463-DF910AB0B32E}"/>
              </a:ext>
            </a:extLst>
          </p:cNvPr>
          <p:cNvSpPr>
            <a:spLocks noGrp="1"/>
          </p:cNvSpPr>
          <p:nvPr>
            <p:ph idx="1"/>
          </p:nvPr>
        </p:nvSpPr>
        <p:spPr/>
        <p:txBody>
          <a:bodyPr/>
          <a:lstStyle/>
          <a:p>
            <a:r>
              <a:rPr lang="en-US" b="1" dirty="0"/>
              <a:t>Introduction: </a:t>
            </a:r>
            <a:r>
              <a:rPr lang="en-US" altLang="en-US" sz="2400" dirty="0"/>
              <a:t>Symmetry is all around us and is a fundamental property of nature.</a:t>
            </a:r>
          </a:p>
          <a:p>
            <a:endParaRPr lang="en-US" dirty="0"/>
          </a:p>
        </p:txBody>
      </p:sp>
      <p:sp>
        <p:nvSpPr>
          <p:cNvPr id="4" name="Slide Number Placeholder 3">
            <a:extLst>
              <a:ext uri="{FF2B5EF4-FFF2-40B4-BE49-F238E27FC236}">
                <a16:creationId xmlns:a16="http://schemas.microsoft.com/office/drawing/2014/main" id="{631203FF-2FC2-4933-BECF-C638D980FBA8}"/>
              </a:ext>
            </a:extLst>
          </p:cNvPr>
          <p:cNvSpPr>
            <a:spLocks noGrp="1"/>
          </p:cNvSpPr>
          <p:nvPr>
            <p:ph type="sldNum" sz="quarter" idx="12"/>
          </p:nvPr>
        </p:nvSpPr>
        <p:spPr/>
        <p:txBody>
          <a:bodyPr/>
          <a:lstStyle/>
          <a:p>
            <a:fld id="{6097047B-08FC-46CD-88C5-F426120E1685}" type="slidenum">
              <a:rPr lang="en-US" smtClean="0"/>
              <a:t>1</a:t>
            </a:fld>
            <a:endParaRPr lang="en-US"/>
          </a:p>
        </p:txBody>
      </p:sp>
      <p:pic>
        <p:nvPicPr>
          <p:cNvPr id="5" name="Picture 2050" descr="http://thaigem.thailand.com/images/pic_gem_stone.jpg">
            <a:extLst>
              <a:ext uri="{FF2B5EF4-FFF2-40B4-BE49-F238E27FC236}">
                <a16:creationId xmlns:a16="http://schemas.microsoft.com/office/drawing/2014/main" id="{D6F2E36C-1702-4737-B612-5EAA1683A7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5982" y="1983003"/>
            <a:ext cx="1139414" cy="1001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051" descr="http://www.bocklabs.wisc.edu/sgro/exclude/TMV/tmv-nuc-R.jpg">
            <a:extLst>
              <a:ext uri="{FF2B5EF4-FFF2-40B4-BE49-F238E27FC236}">
                <a16:creationId xmlns:a16="http://schemas.microsoft.com/office/drawing/2014/main" id="{164CCD84-1640-480C-816B-2885A7FD123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8482" t="4106" r="26390" b="8962"/>
          <a:stretch/>
        </p:blipFill>
        <p:spPr bwMode="auto">
          <a:xfrm>
            <a:off x="2366949" y="3720230"/>
            <a:ext cx="1299034" cy="2001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053" descr="http://home.earthlink.net/~jdc24/symGfx/trans.gif">
            <a:extLst>
              <a:ext uri="{FF2B5EF4-FFF2-40B4-BE49-F238E27FC236}">
                <a16:creationId xmlns:a16="http://schemas.microsoft.com/office/drawing/2014/main" id="{D696C5B5-088D-4414-BA88-57F6A3BEF1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054" y="2087494"/>
            <a:ext cx="1205630" cy="99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054" descr="http://home.earthlink.net/~jdc24/symGfx/rotate.gif">
            <a:extLst>
              <a:ext uri="{FF2B5EF4-FFF2-40B4-BE49-F238E27FC236}">
                <a16:creationId xmlns:a16="http://schemas.microsoft.com/office/drawing/2014/main" id="{C3583D03-3AC4-4236-9811-24C5F0DC51C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337" y="3508903"/>
            <a:ext cx="1394283" cy="1268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055" descr="http://home.earthlink.net/~jdc24/symGfx/glider.gif">
            <a:extLst>
              <a:ext uri="{FF2B5EF4-FFF2-40B4-BE49-F238E27FC236}">
                <a16:creationId xmlns:a16="http://schemas.microsoft.com/office/drawing/2014/main" id="{EDE0324E-1690-48A8-8FCE-C04BE16D1E1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11066" y="2058589"/>
            <a:ext cx="2698613" cy="85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056" descr="http://home.earthlink.net/~jdc24/symGfx/star2.gif">
            <a:extLst>
              <a:ext uri="{FF2B5EF4-FFF2-40B4-BE49-F238E27FC236}">
                <a16:creationId xmlns:a16="http://schemas.microsoft.com/office/drawing/2014/main" id="{4642748D-5A15-47F3-90E2-7C9A7710412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2054" y="5200174"/>
            <a:ext cx="1214376" cy="1196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057" descr="http://www.punahou.edu/acad/sanders/geometrypages/ferns.gif">
            <a:extLst>
              <a:ext uri="{FF2B5EF4-FFF2-40B4-BE49-F238E27FC236}">
                <a16:creationId xmlns:a16="http://schemas.microsoft.com/office/drawing/2014/main" id="{2A6C8CD3-A5E5-4BB6-B157-CBA3FA3013A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77586" y="3943026"/>
            <a:ext cx="2974150" cy="1341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059" descr="http://www.punahou.edu/acad/sanders/geometrypages/RotSymEx.gif">
            <a:extLst>
              <a:ext uri="{FF2B5EF4-FFF2-40B4-BE49-F238E27FC236}">
                <a16:creationId xmlns:a16="http://schemas.microsoft.com/office/drawing/2014/main" id="{A552CDFB-537D-40B3-B08B-0A7E285FFFC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43204" y="4929681"/>
            <a:ext cx="1379291" cy="1341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060" descr="http://www.cs.berkeley.edu/~j-yen/cs285/images/escher/tetrahedron.jpg">
            <a:extLst>
              <a:ext uri="{FF2B5EF4-FFF2-40B4-BE49-F238E27FC236}">
                <a16:creationId xmlns:a16="http://schemas.microsoft.com/office/drawing/2014/main" id="{AAE9D156-B777-42BE-A06D-222959F01EA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66948" y="2085450"/>
            <a:ext cx="887044" cy="89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062" descr="http://images.google.com/images?q=tbn:rB6Eca7mgN4C:www.grace-collection.com/images/tennis-ball.JPG">
            <a:hlinkClick r:id="rId11"/>
            <a:extLst>
              <a:ext uri="{FF2B5EF4-FFF2-40B4-BE49-F238E27FC236}">
                <a16:creationId xmlns:a16="http://schemas.microsoft.com/office/drawing/2014/main" id="{90C72092-DEFB-49A8-BF91-45B15678532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83081" y="3636831"/>
            <a:ext cx="899538" cy="892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3463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D1A62-008E-421E-AC14-3B73DFE60244}"/>
              </a:ext>
            </a:extLst>
          </p:cNvPr>
          <p:cNvSpPr>
            <a:spLocks noGrp="1"/>
          </p:cNvSpPr>
          <p:nvPr>
            <p:ph type="title"/>
          </p:nvPr>
        </p:nvSpPr>
        <p:spPr/>
        <p:txBody>
          <a:bodyPr>
            <a:normAutofit/>
          </a:bodyPr>
          <a:lstStyle/>
          <a:p>
            <a:r>
              <a:rPr lang="en-US" altLang="en-US" b="1" dirty="0"/>
              <a:t>Reflection</a:t>
            </a:r>
            <a:r>
              <a:rPr lang="en-US" altLang="en-US" dirty="0"/>
              <a:t> Across a Plane of Symmetry</a:t>
            </a:r>
            <a:endParaRPr lang="en-US" sz="3600" dirty="0"/>
          </a:p>
        </p:txBody>
      </p:sp>
      <p:sp>
        <p:nvSpPr>
          <p:cNvPr id="3" name="Content Placeholder 2">
            <a:extLst>
              <a:ext uri="{FF2B5EF4-FFF2-40B4-BE49-F238E27FC236}">
                <a16:creationId xmlns:a16="http://schemas.microsoft.com/office/drawing/2014/main" id="{EF57ABEB-E104-4E8F-A5A6-3C0E1B5A0308}"/>
              </a:ext>
            </a:extLst>
          </p:cNvPr>
          <p:cNvSpPr>
            <a:spLocks noGrp="1"/>
          </p:cNvSpPr>
          <p:nvPr>
            <p:ph idx="1"/>
          </p:nvPr>
        </p:nvSpPr>
        <p:spPr/>
        <p:txBody>
          <a:bodyPr/>
          <a:lstStyle/>
          <a:p>
            <a:pPr marL="0" indent="0">
              <a:buNone/>
            </a:pPr>
            <a:r>
              <a:rPr lang="en-US" dirty="0"/>
              <a:t> 			       </a:t>
            </a:r>
            <a:r>
              <a:rPr lang="en-US" altLang="en-US" sz="2400" dirty="0">
                <a:sym typeface="Symbol" panose="05050102010706020507" pitchFamily="18" charset="2"/>
              </a:rPr>
              <a:t> (mirror plane)</a:t>
            </a:r>
            <a:endParaRPr lang="en-US" dirty="0"/>
          </a:p>
        </p:txBody>
      </p:sp>
      <p:sp>
        <p:nvSpPr>
          <p:cNvPr id="4" name="Slide Number Placeholder 3">
            <a:extLst>
              <a:ext uri="{FF2B5EF4-FFF2-40B4-BE49-F238E27FC236}">
                <a16:creationId xmlns:a16="http://schemas.microsoft.com/office/drawing/2014/main" id="{7CFB1BED-8C75-4B2C-A42C-DC7554EF54A0}"/>
              </a:ext>
            </a:extLst>
          </p:cNvPr>
          <p:cNvSpPr>
            <a:spLocks noGrp="1"/>
          </p:cNvSpPr>
          <p:nvPr>
            <p:ph type="sldNum" sz="quarter" idx="12"/>
          </p:nvPr>
        </p:nvSpPr>
        <p:spPr/>
        <p:txBody>
          <a:bodyPr/>
          <a:lstStyle/>
          <a:p>
            <a:fld id="{6097047B-08FC-46CD-88C5-F426120E1685}" type="slidenum">
              <a:rPr lang="en-US" smtClean="0"/>
              <a:t>10</a:t>
            </a:fld>
            <a:endParaRPr lang="en-US"/>
          </a:p>
        </p:txBody>
      </p:sp>
      <p:sp>
        <p:nvSpPr>
          <p:cNvPr id="5" name="Rectangle 1026">
            <a:extLst>
              <a:ext uri="{FF2B5EF4-FFF2-40B4-BE49-F238E27FC236}">
                <a16:creationId xmlns:a16="http://schemas.microsoft.com/office/drawing/2014/main" id="{22414092-D889-41E3-996F-B2D9B1245D6A}"/>
              </a:ext>
            </a:extLst>
          </p:cNvPr>
          <p:cNvSpPr>
            <a:spLocks noChangeArrowheads="1"/>
          </p:cNvSpPr>
          <p:nvPr/>
        </p:nvSpPr>
        <p:spPr bwMode="auto">
          <a:xfrm>
            <a:off x="84108" y="3501290"/>
            <a:ext cx="2318615" cy="186777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pic>
        <p:nvPicPr>
          <p:cNvPr id="6" name="Picture 1027" descr="http://www.lhup.edu/~dsimanek/scenario/mirror-f.gif">
            <a:extLst>
              <a:ext uri="{FF2B5EF4-FFF2-40B4-BE49-F238E27FC236}">
                <a16:creationId xmlns:a16="http://schemas.microsoft.com/office/drawing/2014/main" id="{CF3564FC-F5A3-4513-A697-2AAA6C8D26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6813" y="5042547"/>
            <a:ext cx="11874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29">
            <a:extLst>
              <a:ext uri="{FF2B5EF4-FFF2-40B4-BE49-F238E27FC236}">
                <a16:creationId xmlns:a16="http://schemas.microsoft.com/office/drawing/2014/main" id="{865A49B9-93A5-4AE1-AC2F-4927042EDA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013" y="1421925"/>
            <a:ext cx="1983623" cy="1187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Line 1030">
            <a:extLst>
              <a:ext uri="{FF2B5EF4-FFF2-40B4-BE49-F238E27FC236}">
                <a16:creationId xmlns:a16="http://schemas.microsoft.com/office/drawing/2014/main" id="{B2508C44-241E-42C5-936F-EF16D45CE492}"/>
              </a:ext>
            </a:extLst>
          </p:cNvPr>
          <p:cNvSpPr>
            <a:spLocks noChangeShapeType="1"/>
          </p:cNvSpPr>
          <p:nvPr/>
        </p:nvSpPr>
        <p:spPr bwMode="auto">
          <a:xfrm>
            <a:off x="2455510" y="1981200"/>
            <a:ext cx="914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9" name="Picture 1031">
            <a:hlinkClick r:id="rId4"/>
            <a:extLst>
              <a:ext uri="{FF2B5EF4-FFF2-40B4-BE49-F238E27FC236}">
                <a16:creationId xmlns:a16="http://schemas.microsoft.com/office/drawing/2014/main" id="{25B76D8D-8625-48B0-B6CB-E1DFF3ECDB3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2095" y="1434624"/>
            <a:ext cx="1989340" cy="1191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1032">
            <a:extLst>
              <a:ext uri="{FF2B5EF4-FFF2-40B4-BE49-F238E27FC236}">
                <a16:creationId xmlns:a16="http://schemas.microsoft.com/office/drawing/2014/main" id="{14AE3F4D-9DD7-4AEE-9BD5-24242824484C}"/>
              </a:ext>
            </a:extLst>
          </p:cNvPr>
          <p:cNvSpPr>
            <a:spLocks noChangeArrowheads="1"/>
          </p:cNvSpPr>
          <p:nvPr/>
        </p:nvSpPr>
        <p:spPr bwMode="auto">
          <a:xfrm>
            <a:off x="2684110" y="1504950"/>
            <a:ext cx="419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a:sym typeface="Symbol" panose="05050102010706020507" pitchFamily="18" charset="2"/>
              </a:rPr>
              <a:t></a:t>
            </a:r>
            <a:r>
              <a:rPr lang="en-US" altLang="en-US" sz="2000" baseline="-25000">
                <a:sym typeface="Symbol" panose="05050102010706020507" pitchFamily="18" charset="2"/>
              </a:rPr>
              <a:t>v</a:t>
            </a:r>
            <a:endParaRPr lang="en-US" altLang="en-US" sz="2000" baseline="-25000">
              <a:cs typeface="Arial" panose="020B0604020202020204" pitchFamily="34" charset="0"/>
            </a:endParaRPr>
          </a:p>
        </p:txBody>
      </p:sp>
      <p:sp>
        <p:nvSpPr>
          <p:cNvPr id="12" name="Line 1034">
            <a:extLst>
              <a:ext uri="{FF2B5EF4-FFF2-40B4-BE49-F238E27FC236}">
                <a16:creationId xmlns:a16="http://schemas.microsoft.com/office/drawing/2014/main" id="{4AA1D82A-56BF-43A6-8936-593B58F0051C}"/>
              </a:ext>
            </a:extLst>
          </p:cNvPr>
          <p:cNvSpPr>
            <a:spLocks noChangeShapeType="1"/>
          </p:cNvSpPr>
          <p:nvPr/>
        </p:nvSpPr>
        <p:spPr bwMode="auto">
          <a:xfrm flipV="1">
            <a:off x="1277585" y="761999"/>
            <a:ext cx="0" cy="200086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3" name="Picture 1035">
            <a:extLst>
              <a:ext uri="{FF2B5EF4-FFF2-40B4-BE49-F238E27FC236}">
                <a16:creationId xmlns:a16="http://schemas.microsoft.com/office/drawing/2014/main" id="{CB382E75-E51C-454F-BBB0-B285F6B506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185" y="3779343"/>
            <a:ext cx="1983623" cy="1187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Line 1036">
            <a:extLst>
              <a:ext uri="{FF2B5EF4-FFF2-40B4-BE49-F238E27FC236}">
                <a16:creationId xmlns:a16="http://schemas.microsoft.com/office/drawing/2014/main" id="{67BD34B0-D78B-44A3-93B1-4BEAC8EC2CF7}"/>
              </a:ext>
            </a:extLst>
          </p:cNvPr>
          <p:cNvSpPr>
            <a:spLocks noChangeShapeType="1"/>
          </p:cNvSpPr>
          <p:nvPr/>
        </p:nvSpPr>
        <p:spPr bwMode="auto">
          <a:xfrm>
            <a:off x="2481157" y="4310043"/>
            <a:ext cx="914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Rectangle 1037">
            <a:extLst>
              <a:ext uri="{FF2B5EF4-FFF2-40B4-BE49-F238E27FC236}">
                <a16:creationId xmlns:a16="http://schemas.microsoft.com/office/drawing/2014/main" id="{D6939801-B641-4C49-B56B-E6273CE4F96F}"/>
              </a:ext>
            </a:extLst>
          </p:cNvPr>
          <p:cNvSpPr>
            <a:spLocks noChangeArrowheads="1"/>
          </p:cNvSpPr>
          <p:nvPr/>
        </p:nvSpPr>
        <p:spPr bwMode="auto">
          <a:xfrm>
            <a:off x="2709757" y="3833793"/>
            <a:ext cx="419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sym typeface="Symbol" panose="05050102010706020507" pitchFamily="18" charset="2"/>
              </a:rPr>
              <a:t></a:t>
            </a:r>
            <a:r>
              <a:rPr lang="en-US" altLang="en-US" sz="2000" baseline="-25000" dirty="0">
                <a:sym typeface="Symbol" panose="05050102010706020507" pitchFamily="18" charset="2"/>
              </a:rPr>
              <a:t>v</a:t>
            </a:r>
            <a:endParaRPr lang="en-US" altLang="en-US" sz="2000" baseline="-25000" dirty="0">
              <a:cs typeface="Arial" panose="020B0604020202020204" pitchFamily="34" charset="0"/>
            </a:endParaRPr>
          </a:p>
        </p:txBody>
      </p:sp>
      <p:pic>
        <p:nvPicPr>
          <p:cNvPr id="16" name="Picture 1038">
            <a:extLst>
              <a:ext uri="{FF2B5EF4-FFF2-40B4-BE49-F238E27FC236}">
                <a16:creationId xmlns:a16="http://schemas.microsoft.com/office/drawing/2014/main" id="{F0609306-756E-4B09-AD21-E69B21173F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1038" y="3792043"/>
            <a:ext cx="1983623" cy="1187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 Box 1039">
            <a:extLst>
              <a:ext uri="{FF2B5EF4-FFF2-40B4-BE49-F238E27FC236}">
                <a16:creationId xmlns:a16="http://schemas.microsoft.com/office/drawing/2014/main" id="{7C3C7A73-0A13-46FC-91E3-44F3BA678BB1}"/>
              </a:ext>
            </a:extLst>
          </p:cNvPr>
          <p:cNvSpPr txBox="1">
            <a:spLocks noChangeArrowheads="1"/>
          </p:cNvSpPr>
          <p:nvPr/>
        </p:nvSpPr>
        <p:spPr bwMode="auto">
          <a:xfrm>
            <a:off x="5741341" y="3298385"/>
            <a:ext cx="335788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These mirror planes are called “vertical” mirror planes, </a:t>
            </a:r>
            <a:r>
              <a:rPr lang="en-US" altLang="en-US" sz="1800" dirty="0">
                <a:sym typeface="Symbol" panose="05050102010706020507" pitchFamily="18" charset="2"/>
              </a:rPr>
              <a:t></a:t>
            </a:r>
            <a:r>
              <a:rPr lang="en-US" altLang="en-US" sz="1800" baseline="-25000" dirty="0">
                <a:sym typeface="Symbol" panose="05050102010706020507" pitchFamily="18" charset="2"/>
              </a:rPr>
              <a:t>v</a:t>
            </a:r>
            <a:r>
              <a:rPr lang="en-US" altLang="en-US" sz="1800" dirty="0"/>
              <a:t>, because they contain the principal axis.  The reflection illustrated in the top diagram is through a mirror plane perpendicular to the plane of the water molecule.  The plane shown on the bottom is in the same plane as the water molecule.</a:t>
            </a:r>
          </a:p>
        </p:txBody>
      </p:sp>
      <p:pic>
        <p:nvPicPr>
          <p:cNvPr id="18" name="Picture 1040" descr="D:\ic3\ChaptersFigures\ch4gifs\fig0403c.gif">
            <a:extLst>
              <a:ext uri="{FF2B5EF4-FFF2-40B4-BE49-F238E27FC236}">
                <a16:creationId xmlns:a16="http://schemas.microsoft.com/office/drawing/2014/main" id="{29C99B23-695A-4D4D-B82B-3AC12D2729E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1828" y="727598"/>
            <a:ext cx="1785909" cy="2571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041">
            <a:extLst>
              <a:ext uri="{FF2B5EF4-FFF2-40B4-BE49-F238E27FC236}">
                <a16:creationId xmlns:a16="http://schemas.microsoft.com/office/drawing/2014/main" id="{9A91ABA5-2A91-4999-8CAB-14AD5F8D9A01}"/>
              </a:ext>
            </a:extLst>
          </p:cNvPr>
          <p:cNvSpPr>
            <a:spLocks noChangeArrowheads="1"/>
          </p:cNvSpPr>
          <p:nvPr/>
        </p:nvSpPr>
        <p:spPr bwMode="auto">
          <a:xfrm>
            <a:off x="1416635" y="5555516"/>
            <a:ext cx="247650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a:t>Handedness is changed by reflection!</a:t>
            </a:r>
          </a:p>
        </p:txBody>
      </p:sp>
    </p:spTree>
    <p:extLst>
      <p:ext uri="{BB962C8B-B14F-4D97-AF65-F5344CB8AC3E}">
        <p14:creationId xmlns:p14="http://schemas.microsoft.com/office/powerpoint/2010/main" val="2116976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p:bldP spid="12" grpId="0" animBg="1"/>
      <p:bldP spid="14" grpId="0" animBg="1"/>
      <p:bldP spid="15" grpId="0"/>
      <p:bldP spid="17"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67920-951D-47DC-8337-8EE80E5B737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A707285-9CDA-40AE-91EC-96CB5FE99A78}"/>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08BB6D65-CD9B-4368-91C0-C4562F3D1C94}"/>
              </a:ext>
            </a:extLst>
          </p:cNvPr>
          <p:cNvSpPr>
            <a:spLocks noGrp="1"/>
          </p:cNvSpPr>
          <p:nvPr>
            <p:ph type="sldNum" sz="quarter" idx="12"/>
          </p:nvPr>
        </p:nvSpPr>
        <p:spPr/>
        <p:txBody>
          <a:bodyPr/>
          <a:lstStyle/>
          <a:p>
            <a:fld id="{6097047B-08FC-46CD-88C5-F426120E1685}" type="slidenum">
              <a:rPr lang="en-US" smtClean="0"/>
              <a:t>11</a:t>
            </a:fld>
            <a:endParaRPr lang="en-US"/>
          </a:p>
        </p:txBody>
      </p:sp>
      <p:sp>
        <p:nvSpPr>
          <p:cNvPr id="5" name="Rectangle 1026">
            <a:extLst>
              <a:ext uri="{FF2B5EF4-FFF2-40B4-BE49-F238E27FC236}">
                <a16:creationId xmlns:a16="http://schemas.microsoft.com/office/drawing/2014/main" id="{19366FC7-B0F6-435E-B24B-989DE55E5EFE}"/>
              </a:ext>
            </a:extLst>
          </p:cNvPr>
          <p:cNvSpPr>
            <a:spLocks noChangeArrowheads="1"/>
          </p:cNvSpPr>
          <p:nvPr/>
        </p:nvSpPr>
        <p:spPr bwMode="auto">
          <a:xfrm>
            <a:off x="3115450" y="2564253"/>
            <a:ext cx="2294749" cy="1876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pic>
        <p:nvPicPr>
          <p:cNvPr id="6" name="Picture 1027" descr="http://mineral.gly.bris.ac.uk/Mineralogy/symmetry/tetmirror.GIF">
            <a:extLst>
              <a:ext uri="{FF2B5EF4-FFF2-40B4-BE49-F238E27FC236}">
                <a16:creationId xmlns:a16="http://schemas.microsoft.com/office/drawing/2014/main" id="{55374EF2-FDC4-444D-9386-113765877F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476" y="3869090"/>
            <a:ext cx="2236788"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28" descr="http://www.punahou.edu/acad/sanders/geometrypages/refsymm.gif">
            <a:extLst>
              <a:ext uri="{FF2B5EF4-FFF2-40B4-BE49-F238E27FC236}">
                <a16:creationId xmlns:a16="http://schemas.microsoft.com/office/drawing/2014/main" id="{52D1D72A-A1A8-4FF8-B871-1BB40B633CD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268" t="4800" r="2267" b="10408"/>
          <a:stretch/>
        </p:blipFill>
        <p:spPr bwMode="auto">
          <a:xfrm>
            <a:off x="3945713" y="4755962"/>
            <a:ext cx="3102012" cy="1187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029">
            <a:extLst>
              <a:ext uri="{FF2B5EF4-FFF2-40B4-BE49-F238E27FC236}">
                <a16:creationId xmlns:a16="http://schemas.microsoft.com/office/drawing/2014/main" id="{37CBE7F2-D76D-4C5E-B65C-E5CCDB9B06E6}"/>
              </a:ext>
            </a:extLst>
          </p:cNvPr>
          <p:cNvSpPr txBox="1">
            <a:spLocks noChangeArrowheads="1"/>
          </p:cNvSpPr>
          <p:nvPr/>
        </p:nvSpPr>
        <p:spPr bwMode="auto">
          <a:xfrm>
            <a:off x="5410200" y="2435296"/>
            <a:ext cx="3657600" cy="207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A “horizontal” mirror plane, </a:t>
            </a:r>
            <a:r>
              <a:rPr lang="en-US" altLang="en-US" sz="2000" dirty="0">
                <a:sym typeface="Symbol" panose="05050102010706020507" pitchFamily="18" charset="2"/>
              </a:rPr>
              <a:t></a:t>
            </a:r>
            <a:r>
              <a:rPr lang="en-US" altLang="en-US" sz="2000" baseline="-25000" dirty="0">
                <a:sym typeface="Symbol" panose="05050102010706020507" pitchFamily="18" charset="2"/>
              </a:rPr>
              <a:t>h</a:t>
            </a:r>
            <a:r>
              <a:rPr lang="en-US" altLang="en-US" sz="1800" dirty="0"/>
              <a:t>, is perpendicular to the principal axis.  This must be the </a:t>
            </a:r>
            <a:r>
              <a:rPr lang="en-US" altLang="en-US" sz="1800" dirty="0" err="1"/>
              <a:t>xy</a:t>
            </a:r>
            <a:r>
              <a:rPr lang="en-US" altLang="en-US" sz="1800" dirty="0"/>
              <a:t>-plane if the z-axis is the principal axis.  </a:t>
            </a:r>
          </a:p>
          <a:p>
            <a:pPr eaLnBrk="1" hangingPunct="1"/>
            <a:r>
              <a:rPr lang="en-US" altLang="en-US" sz="1800" dirty="0"/>
              <a:t>In benzene, the </a:t>
            </a:r>
            <a:r>
              <a:rPr lang="en-US" altLang="en-US" sz="2000" dirty="0">
                <a:sym typeface="Symbol" panose="05050102010706020507" pitchFamily="18" charset="2"/>
              </a:rPr>
              <a:t></a:t>
            </a:r>
            <a:r>
              <a:rPr lang="en-US" altLang="en-US" sz="2000" baseline="-25000" dirty="0">
                <a:sym typeface="Symbol" panose="05050102010706020507" pitchFamily="18" charset="2"/>
              </a:rPr>
              <a:t>h</a:t>
            </a:r>
            <a:r>
              <a:rPr lang="en-US" altLang="en-US" sz="1800" dirty="0">
                <a:sym typeface="Symbol" panose="05050102010706020507" pitchFamily="18" charset="2"/>
              </a:rPr>
              <a:t> is in the plane of the molecule – it “reflects” each atom onto itself.</a:t>
            </a:r>
          </a:p>
        </p:txBody>
      </p:sp>
      <p:sp>
        <p:nvSpPr>
          <p:cNvPr id="10" name="Text Box 1031">
            <a:extLst>
              <a:ext uri="{FF2B5EF4-FFF2-40B4-BE49-F238E27FC236}">
                <a16:creationId xmlns:a16="http://schemas.microsoft.com/office/drawing/2014/main" id="{D613FA65-AD2E-4598-B89F-58B83BB3D619}"/>
              </a:ext>
            </a:extLst>
          </p:cNvPr>
          <p:cNvSpPr txBox="1">
            <a:spLocks noChangeArrowheads="1"/>
          </p:cNvSpPr>
          <p:nvPr/>
        </p:nvSpPr>
        <p:spPr bwMode="auto">
          <a:xfrm>
            <a:off x="0" y="702309"/>
            <a:ext cx="91440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Notes about reflection operations:</a:t>
            </a:r>
          </a:p>
          <a:p>
            <a:pPr marL="342900" indent="-342900" eaLnBrk="1" hangingPunct="1">
              <a:buFont typeface="Arial" panose="020B0604020202020204" pitchFamily="34" charset="0"/>
              <a:buChar char="•"/>
            </a:pPr>
            <a:r>
              <a:rPr lang="en-US" altLang="en-US" sz="2000" dirty="0"/>
              <a:t>A reflection operation exchanges one half of the object with the reflection of the other half.</a:t>
            </a:r>
            <a:endParaRPr lang="en-US" altLang="en-US" sz="2000" dirty="0">
              <a:cs typeface="Arial" panose="020B0604020202020204" pitchFamily="34" charset="0"/>
            </a:endParaRPr>
          </a:p>
          <a:p>
            <a:pPr marL="342900" indent="-342900" eaLnBrk="1" hangingPunct="1">
              <a:buFont typeface="Arial" panose="020B0604020202020204" pitchFamily="34" charset="0"/>
              <a:buChar char="•"/>
            </a:pPr>
            <a:r>
              <a:rPr lang="en-US" altLang="en-US" sz="2000" dirty="0"/>
              <a:t>Reflection planes may be vertical, horizontal or dihedral (more on </a:t>
            </a:r>
            <a:r>
              <a:rPr lang="en-US" altLang="en-US" sz="2000" dirty="0">
                <a:sym typeface="Symbol" panose="05050102010706020507" pitchFamily="18" charset="2"/>
              </a:rPr>
              <a:t></a:t>
            </a:r>
            <a:r>
              <a:rPr lang="en-US" altLang="en-US" sz="2000" baseline="-25000" dirty="0">
                <a:sym typeface="Symbol" panose="05050102010706020507" pitchFamily="18" charset="2"/>
              </a:rPr>
              <a:t>d</a:t>
            </a:r>
            <a:r>
              <a:rPr lang="en-US" altLang="en-US" sz="2000" dirty="0"/>
              <a:t> later).</a:t>
            </a:r>
          </a:p>
          <a:p>
            <a:pPr marL="342900" indent="-342900" eaLnBrk="1" hangingPunct="1">
              <a:buFont typeface="Arial" panose="020B0604020202020204" pitchFamily="34" charset="0"/>
              <a:buChar char="•"/>
            </a:pPr>
            <a:r>
              <a:rPr lang="en-US" altLang="en-US" sz="2000" dirty="0"/>
              <a:t>Two successive reflections are equivalent to the identity operation (nothing is moved).</a:t>
            </a:r>
          </a:p>
        </p:txBody>
      </p:sp>
      <p:sp>
        <p:nvSpPr>
          <p:cNvPr id="11" name="Rectangle 1032">
            <a:extLst>
              <a:ext uri="{FF2B5EF4-FFF2-40B4-BE49-F238E27FC236}">
                <a16:creationId xmlns:a16="http://schemas.microsoft.com/office/drawing/2014/main" id="{A13452A1-847E-47FB-80A1-E41106A74FA5}"/>
              </a:ext>
            </a:extLst>
          </p:cNvPr>
          <p:cNvSpPr>
            <a:spLocks noChangeArrowheads="1"/>
          </p:cNvSpPr>
          <p:nvPr/>
        </p:nvSpPr>
        <p:spPr bwMode="auto">
          <a:xfrm>
            <a:off x="3010676" y="4859690"/>
            <a:ext cx="428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a:sym typeface="Symbol" panose="05050102010706020507" pitchFamily="18" charset="2"/>
              </a:rPr>
              <a:t></a:t>
            </a:r>
            <a:r>
              <a:rPr lang="en-US" altLang="en-US" sz="2000" baseline="-25000">
                <a:sym typeface="Symbol" panose="05050102010706020507" pitchFamily="18" charset="2"/>
              </a:rPr>
              <a:t>h</a:t>
            </a:r>
          </a:p>
        </p:txBody>
      </p:sp>
      <p:sp>
        <p:nvSpPr>
          <p:cNvPr id="12" name="Line 1033">
            <a:extLst>
              <a:ext uri="{FF2B5EF4-FFF2-40B4-BE49-F238E27FC236}">
                <a16:creationId xmlns:a16="http://schemas.microsoft.com/office/drawing/2014/main" id="{2A47B3F8-1612-410A-AC22-488EE030D1C2}"/>
              </a:ext>
            </a:extLst>
          </p:cNvPr>
          <p:cNvSpPr>
            <a:spLocks noChangeShapeType="1"/>
          </p:cNvSpPr>
          <p:nvPr/>
        </p:nvSpPr>
        <p:spPr bwMode="auto">
          <a:xfrm flipH="1">
            <a:off x="2096276" y="508829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Rectangle 1034">
            <a:extLst>
              <a:ext uri="{FF2B5EF4-FFF2-40B4-BE49-F238E27FC236}">
                <a16:creationId xmlns:a16="http://schemas.microsoft.com/office/drawing/2014/main" id="{D2D2C9CA-21CE-44D1-BEF3-0BCFC33E3195}"/>
              </a:ext>
            </a:extLst>
          </p:cNvPr>
          <p:cNvSpPr>
            <a:spLocks noChangeArrowheads="1"/>
          </p:cNvSpPr>
          <p:nvPr/>
        </p:nvSpPr>
        <p:spPr bwMode="auto">
          <a:xfrm>
            <a:off x="1829576" y="6291615"/>
            <a:ext cx="419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a:sym typeface="Symbol" panose="05050102010706020507" pitchFamily="18" charset="2"/>
              </a:rPr>
              <a:t></a:t>
            </a:r>
            <a:r>
              <a:rPr lang="en-US" altLang="en-US" sz="2000" baseline="-25000">
                <a:sym typeface="Symbol" panose="05050102010706020507" pitchFamily="18" charset="2"/>
              </a:rPr>
              <a:t>v</a:t>
            </a:r>
          </a:p>
        </p:txBody>
      </p:sp>
      <p:sp>
        <p:nvSpPr>
          <p:cNvPr id="14" name="Rectangle 1035">
            <a:extLst>
              <a:ext uri="{FF2B5EF4-FFF2-40B4-BE49-F238E27FC236}">
                <a16:creationId xmlns:a16="http://schemas.microsoft.com/office/drawing/2014/main" id="{F5E53032-E26F-4CDC-986E-51BEA21C76F5}"/>
              </a:ext>
            </a:extLst>
          </p:cNvPr>
          <p:cNvSpPr>
            <a:spLocks noChangeArrowheads="1"/>
          </p:cNvSpPr>
          <p:nvPr/>
        </p:nvSpPr>
        <p:spPr bwMode="auto">
          <a:xfrm>
            <a:off x="648476" y="6291615"/>
            <a:ext cx="419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a:sym typeface="Symbol" panose="05050102010706020507" pitchFamily="18" charset="2"/>
              </a:rPr>
              <a:t></a:t>
            </a:r>
            <a:r>
              <a:rPr lang="en-US" altLang="en-US" sz="2000" baseline="-25000">
                <a:sym typeface="Symbol" panose="05050102010706020507" pitchFamily="18" charset="2"/>
              </a:rPr>
              <a:t>v</a:t>
            </a:r>
          </a:p>
        </p:txBody>
      </p:sp>
      <p:sp>
        <p:nvSpPr>
          <p:cNvPr id="15" name="Rectangle 1036">
            <a:extLst>
              <a:ext uri="{FF2B5EF4-FFF2-40B4-BE49-F238E27FC236}">
                <a16:creationId xmlns:a16="http://schemas.microsoft.com/office/drawing/2014/main" id="{51C9F186-3F28-4EB9-A863-73DCC9323A0E}"/>
              </a:ext>
            </a:extLst>
          </p:cNvPr>
          <p:cNvSpPr>
            <a:spLocks noChangeArrowheads="1"/>
          </p:cNvSpPr>
          <p:nvPr/>
        </p:nvSpPr>
        <p:spPr bwMode="auto">
          <a:xfrm>
            <a:off x="3804426" y="5894740"/>
            <a:ext cx="3321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Vertical and dihedral mirror planes of geometric shapes.</a:t>
            </a:r>
          </a:p>
        </p:txBody>
      </p:sp>
      <p:sp>
        <p:nvSpPr>
          <p:cNvPr id="16" name="Rectangle 1037">
            <a:extLst>
              <a:ext uri="{FF2B5EF4-FFF2-40B4-BE49-F238E27FC236}">
                <a16:creationId xmlns:a16="http://schemas.microsoft.com/office/drawing/2014/main" id="{124ED841-63BC-4DFE-9FB0-8FC295E98FEC}"/>
              </a:ext>
            </a:extLst>
          </p:cNvPr>
          <p:cNvSpPr>
            <a:spLocks noChangeArrowheads="1"/>
          </p:cNvSpPr>
          <p:nvPr/>
        </p:nvSpPr>
        <p:spPr bwMode="auto">
          <a:xfrm>
            <a:off x="600851" y="3411890"/>
            <a:ext cx="428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a:sym typeface="Symbol" panose="05050102010706020507" pitchFamily="18" charset="2"/>
              </a:rPr>
              <a:t></a:t>
            </a:r>
            <a:r>
              <a:rPr lang="en-US" altLang="en-US" sz="2000" baseline="-25000">
                <a:sym typeface="Symbol" panose="05050102010706020507" pitchFamily="18" charset="2"/>
              </a:rPr>
              <a:t>d</a:t>
            </a:r>
          </a:p>
        </p:txBody>
      </p:sp>
      <p:sp>
        <p:nvSpPr>
          <p:cNvPr id="17" name="Rectangle 1038">
            <a:extLst>
              <a:ext uri="{FF2B5EF4-FFF2-40B4-BE49-F238E27FC236}">
                <a16:creationId xmlns:a16="http://schemas.microsoft.com/office/drawing/2014/main" id="{E7D5E26D-8376-4F70-833C-31F38BA07C1F}"/>
              </a:ext>
            </a:extLst>
          </p:cNvPr>
          <p:cNvSpPr>
            <a:spLocks noChangeArrowheads="1"/>
          </p:cNvSpPr>
          <p:nvPr/>
        </p:nvSpPr>
        <p:spPr bwMode="auto">
          <a:xfrm>
            <a:off x="1667651" y="3411890"/>
            <a:ext cx="428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a:sym typeface="Symbol" panose="05050102010706020507" pitchFamily="18" charset="2"/>
              </a:rPr>
              <a:t></a:t>
            </a:r>
            <a:r>
              <a:rPr lang="en-US" altLang="en-US" sz="2000" baseline="-25000">
                <a:sym typeface="Symbol" panose="05050102010706020507" pitchFamily="18" charset="2"/>
              </a:rPr>
              <a:t>d</a:t>
            </a:r>
          </a:p>
        </p:txBody>
      </p:sp>
      <p:sp>
        <p:nvSpPr>
          <p:cNvPr id="18" name="Rectangle 1039">
            <a:extLst>
              <a:ext uri="{FF2B5EF4-FFF2-40B4-BE49-F238E27FC236}">
                <a16:creationId xmlns:a16="http://schemas.microsoft.com/office/drawing/2014/main" id="{48A0CDE9-F6F4-4DEA-B3FE-3169605C52F5}"/>
              </a:ext>
            </a:extLst>
          </p:cNvPr>
          <p:cNvSpPr>
            <a:spLocks noChangeArrowheads="1"/>
          </p:cNvSpPr>
          <p:nvPr/>
        </p:nvSpPr>
        <p:spPr bwMode="auto">
          <a:xfrm>
            <a:off x="3140074" y="2582061"/>
            <a:ext cx="428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sym typeface="Symbol" panose="05050102010706020507" pitchFamily="18" charset="2"/>
              </a:rPr>
              <a:t></a:t>
            </a:r>
            <a:r>
              <a:rPr lang="en-US" altLang="en-US" sz="2000" baseline="-25000" dirty="0">
                <a:sym typeface="Symbol" panose="05050102010706020507" pitchFamily="18" charset="2"/>
              </a:rPr>
              <a:t>h</a:t>
            </a:r>
          </a:p>
        </p:txBody>
      </p:sp>
      <p:pic>
        <p:nvPicPr>
          <p:cNvPr id="19" name="Picture 1040" descr="D:\ic3\ChaptersFigures\ch4gifs\fig0404c.gif">
            <a:extLst>
              <a:ext uri="{FF2B5EF4-FFF2-40B4-BE49-F238E27FC236}">
                <a16:creationId xmlns:a16="http://schemas.microsoft.com/office/drawing/2014/main" id="{9E2371C6-B6A5-4DB8-9CDC-183606E16E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1514" y="4605690"/>
            <a:ext cx="1630362" cy="156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269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11" grpId="0"/>
      <p:bldP spid="12" grpId="0" animBg="1"/>
      <p:bldP spid="13" grpId="0"/>
      <p:bldP spid="14" grpId="0"/>
      <p:bldP spid="15" grpId="0"/>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3FB99-AAFE-415F-8212-6DAA82C088D2}"/>
              </a:ext>
            </a:extLst>
          </p:cNvPr>
          <p:cNvSpPr>
            <a:spLocks noGrp="1"/>
          </p:cNvSpPr>
          <p:nvPr>
            <p:ph type="title"/>
          </p:nvPr>
        </p:nvSpPr>
        <p:spPr/>
        <p:txBody>
          <a:bodyPr>
            <a:normAutofit/>
          </a:bodyPr>
          <a:lstStyle/>
          <a:p>
            <a:r>
              <a:rPr lang="en-US" altLang="en-US" sz="3200" b="1" dirty="0">
                <a:sym typeface="Symbol" panose="05050102010706020507" pitchFamily="18" charset="2"/>
              </a:rPr>
              <a:t>Inversion</a:t>
            </a:r>
            <a:r>
              <a:rPr lang="en-US" altLang="en-US" b="1" dirty="0">
                <a:sym typeface="Symbol" panose="05050102010706020507" pitchFamily="18" charset="2"/>
              </a:rPr>
              <a:t> </a:t>
            </a:r>
            <a:r>
              <a:rPr lang="en-US" altLang="en-US" sz="3200" dirty="0">
                <a:sym typeface="Symbol" panose="05050102010706020507" pitchFamily="18" charset="2"/>
              </a:rPr>
              <a:t>and centers of symmetry, </a:t>
            </a:r>
            <a:r>
              <a:rPr lang="en-US" altLang="en-US" sz="3200" dirty="0" err="1">
                <a:latin typeface="Script MT Bold" panose="03040602040607080904" pitchFamily="66" charset="0"/>
                <a:sym typeface="Symbol" panose="05050102010706020507" pitchFamily="18" charset="2"/>
              </a:rPr>
              <a:t>i</a:t>
            </a:r>
            <a:endParaRPr lang="en-US" dirty="0"/>
          </a:p>
        </p:txBody>
      </p:sp>
      <p:sp>
        <p:nvSpPr>
          <p:cNvPr id="3" name="Content Placeholder 2">
            <a:extLst>
              <a:ext uri="{FF2B5EF4-FFF2-40B4-BE49-F238E27FC236}">
                <a16:creationId xmlns:a16="http://schemas.microsoft.com/office/drawing/2014/main" id="{06B1178D-A3F6-45D9-9649-C762EA82AE3D}"/>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53EA92E8-A63D-44A2-A0E9-E216608590AD}"/>
              </a:ext>
            </a:extLst>
          </p:cNvPr>
          <p:cNvSpPr>
            <a:spLocks noGrp="1"/>
          </p:cNvSpPr>
          <p:nvPr>
            <p:ph type="sldNum" sz="quarter" idx="12"/>
          </p:nvPr>
        </p:nvSpPr>
        <p:spPr/>
        <p:txBody>
          <a:bodyPr/>
          <a:lstStyle/>
          <a:p>
            <a:fld id="{6097047B-08FC-46CD-88C5-F426120E1685}" type="slidenum">
              <a:rPr lang="en-US" smtClean="0"/>
              <a:t>12</a:t>
            </a:fld>
            <a:endParaRPr lang="en-US"/>
          </a:p>
        </p:txBody>
      </p:sp>
      <p:sp>
        <p:nvSpPr>
          <p:cNvPr id="5" name="Rectangle 2">
            <a:extLst>
              <a:ext uri="{FF2B5EF4-FFF2-40B4-BE49-F238E27FC236}">
                <a16:creationId xmlns:a16="http://schemas.microsoft.com/office/drawing/2014/main" id="{C0EBBA16-932E-4821-B290-8119FDB56007}"/>
              </a:ext>
            </a:extLst>
          </p:cNvPr>
          <p:cNvSpPr>
            <a:spLocks noChangeArrowheads="1"/>
          </p:cNvSpPr>
          <p:nvPr/>
        </p:nvSpPr>
        <p:spPr bwMode="auto">
          <a:xfrm>
            <a:off x="228600" y="705278"/>
            <a:ext cx="8610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000" dirty="0">
                <a:sym typeface="Symbol" panose="05050102010706020507" pitchFamily="18" charset="2"/>
              </a:rPr>
              <a:t>In this operation, every part of the object is reflected through the inversion center, which must be at the center of mass of the object.</a:t>
            </a:r>
          </a:p>
        </p:txBody>
      </p:sp>
      <p:sp>
        <p:nvSpPr>
          <p:cNvPr id="6" name="Line 3">
            <a:extLst>
              <a:ext uri="{FF2B5EF4-FFF2-40B4-BE49-F238E27FC236}">
                <a16:creationId xmlns:a16="http://schemas.microsoft.com/office/drawing/2014/main" id="{E03471DD-D180-4C83-B8E9-AC978B8E5A29}"/>
              </a:ext>
            </a:extLst>
          </p:cNvPr>
          <p:cNvSpPr>
            <a:spLocks noChangeShapeType="1"/>
          </p:cNvSpPr>
          <p:nvPr/>
        </p:nvSpPr>
        <p:spPr bwMode="auto">
          <a:xfrm>
            <a:off x="3886200" y="2770188"/>
            <a:ext cx="914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Rectangle 4">
            <a:extLst>
              <a:ext uri="{FF2B5EF4-FFF2-40B4-BE49-F238E27FC236}">
                <a16:creationId xmlns:a16="http://schemas.microsoft.com/office/drawing/2014/main" id="{0FC4C139-B259-4A17-8DBB-C3FC50463B1D}"/>
              </a:ext>
            </a:extLst>
          </p:cNvPr>
          <p:cNvSpPr>
            <a:spLocks noChangeArrowheads="1"/>
          </p:cNvSpPr>
          <p:nvPr/>
        </p:nvSpPr>
        <p:spPr bwMode="auto">
          <a:xfrm>
            <a:off x="4114800" y="2303463"/>
            <a:ext cx="244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a:latin typeface="Script MT Bold" panose="03040602040607080904" pitchFamily="66" charset="0"/>
                <a:sym typeface="Symbol" panose="05050102010706020507" pitchFamily="18" charset="2"/>
              </a:rPr>
              <a:t>i</a:t>
            </a:r>
            <a:endParaRPr lang="en-US" altLang="en-US" sz="2000" baseline="-25000">
              <a:latin typeface="Script MT Bold" panose="03040602040607080904" pitchFamily="66" charset="0"/>
              <a:cs typeface="Arial" panose="020B0604020202020204" pitchFamily="34" charset="0"/>
            </a:endParaRPr>
          </a:p>
        </p:txBody>
      </p:sp>
      <p:graphicFrame>
        <p:nvGraphicFramePr>
          <p:cNvPr id="8" name="Object 5">
            <a:extLst>
              <a:ext uri="{FF2B5EF4-FFF2-40B4-BE49-F238E27FC236}">
                <a16:creationId xmlns:a16="http://schemas.microsoft.com/office/drawing/2014/main" id="{70B89EF0-6B5B-4E26-BC8F-E7E18E643A43}"/>
              </a:ext>
            </a:extLst>
          </p:cNvPr>
          <p:cNvGraphicFramePr>
            <a:graphicFrameLocks noChangeAspect="1"/>
          </p:cNvGraphicFramePr>
          <p:nvPr>
            <p:extLst>
              <p:ext uri="{D42A27DB-BD31-4B8C-83A1-F6EECF244321}">
                <p14:modId xmlns:p14="http://schemas.microsoft.com/office/powerpoint/2010/main" val="1359618511"/>
              </p:ext>
            </p:extLst>
          </p:nvPr>
        </p:nvGraphicFramePr>
        <p:xfrm>
          <a:off x="381000" y="1524000"/>
          <a:ext cx="3276600" cy="2541588"/>
        </p:xfrm>
        <a:graphic>
          <a:graphicData uri="http://schemas.openxmlformats.org/presentationml/2006/ole">
            <mc:AlternateContent xmlns:mc="http://schemas.openxmlformats.org/markup-compatibility/2006">
              <mc:Choice xmlns:v="urn:schemas-microsoft-com:vml" Requires="v">
                <p:oleObj name="Chem3D" r:id="rId2" imgW="5882640" imgH="4564380" progId="Chem3D.Document">
                  <p:embed/>
                </p:oleObj>
              </mc:Choice>
              <mc:Fallback>
                <p:oleObj name="Chem3D" r:id="rId2" imgW="5882640" imgH="4564380" progId="Chem3D.Document">
                  <p:embed/>
                  <p:pic>
                    <p:nvPicPr>
                      <p:cNvPr id="15365" name="Object 5">
                        <a:extLst>
                          <a:ext uri="{FF2B5EF4-FFF2-40B4-BE49-F238E27FC236}">
                            <a16:creationId xmlns:a16="http://schemas.microsoft.com/office/drawing/2014/main" id="{3AF23C73-780A-4F01-9AC3-8A2E54B85E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24000"/>
                        <a:ext cx="3276600" cy="2541588"/>
                      </a:xfrm>
                      <a:prstGeom prst="rect">
                        <a:avLst/>
                      </a:prstGeom>
                      <a:solidFill>
                        <a:schemeClr val="tx1">
                          <a:lumMod val="75000"/>
                          <a:lumOff val="25000"/>
                        </a:schemeClr>
                      </a:solidFill>
                      <a:ln>
                        <a:noFill/>
                      </a:ln>
                      <a:effectLst/>
                    </p:spPr>
                  </p:pic>
                </p:oleObj>
              </mc:Fallback>
            </mc:AlternateContent>
          </a:graphicData>
        </a:graphic>
      </p:graphicFrame>
      <p:graphicFrame>
        <p:nvGraphicFramePr>
          <p:cNvPr id="9" name="Object 6">
            <a:hlinkClick r:id="rId4"/>
            <a:extLst>
              <a:ext uri="{FF2B5EF4-FFF2-40B4-BE49-F238E27FC236}">
                <a16:creationId xmlns:a16="http://schemas.microsoft.com/office/drawing/2014/main" id="{29EAF8EC-72EE-41C3-81A2-6FAC1F9755DC}"/>
              </a:ext>
            </a:extLst>
          </p:cNvPr>
          <p:cNvGraphicFramePr>
            <a:graphicFrameLocks noChangeAspect="1"/>
          </p:cNvGraphicFramePr>
          <p:nvPr/>
        </p:nvGraphicFramePr>
        <p:xfrm>
          <a:off x="5181600" y="1550988"/>
          <a:ext cx="3276600" cy="2541587"/>
        </p:xfrm>
        <a:graphic>
          <a:graphicData uri="http://schemas.openxmlformats.org/presentationml/2006/ole">
            <mc:AlternateContent xmlns:mc="http://schemas.openxmlformats.org/markup-compatibility/2006">
              <mc:Choice xmlns:v="urn:schemas-microsoft-com:vml" Requires="v">
                <p:oleObj name="Chem3D" r:id="rId5" imgW="5882640" imgH="4564380" progId="Chem3D.Document">
                  <p:embed/>
                </p:oleObj>
              </mc:Choice>
              <mc:Fallback>
                <p:oleObj name="Chem3D" r:id="rId5" imgW="5882640" imgH="4564380" progId="Chem3D.Document">
                  <p:embed/>
                  <p:pic>
                    <p:nvPicPr>
                      <p:cNvPr id="15366" name="Object 6">
                        <a:hlinkClick r:id="" action="ppaction://noaction"/>
                        <a:extLst>
                          <a:ext uri="{FF2B5EF4-FFF2-40B4-BE49-F238E27FC236}">
                            <a16:creationId xmlns:a16="http://schemas.microsoft.com/office/drawing/2014/main" id="{35501558-B7F1-4E1D-A4C9-3CCB713C08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550988"/>
                        <a:ext cx="3276600" cy="254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 name="Text Box 7">
            <a:extLst>
              <a:ext uri="{FF2B5EF4-FFF2-40B4-BE49-F238E27FC236}">
                <a16:creationId xmlns:a16="http://schemas.microsoft.com/office/drawing/2014/main" id="{E47D2CE2-F74F-4318-A159-B46623477585}"/>
              </a:ext>
            </a:extLst>
          </p:cNvPr>
          <p:cNvSpPr txBox="1">
            <a:spLocks noChangeArrowheads="1"/>
          </p:cNvSpPr>
          <p:nvPr/>
        </p:nvSpPr>
        <p:spPr bwMode="auto">
          <a:xfrm>
            <a:off x="860425" y="36083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400"/>
              <a:t>1</a:t>
            </a:r>
          </a:p>
        </p:txBody>
      </p:sp>
      <p:sp>
        <p:nvSpPr>
          <p:cNvPr id="11" name="Text Box 8">
            <a:extLst>
              <a:ext uri="{FF2B5EF4-FFF2-40B4-BE49-F238E27FC236}">
                <a16:creationId xmlns:a16="http://schemas.microsoft.com/office/drawing/2014/main" id="{F98B0C1B-13B7-4539-902F-902380FF9499}"/>
              </a:ext>
            </a:extLst>
          </p:cNvPr>
          <p:cNvSpPr txBox="1">
            <a:spLocks noChangeArrowheads="1"/>
          </p:cNvSpPr>
          <p:nvPr/>
        </p:nvSpPr>
        <p:spPr bwMode="auto">
          <a:xfrm>
            <a:off x="403225" y="29225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400"/>
              <a:t>1</a:t>
            </a:r>
          </a:p>
        </p:txBody>
      </p:sp>
      <p:sp>
        <p:nvSpPr>
          <p:cNvPr id="12" name="Text Box 9">
            <a:extLst>
              <a:ext uri="{FF2B5EF4-FFF2-40B4-BE49-F238E27FC236}">
                <a16:creationId xmlns:a16="http://schemas.microsoft.com/office/drawing/2014/main" id="{0F208A54-C6EE-4351-BBB2-5CE5704BB407}"/>
              </a:ext>
            </a:extLst>
          </p:cNvPr>
          <p:cNvSpPr txBox="1">
            <a:spLocks noChangeArrowheads="1"/>
          </p:cNvSpPr>
          <p:nvPr/>
        </p:nvSpPr>
        <p:spPr bwMode="auto">
          <a:xfrm>
            <a:off x="860425" y="16271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400"/>
              <a:t>1</a:t>
            </a:r>
          </a:p>
        </p:txBody>
      </p:sp>
      <p:sp>
        <p:nvSpPr>
          <p:cNvPr id="13" name="Text Box 10">
            <a:extLst>
              <a:ext uri="{FF2B5EF4-FFF2-40B4-BE49-F238E27FC236}">
                <a16:creationId xmlns:a16="http://schemas.microsoft.com/office/drawing/2014/main" id="{25F0B6DD-2503-4698-A4E5-545D494148AF}"/>
              </a:ext>
            </a:extLst>
          </p:cNvPr>
          <p:cNvSpPr txBox="1">
            <a:spLocks noChangeArrowheads="1"/>
          </p:cNvSpPr>
          <p:nvPr/>
        </p:nvSpPr>
        <p:spPr bwMode="auto">
          <a:xfrm>
            <a:off x="7566025" y="16271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400"/>
              <a:t>1</a:t>
            </a:r>
          </a:p>
        </p:txBody>
      </p:sp>
      <p:sp>
        <p:nvSpPr>
          <p:cNvPr id="14" name="Text Box 11">
            <a:extLst>
              <a:ext uri="{FF2B5EF4-FFF2-40B4-BE49-F238E27FC236}">
                <a16:creationId xmlns:a16="http://schemas.microsoft.com/office/drawing/2014/main" id="{C48203AB-E60F-4C16-AD98-96FB89DBA15D}"/>
              </a:ext>
            </a:extLst>
          </p:cNvPr>
          <p:cNvSpPr txBox="1">
            <a:spLocks noChangeArrowheads="1"/>
          </p:cNvSpPr>
          <p:nvPr/>
        </p:nvSpPr>
        <p:spPr bwMode="auto">
          <a:xfrm>
            <a:off x="8099425" y="23129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400"/>
              <a:t>1</a:t>
            </a:r>
          </a:p>
        </p:txBody>
      </p:sp>
      <p:sp>
        <p:nvSpPr>
          <p:cNvPr id="15" name="Text Box 12">
            <a:extLst>
              <a:ext uri="{FF2B5EF4-FFF2-40B4-BE49-F238E27FC236}">
                <a16:creationId xmlns:a16="http://schemas.microsoft.com/office/drawing/2014/main" id="{BD432662-695A-46A5-860C-89051897010E}"/>
              </a:ext>
            </a:extLst>
          </p:cNvPr>
          <p:cNvSpPr txBox="1">
            <a:spLocks noChangeArrowheads="1"/>
          </p:cNvSpPr>
          <p:nvPr/>
        </p:nvSpPr>
        <p:spPr bwMode="auto">
          <a:xfrm>
            <a:off x="7566025" y="36083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400"/>
              <a:t>1</a:t>
            </a:r>
          </a:p>
        </p:txBody>
      </p:sp>
      <p:sp>
        <p:nvSpPr>
          <p:cNvPr id="16" name="Text Box 13">
            <a:extLst>
              <a:ext uri="{FF2B5EF4-FFF2-40B4-BE49-F238E27FC236}">
                <a16:creationId xmlns:a16="http://schemas.microsoft.com/office/drawing/2014/main" id="{D122785A-C4D6-4B78-B376-FB4524F48200}"/>
              </a:ext>
            </a:extLst>
          </p:cNvPr>
          <p:cNvSpPr txBox="1">
            <a:spLocks noChangeArrowheads="1"/>
          </p:cNvSpPr>
          <p:nvPr/>
        </p:nvSpPr>
        <p:spPr bwMode="auto">
          <a:xfrm>
            <a:off x="2765425" y="36083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400" dirty="0">
                <a:solidFill>
                  <a:srgbClr val="FF0000"/>
                </a:solidFill>
              </a:rPr>
              <a:t>2</a:t>
            </a:r>
          </a:p>
        </p:txBody>
      </p:sp>
      <p:sp>
        <p:nvSpPr>
          <p:cNvPr id="17" name="Text Box 14">
            <a:extLst>
              <a:ext uri="{FF2B5EF4-FFF2-40B4-BE49-F238E27FC236}">
                <a16:creationId xmlns:a16="http://schemas.microsoft.com/office/drawing/2014/main" id="{85BCC0E1-1680-4D7B-81DD-E8F573701A2E}"/>
              </a:ext>
            </a:extLst>
          </p:cNvPr>
          <p:cNvSpPr txBox="1">
            <a:spLocks noChangeArrowheads="1"/>
          </p:cNvSpPr>
          <p:nvPr/>
        </p:nvSpPr>
        <p:spPr bwMode="auto">
          <a:xfrm>
            <a:off x="3352800" y="22367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400"/>
              <a:t>2</a:t>
            </a:r>
          </a:p>
        </p:txBody>
      </p:sp>
      <p:sp>
        <p:nvSpPr>
          <p:cNvPr id="18" name="Text Box 15">
            <a:extLst>
              <a:ext uri="{FF2B5EF4-FFF2-40B4-BE49-F238E27FC236}">
                <a16:creationId xmlns:a16="http://schemas.microsoft.com/office/drawing/2014/main" id="{5AADB888-F7BB-4F5A-BB64-8E255F91A9D6}"/>
              </a:ext>
            </a:extLst>
          </p:cNvPr>
          <p:cNvSpPr txBox="1">
            <a:spLocks noChangeArrowheads="1"/>
          </p:cNvSpPr>
          <p:nvPr/>
        </p:nvSpPr>
        <p:spPr bwMode="auto">
          <a:xfrm>
            <a:off x="2765425" y="16271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400"/>
              <a:t>2</a:t>
            </a:r>
          </a:p>
        </p:txBody>
      </p:sp>
      <p:sp>
        <p:nvSpPr>
          <p:cNvPr id="19" name="Text Box 16">
            <a:extLst>
              <a:ext uri="{FF2B5EF4-FFF2-40B4-BE49-F238E27FC236}">
                <a16:creationId xmlns:a16="http://schemas.microsoft.com/office/drawing/2014/main" id="{3E9D799B-AEDF-46AF-8847-44744909CBCC}"/>
              </a:ext>
            </a:extLst>
          </p:cNvPr>
          <p:cNvSpPr txBox="1">
            <a:spLocks noChangeArrowheads="1"/>
          </p:cNvSpPr>
          <p:nvPr/>
        </p:nvSpPr>
        <p:spPr bwMode="auto">
          <a:xfrm>
            <a:off x="5661025" y="16271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400"/>
              <a:t>2</a:t>
            </a:r>
          </a:p>
        </p:txBody>
      </p:sp>
      <p:sp>
        <p:nvSpPr>
          <p:cNvPr id="20" name="Text Box 17">
            <a:extLst>
              <a:ext uri="{FF2B5EF4-FFF2-40B4-BE49-F238E27FC236}">
                <a16:creationId xmlns:a16="http://schemas.microsoft.com/office/drawing/2014/main" id="{21C62FB0-EDB1-4729-950B-B0303122EB69}"/>
              </a:ext>
            </a:extLst>
          </p:cNvPr>
          <p:cNvSpPr txBox="1">
            <a:spLocks noChangeArrowheads="1"/>
          </p:cNvSpPr>
          <p:nvPr/>
        </p:nvSpPr>
        <p:spPr bwMode="auto">
          <a:xfrm>
            <a:off x="5181600" y="29225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400"/>
              <a:t>2</a:t>
            </a:r>
          </a:p>
        </p:txBody>
      </p:sp>
      <p:sp>
        <p:nvSpPr>
          <p:cNvPr id="21" name="Text Box 18">
            <a:extLst>
              <a:ext uri="{FF2B5EF4-FFF2-40B4-BE49-F238E27FC236}">
                <a16:creationId xmlns:a16="http://schemas.microsoft.com/office/drawing/2014/main" id="{ECB4AA2E-BD80-4A21-8CBE-5E20FA5A9D96}"/>
              </a:ext>
            </a:extLst>
          </p:cNvPr>
          <p:cNvSpPr txBox="1">
            <a:spLocks noChangeArrowheads="1"/>
          </p:cNvSpPr>
          <p:nvPr/>
        </p:nvSpPr>
        <p:spPr bwMode="auto">
          <a:xfrm>
            <a:off x="5661025" y="36083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400"/>
              <a:t>2</a:t>
            </a:r>
          </a:p>
        </p:txBody>
      </p:sp>
      <p:sp>
        <p:nvSpPr>
          <p:cNvPr id="22" name="Text Box 19">
            <a:extLst>
              <a:ext uri="{FF2B5EF4-FFF2-40B4-BE49-F238E27FC236}">
                <a16:creationId xmlns:a16="http://schemas.microsoft.com/office/drawing/2014/main" id="{7C41388E-8EE5-46E7-AD21-7B9796C1F714}"/>
              </a:ext>
            </a:extLst>
          </p:cNvPr>
          <p:cNvSpPr txBox="1">
            <a:spLocks noChangeArrowheads="1"/>
          </p:cNvSpPr>
          <p:nvPr/>
        </p:nvSpPr>
        <p:spPr bwMode="auto">
          <a:xfrm>
            <a:off x="2362200" y="26177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400" dirty="0"/>
              <a:t>2</a:t>
            </a:r>
          </a:p>
        </p:txBody>
      </p:sp>
      <p:sp>
        <p:nvSpPr>
          <p:cNvPr id="23" name="Text Box 20">
            <a:extLst>
              <a:ext uri="{FF2B5EF4-FFF2-40B4-BE49-F238E27FC236}">
                <a16:creationId xmlns:a16="http://schemas.microsoft.com/office/drawing/2014/main" id="{2DEEAD5A-D02C-444D-B9CF-31F95A637D4C}"/>
              </a:ext>
            </a:extLst>
          </p:cNvPr>
          <p:cNvSpPr txBox="1">
            <a:spLocks noChangeArrowheads="1"/>
          </p:cNvSpPr>
          <p:nvPr/>
        </p:nvSpPr>
        <p:spPr bwMode="auto">
          <a:xfrm>
            <a:off x="6118225" y="26177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400"/>
              <a:t>2</a:t>
            </a:r>
          </a:p>
        </p:txBody>
      </p:sp>
      <p:sp>
        <p:nvSpPr>
          <p:cNvPr id="24" name="Text Box 21">
            <a:extLst>
              <a:ext uri="{FF2B5EF4-FFF2-40B4-BE49-F238E27FC236}">
                <a16:creationId xmlns:a16="http://schemas.microsoft.com/office/drawing/2014/main" id="{75206960-C9BD-4BE5-878B-09E311A7CAC7}"/>
              </a:ext>
            </a:extLst>
          </p:cNvPr>
          <p:cNvSpPr txBox="1">
            <a:spLocks noChangeArrowheads="1"/>
          </p:cNvSpPr>
          <p:nvPr/>
        </p:nvSpPr>
        <p:spPr bwMode="auto">
          <a:xfrm>
            <a:off x="7108825" y="26177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400"/>
              <a:t>1</a:t>
            </a:r>
          </a:p>
        </p:txBody>
      </p:sp>
      <p:sp>
        <p:nvSpPr>
          <p:cNvPr id="25" name="Text Box 22">
            <a:extLst>
              <a:ext uri="{FF2B5EF4-FFF2-40B4-BE49-F238E27FC236}">
                <a16:creationId xmlns:a16="http://schemas.microsoft.com/office/drawing/2014/main" id="{B77CDBE1-8DA7-467A-989C-1B5E2141FFD6}"/>
              </a:ext>
            </a:extLst>
          </p:cNvPr>
          <p:cNvSpPr txBox="1">
            <a:spLocks noChangeArrowheads="1"/>
          </p:cNvSpPr>
          <p:nvPr/>
        </p:nvSpPr>
        <p:spPr bwMode="auto">
          <a:xfrm>
            <a:off x="1295400" y="26177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400"/>
              <a:t>1</a:t>
            </a:r>
          </a:p>
        </p:txBody>
      </p:sp>
      <p:sp>
        <p:nvSpPr>
          <p:cNvPr id="26" name="Text Box 23">
            <a:extLst>
              <a:ext uri="{FF2B5EF4-FFF2-40B4-BE49-F238E27FC236}">
                <a16:creationId xmlns:a16="http://schemas.microsoft.com/office/drawing/2014/main" id="{121356B0-1A5B-4F95-A2B0-26C795BCCB25}"/>
              </a:ext>
            </a:extLst>
          </p:cNvPr>
          <p:cNvSpPr txBox="1">
            <a:spLocks noChangeArrowheads="1"/>
          </p:cNvSpPr>
          <p:nvPr/>
        </p:nvSpPr>
        <p:spPr bwMode="auto">
          <a:xfrm>
            <a:off x="609600" y="4800600"/>
            <a:ext cx="908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a:t>[x, y, z]</a:t>
            </a:r>
          </a:p>
        </p:txBody>
      </p:sp>
      <p:sp>
        <p:nvSpPr>
          <p:cNvPr id="27" name="Line 24">
            <a:extLst>
              <a:ext uri="{FF2B5EF4-FFF2-40B4-BE49-F238E27FC236}">
                <a16:creationId xmlns:a16="http://schemas.microsoft.com/office/drawing/2014/main" id="{17091737-0164-4D69-ABFA-13B5585A389D}"/>
              </a:ext>
            </a:extLst>
          </p:cNvPr>
          <p:cNvSpPr>
            <a:spLocks noChangeShapeType="1"/>
          </p:cNvSpPr>
          <p:nvPr/>
        </p:nvSpPr>
        <p:spPr bwMode="auto">
          <a:xfrm>
            <a:off x="1828800" y="4962525"/>
            <a:ext cx="914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Rectangle 25">
            <a:extLst>
              <a:ext uri="{FF2B5EF4-FFF2-40B4-BE49-F238E27FC236}">
                <a16:creationId xmlns:a16="http://schemas.microsoft.com/office/drawing/2014/main" id="{83BC9FBF-3C4D-4BE9-ACA7-589FC80244CA}"/>
              </a:ext>
            </a:extLst>
          </p:cNvPr>
          <p:cNvSpPr>
            <a:spLocks noChangeArrowheads="1"/>
          </p:cNvSpPr>
          <p:nvPr/>
        </p:nvSpPr>
        <p:spPr bwMode="auto">
          <a:xfrm>
            <a:off x="2057400" y="4495800"/>
            <a:ext cx="244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a:latin typeface="Script MT Bold" panose="03040602040607080904" pitchFamily="66" charset="0"/>
                <a:sym typeface="Symbol" panose="05050102010706020507" pitchFamily="18" charset="2"/>
              </a:rPr>
              <a:t>i</a:t>
            </a:r>
            <a:endParaRPr lang="en-US" altLang="en-US" sz="2000" baseline="-25000">
              <a:latin typeface="Script MT Bold" panose="03040602040607080904" pitchFamily="66" charset="0"/>
              <a:cs typeface="Arial" panose="020B0604020202020204" pitchFamily="34" charset="0"/>
            </a:endParaRPr>
          </a:p>
        </p:txBody>
      </p:sp>
      <p:sp>
        <p:nvSpPr>
          <p:cNvPr id="29" name="Text Box 26">
            <a:extLst>
              <a:ext uri="{FF2B5EF4-FFF2-40B4-BE49-F238E27FC236}">
                <a16:creationId xmlns:a16="http://schemas.microsoft.com/office/drawing/2014/main" id="{B3B394C4-938B-4F93-8236-6921FE7BBB6A}"/>
              </a:ext>
            </a:extLst>
          </p:cNvPr>
          <p:cNvSpPr txBox="1">
            <a:spLocks noChangeArrowheads="1"/>
          </p:cNvSpPr>
          <p:nvPr/>
        </p:nvSpPr>
        <p:spPr bwMode="auto">
          <a:xfrm>
            <a:off x="2978150" y="4800600"/>
            <a:ext cx="113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a:t>[-x, -y, -z]</a:t>
            </a:r>
          </a:p>
        </p:txBody>
      </p:sp>
      <p:sp>
        <p:nvSpPr>
          <p:cNvPr id="30" name="Text Box 27">
            <a:extLst>
              <a:ext uri="{FF2B5EF4-FFF2-40B4-BE49-F238E27FC236}">
                <a16:creationId xmlns:a16="http://schemas.microsoft.com/office/drawing/2014/main" id="{90D82BFE-2E72-4C77-8C86-989795864944}"/>
              </a:ext>
            </a:extLst>
          </p:cNvPr>
          <p:cNvSpPr txBox="1">
            <a:spLocks noChangeArrowheads="1"/>
          </p:cNvSpPr>
          <p:nvPr/>
        </p:nvSpPr>
        <p:spPr bwMode="auto">
          <a:xfrm>
            <a:off x="304800" y="5787157"/>
            <a:ext cx="86106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We will not consider the matrix approach to each of the symmetry operations in this course but it is particularly helpful for understanding what the inversion operation does.  The inversion operation takes a point or object at [x, y, z] to [-x, -y, -z].</a:t>
            </a:r>
          </a:p>
        </p:txBody>
      </p:sp>
      <p:pic>
        <p:nvPicPr>
          <p:cNvPr id="31" name="Picture 28" descr="D:\ic3\ChaptersFigures\ch4gifs\fig0405c.gif">
            <a:extLst>
              <a:ext uri="{FF2B5EF4-FFF2-40B4-BE49-F238E27FC236}">
                <a16:creationId xmlns:a16="http://schemas.microsoft.com/office/drawing/2014/main" id="{E00FCDEA-560A-4BCA-8B95-C0AFC3C4374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4178300"/>
            <a:ext cx="3048000" cy="158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8888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51D51-EF83-4303-9309-00310937D947}"/>
              </a:ext>
            </a:extLst>
          </p:cNvPr>
          <p:cNvSpPr>
            <a:spLocks noGrp="1"/>
          </p:cNvSpPr>
          <p:nvPr>
            <p:ph type="title"/>
          </p:nvPr>
        </p:nvSpPr>
        <p:spPr/>
        <p:txBody>
          <a:bodyPr/>
          <a:lstStyle/>
          <a:p>
            <a:r>
              <a:rPr lang="en-US" altLang="en-US" dirty="0">
                <a:sym typeface="Symbol" panose="05050102010706020507" pitchFamily="18" charset="2"/>
              </a:rPr>
              <a:t>I</a:t>
            </a:r>
            <a:r>
              <a:rPr lang="en-US" altLang="en-US" sz="3200" b="1" dirty="0">
                <a:sym typeface="Symbol" panose="05050102010706020507" pitchFamily="18" charset="2"/>
              </a:rPr>
              <a:t>mproper </a:t>
            </a:r>
            <a:r>
              <a:rPr lang="en-US" altLang="en-US" dirty="0">
                <a:sym typeface="Symbol" panose="05050102010706020507" pitchFamily="18" charset="2"/>
              </a:rPr>
              <a:t>R</a:t>
            </a:r>
            <a:r>
              <a:rPr lang="en-US" altLang="en-US" sz="3200" b="1" dirty="0">
                <a:sym typeface="Symbol" panose="05050102010706020507" pitchFamily="18" charset="2"/>
              </a:rPr>
              <a:t>otation</a:t>
            </a:r>
            <a:r>
              <a:rPr lang="en-US" altLang="en-US" sz="3200" dirty="0">
                <a:sym typeface="Symbol" panose="05050102010706020507" pitchFamily="18" charset="2"/>
              </a:rPr>
              <a:t>, </a:t>
            </a:r>
            <a:r>
              <a:rPr lang="en-US" altLang="en-US" sz="3200" i="1" dirty="0">
                <a:sym typeface="Symbol" panose="05050102010706020507" pitchFamily="18" charset="2"/>
              </a:rPr>
              <a:t>S</a:t>
            </a:r>
            <a:r>
              <a:rPr lang="en-US" altLang="en-US" sz="3200" i="1" baseline="-25000" dirty="0">
                <a:sym typeface="Symbol" panose="05050102010706020507" pitchFamily="18" charset="2"/>
              </a:rPr>
              <a:t>n</a:t>
            </a:r>
            <a:endParaRPr lang="en-US" i="1" dirty="0"/>
          </a:p>
        </p:txBody>
      </p:sp>
      <p:sp>
        <p:nvSpPr>
          <p:cNvPr id="3" name="Content Placeholder 2">
            <a:extLst>
              <a:ext uri="{FF2B5EF4-FFF2-40B4-BE49-F238E27FC236}">
                <a16:creationId xmlns:a16="http://schemas.microsoft.com/office/drawing/2014/main" id="{2A578E19-FA9C-4B6B-8E51-D5A0B57F925A}"/>
              </a:ext>
            </a:extLst>
          </p:cNvPr>
          <p:cNvSpPr>
            <a:spLocks noGrp="1"/>
          </p:cNvSpPr>
          <p:nvPr>
            <p:ph idx="1"/>
          </p:nvPr>
        </p:nvSpPr>
        <p:spPr>
          <a:xfrm>
            <a:off x="0" y="674167"/>
            <a:ext cx="9144000" cy="5672851"/>
          </a:xfrm>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A6C06187-D672-4130-A543-8A4B02EEDFE1}"/>
              </a:ext>
            </a:extLst>
          </p:cNvPr>
          <p:cNvSpPr>
            <a:spLocks noGrp="1"/>
          </p:cNvSpPr>
          <p:nvPr>
            <p:ph type="sldNum" sz="quarter" idx="12"/>
          </p:nvPr>
        </p:nvSpPr>
        <p:spPr/>
        <p:txBody>
          <a:bodyPr/>
          <a:lstStyle/>
          <a:p>
            <a:fld id="{6097047B-08FC-46CD-88C5-F426120E1685}" type="slidenum">
              <a:rPr lang="en-US" smtClean="0"/>
              <a:t>13</a:t>
            </a:fld>
            <a:endParaRPr lang="en-US"/>
          </a:p>
        </p:txBody>
      </p:sp>
      <p:pic>
        <p:nvPicPr>
          <p:cNvPr id="5" name="Picture 1026" descr="D:\ic3\ChaptersFigures\ch4gifs\fig0407c.gif">
            <a:extLst>
              <a:ext uri="{FF2B5EF4-FFF2-40B4-BE49-F238E27FC236}">
                <a16:creationId xmlns:a16="http://schemas.microsoft.com/office/drawing/2014/main" id="{74600FB4-B8A8-4F12-B973-45F2B94DB9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4431" y="4470165"/>
            <a:ext cx="3506787"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27">
            <a:extLst>
              <a:ext uri="{FF2B5EF4-FFF2-40B4-BE49-F238E27FC236}">
                <a16:creationId xmlns:a16="http://schemas.microsoft.com/office/drawing/2014/main" id="{A43EF7BE-7147-4576-88B1-7197486AD2E2}"/>
              </a:ext>
            </a:extLst>
          </p:cNvPr>
          <p:cNvSpPr>
            <a:spLocks noChangeArrowheads="1"/>
          </p:cNvSpPr>
          <p:nvPr/>
        </p:nvSpPr>
        <p:spPr bwMode="auto">
          <a:xfrm>
            <a:off x="6553200" y="1594301"/>
            <a:ext cx="2438400" cy="405104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cxnSp>
        <p:nvCxnSpPr>
          <p:cNvPr id="7" name="AutoShape 1028">
            <a:extLst>
              <a:ext uri="{FF2B5EF4-FFF2-40B4-BE49-F238E27FC236}">
                <a16:creationId xmlns:a16="http://schemas.microsoft.com/office/drawing/2014/main" id="{8D6CE08C-2B16-422D-B43B-34FDB28764D5}"/>
              </a:ext>
            </a:extLst>
          </p:cNvPr>
          <p:cNvCxnSpPr>
            <a:cxnSpLocks noChangeShapeType="1"/>
          </p:cNvCxnSpPr>
          <p:nvPr/>
        </p:nvCxnSpPr>
        <p:spPr bwMode="auto">
          <a:xfrm rot="10800000" flipH="1" flipV="1">
            <a:off x="6990736" y="3624386"/>
            <a:ext cx="1588" cy="1522412"/>
          </a:xfrm>
          <a:prstGeom prst="bentConnector3">
            <a:avLst>
              <a:gd name="adj1" fmla="val -14400000"/>
            </a:avLst>
          </a:prstGeom>
          <a:noFill/>
          <a:ln w="9525">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 Box 1029">
            <a:extLst>
              <a:ext uri="{FF2B5EF4-FFF2-40B4-BE49-F238E27FC236}">
                <a16:creationId xmlns:a16="http://schemas.microsoft.com/office/drawing/2014/main" id="{139FF26F-B1B9-4B7F-AF40-7B86CD7EA8B1}"/>
              </a:ext>
            </a:extLst>
          </p:cNvPr>
          <p:cNvSpPr txBox="1">
            <a:spLocks noChangeArrowheads="1"/>
          </p:cNvSpPr>
          <p:nvPr/>
        </p:nvSpPr>
        <p:spPr bwMode="auto">
          <a:xfrm>
            <a:off x="1" y="684001"/>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600" b="1" dirty="0">
                <a:sym typeface="Symbol" panose="05050102010706020507" pitchFamily="18" charset="2"/>
              </a:rPr>
              <a:t>n-fold improper rotation</a:t>
            </a:r>
            <a:r>
              <a:rPr lang="en-US" altLang="en-US" sz="1600" dirty="0">
                <a:sym typeface="Symbol" panose="05050102010706020507" pitchFamily="18" charset="2"/>
              </a:rPr>
              <a:t>, </a:t>
            </a:r>
            <a:r>
              <a:rPr lang="en-US" altLang="en-US" sz="1600" dirty="0" err="1">
                <a:sym typeface="Symbol" panose="05050102010706020507" pitchFamily="18" charset="2"/>
              </a:rPr>
              <a:t>S</a:t>
            </a:r>
            <a:r>
              <a:rPr lang="en-US" altLang="en-US" sz="1600" baseline="-25000" dirty="0" err="1">
                <a:sym typeface="Symbol" panose="05050102010706020507" pitchFamily="18" charset="2"/>
              </a:rPr>
              <a:t>n</a:t>
            </a:r>
            <a:r>
              <a:rPr lang="en-US" altLang="en-US" sz="1600" baseline="30000" dirty="0" err="1">
                <a:sym typeface="Symbol" panose="05050102010706020507" pitchFamily="18" charset="2"/>
              </a:rPr>
              <a:t>m</a:t>
            </a:r>
            <a:r>
              <a:rPr lang="en-US" altLang="en-US" sz="1600" dirty="0">
                <a:sym typeface="Symbol" panose="05050102010706020507" pitchFamily="18" charset="2"/>
              </a:rPr>
              <a:t> (associated with an improper rotation axis or a rotation-reflection axis)  This operation involves a rotation of 360</a:t>
            </a:r>
            <a:r>
              <a:rPr lang="en-US" altLang="en-US" sz="1600" dirty="0">
                <a:cs typeface="Arial" panose="020B0604020202020204" pitchFamily="34" charset="0"/>
                <a:sym typeface="Symbol" panose="05050102010706020507" pitchFamily="18" charset="2"/>
              </a:rPr>
              <a:t>°</a:t>
            </a:r>
            <a:r>
              <a:rPr lang="en-US" altLang="en-US" sz="1600" dirty="0">
                <a:sym typeface="Symbol" panose="05050102010706020507" pitchFamily="18" charset="2"/>
              </a:rPr>
              <a:t>/n followed by a reflection perpendicular to the axis.  It is a single operation and is labeled in the same manner as “proper” rotations.</a:t>
            </a:r>
            <a:endParaRPr lang="en-US" altLang="en-US" sz="1600" baseline="-25000" dirty="0"/>
          </a:p>
        </p:txBody>
      </p:sp>
      <p:graphicFrame>
        <p:nvGraphicFramePr>
          <p:cNvPr id="9" name="Object 1030">
            <a:extLst>
              <a:ext uri="{FF2B5EF4-FFF2-40B4-BE49-F238E27FC236}">
                <a16:creationId xmlns:a16="http://schemas.microsoft.com/office/drawing/2014/main" id="{5B477639-1842-432C-B91E-106EDA71379E}"/>
              </a:ext>
            </a:extLst>
          </p:cNvPr>
          <p:cNvGraphicFramePr>
            <a:graphicFrameLocks noChangeAspect="1"/>
          </p:cNvGraphicFramePr>
          <p:nvPr>
            <p:extLst>
              <p:ext uri="{D42A27DB-BD31-4B8C-83A1-F6EECF244321}">
                <p14:modId xmlns:p14="http://schemas.microsoft.com/office/powerpoint/2010/main" val="4281347600"/>
              </p:ext>
            </p:extLst>
          </p:nvPr>
        </p:nvGraphicFramePr>
        <p:xfrm>
          <a:off x="228600" y="1594302"/>
          <a:ext cx="1724714" cy="1645920"/>
        </p:xfrm>
        <a:graphic>
          <a:graphicData uri="http://schemas.openxmlformats.org/presentationml/2006/ole">
            <mc:AlternateContent xmlns:mc="http://schemas.openxmlformats.org/markup-compatibility/2006">
              <mc:Choice xmlns:v="urn:schemas-microsoft-com:vml" Requires="v">
                <p:oleObj name="CS ChemDraw Drawing" r:id="rId3" imgW="1877060" imgH="1790700" progId="ChemDraw.Document.6.0">
                  <p:embed/>
                </p:oleObj>
              </mc:Choice>
              <mc:Fallback>
                <p:oleObj name="CS ChemDraw Drawing" r:id="rId3" imgW="1877060" imgH="1790700" progId="ChemDraw.Document.6.0">
                  <p:embed/>
                  <p:pic>
                    <p:nvPicPr>
                      <p:cNvPr id="16390" name="Object 1030">
                        <a:extLst>
                          <a:ext uri="{FF2B5EF4-FFF2-40B4-BE49-F238E27FC236}">
                            <a16:creationId xmlns:a16="http://schemas.microsoft.com/office/drawing/2014/main" id="{1CD2792D-B70E-483D-90F5-C8DCDF43DA2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594302"/>
                        <a:ext cx="1724714" cy="1645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 name="Rectangle 1031">
            <a:extLst>
              <a:ext uri="{FF2B5EF4-FFF2-40B4-BE49-F238E27FC236}">
                <a16:creationId xmlns:a16="http://schemas.microsoft.com/office/drawing/2014/main" id="{891B878E-A9B4-4F2D-A07F-41C0EAD87DC2}"/>
              </a:ext>
            </a:extLst>
          </p:cNvPr>
          <p:cNvSpPr>
            <a:spLocks noChangeArrowheads="1"/>
          </p:cNvSpPr>
          <p:nvPr/>
        </p:nvSpPr>
        <p:spPr bwMode="auto">
          <a:xfrm>
            <a:off x="2870200" y="1895240"/>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sym typeface="Symbol" panose="05050102010706020507" pitchFamily="18" charset="2"/>
              </a:rPr>
              <a:t>S</a:t>
            </a:r>
            <a:r>
              <a:rPr lang="en-US" altLang="en-US" sz="2000" baseline="-25000" dirty="0">
                <a:sym typeface="Symbol" panose="05050102010706020507" pitchFamily="18" charset="2"/>
              </a:rPr>
              <a:t>4</a:t>
            </a:r>
            <a:r>
              <a:rPr lang="en-US" altLang="en-US" sz="2000" baseline="30000" dirty="0">
                <a:sym typeface="Symbol" panose="05050102010706020507" pitchFamily="18" charset="2"/>
              </a:rPr>
              <a:t>1</a:t>
            </a:r>
          </a:p>
        </p:txBody>
      </p:sp>
      <p:sp>
        <p:nvSpPr>
          <p:cNvPr id="11" name="Line 1032">
            <a:extLst>
              <a:ext uri="{FF2B5EF4-FFF2-40B4-BE49-F238E27FC236}">
                <a16:creationId xmlns:a16="http://schemas.microsoft.com/office/drawing/2014/main" id="{5AC06A40-35B0-4491-A1AA-31BE437FFA65}"/>
              </a:ext>
            </a:extLst>
          </p:cNvPr>
          <p:cNvSpPr>
            <a:spLocks noChangeShapeType="1"/>
          </p:cNvSpPr>
          <p:nvPr/>
        </p:nvSpPr>
        <p:spPr bwMode="auto">
          <a:xfrm>
            <a:off x="2339181" y="2365140"/>
            <a:ext cx="1600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033">
            <a:extLst>
              <a:ext uri="{FF2B5EF4-FFF2-40B4-BE49-F238E27FC236}">
                <a16:creationId xmlns:a16="http://schemas.microsoft.com/office/drawing/2014/main" id="{7C696189-77C0-48BC-B766-9537EF13F03E}"/>
              </a:ext>
            </a:extLst>
          </p:cNvPr>
          <p:cNvSpPr>
            <a:spLocks noChangeShapeType="1"/>
          </p:cNvSpPr>
          <p:nvPr/>
        </p:nvSpPr>
        <p:spPr bwMode="auto">
          <a:xfrm>
            <a:off x="1447800" y="2965573"/>
            <a:ext cx="685800" cy="609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1034">
            <a:extLst>
              <a:ext uri="{FF2B5EF4-FFF2-40B4-BE49-F238E27FC236}">
                <a16:creationId xmlns:a16="http://schemas.microsoft.com/office/drawing/2014/main" id="{A89EEE27-3450-4540-815E-E2B89CEAD176}"/>
              </a:ext>
            </a:extLst>
          </p:cNvPr>
          <p:cNvSpPr>
            <a:spLocks noChangeShapeType="1"/>
          </p:cNvSpPr>
          <p:nvPr/>
        </p:nvSpPr>
        <p:spPr bwMode="auto">
          <a:xfrm flipV="1">
            <a:off x="4114800" y="2965573"/>
            <a:ext cx="533400" cy="609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035">
            <a:extLst>
              <a:ext uri="{FF2B5EF4-FFF2-40B4-BE49-F238E27FC236}">
                <a16:creationId xmlns:a16="http://schemas.microsoft.com/office/drawing/2014/main" id="{2A9CCDD8-D50F-4914-8205-EAD323B60C75}"/>
              </a:ext>
            </a:extLst>
          </p:cNvPr>
          <p:cNvSpPr>
            <a:spLocks noChangeArrowheads="1"/>
          </p:cNvSpPr>
          <p:nvPr/>
        </p:nvSpPr>
        <p:spPr bwMode="auto">
          <a:xfrm>
            <a:off x="1336675" y="3346573"/>
            <a:ext cx="568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90</a:t>
            </a:r>
            <a:r>
              <a:rPr lang="en-US" altLang="en-US" sz="2000" dirty="0">
                <a:cs typeface="Arial" panose="020B0604020202020204" pitchFamily="34" charset="0"/>
              </a:rPr>
              <a:t>°</a:t>
            </a:r>
            <a:endParaRPr lang="en-US" altLang="en-US" sz="2000" dirty="0">
              <a:sym typeface="Symbol" panose="05050102010706020507" pitchFamily="18" charset="2"/>
            </a:endParaRPr>
          </a:p>
        </p:txBody>
      </p:sp>
      <p:graphicFrame>
        <p:nvGraphicFramePr>
          <p:cNvPr id="15" name="Object 1036">
            <a:extLst>
              <a:ext uri="{FF2B5EF4-FFF2-40B4-BE49-F238E27FC236}">
                <a16:creationId xmlns:a16="http://schemas.microsoft.com/office/drawing/2014/main" id="{69C530C1-AC71-4D5E-A1D7-31C0E95EBF0C}"/>
              </a:ext>
            </a:extLst>
          </p:cNvPr>
          <p:cNvGraphicFramePr>
            <a:graphicFrameLocks noChangeAspect="1"/>
          </p:cNvGraphicFramePr>
          <p:nvPr>
            <p:extLst>
              <p:ext uri="{D42A27DB-BD31-4B8C-83A1-F6EECF244321}">
                <p14:modId xmlns:p14="http://schemas.microsoft.com/office/powerpoint/2010/main" val="3681014459"/>
              </p:ext>
            </p:extLst>
          </p:nvPr>
        </p:nvGraphicFramePr>
        <p:xfrm>
          <a:off x="4391026" y="1594302"/>
          <a:ext cx="1723599" cy="1645920"/>
        </p:xfrm>
        <a:graphic>
          <a:graphicData uri="http://schemas.openxmlformats.org/presentationml/2006/ole">
            <mc:AlternateContent xmlns:mc="http://schemas.openxmlformats.org/markup-compatibility/2006">
              <mc:Choice xmlns:v="urn:schemas-microsoft-com:vml" Requires="v">
                <p:oleObj name="CS ChemDraw Drawing" r:id="rId5" imgW="1866900" imgH="1783080" progId="ChemDraw.Document.6.0">
                  <p:embed/>
                </p:oleObj>
              </mc:Choice>
              <mc:Fallback>
                <p:oleObj name="CS ChemDraw Drawing" r:id="rId5" imgW="1866900" imgH="1783080" progId="ChemDraw.Document.6.0">
                  <p:embed/>
                  <p:pic>
                    <p:nvPicPr>
                      <p:cNvPr id="16396" name="Object 1036">
                        <a:extLst>
                          <a:ext uri="{FF2B5EF4-FFF2-40B4-BE49-F238E27FC236}">
                            <a16:creationId xmlns:a16="http://schemas.microsoft.com/office/drawing/2014/main" id="{BB8B10B0-9372-441F-9A8F-8FCAB74035A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1026" y="1594302"/>
                        <a:ext cx="1723599" cy="1645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Rectangle 1037">
            <a:extLst>
              <a:ext uri="{FF2B5EF4-FFF2-40B4-BE49-F238E27FC236}">
                <a16:creationId xmlns:a16="http://schemas.microsoft.com/office/drawing/2014/main" id="{A2A929E4-2E65-4257-A8C7-0BE3BA3A864C}"/>
              </a:ext>
            </a:extLst>
          </p:cNvPr>
          <p:cNvSpPr>
            <a:spLocks noChangeArrowheads="1"/>
          </p:cNvSpPr>
          <p:nvPr/>
        </p:nvSpPr>
        <p:spPr bwMode="auto">
          <a:xfrm>
            <a:off x="4295775" y="3270373"/>
            <a:ext cx="428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sym typeface="Symbol" panose="05050102010706020507" pitchFamily="18" charset="2"/>
              </a:rPr>
              <a:t></a:t>
            </a:r>
            <a:r>
              <a:rPr lang="en-US" altLang="en-US" sz="2000" baseline="-25000" dirty="0">
                <a:sym typeface="Symbol" panose="05050102010706020507" pitchFamily="18" charset="2"/>
              </a:rPr>
              <a:t>h</a:t>
            </a:r>
            <a:endParaRPr lang="en-US" altLang="en-US" sz="2000" dirty="0">
              <a:sym typeface="Symbol" panose="05050102010706020507" pitchFamily="18" charset="2"/>
            </a:endParaRPr>
          </a:p>
        </p:txBody>
      </p:sp>
      <p:graphicFrame>
        <p:nvGraphicFramePr>
          <p:cNvPr id="17" name="Object 1038">
            <a:extLst>
              <a:ext uri="{FF2B5EF4-FFF2-40B4-BE49-F238E27FC236}">
                <a16:creationId xmlns:a16="http://schemas.microsoft.com/office/drawing/2014/main" id="{55481FFF-F9AD-4913-95C3-48207647C9D3}"/>
              </a:ext>
            </a:extLst>
          </p:cNvPr>
          <p:cNvGraphicFramePr>
            <a:graphicFrameLocks noChangeAspect="1"/>
          </p:cNvGraphicFramePr>
          <p:nvPr>
            <p:extLst>
              <p:ext uri="{D42A27DB-BD31-4B8C-83A1-F6EECF244321}">
                <p14:modId xmlns:p14="http://schemas.microsoft.com/office/powerpoint/2010/main" val="3555026263"/>
              </p:ext>
            </p:extLst>
          </p:nvPr>
        </p:nvGraphicFramePr>
        <p:xfrm>
          <a:off x="2276123" y="2874621"/>
          <a:ext cx="1726316" cy="1645920"/>
        </p:xfrm>
        <a:graphic>
          <a:graphicData uri="http://schemas.openxmlformats.org/presentationml/2006/ole">
            <mc:AlternateContent xmlns:mc="http://schemas.openxmlformats.org/markup-compatibility/2006">
              <mc:Choice xmlns:v="urn:schemas-microsoft-com:vml" Requires="v">
                <p:oleObj name="CS ChemDraw Drawing" r:id="rId7" imgW="1874520" imgH="1788160" progId="ChemDraw.Document.6.0">
                  <p:embed/>
                </p:oleObj>
              </mc:Choice>
              <mc:Fallback>
                <p:oleObj name="CS ChemDraw Drawing" r:id="rId7" imgW="1874520" imgH="1788160" progId="ChemDraw.Document.6.0">
                  <p:embed/>
                  <p:pic>
                    <p:nvPicPr>
                      <p:cNvPr id="16398" name="Object 1038">
                        <a:extLst>
                          <a:ext uri="{FF2B5EF4-FFF2-40B4-BE49-F238E27FC236}">
                            <a16:creationId xmlns:a16="http://schemas.microsoft.com/office/drawing/2014/main" id="{72BB7CCC-AD1F-49CE-A5AE-D179B1CC9F4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76123" y="2874621"/>
                        <a:ext cx="1726316" cy="1645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Rectangle 1039">
            <a:extLst>
              <a:ext uri="{FF2B5EF4-FFF2-40B4-BE49-F238E27FC236}">
                <a16:creationId xmlns:a16="http://schemas.microsoft.com/office/drawing/2014/main" id="{A78C6843-674F-4D49-BB95-615479301DDC}"/>
              </a:ext>
            </a:extLst>
          </p:cNvPr>
          <p:cNvSpPr>
            <a:spLocks noChangeArrowheads="1"/>
          </p:cNvSpPr>
          <p:nvPr/>
        </p:nvSpPr>
        <p:spPr bwMode="auto">
          <a:xfrm>
            <a:off x="228600" y="5921498"/>
            <a:ext cx="87042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Note that: S</a:t>
            </a:r>
            <a:r>
              <a:rPr lang="en-US" altLang="en-US" sz="2000" baseline="-25000" dirty="0"/>
              <a:t>1</a:t>
            </a:r>
            <a:r>
              <a:rPr lang="en-US" altLang="en-US" sz="2000" dirty="0"/>
              <a:t> = </a:t>
            </a:r>
            <a:r>
              <a:rPr lang="en-US" altLang="en-US" sz="2000" dirty="0">
                <a:sym typeface="Symbol" panose="05050102010706020507" pitchFamily="18" charset="2"/>
              </a:rPr>
              <a:t>, </a:t>
            </a:r>
            <a:r>
              <a:rPr lang="en-US" altLang="en-US" sz="2000" dirty="0"/>
              <a:t>S</a:t>
            </a:r>
            <a:r>
              <a:rPr lang="en-US" altLang="en-US" sz="2000" baseline="-25000" dirty="0"/>
              <a:t>2</a:t>
            </a:r>
            <a:r>
              <a:rPr lang="en-US" altLang="en-US" sz="2000" dirty="0"/>
              <a:t> = </a:t>
            </a:r>
            <a:r>
              <a:rPr lang="en-US" altLang="en-US" sz="2000" dirty="0" err="1">
                <a:latin typeface="Script MT Bold" panose="03040602040607080904" pitchFamily="66" charset="0"/>
              </a:rPr>
              <a:t>i</a:t>
            </a:r>
            <a:r>
              <a:rPr lang="en-US" altLang="en-US" sz="2000" dirty="0"/>
              <a:t>, and sometimes S</a:t>
            </a:r>
            <a:r>
              <a:rPr lang="en-US" altLang="en-US" sz="2000" baseline="-25000" dirty="0"/>
              <a:t>2n</a:t>
            </a:r>
            <a:r>
              <a:rPr lang="en-US" altLang="en-US" sz="2000" dirty="0"/>
              <a:t> = C</a:t>
            </a:r>
            <a:r>
              <a:rPr lang="en-US" altLang="en-US" sz="2000" baseline="-25000" dirty="0"/>
              <a:t>n</a:t>
            </a:r>
            <a:r>
              <a:rPr lang="en-US" altLang="en-US" sz="2000" dirty="0"/>
              <a:t> (e.g., in box) this makes more sense when you examine the matrices that describe the operations.</a:t>
            </a:r>
          </a:p>
        </p:txBody>
      </p:sp>
      <p:graphicFrame>
        <p:nvGraphicFramePr>
          <p:cNvPr id="19" name="Object 1040">
            <a:extLst>
              <a:ext uri="{FF2B5EF4-FFF2-40B4-BE49-F238E27FC236}">
                <a16:creationId xmlns:a16="http://schemas.microsoft.com/office/drawing/2014/main" id="{93487869-0215-4735-ABE1-97DD9E10E286}"/>
              </a:ext>
            </a:extLst>
          </p:cNvPr>
          <p:cNvGraphicFramePr>
            <a:graphicFrameLocks noChangeAspect="1"/>
          </p:cNvGraphicFramePr>
          <p:nvPr>
            <p:extLst>
              <p:ext uri="{D42A27DB-BD31-4B8C-83A1-F6EECF244321}">
                <p14:modId xmlns:p14="http://schemas.microsoft.com/office/powerpoint/2010/main" val="2099762504"/>
              </p:ext>
            </p:extLst>
          </p:nvPr>
        </p:nvGraphicFramePr>
        <p:xfrm>
          <a:off x="6988175" y="1670173"/>
          <a:ext cx="1089025" cy="969963"/>
        </p:xfrm>
        <a:graphic>
          <a:graphicData uri="http://schemas.openxmlformats.org/presentationml/2006/ole">
            <mc:AlternateContent xmlns:mc="http://schemas.openxmlformats.org/markup-compatibility/2006">
              <mc:Choice xmlns:v="urn:schemas-microsoft-com:vml" Requires="v">
                <p:oleObj name="CS ChemDraw Drawing" r:id="rId9" imgW="1089660" imgH="970280" progId="ChemDraw.Document.6.0">
                  <p:embed/>
                </p:oleObj>
              </mc:Choice>
              <mc:Fallback>
                <p:oleObj name="CS ChemDraw Drawing" r:id="rId9" imgW="1089660" imgH="970280" progId="ChemDraw.Document.6.0">
                  <p:embed/>
                  <p:pic>
                    <p:nvPicPr>
                      <p:cNvPr id="16400" name="Object 1040">
                        <a:extLst>
                          <a:ext uri="{FF2B5EF4-FFF2-40B4-BE49-F238E27FC236}">
                            <a16:creationId xmlns:a16="http://schemas.microsoft.com/office/drawing/2014/main" id="{086CF680-A9A4-4534-AC12-D43EAC22C8D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88175" y="1670173"/>
                        <a:ext cx="1089025"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 name="Object 1041">
            <a:extLst>
              <a:ext uri="{FF2B5EF4-FFF2-40B4-BE49-F238E27FC236}">
                <a16:creationId xmlns:a16="http://schemas.microsoft.com/office/drawing/2014/main" id="{9FEF392D-DF1D-4DAC-B63B-3E2BDEF5BD33}"/>
              </a:ext>
            </a:extLst>
          </p:cNvPr>
          <p:cNvGraphicFramePr>
            <a:graphicFrameLocks noChangeAspect="1"/>
          </p:cNvGraphicFramePr>
          <p:nvPr>
            <p:extLst>
              <p:ext uri="{D42A27DB-BD31-4B8C-83A1-F6EECF244321}">
                <p14:modId xmlns:p14="http://schemas.microsoft.com/office/powerpoint/2010/main" val="2349081411"/>
              </p:ext>
            </p:extLst>
          </p:nvPr>
        </p:nvGraphicFramePr>
        <p:xfrm>
          <a:off x="7010400" y="3138611"/>
          <a:ext cx="1089025" cy="969962"/>
        </p:xfrm>
        <a:graphic>
          <a:graphicData uri="http://schemas.openxmlformats.org/presentationml/2006/ole">
            <mc:AlternateContent xmlns:mc="http://schemas.openxmlformats.org/markup-compatibility/2006">
              <mc:Choice xmlns:v="urn:schemas-microsoft-com:vml" Requires="v">
                <p:oleObj name="CS ChemDraw Drawing" r:id="rId11" imgW="1089660" imgH="970280" progId="ChemDraw.Document.6.0">
                  <p:embed/>
                </p:oleObj>
              </mc:Choice>
              <mc:Fallback>
                <p:oleObj name="CS ChemDraw Drawing" r:id="rId11" imgW="1089660" imgH="970280" progId="ChemDraw.Document.6.0">
                  <p:embed/>
                  <p:pic>
                    <p:nvPicPr>
                      <p:cNvPr id="16401" name="Object 1041">
                        <a:extLst>
                          <a:ext uri="{FF2B5EF4-FFF2-40B4-BE49-F238E27FC236}">
                            <a16:creationId xmlns:a16="http://schemas.microsoft.com/office/drawing/2014/main" id="{3B6CF36E-1404-461D-B145-F0C811E32D4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0400" y="3138611"/>
                        <a:ext cx="1089025" cy="9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 name="Object 1042">
            <a:extLst>
              <a:ext uri="{FF2B5EF4-FFF2-40B4-BE49-F238E27FC236}">
                <a16:creationId xmlns:a16="http://schemas.microsoft.com/office/drawing/2014/main" id="{583633B5-A76B-4EC7-A317-71637EF09FF9}"/>
              </a:ext>
            </a:extLst>
          </p:cNvPr>
          <p:cNvGraphicFramePr>
            <a:graphicFrameLocks noChangeAspect="1"/>
          </p:cNvGraphicFramePr>
          <p:nvPr>
            <p:extLst>
              <p:ext uri="{D42A27DB-BD31-4B8C-83A1-F6EECF244321}">
                <p14:modId xmlns:p14="http://schemas.microsoft.com/office/powerpoint/2010/main" val="178195547"/>
              </p:ext>
            </p:extLst>
          </p:nvPr>
        </p:nvGraphicFramePr>
        <p:xfrm>
          <a:off x="7010400" y="4659436"/>
          <a:ext cx="1092200" cy="973137"/>
        </p:xfrm>
        <a:graphic>
          <a:graphicData uri="http://schemas.openxmlformats.org/presentationml/2006/ole">
            <mc:AlternateContent xmlns:mc="http://schemas.openxmlformats.org/markup-compatibility/2006">
              <mc:Choice xmlns:v="urn:schemas-microsoft-com:vml" Requires="v">
                <p:oleObj name="CS ChemDraw Drawing" r:id="rId13" imgW="1092200" imgH="972820" progId="ChemDraw.Document.6.0">
                  <p:embed/>
                </p:oleObj>
              </mc:Choice>
              <mc:Fallback>
                <p:oleObj name="CS ChemDraw Drawing" r:id="rId13" imgW="1092200" imgH="972820" progId="ChemDraw.Document.6.0">
                  <p:embed/>
                  <p:pic>
                    <p:nvPicPr>
                      <p:cNvPr id="16402" name="Object 1042">
                        <a:extLst>
                          <a:ext uri="{FF2B5EF4-FFF2-40B4-BE49-F238E27FC236}">
                            <a16:creationId xmlns:a16="http://schemas.microsoft.com/office/drawing/2014/main" id="{F8631925-C9C7-4EC1-950C-5E7389E4879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10400" y="4659436"/>
                        <a:ext cx="1092200" cy="97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 name="Rectangle 1043">
            <a:extLst>
              <a:ext uri="{FF2B5EF4-FFF2-40B4-BE49-F238E27FC236}">
                <a16:creationId xmlns:a16="http://schemas.microsoft.com/office/drawing/2014/main" id="{21A8A2B3-3BD5-4FFD-A21A-A8AA3F59B331}"/>
              </a:ext>
            </a:extLst>
          </p:cNvPr>
          <p:cNvSpPr>
            <a:spLocks noChangeArrowheads="1"/>
          </p:cNvSpPr>
          <p:nvPr/>
        </p:nvSpPr>
        <p:spPr bwMode="auto">
          <a:xfrm>
            <a:off x="6858000" y="2660773"/>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a:solidFill>
                  <a:srgbClr val="0000FF"/>
                </a:solidFill>
                <a:sym typeface="Symbol" panose="05050102010706020507" pitchFamily="18" charset="2"/>
              </a:rPr>
              <a:t>S</a:t>
            </a:r>
            <a:r>
              <a:rPr lang="en-US" altLang="en-US" sz="1800" baseline="-25000">
                <a:solidFill>
                  <a:srgbClr val="0000FF"/>
                </a:solidFill>
                <a:sym typeface="Symbol" panose="05050102010706020507" pitchFamily="18" charset="2"/>
              </a:rPr>
              <a:t>4</a:t>
            </a:r>
            <a:r>
              <a:rPr lang="en-US" altLang="en-US" sz="1800" baseline="30000">
                <a:solidFill>
                  <a:srgbClr val="0000FF"/>
                </a:solidFill>
                <a:sym typeface="Symbol" panose="05050102010706020507" pitchFamily="18" charset="2"/>
              </a:rPr>
              <a:t>1</a:t>
            </a:r>
          </a:p>
        </p:txBody>
      </p:sp>
      <p:sp>
        <p:nvSpPr>
          <p:cNvPr id="23" name="Rectangle 1044">
            <a:extLst>
              <a:ext uri="{FF2B5EF4-FFF2-40B4-BE49-F238E27FC236}">
                <a16:creationId xmlns:a16="http://schemas.microsoft.com/office/drawing/2014/main" id="{A502C1C6-0272-4FC8-9B0F-287B8366BC16}"/>
              </a:ext>
            </a:extLst>
          </p:cNvPr>
          <p:cNvSpPr>
            <a:spLocks noChangeArrowheads="1"/>
          </p:cNvSpPr>
          <p:nvPr/>
        </p:nvSpPr>
        <p:spPr bwMode="auto">
          <a:xfrm>
            <a:off x="6858000" y="4184773"/>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a:solidFill>
                  <a:srgbClr val="FF0000"/>
                </a:solidFill>
                <a:sym typeface="Symbol" panose="05050102010706020507" pitchFamily="18" charset="2"/>
              </a:rPr>
              <a:t>S</a:t>
            </a:r>
            <a:r>
              <a:rPr lang="en-US" altLang="en-US" sz="1800" baseline="-25000">
                <a:solidFill>
                  <a:srgbClr val="FF0000"/>
                </a:solidFill>
                <a:sym typeface="Symbol" panose="05050102010706020507" pitchFamily="18" charset="2"/>
              </a:rPr>
              <a:t>4</a:t>
            </a:r>
            <a:r>
              <a:rPr lang="en-US" altLang="en-US" sz="1800" baseline="30000">
                <a:solidFill>
                  <a:srgbClr val="FF0000"/>
                </a:solidFill>
                <a:sym typeface="Symbol" panose="05050102010706020507" pitchFamily="18" charset="2"/>
              </a:rPr>
              <a:t>2</a:t>
            </a:r>
          </a:p>
        </p:txBody>
      </p:sp>
      <p:cxnSp>
        <p:nvCxnSpPr>
          <p:cNvPr id="24" name="AutoShape 1045">
            <a:extLst>
              <a:ext uri="{FF2B5EF4-FFF2-40B4-BE49-F238E27FC236}">
                <a16:creationId xmlns:a16="http://schemas.microsoft.com/office/drawing/2014/main" id="{BCD270B0-7D68-4E92-B506-99C499786E1D}"/>
              </a:ext>
            </a:extLst>
          </p:cNvPr>
          <p:cNvCxnSpPr>
            <a:cxnSpLocks noChangeShapeType="1"/>
          </p:cNvCxnSpPr>
          <p:nvPr/>
        </p:nvCxnSpPr>
        <p:spPr bwMode="auto">
          <a:xfrm rot="10800000" flipH="1" flipV="1">
            <a:off x="6988175" y="2155948"/>
            <a:ext cx="22225" cy="1468438"/>
          </a:xfrm>
          <a:prstGeom prst="bentConnector3">
            <a:avLst>
              <a:gd name="adj1" fmla="val -1028569"/>
            </a:avLst>
          </a:prstGeom>
          <a:noFill/>
          <a:ln w="9525">
            <a:solidFill>
              <a:srgbClr val="00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AutoShape 1046">
            <a:extLst>
              <a:ext uri="{FF2B5EF4-FFF2-40B4-BE49-F238E27FC236}">
                <a16:creationId xmlns:a16="http://schemas.microsoft.com/office/drawing/2014/main" id="{F5CCB9F8-BC47-4839-AE54-AD5BA545A491}"/>
              </a:ext>
            </a:extLst>
          </p:cNvPr>
          <p:cNvCxnSpPr>
            <a:cxnSpLocks noChangeShapeType="1"/>
          </p:cNvCxnSpPr>
          <p:nvPr/>
        </p:nvCxnSpPr>
        <p:spPr bwMode="auto">
          <a:xfrm>
            <a:off x="8077200" y="2155948"/>
            <a:ext cx="25400" cy="2990850"/>
          </a:xfrm>
          <a:prstGeom prst="bentConnector3">
            <a:avLst>
              <a:gd name="adj1" fmla="val 100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Rectangle 1047">
            <a:extLst>
              <a:ext uri="{FF2B5EF4-FFF2-40B4-BE49-F238E27FC236}">
                <a16:creationId xmlns:a16="http://schemas.microsoft.com/office/drawing/2014/main" id="{EDD24271-90B6-4762-BF71-9C8EA0160FCD}"/>
              </a:ext>
            </a:extLst>
          </p:cNvPr>
          <p:cNvSpPr>
            <a:spLocks noChangeArrowheads="1"/>
          </p:cNvSpPr>
          <p:nvPr/>
        </p:nvSpPr>
        <p:spPr bwMode="auto">
          <a:xfrm>
            <a:off x="8377238" y="3406898"/>
            <a:ext cx="552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a:sym typeface="Symbol" panose="05050102010706020507" pitchFamily="18" charset="2"/>
              </a:rPr>
              <a:t>C</a:t>
            </a:r>
            <a:r>
              <a:rPr lang="en-US" altLang="en-US" sz="2000" baseline="-25000">
                <a:sym typeface="Symbol" panose="05050102010706020507" pitchFamily="18" charset="2"/>
              </a:rPr>
              <a:t>2</a:t>
            </a:r>
            <a:r>
              <a:rPr lang="en-US" altLang="en-US" sz="2000" baseline="30000">
                <a:sym typeface="Symbol" panose="05050102010706020507" pitchFamily="18" charset="2"/>
              </a:rPr>
              <a:t>1</a:t>
            </a:r>
          </a:p>
        </p:txBody>
      </p:sp>
      <p:pic>
        <p:nvPicPr>
          <p:cNvPr id="27" name="Picture 1048" descr="D:\ic3\ChaptersFigures\ch4gifs\dia0401.gif">
            <a:hlinkClick r:id="rId15"/>
            <a:extLst>
              <a:ext uri="{FF2B5EF4-FFF2-40B4-BE49-F238E27FC236}">
                <a16:creationId xmlns:a16="http://schemas.microsoft.com/office/drawing/2014/main" id="{E90CCB68-F4D8-414B-8BA4-23A8DADC548D}"/>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4175" y="4184773"/>
            <a:ext cx="14287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193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11" grpId="0" animBg="1"/>
      <p:bldP spid="12" grpId="0" animBg="1"/>
      <p:bldP spid="13" grpId="0" animBg="1"/>
      <p:bldP spid="14" grpId="0"/>
      <p:bldP spid="16" grpId="0"/>
      <p:bldP spid="18" grpId="0"/>
      <p:bldP spid="22" grpId="0"/>
      <p:bldP spid="23"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37437-C409-4554-AEF7-8B05147519ED}"/>
              </a:ext>
            </a:extLst>
          </p:cNvPr>
          <p:cNvSpPr>
            <a:spLocks noGrp="1"/>
          </p:cNvSpPr>
          <p:nvPr>
            <p:ph type="title"/>
          </p:nvPr>
        </p:nvSpPr>
        <p:spPr/>
        <p:txBody>
          <a:bodyPr>
            <a:normAutofit/>
          </a:bodyPr>
          <a:lstStyle/>
          <a:p>
            <a:r>
              <a:rPr lang="en-US" altLang="en-US" dirty="0"/>
              <a:t>Identifying Point Groups</a:t>
            </a:r>
            <a:endParaRPr lang="en-US" dirty="0"/>
          </a:p>
        </p:txBody>
      </p:sp>
      <p:sp>
        <p:nvSpPr>
          <p:cNvPr id="3" name="Content Placeholder 2">
            <a:extLst>
              <a:ext uri="{FF2B5EF4-FFF2-40B4-BE49-F238E27FC236}">
                <a16:creationId xmlns:a16="http://schemas.microsoft.com/office/drawing/2014/main" id="{7FBB9A7A-C42F-4F22-9CE9-AF12A1A53E6F}"/>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CCCF0BAB-167C-47AA-B9A5-F376EB362582}"/>
              </a:ext>
            </a:extLst>
          </p:cNvPr>
          <p:cNvSpPr>
            <a:spLocks noGrp="1"/>
          </p:cNvSpPr>
          <p:nvPr>
            <p:ph type="sldNum" sz="quarter" idx="12"/>
          </p:nvPr>
        </p:nvSpPr>
        <p:spPr/>
        <p:txBody>
          <a:bodyPr/>
          <a:lstStyle/>
          <a:p>
            <a:fld id="{6097047B-08FC-46CD-88C5-F426120E1685}" type="slidenum">
              <a:rPr lang="en-US" smtClean="0"/>
              <a:t>14</a:t>
            </a:fld>
            <a:endParaRPr lang="en-US"/>
          </a:p>
        </p:txBody>
      </p:sp>
      <p:pic>
        <p:nvPicPr>
          <p:cNvPr id="5" name="Picture 2" descr="http://srs.dl.ac.uk/xrs/Computing/Programs/excurv97/sym.gif">
            <a:extLst>
              <a:ext uri="{FF2B5EF4-FFF2-40B4-BE49-F238E27FC236}">
                <a16:creationId xmlns:a16="http://schemas.microsoft.com/office/drawing/2014/main" id="{6EFD0772-9FAF-474C-B283-DC2C2F7A94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6586" y="637656"/>
            <a:ext cx="35814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a:extLst>
              <a:ext uri="{FF2B5EF4-FFF2-40B4-BE49-F238E27FC236}">
                <a16:creationId xmlns:a16="http://schemas.microsoft.com/office/drawing/2014/main" id="{84C86A67-5654-47CC-B364-0F9AA3B86C98}"/>
              </a:ext>
            </a:extLst>
          </p:cNvPr>
          <p:cNvSpPr txBox="1">
            <a:spLocks noChangeArrowheads="1"/>
          </p:cNvSpPr>
          <p:nvPr/>
        </p:nvSpPr>
        <p:spPr bwMode="auto">
          <a:xfrm>
            <a:off x="88900" y="746125"/>
            <a:ext cx="45593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We can use a flow chart such as this one to determine the point group of any object.  </a:t>
            </a:r>
            <a:r>
              <a:rPr lang="en-US" altLang="en-US" sz="2000" dirty="0">
                <a:solidFill>
                  <a:srgbClr val="FF0000"/>
                </a:solidFill>
              </a:rPr>
              <a:t>The steps in this process are:</a:t>
            </a:r>
            <a:endParaRPr lang="en-US" altLang="en-US" sz="2000" dirty="0"/>
          </a:p>
          <a:p>
            <a:pPr marL="457200" indent="-457200" eaLnBrk="1" hangingPunct="1">
              <a:buFont typeface="+mj-lt"/>
              <a:buAutoNum type="arabicPeriod"/>
            </a:pPr>
            <a:r>
              <a:rPr lang="en-US" altLang="en-US" sz="2000" dirty="0"/>
              <a:t>Determine the symmetry is special (e.g., octahedral).</a:t>
            </a:r>
          </a:p>
          <a:p>
            <a:pPr marL="457200" indent="-457200" eaLnBrk="1" hangingPunct="1">
              <a:buFont typeface="+mj-lt"/>
              <a:buAutoNum type="arabicPeriod"/>
            </a:pPr>
            <a:endParaRPr lang="en-US" altLang="en-US" sz="2000" dirty="0"/>
          </a:p>
          <a:p>
            <a:pPr marL="457200" indent="-457200" eaLnBrk="1" hangingPunct="1">
              <a:buFont typeface="+mj-lt"/>
              <a:buAutoNum type="arabicPeriod"/>
            </a:pPr>
            <a:r>
              <a:rPr lang="en-US" altLang="en-US" sz="2000" dirty="0"/>
              <a:t>Determine if there is a principal rotation axis.</a:t>
            </a:r>
          </a:p>
          <a:p>
            <a:pPr marL="457200" indent="-457200" eaLnBrk="1" hangingPunct="1">
              <a:buFont typeface="+mj-lt"/>
              <a:buAutoNum type="arabicPeriod"/>
            </a:pPr>
            <a:endParaRPr lang="en-US" altLang="en-US" sz="2000" dirty="0"/>
          </a:p>
          <a:p>
            <a:pPr marL="457200" indent="-457200" eaLnBrk="1" hangingPunct="1">
              <a:buFont typeface="+mj-lt"/>
              <a:buAutoNum type="arabicPeriod"/>
            </a:pPr>
            <a:r>
              <a:rPr lang="en-US" altLang="en-US" sz="2000" dirty="0"/>
              <a:t>Determine if there are rotation axes perpendicular to the principal axis.</a:t>
            </a:r>
          </a:p>
          <a:p>
            <a:pPr marL="457200" indent="-457200" eaLnBrk="1" hangingPunct="1">
              <a:buFont typeface="+mj-lt"/>
              <a:buAutoNum type="arabicPeriod"/>
            </a:pPr>
            <a:endParaRPr lang="en-US" altLang="en-US" sz="2000" dirty="0"/>
          </a:p>
          <a:p>
            <a:pPr marL="457200" indent="-457200" eaLnBrk="1" hangingPunct="1">
              <a:buFont typeface="+mj-lt"/>
              <a:buAutoNum type="arabicPeriod"/>
            </a:pPr>
            <a:r>
              <a:rPr lang="en-US" altLang="en-US" sz="2000" dirty="0"/>
              <a:t>Determine if there are mirror planes.</a:t>
            </a:r>
          </a:p>
          <a:p>
            <a:pPr marL="457200" indent="-457200" eaLnBrk="1" hangingPunct="1">
              <a:buFont typeface="+mj-lt"/>
              <a:buAutoNum type="arabicPeriod"/>
            </a:pPr>
            <a:endParaRPr lang="en-US" altLang="en-US" sz="2000" dirty="0"/>
          </a:p>
          <a:p>
            <a:pPr marL="457200" indent="-457200" eaLnBrk="1" hangingPunct="1">
              <a:buFont typeface="+mj-lt"/>
              <a:buAutoNum type="arabicPeriod"/>
            </a:pPr>
            <a:r>
              <a:rPr lang="en-US" altLang="en-US" sz="2000" dirty="0"/>
              <a:t>Assign point group.</a:t>
            </a:r>
          </a:p>
        </p:txBody>
      </p:sp>
    </p:spTree>
    <p:extLst>
      <p:ext uri="{BB962C8B-B14F-4D97-AF65-F5344CB8AC3E}">
        <p14:creationId xmlns:p14="http://schemas.microsoft.com/office/powerpoint/2010/main" val="3149518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4967A-42BF-496D-A00D-716786EA99AF}"/>
              </a:ext>
            </a:extLst>
          </p:cNvPr>
          <p:cNvSpPr>
            <a:spLocks noGrp="1"/>
          </p:cNvSpPr>
          <p:nvPr>
            <p:ph type="title"/>
          </p:nvPr>
        </p:nvSpPr>
        <p:spPr/>
        <p:txBody>
          <a:bodyPr>
            <a:normAutofit/>
          </a:bodyPr>
          <a:lstStyle/>
          <a:p>
            <a:r>
              <a:rPr lang="en-US" altLang="en-US" dirty="0"/>
              <a:t>Identifying Point Groups</a:t>
            </a:r>
            <a:endParaRPr lang="en-US" dirty="0"/>
          </a:p>
        </p:txBody>
      </p:sp>
      <p:sp>
        <p:nvSpPr>
          <p:cNvPr id="4" name="Slide Number Placeholder 3">
            <a:extLst>
              <a:ext uri="{FF2B5EF4-FFF2-40B4-BE49-F238E27FC236}">
                <a16:creationId xmlns:a16="http://schemas.microsoft.com/office/drawing/2014/main" id="{3B322FFD-B89E-4DB1-B75B-AE4167F95C61}"/>
              </a:ext>
            </a:extLst>
          </p:cNvPr>
          <p:cNvSpPr>
            <a:spLocks noGrp="1"/>
          </p:cNvSpPr>
          <p:nvPr>
            <p:ph type="sldNum" sz="quarter" idx="12"/>
          </p:nvPr>
        </p:nvSpPr>
        <p:spPr/>
        <p:txBody>
          <a:bodyPr/>
          <a:lstStyle/>
          <a:p>
            <a:fld id="{6097047B-08FC-46CD-88C5-F426120E1685}" type="slidenum">
              <a:rPr lang="en-US" smtClean="0"/>
              <a:t>15</a:t>
            </a:fld>
            <a:endParaRPr lang="en-US"/>
          </a:p>
        </p:txBody>
      </p:sp>
      <p:pic>
        <p:nvPicPr>
          <p:cNvPr id="5" name="Picture 1026" descr="D:\ic3\ChaptersFigures\ch4gifs\fig0409c.gif">
            <a:extLst>
              <a:ext uri="{FF2B5EF4-FFF2-40B4-BE49-F238E27FC236}">
                <a16:creationId xmlns:a16="http://schemas.microsoft.com/office/drawing/2014/main" id="{62D3A692-7B82-459E-AC15-A6CDE8F4F6C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578" y="886412"/>
            <a:ext cx="9056318" cy="5217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414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E36EB-CF6E-42BD-831D-B27ECB041490}"/>
              </a:ext>
            </a:extLst>
          </p:cNvPr>
          <p:cNvSpPr>
            <a:spLocks noGrp="1"/>
          </p:cNvSpPr>
          <p:nvPr>
            <p:ph type="title"/>
          </p:nvPr>
        </p:nvSpPr>
        <p:spPr/>
        <p:txBody>
          <a:bodyPr>
            <a:normAutofit/>
          </a:bodyPr>
          <a:lstStyle/>
          <a:p>
            <a:r>
              <a:rPr lang="en-US" altLang="en-US" dirty="0"/>
              <a:t>Identifying Point Groups</a:t>
            </a:r>
            <a:endParaRPr lang="en-US" dirty="0"/>
          </a:p>
        </p:txBody>
      </p:sp>
      <p:sp>
        <p:nvSpPr>
          <p:cNvPr id="3" name="Content Placeholder 2">
            <a:extLst>
              <a:ext uri="{FF2B5EF4-FFF2-40B4-BE49-F238E27FC236}">
                <a16:creationId xmlns:a16="http://schemas.microsoft.com/office/drawing/2014/main" id="{AEF6B37E-1033-4616-8E22-C942A0841E28}"/>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666BF0CB-CBF6-4CF0-AC5A-E8FC2C71CCFD}"/>
              </a:ext>
            </a:extLst>
          </p:cNvPr>
          <p:cNvSpPr>
            <a:spLocks noGrp="1"/>
          </p:cNvSpPr>
          <p:nvPr>
            <p:ph type="sldNum" sz="quarter" idx="12"/>
          </p:nvPr>
        </p:nvSpPr>
        <p:spPr/>
        <p:txBody>
          <a:bodyPr/>
          <a:lstStyle/>
          <a:p>
            <a:fld id="{6097047B-08FC-46CD-88C5-F426120E1685}" type="slidenum">
              <a:rPr lang="en-US" smtClean="0"/>
              <a:t>16</a:t>
            </a:fld>
            <a:endParaRPr lang="en-US"/>
          </a:p>
        </p:txBody>
      </p:sp>
      <p:pic>
        <p:nvPicPr>
          <p:cNvPr id="5" name="Picture 2" descr="http://srs.dl.ac.uk/xrs/Computing/Programs/excurv97/sym.gif">
            <a:extLst>
              <a:ext uri="{FF2B5EF4-FFF2-40B4-BE49-F238E27FC236}">
                <a16:creationId xmlns:a16="http://schemas.microsoft.com/office/drawing/2014/main" id="{5721F026-989D-4E14-883B-8969670B8D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7924" y="589386"/>
            <a:ext cx="35814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http://www.math.uiowa.edu/~goodman/algebrabook.dir/graphics.gif/tetrahedron-and-cube1.GIF">
            <a:extLst>
              <a:ext uri="{FF2B5EF4-FFF2-40B4-BE49-F238E27FC236}">
                <a16:creationId xmlns:a16="http://schemas.microsoft.com/office/drawing/2014/main" id="{1843947C-45D5-4931-B7AF-6B34837A80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641" y="1447800"/>
            <a:ext cx="12223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http://wunmr.wustl.edu/EduDev/Fullerene/FullereneGraphics/fig3bnat.gif">
            <a:extLst>
              <a:ext uri="{FF2B5EF4-FFF2-40B4-BE49-F238E27FC236}">
                <a16:creationId xmlns:a16="http://schemas.microsoft.com/office/drawing/2014/main" id="{45CBEFBA-C2F7-48E8-A285-BB22CF4EDF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410200"/>
            <a:ext cx="25146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6">
            <a:extLst>
              <a:ext uri="{FF2B5EF4-FFF2-40B4-BE49-F238E27FC236}">
                <a16:creationId xmlns:a16="http://schemas.microsoft.com/office/drawing/2014/main" id="{B10A0266-AAB1-4221-8FCA-05132485E10D}"/>
              </a:ext>
            </a:extLst>
          </p:cNvPr>
          <p:cNvSpPr txBox="1">
            <a:spLocks noChangeArrowheads="1"/>
          </p:cNvSpPr>
          <p:nvPr/>
        </p:nvSpPr>
        <p:spPr bwMode="auto">
          <a:xfrm>
            <a:off x="304800" y="5029200"/>
            <a:ext cx="443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b="1" dirty="0"/>
              <a:t>Perfect</a:t>
            </a:r>
            <a:r>
              <a:rPr lang="en-US" altLang="en-US" sz="1800" dirty="0"/>
              <a:t> icosahedral (</a:t>
            </a:r>
            <a:r>
              <a:rPr lang="en-US" altLang="en-US" sz="1800" dirty="0" err="1"/>
              <a:t>I</a:t>
            </a:r>
            <a:r>
              <a:rPr lang="en-US" altLang="en-US" sz="1800" baseline="-25000" dirty="0" err="1"/>
              <a:t>h</a:t>
            </a:r>
            <a:r>
              <a:rPr lang="en-US" altLang="en-US" sz="1800" dirty="0"/>
              <a:t>) e.g. [B</a:t>
            </a:r>
            <a:r>
              <a:rPr lang="en-US" altLang="en-US" sz="1800" baseline="-25000" dirty="0"/>
              <a:t>12</a:t>
            </a:r>
            <a:r>
              <a:rPr lang="en-US" altLang="en-US" sz="1800" dirty="0"/>
              <a:t>H</a:t>
            </a:r>
            <a:r>
              <a:rPr lang="en-US" altLang="en-US" sz="1800" baseline="-25000" dirty="0"/>
              <a:t>12</a:t>
            </a:r>
            <a:r>
              <a:rPr lang="en-US" altLang="en-US" sz="1800" dirty="0"/>
              <a:t>]</a:t>
            </a:r>
            <a:r>
              <a:rPr lang="en-US" altLang="en-US" sz="1800" baseline="30000" dirty="0"/>
              <a:t>-2</a:t>
            </a:r>
            <a:r>
              <a:rPr lang="en-US" altLang="en-US" sz="1800" dirty="0"/>
              <a:t>, C</a:t>
            </a:r>
            <a:r>
              <a:rPr lang="en-US" altLang="en-US" sz="1800" baseline="-25000" dirty="0"/>
              <a:t>60</a:t>
            </a:r>
          </a:p>
        </p:txBody>
      </p:sp>
      <p:sp>
        <p:nvSpPr>
          <p:cNvPr id="9" name="Text Box 7">
            <a:extLst>
              <a:ext uri="{FF2B5EF4-FFF2-40B4-BE49-F238E27FC236}">
                <a16:creationId xmlns:a16="http://schemas.microsoft.com/office/drawing/2014/main" id="{CBA279B4-3798-4B5C-80F1-494F36FB4249}"/>
              </a:ext>
            </a:extLst>
          </p:cNvPr>
          <p:cNvSpPr txBox="1">
            <a:spLocks noChangeArrowheads="1"/>
          </p:cNvSpPr>
          <p:nvPr/>
        </p:nvSpPr>
        <p:spPr bwMode="auto">
          <a:xfrm>
            <a:off x="304799" y="551894"/>
            <a:ext cx="1822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i="1" dirty="0">
                <a:solidFill>
                  <a:srgbClr val="FF0000"/>
                </a:solidFill>
              </a:rPr>
              <a:t>Special cases:</a:t>
            </a:r>
          </a:p>
        </p:txBody>
      </p:sp>
      <p:sp>
        <p:nvSpPr>
          <p:cNvPr id="10" name="Text Box 8">
            <a:extLst>
              <a:ext uri="{FF2B5EF4-FFF2-40B4-BE49-F238E27FC236}">
                <a16:creationId xmlns:a16="http://schemas.microsoft.com/office/drawing/2014/main" id="{653B1247-F643-428B-AD44-CE95F77CBE7F}"/>
              </a:ext>
            </a:extLst>
          </p:cNvPr>
          <p:cNvSpPr txBox="1">
            <a:spLocks noChangeArrowheads="1"/>
          </p:cNvSpPr>
          <p:nvPr/>
        </p:nvSpPr>
        <p:spPr bwMode="auto">
          <a:xfrm>
            <a:off x="304800" y="914400"/>
            <a:ext cx="39405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b="1" dirty="0"/>
              <a:t>Perfect</a:t>
            </a:r>
            <a:r>
              <a:rPr lang="en-US" altLang="en-US" sz="1800" dirty="0"/>
              <a:t> tetrahedral (T</a:t>
            </a:r>
            <a:r>
              <a:rPr lang="en-US" altLang="en-US" sz="1800" baseline="-25000" dirty="0"/>
              <a:t>d</a:t>
            </a:r>
            <a:r>
              <a:rPr lang="en-US" altLang="en-US" sz="1800" dirty="0"/>
              <a:t>) e.g., P</a:t>
            </a:r>
            <a:r>
              <a:rPr lang="en-US" altLang="en-US" sz="1800" baseline="-25000" dirty="0"/>
              <a:t>4</a:t>
            </a:r>
            <a:r>
              <a:rPr lang="en-US" altLang="en-US" sz="1800" dirty="0"/>
              <a:t>, CH</a:t>
            </a:r>
            <a:r>
              <a:rPr lang="en-US" altLang="en-US" sz="1800" baseline="-25000" dirty="0"/>
              <a:t>4</a:t>
            </a:r>
          </a:p>
        </p:txBody>
      </p:sp>
      <p:sp>
        <p:nvSpPr>
          <p:cNvPr id="11" name="Text Box 9">
            <a:extLst>
              <a:ext uri="{FF2B5EF4-FFF2-40B4-BE49-F238E27FC236}">
                <a16:creationId xmlns:a16="http://schemas.microsoft.com/office/drawing/2014/main" id="{2C8BB9DB-B965-4B9F-92D4-C87C0A1ADAE8}"/>
              </a:ext>
            </a:extLst>
          </p:cNvPr>
          <p:cNvSpPr txBox="1">
            <a:spLocks noChangeArrowheads="1"/>
          </p:cNvSpPr>
          <p:nvPr/>
        </p:nvSpPr>
        <p:spPr bwMode="auto">
          <a:xfrm>
            <a:off x="304800" y="2971800"/>
            <a:ext cx="443102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b="1" dirty="0"/>
              <a:t>Perfect</a:t>
            </a:r>
            <a:r>
              <a:rPr lang="en-US" altLang="en-US" sz="1800" dirty="0"/>
              <a:t> octahedral (O</a:t>
            </a:r>
            <a:r>
              <a:rPr lang="en-US" altLang="en-US" sz="1800" baseline="-25000" dirty="0"/>
              <a:t>h</a:t>
            </a:r>
            <a:r>
              <a:rPr lang="en-US" altLang="en-US" sz="1800" dirty="0"/>
              <a:t>) e.g., SF</a:t>
            </a:r>
            <a:r>
              <a:rPr lang="en-US" altLang="en-US" sz="1800" baseline="-25000" dirty="0"/>
              <a:t>6</a:t>
            </a:r>
            <a:r>
              <a:rPr lang="en-US" altLang="en-US" sz="1800" dirty="0"/>
              <a:t>, [B</a:t>
            </a:r>
            <a:r>
              <a:rPr lang="en-US" altLang="en-US" sz="1800" baseline="-25000" dirty="0"/>
              <a:t>6</a:t>
            </a:r>
            <a:r>
              <a:rPr lang="en-US" altLang="en-US" sz="1800" dirty="0"/>
              <a:t>H</a:t>
            </a:r>
            <a:r>
              <a:rPr lang="en-US" altLang="en-US" sz="1800" baseline="-25000" dirty="0"/>
              <a:t>6</a:t>
            </a:r>
            <a:r>
              <a:rPr lang="en-US" altLang="en-US" sz="1800" dirty="0"/>
              <a:t>]</a:t>
            </a:r>
            <a:r>
              <a:rPr lang="en-US" altLang="en-US" sz="1800" baseline="30000" dirty="0"/>
              <a:t>-2</a:t>
            </a:r>
          </a:p>
        </p:txBody>
      </p:sp>
      <p:sp>
        <p:nvSpPr>
          <p:cNvPr id="12" name="Line 10">
            <a:extLst>
              <a:ext uri="{FF2B5EF4-FFF2-40B4-BE49-F238E27FC236}">
                <a16:creationId xmlns:a16="http://schemas.microsoft.com/office/drawing/2014/main" id="{00DA33A0-3B46-4DFD-9178-181FE0212BF1}"/>
              </a:ext>
            </a:extLst>
          </p:cNvPr>
          <p:cNvSpPr>
            <a:spLocks noChangeShapeType="1"/>
          </p:cNvSpPr>
          <p:nvPr/>
        </p:nvSpPr>
        <p:spPr bwMode="auto">
          <a:xfrm>
            <a:off x="5980924" y="665586"/>
            <a:ext cx="228600" cy="304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3" name="Picture 12" descr="http://www.cs.berkeley.edu/~j-yen/cs285/images/escher/octahedron.jpg">
            <a:extLst>
              <a:ext uri="{FF2B5EF4-FFF2-40B4-BE49-F238E27FC236}">
                <a16:creationId xmlns:a16="http://schemas.microsoft.com/office/drawing/2014/main" id="{1CA15EC7-3286-4DBD-8CD3-E9331394C12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147" y="3429000"/>
            <a:ext cx="1503362"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9684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84E3F-19B7-4F92-B5D5-8C84221A0367}"/>
              </a:ext>
            </a:extLst>
          </p:cNvPr>
          <p:cNvSpPr>
            <a:spLocks noGrp="1"/>
          </p:cNvSpPr>
          <p:nvPr>
            <p:ph type="title"/>
          </p:nvPr>
        </p:nvSpPr>
        <p:spPr/>
        <p:txBody>
          <a:bodyPr>
            <a:normAutofit/>
          </a:bodyPr>
          <a:lstStyle/>
          <a:p>
            <a:r>
              <a:rPr lang="en-US" altLang="en-US" dirty="0"/>
              <a:t>Identifying Point Groups</a:t>
            </a:r>
            <a:endParaRPr lang="en-US" dirty="0"/>
          </a:p>
        </p:txBody>
      </p:sp>
      <p:sp>
        <p:nvSpPr>
          <p:cNvPr id="3" name="Content Placeholder 2">
            <a:extLst>
              <a:ext uri="{FF2B5EF4-FFF2-40B4-BE49-F238E27FC236}">
                <a16:creationId xmlns:a16="http://schemas.microsoft.com/office/drawing/2014/main" id="{1D94B2D7-E138-4E37-9D43-3515F4BC409B}"/>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297AD3DB-B747-4694-8B52-1659E6793FF7}"/>
              </a:ext>
            </a:extLst>
          </p:cNvPr>
          <p:cNvSpPr>
            <a:spLocks noGrp="1"/>
          </p:cNvSpPr>
          <p:nvPr>
            <p:ph type="sldNum" sz="quarter" idx="12"/>
          </p:nvPr>
        </p:nvSpPr>
        <p:spPr/>
        <p:txBody>
          <a:bodyPr/>
          <a:lstStyle/>
          <a:p>
            <a:fld id="{6097047B-08FC-46CD-88C5-F426120E1685}" type="slidenum">
              <a:rPr lang="en-US" smtClean="0"/>
              <a:t>17</a:t>
            </a:fld>
            <a:endParaRPr lang="en-US"/>
          </a:p>
        </p:txBody>
      </p:sp>
      <p:pic>
        <p:nvPicPr>
          <p:cNvPr id="5" name="Picture 2" descr="http://srs.dl.ac.uk/xrs/Computing/Programs/excurv97/sym.gif">
            <a:extLst>
              <a:ext uri="{FF2B5EF4-FFF2-40B4-BE49-F238E27FC236}">
                <a16:creationId xmlns:a16="http://schemas.microsoft.com/office/drawing/2014/main" id="{B6103450-AF52-4A8E-837D-E57AA06E12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6586" y="576951"/>
            <a:ext cx="35814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4">
            <a:extLst>
              <a:ext uri="{FF2B5EF4-FFF2-40B4-BE49-F238E27FC236}">
                <a16:creationId xmlns:a16="http://schemas.microsoft.com/office/drawing/2014/main" id="{03D9CB64-5422-45CD-B69E-318C108C50E0}"/>
              </a:ext>
            </a:extLst>
          </p:cNvPr>
          <p:cNvSpPr>
            <a:spLocks noChangeShapeType="1"/>
          </p:cNvSpPr>
          <p:nvPr/>
        </p:nvSpPr>
        <p:spPr bwMode="auto">
          <a:xfrm>
            <a:off x="6075786" y="1796151"/>
            <a:ext cx="228600" cy="304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5">
            <a:extLst>
              <a:ext uri="{FF2B5EF4-FFF2-40B4-BE49-F238E27FC236}">
                <a16:creationId xmlns:a16="http://schemas.microsoft.com/office/drawing/2014/main" id="{B1BF821C-7509-496E-813A-465781123068}"/>
              </a:ext>
            </a:extLst>
          </p:cNvPr>
          <p:cNvSpPr>
            <a:spLocks noChangeShapeType="1"/>
          </p:cNvSpPr>
          <p:nvPr/>
        </p:nvSpPr>
        <p:spPr bwMode="auto">
          <a:xfrm>
            <a:off x="4932786" y="1491351"/>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6">
            <a:extLst>
              <a:ext uri="{FF2B5EF4-FFF2-40B4-BE49-F238E27FC236}">
                <a16:creationId xmlns:a16="http://schemas.microsoft.com/office/drawing/2014/main" id="{A081F349-34E5-4754-BC42-6FA669DF304C}"/>
              </a:ext>
            </a:extLst>
          </p:cNvPr>
          <p:cNvSpPr txBox="1">
            <a:spLocks noChangeArrowheads="1"/>
          </p:cNvSpPr>
          <p:nvPr/>
        </p:nvSpPr>
        <p:spPr bwMode="auto">
          <a:xfrm>
            <a:off x="358880" y="610778"/>
            <a:ext cx="2735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i="1" dirty="0">
                <a:solidFill>
                  <a:srgbClr val="FF0000"/>
                </a:solidFill>
              </a:rPr>
              <a:t>Low symmetry groups:</a:t>
            </a:r>
          </a:p>
        </p:txBody>
      </p:sp>
      <p:graphicFrame>
        <p:nvGraphicFramePr>
          <p:cNvPr id="9" name="Object 7">
            <a:extLst>
              <a:ext uri="{FF2B5EF4-FFF2-40B4-BE49-F238E27FC236}">
                <a16:creationId xmlns:a16="http://schemas.microsoft.com/office/drawing/2014/main" id="{500683DE-0B3E-47B8-A468-248995ED833E}"/>
              </a:ext>
            </a:extLst>
          </p:cNvPr>
          <p:cNvGraphicFramePr>
            <a:graphicFrameLocks noChangeAspect="1"/>
          </p:cNvGraphicFramePr>
          <p:nvPr/>
        </p:nvGraphicFramePr>
        <p:xfrm>
          <a:off x="990600" y="2060575"/>
          <a:ext cx="1752600" cy="1673225"/>
        </p:xfrm>
        <a:graphic>
          <a:graphicData uri="http://schemas.openxmlformats.org/presentationml/2006/ole">
            <mc:AlternateContent xmlns:mc="http://schemas.openxmlformats.org/markup-compatibility/2006">
              <mc:Choice xmlns:v="urn:schemas-microsoft-com:vml" Requires="v">
                <p:oleObj name="CS ChemDraw Drawing" r:id="rId3" imgW="1877060" imgH="1790700" progId="ChemDraw.Document.6.0">
                  <p:embed/>
                </p:oleObj>
              </mc:Choice>
              <mc:Fallback>
                <p:oleObj name="CS ChemDraw Drawing" r:id="rId3" imgW="1877060" imgH="1790700" progId="ChemDraw.Document.6.0">
                  <p:embed/>
                  <p:pic>
                    <p:nvPicPr>
                      <p:cNvPr id="20487" name="Object 7">
                        <a:extLst>
                          <a:ext uri="{FF2B5EF4-FFF2-40B4-BE49-F238E27FC236}">
                            <a16:creationId xmlns:a16="http://schemas.microsoft.com/office/drawing/2014/main" id="{1D31C270-29D0-4EAC-8B83-7D8326CE2D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060575"/>
                        <a:ext cx="1752600" cy="167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 name="Text Box 8">
            <a:extLst>
              <a:ext uri="{FF2B5EF4-FFF2-40B4-BE49-F238E27FC236}">
                <a16:creationId xmlns:a16="http://schemas.microsoft.com/office/drawing/2014/main" id="{570CBD4C-1621-465D-BE2C-81A91520A580}"/>
              </a:ext>
            </a:extLst>
          </p:cNvPr>
          <p:cNvSpPr txBox="1">
            <a:spLocks noChangeArrowheads="1"/>
          </p:cNvSpPr>
          <p:nvPr/>
        </p:nvSpPr>
        <p:spPr bwMode="auto">
          <a:xfrm>
            <a:off x="358880" y="1053690"/>
            <a:ext cx="3341688" cy="97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Only an improper axis (S</a:t>
            </a:r>
            <a:r>
              <a:rPr lang="en-US" altLang="en-US" sz="2000" baseline="-25000" dirty="0"/>
              <a:t>n</a:t>
            </a:r>
            <a:r>
              <a:rPr lang="en-US" altLang="en-US" sz="2000" dirty="0"/>
              <a:t>)</a:t>
            </a:r>
          </a:p>
          <a:p>
            <a:pPr eaLnBrk="1" hangingPunct="1"/>
            <a:endParaRPr lang="en-US" altLang="en-US" sz="2000" dirty="0"/>
          </a:p>
          <a:p>
            <a:pPr eaLnBrk="1" hangingPunct="1"/>
            <a:r>
              <a:rPr lang="en-US" altLang="en-US" sz="1800" dirty="0"/>
              <a:t>e.g. 1,3,5,7-tetrafluoroCOT, S</a:t>
            </a:r>
            <a:r>
              <a:rPr lang="en-US" altLang="en-US" sz="1800" baseline="-25000" dirty="0"/>
              <a:t>4</a:t>
            </a:r>
            <a:r>
              <a:rPr lang="en-US" altLang="en-US" sz="1800" dirty="0"/>
              <a:t> </a:t>
            </a:r>
          </a:p>
        </p:txBody>
      </p:sp>
      <p:sp>
        <p:nvSpPr>
          <p:cNvPr id="11" name="Text Box 9">
            <a:extLst>
              <a:ext uri="{FF2B5EF4-FFF2-40B4-BE49-F238E27FC236}">
                <a16:creationId xmlns:a16="http://schemas.microsoft.com/office/drawing/2014/main" id="{8A12CE8B-B24E-47C2-8359-6B0AAF08B68B}"/>
              </a:ext>
            </a:extLst>
          </p:cNvPr>
          <p:cNvSpPr txBox="1">
            <a:spLocks noChangeArrowheads="1"/>
          </p:cNvSpPr>
          <p:nvPr/>
        </p:nvSpPr>
        <p:spPr bwMode="auto">
          <a:xfrm>
            <a:off x="290513" y="4038600"/>
            <a:ext cx="29386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Only a mirror plane (C</a:t>
            </a:r>
            <a:r>
              <a:rPr lang="en-US" altLang="en-US" sz="2000" baseline="-25000" dirty="0"/>
              <a:t>s</a:t>
            </a:r>
            <a:r>
              <a:rPr lang="en-US" altLang="en-US" sz="2000" dirty="0"/>
              <a:t>)</a:t>
            </a:r>
            <a:r>
              <a:rPr lang="en-US" altLang="en-US" sz="1800" dirty="0"/>
              <a:t> </a:t>
            </a:r>
          </a:p>
          <a:p>
            <a:pPr eaLnBrk="1" hangingPunct="1"/>
            <a:endParaRPr lang="en-US" altLang="en-US" sz="1800" dirty="0"/>
          </a:p>
          <a:p>
            <a:pPr eaLnBrk="1" hangingPunct="1"/>
            <a:r>
              <a:rPr lang="en-US" altLang="en-US" sz="1800" dirty="0"/>
              <a:t>e.g., CHFCl</a:t>
            </a:r>
            <a:r>
              <a:rPr lang="en-US" altLang="en-US" sz="1800" baseline="-25000" dirty="0"/>
              <a:t>2</a:t>
            </a:r>
          </a:p>
        </p:txBody>
      </p:sp>
      <p:pic>
        <p:nvPicPr>
          <p:cNvPr id="12" name="Picture 10">
            <a:hlinkClick r:id="rId5"/>
            <a:extLst>
              <a:ext uri="{FF2B5EF4-FFF2-40B4-BE49-F238E27FC236}">
                <a16:creationId xmlns:a16="http://schemas.microsoft.com/office/drawing/2014/main" id="{F48F4B32-6B44-446E-8F6C-E42EB109753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5303838"/>
            <a:ext cx="1600200" cy="117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Line 11">
            <a:extLst>
              <a:ext uri="{FF2B5EF4-FFF2-40B4-BE49-F238E27FC236}">
                <a16:creationId xmlns:a16="http://schemas.microsoft.com/office/drawing/2014/main" id="{EBE78DEA-6E71-4C20-AEF2-98020F567F2B}"/>
              </a:ext>
            </a:extLst>
          </p:cNvPr>
          <p:cNvSpPr>
            <a:spLocks noChangeShapeType="1"/>
          </p:cNvSpPr>
          <p:nvPr/>
        </p:nvSpPr>
        <p:spPr bwMode="auto">
          <a:xfrm flipH="1">
            <a:off x="3631744" y="1251155"/>
            <a:ext cx="304800" cy="0"/>
          </a:xfrm>
          <a:prstGeom prst="line">
            <a:avLst/>
          </a:prstGeom>
          <a:noFill/>
          <a:ln w="9525">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12">
            <a:extLst>
              <a:ext uri="{FF2B5EF4-FFF2-40B4-BE49-F238E27FC236}">
                <a16:creationId xmlns:a16="http://schemas.microsoft.com/office/drawing/2014/main" id="{F05E2A24-EB5E-4DFB-BF00-D515F9A77189}"/>
              </a:ext>
            </a:extLst>
          </p:cNvPr>
          <p:cNvSpPr>
            <a:spLocks noChangeShapeType="1"/>
          </p:cNvSpPr>
          <p:nvPr/>
        </p:nvSpPr>
        <p:spPr bwMode="auto">
          <a:xfrm flipH="1">
            <a:off x="3124200" y="4191000"/>
            <a:ext cx="304800" cy="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Line 13">
            <a:extLst>
              <a:ext uri="{FF2B5EF4-FFF2-40B4-BE49-F238E27FC236}">
                <a16:creationId xmlns:a16="http://schemas.microsoft.com/office/drawing/2014/main" id="{4929BDA4-BB60-4235-8C01-2214782C6579}"/>
              </a:ext>
            </a:extLst>
          </p:cNvPr>
          <p:cNvSpPr>
            <a:spLocks noChangeShapeType="1"/>
          </p:cNvSpPr>
          <p:nvPr/>
        </p:nvSpPr>
        <p:spPr bwMode="auto">
          <a:xfrm flipH="1">
            <a:off x="7828386" y="3015351"/>
            <a:ext cx="304800" cy="0"/>
          </a:xfrm>
          <a:prstGeom prst="line">
            <a:avLst/>
          </a:prstGeom>
          <a:noFill/>
          <a:ln w="9525">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14">
            <a:extLst>
              <a:ext uri="{FF2B5EF4-FFF2-40B4-BE49-F238E27FC236}">
                <a16:creationId xmlns:a16="http://schemas.microsoft.com/office/drawing/2014/main" id="{A10EEE9C-7C55-43CE-9475-1C4532FD834B}"/>
              </a:ext>
            </a:extLst>
          </p:cNvPr>
          <p:cNvSpPr>
            <a:spLocks noChangeShapeType="1"/>
          </p:cNvSpPr>
          <p:nvPr/>
        </p:nvSpPr>
        <p:spPr bwMode="auto">
          <a:xfrm flipH="1">
            <a:off x="7371186" y="3472551"/>
            <a:ext cx="304800" cy="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4167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C0489-BAD2-4123-82FA-79ED6E58747E}"/>
              </a:ext>
            </a:extLst>
          </p:cNvPr>
          <p:cNvSpPr>
            <a:spLocks noGrp="1"/>
          </p:cNvSpPr>
          <p:nvPr>
            <p:ph type="title"/>
          </p:nvPr>
        </p:nvSpPr>
        <p:spPr/>
        <p:txBody>
          <a:bodyPr>
            <a:normAutofit/>
          </a:bodyPr>
          <a:lstStyle/>
          <a:p>
            <a:r>
              <a:rPr lang="en-US" altLang="en-US" dirty="0"/>
              <a:t>Identifying Point Groups</a:t>
            </a:r>
            <a:endParaRPr lang="en-US" dirty="0"/>
          </a:p>
        </p:txBody>
      </p:sp>
      <p:sp>
        <p:nvSpPr>
          <p:cNvPr id="3" name="Content Placeholder 2">
            <a:extLst>
              <a:ext uri="{FF2B5EF4-FFF2-40B4-BE49-F238E27FC236}">
                <a16:creationId xmlns:a16="http://schemas.microsoft.com/office/drawing/2014/main" id="{804173FB-80A3-4002-9F57-1629E85F029B}"/>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54F506F8-E0AD-4CEF-8DB8-AB984AF1A6E6}"/>
              </a:ext>
            </a:extLst>
          </p:cNvPr>
          <p:cNvSpPr>
            <a:spLocks noGrp="1"/>
          </p:cNvSpPr>
          <p:nvPr>
            <p:ph type="sldNum" sz="quarter" idx="12"/>
          </p:nvPr>
        </p:nvSpPr>
        <p:spPr/>
        <p:txBody>
          <a:bodyPr/>
          <a:lstStyle/>
          <a:p>
            <a:fld id="{6097047B-08FC-46CD-88C5-F426120E1685}" type="slidenum">
              <a:rPr lang="en-US" smtClean="0"/>
              <a:t>18</a:t>
            </a:fld>
            <a:endParaRPr lang="en-US"/>
          </a:p>
        </p:txBody>
      </p:sp>
      <p:pic>
        <p:nvPicPr>
          <p:cNvPr id="5" name="Picture 2" descr="http://srs.dl.ac.uk/xrs/Computing/Programs/excurv97/sym.gif">
            <a:extLst>
              <a:ext uri="{FF2B5EF4-FFF2-40B4-BE49-F238E27FC236}">
                <a16:creationId xmlns:a16="http://schemas.microsoft.com/office/drawing/2014/main" id="{1D09FED1-CA2F-400D-9561-97649A27D5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4579" y="595613"/>
            <a:ext cx="35814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4">
            <a:extLst>
              <a:ext uri="{FF2B5EF4-FFF2-40B4-BE49-F238E27FC236}">
                <a16:creationId xmlns:a16="http://schemas.microsoft.com/office/drawing/2014/main" id="{D84FC76F-9172-4564-8325-7ADB7859884A}"/>
              </a:ext>
            </a:extLst>
          </p:cNvPr>
          <p:cNvSpPr>
            <a:spLocks noChangeShapeType="1"/>
          </p:cNvSpPr>
          <p:nvPr/>
        </p:nvSpPr>
        <p:spPr bwMode="auto">
          <a:xfrm>
            <a:off x="6103779" y="1814813"/>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5">
            <a:extLst>
              <a:ext uri="{FF2B5EF4-FFF2-40B4-BE49-F238E27FC236}">
                <a16:creationId xmlns:a16="http://schemas.microsoft.com/office/drawing/2014/main" id="{DB3A0D73-A759-402F-A2F7-E088FF132C27}"/>
              </a:ext>
            </a:extLst>
          </p:cNvPr>
          <p:cNvSpPr>
            <a:spLocks noChangeShapeType="1"/>
          </p:cNvSpPr>
          <p:nvPr/>
        </p:nvSpPr>
        <p:spPr bwMode="auto">
          <a:xfrm>
            <a:off x="4960779" y="1510013"/>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6">
            <a:extLst>
              <a:ext uri="{FF2B5EF4-FFF2-40B4-BE49-F238E27FC236}">
                <a16:creationId xmlns:a16="http://schemas.microsoft.com/office/drawing/2014/main" id="{15CA923E-FBB1-4943-A2B2-AC7A0B7C27A5}"/>
              </a:ext>
            </a:extLst>
          </p:cNvPr>
          <p:cNvSpPr txBox="1">
            <a:spLocks noChangeArrowheads="1"/>
          </p:cNvSpPr>
          <p:nvPr/>
        </p:nvSpPr>
        <p:spPr bwMode="auto">
          <a:xfrm>
            <a:off x="320595" y="603331"/>
            <a:ext cx="2735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i="1" dirty="0">
                <a:solidFill>
                  <a:srgbClr val="FF0000"/>
                </a:solidFill>
              </a:rPr>
              <a:t>Low symmetry groups:</a:t>
            </a:r>
          </a:p>
        </p:txBody>
      </p:sp>
      <p:sp>
        <p:nvSpPr>
          <p:cNvPr id="9" name="Text Box 7">
            <a:extLst>
              <a:ext uri="{FF2B5EF4-FFF2-40B4-BE49-F238E27FC236}">
                <a16:creationId xmlns:a16="http://schemas.microsoft.com/office/drawing/2014/main" id="{CCAC57CD-2E2B-49BB-B4AE-14BF0A467BA7}"/>
              </a:ext>
            </a:extLst>
          </p:cNvPr>
          <p:cNvSpPr txBox="1">
            <a:spLocks noChangeArrowheads="1"/>
          </p:cNvSpPr>
          <p:nvPr/>
        </p:nvSpPr>
        <p:spPr bwMode="auto">
          <a:xfrm>
            <a:off x="304800" y="965200"/>
            <a:ext cx="3980577"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Only an inversion center (C</a:t>
            </a:r>
            <a:r>
              <a:rPr lang="en-US" altLang="en-US" sz="2000" baseline="-25000" dirty="0"/>
              <a:t>i</a:t>
            </a:r>
            <a:r>
              <a:rPr lang="en-US" altLang="en-US" sz="2000" dirty="0"/>
              <a:t>)</a:t>
            </a:r>
          </a:p>
          <a:p>
            <a:pPr eaLnBrk="1" hangingPunct="1"/>
            <a:endParaRPr lang="en-US" altLang="en-US" sz="2000" dirty="0"/>
          </a:p>
          <a:p>
            <a:pPr eaLnBrk="1" hangingPunct="1"/>
            <a:r>
              <a:rPr lang="en-US" altLang="en-US" sz="1800" dirty="0"/>
              <a:t>e.g. (1,2-dibromo 1,2-dichloro ethane</a:t>
            </a:r>
            <a:br>
              <a:rPr lang="en-US" altLang="en-US" sz="1800" dirty="0"/>
            </a:br>
            <a:r>
              <a:rPr lang="en-US" altLang="en-US" sz="1800" b="1" dirty="0"/>
              <a:t>conformation is important </a:t>
            </a:r>
            <a:r>
              <a:rPr lang="en-US" altLang="en-US" sz="1800" dirty="0"/>
              <a:t>!)</a:t>
            </a:r>
          </a:p>
        </p:txBody>
      </p:sp>
      <p:sp>
        <p:nvSpPr>
          <p:cNvPr id="10" name="Text Box 8">
            <a:extLst>
              <a:ext uri="{FF2B5EF4-FFF2-40B4-BE49-F238E27FC236}">
                <a16:creationId xmlns:a16="http://schemas.microsoft.com/office/drawing/2014/main" id="{AFC71CED-A282-42E7-B87D-CFDC4D90935E}"/>
              </a:ext>
            </a:extLst>
          </p:cNvPr>
          <p:cNvSpPr txBox="1">
            <a:spLocks noChangeArrowheads="1"/>
          </p:cNvSpPr>
          <p:nvPr/>
        </p:nvSpPr>
        <p:spPr bwMode="auto">
          <a:xfrm>
            <a:off x="290513" y="4038600"/>
            <a:ext cx="22558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No symmetry (C</a:t>
            </a:r>
            <a:r>
              <a:rPr lang="en-US" altLang="en-US" sz="2000" baseline="-25000" dirty="0"/>
              <a:t>1</a:t>
            </a:r>
            <a:r>
              <a:rPr lang="en-US" altLang="en-US" sz="2000" dirty="0"/>
              <a:t>)</a:t>
            </a:r>
            <a:r>
              <a:rPr lang="en-US" altLang="en-US" sz="1800" dirty="0"/>
              <a:t> </a:t>
            </a:r>
          </a:p>
          <a:p>
            <a:pPr eaLnBrk="1" hangingPunct="1"/>
            <a:endParaRPr lang="en-US" altLang="en-US" sz="1800" dirty="0"/>
          </a:p>
          <a:p>
            <a:pPr eaLnBrk="1" hangingPunct="1"/>
            <a:r>
              <a:rPr lang="en-US" altLang="en-US" sz="1800" dirty="0"/>
              <a:t>e.g. </a:t>
            </a:r>
            <a:r>
              <a:rPr lang="en-US" altLang="en-US" sz="1800" dirty="0" err="1"/>
              <a:t>CHFClBr</a:t>
            </a:r>
            <a:endParaRPr lang="en-US" altLang="en-US" sz="1800" baseline="-25000" dirty="0"/>
          </a:p>
        </p:txBody>
      </p:sp>
      <p:sp>
        <p:nvSpPr>
          <p:cNvPr id="11" name="Line 9">
            <a:extLst>
              <a:ext uri="{FF2B5EF4-FFF2-40B4-BE49-F238E27FC236}">
                <a16:creationId xmlns:a16="http://schemas.microsoft.com/office/drawing/2014/main" id="{0BD4989F-18E4-466E-A4B2-BC3F63E6CDF6}"/>
              </a:ext>
            </a:extLst>
          </p:cNvPr>
          <p:cNvSpPr>
            <a:spLocks noChangeShapeType="1"/>
          </p:cNvSpPr>
          <p:nvPr/>
        </p:nvSpPr>
        <p:spPr bwMode="auto">
          <a:xfrm flipH="1">
            <a:off x="3657600" y="1143000"/>
            <a:ext cx="304800" cy="0"/>
          </a:xfrm>
          <a:prstGeom prst="line">
            <a:avLst/>
          </a:prstGeom>
          <a:noFill/>
          <a:ln w="9525">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0">
            <a:extLst>
              <a:ext uri="{FF2B5EF4-FFF2-40B4-BE49-F238E27FC236}">
                <a16:creationId xmlns:a16="http://schemas.microsoft.com/office/drawing/2014/main" id="{787D70DC-EFAD-4FFF-8E58-05182C250867}"/>
              </a:ext>
            </a:extLst>
          </p:cNvPr>
          <p:cNvSpPr>
            <a:spLocks noChangeShapeType="1"/>
          </p:cNvSpPr>
          <p:nvPr/>
        </p:nvSpPr>
        <p:spPr bwMode="auto">
          <a:xfrm flipH="1">
            <a:off x="2590800" y="4191000"/>
            <a:ext cx="304800" cy="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11">
            <a:extLst>
              <a:ext uri="{FF2B5EF4-FFF2-40B4-BE49-F238E27FC236}">
                <a16:creationId xmlns:a16="http://schemas.microsoft.com/office/drawing/2014/main" id="{CD9D7E49-9B4E-462E-8605-263FE817C09B}"/>
              </a:ext>
            </a:extLst>
          </p:cNvPr>
          <p:cNvSpPr>
            <a:spLocks noChangeShapeType="1"/>
          </p:cNvSpPr>
          <p:nvPr/>
        </p:nvSpPr>
        <p:spPr bwMode="auto">
          <a:xfrm flipH="1">
            <a:off x="6941979" y="4024613"/>
            <a:ext cx="304800" cy="0"/>
          </a:xfrm>
          <a:prstGeom prst="line">
            <a:avLst/>
          </a:prstGeom>
          <a:noFill/>
          <a:ln w="9525">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12">
            <a:extLst>
              <a:ext uri="{FF2B5EF4-FFF2-40B4-BE49-F238E27FC236}">
                <a16:creationId xmlns:a16="http://schemas.microsoft.com/office/drawing/2014/main" id="{9560D10D-AD30-4557-A380-4DF850EB9FD9}"/>
              </a:ext>
            </a:extLst>
          </p:cNvPr>
          <p:cNvSpPr>
            <a:spLocks noChangeShapeType="1"/>
          </p:cNvSpPr>
          <p:nvPr/>
        </p:nvSpPr>
        <p:spPr bwMode="auto">
          <a:xfrm>
            <a:off x="5798979" y="4024613"/>
            <a:ext cx="304800" cy="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5" name="Picture 14">
            <a:hlinkClick r:id="rId3"/>
            <a:extLst>
              <a:ext uri="{FF2B5EF4-FFF2-40B4-BE49-F238E27FC236}">
                <a16:creationId xmlns:a16="http://schemas.microsoft.com/office/drawing/2014/main" id="{35764A2F-F91C-4A33-9DFD-C2EEF68A56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5024438"/>
            <a:ext cx="2057400" cy="156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Line 15">
            <a:extLst>
              <a:ext uri="{FF2B5EF4-FFF2-40B4-BE49-F238E27FC236}">
                <a16:creationId xmlns:a16="http://schemas.microsoft.com/office/drawing/2014/main" id="{52D55782-ECBD-48EE-A610-863CF33BC60B}"/>
              </a:ext>
            </a:extLst>
          </p:cNvPr>
          <p:cNvSpPr>
            <a:spLocks noChangeShapeType="1"/>
          </p:cNvSpPr>
          <p:nvPr/>
        </p:nvSpPr>
        <p:spPr bwMode="auto">
          <a:xfrm>
            <a:off x="5798979" y="2957813"/>
            <a:ext cx="228600" cy="304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0" name="Picture 19">
            <a:extLst>
              <a:ext uri="{FF2B5EF4-FFF2-40B4-BE49-F238E27FC236}">
                <a16:creationId xmlns:a16="http://schemas.microsoft.com/office/drawing/2014/main" id="{C6440C89-0388-4F0B-B902-3140E0885028}"/>
              </a:ext>
            </a:extLst>
          </p:cNvPr>
          <p:cNvPicPr>
            <a:picLocks noChangeAspect="1"/>
          </p:cNvPicPr>
          <p:nvPr/>
        </p:nvPicPr>
        <p:blipFill>
          <a:blip r:embed="rId5"/>
          <a:stretch>
            <a:fillRect/>
          </a:stretch>
        </p:blipFill>
        <p:spPr>
          <a:xfrm>
            <a:off x="358775" y="2445942"/>
            <a:ext cx="2119312" cy="1383130"/>
          </a:xfrm>
          <a:prstGeom prst="rect">
            <a:avLst/>
          </a:prstGeom>
        </p:spPr>
      </p:pic>
    </p:spTree>
    <p:extLst>
      <p:ext uri="{BB962C8B-B14F-4D97-AF65-F5344CB8AC3E}">
        <p14:creationId xmlns:p14="http://schemas.microsoft.com/office/powerpoint/2010/main" val="97162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C0489-BAD2-4123-82FA-79ED6E58747E}"/>
              </a:ext>
            </a:extLst>
          </p:cNvPr>
          <p:cNvSpPr>
            <a:spLocks noGrp="1"/>
          </p:cNvSpPr>
          <p:nvPr>
            <p:ph type="title"/>
          </p:nvPr>
        </p:nvSpPr>
        <p:spPr/>
        <p:txBody>
          <a:bodyPr>
            <a:normAutofit/>
          </a:bodyPr>
          <a:lstStyle/>
          <a:p>
            <a:r>
              <a:rPr lang="en-US" altLang="en-US" dirty="0"/>
              <a:t>Identifying Point Groups</a:t>
            </a:r>
            <a:endParaRPr lang="en-US" dirty="0"/>
          </a:p>
        </p:txBody>
      </p:sp>
      <p:sp>
        <p:nvSpPr>
          <p:cNvPr id="3" name="Content Placeholder 2">
            <a:extLst>
              <a:ext uri="{FF2B5EF4-FFF2-40B4-BE49-F238E27FC236}">
                <a16:creationId xmlns:a16="http://schemas.microsoft.com/office/drawing/2014/main" id="{804173FB-80A3-4002-9F57-1629E85F029B}"/>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54F506F8-E0AD-4CEF-8DB8-AB984AF1A6E6}"/>
              </a:ext>
            </a:extLst>
          </p:cNvPr>
          <p:cNvSpPr>
            <a:spLocks noGrp="1"/>
          </p:cNvSpPr>
          <p:nvPr>
            <p:ph type="sldNum" sz="quarter" idx="12"/>
          </p:nvPr>
        </p:nvSpPr>
        <p:spPr/>
        <p:txBody>
          <a:bodyPr/>
          <a:lstStyle/>
          <a:p>
            <a:fld id="{6097047B-08FC-46CD-88C5-F426120E1685}" type="slidenum">
              <a:rPr lang="en-US" smtClean="0"/>
              <a:t>19</a:t>
            </a:fld>
            <a:endParaRPr lang="en-US"/>
          </a:p>
        </p:txBody>
      </p:sp>
      <p:pic>
        <p:nvPicPr>
          <p:cNvPr id="5" name="Picture 2" descr="http://srs.dl.ac.uk/xrs/Computing/Programs/excurv97/sym.gif">
            <a:extLst>
              <a:ext uri="{FF2B5EF4-FFF2-40B4-BE49-F238E27FC236}">
                <a16:creationId xmlns:a16="http://schemas.microsoft.com/office/drawing/2014/main" id="{21921A71-2966-4181-A5BB-5E95C29ED4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8558" y="595613"/>
            <a:ext cx="35814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4">
            <a:extLst>
              <a:ext uri="{FF2B5EF4-FFF2-40B4-BE49-F238E27FC236}">
                <a16:creationId xmlns:a16="http://schemas.microsoft.com/office/drawing/2014/main" id="{32CA7C38-FB88-4A92-9D80-A030971ED5D6}"/>
              </a:ext>
            </a:extLst>
          </p:cNvPr>
          <p:cNvSpPr>
            <a:spLocks noChangeShapeType="1"/>
          </p:cNvSpPr>
          <p:nvPr/>
        </p:nvSpPr>
        <p:spPr bwMode="auto">
          <a:xfrm>
            <a:off x="6111558" y="4024613"/>
            <a:ext cx="228600" cy="304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5">
            <a:extLst>
              <a:ext uri="{FF2B5EF4-FFF2-40B4-BE49-F238E27FC236}">
                <a16:creationId xmlns:a16="http://schemas.microsoft.com/office/drawing/2014/main" id="{76612647-10E7-4ABC-AF72-8FC6F4E3C3AB}"/>
              </a:ext>
            </a:extLst>
          </p:cNvPr>
          <p:cNvSpPr>
            <a:spLocks noChangeShapeType="1"/>
          </p:cNvSpPr>
          <p:nvPr/>
        </p:nvSpPr>
        <p:spPr bwMode="auto">
          <a:xfrm>
            <a:off x="5044758" y="1510013"/>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6">
            <a:extLst>
              <a:ext uri="{FF2B5EF4-FFF2-40B4-BE49-F238E27FC236}">
                <a16:creationId xmlns:a16="http://schemas.microsoft.com/office/drawing/2014/main" id="{AEA70CB1-2A29-4C99-BF2E-B0448F62A059}"/>
              </a:ext>
            </a:extLst>
          </p:cNvPr>
          <p:cNvSpPr txBox="1">
            <a:spLocks noChangeArrowheads="1"/>
          </p:cNvSpPr>
          <p:nvPr/>
        </p:nvSpPr>
        <p:spPr bwMode="auto">
          <a:xfrm>
            <a:off x="76200" y="535580"/>
            <a:ext cx="19447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i="1" dirty="0">
                <a:solidFill>
                  <a:srgbClr val="FF0000"/>
                </a:solidFill>
              </a:rPr>
              <a:t>C</a:t>
            </a:r>
            <a:r>
              <a:rPr lang="en-US" altLang="en-US" sz="2000" i="1" baseline="-25000" dirty="0">
                <a:solidFill>
                  <a:srgbClr val="FF0000"/>
                </a:solidFill>
              </a:rPr>
              <a:t>n</a:t>
            </a:r>
            <a:r>
              <a:rPr lang="en-US" altLang="en-US" sz="2000" i="1" dirty="0">
                <a:solidFill>
                  <a:srgbClr val="FF0000"/>
                </a:solidFill>
              </a:rPr>
              <a:t> type groups:</a:t>
            </a:r>
          </a:p>
        </p:txBody>
      </p:sp>
      <p:sp>
        <p:nvSpPr>
          <p:cNvPr id="9" name="Text Box 7">
            <a:extLst>
              <a:ext uri="{FF2B5EF4-FFF2-40B4-BE49-F238E27FC236}">
                <a16:creationId xmlns:a16="http://schemas.microsoft.com/office/drawing/2014/main" id="{F90D7232-188A-4C42-A4A4-3E5AE215C555}"/>
              </a:ext>
            </a:extLst>
          </p:cNvPr>
          <p:cNvSpPr txBox="1">
            <a:spLocks noChangeArrowheads="1"/>
          </p:cNvSpPr>
          <p:nvPr/>
        </p:nvSpPr>
        <p:spPr bwMode="auto">
          <a:xfrm>
            <a:off x="76200" y="934032"/>
            <a:ext cx="483337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A C</a:t>
            </a:r>
            <a:r>
              <a:rPr lang="en-US" altLang="en-US" sz="2000" baseline="-25000" dirty="0"/>
              <a:t>n</a:t>
            </a:r>
            <a:r>
              <a:rPr lang="en-US" altLang="en-US" sz="2000" dirty="0"/>
              <a:t> axis and a </a:t>
            </a:r>
            <a:r>
              <a:rPr lang="en-US" altLang="en-US" sz="2000" dirty="0">
                <a:sym typeface="Symbol" panose="05050102010706020507" pitchFamily="18" charset="2"/>
              </a:rPr>
              <a:t></a:t>
            </a:r>
            <a:r>
              <a:rPr lang="en-US" altLang="en-US" sz="2000" baseline="-25000" dirty="0">
                <a:sym typeface="Symbol" panose="05050102010706020507" pitchFamily="18" charset="2"/>
              </a:rPr>
              <a:t>h</a:t>
            </a:r>
            <a:r>
              <a:rPr lang="en-US" altLang="en-US" sz="2000" dirty="0"/>
              <a:t> (</a:t>
            </a:r>
            <a:r>
              <a:rPr lang="en-US" altLang="en-US" sz="2000" dirty="0" err="1"/>
              <a:t>C</a:t>
            </a:r>
            <a:r>
              <a:rPr lang="en-US" altLang="en-US" sz="2000" baseline="-25000" dirty="0" err="1"/>
              <a:t>nh</a:t>
            </a:r>
            <a:r>
              <a:rPr lang="en-US" altLang="en-US" sz="2000" dirty="0"/>
              <a:t>)</a:t>
            </a:r>
          </a:p>
          <a:p>
            <a:pPr eaLnBrk="1" hangingPunct="1"/>
            <a:r>
              <a:rPr lang="en-US" altLang="en-US" sz="1800" dirty="0"/>
              <a:t>e.g. B(OH)</a:t>
            </a:r>
            <a:r>
              <a:rPr lang="en-US" altLang="en-US" sz="1800" baseline="-25000" dirty="0"/>
              <a:t>3</a:t>
            </a:r>
            <a:r>
              <a:rPr lang="en-US" altLang="en-US" sz="1800" dirty="0"/>
              <a:t> </a:t>
            </a:r>
            <a:r>
              <a:rPr lang="en-US" altLang="en-US" sz="2000" dirty="0"/>
              <a:t>(C</a:t>
            </a:r>
            <a:r>
              <a:rPr lang="en-US" altLang="en-US" sz="2000" baseline="-25000" dirty="0"/>
              <a:t>3h</a:t>
            </a:r>
            <a:r>
              <a:rPr lang="en-US" altLang="en-US" sz="2000" dirty="0"/>
              <a:t>, </a:t>
            </a:r>
            <a:r>
              <a:rPr lang="en-US" altLang="en-US" sz="1800" dirty="0"/>
              <a:t>conformation is important !)</a:t>
            </a:r>
          </a:p>
        </p:txBody>
      </p:sp>
      <p:sp>
        <p:nvSpPr>
          <p:cNvPr id="10" name="Line 8">
            <a:extLst>
              <a:ext uri="{FF2B5EF4-FFF2-40B4-BE49-F238E27FC236}">
                <a16:creationId xmlns:a16="http://schemas.microsoft.com/office/drawing/2014/main" id="{E73AE2F0-8090-47E1-803F-F5AEA9B6F02B}"/>
              </a:ext>
            </a:extLst>
          </p:cNvPr>
          <p:cNvSpPr>
            <a:spLocks noChangeShapeType="1"/>
          </p:cNvSpPr>
          <p:nvPr/>
        </p:nvSpPr>
        <p:spPr bwMode="auto">
          <a:xfrm flipH="1">
            <a:off x="2971800" y="1124338"/>
            <a:ext cx="304800" cy="0"/>
          </a:xfrm>
          <a:prstGeom prst="line">
            <a:avLst/>
          </a:prstGeom>
          <a:noFill/>
          <a:ln w="9525">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9">
            <a:extLst>
              <a:ext uri="{FF2B5EF4-FFF2-40B4-BE49-F238E27FC236}">
                <a16:creationId xmlns:a16="http://schemas.microsoft.com/office/drawing/2014/main" id="{82417E5C-A5C7-4471-8C40-B9617EEAE0E8}"/>
              </a:ext>
            </a:extLst>
          </p:cNvPr>
          <p:cNvSpPr>
            <a:spLocks noChangeShapeType="1"/>
          </p:cNvSpPr>
          <p:nvPr/>
        </p:nvSpPr>
        <p:spPr bwMode="auto">
          <a:xfrm flipH="1">
            <a:off x="8473758" y="5243813"/>
            <a:ext cx="304800" cy="0"/>
          </a:xfrm>
          <a:prstGeom prst="line">
            <a:avLst/>
          </a:prstGeom>
          <a:noFill/>
          <a:ln w="9525">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0">
            <a:extLst>
              <a:ext uri="{FF2B5EF4-FFF2-40B4-BE49-F238E27FC236}">
                <a16:creationId xmlns:a16="http://schemas.microsoft.com/office/drawing/2014/main" id="{E5F11FBC-54AE-4803-9129-6CCC144B8B41}"/>
              </a:ext>
            </a:extLst>
          </p:cNvPr>
          <p:cNvSpPr>
            <a:spLocks noChangeShapeType="1"/>
          </p:cNvSpPr>
          <p:nvPr/>
        </p:nvSpPr>
        <p:spPr bwMode="auto">
          <a:xfrm>
            <a:off x="5044758" y="2862951"/>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3" name="Picture 11">
            <a:extLst>
              <a:ext uri="{FF2B5EF4-FFF2-40B4-BE49-F238E27FC236}">
                <a16:creationId xmlns:a16="http://schemas.microsoft.com/office/drawing/2014/main" id="{6867A48F-D6C7-4B5E-8B66-4CE36C6387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716257"/>
            <a:ext cx="2133600" cy="212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2">
            <a:extLst>
              <a:ext uri="{FF2B5EF4-FFF2-40B4-BE49-F238E27FC236}">
                <a16:creationId xmlns:a16="http://schemas.microsoft.com/office/drawing/2014/main" id="{E68F4795-998D-4541-AD62-E6EFDB8E1101}"/>
              </a:ext>
            </a:extLst>
          </p:cNvPr>
          <p:cNvSpPr>
            <a:spLocks noChangeArrowheads="1"/>
          </p:cNvSpPr>
          <p:nvPr/>
        </p:nvSpPr>
        <p:spPr bwMode="auto">
          <a:xfrm>
            <a:off x="76200" y="3944719"/>
            <a:ext cx="45640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e.g. H</a:t>
            </a:r>
            <a:r>
              <a:rPr lang="en-US" altLang="en-US" sz="1800" baseline="-25000" dirty="0"/>
              <a:t>2</a:t>
            </a:r>
            <a:r>
              <a:rPr lang="en-US" altLang="en-US" sz="1800" dirty="0"/>
              <a:t>O</a:t>
            </a:r>
            <a:r>
              <a:rPr lang="en-US" altLang="en-US" sz="1800" baseline="-25000" dirty="0"/>
              <a:t>2</a:t>
            </a:r>
            <a:r>
              <a:rPr lang="en-US" altLang="en-US" sz="1800" dirty="0"/>
              <a:t> </a:t>
            </a:r>
            <a:r>
              <a:rPr lang="en-US" altLang="en-US" sz="2000" dirty="0"/>
              <a:t>(C</a:t>
            </a:r>
            <a:r>
              <a:rPr lang="en-US" altLang="en-US" sz="2000" baseline="-25000" dirty="0"/>
              <a:t>2h</a:t>
            </a:r>
            <a:r>
              <a:rPr lang="en-US" altLang="en-US" sz="2000" dirty="0"/>
              <a:t>, </a:t>
            </a:r>
            <a:r>
              <a:rPr lang="en-US" altLang="en-US" sz="1800" dirty="0"/>
              <a:t>conformation is important !)</a:t>
            </a:r>
          </a:p>
        </p:txBody>
      </p:sp>
      <p:pic>
        <p:nvPicPr>
          <p:cNvPr id="15" name="Picture 13">
            <a:hlinkClick r:id="rId4"/>
            <a:extLst>
              <a:ext uri="{FF2B5EF4-FFF2-40B4-BE49-F238E27FC236}">
                <a16:creationId xmlns:a16="http://schemas.microsoft.com/office/drawing/2014/main" id="{0B04BA77-1FDD-4C82-9F08-8092FB974B6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5888" y="4364595"/>
            <a:ext cx="1433512"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4">
            <a:extLst>
              <a:ext uri="{FF2B5EF4-FFF2-40B4-BE49-F238E27FC236}">
                <a16:creationId xmlns:a16="http://schemas.microsoft.com/office/drawing/2014/main" id="{532BDCDC-3C95-40F8-8CCB-85C1322030D8}"/>
              </a:ext>
            </a:extLst>
          </p:cNvPr>
          <p:cNvSpPr>
            <a:spLocks noChangeArrowheads="1"/>
          </p:cNvSpPr>
          <p:nvPr/>
        </p:nvSpPr>
        <p:spPr bwMode="auto">
          <a:xfrm>
            <a:off x="76200" y="5879889"/>
            <a:ext cx="4905510"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Note: molecule does not have to be planar </a:t>
            </a:r>
            <a:br>
              <a:rPr lang="en-US" altLang="en-US" sz="1800" dirty="0"/>
            </a:br>
            <a:r>
              <a:rPr lang="en-US" altLang="en-US" sz="1800" dirty="0"/>
              <a:t>e.g. B(NH</a:t>
            </a:r>
            <a:r>
              <a:rPr lang="en-US" altLang="en-US" sz="1800" baseline="-25000" dirty="0"/>
              <a:t>2</a:t>
            </a:r>
            <a:r>
              <a:rPr lang="en-US" altLang="en-US" sz="1800" dirty="0"/>
              <a:t>)</a:t>
            </a:r>
            <a:r>
              <a:rPr lang="en-US" altLang="en-US" sz="1800" baseline="-25000" dirty="0"/>
              <a:t>3</a:t>
            </a:r>
            <a:r>
              <a:rPr lang="en-US" altLang="en-US" sz="1800" dirty="0"/>
              <a:t> </a:t>
            </a:r>
            <a:r>
              <a:rPr lang="en-US" altLang="en-US" sz="2000" dirty="0"/>
              <a:t>(C</a:t>
            </a:r>
            <a:r>
              <a:rPr lang="en-US" altLang="en-US" sz="2000" baseline="-25000" dirty="0"/>
              <a:t>3h</a:t>
            </a:r>
            <a:r>
              <a:rPr lang="en-US" altLang="en-US" sz="2000" dirty="0"/>
              <a:t>, </a:t>
            </a:r>
            <a:r>
              <a:rPr lang="en-US" altLang="en-US" sz="1800" dirty="0"/>
              <a:t>conformation is important !)</a:t>
            </a:r>
          </a:p>
        </p:txBody>
      </p:sp>
    </p:spTree>
    <p:extLst>
      <p:ext uri="{BB962C8B-B14F-4D97-AF65-F5344CB8AC3E}">
        <p14:creationId xmlns:p14="http://schemas.microsoft.com/office/powerpoint/2010/main" val="409555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F9B67-9096-4561-BCC4-9C5303E72C4C}"/>
              </a:ext>
            </a:extLst>
          </p:cNvPr>
          <p:cNvSpPr>
            <a:spLocks noGrp="1"/>
          </p:cNvSpPr>
          <p:nvPr>
            <p:ph type="title"/>
          </p:nvPr>
        </p:nvSpPr>
        <p:spPr/>
        <p:txBody>
          <a:bodyPr>
            <a:noAutofit/>
          </a:bodyPr>
          <a:lstStyle/>
          <a:p>
            <a:r>
              <a:rPr lang="en-US" b="1" dirty="0"/>
              <a:t>Symmetry and Group Theory</a:t>
            </a:r>
          </a:p>
        </p:txBody>
      </p:sp>
      <p:sp>
        <p:nvSpPr>
          <p:cNvPr id="3" name="Content Placeholder 2">
            <a:extLst>
              <a:ext uri="{FF2B5EF4-FFF2-40B4-BE49-F238E27FC236}">
                <a16:creationId xmlns:a16="http://schemas.microsoft.com/office/drawing/2014/main" id="{8305B7D5-DA27-481F-96CC-132CA910BEA3}"/>
              </a:ext>
            </a:extLst>
          </p:cNvPr>
          <p:cNvSpPr>
            <a:spLocks noGrp="1"/>
          </p:cNvSpPr>
          <p:nvPr>
            <p:ph idx="1"/>
          </p:nvPr>
        </p:nvSpPr>
        <p:spPr/>
        <p:txBody>
          <a:bodyPr>
            <a:normAutofit/>
          </a:bodyPr>
          <a:lstStyle/>
          <a:p>
            <a:pPr marL="571500" indent="-342900">
              <a:lnSpc>
                <a:spcPct val="100000"/>
              </a:lnSpc>
              <a:spcBef>
                <a:spcPts val="0"/>
              </a:spcBef>
            </a:pPr>
            <a:r>
              <a:rPr lang="en-US" sz="2200" dirty="0"/>
              <a:t>The term symmetry is derived from the Greek word “</a:t>
            </a:r>
            <a:r>
              <a:rPr lang="en-US" sz="2200" dirty="0" err="1"/>
              <a:t>symmetria</a:t>
            </a:r>
            <a:r>
              <a:rPr lang="en-US" sz="2200" dirty="0"/>
              <a:t>” which means “measured together”.  An object is symmetric if one part (e.g., one side) of it is the same* as all of the other parts.  You know intuitively if something is symmetric, but we require a precise method to describe how an object or molecule is symmetric.</a:t>
            </a:r>
          </a:p>
          <a:p>
            <a:pPr marL="571500" indent="-342900">
              <a:lnSpc>
                <a:spcPct val="100000"/>
              </a:lnSpc>
              <a:spcBef>
                <a:spcPts val="0"/>
              </a:spcBef>
            </a:pPr>
            <a:endParaRPr lang="en-US" sz="2200" dirty="0"/>
          </a:p>
          <a:p>
            <a:pPr marL="571500" indent="-342900">
              <a:lnSpc>
                <a:spcPct val="100000"/>
              </a:lnSpc>
              <a:spcBef>
                <a:spcPts val="0"/>
              </a:spcBef>
            </a:pPr>
            <a:r>
              <a:rPr lang="en-US" altLang="en-US" sz="2200" i="1" dirty="0"/>
              <a:t>Group theory</a:t>
            </a:r>
            <a:r>
              <a:rPr lang="en-US" altLang="en-US" sz="2200" dirty="0"/>
              <a:t> is a very powerful mathematical tool that allows us to rationalize and simplify many problems in Chemistry.  A group consists of a set of symmetry elements (and associated symmetry operations) that completely describe the symmetry of an object.</a:t>
            </a:r>
          </a:p>
          <a:p>
            <a:pPr marL="571500" indent="-342900">
              <a:lnSpc>
                <a:spcPct val="100000"/>
              </a:lnSpc>
              <a:spcBef>
                <a:spcPts val="0"/>
              </a:spcBef>
            </a:pPr>
            <a:endParaRPr lang="en-US" altLang="en-US" sz="2200" dirty="0"/>
          </a:p>
          <a:p>
            <a:pPr marL="571500" indent="-342900">
              <a:lnSpc>
                <a:spcPct val="100000"/>
              </a:lnSpc>
              <a:spcBef>
                <a:spcPts val="0"/>
              </a:spcBef>
            </a:pPr>
            <a:r>
              <a:rPr lang="en-US" altLang="en-US" sz="2200" dirty="0"/>
              <a:t>We will use some aspects of group theory to help us understand the bonding and spectroscopic features of molecules.</a:t>
            </a:r>
          </a:p>
          <a:p>
            <a:pPr indent="0">
              <a:lnSpc>
                <a:spcPct val="100000"/>
              </a:lnSpc>
              <a:spcBef>
                <a:spcPts val="0"/>
              </a:spcBef>
            </a:pPr>
            <a:endParaRPr lang="en-US" sz="2200" dirty="0"/>
          </a:p>
          <a:p>
            <a:pPr indent="0">
              <a:lnSpc>
                <a:spcPct val="100000"/>
              </a:lnSpc>
              <a:spcBef>
                <a:spcPts val="0"/>
              </a:spcBef>
            </a:pPr>
            <a:endParaRPr lang="en-US" sz="2200" dirty="0"/>
          </a:p>
        </p:txBody>
      </p:sp>
      <p:sp>
        <p:nvSpPr>
          <p:cNvPr id="4" name="Slide Number Placeholder 3">
            <a:extLst>
              <a:ext uri="{FF2B5EF4-FFF2-40B4-BE49-F238E27FC236}">
                <a16:creationId xmlns:a16="http://schemas.microsoft.com/office/drawing/2014/main" id="{6E77AB70-C478-482A-9A11-F5F2EA3E5C7C}"/>
              </a:ext>
            </a:extLst>
          </p:cNvPr>
          <p:cNvSpPr>
            <a:spLocks noGrp="1"/>
          </p:cNvSpPr>
          <p:nvPr>
            <p:ph type="sldNum" sz="quarter" idx="12"/>
          </p:nvPr>
        </p:nvSpPr>
        <p:spPr/>
        <p:txBody>
          <a:bodyPr/>
          <a:lstStyle/>
          <a:p>
            <a:fld id="{6097047B-08FC-46CD-88C5-F426120E1685}" type="slidenum">
              <a:rPr lang="en-US" smtClean="0"/>
              <a:t>2</a:t>
            </a:fld>
            <a:endParaRPr lang="en-US"/>
          </a:p>
        </p:txBody>
      </p:sp>
    </p:spTree>
    <p:extLst>
      <p:ext uri="{BB962C8B-B14F-4D97-AF65-F5344CB8AC3E}">
        <p14:creationId xmlns:p14="http://schemas.microsoft.com/office/powerpoint/2010/main" val="85792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C0489-BAD2-4123-82FA-79ED6E58747E}"/>
              </a:ext>
            </a:extLst>
          </p:cNvPr>
          <p:cNvSpPr>
            <a:spLocks noGrp="1"/>
          </p:cNvSpPr>
          <p:nvPr>
            <p:ph type="title"/>
          </p:nvPr>
        </p:nvSpPr>
        <p:spPr/>
        <p:txBody>
          <a:bodyPr>
            <a:normAutofit/>
          </a:bodyPr>
          <a:lstStyle/>
          <a:p>
            <a:r>
              <a:rPr lang="en-US" altLang="en-US" dirty="0"/>
              <a:t>Identifying Point Groups</a:t>
            </a:r>
            <a:endParaRPr lang="en-US" dirty="0"/>
          </a:p>
        </p:txBody>
      </p:sp>
      <p:sp>
        <p:nvSpPr>
          <p:cNvPr id="3" name="Content Placeholder 2">
            <a:extLst>
              <a:ext uri="{FF2B5EF4-FFF2-40B4-BE49-F238E27FC236}">
                <a16:creationId xmlns:a16="http://schemas.microsoft.com/office/drawing/2014/main" id="{804173FB-80A3-4002-9F57-1629E85F029B}"/>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54F506F8-E0AD-4CEF-8DB8-AB984AF1A6E6}"/>
              </a:ext>
            </a:extLst>
          </p:cNvPr>
          <p:cNvSpPr>
            <a:spLocks noGrp="1"/>
          </p:cNvSpPr>
          <p:nvPr>
            <p:ph type="sldNum" sz="quarter" idx="12"/>
          </p:nvPr>
        </p:nvSpPr>
        <p:spPr/>
        <p:txBody>
          <a:bodyPr/>
          <a:lstStyle/>
          <a:p>
            <a:fld id="{6097047B-08FC-46CD-88C5-F426120E1685}" type="slidenum">
              <a:rPr lang="en-US" smtClean="0"/>
              <a:t>20</a:t>
            </a:fld>
            <a:endParaRPr lang="en-US"/>
          </a:p>
        </p:txBody>
      </p:sp>
      <p:pic>
        <p:nvPicPr>
          <p:cNvPr id="5" name="Picture 2" descr="http://srs.dl.ac.uk/xrs/Computing/Programs/excurv97/sym.gif">
            <a:extLst>
              <a:ext uri="{FF2B5EF4-FFF2-40B4-BE49-F238E27FC236}">
                <a16:creationId xmlns:a16="http://schemas.microsoft.com/office/drawing/2014/main" id="{A11A33D6-9CAB-48AA-85F2-EAF06028C9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4579" y="595613"/>
            <a:ext cx="35814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4">
            <a:extLst>
              <a:ext uri="{FF2B5EF4-FFF2-40B4-BE49-F238E27FC236}">
                <a16:creationId xmlns:a16="http://schemas.microsoft.com/office/drawing/2014/main" id="{F9D41342-C2D4-42EC-B531-240B45ED589C}"/>
              </a:ext>
            </a:extLst>
          </p:cNvPr>
          <p:cNvSpPr>
            <a:spLocks noChangeShapeType="1"/>
          </p:cNvSpPr>
          <p:nvPr/>
        </p:nvSpPr>
        <p:spPr bwMode="auto">
          <a:xfrm>
            <a:off x="6027579" y="4024613"/>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5">
            <a:extLst>
              <a:ext uri="{FF2B5EF4-FFF2-40B4-BE49-F238E27FC236}">
                <a16:creationId xmlns:a16="http://schemas.microsoft.com/office/drawing/2014/main" id="{44966492-7735-4DBC-B04A-DFC79F773A7E}"/>
              </a:ext>
            </a:extLst>
          </p:cNvPr>
          <p:cNvSpPr>
            <a:spLocks noChangeShapeType="1"/>
          </p:cNvSpPr>
          <p:nvPr/>
        </p:nvSpPr>
        <p:spPr bwMode="auto">
          <a:xfrm>
            <a:off x="4960779" y="1510013"/>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6">
            <a:extLst>
              <a:ext uri="{FF2B5EF4-FFF2-40B4-BE49-F238E27FC236}">
                <a16:creationId xmlns:a16="http://schemas.microsoft.com/office/drawing/2014/main" id="{571921BC-7AC8-4D2D-9FCB-57B8C9E3EBDF}"/>
              </a:ext>
            </a:extLst>
          </p:cNvPr>
          <p:cNvSpPr txBox="1">
            <a:spLocks noChangeArrowheads="1"/>
          </p:cNvSpPr>
          <p:nvPr/>
        </p:nvSpPr>
        <p:spPr bwMode="auto">
          <a:xfrm>
            <a:off x="76200" y="545554"/>
            <a:ext cx="19447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i="1" dirty="0">
                <a:solidFill>
                  <a:srgbClr val="FF0000"/>
                </a:solidFill>
              </a:rPr>
              <a:t>C</a:t>
            </a:r>
            <a:r>
              <a:rPr lang="en-US" altLang="en-US" sz="2000" i="1" baseline="-25000" dirty="0">
                <a:solidFill>
                  <a:srgbClr val="FF0000"/>
                </a:solidFill>
              </a:rPr>
              <a:t>n</a:t>
            </a:r>
            <a:r>
              <a:rPr lang="en-US" altLang="en-US" sz="2000" i="1" dirty="0">
                <a:solidFill>
                  <a:srgbClr val="FF0000"/>
                </a:solidFill>
              </a:rPr>
              <a:t> type groups:</a:t>
            </a:r>
          </a:p>
        </p:txBody>
      </p:sp>
      <p:sp>
        <p:nvSpPr>
          <p:cNvPr id="9" name="Text Box 7">
            <a:extLst>
              <a:ext uri="{FF2B5EF4-FFF2-40B4-BE49-F238E27FC236}">
                <a16:creationId xmlns:a16="http://schemas.microsoft.com/office/drawing/2014/main" id="{6F870326-75F0-4596-A26C-BBEBFBA8705F}"/>
              </a:ext>
            </a:extLst>
          </p:cNvPr>
          <p:cNvSpPr txBox="1">
            <a:spLocks noChangeArrowheads="1"/>
          </p:cNvSpPr>
          <p:nvPr/>
        </p:nvSpPr>
        <p:spPr bwMode="auto">
          <a:xfrm>
            <a:off x="76200" y="965200"/>
            <a:ext cx="47640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Only a C</a:t>
            </a:r>
            <a:r>
              <a:rPr lang="en-US" altLang="en-US" sz="2000" baseline="-25000" dirty="0"/>
              <a:t>n</a:t>
            </a:r>
            <a:r>
              <a:rPr lang="en-US" altLang="en-US" sz="2000" dirty="0"/>
              <a:t> axis (C</a:t>
            </a:r>
            <a:r>
              <a:rPr lang="en-US" altLang="en-US" sz="2000" baseline="-25000" dirty="0"/>
              <a:t>n</a:t>
            </a:r>
            <a:r>
              <a:rPr lang="en-US" altLang="en-US" sz="2000" dirty="0"/>
              <a:t>)</a:t>
            </a:r>
          </a:p>
          <a:p>
            <a:pPr eaLnBrk="1" hangingPunct="1"/>
            <a:endParaRPr lang="en-US" altLang="en-US" sz="2000" dirty="0"/>
          </a:p>
          <a:p>
            <a:pPr eaLnBrk="1" hangingPunct="1"/>
            <a:r>
              <a:rPr lang="en-US" altLang="en-US" sz="1800" dirty="0"/>
              <a:t>e.g. B(NH</a:t>
            </a:r>
            <a:r>
              <a:rPr lang="en-US" altLang="en-US" sz="1800" baseline="-25000" dirty="0"/>
              <a:t>2</a:t>
            </a:r>
            <a:r>
              <a:rPr lang="en-US" altLang="en-US" sz="1800" dirty="0"/>
              <a:t>)</a:t>
            </a:r>
            <a:r>
              <a:rPr lang="en-US" altLang="en-US" sz="1800" baseline="-25000" dirty="0"/>
              <a:t>3</a:t>
            </a:r>
            <a:r>
              <a:rPr lang="en-US" altLang="en-US" sz="1800" dirty="0"/>
              <a:t> </a:t>
            </a:r>
            <a:r>
              <a:rPr lang="en-US" altLang="en-US" sz="2000" dirty="0"/>
              <a:t>(C</a:t>
            </a:r>
            <a:r>
              <a:rPr lang="en-US" altLang="en-US" sz="2000" baseline="-25000" dirty="0"/>
              <a:t>3</a:t>
            </a:r>
            <a:r>
              <a:rPr lang="en-US" altLang="en-US" sz="2000" dirty="0"/>
              <a:t>, </a:t>
            </a:r>
            <a:r>
              <a:rPr lang="en-US" altLang="en-US" sz="1800" dirty="0"/>
              <a:t>conformation is important !)</a:t>
            </a:r>
          </a:p>
        </p:txBody>
      </p:sp>
      <p:sp>
        <p:nvSpPr>
          <p:cNvPr id="10" name="Line 8">
            <a:extLst>
              <a:ext uri="{FF2B5EF4-FFF2-40B4-BE49-F238E27FC236}">
                <a16:creationId xmlns:a16="http://schemas.microsoft.com/office/drawing/2014/main" id="{FFB88A60-5B47-450C-B464-F032C21156EB}"/>
              </a:ext>
            </a:extLst>
          </p:cNvPr>
          <p:cNvSpPr>
            <a:spLocks noChangeShapeType="1"/>
          </p:cNvSpPr>
          <p:nvPr/>
        </p:nvSpPr>
        <p:spPr bwMode="auto">
          <a:xfrm>
            <a:off x="4960779" y="2881613"/>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Rectangle 9">
            <a:extLst>
              <a:ext uri="{FF2B5EF4-FFF2-40B4-BE49-F238E27FC236}">
                <a16:creationId xmlns:a16="http://schemas.microsoft.com/office/drawing/2014/main" id="{453A3CA9-96D4-4094-A38D-CA2373CD7F3F}"/>
              </a:ext>
            </a:extLst>
          </p:cNvPr>
          <p:cNvSpPr>
            <a:spLocks noChangeArrowheads="1"/>
          </p:cNvSpPr>
          <p:nvPr/>
        </p:nvSpPr>
        <p:spPr bwMode="auto">
          <a:xfrm>
            <a:off x="76200" y="4267200"/>
            <a:ext cx="44719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e.g. H</a:t>
            </a:r>
            <a:r>
              <a:rPr lang="en-US" altLang="en-US" sz="1800" baseline="-25000" dirty="0"/>
              <a:t>2</a:t>
            </a:r>
            <a:r>
              <a:rPr lang="en-US" altLang="en-US" sz="1800" dirty="0"/>
              <a:t>O</a:t>
            </a:r>
            <a:r>
              <a:rPr lang="en-US" altLang="en-US" sz="1800" baseline="-25000" dirty="0"/>
              <a:t>2</a:t>
            </a:r>
            <a:r>
              <a:rPr lang="en-US" altLang="en-US" sz="1800" dirty="0"/>
              <a:t> </a:t>
            </a:r>
            <a:r>
              <a:rPr lang="en-US" altLang="en-US" sz="2000" dirty="0"/>
              <a:t>(C</a:t>
            </a:r>
            <a:r>
              <a:rPr lang="en-US" altLang="en-US" sz="2000" baseline="-25000" dirty="0"/>
              <a:t>2</a:t>
            </a:r>
            <a:r>
              <a:rPr lang="en-US" altLang="en-US" sz="2000" dirty="0"/>
              <a:t>, </a:t>
            </a:r>
            <a:r>
              <a:rPr lang="en-US" altLang="en-US" sz="1800" dirty="0"/>
              <a:t>conformation is important !)</a:t>
            </a:r>
          </a:p>
        </p:txBody>
      </p:sp>
      <p:pic>
        <p:nvPicPr>
          <p:cNvPr id="12" name="Picture 10">
            <a:extLst>
              <a:ext uri="{FF2B5EF4-FFF2-40B4-BE49-F238E27FC236}">
                <a16:creationId xmlns:a16="http://schemas.microsoft.com/office/drawing/2014/main" id="{C97F03A5-8240-4A3E-BC90-366762E2ED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055813"/>
            <a:ext cx="2209800"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Line 11">
            <a:extLst>
              <a:ext uri="{FF2B5EF4-FFF2-40B4-BE49-F238E27FC236}">
                <a16:creationId xmlns:a16="http://schemas.microsoft.com/office/drawing/2014/main" id="{630C7F06-2FDE-406E-8868-C1032D448515}"/>
              </a:ext>
            </a:extLst>
          </p:cNvPr>
          <p:cNvSpPr>
            <a:spLocks noChangeShapeType="1"/>
          </p:cNvSpPr>
          <p:nvPr/>
        </p:nvSpPr>
        <p:spPr bwMode="auto">
          <a:xfrm>
            <a:off x="6256179" y="5624813"/>
            <a:ext cx="304800" cy="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12">
            <a:extLst>
              <a:ext uri="{FF2B5EF4-FFF2-40B4-BE49-F238E27FC236}">
                <a16:creationId xmlns:a16="http://schemas.microsoft.com/office/drawing/2014/main" id="{19428A8D-FDA6-4604-9DD0-7DAE23C77081}"/>
              </a:ext>
            </a:extLst>
          </p:cNvPr>
          <p:cNvSpPr>
            <a:spLocks noChangeShapeType="1"/>
          </p:cNvSpPr>
          <p:nvPr/>
        </p:nvSpPr>
        <p:spPr bwMode="auto">
          <a:xfrm flipH="1">
            <a:off x="2362200" y="1143000"/>
            <a:ext cx="304800" cy="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Line 13">
            <a:extLst>
              <a:ext uri="{FF2B5EF4-FFF2-40B4-BE49-F238E27FC236}">
                <a16:creationId xmlns:a16="http://schemas.microsoft.com/office/drawing/2014/main" id="{06DD45F4-E984-4F9E-8163-AAC0217A3DE4}"/>
              </a:ext>
            </a:extLst>
          </p:cNvPr>
          <p:cNvSpPr>
            <a:spLocks noChangeShapeType="1"/>
          </p:cNvSpPr>
          <p:nvPr/>
        </p:nvSpPr>
        <p:spPr bwMode="auto">
          <a:xfrm>
            <a:off x="6408579" y="4558013"/>
            <a:ext cx="228600" cy="304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6" name="Picture 14">
            <a:hlinkClick r:id="rId4"/>
            <a:extLst>
              <a:ext uri="{FF2B5EF4-FFF2-40B4-BE49-F238E27FC236}">
                <a16:creationId xmlns:a16="http://schemas.microsoft.com/office/drawing/2014/main" id="{D66211DD-A256-41C4-9D0B-E479663ED67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4887913"/>
            <a:ext cx="2286000" cy="181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009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C0489-BAD2-4123-82FA-79ED6E58747E}"/>
              </a:ext>
            </a:extLst>
          </p:cNvPr>
          <p:cNvSpPr>
            <a:spLocks noGrp="1"/>
          </p:cNvSpPr>
          <p:nvPr>
            <p:ph type="title"/>
          </p:nvPr>
        </p:nvSpPr>
        <p:spPr/>
        <p:txBody>
          <a:bodyPr>
            <a:normAutofit/>
          </a:bodyPr>
          <a:lstStyle/>
          <a:p>
            <a:r>
              <a:rPr lang="en-US" altLang="en-US" dirty="0"/>
              <a:t>Identifying Point Groups</a:t>
            </a:r>
            <a:endParaRPr lang="en-US" dirty="0"/>
          </a:p>
        </p:txBody>
      </p:sp>
      <p:sp>
        <p:nvSpPr>
          <p:cNvPr id="3" name="Content Placeholder 2">
            <a:extLst>
              <a:ext uri="{FF2B5EF4-FFF2-40B4-BE49-F238E27FC236}">
                <a16:creationId xmlns:a16="http://schemas.microsoft.com/office/drawing/2014/main" id="{804173FB-80A3-4002-9F57-1629E85F029B}"/>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54F506F8-E0AD-4CEF-8DB8-AB984AF1A6E6}"/>
              </a:ext>
            </a:extLst>
          </p:cNvPr>
          <p:cNvSpPr>
            <a:spLocks noGrp="1"/>
          </p:cNvSpPr>
          <p:nvPr>
            <p:ph type="sldNum" sz="quarter" idx="12"/>
          </p:nvPr>
        </p:nvSpPr>
        <p:spPr/>
        <p:txBody>
          <a:bodyPr/>
          <a:lstStyle/>
          <a:p>
            <a:fld id="{6097047B-08FC-46CD-88C5-F426120E1685}" type="slidenum">
              <a:rPr lang="en-US" smtClean="0"/>
              <a:t>21</a:t>
            </a:fld>
            <a:endParaRPr lang="en-US"/>
          </a:p>
        </p:txBody>
      </p:sp>
      <p:pic>
        <p:nvPicPr>
          <p:cNvPr id="5" name="Picture 2" descr="http://srs.dl.ac.uk/xrs/Computing/Programs/excurv97/sym.gif">
            <a:extLst>
              <a:ext uri="{FF2B5EF4-FFF2-40B4-BE49-F238E27FC236}">
                <a16:creationId xmlns:a16="http://schemas.microsoft.com/office/drawing/2014/main" id="{0075FCFF-DBD5-4A51-BC5D-DF2C5C2B19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4579" y="586282"/>
            <a:ext cx="35814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4">
            <a:extLst>
              <a:ext uri="{FF2B5EF4-FFF2-40B4-BE49-F238E27FC236}">
                <a16:creationId xmlns:a16="http://schemas.microsoft.com/office/drawing/2014/main" id="{253B2133-4DE0-4E37-854D-EDA860CA6426}"/>
              </a:ext>
            </a:extLst>
          </p:cNvPr>
          <p:cNvSpPr>
            <a:spLocks noChangeShapeType="1"/>
          </p:cNvSpPr>
          <p:nvPr/>
        </p:nvSpPr>
        <p:spPr bwMode="auto">
          <a:xfrm>
            <a:off x="6408579" y="4548682"/>
            <a:ext cx="228600" cy="304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5">
            <a:extLst>
              <a:ext uri="{FF2B5EF4-FFF2-40B4-BE49-F238E27FC236}">
                <a16:creationId xmlns:a16="http://schemas.microsoft.com/office/drawing/2014/main" id="{F5CF8FE5-4C09-4EB7-A439-3D722174917D}"/>
              </a:ext>
            </a:extLst>
          </p:cNvPr>
          <p:cNvSpPr>
            <a:spLocks noChangeShapeType="1"/>
          </p:cNvSpPr>
          <p:nvPr/>
        </p:nvSpPr>
        <p:spPr bwMode="auto">
          <a:xfrm>
            <a:off x="4960779" y="1500682"/>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6">
            <a:extLst>
              <a:ext uri="{FF2B5EF4-FFF2-40B4-BE49-F238E27FC236}">
                <a16:creationId xmlns:a16="http://schemas.microsoft.com/office/drawing/2014/main" id="{A91367E5-FD50-416D-8CE4-BB950DFF5C27}"/>
              </a:ext>
            </a:extLst>
          </p:cNvPr>
          <p:cNvSpPr txBox="1">
            <a:spLocks noChangeArrowheads="1"/>
          </p:cNvSpPr>
          <p:nvPr/>
        </p:nvSpPr>
        <p:spPr bwMode="auto">
          <a:xfrm>
            <a:off x="76199" y="603043"/>
            <a:ext cx="19447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i="1" dirty="0">
                <a:solidFill>
                  <a:srgbClr val="FF0000"/>
                </a:solidFill>
              </a:rPr>
              <a:t>C</a:t>
            </a:r>
            <a:r>
              <a:rPr lang="en-US" altLang="en-US" sz="2000" i="1" baseline="-25000" dirty="0">
                <a:solidFill>
                  <a:srgbClr val="FF0000"/>
                </a:solidFill>
              </a:rPr>
              <a:t>n</a:t>
            </a:r>
            <a:r>
              <a:rPr lang="en-US" altLang="en-US" sz="2000" i="1" dirty="0">
                <a:solidFill>
                  <a:srgbClr val="FF0000"/>
                </a:solidFill>
              </a:rPr>
              <a:t> type groups:</a:t>
            </a:r>
          </a:p>
        </p:txBody>
      </p:sp>
      <p:sp>
        <p:nvSpPr>
          <p:cNvPr id="9" name="Text Box 7">
            <a:extLst>
              <a:ext uri="{FF2B5EF4-FFF2-40B4-BE49-F238E27FC236}">
                <a16:creationId xmlns:a16="http://schemas.microsoft.com/office/drawing/2014/main" id="{1A2CA22F-ADB3-4424-8F34-8E72AE659B89}"/>
              </a:ext>
            </a:extLst>
          </p:cNvPr>
          <p:cNvSpPr txBox="1">
            <a:spLocks noChangeArrowheads="1"/>
          </p:cNvSpPr>
          <p:nvPr/>
        </p:nvSpPr>
        <p:spPr bwMode="auto">
          <a:xfrm>
            <a:off x="76200" y="962025"/>
            <a:ext cx="28289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a:t>A C</a:t>
            </a:r>
            <a:r>
              <a:rPr lang="en-US" altLang="en-US" sz="2000" baseline="-25000"/>
              <a:t>n</a:t>
            </a:r>
            <a:r>
              <a:rPr lang="en-US" altLang="en-US" sz="2000"/>
              <a:t> axis and a </a:t>
            </a:r>
            <a:r>
              <a:rPr lang="en-US" altLang="en-US" sz="2000">
                <a:sym typeface="Symbol" panose="05050102010706020507" pitchFamily="18" charset="2"/>
              </a:rPr>
              <a:t></a:t>
            </a:r>
            <a:r>
              <a:rPr lang="en-US" altLang="en-US" sz="2000" baseline="-25000">
                <a:sym typeface="Symbol" panose="05050102010706020507" pitchFamily="18" charset="2"/>
              </a:rPr>
              <a:t>v</a:t>
            </a:r>
            <a:r>
              <a:rPr lang="en-US" altLang="en-US" sz="2000"/>
              <a:t> (C</a:t>
            </a:r>
            <a:r>
              <a:rPr lang="en-US" altLang="en-US" sz="2000" baseline="-25000"/>
              <a:t>nv</a:t>
            </a:r>
            <a:r>
              <a:rPr lang="en-US" altLang="en-US" sz="2000"/>
              <a:t>)</a:t>
            </a:r>
          </a:p>
          <a:p>
            <a:pPr eaLnBrk="1" hangingPunct="1"/>
            <a:endParaRPr lang="en-US" altLang="en-US" sz="2000"/>
          </a:p>
          <a:p>
            <a:pPr eaLnBrk="1" hangingPunct="1"/>
            <a:r>
              <a:rPr lang="en-US" altLang="en-US" sz="1800"/>
              <a:t>e.g. NH</a:t>
            </a:r>
            <a:r>
              <a:rPr lang="en-US" altLang="en-US" sz="1800" baseline="-25000"/>
              <a:t>3</a:t>
            </a:r>
            <a:r>
              <a:rPr lang="en-US" altLang="en-US" sz="1800"/>
              <a:t> </a:t>
            </a:r>
            <a:r>
              <a:rPr lang="en-US" altLang="en-US" sz="2000"/>
              <a:t>(C</a:t>
            </a:r>
            <a:r>
              <a:rPr lang="en-US" altLang="en-US" sz="2000" baseline="-25000"/>
              <a:t>3v</a:t>
            </a:r>
            <a:r>
              <a:rPr lang="en-US" altLang="en-US" sz="1800"/>
              <a:t>)</a:t>
            </a:r>
          </a:p>
        </p:txBody>
      </p:sp>
      <p:sp>
        <p:nvSpPr>
          <p:cNvPr id="10" name="Line 8">
            <a:extLst>
              <a:ext uri="{FF2B5EF4-FFF2-40B4-BE49-F238E27FC236}">
                <a16:creationId xmlns:a16="http://schemas.microsoft.com/office/drawing/2014/main" id="{E0BA0DA2-C4D7-41E4-A0D9-EE49C54D482C}"/>
              </a:ext>
            </a:extLst>
          </p:cNvPr>
          <p:cNvSpPr>
            <a:spLocks noChangeShapeType="1"/>
          </p:cNvSpPr>
          <p:nvPr/>
        </p:nvSpPr>
        <p:spPr bwMode="auto">
          <a:xfrm flipH="1">
            <a:off x="2971800" y="1143000"/>
            <a:ext cx="304800" cy="0"/>
          </a:xfrm>
          <a:prstGeom prst="line">
            <a:avLst/>
          </a:prstGeom>
          <a:noFill/>
          <a:ln w="9525">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9">
            <a:extLst>
              <a:ext uri="{FF2B5EF4-FFF2-40B4-BE49-F238E27FC236}">
                <a16:creationId xmlns:a16="http://schemas.microsoft.com/office/drawing/2014/main" id="{069EC665-BD9C-4F6B-AD65-2735A54A1B87}"/>
              </a:ext>
            </a:extLst>
          </p:cNvPr>
          <p:cNvSpPr>
            <a:spLocks noChangeShapeType="1"/>
          </p:cNvSpPr>
          <p:nvPr/>
        </p:nvSpPr>
        <p:spPr bwMode="auto">
          <a:xfrm flipH="1">
            <a:off x="7322979" y="5615482"/>
            <a:ext cx="304800" cy="0"/>
          </a:xfrm>
          <a:prstGeom prst="line">
            <a:avLst/>
          </a:prstGeom>
          <a:noFill/>
          <a:ln w="9525">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0">
            <a:extLst>
              <a:ext uri="{FF2B5EF4-FFF2-40B4-BE49-F238E27FC236}">
                <a16:creationId xmlns:a16="http://schemas.microsoft.com/office/drawing/2014/main" id="{CF537958-F164-4552-84A7-774835CF604A}"/>
              </a:ext>
            </a:extLst>
          </p:cNvPr>
          <p:cNvSpPr>
            <a:spLocks noChangeShapeType="1"/>
          </p:cNvSpPr>
          <p:nvPr/>
        </p:nvSpPr>
        <p:spPr bwMode="auto">
          <a:xfrm>
            <a:off x="4960779" y="2872282"/>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Rectangle 11">
            <a:extLst>
              <a:ext uri="{FF2B5EF4-FFF2-40B4-BE49-F238E27FC236}">
                <a16:creationId xmlns:a16="http://schemas.microsoft.com/office/drawing/2014/main" id="{0AA3C070-E01D-425B-A5F4-21A5035A9D6B}"/>
              </a:ext>
            </a:extLst>
          </p:cNvPr>
          <p:cNvSpPr>
            <a:spLocks noChangeArrowheads="1"/>
          </p:cNvSpPr>
          <p:nvPr/>
        </p:nvSpPr>
        <p:spPr bwMode="auto">
          <a:xfrm>
            <a:off x="76200" y="4267200"/>
            <a:ext cx="45545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a:t>e.g. H</a:t>
            </a:r>
            <a:r>
              <a:rPr lang="en-US" altLang="en-US" sz="1800" baseline="-25000"/>
              <a:t>2</a:t>
            </a:r>
            <a:r>
              <a:rPr lang="en-US" altLang="en-US" sz="1800"/>
              <a:t>O</a:t>
            </a:r>
            <a:r>
              <a:rPr lang="en-US" altLang="en-US" sz="1800" baseline="-25000"/>
              <a:t>2</a:t>
            </a:r>
            <a:r>
              <a:rPr lang="en-US" altLang="en-US" sz="1800"/>
              <a:t> </a:t>
            </a:r>
            <a:r>
              <a:rPr lang="en-US" altLang="en-US" sz="2000"/>
              <a:t>(C</a:t>
            </a:r>
            <a:r>
              <a:rPr lang="en-US" altLang="en-US" sz="2000" baseline="-25000"/>
              <a:t>2v</a:t>
            </a:r>
            <a:r>
              <a:rPr lang="en-US" altLang="en-US" sz="2000"/>
              <a:t>, </a:t>
            </a:r>
            <a:r>
              <a:rPr lang="en-US" altLang="en-US" sz="1800"/>
              <a:t>conformation is important !)</a:t>
            </a:r>
          </a:p>
        </p:txBody>
      </p:sp>
      <p:sp>
        <p:nvSpPr>
          <p:cNvPr id="14" name="Line 12">
            <a:extLst>
              <a:ext uri="{FF2B5EF4-FFF2-40B4-BE49-F238E27FC236}">
                <a16:creationId xmlns:a16="http://schemas.microsoft.com/office/drawing/2014/main" id="{B6169679-2E59-42E1-A2DD-4DE229128A63}"/>
              </a:ext>
            </a:extLst>
          </p:cNvPr>
          <p:cNvSpPr>
            <a:spLocks noChangeShapeType="1"/>
          </p:cNvSpPr>
          <p:nvPr/>
        </p:nvSpPr>
        <p:spPr bwMode="auto">
          <a:xfrm>
            <a:off x="6027579" y="4015282"/>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5" name="Picture 13">
            <a:extLst>
              <a:ext uri="{FF2B5EF4-FFF2-40B4-BE49-F238E27FC236}">
                <a16:creationId xmlns:a16="http://schemas.microsoft.com/office/drawing/2014/main" id="{E0228F50-30A6-465B-8165-47E8E422EC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981200"/>
            <a:ext cx="2514600" cy="224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14">
            <a:hlinkClick r:id="rId4"/>
            <a:extLst>
              <a:ext uri="{FF2B5EF4-FFF2-40B4-BE49-F238E27FC236}">
                <a16:creationId xmlns:a16="http://schemas.microsoft.com/office/drawing/2014/main" id="{7D50C67C-0455-4580-BED9-6A27F70BAD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892675"/>
            <a:ext cx="2667000" cy="181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864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C0489-BAD2-4123-82FA-79ED6E58747E}"/>
              </a:ext>
            </a:extLst>
          </p:cNvPr>
          <p:cNvSpPr>
            <a:spLocks noGrp="1"/>
          </p:cNvSpPr>
          <p:nvPr>
            <p:ph type="title"/>
          </p:nvPr>
        </p:nvSpPr>
        <p:spPr/>
        <p:txBody>
          <a:bodyPr>
            <a:normAutofit/>
          </a:bodyPr>
          <a:lstStyle/>
          <a:p>
            <a:r>
              <a:rPr lang="en-US" altLang="en-US" dirty="0"/>
              <a:t>Identifying Point Groups</a:t>
            </a:r>
            <a:endParaRPr lang="en-US" dirty="0"/>
          </a:p>
        </p:txBody>
      </p:sp>
      <p:sp>
        <p:nvSpPr>
          <p:cNvPr id="3" name="Content Placeholder 2">
            <a:extLst>
              <a:ext uri="{FF2B5EF4-FFF2-40B4-BE49-F238E27FC236}">
                <a16:creationId xmlns:a16="http://schemas.microsoft.com/office/drawing/2014/main" id="{804173FB-80A3-4002-9F57-1629E85F029B}"/>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54F506F8-E0AD-4CEF-8DB8-AB984AF1A6E6}"/>
              </a:ext>
            </a:extLst>
          </p:cNvPr>
          <p:cNvSpPr>
            <a:spLocks noGrp="1"/>
          </p:cNvSpPr>
          <p:nvPr>
            <p:ph type="sldNum" sz="quarter" idx="12"/>
          </p:nvPr>
        </p:nvSpPr>
        <p:spPr/>
        <p:txBody>
          <a:bodyPr/>
          <a:lstStyle/>
          <a:p>
            <a:fld id="{6097047B-08FC-46CD-88C5-F426120E1685}" type="slidenum">
              <a:rPr lang="en-US" smtClean="0"/>
              <a:t>22</a:t>
            </a:fld>
            <a:endParaRPr lang="en-US"/>
          </a:p>
        </p:txBody>
      </p:sp>
      <p:sp>
        <p:nvSpPr>
          <p:cNvPr id="5" name="Rectangle 2">
            <a:extLst>
              <a:ext uri="{FF2B5EF4-FFF2-40B4-BE49-F238E27FC236}">
                <a16:creationId xmlns:a16="http://schemas.microsoft.com/office/drawing/2014/main" id="{A20232D4-CCB3-4B1C-9968-40D40F7A51D2}"/>
              </a:ext>
            </a:extLst>
          </p:cNvPr>
          <p:cNvSpPr>
            <a:spLocks noChangeArrowheads="1"/>
          </p:cNvSpPr>
          <p:nvPr/>
        </p:nvSpPr>
        <p:spPr bwMode="auto">
          <a:xfrm>
            <a:off x="4674436" y="1988163"/>
            <a:ext cx="4279064" cy="42052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6" name="Text Box 4">
            <a:extLst>
              <a:ext uri="{FF2B5EF4-FFF2-40B4-BE49-F238E27FC236}">
                <a16:creationId xmlns:a16="http://schemas.microsoft.com/office/drawing/2014/main" id="{66D4BAF3-23AF-4AC5-B4FE-A3AB0C2B86CC}"/>
              </a:ext>
            </a:extLst>
          </p:cNvPr>
          <p:cNvSpPr txBox="1">
            <a:spLocks noChangeArrowheads="1"/>
          </p:cNvSpPr>
          <p:nvPr/>
        </p:nvSpPr>
        <p:spPr bwMode="auto">
          <a:xfrm>
            <a:off x="76199" y="559968"/>
            <a:ext cx="19447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i="1" dirty="0">
                <a:solidFill>
                  <a:srgbClr val="FF0000"/>
                </a:solidFill>
              </a:rPr>
              <a:t>C</a:t>
            </a:r>
            <a:r>
              <a:rPr lang="en-US" altLang="en-US" sz="2000" i="1" baseline="-25000" dirty="0">
                <a:solidFill>
                  <a:srgbClr val="FF0000"/>
                </a:solidFill>
              </a:rPr>
              <a:t>n</a:t>
            </a:r>
            <a:r>
              <a:rPr lang="en-US" altLang="en-US" sz="2000" i="1" dirty="0">
                <a:solidFill>
                  <a:srgbClr val="FF0000"/>
                </a:solidFill>
              </a:rPr>
              <a:t> type groups:</a:t>
            </a:r>
          </a:p>
        </p:txBody>
      </p:sp>
      <p:sp>
        <p:nvSpPr>
          <p:cNvPr id="7" name="Text Box 5">
            <a:extLst>
              <a:ext uri="{FF2B5EF4-FFF2-40B4-BE49-F238E27FC236}">
                <a16:creationId xmlns:a16="http://schemas.microsoft.com/office/drawing/2014/main" id="{89AD03B7-50BA-4D25-BA81-1C6E8A459148}"/>
              </a:ext>
            </a:extLst>
          </p:cNvPr>
          <p:cNvSpPr txBox="1">
            <a:spLocks noChangeArrowheads="1"/>
          </p:cNvSpPr>
          <p:nvPr/>
        </p:nvSpPr>
        <p:spPr bwMode="auto">
          <a:xfrm>
            <a:off x="76199" y="1080374"/>
            <a:ext cx="44904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A C</a:t>
            </a:r>
            <a:r>
              <a:rPr lang="en-US" altLang="en-US" sz="2000" baseline="-25000" dirty="0"/>
              <a:t>n</a:t>
            </a:r>
            <a:r>
              <a:rPr lang="en-US" altLang="en-US" sz="2000" dirty="0"/>
              <a:t> axis and a </a:t>
            </a:r>
            <a:r>
              <a:rPr lang="en-US" altLang="en-US" sz="2000" dirty="0">
                <a:sym typeface="Symbol" panose="05050102010706020507" pitchFamily="18" charset="2"/>
              </a:rPr>
              <a:t></a:t>
            </a:r>
            <a:r>
              <a:rPr lang="en-US" altLang="en-US" sz="2000" baseline="-25000" dirty="0">
                <a:sym typeface="Symbol" panose="05050102010706020507" pitchFamily="18" charset="2"/>
              </a:rPr>
              <a:t>v</a:t>
            </a:r>
            <a:r>
              <a:rPr lang="en-US" altLang="en-US" sz="2000" dirty="0"/>
              <a:t> (</a:t>
            </a:r>
            <a:r>
              <a:rPr lang="en-US" altLang="en-US" sz="2000" dirty="0" err="1"/>
              <a:t>C</a:t>
            </a:r>
            <a:r>
              <a:rPr lang="en-US" altLang="en-US" sz="2000" baseline="-25000" dirty="0" err="1"/>
              <a:t>nv</a:t>
            </a:r>
            <a:r>
              <a:rPr lang="en-US" altLang="en-US" sz="2000" dirty="0"/>
              <a:t>)</a:t>
            </a:r>
          </a:p>
          <a:p>
            <a:pPr eaLnBrk="1" hangingPunct="1"/>
            <a:r>
              <a:rPr lang="en-US" altLang="en-US" sz="1800" dirty="0"/>
              <a:t>e.g. NH</a:t>
            </a:r>
            <a:r>
              <a:rPr lang="en-US" altLang="en-US" sz="1800" baseline="-25000" dirty="0"/>
              <a:t>3</a:t>
            </a:r>
            <a:r>
              <a:rPr lang="en-US" altLang="en-US" sz="1800" dirty="0"/>
              <a:t> </a:t>
            </a:r>
            <a:r>
              <a:rPr lang="en-US" altLang="en-US" sz="2000" dirty="0"/>
              <a:t>(C</a:t>
            </a:r>
            <a:r>
              <a:rPr lang="en-US" altLang="en-US" sz="2000" baseline="-25000" dirty="0"/>
              <a:t>3v</a:t>
            </a:r>
            <a:r>
              <a:rPr lang="en-US" altLang="en-US" sz="2000" dirty="0"/>
              <a:t>, </a:t>
            </a:r>
            <a:r>
              <a:rPr lang="en-US" altLang="en-US" sz="1800" dirty="0"/>
              <a:t>conformation is important !)</a:t>
            </a:r>
          </a:p>
        </p:txBody>
      </p:sp>
      <p:sp>
        <p:nvSpPr>
          <p:cNvPr id="8" name="Rectangle 6">
            <a:extLst>
              <a:ext uri="{FF2B5EF4-FFF2-40B4-BE49-F238E27FC236}">
                <a16:creationId xmlns:a16="http://schemas.microsoft.com/office/drawing/2014/main" id="{384837F6-0300-4A54-9324-74EE04BC922B}"/>
              </a:ext>
            </a:extLst>
          </p:cNvPr>
          <p:cNvSpPr>
            <a:spLocks noChangeArrowheads="1"/>
          </p:cNvSpPr>
          <p:nvPr/>
        </p:nvSpPr>
        <p:spPr bwMode="auto">
          <a:xfrm>
            <a:off x="76200" y="4130885"/>
            <a:ext cx="292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e.g. trans-[SbF</a:t>
            </a:r>
            <a:r>
              <a:rPr lang="en-US" altLang="en-US" sz="1800" baseline="-25000" dirty="0"/>
              <a:t>4</a:t>
            </a:r>
            <a:r>
              <a:rPr lang="en-US" altLang="en-US" sz="1800" dirty="0"/>
              <a:t>ClBr]</a:t>
            </a:r>
            <a:r>
              <a:rPr lang="en-US" altLang="en-US" sz="1800" baseline="30000" dirty="0"/>
              <a:t>-</a:t>
            </a:r>
            <a:r>
              <a:rPr lang="en-US" altLang="en-US" sz="1800" dirty="0"/>
              <a:t> </a:t>
            </a:r>
            <a:r>
              <a:rPr lang="en-US" altLang="en-US" sz="2000" dirty="0"/>
              <a:t>(C</a:t>
            </a:r>
            <a:r>
              <a:rPr lang="en-US" altLang="en-US" sz="2000" baseline="-25000" dirty="0"/>
              <a:t>4v</a:t>
            </a:r>
            <a:r>
              <a:rPr lang="en-US" altLang="en-US" sz="1800" dirty="0"/>
              <a:t>)</a:t>
            </a:r>
          </a:p>
        </p:txBody>
      </p:sp>
      <p:pic>
        <p:nvPicPr>
          <p:cNvPr id="9" name="Picture 7">
            <a:hlinkClick r:id="rId2"/>
            <a:extLst>
              <a:ext uri="{FF2B5EF4-FFF2-40B4-BE49-F238E27FC236}">
                <a16:creationId xmlns:a16="http://schemas.microsoft.com/office/drawing/2014/main" id="{0872EAD0-3C7D-4C7A-BC41-DD8043E3BC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3945" y="1908556"/>
            <a:ext cx="2204884" cy="1969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8">
            <a:extLst>
              <a:ext uri="{FF2B5EF4-FFF2-40B4-BE49-F238E27FC236}">
                <a16:creationId xmlns:a16="http://schemas.microsoft.com/office/drawing/2014/main" id="{01421DFE-9921-4724-A136-797A8FAF63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4527760"/>
            <a:ext cx="1466831"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9">
            <a:hlinkClick r:id="rId5"/>
            <a:extLst>
              <a:ext uri="{FF2B5EF4-FFF2-40B4-BE49-F238E27FC236}">
                <a16:creationId xmlns:a16="http://schemas.microsoft.com/office/drawing/2014/main" id="{01E095F5-3BBA-4406-A50F-93F6A888A69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799772"/>
            <a:ext cx="1861587" cy="186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0">
            <a:extLst>
              <a:ext uri="{FF2B5EF4-FFF2-40B4-BE49-F238E27FC236}">
                <a16:creationId xmlns:a16="http://schemas.microsoft.com/office/drawing/2014/main" id="{83068F9D-ADF6-45A4-B913-A3A58896EAF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48250" y="3352800"/>
            <a:ext cx="3429000"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11">
            <a:extLst>
              <a:ext uri="{FF2B5EF4-FFF2-40B4-BE49-F238E27FC236}">
                <a16:creationId xmlns:a16="http://schemas.microsoft.com/office/drawing/2014/main" id="{F0F2318D-DC69-48A1-829F-4D68572EF14C}"/>
              </a:ext>
            </a:extLst>
          </p:cNvPr>
          <p:cNvSpPr>
            <a:spLocks noChangeArrowheads="1"/>
          </p:cNvSpPr>
          <p:nvPr/>
        </p:nvSpPr>
        <p:spPr bwMode="auto">
          <a:xfrm>
            <a:off x="4800600" y="2057400"/>
            <a:ext cx="4210050" cy="122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a:t>e.g. carbon monoxide, CO </a:t>
            </a:r>
            <a:r>
              <a:rPr lang="en-US" altLang="en-US" sz="2000"/>
              <a:t>(C</a:t>
            </a:r>
            <a:r>
              <a:rPr lang="en-US" altLang="en-US" sz="2000" baseline="-25000">
                <a:sym typeface="Symbol" panose="05050102010706020507" pitchFamily="18" charset="2"/>
              </a:rPr>
              <a:t></a:t>
            </a:r>
            <a:r>
              <a:rPr lang="en-US" altLang="en-US" sz="2000" baseline="-25000"/>
              <a:t>v</a:t>
            </a:r>
            <a:r>
              <a:rPr lang="en-US" altLang="en-US" sz="1800"/>
              <a:t>)</a:t>
            </a:r>
          </a:p>
          <a:p>
            <a:pPr eaLnBrk="1" hangingPunct="1"/>
            <a:endParaRPr lang="en-US" altLang="en-US" sz="1800"/>
          </a:p>
          <a:p>
            <a:pPr eaLnBrk="1" hangingPunct="1"/>
            <a:r>
              <a:rPr lang="en-US" altLang="en-US" sz="1800"/>
              <a:t>There are an infinite number of possible C</a:t>
            </a:r>
            <a:r>
              <a:rPr lang="en-US" altLang="en-US" sz="1800" baseline="-25000"/>
              <a:t>n</a:t>
            </a:r>
            <a:r>
              <a:rPr lang="en-US" altLang="en-US" sz="1800"/>
              <a:t> axes and </a:t>
            </a:r>
            <a:r>
              <a:rPr lang="en-US" altLang="en-US" sz="1800">
                <a:sym typeface="Symbol" panose="05050102010706020507" pitchFamily="18" charset="2"/>
              </a:rPr>
              <a:t></a:t>
            </a:r>
            <a:r>
              <a:rPr lang="en-US" altLang="en-US" sz="1800" baseline="-25000">
                <a:sym typeface="Symbol" panose="05050102010706020507" pitchFamily="18" charset="2"/>
              </a:rPr>
              <a:t>v</a:t>
            </a:r>
            <a:r>
              <a:rPr lang="en-US" altLang="en-US" sz="1800">
                <a:sym typeface="Symbol" panose="05050102010706020507" pitchFamily="18" charset="2"/>
              </a:rPr>
              <a:t> mirror planes.</a:t>
            </a:r>
            <a:endParaRPr lang="en-US" altLang="en-US" sz="1800" baseline="-25000"/>
          </a:p>
        </p:txBody>
      </p:sp>
      <p:pic>
        <p:nvPicPr>
          <p:cNvPr id="14" name="Picture 12">
            <a:extLst>
              <a:ext uri="{FF2B5EF4-FFF2-40B4-BE49-F238E27FC236}">
                <a16:creationId xmlns:a16="http://schemas.microsoft.com/office/drawing/2014/main" id="{A0EB059D-0AEB-40FC-B420-AB652388ED6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67450" y="5029200"/>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393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C0489-BAD2-4123-82FA-79ED6E58747E}"/>
              </a:ext>
            </a:extLst>
          </p:cNvPr>
          <p:cNvSpPr>
            <a:spLocks noGrp="1"/>
          </p:cNvSpPr>
          <p:nvPr>
            <p:ph type="title"/>
          </p:nvPr>
        </p:nvSpPr>
        <p:spPr/>
        <p:txBody>
          <a:bodyPr>
            <a:normAutofit/>
          </a:bodyPr>
          <a:lstStyle/>
          <a:p>
            <a:r>
              <a:rPr lang="en-US" altLang="en-US" dirty="0"/>
              <a:t>Identifying Point Groups</a:t>
            </a:r>
            <a:endParaRPr lang="en-US" dirty="0"/>
          </a:p>
        </p:txBody>
      </p:sp>
      <p:sp>
        <p:nvSpPr>
          <p:cNvPr id="3" name="Content Placeholder 2">
            <a:extLst>
              <a:ext uri="{FF2B5EF4-FFF2-40B4-BE49-F238E27FC236}">
                <a16:creationId xmlns:a16="http://schemas.microsoft.com/office/drawing/2014/main" id="{804173FB-80A3-4002-9F57-1629E85F029B}"/>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54F506F8-E0AD-4CEF-8DB8-AB984AF1A6E6}"/>
              </a:ext>
            </a:extLst>
          </p:cNvPr>
          <p:cNvSpPr>
            <a:spLocks noGrp="1"/>
          </p:cNvSpPr>
          <p:nvPr>
            <p:ph type="sldNum" sz="quarter" idx="12"/>
          </p:nvPr>
        </p:nvSpPr>
        <p:spPr/>
        <p:txBody>
          <a:bodyPr/>
          <a:lstStyle/>
          <a:p>
            <a:fld id="{6097047B-08FC-46CD-88C5-F426120E1685}" type="slidenum">
              <a:rPr lang="en-US" smtClean="0"/>
              <a:t>23</a:t>
            </a:fld>
            <a:endParaRPr lang="en-US"/>
          </a:p>
        </p:txBody>
      </p:sp>
      <p:pic>
        <p:nvPicPr>
          <p:cNvPr id="5" name="Picture 2" descr="http://srs.dl.ac.uk/xrs/Computing/Programs/excurv97/sym.gif">
            <a:extLst>
              <a:ext uri="{FF2B5EF4-FFF2-40B4-BE49-F238E27FC236}">
                <a16:creationId xmlns:a16="http://schemas.microsoft.com/office/drawing/2014/main" id="{CA09AD36-DF42-4062-B2E4-BBD1CD9653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4579" y="595613"/>
            <a:ext cx="35814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4">
            <a:extLst>
              <a:ext uri="{FF2B5EF4-FFF2-40B4-BE49-F238E27FC236}">
                <a16:creationId xmlns:a16="http://schemas.microsoft.com/office/drawing/2014/main" id="{B15EB43A-6C3E-4BE5-8EED-3F39BBC17B50}"/>
              </a:ext>
            </a:extLst>
          </p:cNvPr>
          <p:cNvSpPr>
            <a:spLocks noChangeShapeType="1"/>
          </p:cNvSpPr>
          <p:nvPr/>
        </p:nvSpPr>
        <p:spPr bwMode="auto">
          <a:xfrm>
            <a:off x="4960779" y="4939013"/>
            <a:ext cx="228600" cy="304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5">
            <a:extLst>
              <a:ext uri="{FF2B5EF4-FFF2-40B4-BE49-F238E27FC236}">
                <a16:creationId xmlns:a16="http://schemas.microsoft.com/office/drawing/2014/main" id="{645F75CB-B4EA-4DB3-8E6E-37295CE9B13C}"/>
              </a:ext>
            </a:extLst>
          </p:cNvPr>
          <p:cNvSpPr>
            <a:spLocks noChangeShapeType="1"/>
          </p:cNvSpPr>
          <p:nvPr/>
        </p:nvSpPr>
        <p:spPr bwMode="auto">
          <a:xfrm>
            <a:off x="4960779" y="1510013"/>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6">
            <a:extLst>
              <a:ext uri="{FF2B5EF4-FFF2-40B4-BE49-F238E27FC236}">
                <a16:creationId xmlns:a16="http://schemas.microsoft.com/office/drawing/2014/main" id="{6730847D-1E90-48CB-A23D-D2CE6375C52A}"/>
              </a:ext>
            </a:extLst>
          </p:cNvPr>
          <p:cNvSpPr txBox="1">
            <a:spLocks noChangeArrowheads="1"/>
          </p:cNvSpPr>
          <p:nvPr/>
        </p:nvSpPr>
        <p:spPr bwMode="auto">
          <a:xfrm>
            <a:off x="76200" y="551086"/>
            <a:ext cx="19447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i="1" dirty="0" err="1">
                <a:solidFill>
                  <a:srgbClr val="FF0000"/>
                </a:solidFill>
              </a:rPr>
              <a:t>D</a:t>
            </a:r>
            <a:r>
              <a:rPr lang="en-US" altLang="en-US" sz="2000" i="1" baseline="-25000" dirty="0" err="1">
                <a:solidFill>
                  <a:srgbClr val="FF0000"/>
                </a:solidFill>
              </a:rPr>
              <a:t>n</a:t>
            </a:r>
            <a:r>
              <a:rPr lang="en-US" altLang="en-US" sz="2000" i="1" dirty="0">
                <a:solidFill>
                  <a:srgbClr val="FF0000"/>
                </a:solidFill>
              </a:rPr>
              <a:t> type groups:</a:t>
            </a:r>
          </a:p>
        </p:txBody>
      </p:sp>
      <p:sp>
        <p:nvSpPr>
          <p:cNvPr id="9" name="Text Box 7">
            <a:extLst>
              <a:ext uri="{FF2B5EF4-FFF2-40B4-BE49-F238E27FC236}">
                <a16:creationId xmlns:a16="http://schemas.microsoft.com/office/drawing/2014/main" id="{9D94B450-06B9-4FFD-BB5E-B8EF5B1CA76A}"/>
              </a:ext>
            </a:extLst>
          </p:cNvPr>
          <p:cNvSpPr txBox="1">
            <a:spLocks noChangeArrowheads="1"/>
          </p:cNvSpPr>
          <p:nvPr/>
        </p:nvSpPr>
        <p:spPr bwMode="auto">
          <a:xfrm>
            <a:off x="76200" y="965200"/>
            <a:ext cx="4065588"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A C</a:t>
            </a:r>
            <a:r>
              <a:rPr lang="en-US" altLang="en-US" sz="2000" baseline="-25000" dirty="0"/>
              <a:t>n</a:t>
            </a:r>
            <a:r>
              <a:rPr lang="en-US" altLang="en-US" sz="2000" dirty="0"/>
              <a:t> axis, n perpendicular C</a:t>
            </a:r>
            <a:r>
              <a:rPr lang="en-US" altLang="en-US" sz="2000" baseline="-25000" dirty="0"/>
              <a:t>2</a:t>
            </a:r>
            <a:r>
              <a:rPr lang="en-US" altLang="en-US" sz="2000" dirty="0"/>
              <a:t> axes</a:t>
            </a:r>
          </a:p>
          <a:p>
            <a:pPr eaLnBrk="1" hangingPunct="1"/>
            <a:r>
              <a:rPr lang="en-US" altLang="en-US" sz="2000" dirty="0"/>
              <a:t>and a </a:t>
            </a:r>
            <a:r>
              <a:rPr lang="en-US" altLang="en-US" sz="2000" dirty="0">
                <a:sym typeface="Symbol" panose="05050102010706020507" pitchFamily="18" charset="2"/>
              </a:rPr>
              <a:t></a:t>
            </a:r>
            <a:r>
              <a:rPr lang="en-US" altLang="en-US" sz="2000" baseline="-25000" dirty="0">
                <a:sym typeface="Symbol" panose="05050102010706020507" pitchFamily="18" charset="2"/>
              </a:rPr>
              <a:t>h</a:t>
            </a:r>
            <a:r>
              <a:rPr lang="en-US" altLang="en-US" sz="2000" dirty="0"/>
              <a:t> (</a:t>
            </a:r>
            <a:r>
              <a:rPr lang="en-US" altLang="en-US" sz="2000" dirty="0" err="1"/>
              <a:t>D</a:t>
            </a:r>
            <a:r>
              <a:rPr lang="en-US" altLang="en-US" sz="2000" baseline="-25000" dirty="0" err="1"/>
              <a:t>nh</a:t>
            </a:r>
            <a:r>
              <a:rPr lang="en-US" altLang="en-US" sz="2000" dirty="0"/>
              <a:t>)</a:t>
            </a:r>
          </a:p>
          <a:p>
            <a:pPr eaLnBrk="1" hangingPunct="1"/>
            <a:endParaRPr lang="en-US" altLang="en-US" sz="2000" dirty="0"/>
          </a:p>
          <a:p>
            <a:pPr eaLnBrk="1" hangingPunct="1"/>
            <a:r>
              <a:rPr lang="en-US" altLang="en-US" sz="1800" dirty="0"/>
              <a:t>e.g. BH</a:t>
            </a:r>
            <a:r>
              <a:rPr lang="en-US" altLang="en-US" sz="1800" baseline="-25000" dirty="0"/>
              <a:t>3</a:t>
            </a:r>
            <a:r>
              <a:rPr lang="en-US" altLang="en-US" sz="1800" dirty="0"/>
              <a:t> </a:t>
            </a:r>
            <a:r>
              <a:rPr lang="en-US" altLang="en-US" sz="2000" dirty="0"/>
              <a:t>(D</a:t>
            </a:r>
            <a:r>
              <a:rPr lang="en-US" altLang="en-US" sz="2000" baseline="-25000" dirty="0"/>
              <a:t>3h</a:t>
            </a:r>
            <a:r>
              <a:rPr lang="en-US" altLang="en-US" sz="1800" dirty="0"/>
              <a:t>)</a:t>
            </a:r>
          </a:p>
        </p:txBody>
      </p:sp>
      <p:sp>
        <p:nvSpPr>
          <p:cNvPr id="10" name="Line 8">
            <a:extLst>
              <a:ext uri="{FF2B5EF4-FFF2-40B4-BE49-F238E27FC236}">
                <a16:creationId xmlns:a16="http://schemas.microsoft.com/office/drawing/2014/main" id="{501B2771-B3E1-411C-9AFF-6C15B622DAE3}"/>
              </a:ext>
            </a:extLst>
          </p:cNvPr>
          <p:cNvSpPr>
            <a:spLocks noChangeShapeType="1"/>
          </p:cNvSpPr>
          <p:nvPr/>
        </p:nvSpPr>
        <p:spPr bwMode="auto">
          <a:xfrm>
            <a:off x="4960779" y="2881613"/>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Rectangle 9">
            <a:extLst>
              <a:ext uri="{FF2B5EF4-FFF2-40B4-BE49-F238E27FC236}">
                <a16:creationId xmlns:a16="http://schemas.microsoft.com/office/drawing/2014/main" id="{3E878E9C-3B9F-4B29-A123-A460E279DFEB}"/>
              </a:ext>
            </a:extLst>
          </p:cNvPr>
          <p:cNvSpPr>
            <a:spLocks noChangeArrowheads="1"/>
          </p:cNvSpPr>
          <p:nvPr/>
        </p:nvSpPr>
        <p:spPr bwMode="auto">
          <a:xfrm>
            <a:off x="76200" y="4267200"/>
            <a:ext cx="1736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a:t>e.g. NiCl</a:t>
            </a:r>
            <a:r>
              <a:rPr lang="en-US" altLang="en-US" sz="1800" baseline="-25000"/>
              <a:t>4</a:t>
            </a:r>
            <a:r>
              <a:rPr lang="en-US" altLang="en-US" sz="1800"/>
              <a:t> </a:t>
            </a:r>
            <a:r>
              <a:rPr lang="en-US" altLang="en-US" sz="2000"/>
              <a:t>(D</a:t>
            </a:r>
            <a:r>
              <a:rPr lang="en-US" altLang="en-US" sz="2000" baseline="-25000"/>
              <a:t>4h</a:t>
            </a:r>
            <a:r>
              <a:rPr lang="en-US" altLang="en-US" sz="1800"/>
              <a:t>)</a:t>
            </a:r>
          </a:p>
        </p:txBody>
      </p:sp>
      <p:sp>
        <p:nvSpPr>
          <p:cNvPr id="12" name="Line 10">
            <a:extLst>
              <a:ext uri="{FF2B5EF4-FFF2-40B4-BE49-F238E27FC236}">
                <a16:creationId xmlns:a16="http://schemas.microsoft.com/office/drawing/2014/main" id="{CBFE958F-34A5-4705-AF25-7AB78EE657C8}"/>
              </a:ext>
            </a:extLst>
          </p:cNvPr>
          <p:cNvSpPr>
            <a:spLocks noChangeShapeType="1"/>
          </p:cNvSpPr>
          <p:nvPr/>
        </p:nvSpPr>
        <p:spPr bwMode="auto">
          <a:xfrm flipH="1">
            <a:off x="1828800" y="1447800"/>
            <a:ext cx="304800" cy="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11">
            <a:extLst>
              <a:ext uri="{FF2B5EF4-FFF2-40B4-BE49-F238E27FC236}">
                <a16:creationId xmlns:a16="http://schemas.microsoft.com/office/drawing/2014/main" id="{B59BA7B9-62DB-4934-B243-F788F167A715}"/>
              </a:ext>
            </a:extLst>
          </p:cNvPr>
          <p:cNvSpPr>
            <a:spLocks noChangeShapeType="1"/>
          </p:cNvSpPr>
          <p:nvPr/>
        </p:nvSpPr>
        <p:spPr bwMode="auto">
          <a:xfrm>
            <a:off x="6179979" y="6615413"/>
            <a:ext cx="304800" cy="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4" name="Picture 12">
            <a:hlinkClick r:id="rId3"/>
            <a:extLst>
              <a:ext uri="{FF2B5EF4-FFF2-40B4-BE49-F238E27FC236}">
                <a16:creationId xmlns:a16="http://schemas.microsoft.com/office/drawing/2014/main" id="{0FFEB6A3-10D2-413E-8A74-8A21B91AC4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410" y="2388702"/>
            <a:ext cx="1928621" cy="172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3">
            <a:extLst>
              <a:ext uri="{FF2B5EF4-FFF2-40B4-BE49-F238E27FC236}">
                <a16:creationId xmlns:a16="http://schemas.microsoft.com/office/drawing/2014/main" id="{85085893-B18C-408C-9A40-A3F0AEA63A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3181" y="2939015"/>
            <a:ext cx="2131142" cy="528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14">
            <a:hlinkClick r:id="rId6"/>
            <a:extLst>
              <a:ext uri="{FF2B5EF4-FFF2-40B4-BE49-F238E27FC236}">
                <a16:creationId xmlns:a16="http://schemas.microsoft.com/office/drawing/2014/main" id="{DC6B5306-517F-4360-80B3-347DFB74D11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4055" y="4786614"/>
            <a:ext cx="1828799" cy="1828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5">
            <a:extLst>
              <a:ext uri="{FF2B5EF4-FFF2-40B4-BE49-F238E27FC236}">
                <a16:creationId xmlns:a16="http://schemas.microsoft.com/office/drawing/2014/main" id="{2F13B672-7ADE-4968-A092-5F54F9FDF77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flipV="1">
            <a:off x="2286000" y="4939013"/>
            <a:ext cx="2044150" cy="39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16">
            <a:extLst>
              <a:ext uri="{FF2B5EF4-FFF2-40B4-BE49-F238E27FC236}">
                <a16:creationId xmlns:a16="http://schemas.microsoft.com/office/drawing/2014/main" id="{4E04B78D-8103-49BC-833B-1435E0EF385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flipV="1">
            <a:off x="2286000" y="6161088"/>
            <a:ext cx="190500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85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C0489-BAD2-4123-82FA-79ED6E58747E}"/>
              </a:ext>
            </a:extLst>
          </p:cNvPr>
          <p:cNvSpPr>
            <a:spLocks noGrp="1"/>
          </p:cNvSpPr>
          <p:nvPr>
            <p:ph type="title"/>
          </p:nvPr>
        </p:nvSpPr>
        <p:spPr/>
        <p:txBody>
          <a:bodyPr>
            <a:normAutofit/>
          </a:bodyPr>
          <a:lstStyle/>
          <a:p>
            <a:r>
              <a:rPr lang="en-US" altLang="en-US" dirty="0"/>
              <a:t>Identifying Point Groups</a:t>
            </a:r>
            <a:endParaRPr lang="en-US" dirty="0"/>
          </a:p>
        </p:txBody>
      </p:sp>
      <p:sp>
        <p:nvSpPr>
          <p:cNvPr id="3" name="Content Placeholder 2">
            <a:extLst>
              <a:ext uri="{FF2B5EF4-FFF2-40B4-BE49-F238E27FC236}">
                <a16:creationId xmlns:a16="http://schemas.microsoft.com/office/drawing/2014/main" id="{804173FB-80A3-4002-9F57-1629E85F029B}"/>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54F506F8-E0AD-4CEF-8DB8-AB984AF1A6E6}"/>
              </a:ext>
            </a:extLst>
          </p:cNvPr>
          <p:cNvSpPr>
            <a:spLocks noGrp="1"/>
          </p:cNvSpPr>
          <p:nvPr>
            <p:ph type="sldNum" sz="quarter" idx="12"/>
          </p:nvPr>
        </p:nvSpPr>
        <p:spPr/>
        <p:txBody>
          <a:bodyPr/>
          <a:lstStyle/>
          <a:p>
            <a:fld id="{6097047B-08FC-46CD-88C5-F426120E1685}" type="slidenum">
              <a:rPr lang="en-US" smtClean="0"/>
              <a:t>24</a:t>
            </a:fld>
            <a:endParaRPr lang="en-US"/>
          </a:p>
        </p:txBody>
      </p:sp>
      <p:sp>
        <p:nvSpPr>
          <p:cNvPr id="5" name="Text Box 3">
            <a:extLst>
              <a:ext uri="{FF2B5EF4-FFF2-40B4-BE49-F238E27FC236}">
                <a16:creationId xmlns:a16="http://schemas.microsoft.com/office/drawing/2014/main" id="{3991262A-6042-4D21-8566-B97534D03787}"/>
              </a:ext>
            </a:extLst>
          </p:cNvPr>
          <p:cNvSpPr txBox="1">
            <a:spLocks noChangeArrowheads="1"/>
          </p:cNvSpPr>
          <p:nvPr/>
        </p:nvSpPr>
        <p:spPr bwMode="auto">
          <a:xfrm>
            <a:off x="76200" y="522288"/>
            <a:ext cx="19447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i="1" dirty="0" err="1">
                <a:solidFill>
                  <a:srgbClr val="FF0000"/>
                </a:solidFill>
              </a:rPr>
              <a:t>D</a:t>
            </a:r>
            <a:r>
              <a:rPr lang="en-US" altLang="en-US" sz="2000" i="1" baseline="-25000" dirty="0" err="1">
                <a:solidFill>
                  <a:srgbClr val="FF0000"/>
                </a:solidFill>
              </a:rPr>
              <a:t>n</a:t>
            </a:r>
            <a:r>
              <a:rPr lang="en-US" altLang="en-US" sz="2000" i="1" dirty="0">
                <a:solidFill>
                  <a:srgbClr val="FF0000"/>
                </a:solidFill>
              </a:rPr>
              <a:t> type groups:</a:t>
            </a:r>
          </a:p>
        </p:txBody>
      </p:sp>
      <p:sp>
        <p:nvSpPr>
          <p:cNvPr id="6" name="Text Box 4">
            <a:extLst>
              <a:ext uri="{FF2B5EF4-FFF2-40B4-BE49-F238E27FC236}">
                <a16:creationId xmlns:a16="http://schemas.microsoft.com/office/drawing/2014/main" id="{A55D7686-F48F-46A6-98AD-12561CC99015}"/>
              </a:ext>
            </a:extLst>
          </p:cNvPr>
          <p:cNvSpPr txBox="1">
            <a:spLocks noChangeArrowheads="1"/>
          </p:cNvSpPr>
          <p:nvPr/>
        </p:nvSpPr>
        <p:spPr bwMode="auto">
          <a:xfrm>
            <a:off x="76200" y="965200"/>
            <a:ext cx="571663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A C</a:t>
            </a:r>
            <a:r>
              <a:rPr lang="en-US" altLang="en-US" sz="2000" baseline="-25000" dirty="0"/>
              <a:t>n</a:t>
            </a:r>
            <a:r>
              <a:rPr lang="en-US" altLang="en-US" sz="2000" dirty="0"/>
              <a:t> axis, n perpendicular C</a:t>
            </a:r>
            <a:r>
              <a:rPr lang="en-US" altLang="en-US" sz="2000" baseline="-25000" dirty="0"/>
              <a:t>2</a:t>
            </a:r>
            <a:r>
              <a:rPr lang="en-US" altLang="en-US" sz="2000" dirty="0"/>
              <a:t> axes</a:t>
            </a:r>
          </a:p>
          <a:p>
            <a:pPr eaLnBrk="1" hangingPunct="1"/>
            <a:r>
              <a:rPr lang="en-US" altLang="en-US" sz="2000" dirty="0"/>
              <a:t>and a </a:t>
            </a:r>
            <a:r>
              <a:rPr lang="en-US" altLang="en-US" sz="2000" dirty="0">
                <a:sym typeface="Symbol" panose="05050102010706020507" pitchFamily="18" charset="2"/>
              </a:rPr>
              <a:t></a:t>
            </a:r>
            <a:r>
              <a:rPr lang="en-US" altLang="en-US" sz="2000" baseline="-25000" dirty="0">
                <a:sym typeface="Symbol" panose="05050102010706020507" pitchFamily="18" charset="2"/>
              </a:rPr>
              <a:t>h</a:t>
            </a:r>
            <a:r>
              <a:rPr lang="en-US" altLang="en-US" sz="2000" dirty="0"/>
              <a:t> (</a:t>
            </a:r>
            <a:r>
              <a:rPr lang="en-US" altLang="en-US" sz="2000" dirty="0" err="1"/>
              <a:t>D</a:t>
            </a:r>
            <a:r>
              <a:rPr lang="en-US" altLang="en-US" sz="2000" baseline="-25000" dirty="0" err="1"/>
              <a:t>nh</a:t>
            </a:r>
            <a:r>
              <a:rPr lang="en-US" altLang="en-US" sz="2000" dirty="0"/>
              <a:t>)</a:t>
            </a:r>
          </a:p>
          <a:p>
            <a:pPr eaLnBrk="1" hangingPunct="1"/>
            <a:endParaRPr lang="en-US" altLang="en-US" sz="2000" dirty="0"/>
          </a:p>
          <a:p>
            <a:pPr eaLnBrk="1" hangingPunct="1"/>
            <a:r>
              <a:rPr lang="en-US" altLang="en-US" sz="1800" dirty="0"/>
              <a:t>e.g., Mg(</a:t>
            </a:r>
            <a:r>
              <a:rPr lang="en-US" altLang="en-US" sz="1800" dirty="0">
                <a:sym typeface="Symbol" panose="05050102010706020507" pitchFamily="18" charset="2"/>
              </a:rPr>
              <a:t></a:t>
            </a:r>
            <a:r>
              <a:rPr lang="en-US" altLang="en-US" sz="1800" baseline="30000" dirty="0">
                <a:sym typeface="Symbol" panose="05050102010706020507" pitchFamily="18" charset="2"/>
              </a:rPr>
              <a:t>5</a:t>
            </a:r>
            <a:r>
              <a:rPr lang="en-US" altLang="en-US" sz="1800" dirty="0">
                <a:sym typeface="Symbol" panose="05050102010706020507" pitchFamily="18" charset="2"/>
              </a:rPr>
              <a:t>-</a:t>
            </a:r>
            <a:r>
              <a:rPr lang="en-US" altLang="en-US" sz="1800" dirty="0"/>
              <a:t>Cp)</a:t>
            </a:r>
            <a:r>
              <a:rPr lang="en-US" altLang="en-US" sz="1800" baseline="-25000" dirty="0"/>
              <a:t>2</a:t>
            </a:r>
            <a:r>
              <a:rPr lang="en-US" altLang="en-US" sz="1800" dirty="0"/>
              <a:t> </a:t>
            </a:r>
            <a:r>
              <a:rPr lang="en-US" altLang="en-US" sz="2000" dirty="0"/>
              <a:t>(D</a:t>
            </a:r>
            <a:r>
              <a:rPr lang="en-US" altLang="en-US" sz="2000" baseline="-25000" dirty="0"/>
              <a:t>5h</a:t>
            </a:r>
            <a:r>
              <a:rPr lang="en-US" altLang="en-US" sz="2000" dirty="0"/>
              <a:t> in the </a:t>
            </a:r>
            <a:r>
              <a:rPr lang="en-US" altLang="en-US" sz="2000" i="1" dirty="0"/>
              <a:t>eclipsed</a:t>
            </a:r>
            <a:r>
              <a:rPr lang="en-US" altLang="en-US" sz="2000" dirty="0"/>
              <a:t> conformation</a:t>
            </a:r>
            <a:r>
              <a:rPr lang="en-US" altLang="en-US" sz="1800" dirty="0"/>
              <a:t>)</a:t>
            </a:r>
          </a:p>
        </p:txBody>
      </p:sp>
      <p:graphicFrame>
        <p:nvGraphicFramePr>
          <p:cNvPr id="7" name="Object 5">
            <a:extLst>
              <a:ext uri="{FF2B5EF4-FFF2-40B4-BE49-F238E27FC236}">
                <a16:creationId xmlns:a16="http://schemas.microsoft.com/office/drawing/2014/main" id="{3ACAFFA0-685A-4310-AA16-F7E0CAF54320}"/>
              </a:ext>
            </a:extLst>
          </p:cNvPr>
          <p:cNvGraphicFramePr>
            <a:graphicFrameLocks noChangeAspect="1"/>
          </p:cNvGraphicFramePr>
          <p:nvPr/>
        </p:nvGraphicFramePr>
        <p:xfrm>
          <a:off x="228600" y="2665413"/>
          <a:ext cx="808038" cy="1220787"/>
        </p:xfrm>
        <a:graphic>
          <a:graphicData uri="http://schemas.openxmlformats.org/presentationml/2006/ole">
            <mc:AlternateContent xmlns:mc="http://schemas.openxmlformats.org/markup-compatibility/2006">
              <mc:Choice xmlns:v="urn:schemas-microsoft-com:vml" Requires="v">
                <p:oleObj name="CS ChemDraw Drawing" r:id="rId2" imgW="807720" imgH="1221740" progId="ChemDraw.Document.4.0">
                  <p:embed/>
                </p:oleObj>
              </mc:Choice>
              <mc:Fallback>
                <p:oleObj name="CS ChemDraw Drawing" r:id="rId2" imgW="807720" imgH="1221740" progId="ChemDraw.Document.4.0">
                  <p:embed/>
                  <p:pic>
                    <p:nvPicPr>
                      <p:cNvPr id="27653" name="Object 5">
                        <a:extLst>
                          <a:ext uri="{FF2B5EF4-FFF2-40B4-BE49-F238E27FC236}">
                            <a16:creationId xmlns:a16="http://schemas.microsoft.com/office/drawing/2014/main" id="{B171E4D4-6640-4223-A691-0D11A68829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665413"/>
                        <a:ext cx="808038" cy="1220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8" name="Picture 6">
            <a:extLst>
              <a:ext uri="{FF2B5EF4-FFF2-40B4-BE49-F238E27FC236}">
                <a16:creationId xmlns:a16="http://schemas.microsoft.com/office/drawing/2014/main" id="{5F03B9A6-BD59-464D-8100-15C72CBB9A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274888"/>
            <a:ext cx="2133600" cy="199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Object 7">
            <a:extLst>
              <a:ext uri="{FF2B5EF4-FFF2-40B4-BE49-F238E27FC236}">
                <a16:creationId xmlns:a16="http://schemas.microsoft.com/office/drawing/2014/main" id="{CE17C6B7-D289-4D0E-8375-A6DEF3564652}"/>
              </a:ext>
            </a:extLst>
          </p:cNvPr>
          <p:cNvGraphicFramePr>
            <a:graphicFrameLocks noChangeAspect="1"/>
          </p:cNvGraphicFramePr>
          <p:nvPr/>
        </p:nvGraphicFramePr>
        <p:xfrm>
          <a:off x="4421188" y="2492375"/>
          <a:ext cx="698500" cy="669925"/>
        </p:xfrm>
        <a:graphic>
          <a:graphicData uri="http://schemas.openxmlformats.org/presentationml/2006/ole">
            <mc:AlternateContent xmlns:mc="http://schemas.openxmlformats.org/markup-compatibility/2006">
              <mc:Choice xmlns:v="urn:schemas-microsoft-com:vml" Requires="v">
                <p:oleObj name="CS ChemDraw Drawing" r:id="rId5" imgW="698500" imgH="670560" progId="ChemDraw.Document.4.0">
                  <p:embed/>
                </p:oleObj>
              </mc:Choice>
              <mc:Fallback>
                <p:oleObj name="CS ChemDraw Drawing" r:id="rId5" imgW="698500" imgH="670560" progId="ChemDraw.Document.4.0">
                  <p:embed/>
                  <p:pic>
                    <p:nvPicPr>
                      <p:cNvPr id="27655" name="Object 7">
                        <a:extLst>
                          <a:ext uri="{FF2B5EF4-FFF2-40B4-BE49-F238E27FC236}">
                            <a16:creationId xmlns:a16="http://schemas.microsoft.com/office/drawing/2014/main" id="{F6205B0D-6B99-4E74-BD78-518A2CD71F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1188" y="2492375"/>
                        <a:ext cx="6985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 name="Text Box 8">
            <a:extLst>
              <a:ext uri="{FF2B5EF4-FFF2-40B4-BE49-F238E27FC236}">
                <a16:creationId xmlns:a16="http://schemas.microsoft.com/office/drawing/2014/main" id="{C6698644-A692-48D3-94FD-6489FE6A9B75}"/>
              </a:ext>
            </a:extLst>
          </p:cNvPr>
          <p:cNvSpPr txBox="1">
            <a:spLocks noChangeArrowheads="1"/>
          </p:cNvSpPr>
          <p:nvPr/>
        </p:nvSpPr>
        <p:spPr bwMode="auto">
          <a:xfrm>
            <a:off x="3567113" y="3290888"/>
            <a:ext cx="24526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a:t>View down the C</a:t>
            </a:r>
            <a:r>
              <a:rPr lang="en-US" altLang="en-US" sz="1800" baseline="-25000"/>
              <a:t>5</a:t>
            </a:r>
            <a:r>
              <a:rPr lang="en-US" altLang="en-US" sz="1800"/>
              <a:t> axis</a:t>
            </a:r>
          </a:p>
        </p:txBody>
      </p:sp>
      <p:sp>
        <p:nvSpPr>
          <p:cNvPr id="11" name="Rectangle 9">
            <a:extLst>
              <a:ext uri="{FF2B5EF4-FFF2-40B4-BE49-F238E27FC236}">
                <a16:creationId xmlns:a16="http://schemas.microsoft.com/office/drawing/2014/main" id="{6E18C24D-5759-4771-80EC-8F165A582969}"/>
              </a:ext>
            </a:extLst>
          </p:cNvPr>
          <p:cNvSpPr>
            <a:spLocks noChangeArrowheads="1"/>
          </p:cNvSpPr>
          <p:nvPr/>
        </p:nvSpPr>
        <p:spPr bwMode="auto">
          <a:xfrm>
            <a:off x="228600" y="4508961"/>
            <a:ext cx="5029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e.g., carbon dioxide, CO</a:t>
            </a:r>
            <a:r>
              <a:rPr lang="en-US" altLang="en-US" sz="1800" baseline="-25000" dirty="0"/>
              <a:t>2</a:t>
            </a:r>
            <a:r>
              <a:rPr lang="en-US" altLang="en-US" sz="1800" dirty="0"/>
              <a:t> or N</a:t>
            </a:r>
            <a:r>
              <a:rPr lang="en-US" altLang="en-US" sz="1800" baseline="-25000" dirty="0"/>
              <a:t>2</a:t>
            </a:r>
            <a:r>
              <a:rPr lang="en-US" altLang="en-US" sz="1800" dirty="0"/>
              <a:t> </a:t>
            </a:r>
            <a:r>
              <a:rPr lang="en-US" altLang="en-US" sz="2000" dirty="0"/>
              <a:t>(</a:t>
            </a:r>
            <a:r>
              <a:rPr lang="en-US" altLang="en-US" sz="2000" dirty="0" err="1"/>
              <a:t>D</a:t>
            </a:r>
            <a:r>
              <a:rPr lang="en-US" altLang="en-US" sz="2000" baseline="-25000" dirty="0" err="1">
                <a:sym typeface="Symbol" panose="05050102010706020507" pitchFamily="18" charset="2"/>
              </a:rPr>
              <a:t></a:t>
            </a:r>
            <a:r>
              <a:rPr lang="en-US" altLang="en-US" sz="2000" baseline="-25000" dirty="0" err="1"/>
              <a:t>h</a:t>
            </a:r>
            <a:r>
              <a:rPr lang="en-US" altLang="en-US" sz="1800" dirty="0"/>
              <a:t>)</a:t>
            </a:r>
          </a:p>
          <a:p>
            <a:pPr eaLnBrk="1" hangingPunct="1"/>
            <a:r>
              <a:rPr lang="en-US" altLang="en-US" sz="1800" dirty="0"/>
              <a:t>There are an infinite number of possible C</a:t>
            </a:r>
            <a:r>
              <a:rPr lang="en-US" altLang="en-US" sz="1800" baseline="-25000" dirty="0"/>
              <a:t>n</a:t>
            </a:r>
            <a:r>
              <a:rPr lang="en-US" altLang="en-US" sz="1800" dirty="0"/>
              <a:t> axes and </a:t>
            </a:r>
            <a:r>
              <a:rPr lang="en-US" altLang="en-US" sz="1800" dirty="0">
                <a:sym typeface="Symbol" panose="05050102010706020507" pitchFamily="18" charset="2"/>
              </a:rPr>
              <a:t></a:t>
            </a:r>
            <a:r>
              <a:rPr lang="en-US" altLang="en-US" sz="1800" baseline="-25000" dirty="0">
                <a:sym typeface="Symbol" panose="05050102010706020507" pitchFamily="18" charset="2"/>
              </a:rPr>
              <a:t>v</a:t>
            </a:r>
            <a:r>
              <a:rPr lang="en-US" altLang="en-US" sz="1800" dirty="0">
                <a:sym typeface="Symbol" panose="05050102010706020507" pitchFamily="18" charset="2"/>
              </a:rPr>
              <a:t> mirror planes in addition to the </a:t>
            </a:r>
            <a:r>
              <a:rPr lang="en-US" altLang="en-US" sz="1800" baseline="-25000" dirty="0">
                <a:sym typeface="Symbol" panose="05050102010706020507" pitchFamily="18" charset="2"/>
              </a:rPr>
              <a:t>h</a:t>
            </a:r>
            <a:r>
              <a:rPr lang="en-US" altLang="en-US" sz="1800" dirty="0">
                <a:sym typeface="Symbol" panose="05050102010706020507" pitchFamily="18" charset="2"/>
              </a:rPr>
              <a:t>.</a:t>
            </a:r>
          </a:p>
        </p:txBody>
      </p:sp>
      <p:pic>
        <p:nvPicPr>
          <p:cNvPr id="12" name="Picture 10">
            <a:extLst>
              <a:ext uri="{FF2B5EF4-FFF2-40B4-BE49-F238E27FC236}">
                <a16:creationId xmlns:a16="http://schemas.microsoft.com/office/drawing/2014/main" id="{53E2B687-5A40-400B-9794-97ACF002DD5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04021" y="5724327"/>
            <a:ext cx="689435" cy="689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1">
            <a:extLst>
              <a:ext uri="{FF2B5EF4-FFF2-40B4-BE49-F238E27FC236}">
                <a16:creationId xmlns:a16="http://schemas.microsoft.com/office/drawing/2014/main" id="{31D7B969-75D2-414D-9000-25CF8A850C6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0298" y="5724327"/>
            <a:ext cx="2900516" cy="636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2" descr="http://mineral.gly.bris.ac.uk/Mineralogy/symmetry/tetaxes.GIF">
            <a:extLst>
              <a:ext uri="{FF2B5EF4-FFF2-40B4-BE49-F238E27FC236}">
                <a16:creationId xmlns:a16="http://schemas.microsoft.com/office/drawing/2014/main" id="{3431DC40-CCED-4C0F-AC71-5980760C2D1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5000" y="4246563"/>
            <a:ext cx="3124200" cy="245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3">
            <a:extLst>
              <a:ext uri="{FF2B5EF4-FFF2-40B4-BE49-F238E27FC236}">
                <a16:creationId xmlns:a16="http://schemas.microsoft.com/office/drawing/2014/main" id="{9439323C-0AC5-4086-BE94-060933DC7D42}"/>
              </a:ext>
            </a:extLst>
          </p:cNvPr>
          <p:cNvSpPr>
            <a:spLocks noChangeArrowheads="1"/>
          </p:cNvSpPr>
          <p:nvPr/>
        </p:nvSpPr>
        <p:spPr bwMode="auto">
          <a:xfrm>
            <a:off x="6061075" y="3946525"/>
            <a:ext cx="26404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e.g., square prism </a:t>
            </a:r>
            <a:r>
              <a:rPr lang="en-US" altLang="en-US" sz="2000" dirty="0"/>
              <a:t>(D</a:t>
            </a:r>
            <a:r>
              <a:rPr lang="en-US" altLang="en-US" sz="2000" baseline="-25000" dirty="0"/>
              <a:t>4h</a:t>
            </a:r>
            <a:r>
              <a:rPr lang="en-US" altLang="en-US" sz="2000" dirty="0"/>
              <a:t>)</a:t>
            </a:r>
            <a:endParaRPr lang="en-US" altLang="en-US" sz="1800" dirty="0"/>
          </a:p>
        </p:txBody>
      </p:sp>
      <p:pic>
        <p:nvPicPr>
          <p:cNvPr id="16" name="Picture 14" descr="http://members.aol.com/Polycell/pip.gif">
            <a:extLst>
              <a:ext uri="{FF2B5EF4-FFF2-40B4-BE49-F238E27FC236}">
                <a16:creationId xmlns:a16="http://schemas.microsoft.com/office/drawing/2014/main" id="{A631E82F-6016-4F13-8F28-4AE9C3755D9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29400" y="1295400"/>
            <a:ext cx="2006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5">
            <a:extLst>
              <a:ext uri="{FF2B5EF4-FFF2-40B4-BE49-F238E27FC236}">
                <a16:creationId xmlns:a16="http://schemas.microsoft.com/office/drawing/2014/main" id="{E5D6D9D3-6BEC-40AA-958A-D4FBC2B98F95}"/>
              </a:ext>
            </a:extLst>
          </p:cNvPr>
          <p:cNvSpPr>
            <a:spLocks noChangeArrowheads="1"/>
          </p:cNvSpPr>
          <p:nvPr/>
        </p:nvSpPr>
        <p:spPr bwMode="auto">
          <a:xfrm>
            <a:off x="6019800" y="822325"/>
            <a:ext cx="307648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e.g., pentagonal prism </a:t>
            </a:r>
            <a:r>
              <a:rPr lang="en-US" altLang="en-US" sz="2000" dirty="0"/>
              <a:t>(D</a:t>
            </a:r>
            <a:r>
              <a:rPr lang="en-US" altLang="en-US" sz="2000" baseline="-25000" dirty="0"/>
              <a:t>5h</a:t>
            </a:r>
            <a:r>
              <a:rPr lang="en-US" altLang="en-US" sz="2000" dirty="0"/>
              <a:t>)</a:t>
            </a:r>
            <a:endParaRPr lang="en-US" altLang="en-US" sz="1800" dirty="0"/>
          </a:p>
        </p:txBody>
      </p:sp>
    </p:spTree>
    <p:extLst>
      <p:ext uri="{BB962C8B-B14F-4D97-AF65-F5344CB8AC3E}">
        <p14:creationId xmlns:p14="http://schemas.microsoft.com/office/powerpoint/2010/main" val="346962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5" grpId="0"/>
      <p:bldP spid="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C0489-BAD2-4123-82FA-79ED6E58747E}"/>
              </a:ext>
            </a:extLst>
          </p:cNvPr>
          <p:cNvSpPr>
            <a:spLocks noGrp="1"/>
          </p:cNvSpPr>
          <p:nvPr>
            <p:ph type="title"/>
          </p:nvPr>
        </p:nvSpPr>
        <p:spPr/>
        <p:txBody>
          <a:bodyPr>
            <a:normAutofit/>
          </a:bodyPr>
          <a:lstStyle/>
          <a:p>
            <a:r>
              <a:rPr lang="en-US" altLang="en-US" dirty="0"/>
              <a:t>Identifying Point Groups</a:t>
            </a:r>
            <a:endParaRPr lang="en-US" dirty="0"/>
          </a:p>
        </p:txBody>
      </p:sp>
      <p:sp>
        <p:nvSpPr>
          <p:cNvPr id="3" name="Content Placeholder 2">
            <a:extLst>
              <a:ext uri="{FF2B5EF4-FFF2-40B4-BE49-F238E27FC236}">
                <a16:creationId xmlns:a16="http://schemas.microsoft.com/office/drawing/2014/main" id="{804173FB-80A3-4002-9F57-1629E85F029B}"/>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54F506F8-E0AD-4CEF-8DB8-AB984AF1A6E6}"/>
              </a:ext>
            </a:extLst>
          </p:cNvPr>
          <p:cNvSpPr>
            <a:spLocks noGrp="1"/>
          </p:cNvSpPr>
          <p:nvPr>
            <p:ph type="sldNum" sz="quarter" idx="12"/>
          </p:nvPr>
        </p:nvSpPr>
        <p:spPr/>
        <p:txBody>
          <a:bodyPr/>
          <a:lstStyle/>
          <a:p>
            <a:fld id="{6097047B-08FC-46CD-88C5-F426120E1685}" type="slidenum">
              <a:rPr lang="en-US" smtClean="0"/>
              <a:t>25</a:t>
            </a:fld>
            <a:endParaRPr lang="en-US"/>
          </a:p>
        </p:txBody>
      </p:sp>
      <p:pic>
        <p:nvPicPr>
          <p:cNvPr id="5" name="Picture 2" descr="http://srs.dl.ac.uk/xrs/Computing/Programs/excurv97/sym.gif">
            <a:extLst>
              <a:ext uri="{FF2B5EF4-FFF2-40B4-BE49-F238E27FC236}">
                <a16:creationId xmlns:a16="http://schemas.microsoft.com/office/drawing/2014/main" id="{2F1B8DC8-CA26-4718-9924-9FAA46F2C4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3241" y="586282"/>
            <a:ext cx="35814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4">
            <a:extLst>
              <a:ext uri="{FF2B5EF4-FFF2-40B4-BE49-F238E27FC236}">
                <a16:creationId xmlns:a16="http://schemas.microsoft.com/office/drawing/2014/main" id="{11375861-922E-4BBD-8086-09AD8D26BB44}"/>
              </a:ext>
            </a:extLst>
          </p:cNvPr>
          <p:cNvSpPr>
            <a:spLocks noChangeShapeType="1"/>
          </p:cNvSpPr>
          <p:nvPr/>
        </p:nvSpPr>
        <p:spPr bwMode="auto">
          <a:xfrm>
            <a:off x="6198641" y="5539282"/>
            <a:ext cx="228600" cy="304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5">
            <a:extLst>
              <a:ext uri="{FF2B5EF4-FFF2-40B4-BE49-F238E27FC236}">
                <a16:creationId xmlns:a16="http://schemas.microsoft.com/office/drawing/2014/main" id="{1C4F6FE0-7B2B-4E33-8149-5E6D3AAFBE44}"/>
              </a:ext>
            </a:extLst>
          </p:cNvPr>
          <p:cNvSpPr>
            <a:spLocks noChangeShapeType="1"/>
          </p:cNvSpPr>
          <p:nvPr/>
        </p:nvSpPr>
        <p:spPr bwMode="auto">
          <a:xfrm>
            <a:off x="4979441" y="1500682"/>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6">
            <a:extLst>
              <a:ext uri="{FF2B5EF4-FFF2-40B4-BE49-F238E27FC236}">
                <a16:creationId xmlns:a16="http://schemas.microsoft.com/office/drawing/2014/main" id="{B14F4F7C-1906-4BE7-AA9D-D6E32A8CAEC7}"/>
              </a:ext>
            </a:extLst>
          </p:cNvPr>
          <p:cNvSpPr txBox="1">
            <a:spLocks noChangeArrowheads="1"/>
          </p:cNvSpPr>
          <p:nvPr/>
        </p:nvSpPr>
        <p:spPr bwMode="auto">
          <a:xfrm>
            <a:off x="76200" y="583487"/>
            <a:ext cx="19447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i="1" dirty="0" err="1">
                <a:solidFill>
                  <a:srgbClr val="FF0000"/>
                </a:solidFill>
              </a:rPr>
              <a:t>D</a:t>
            </a:r>
            <a:r>
              <a:rPr lang="en-US" altLang="en-US" sz="2000" i="1" baseline="-25000" dirty="0" err="1">
                <a:solidFill>
                  <a:srgbClr val="FF0000"/>
                </a:solidFill>
              </a:rPr>
              <a:t>n</a:t>
            </a:r>
            <a:r>
              <a:rPr lang="en-US" altLang="en-US" sz="2000" i="1" dirty="0">
                <a:solidFill>
                  <a:srgbClr val="FF0000"/>
                </a:solidFill>
              </a:rPr>
              <a:t> type groups:</a:t>
            </a:r>
          </a:p>
        </p:txBody>
      </p:sp>
      <p:sp>
        <p:nvSpPr>
          <p:cNvPr id="9" name="Text Box 7">
            <a:extLst>
              <a:ext uri="{FF2B5EF4-FFF2-40B4-BE49-F238E27FC236}">
                <a16:creationId xmlns:a16="http://schemas.microsoft.com/office/drawing/2014/main" id="{AF473A55-7D80-4677-BBB3-06DE4757CA76}"/>
              </a:ext>
            </a:extLst>
          </p:cNvPr>
          <p:cNvSpPr txBox="1">
            <a:spLocks noChangeArrowheads="1"/>
          </p:cNvSpPr>
          <p:nvPr/>
        </p:nvSpPr>
        <p:spPr bwMode="auto">
          <a:xfrm>
            <a:off x="76200" y="965200"/>
            <a:ext cx="40655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A C</a:t>
            </a:r>
            <a:r>
              <a:rPr lang="en-US" altLang="en-US" sz="2000" baseline="-25000" dirty="0"/>
              <a:t>n</a:t>
            </a:r>
            <a:r>
              <a:rPr lang="en-US" altLang="en-US" sz="2000" dirty="0"/>
              <a:t> axis, n perpendicular C</a:t>
            </a:r>
            <a:r>
              <a:rPr lang="en-US" altLang="en-US" sz="2000" baseline="-25000" dirty="0"/>
              <a:t>2</a:t>
            </a:r>
            <a:r>
              <a:rPr lang="en-US" altLang="en-US" sz="2000" dirty="0"/>
              <a:t> axes</a:t>
            </a:r>
          </a:p>
          <a:p>
            <a:pPr eaLnBrk="1" hangingPunct="1"/>
            <a:r>
              <a:rPr lang="en-US" altLang="en-US" sz="2000" dirty="0"/>
              <a:t>and </a:t>
            </a:r>
            <a:r>
              <a:rPr lang="en-US" altLang="en-US" sz="2000" b="1" dirty="0"/>
              <a:t>no mirror planes</a:t>
            </a:r>
            <a:r>
              <a:rPr lang="en-US" altLang="en-US" sz="2000" dirty="0"/>
              <a:t> (</a:t>
            </a:r>
            <a:r>
              <a:rPr lang="en-US" altLang="en-US" sz="2000" dirty="0" err="1"/>
              <a:t>D</a:t>
            </a:r>
            <a:r>
              <a:rPr lang="en-US" altLang="en-US" sz="2000" baseline="-25000" dirty="0" err="1"/>
              <a:t>n</a:t>
            </a:r>
            <a:r>
              <a:rPr lang="en-US" altLang="en-US" sz="2000" dirty="0"/>
              <a:t>)</a:t>
            </a:r>
          </a:p>
          <a:p>
            <a:pPr eaLnBrk="1" hangingPunct="1"/>
            <a:r>
              <a:rPr lang="en-US" altLang="en-US" sz="2000" dirty="0"/>
              <a:t>-propellor shapes</a:t>
            </a:r>
            <a:endParaRPr lang="en-US" altLang="en-US" sz="1800" dirty="0"/>
          </a:p>
        </p:txBody>
      </p:sp>
      <p:sp>
        <p:nvSpPr>
          <p:cNvPr id="10" name="Line 8">
            <a:extLst>
              <a:ext uri="{FF2B5EF4-FFF2-40B4-BE49-F238E27FC236}">
                <a16:creationId xmlns:a16="http://schemas.microsoft.com/office/drawing/2014/main" id="{39A39AD6-0823-451B-9DB0-77AFB927D7BD}"/>
              </a:ext>
            </a:extLst>
          </p:cNvPr>
          <p:cNvSpPr>
            <a:spLocks noChangeShapeType="1"/>
          </p:cNvSpPr>
          <p:nvPr/>
        </p:nvSpPr>
        <p:spPr bwMode="auto">
          <a:xfrm>
            <a:off x="4979441" y="2872282"/>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Rectangle 9">
            <a:extLst>
              <a:ext uri="{FF2B5EF4-FFF2-40B4-BE49-F238E27FC236}">
                <a16:creationId xmlns:a16="http://schemas.microsoft.com/office/drawing/2014/main" id="{ED8EA200-F00A-47EA-AC3F-A1FF525E681C}"/>
              </a:ext>
            </a:extLst>
          </p:cNvPr>
          <p:cNvSpPr>
            <a:spLocks noChangeArrowheads="1"/>
          </p:cNvSpPr>
          <p:nvPr/>
        </p:nvSpPr>
        <p:spPr bwMode="auto">
          <a:xfrm>
            <a:off x="76200" y="2209800"/>
            <a:ext cx="24737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e.g., Ni(CH</a:t>
            </a:r>
            <a:r>
              <a:rPr lang="en-US" altLang="en-US" sz="1800" baseline="-25000" dirty="0"/>
              <a:t>2</a:t>
            </a:r>
            <a:r>
              <a:rPr lang="en-US" altLang="en-US" sz="1800" dirty="0"/>
              <a:t>)</a:t>
            </a:r>
            <a:r>
              <a:rPr lang="en-US" altLang="en-US" sz="1800" baseline="-25000" dirty="0"/>
              <a:t>4</a:t>
            </a:r>
            <a:r>
              <a:rPr lang="en-US" altLang="en-US" sz="1800" dirty="0"/>
              <a:t> 	</a:t>
            </a:r>
            <a:r>
              <a:rPr lang="en-US" altLang="en-US" sz="2000" dirty="0"/>
              <a:t>(D</a:t>
            </a:r>
            <a:r>
              <a:rPr lang="en-US" altLang="en-US" sz="2000" baseline="-25000" dirty="0"/>
              <a:t>4</a:t>
            </a:r>
            <a:r>
              <a:rPr lang="en-US" altLang="en-US" sz="1800" dirty="0"/>
              <a:t>)</a:t>
            </a:r>
          </a:p>
        </p:txBody>
      </p:sp>
      <p:sp>
        <p:nvSpPr>
          <p:cNvPr id="12" name="Line 10">
            <a:extLst>
              <a:ext uri="{FF2B5EF4-FFF2-40B4-BE49-F238E27FC236}">
                <a16:creationId xmlns:a16="http://schemas.microsoft.com/office/drawing/2014/main" id="{87507D1E-6F9D-4418-A374-5165E887C76D}"/>
              </a:ext>
            </a:extLst>
          </p:cNvPr>
          <p:cNvSpPr>
            <a:spLocks noChangeShapeType="1"/>
          </p:cNvSpPr>
          <p:nvPr/>
        </p:nvSpPr>
        <p:spPr bwMode="auto">
          <a:xfrm flipH="1">
            <a:off x="3276600" y="1447800"/>
            <a:ext cx="304800" cy="0"/>
          </a:xfrm>
          <a:prstGeom prst="line">
            <a:avLst/>
          </a:prstGeom>
          <a:noFill/>
          <a:ln w="9525">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11">
            <a:extLst>
              <a:ext uri="{FF2B5EF4-FFF2-40B4-BE49-F238E27FC236}">
                <a16:creationId xmlns:a16="http://schemas.microsoft.com/office/drawing/2014/main" id="{2F0CCD9D-8652-45A0-9B8F-122FDEB6ADAA}"/>
              </a:ext>
            </a:extLst>
          </p:cNvPr>
          <p:cNvSpPr>
            <a:spLocks noChangeShapeType="1"/>
          </p:cNvSpPr>
          <p:nvPr/>
        </p:nvSpPr>
        <p:spPr bwMode="auto">
          <a:xfrm>
            <a:off x="4979441" y="4929682"/>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12">
            <a:extLst>
              <a:ext uri="{FF2B5EF4-FFF2-40B4-BE49-F238E27FC236}">
                <a16:creationId xmlns:a16="http://schemas.microsoft.com/office/drawing/2014/main" id="{5CD8555F-E18F-4A62-9F2A-13CF8A737B8B}"/>
              </a:ext>
            </a:extLst>
          </p:cNvPr>
          <p:cNvSpPr>
            <a:spLocks noChangeShapeType="1"/>
          </p:cNvSpPr>
          <p:nvPr/>
        </p:nvSpPr>
        <p:spPr bwMode="auto">
          <a:xfrm flipV="1">
            <a:off x="7030065" y="6709322"/>
            <a:ext cx="215712" cy="94602"/>
          </a:xfrm>
          <a:prstGeom prst="line">
            <a:avLst/>
          </a:prstGeom>
          <a:noFill/>
          <a:ln w="9525">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5" name="Picture 13">
            <a:hlinkClick r:id="rId3"/>
            <a:extLst>
              <a:ext uri="{FF2B5EF4-FFF2-40B4-BE49-F238E27FC236}">
                <a16:creationId xmlns:a16="http://schemas.microsoft.com/office/drawing/2014/main" id="{A2037A67-2EF1-4592-A51C-7420145182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2971297"/>
            <a:ext cx="2187677" cy="2198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14">
            <a:extLst>
              <a:ext uri="{FF2B5EF4-FFF2-40B4-BE49-F238E27FC236}">
                <a16:creationId xmlns:a16="http://schemas.microsoft.com/office/drawing/2014/main" id="{AC3B1691-E625-4830-BE46-4427DEB95D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5521325"/>
            <a:ext cx="289560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5">
            <a:extLst>
              <a:ext uri="{FF2B5EF4-FFF2-40B4-BE49-F238E27FC236}">
                <a16:creationId xmlns:a16="http://schemas.microsoft.com/office/drawing/2014/main" id="{3817FC9F-FEB0-4E08-8480-812C6C05CD0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2609910"/>
            <a:ext cx="2231923" cy="869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768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27C40-6479-485F-9B38-61273EF845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4EC34C-C9F4-4266-B140-5BD302BE6174}"/>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434A961E-4688-40CC-9846-24F06A1DC3F1}"/>
              </a:ext>
            </a:extLst>
          </p:cNvPr>
          <p:cNvSpPr>
            <a:spLocks noGrp="1"/>
          </p:cNvSpPr>
          <p:nvPr>
            <p:ph type="sldNum" sz="quarter" idx="12"/>
          </p:nvPr>
        </p:nvSpPr>
        <p:spPr/>
        <p:txBody>
          <a:bodyPr/>
          <a:lstStyle/>
          <a:p>
            <a:fld id="{6097047B-08FC-46CD-88C5-F426120E1685}" type="slidenum">
              <a:rPr lang="en-US" smtClean="0"/>
              <a:t>26</a:t>
            </a:fld>
            <a:endParaRPr lang="en-US"/>
          </a:p>
        </p:txBody>
      </p:sp>
      <p:pic>
        <p:nvPicPr>
          <p:cNvPr id="5" name="Picture 2" descr="http://www.chem.arizona.edu/~kukolics/research/S3/C3.gif">
            <a:extLst>
              <a:ext uri="{FF2B5EF4-FFF2-40B4-BE49-F238E27FC236}">
                <a16:creationId xmlns:a16="http://schemas.microsoft.com/office/drawing/2014/main" id="{C500CFAB-F632-4597-839C-DBB0B90C1C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184787"/>
            <a:ext cx="2452688" cy="231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http://www.sphere.ad.jp/hgs/gallery/img/pho_008.gif">
            <a:extLst>
              <a:ext uri="{FF2B5EF4-FFF2-40B4-BE49-F238E27FC236}">
                <a16:creationId xmlns:a16="http://schemas.microsoft.com/office/drawing/2014/main" id="{FDCA4792-741B-4EE7-A26E-92813ED8F3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058785"/>
            <a:ext cx="2598174"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two views of Nien3">
            <a:extLst>
              <a:ext uri="{FF2B5EF4-FFF2-40B4-BE49-F238E27FC236}">
                <a16:creationId xmlns:a16="http://schemas.microsoft.com/office/drawing/2014/main" id="{FE050E1C-A750-4C86-91C8-D6FB639152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2238" y="4008438"/>
            <a:ext cx="3611562" cy="269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a:extLst>
              <a:ext uri="{FF2B5EF4-FFF2-40B4-BE49-F238E27FC236}">
                <a16:creationId xmlns:a16="http://schemas.microsoft.com/office/drawing/2014/main" id="{D9255D00-DFD4-42CD-A6C4-9F416B9CBD95}"/>
              </a:ext>
            </a:extLst>
          </p:cNvPr>
          <p:cNvSpPr>
            <a:spLocks noChangeArrowheads="1"/>
          </p:cNvSpPr>
          <p:nvPr/>
        </p:nvSpPr>
        <p:spPr bwMode="auto">
          <a:xfrm>
            <a:off x="76200" y="704336"/>
            <a:ext cx="533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e.g. (SCH</a:t>
            </a:r>
            <a:r>
              <a:rPr lang="en-US" altLang="en-US" sz="1800" baseline="-25000" dirty="0"/>
              <a:t>2</a:t>
            </a:r>
            <a:r>
              <a:rPr lang="en-US" altLang="en-US" sz="1800" dirty="0"/>
              <a:t>CH</a:t>
            </a:r>
            <a:r>
              <a:rPr lang="en-US" altLang="en-US" sz="1800" baseline="-25000" dirty="0"/>
              <a:t>2</a:t>
            </a:r>
            <a:r>
              <a:rPr lang="en-US" altLang="en-US" sz="1800" dirty="0"/>
              <a:t>)</a:t>
            </a:r>
            <a:r>
              <a:rPr lang="en-US" altLang="en-US" sz="1800" baseline="-25000" dirty="0"/>
              <a:t>3</a:t>
            </a:r>
            <a:r>
              <a:rPr lang="en-US" altLang="en-US" sz="1800" dirty="0"/>
              <a:t> </a:t>
            </a:r>
            <a:r>
              <a:rPr lang="en-US" altLang="en-US" sz="2000" dirty="0"/>
              <a:t>(D</a:t>
            </a:r>
            <a:r>
              <a:rPr lang="en-US" altLang="en-US" sz="2000" baseline="-25000" dirty="0"/>
              <a:t>3</a:t>
            </a:r>
            <a:r>
              <a:rPr lang="en-US" altLang="en-US" sz="2000" dirty="0"/>
              <a:t> conformation is important!</a:t>
            </a:r>
            <a:r>
              <a:rPr lang="en-US" altLang="en-US" sz="1800" dirty="0"/>
              <a:t>)</a:t>
            </a:r>
          </a:p>
        </p:txBody>
      </p:sp>
      <p:sp>
        <p:nvSpPr>
          <p:cNvPr id="9" name="Rectangle 6">
            <a:extLst>
              <a:ext uri="{FF2B5EF4-FFF2-40B4-BE49-F238E27FC236}">
                <a16:creationId xmlns:a16="http://schemas.microsoft.com/office/drawing/2014/main" id="{62FAF256-002F-4E0C-9147-786F5DC23556}"/>
              </a:ext>
            </a:extLst>
          </p:cNvPr>
          <p:cNvSpPr>
            <a:spLocks noChangeArrowheads="1"/>
          </p:cNvSpPr>
          <p:nvPr/>
        </p:nvSpPr>
        <p:spPr bwMode="auto">
          <a:xfrm>
            <a:off x="76200" y="3581400"/>
            <a:ext cx="71913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e.g., Ni(</a:t>
            </a:r>
            <a:r>
              <a:rPr lang="en-US" altLang="en-US" sz="1800" dirty="0" err="1"/>
              <a:t>en</a:t>
            </a:r>
            <a:r>
              <a:rPr lang="en-US" altLang="en-US" sz="1800" dirty="0"/>
              <a:t>)</a:t>
            </a:r>
            <a:r>
              <a:rPr lang="en-US" altLang="en-US" sz="1800" baseline="-25000" dirty="0"/>
              <a:t>3</a:t>
            </a:r>
            <a:r>
              <a:rPr lang="en-US" altLang="en-US" sz="1800" dirty="0"/>
              <a:t> </a:t>
            </a:r>
            <a:r>
              <a:rPr lang="en-US" altLang="en-US" sz="2000" dirty="0"/>
              <a:t>(D</a:t>
            </a:r>
            <a:r>
              <a:rPr lang="en-US" altLang="en-US" sz="2000" baseline="-25000" dirty="0"/>
              <a:t>3</a:t>
            </a:r>
            <a:r>
              <a:rPr lang="en-US" altLang="en-US" sz="2000" dirty="0"/>
              <a:t> conformation is important!</a:t>
            </a:r>
            <a:r>
              <a:rPr lang="en-US" altLang="en-US" sz="1800" dirty="0"/>
              <a:t>) </a:t>
            </a:r>
            <a:r>
              <a:rPr lang="en-US" altLang="en-US" sz="1800" dirty="0" err="1"/>
              <a:t>en</a:t>
            </a:r>
            <a:r>
              <a:rPr lang="en-US" altLang="en-US" sz="1800" dirty="0"/>
              <a:t> = H</a:t>
            </a:r>
            <a:r>
              <a:rPr lang="en-US" altLang="en-US" sz="1800" baseline="-25000" dirty="0"/>
              <a:t>2</a:t>
            </a:r>
            <a:r>
              <a:rPr lang="en-US" altLang="en-US" sz="1800" dirty="0"/>
              <a:t>NCH</a:t>
            </a:r>
            <a:r>
              <a:rPr lang="en-US" altLang="en-US" sz="1800" baseline="-25000" dirty="0"/>
              <a:t>2</a:t>
            </a:r>
            <a:r>
              <a:rPr lang="en-US" altLang="en-US" sz="1800" dirty="0"/>
              <a:t>CH</a:t>
            </a:r>
            <a:r>
              <a:rPr lang="en-US" altLang="en-US" sz="1800" baseline="-25000" dirty="0"/>
              <a:t>2</a:t>
            </a:r>
            <a:r>
              <a:rPr lang="en-US" altLang="en-US" sz="1800" dirty="0"/>
              <a:t>NH</a:t>
            </a:r>
            <a:r>
              <a:rPr lang="en-US" altLang="en-US" sz="1800" baseline="-25000" dirty="0"/>
              <a:t>2</a:t>
            </a:r>
          </a:p>
        </p:txBody>
      </p:sp>
      <p:pic>
        <p:nvPicPr>
          <p:cNvPr id="10" name="Picture 7" descr="http://tuppers.com/sevenbells/images/propellor.jpg">
            <a:extLst>
              <a:ext uri="{FF2B5EF4-FFF2-40B4-BE49-F238E27FC236}">
                <a16:creationId xmlns:a16="http://schemas.microsoft.com/office/drawing/2014/main" id="{04A85D25-1359-4F1C-B2BA-771567B8CD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96016" y="1179264"/>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8">
            <a:extLst>
              <a:ext uri="{FF2B5EF4-FFF2-40B4-BE49-F238E27FC236}">
                <a16:creationId xmlns:a16="http://schemas.microsoft.com/office/drawing/2014/main" id="{93EDCBF3-90FE-4306-BE67-277AC0448C29}"/>
              </a:ext>
            </a:extLst>
          </p:cNvPr>
          <p:cNvSpPr>
            <a:spLocks noChangeArrowheads="1"/>
          </p:cNvSpPr>
          <p:nvPr/>
        </p:nvSpPr>
        <p:spPr bwMode="auto">
          <a:xfrm>
            <a:off x="6288088" y="701879"/>
            <a:ext cx="210185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e.g., propellor </a:t>
            </a:r>
            <a:r>
              <a:rPr lang="en-US" altLang="en-US" sz="2000" dirty="0"/>
              <a:t>(D</a:t>
            </a:r>
            <a:r>
              <a:rPr lang="en-US" altLang="en-US" sz="2000" baseline="-25000" dirty="0"/>
              <a:t>3</a:t>
            </a:r>
            <a:r>
              <a:rPr lang="en-US" altLang="en-US" sz="1800" dirty="0"/>
              <a:t>)</a:t>
            </a:r>
          </a:p>
        </p:txBody>
      </p:sp>
    </p:spTree>
    <p:extLst>
      <p:ext uri="{BB962C8B-B14F-4D97-AF65-F5344CB8AC3E}">
        <p14:creationId xmlns:p14="http://schemas.microsoft.com/office/powerpoint/2010/main" val="2665200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63C7C-D7F2-4C52-A21F-D52723E448B9}"/>
              </a:ext>
            </a:extLst>
          </p:cNvPr>
          <p:cNvSpPr>
            <a:spLocks noGrp="1"/>
          </p:cNvSpPr>
          <p:nvPr>
            <p:ph type="title"/>
          </p:nvPr>
        </p:nvSpPr>
        <p:spPr/>
        <p:txBody>
          <a:bodyPr/>
          <a:lstStyle/>
          <a:p>
            <a:r>
              <a:rPr lang="en-US" altLang="en-US" dirty="0"/>
              <a:t>Identifying Point Groups</a:t>
            </a:r>
            <a:endParaRPr lang="en-US" dirty="0"/>
          </a:p>
        </p:txBody>
      </p:sp>
      <p:sp>
        <p:nvSpPr>
          <p:cNvPr id="3" name="Content Placeholder 2">
            <a:extLst>
              <a:ext uri="{FF2B5EF4-FFF2-40B4-BE49-F238E27FC236}">
                <a16:creationId xmlns:a16="http://schemas.microsoft.com/office/drawing/2014/main" id="{A3EF56B7-2776-420C-80CF-E99E31973602}"/>
              </a:ext>
            </a:extLst>
          </p:cNvPr>
          <p:cNvSpPr>
            <a:spLocks noGrp="1"/>
          </p:cNvSpPr>
          <p:nvPr>
            <p:ph idx="1"/>
          </p:nvPr>
        </p:nvSpPr>
        <p:spPr/>
        <p:txBody>
          <a:bodyPr/>
          <a:lstStyle/>
          <a:p>
            <a:pPr marL="0" indent="0">
              <a:buNone/>
            </a:pPr>
            <a:r>
              <a:rPr lang="en-US"/>
              <a:t> </a:t>
            </a:r>
            <a:endParaRPr lang="en-US" dirty="0"/>
          </a:p>
        </p:txBody>
      </p:sp>
      <p:sp>
        <p:nvSpPr>
          <p:cNvPr id="4" name="Slide Number Placeholder 3">
            <a:extLst>
              <a:ext uri="{FF2B5EF4-FFF2-40B4-BE49-F238E27FC236}">
                <a16:creationId xmlns:a16="http://schemas.microsoft.com/office/drawing/2014/main" id="{62A6BEDF-0D0E-438C-884B-AAE6D48C7DC4}"/>
              </a:ext>
            </a:extLst>
          </p:cNvPr>
          <p:cNvSpPr>
            <a:spLocks noGrp="1"/>
          </p:cNvSpPr>
          <p:nvPr>
            <p:ph type="sldNum" sz="quarter" idx="12"/>
          </p:nvPr>
        </p:nvSpPr>
        <p:spPr/>
        <p:txBody>
          <a:bodyPr/>
          <a:lstStyle/>
          <a:p>
            <a:fld id="{6097047B-08FC-46CD-88C5-F426120E1685}" type="slidenum">
              <a:rPr lang="en-US" smtClean="0"/>
              <a:t>27</a:t>
            </a:fld>
            <a:endParaRPr lang="en-US"/>
          </a:p>
        </p:txBody>
      </p:sp>
      <p:sp>
        <p:nvSpPr>
          <p:cNvPr id="11" name="Rectangle 8">
            <a:extLst>
              <a:ext uri="{FF2B5EF4-FFF2-40B4-BE49-F238E27FC236}">
                <a16:creationId xmlns:a16="http://schemas.microsoft.com/office/drawing/2014/main" id="{FD576250-4700-42E1-BCE0-85BBD69E57E9}"/>
              </a:ext>
            </a:extLst>
          </p:cNvPr>
          <p:cNvSpPr>
            <a:spLocks noChangeArrowheads="1"/>
          </p:cNvSpPr>
          <p:nvPr/>
        </p:nvSpPr>
        <p:spPr bwMode="auto">
          <a:xfrm>
            <a:off x="52194" y="720020"/>
            <a:ext cx="17700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800" i="1" dirty="0" err="1">
                <a:solidFill>
                  <a:srgbClr val="FF0000"/>
                </a:solidFill>
              </a:rPr>
              <a:t>D</a:t>
            </a:r>
            <a:r>
              <a:rPr lang="en-US" altLang="en-US" sz="1800" i="1" baseline="-25000" dirty="0" err="1">
                <a:solidFill>
                  <a:srgbClr val="FF0000"/>
                </a:solidFill>
              </a:rPr>
              <a:t>n</a:t>
            </a:r>
            <a:r>
              <a:rPr lang="en-US" altLang="en-US" sz="1800" i="1" dirty="0">
                <a:solidFill>
                  <a:srgbClr val="FF0000"/>
                </a:solidFill>
              </a:rPr>
              <a:t> type groups:</a:t>
            </a:r>
          </a:p>
        </p:txBody>
      </p:sp>
      <p:graphicFrame>
        <p:nvGraphicFramePr>
          <p:cNvPr id="16" name="Object 13">
            <a:hlinkClick r:id="rId2"/>
            <a:extLst>
              <a:ext uri="{FF2B5EF4-FFF2-40B4-BE49-F238E27FC236}">
                <a16:creationId xmlns:a16="http://schemas.microsoft.com/office/drawing/2014/main" id="{0ADE1E5D-D86F-4BE1-9EC6-6F12ED3299C8}"/>
              </a:ext>
            </a:extLst>
          </p:cNvPr>
          <p:cNvGraphicFramePr>
            <a:graphicFrameLocks noChangeAspect="1"/>
          </p:cNvGraphicFramePr>
          <p:nvPr>
            <p:extLst>
              <p:ext uri="{D42A27DB-BD31-4B8C-83A1-F6EECF244321}">
                <p14:modId xmlns:p14="http://schemas.microsoft.com/office/powerpoint/2010/main" val="68019299"/>
              </p:ext>
            </p:extLst>
          </p:nvPr>
        </p:nvGraphicFramePr>
        <p:xfrm>
          <a:off x="5190931" y="5164649"/>
          <a:ext cx="2362200" cy="1058862"/>
        </p:xfrm>
        <a:graphic>
          <a:graphicData uri="http://schemas.openxmlformats.org/presentationml/2006/ole">
            <mc:AlternateContent xmlns:mc="http://schemas.openxmlformats.org/markup-compatibility/2006">
              <mc:Choice xmlns:v="urn:schemas-microsoft-com:vml" Requires="v">
                <p:oleObj name="Chem3D" r:id="rId3" imgW="6156960" imgH="2758440" progId="Chem3D.Document">
                  <p:embed/>
                </p:oleObj>
              </mc:Choice>
              <mc:Fallback>
                <p:oleObj name="Chem3D" r:id="rId3" imgW="6156960" imgH="2758440" progId="Chem3D.Document">
                  <p:embed/>
                  <p:pic>
                    <p:nvPicPr>
                      <p:cNvPr id="31757" name="Object 13">
                        <a:hlinkClick r:id="" action="ppaction://noaction"/>
                        <a:extLst>
                          <a:ext uri="{FF2B5EF4-FFF2-40B4-BE49-F238E27FC236}">
                            <a16:creationId xmlns:a16="http://schemas.microsoft.com/office/drawing/2014/main" id="{249CC2DA-D3C0-4415-BD34-CBC5A048BE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0931" y="5164649"/>
                        <a:ext cx="2362200" cy="1058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 name="TextBox 19">
            <a:extLst>
              <a:ext uri="{FF2B5EF4-FFF2-40B4-BE49-F238E27FC236}">
                <a16:creationId xmlns:a16="http://schemas.microsoft.com/office/drawing/2014/main" id="{9F6F3BA7-05C3-4E8C-8244-986DA48ADA64}"/>
              </a:ext>
            </a:extLst>
          </p:cNvPr>
          <p:cNvSpPr txBox="1"/>
          <p:nvPr/>
        </p:nvSpPr>
        <p:spPr>
          <a:xfrm>
            <a:off x="161731" y="1437231"/>
            <a:ext cx="3999722" cy="1446550"/>
          </a:xfrm>
          <a:prstGeom prst="rect">
            <a:avLst/>
          </a:prstGeom>
          <a:noFill/>
        </p:spPr>
        <p:txBody>
          <a:bodyPr wrap="square">
            <a:spAutoFit/>
          </a:bodyPr>
          <a:lstStyle/>
          <a:p>
            <a:pPr eaLnBrk="1" hangingPunct="1"/>
            <a:r>
              <a:rPr lang="en-US" altLang="en-US" sz="1800" dirty="0">
                <a:latin typeface="Arial" panose="020B0604020202020204" pitchFamily="34" charset="0"/>
                <a:cs typeface="Arial" panose="020B0604020202020204" pitchFamily="34" charset="0"/>
              </a:rPr>
              <a:t>A C</a:t>
            </a:r>
            <a:r>
              <a:rPr lang="en-US" altLang="en-US" sz="1800" baseline="-25000" dirty="0">
                <a:latin typeface="Arial" panose="020B0604020202020204" pitchFamily="34" charset="0"/>
                <a:cs typeface="Arial" panose="020B0604020202020204" pitchFamily="34" charset="0"/>
              </a:rPr>
              <a:t>n</a:t>
            </a:r>
            <a:r>
              <a:rPr lang="en-US" altLang="en-US" sz="1800" dirty="0">
                <a:latin typeface="Arial" panose="020B0604020202020204" pitchFamily="34" charset="0"/>
                <a:cs typeface="Arial" panose="020B0604020202020204" pitchFamily="34" charset="0"/>
              </a:rPr>
              <a:t> axis, n perpendicular C</a:t>
            </a:r>
            <a:r>
              <a:rPr lang="en-US" altLang="en-US" sz="1800" baseline="-25000" dirty="0">
                <a:latin typeface="Arial" panose="020B0604020202020204" pitchFamily="34" charset="0"/>
                <a:cs typeface="Arial" panose="020B0604020202020204" pitchFamily="34" charset="0"/>
              </a:rPr>
              <a:t>2</a:t>
            </a:r>
            <a:r>
              <a:rPr lang="en-US" altLang="en-US" sz="1800" dirty="0">
                <a:latin typeface="Arial" panose="020B0604020202020204" pitchFamily="34" charset="0"/>
                <a:cs typeface="Arial" panose="020B0604020202020204" pitchFamily="34" charset="0"/>
              </a:rPr>
              <a:t> axes</a:t>
            </a:r>
          </a:p>
          <a:p>
            <a:pPr eaLnBrk="1" hangingPunct="1"/>
            <a:r>
              <a:rPr lang="en-US" altLang="en-US" sz="1800" dirty="0">
                <a:latin typeface="Arial" panose="020B0604020202020204" pitchFamily="34" charset="0"/>
                <a:cs typeface="Arial" panose="020B0604020202020204" pitchFamily="34" charset="0"/>
              </a:rPr>
              <a:t>and a </a:t>
            </a:r>
            <a:r>
              <a:rPr lang="en-US" altLang="en-US" sz="1800" dirty="0">
                <a:latin typeface="Arial" panose="020B0604020202020204" pitchFamily="34" charset="0"/>
                <a:cs typeface="Arial" panose="020B0604020202020204" pitchFamily="34" charset="0"/>
                <a:sym typeface="Symbol" panose="05050102010706020507" pitchFamily="18" charset="2"/>
              </a:rPr>
              <a:t></a:t>
            </a:r>
            <a:r>
              <a:rPr lang="en-US" altLang="en-US" sz="1800" baseline="-25000" dirty="0">
                <a:latin typeface="Arial" panose="020B0604020202020204" pitchFamily="34" charset="0"/>
                <a:cs typeface="Arial" panose="020B0604020202020204" pitchFamily="34" charset="0"/>
                <a:sym typeface="Symbol" panose="05050102010706020507" pitchFamily="18" charset="2"/>
              </a:rPr>
              <a:t>d</a:t>
            </a:r>
            <a:r>
              <a:rPr lang="en-US" altLang="en-US" sz="1800" dirty="0">
                <a:latin typeface="Arial" panose="020B0604020202020204" pitchFamily="34" charset="0"/>
                <a:cs typeface="Arial" panose="020B0604020202020204" pitchFamily="34" charset="0"/>
              </a:rPr>
              <a:t> (</a:t>
            </a:r>
            <a:r>
              <a:rPr lang="en-US" altLang="en-US" sz="1800" dirty="0" err="1">
                <a:latin typeface="Arial" panose="020B0604020202020204" pitchFamily="34" charset="0"/>
                <a:cs typeface="Arial" panose="020B0604020202020204" pitchFamily="34" charset="0"/>
              </a:rPr>
              <a:t>D</a:t>
            </a:r>
            <a:r>
              <a:rPr lang="en-US" altLang="en-US" sz="1800" baseline="-25000" dirty="0" err="1">
                <a:latin typeface="Arial" panose="020B0604020202020204" pitchFamily="34" charset="0"/>
                <a:cs typeface="Arial" panose="020B0604020202020204" pitchFamily="34" charset="0"/>
              </a:rPr>
              <a:t>nd</a:t>
            </a:r>
            <a:r>
              <a:rPr lang="en-US" altLang="en-US" sz="1800" dirty="0">
                <a:latin typeface="Arial" panose="020B0604020202020204" pitchFamily="34" charset="0"/>
                <a:cs typeface="Arial" panose="020B0604020202020204" pitchFamily="34" charset="0"/>
              </a:rPr>
              <a:t>)</a:t>
            </a:r>
          </a:p>
          <a:p>
            <a:pPr eaLnBrk="1" hangingPunct="1"/>
            <a:endParaRPr lang="en-US" altLang="en-US" sz="1800" dirty="0">
              <a:latin typeface="Arial" panose="020B0604020202020204" pitchFamily="34" charset="0"/>
              <a:cs typeface="Arial" panose="020B0604020202020204" pitchFamily="34" charset="0"/>
            </a:endParaRPr>
          </a:p>
          <a:p>
            <a:pPr eaLnBrk="1" hangingPunct="1"/>
            <a:r>
              <a:rPr lang="en-US" altLang="en-US" sz="1600" dirty="0">
                <a:latin typeface="Arial" panose="020B0604020202020204" pitchFamily="34" charset="0"/>
                <a:cs typeface="Arial" panose="020B0604020202020204" pitchFamily="34" charset="0"/>
              </a:rPr>
              <a:t>e.g., ethane, H</a:t>
            </a:r>
            <a:r>
              <a:rPr lang="en-US" altLang="en-US" sz="1600" baseline="-25000" dirty="0">
                <a:latin typeface="Arial" panose="020B0604020202020204" pitchFamily="34" charset="0"/>
                <a:cs typeface="Arial" panose="020B0604020202020204" pitchFamily="34" charset="0"/>
              </a:rPr>
              <a:t>3</a:t>
            </a:r>
            <a:r>
              <a:rPr lang="en-US" altLang="en-US" sz="1600" dirty="0">
                <a:latin typeface="Arial" panose="020B0604020202020204" pitchFamily="34" charset="0"/>
                <a:cs typeface="Arial" panose="020B0604020202020204" pitchFamily="34" charset="0"/>
              </a:rPr>
              <a:t>C-CH</a:t>
            </a:r>
            <a:r>
              <a:rPr lang="en-US" altLang="en-US" sz="1600" baseline="-25000" dirty="0">
                <a:latin typeface="Arial" panose="020B0604020202020204" pitchFamily="34" charset="0"/>
                <a:cs typeface="Arial" panose="020B0604020202020204" pitchFamily="34" charset="0"/>
              </a:rPr>
              <a:t>3</a:t>
            </a:r>
            <a:r>
              <a:rPr lang="en-US" altLang="en-US" sz="1600" dirty="0">
                <a:latin typeface="Arial" panose="020B0604020202020204" pitchFamily="34" charset="0"/>
                <a:cs typeface="Arial" panose="020B0604020202020204" pitchFamily="34" charset="0"/>
              </a:rPr>
              <a:t> </a:t>
            </a:r>
          </a:p>
          <a:p>
            <a:pPr eaLnBrk="1" hangingPunct="1"/>
            <a:r>
              <a:rPr lang="en-US" altLang="en-US" sz="1800" dirty="0">
                <a:latin typeface="Arial" panose="020B0604020202020204" pitchFamily="34" charset="0"/>
                <a:cs typeface="Arial" panose="020B0604020202020204" pitchFamily="34" charset="0"/>
              </a:rPr>
              <a:t>(D</a:t>
            </a:r>
            <a:r>
              <a:rPr lang="en-US" altLang="en-US" sz="1800" baseline="-25000" dirty="0">
                <a:latin typeface="Arial" panose="020B0604020202020204" pitchFamily="34" charset="0"/>
                <a:cs typeface="Arial" panose="020B0604020202020204" pitchFamily="34" charset="0"/>
              </a:rPr>
              <a:t>3d</a:t>
            </a:r>
            <a:r>
              <a:rPr lang="en-US" altLang="en-US" sz="1800" dirty="0">
                <a:latin typeface="Arial" panose="020B0604020202020204" pitchFamily="34" charset="0"/>
                <a:cs typeface="Arial" panose="020B0604020202020204" pitchFamily="34" charset="0"/>
              </a:rPr>
              <a:t> in the staggered conformation</a:t>
            </a:r>
            <a:r>
              <a:rPr lang="en-US" altLang="en-US" sz="1600" dirty="0">
                <a:latin typeface="Arial" panose="020B0604020202020204" pitchFamily="34" charset="0"/>
                <a:cs typeface="Arial" panose="020B0604020202020204" pitchFamily="34" charset="0"/>
              </a:rPr>
              <a:t>)</a:t>
            </a:r>
          </a:p>
        </p:txBody>
      </p:sp>
      <p:pic>
        <p:nvPicPr>
          <p:cNvPr id="23" name="Picture 22">
            <a:extLst>
              <a:ext uri="{FF2B5EF4-FFF2-40B4-BE49-F238E27FC236}">
                <a16:creationId xmlns:a16="http://schemas.microsoft.com/office/drawing/2014/main" id="{219C3909-3476-489F-9082-75A0AE6DA36E}"/>
              </a:ext>
            </a:extLst>
          </p:cNvPr>
          <p:cNvPicPr>
            <a:picLocks noChangeAspect="1"/>
          </p:cNvPicPr>
          <p:nvPr/>
        </p:nvPicPr>
        <p:blipFill>
          <a:blip r:embed="rId5"/>
          <a:stretch>
            <a:fillRect/>
          </a:stretch>
        </p:blipFill>
        <p:spPr>
          <a:xfrm>
            <a:off x="161731" y="3171989"/>
            <a:ext cx="4040236" cy="1512915"/>
          </a:xfrm>
          <a:prstGeom prst="rect">
            <a:avLst/>
          </a:prstGeom>
        </p:spPr>
      </p:pic>
      <p:sp>
        <p:nvSpPr>
          <p:cNvPr id="25" name="TextBox 24">
            <a:extLst>
              <a:ext uri="{FF2B5EF4-FFF2-40B4-BE49-F238E27FC236}">
                <a16:creationId xmlns:a16="http://schemas.microsoft.com/office/drawing/2014/main" id="{6CDD669C-8B80-42DE-8D89-C8D81DE77108}"/>
              </a:ext>
            </a:extLst>
          </p:cNvPr>
          <p:cNvSpPr txBox="1"/>
          <p:nvPr/>
        </p:nvSpPr>
        <p:spPr>
          <a:xfrm>
            <a:off x="52194" y="5197461"/>
            <a:ext cx="4572000" cy="646331"/>
          </a:xfrm>
          <a:prstGeom prst="rect">
            <a:avLst/>
          </a:prstGeom>
          <a:noFill/>
        </p:spPr>
        <p:txBody>
          <a:bodyPr wrap="square">
            <a:spAutoFit/>
          </a:bodyPr>
          <a:lstStyle/>
          <a:p>
            <a:pPr eaLnBrk="1" hangingPunct="1"/>
            <a:r>
              <a:rPr lang="en-US" altLang="en-US" sz="1800" i="1" dirty="0">
                <a:latin typeface="Arial" panose="020B0604020202020204" pitchFamily="34" charset="0"/>
                <a:cs typeface="Arial" panose="020B0604020202020204" pitchFamily="34" charset="0"/>
              </a:rPr>
              <a:t>dihedral</a:t>
            </a:r>
            <a:r>
              <a:rPr lang="en-US" altLang="en-US" sz="1800" dirty="0">
                <a:latin typeface="Arial" panose="020B0604020202020204" pitchFamily="34" charset="0"/>
                <a:cs typeface="Arial" panose="020B0604020202020204" pitchFamily="34" charset="0"/>
              </a:rPr>
              <a:t> means between sides or planes – this is where you find the C</a:t>
            </a:r>
            <a:r>
              <a:rPr lang="en-US" altLang="en-US" sz="1800" baseline="-25000" dirty="0">
                <a:latin typeface="Arial" panose="020B0604020202020204" pitchFamily="34" charset="0"/>
                <a:cs typeface="Arial" panose="020B0604020202020204" pitchFamily="34" charset="0"/>
              </a:rPr>
              <a:t>2</a:t>
            </a:r>
            <a:r>
              <a:rPr lang="en-US" altLang="en-US" sz="1800" dirty="0">
                <a:latin typeface="Arial" panose="020B0604020202020204" pitchFamily="34" charset="0"/>
                <a:cs typeface="Arial" panose="020B0604020202020204" pitchFamily="34" charset="0"/>
              </a:rPr>
              <a:t> axes</a:t>
            </a:r>
          </a:p>
        </p:txBody>
      </p:sp>
      <p:sp>
        <p:nvSpPr>
          <p:cNvPr id="27" name="TextBox 26">
            <a:extLst>
              <a:ext uri="{FF2B5EF4-FFF2-40B4-BE49-F238E27FC236}">
                <a16:creationId xmlns:a16="http://schemas.microsoft.com/office/drawing/2014/main" id="{955ADFCA-B59B-40CF-A5D9-E570FFCE4E6D}"/>
              </a:ext>
            </a:extLst>
          </p:cNvPr>
          <p:cNvSpPr txBox="1"/>
          <p:nvPr/>
        </p:nvSpPr>
        <p:spPr>
          <a:xfrm>
            <a:off x="161731" y="6137980"/>
            <a:ext cx="4200281" cy="307777"/>
          </a:xfrm>
          <a:prstGeom prst="rect">
            <a:avLst/>
          </a:prstGeom>
          <a:noFill/>
        </p:spPr>
        <p:txBody>
          <a:bodyPr wrap="square">
            <a:spAutoFit/>
          </a:bodyPr>
          <a:lstStyle/>
          <a:p>
            <a:r>
              <a:rPr lang="en-US" sz="1400" i="1" dirty="0"/>
              <a:t>https://www.chemtube3d.com/sym-ethanestaggered/</a:t>
            </a:r>
          </a:p>
        </p:txBody>
      </p:sp>
      <p:pic>
        <p:nvPicPr>
          <p:cNvPr id="28" name="Picture 2" descr="http://srs.dl.ac.uk/xrs/Computing/Programs/excurv97/sym.gif">
            <a:extLst>
              <a:ext uri="{FF2B5EF4-FFF2-40B4-BE49-F238E27FC236}">
                <a16:creationId xmlns:a16="http://schemas.microsoft.com/office/drawing/2014/main" id="{790DF3A5-4AE3-466A-B7B7-06556C7FA64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7255" y="576951"/>
            <a:ext cx="35814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Line 4">
            <a:extLst>
              <a:ext uri="{FF2B5EF4-FFF2-40B4-BE49-F238E27FC236}">
                <a16:creationId xmlns:a16="http://schemas.microsoft.com/office/drawing/2014/main" id="{3DBCE9CF-887D-4593-9499-EC91C4E6662A}"/>
              </a:ext>
            </a:extLst>
          </p:cNvPr>
          <p:cNvSpPr>
            <a:spLocks noChangeShapeType="1"/>
          </p:cNvSpPr>
          <p:nvPr/>
        </p:nvSpPr>
        <p:spPr bwMode="auto">
          <a:xfrm>
            <a:off x="4925960" y="4921043"/>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5">
            <a:extLst>
              <a:ext uri="{FF2B5EF4-FFF2-40B4-BE49-F238E27FC236}">
                <a16:creationId xmlns:a16="http://schemas.microsoft.com/office/drawing/2014/main" id="{9F89FF45-52D2-46E1-9A38-E9AA5757D147}"/>
              </a:ext>
            </a:extLst>
          </p:cNvPr>
          <p:cNvSpPr>
            <a:spLocks noChangeShapeType="1"/>
          </p:cNvSpPr>
          <p:nvPr/>
        </p:nvSpPr>
        <p:spPr bwMode="auto">
          <a:xfrm>
            <a:off x="4955456" y="1472379"/>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Line 8">
            <a:extLst>
              <a:ext uri="{FF2B5EF4-FFF2-40B4-BE49-F238E27FC236}">
                <a16:creationId xmlns:a16="http://schemas.microsoft.com/office/drawing/2014/main" id="{3D8B1473-7D94-4A15-BA0B-1F7422A1A680}"/>
              </a:ext>
            </a:extLst>
          </p:cNvPr>
          <p:cNvSpPr>
            <a:spLocks noChangeShapeType="1"/>
          </p:cNvSpPr>
          <p:nvPr/>
        </p:nvSpPr>
        <p:spPr bwMode="auto">
          <a:xfrm>
            <a:off x="4925960" y="2863643"/>
            <a:ext cx="2286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Line 10">
            <a:extLst>
              <a:ext uri="{FF2B5EF4-FFF2-40B4-BE49-F238E27FC236}">
                <a16:creationId xmlns:a16="http://schemas.microsoft.com/office/drawing/2014/main" id="{7310CD0F-D61E-4675-BB3B-0A66B746BD95}"/>
              </a:ext>
            </a:extLst>
          </p:cNvPr>
          <p:cNvSpPr>
            <a:spLocks noChangeShapeType="1"/>
          </p:cNvSpPr>
          <p:nvPr/>
        </p:nvSpPr>
        <p:spPr bwMode="auto">
          <a:xfrm>
            <a:off x="6096000" y="5334000"/>
            <a:ext cx="228600" cy="304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Line 11">
            <a:extLst>
              <a:ext uri="{FF2B5EF4-FFF2-40B4-BE49-F238E27FC236}">
                <a16:creationId xmlns:a16="http://schemas.microsoft.com/office/drawing/2014/main" id="{9FAEE76C-F7EB-40D5-9BB5-A39364F97420}"/>
              </a:ext>
            </a:extLst>
          </p:cNvPr>
          <p:cNvSpPr>
            <a:spLocks noChangeShapeType="1"/>
          </p:cNvSpPr>
          <p:nvPr/>
        </p:nvSpPr>
        <p:spPr bwMode="auto">
          <a:xfrm flipH="1">
            <a:off x="7848600" y="6324600"/>
            <a:ext cx="304800" cy="0"/>
          </a:xfrm>
          <a:prstGeom prst="line">
            <a:avLst/>
          </a:prstGeom>
          <a:noFill/>
          <a:ln w="9525">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192742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63C7C-D7F2-4C52-A21F-D52723E448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EF56B7-2776-420C-80CF-E99E31973602}"/>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62A6BEDF-0D0E-438C-884B-AAE6D48C7DC4}"/>
              </a:ext>
            </a:extLst>
          </p:cNvPr>
          <p:cNvSpPr>
            <a:spLocks noGrp="1"/>
          </p:cNvSpPr>
          <p:nvPr>
            <p:ph type="sldNum" sz="quarter" idx="12"/>
          </p:nvPr>
        </p:nvSpPr>
        <p:spPr/>
        <p:txBody>
          <a:bodyPr/>
          <a:lstStyle/>
          <a:p>
            <a:fld id="{6097047B-08FC-46CD-88C5-F426120E1685}" type="slidenum">
              <a:rPr lang="en-US" smtClean="0"/>
              <a:t>28</a:t>
            </a:fld>
            <a:endParaRPr lang="en-US"/>
          </a:p>
        </p:txBody>
      </p:sp>
      <p:pic>
        <p:nvPicPr>
          <p:cNvPr id="5" name="Picture 2">
            <a:extLst>
              <a:ext uri="{FF2B5EF4-FFF2-40B4-BE49-F238E27FC236}">
                <a16:creationId xmlns:a16="http://schemas.microsoft.com/office/drawing/2014/main" id="{E52B3791-0A3C-4CD6-9573-5E590BA421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438400"/>
            <a:ext cx="2057400"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descr="Pentagonal antiprism">
            <a:extLst>
              <a:ext uri="{FF2B5EF4-FFF2-40B4-BE49-F238E27FC236}">
                <a16:creationId xmlns:a16="http://schemas.microsoft.com/office/drawing/2014/main" id="{421AA8BE-CFEF-43D2-BC88-1D156C6FAF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298575"/>
            <a:ext cx="1752600"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Square Antiprismatic Picture">
            <a:extLst>
              <a:ext uri="{FF2B5EF4-FFF2-40B4-BE49-F238E27FC236}">
                <a16:creationId xmlns:a16="http://schemas.microsoft.com/office/drawing/2014/main" id="{4E38BDBD-0DEE-4A80-86F7-225EC5A261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5207" y="5039007"/>
            <a:ext cx="1600200"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antiprism">
            <a:extLst>
              <a:ext uri="{FF2B5EF4-FFF2-40B4-BE49-F238E27FC236}">
                <a16:creationId xmlns:a16="http://schemas.microsoft.com/office/drawing/2014/main" id="{01CA1982-6C8B-47E2-97D7-86B9703B10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5407" y="5167594"/>
            <a:ext cx="800100"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Object 6">
            <a:extLst>
              <a:ext uri="{FF2B5EF4-FFF2-40B4-BE49-F238E27FC236}">
                <a16:creationId xmlns:a16="http://schemas.microsoft.com/office/drawing/2014/main" id="{764A4115-106B-4FCE-BE7E-B8B72679F2E5}"/>
              </a:ext>
            </a:extLst>
          </p:cNvPr>
          <p:cNvGraphicFramePr>
            <a:graphicFrameLocks noChangeAspect="1"/>
          </p:cNvGraphicFramePr>
          <p:nvPr/>
        </p:nvGraphicFramePr>
        <p:xfrm>
          <a:off x="152400" y="1244600"/>
          <a:ext cx="3921125" cy="1270000"/>
        </p:xfrm>
        <a:graphic>
          <a:graphicData uri="http://schemas.openxmlformats.org/presentationml/2006/ole">
            <mc:AlternateContent xmlns:mc="http://schemas.openxmlformats.org/markup-compatibility/2006">
              <mc:Choice xmlns:v="urn:schemas-microsoft-com:vml" Requires="v">
                <p:oleObj name="CS ChemDraw Drawing" r:id="rId6" imgW="3921760" imgH="1270000" progId="ChemDraw.Document.6.0">
                  <p:embed/>
                </p:oleObj>
              </mc:Choice>
              <mc:Fallback>
                <p:oleObj name="CS ChemDraw Drawing" r:id="rId6" imgW="3921760" imgH="1270000" progId="ChemDraw.Document.6.0">
                  <p:embed/>
                  <p:pic>
                    <p:nvPicPr>
                      <p:cNvPr id="9" name="Object 6">
                        <a:extLst>
                          <a:ext uri="{FF2B5EF4-FFF2-40B4-BE49-F238E27FC236}">
                            <a16:creationId xmlns:a16="http://schemas.microsoft.com/office/drawing/2014/main" id="{764A4115-106B-4FCE-BE7E-B8B72679F2E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1244600"/>
                        <a:ext cx="3921125"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 name="Object 7">
            <a:extLst>
              <a:ext uri="{FF2B5EF4-FFF2-40B4-BE49-F238E27FC236}">
                <a16:creationId xmlns:a16="http://schemas.microsoft.com/office/drawing/2014/main" id="{10F88F3D-615D-4380-B2C9-48A9214D63C7}"/>
              </a:ext>
            </a:extLst>
          </p:cNvPr>
          <p:cNvGraphicFramePr>
            <a:graphicFrameLocks noChangeAspect="1"/>
          </p:cNvGraphicFramePr>
          <p:nvPr/>
        </p:nvGraphicFramePr>
        <p:xfrm>
          <a:off x="4705350" y="1371600"/>
          <a:ext cx="933450" cy="981075"/>
        </p:xfrm>
        <a:graphic>
          <a:graphicData uri="http://schemas.openxmlformats.org/presentationml/2006/ole">
            <mc:AlternateContent xmlns:mc="http://schemas.openxmlformats.org/markup-compatibility/2006">
              <mc:Choice xmlns:v="urn:schemas-microsoft-com:vml" Requires="v">
                <p:oleObj name="CS ChemDraw Drawing" r:id="rId8" imgW="708660" imgH="744220" progId="ChemDraw.Document.6.0">
                  <p:embed/>
                </p:oleObj>
              </mc:Choice>
              <mc:Fallback>
                <p:oleObj name="CS ChemDraw Drawing" r:id="rId8" imgW="708660" imgH="744220" progId="ChemDraw.Document.6.0">
                  <p:embed/>
                  <p:pic>
                    <p:nvPicPr>
                      <p:cNvPr id="10" name="Object 7">
                        <a:extLst>
                          <a:ext uri="{FF2B5EF4-FFF2-40B4-BE49-F238E27FC236}">
                            <a16:creationId xmlns:a16="http://schemas.microsoft.com/office/drawing/2014/main" id="{10F88F3D-615D-4380-B2C9-48A9214D63C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05350" y="1371600"/>
                        <a:ext cx="93345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Rectangle 8">
            <a:extLst>
              <a:ext uri="{FF2B5EF4-FFF2-40B4-BE49-F238E27FC236}">
                <a16:creationId xmlns:a16="http://schemas.microsoft.com/office/drawing/2014/main" id="{FD576250-4700-42E1-BCE0-85BBD69E57E9}"/>
              </a:ext>
            </a:extLst>
          </p:cNvPr>
          <p:cNvSpPr>
            <a:spLocks noChangeArrowheads="1"/>
          </p:cNvSpPr>
          <p:nvPr/>
        </p:nvSpPr>
        <p:spPr bwMode="auto">
          <a:xfrm>
            <a:off x="52194" y="720020"/>
            <a:ext cx="78978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e.g. Mg(</a:t>
            </a:r>
            <a:r>
              <a:rPr lang="en-US" altLang="en-US" sz="1800" dirty="0">
                <a:sym typeface="Symbol" panose="05050102010706020507" pitchFamily="18" charset="2"/>
              </a:rPr>
              <a:t></a:t>
            </a:r>
            <a:r>
              <a:rPr lang="en-US" altLang="en-US" sz="1800" baseline="30000" dirty="0">
                <a:sym typeface="Symbol" panose="05050102010706020507" pitchFamily="18" charset="2"/>
              </a:rPr>
              <a:t>5</a:t>
            </a:r>
            <a:r>
              <a:rPr lang="en-US" altLang="en-US" sz="1800" dirty="0">
                <a:sym typeface="Symbol" panose="05050102010706020507" pitchFamily="18" charset="2"/>
              </a:rPr>
              <a:t>-</a:t>
            </a:r>
            <a:r>
              <a:rPr lang="en-US" altLang="en-US" sz="1800" dirty="0"/>
              <a:t>Cp)</a:t>
            </a:r>
            <a:r>
              <a:rPr lang="en-US" altLang="en-US" sz="1800" baseline="-25000" dirty="0"/>
              <a:t>2</a:t>
            </a:r>
            <a:r>
              <a:rPr lang="en-US" altLang="en-US" sz="1800" dirty="0"/>
              <a:t> and other </a:t>
            </a:r>
            <a:r>
              <a:rPr lang="en-US" altLang="en-US" sz="1800" dirty="0" err="1"/>
              <a:t>metallocenes</a:t>
            </a:r>
            <a:r>
              <a:rPr lang="en-US" altLang="en-US" sz="1800" dirty="0"/>
              <a:t> in the staggered conformation </a:t>
            </a:r>
            <a:r>
              <a:rPr lang="en-US" altLang="en-US" sz="2000" dirty="0"/>
              <a:t>(D</a:t>
            </a:r>
            <a:r>
              <a:rPr lang="en-US" altLang="en-US" sz="2000" baseline="-25000" dirty="0"/>
              <a:t>5d</a:t>
            </a:r>
            <a:r>
              <a:rPr lang="en-US" altLang="en-US" sz="2000" dirty="0"/>
              <a:t>)</a:t>
            </a:r>
            <a:endParaRPr lang="en-US" altLang="en-US" sz="1800" dirty="0"/>
          </a:p>
        </p:txBody>
      </p:sp>
      <p:sp>
        <p:nvSpPr>
          <p:cNvPr id="12" name="Text Box 9">
            <a:extLst>
              <a:ext uri="{FF2B5EF4-FFF2-40B4-BE49-F238E27FC236}">
                <a16:creationId xmlns:a16="http://schemas.microsoft.com/office/drawing/2014/main" id="{38408A10-511C-487E-A1CD-D7239E23D20D}"/>
              </a:ext>
            </a:extLst>
          </p:cNvPr>
          <p:cNvSpPr txBox="1">
            <a:spLocks noChangeArrowheads="1"/>
          </p:cNvSpPr>
          <p:nvPr/>
        </p:nvSpPr>
        <p:spPr bwMode="auto">
          <a:xfrm>
            <a:off x="4191000" y="2528888"/>
            <a:ext cx="24526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View down the C</a:t>
            </a:r>
            <a:r>
              <a:rPr lang="en-US" altLang="en-US" sz="1800" baseline="-25000" dirty="0"/>
              <a:t>5</a:t>
            </a:r>
            <a:r>
              <a:rPr lang="en-US" altLang="en-US" sz="1800" dirty="0"/>
              <a:t> axis</a:t>
            </a:r>
          </a:p>
        </p:txBody>
      </p:sp>
      <p:sp>
        <p:nvSpPr>
          <p:cNvPr id="13" name="Text Box 10">
            <a:extLst>
              <a:ext uri="{FF2B5EF4-FFF2-40B4-BE49-F238E27FC236}">
                <a16:creationId xmlns:a16="http://schemas.microsoft.com/office/drawing/2014/main" id="{4395C59E-CB6B-4010-85C8-EE7C9580EE36}"/>
              </a:ext>
            </a:extLst>
          </p:cNvPr>
          <p:cNvSpPr txBox="1">
            <a:spLocks noChangeArrowheads="1"/>
          </p:cNvSpPr>
          <p:nvPr/>
        </p:nvSpPr>
        <p:spPr bwMode="auto">
          <a:xfrm>
            <a:off x="6553200" y="2971800"/>
            <a:ext cx="2520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US" altLang="en-US" sz="1800"/>
              <a:t>These are pentagonal antiprisms</a:t>
            </a:r>
          </a:p>
        </p:txBody>
      </p:sp>
      <p:sp>
        <p:nvSpPr>
          <p:cNvPr id="14" name="Rectangle 11">
            <a:extLst>
              <a:ext uri="{FF2B5EF4-FFF2-40B4-BE49-F238E27FC236}">
                <a16:creationId xmlns:a16="http://schemas.microsoft.com/office/drawing/2014/main" id="{01C42290-116D-4A6F-A259-BDFF10B8E5EB}"/>
              </a:ext>
            </a:extLst>
          </p:cNvPr>
          <p:cNvSpPr>
            <a:spLocks noChangeArrowheads="1"/>
          </p:cNvSpPr>
          <p:nvPr/>
        </p:nvSpPr>
        <p:spPr bwMode="auto">
          <a:xfrm>
            <a:off x="161731" y="4394711"/>
            <a:ext cx="1703388"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e.g. </a:t>
            </a:r>
            <a:r>
              <a:rPr lang="en-US" altLang="en-US" sz="1800" dirty="0" err="1"/>
              <a:t>triagular</a:t>
            </a:r>
            <a:r>
              <a:rPr lang="en-US" altLang="en-US" sz="1800" dirty="0"/>
              <a:t> </a:t>
            </a:r>
          </a:p>
          <a:p>
            <a:pPr eaLnBrk="1" hangingPunct="1"/>
            <a:r>
              <a:rPr lang="en-US" altLang="en-US" sz="1800" dirty="0"/>
              <a:t>antiprism </a:t>
            </a:r>
            <a:r>
              <a:rPr lang="en-US" altLang="en-US" sz="2000" dirty="0"/>
              <a:t>(D</a:t>
            </a:r>
            <a:r>
              <a:rPr lang="en-US" altLang="en-US" sz="2000" baseline="-25000" dirty="0"/>
              <a:t>3d</a:t>
            </a:r>
            <a:r>
              <a:rPr lang="en-US" altLang="en-US" sz="1800" dirty="0"/>
              <a:t>)</a:t>
            </a:r>
          </a:p>
        </p:txBody>
      </p:sp>
      <p:sp>
        <p:nvSpPr>
          <p:cNvPr id="15" name="Rectangle 12">
            <a:extLst>
              <a:ext uri="{FF2B5EF4-FFF2-40B4-BE49-F238E27FC236}">
                <a16:creationId xmlns:a16="http://schemas.microsoft.com/office/drawing/2014/main" id="{1F80FEAE-B667-40F9-9578-567B88F125B2}"/>
              </a:ext>
            </a:extLst>
          </p:cNvPr>
          <p:cNvSpPr>
            <a:spLocks noChangeArrowheads="1"/>
          </p:cNvSpPr>
          <p:nvPr/>
        </p:nvSpPr>
        <p:spPr bwMode="auto">
          <a:xfrm>
            <a:off x="2725544" y="4318511"/>
            <a:ext cx="1703387"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a:t>e.g. square </a:t>
            </a:r>
          </a:p>
          <a:p>
            <a:pPr eaLnBrk="1" hangingPunct="1"/>
            <a:r>
              <a:rPr lang="en-US" altLang="en-US" sz="1800"/>
              <a:t>antiprism </a:t>
            </a:r>
            <a:r>
              <a:rPr lang="en-US" altLang="en-US" sz="2000"/>
              <a:t>(D</a:t>
            </a:r>
            <a:r>
              <a:rPr lang="en-US" altLang="en-US" sz="2000" baseline="-25000"/>
              <a:t>4d</a:t>
            </a:r>
            <a:r>
              <a:rPr lang="en-US" altLang="en-US" sz="1800"/>
              <a:t>)</a:t>
            </a:r>
          </a:p>
        </p:txBody>
      </p:sp>
      <p:graphicFrame>
        <p:nvGraphicFramePr>
          <p:cNvPr id="16" name="Object 13">
            <a:hlinkClick r:id="rId10"/>
            <a:extLst>
              <a:ext uri="{FF2B5EF4-FFF2-40B4-BE49-F238E27FC236}">
                <a16:creationId xmlns:a16="http://schemas.microsoft.com/office/drawing/2014/main" id="{0ADE1E5D-D86F-4BE1-9EC6-6F12ED3299C8}"/>
              </a:ext>
            </a:extLst>
          </p:cNvPr>
          <p:cNvGraphicFramePr>
            <a:graphicFrameLocks noChangeAspect="1"/>
          </p:cNvGraphicFramePr>
          <p:nvPr/>
        </p:nvGraphicFramePr>
        <p:xfrm>
          <a:off x="5190931" y="5164649"/>
          <a:ext cx="2362200" cy="1058862"/>
        </p:xfrm>
        <a:graphic>
          <a:graphicData uri="http://schemas.openxmlformats.org/presentationml/2006/ole">
            <mc:AlternateContent xmlns:mc="http://schemas.openxmlformats.org/markup-compatibility/2006">
              <mc:Choice xmlns:v="urn:schemas-microsoft-com:vml" Requires="v">
                <p:oleObj name="Chem3D" r:id="rId11" imgW="6156960" imgH="2758440" progId="Chem3D.Document">
                  <p:embed/>
                </p:oleObj>
              </mc:Choice>
              <mc:Fallback>
                <p:oleObj name="Chem3D" r:id="rId11" imgW="6156960" imgH="2758440" progId="Chem3D.Document">
                  <p:embed/>
                  <p:pic>
                    <p:nvPicPr>
                      <p:cNvPr id="16" name="Object 13">
                        <a:hlinkClick r:id="" action="ppaction://noaction"/>
                        <a:extLst>
                          <a:ext uri="{FF2B5EF4-FFF2-40B4-BE49-F238E27FC236}">
                            <a16:creationId xmlns:a16="http://schemas.microsoft.com/office/drawing/2014/main" id="{0ADE1E5D-D86F-4BE1-9EC6-6F12ED3299C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90931" y="5164649"/>
                        <a:ext cx="2362200" cy="1058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Rectangle 14">
            <a:extLst>
              <a:ext uri="{FF2B5EF4-FFF2-40B4-BE49-F238E27FC236}">
                <a16:creationId xmlns:a16="http://schemas.microsoft.com/office/drawing/2014/main" id="{92E5ED08-5BE9-41A0-9F4F-8F8A59A07BB7}"/>
              </a:ext>
            </a:extLst>
          </p:cNvPr>
          <p:cNvSpPr>
            <a:spLocks noChangeArrowheads="1"/>
          </p:cNvSpPr>
          <p:nvPr/>
        </p:nvSpPr>
        <p:spPr bwMode="auto">
          <a:xfrm>
            <a:off x="5114731" y="4378836"/>
            <a:ext cx="33797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a:t>e.g. allene or a tennis ball </a:t>
            </a:r>
            <a:r>
              <a:rPr lang="en-US" altLang="en-US" sz="2000"/>
              <a:t>(D</a:t>
            </a:r>
            <a:r>
              <a:rPr lang="en-US" altLang="en-US" sz="2000" baseline="-25000"/>
              <a:t>2d</a:t>
            </a:r>
            <a:r>
              <a:rPr lang="en-US" altLang="en-US" sz="1800"/>
              <a:t>)</a:t>
            </a:r>
          </a:p>
        </p:txBody>
      </p:sp>
      <p:pic>
        <p:nvPicPr>
          <p:cNvPr id="18" name="Picture 15" descr="http://images.google.com/images?q=tbn:rB6Eca7mgN4C:www.grace-collection.com/images/tennis-ball.JPG">
            <a:hlinkClick r:id="rId13"/>
            <a:extLst>
              <a:ext uri="{FF2B5EF4-FFF2-40B4-BE49-F238E27FC236}">
                <a16:creationId xmlns:a16="http://schemas.microsoft.com/office/drawing/2014/main" id="{83A36CB6-FC04-42A0-B36E-C17C779F368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44407" y="5015194"/>
            <a:ext cx="11430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677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5FE4C-7F46-46E4-8658-DBEACB73C0EB}"/>
              </a:ext>
            </a:extLst>
          </p:cNvPr>
          <p:cNvSpPr>
            <a:spLocks noGrp="1"/>
          </p:cNvSpPr>
          <p:nvPr>
            <p:ph type="title"/>
          </p:nvPr>
        </p:nvSpPr>
        <p:spPr/>
        <p:txBody>
          <a:bodyPr>
            <a:normAutofit/>
          </a:bodyPr>
          <a:lstStyle/>
          <a:p>
            <a:r>
              <a:rPr lang="en-US" altLang="en-US" dirty="0"/>
              <a:t>Identifying Point Groups</a:t>
            </a:r>
            <a:endParaRPr lang="en-US" dirty="0"/>
          </a:p>
        </p:txBody>
      </p:sp>
      <p:sp>
        <p:nvSpPr>
          <p:cNvPr id="3" name="Content Placeholder 2">
            <a:extLst>
              <a:ext uri="{FF2B5EF4-FFF2-40B4-BE49-F238E27FC236}">
                <a16:creationId xmlns:a16="http://schemas.microsoft.com/office/drawing/2014/main" id="{38D639D3-C493-4031-A5F2-8C77AE5272DD}"/>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B58504C2-D0DA-4685-B114-DACCB61B7509}"/>
              </a:ext>
            </a:extLst>
          </p:cNvPr>
          <p:cNvSpPr>
            <a:spLocks noGrp="1"/>
          </p:cNvSpPr>
          <p:nvPr>
            <p:ph type="sldNum" sz="quarter" idx="12"/>
          </p:nvPr>
        </p:nvSpPr>
        <p:spPr/>
        <p:txBody>
          <a:bodyPr/>
          <a:lstStyle/>
          <a:p>
            <a:fld id="{6097047B-08FC-46CD-88C5-F426120E1685}" type="slidenum">
              <a:rPr lang="en-US" smtClean="0"/>
              <a:t>29</a:t>
            </a:fld>
            <a:endParaRPr lang="en-US"/>
          </a:p>
        </p:txBody>
      </p:sp>
      <p:pic>
        <p:nvPicPr>
          <p:cNvPr id="5" name="Picture 2" descr="http://srs.dl.ac.uk/xrs/Computing/Programs/excurv97/sym.gif">
            <a:extLst>
              <a:ext uri="{FF2B5EF4-FFF2-40B4-BE49-F238E27FC236}">
                <a16:creationId xmlns:a16="http://schemas.microsoft.com/office/drawing/2014/main" id="{D7188B60-25E9-4E75-8201-33D793B67E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8551" y="653183"/>
            <a:ext cx="35814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a:extLst>
              <a:ext uri="{FF2B5EF4-FFF2-40B4-BE49-F238E27FC236}">
                <a16:creationId xmlns:a16="http://schemas.microsoft.com/office/drawing/2014/main" id="{45EAD222-2764-44A4-892A-A4C33420E926}"/>
              </a:ext>
            </a:extLst>
          </p:cNvPr>
          <p:cNvSpPr txBox="1">
            <a:spLocks noChangeArrowheads="1"/>
          </p:cNvSpPr>
          <p:nvPr/>
        </p:nvSpPr>
        <p:spPr bwMode="auto">
          <a:xfrm>
            <a:off x="88900" y="746125"/>
            <a:ext cx="45593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We can use a flow chart such as this one to determine the point group of any object.  </a:t>
            </a:r>
            <a:r>
              <a:rPr lang="en-US" altLang="en-US" sz="2000" dirty="0">
                <a:solidFill>
                  <a:srgbClr val="FF0000"/>
                </a:solidFill>
              </a:rPr>
              <a:t>The steps in this process are:</a:t>
            </a:r>
          </a:p>
          <a:p>
            <a:pPr marL="457200" indent="-457200" eaLnBrk="1" hangingPunct="1">
              <a:buFont typeface="+mj-lt"/>
              <a:buAutoNum type="arabicPeriod"/>
            </a:pPr>
            <a:r>
              <a:rPr lang="en-US" altLang="en-US" sz="2000" dirty="0"/>
              <a:t>Determine the symmetry is special (e.g. tetrahedral).</a:t>
            </a:r>
          </a:p>
          <a:p>
            <a:pPr marL="457200" indent="-457200" eaLnBrk="1" hangingPunct="1">
              <a:buFont typeface="+mj-lt"/>
              <a:buAutoNum type="arabicPeriod"/>
            </a:pPr>
            <a:endParaRPr lang="en-US" altLang="en-US" sz="2000" dirty="0"/>
          </a:p>
          <a:p>
            <a:pPr marL="457200" indent="-457200" eaLnBrk="1" hangingPunct="1">
              <a:buFont typeface="+mj-lt"/>
              <a:buAutoNum type="arabicPeriod"/>
            </a:pPr>
            <a:r>
              <a:rPr lang="en-US" altLang="en-US" sz="2000" dirty="0"/>
              <a:t>Determine if there is a principal rotation axis.</a:t>
            </a:r>
          </a:p>
          <a:p>
            <a:pPr marL="457200" indent="-457200" eaLnBrk="1" hangingPunct="1">
              <a:buFont typeface="+mj-lt"/>
              <a:buAutoNum type="arabicPeriod"/>
            </a:pPr>
            <a:endParaRPr lang="en-US" altLang="en-US" sz="2000" dirty="0"/>
          </a:p>
          <a:p>
            <a:pPr marL="457200" indent="-457200" eaLnBrk="1" hangingPunct="1">
              <a:buFont typeface="+mj-lt"/>
              <a:buAutoNum type="arabicPeriod"/>
            </a:pPr>
            <a:r>
              <a:rPr lang="en-US" altLang="en-US" sz="2000" dirty="0"/>
              <a:t>Determine if there are rotation axes perpendicular to the principal axis.</a:t>
            </a:r>
          </a:p>
          <a:p>
            <a:pPr marL="457200" indent="-457200" eaLnBrk="1" hangingPunct="1">
              <a:buFont typeface="+mj-lt"/>
              <a:buAutoNum type="arabicPeriod"/>
            </a:pPr>
            <a:endParaRPr lang="en-US" altLang="en-US" sz="2000" dirty="0"/>
          </a:p>
          <a:p>
            <a:pPr marL="457200" indent="-457200" eaLnBrk="1" hangingPunct="1">
              <a:buFont typeface="+mj-lt"/>
              <a:buAutoNum type="arabicPeriod"/>
            </a:pPr>
            <a:r>
              <a:rPr lang="en-US" altLang="en-US" sz="2000" dirty="0"/>
              <a:t>Determine if there are mirror planes and where they are.</a:t>
            </a:r>
          </a:p>
          <a:p>
            <a:pPr marL="457200" indent="-457200" eaLnBrk="1" hangingPunct="1">
              <a:buFont typeface="+mj-lt"/>
              <a:buAutoNum type="arabicPeriod"/>
            </a:pPr>
            <a:endParaRPr lang="en-US" altLang="en-US" sz="2000" dirty="0"/>
          </a:p>
          <a:p>
            <a:pPr marL="457200" indent="-457200" eaLnBrk="1" hangingPunct="1">
              <a:buFont typeface="+mj-lt"/>
              <a:buAutoNum type="arabicPeriod"/>
            </a:pPr>
            <a:r>
              <a:rPr lang="en-US" altLang="en-US" sz="2000" dirty="0"/>
              <a:t>Assign point group.</a:t>
            </a:r>
          </a:p>
        </p:txBody>
      </p:sp>
    </p:spTree>
    <p:extLst>
      <p:ext uri="{BB962C8B-B14F-4D97-AF65-F5344CB8AC3E}">
        <p14:creationId xmlns:p14="http://schemas.microsoft.com/office/powerpoint/2010/main" val="3211084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F1A6-535C-4BBE-8176-25A8605BDA9A}"/>
              </a:ext>
            </a:extLst>
          </p:cNvPr>
          <p:cNvSpPr>
            <a:spLocks noGrp="1"/>
          </p:cNvSpPr>
          <p:nvPr>
            <p:ph type="title"/>
          </p:nvPr>
        </p:nvSpPr>
        <p:spPr/>
        <p:txBody>
          <a:bodyPr/>
          <a:lstStyle/>
          <a:p>
            <a:r>
              <a:rPr lang="en-US" altLang="en-US" sz="3200" b="1" dirty="0"/>
              <a:t>Specify The Symmetry of Molecules</a:t>
            </a:r>
            <a:endParaRPr lang="en-US" b="1" dirty="0"/>
          </a:p>
        </p:txBody>
      </p:sp>
      <p:sp>
        <p:nvSpPr>
          <p:cNvPr id="3" name="Content Placeholder 2">
            <a:extLst>
              <a:ext uri="{FF2B5EF4-FFF2-40B4-BE49-F238E27FC236}">
                <a16:creationId xmlns:a16="http://schemas.microsoft.com/office/drawing/2014/main" id="{F7D41043-F3F7-4309-A971-591820A13AB9}"/>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11E9C499-1DFD-4936-A4C1-76A45A8B22A5}"/>
              </a:ext>
            </a:extLst>
          </p:cNvPr>
          <p:cNvSpPr>
            <a:spLocks noGrp="1"/>
          </p:cNvSpPr>
          <p:nvPr>
            <p:ph type="sldNum" sz="quarter" idx="12"/>
          </p:nvPr>
        </p:nvSpPr>
        <p:spPr/>
        <p:txBody>
          <a:bodyPr/>
          <a:lstStyle/>
          <a:p>
            <a:fld id="{6097047B-08FC-46CD-88C5-F426120E1685}" type="slidenum">
              <a:rPr lang="en-US" smtClean="0"/>
              <a:t>3</a:t>
            </a:fld>
            <a:endParaRPr lang="en-US"/>
          </a:p>
        </p:txBody>
      </p:sp>
      <p:sp>
        <p:nvSpPr>
          <p:cNvPr id="5" name="Text Box 1026">
            <a:extLst>
              <a:ext uri="{FF2B5EF4-FFF2-40B4-BE49-F238E27FC236}">
                <a16:creationId xmlns:a16="http://schemas.microsoft.com/office/drawing/2014/main" id="{7053AB53-6F71-40D2-89DB-EA4DFA4435F7}"/>
              </a:ext>
            </a:extLst>
          </p:cNvPr>
          <p:cNvSpPr txBox="1">
            <a:spLocks noChangeArrowheads="1"/>
          </p:cNvSpPr>
          <p:nvPr/>
        </p:nvSpPr>
        <p:spPr bwMode="auto">
          <a:xfrm>
            <a:off x="2838450" y="1289315"/>
            <a:ext cx="297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No symmetry – </a:t>
            </a:r>
            <a:r>
              <a:rPr lang="en-US" altLang="en-US" sz="2000" dirty="0" err="1"/>
              <a:t>CHFClBr</a:t>
            </a:r>
            <a:endParaRPr lang="en-US" altLang="en-US" sz="2000" dirty="0"/>
          </a:p>
        </p:txBody>
      </p:sp>
      <p:sp>
        <p:nvSpPr>
          <p:cNvPr id="6" name="Text Box 1027">
            <a:extLst>
              <a:ext uri="{FF2B5EF4-FFF2-40B4-BE49-F238E27FC236}">
                <a16:creationId xmlns:a16="http://schemas.microsoft.com/office/drawing/2014/main" id="{0D99D693-D61C-4380-B2A0-295DE99958C1}"/>
              </a:ext>
            </a:extLst>
          </p:cNvPr>
          <p:cNvSpPr txBox="1">
            <a:spLocks noChangeArrowheads="1"/>
          </p:cNvSpPr>
          <p:nvPr/>
        </p:nvSpPr>
        <p:spPr bwMode="auto">
          <a:xfrm>
            <a:off x="2838450" y="2091290"/>
            <a:ext cx="3224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Some symmetry – CHFCl</a:t>
            </a:r>
            <a:r>
              <a:rPr lang="en-US" altLang="en-US" sz="2000" baseline="-25000" dirty="0"/>
              <a:t>2</a:t>
            </a:r>
            <a:r>
              <a:rPr lang="en-US" altLang="en-US" sz="2000" dirty="0"/>
              <a:t> </a:t>
            </a:r>
          </a:p>
        </p:txBody>
      </p:sp>
      <p:sp>
        <p:nvSpPr>
          <p:cNvPr id="7" name="Text Box 1028">
            <a:extLst>
              <a:ext uri="{FF2B5EF4-FFF2-40B4-BE49-F238E27FC236}">
                <a16:creationId xmlns:a16="http://schemas.microsoft.com/office/drawing/2014/main" id="{BC662F7B-20DD-4396-AB77-AD235D252440}"/>
              </a:ext>
            </a:extLst>
          </p:cNvPr>
          <p:cNvSpPr txBox="1">
            <a:spLocks noChangeArrowheads="1"/>
          </p:cNvSpPr>
          <p:nvPr/>
        </p:nvSpPr>
        <p:spPr bwMode="auto">
          <a:xfrm>
            <a:off x="2838450" y="2893265"/>
            <a:ext cx="3005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a:t>More symmetry – CH</a:t>
            </a:r>
            <a:r>
              <a:rPr lang="en-US" altLang="en-US" sz="2000" baseline="-25000"/>
              <a:t>2</a:t>
            </a:r>
            <a:r>
              <a:rPr lang="en-US" altLang="en-US" sz="2000"/>
              <a:t>Cl</a:t>
            </a:r>
            <a:r>
              <a:rPr lang="en-US" altLang="en-US" sz="2000" baseline="-25000"/>
              <a:t>2</a:t>
            </a:r>
          </a:p>
        </p:txBody>
      </p:sp>
      <p:sp>
        <p:nvSpPr>
          <p:cNvPr id="8" name="Text Box 1029">
            <a:extLst>
              <a:ext uri="{FF2B5EF4-FFF2-40B4-BE49-F238E27FC236}">
                <a16:creationId xmlns:a16="http://schemas.microsoft.com/office/drawing/2014/main" id="{AF9FA84C-B011-4C77-8175-CA48DD4278F2}"/>
              </a:ext>
            </a:extLst>
          </p:cNvPr>
          <p:cNvSpPr txBox="1">
            <a:spLocks noChangeArrowheads="1"/>
          </p:cNvSpPr>
          <p:nvPr/>
        </p:nvSpPr>
        <p:spPr bwMode="auto">
          <a:xfrm>
            <a:off x="2838450" y="3695240"/>
            <a:ext cx="316945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More symmetry</a:t>
            </a:r>
            <a:r>
              <a:rPr lang="en-US" altLang="en-US" sz="2000" b="1" dirty="0"/>
              <a:t>?</a:t>
            </a:r>
            <a:r>
              <a:rPr lang="en-US" altLang="en-US" sz="2000" dirty="0"/>
              <a:t> – CHCl</a:t>
            </a:r>
            <a:r>
              <a:rPr lang="en-US" altLang="en-US" sz="2000" baseline="-25000" dirty="0"/>
              <a:t>3</a:t>
            </a:r>
          </a:p>
        </p:txBody>
      </p:sp>
      <p:pic>
        <p:nvPicPr>
          <p:cNvPr id="9" name="Picture 1031">
            <a:hlinkClick r:id="rId2"/>
            <a:extLst>
              <a:ext uri="{FF2B5EF4-FFF2-40B4-BE49-F238E27FC236}">
                <a16:creationId xmlns:a16="http://schemas.microsoft.com/office/drawing/2014/main" id="{30569E34-8545-4444-B11E-2A4241D3FB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641" y="1042705"/>
            <a:ext cx="1600200" cy="1220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1032">
            <a:hlinkClick r:id="rId4"/>
            <a:extLst>
              <a:ext uri="{FF2B5EF4-FFF2-40B4-BE49-F238E27FC236}">
                <a16:creationId xmlns:a16="http://schemas.microsoft.com/office/drawing/2014/main" id="{559FD851-20F7-4383-98B2-549C750C03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1461" y="1350497"/>
            <a:ext cx="1752600" cy="128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33">
            <a:hlinkClick r:id="rId6"/>
            <a:extLst>
              <a:ext uri="{FF2B5EF4-FFF2-40B4-BE49-F238E27FC236}">
                <a16:creationId xmlns:a16="http://schemas.microsoft.com/office/drawing/2014/main" id="{9D988731-316B-4B77-9DB6-F8DBF0FD4DC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8350" y="2743063"/>
            <a:ext cx="1192213"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AutoShape 1034">
            <a:extLst>
              <a:ext uri="{FF2B5EF4-FFF2-40B4-BE49-F238E27FC236}">
                <a16:creationId xmlns:a16="http://schemas.microsoft.com/office/drawing/2014/main" id="{B6A428B5-7C03-4419-AF2C-6FAFA6D2C921}"/>
              </a:ext>
            </a:extLst>
          </p:cNvPr>
          <p:cNvCxnSpPr>
            <a:cxnSpLocks noChangeShapeType="1"/>
            <a:stCxn id="5" idx="1"/>
          </p:cNvCxnSpPr>
          <p:nvPr/>
        </p:nvCxnSpPr>
        <p:spPr bwMode="auto">
          <a:xfrm flipH="1">
            <a:off x="2454275" y="1487753"/>
            <a:ext cx="384175" cy="1666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AutoShape 1035">
            <a:extLst>
              <a:ext uri="{FF2B5EF4-FFF2-40B4-BE49-F238E27FC236}">
                <a16:creationId xmlns:a16="http://schemas.microsoft.com/office/drawing/2014/main" id="{8966B622-6DF1-42CD-B4B2-1C80899E7DCF}"/>
              </a:ext>
            </a:extLst>
          </p:cNvPr>
          <p:cNvCxnSpPr>
            <a:cxnSpLocks noChangeShapeType="1"/>
            <a:stCxn id="6" idx="3"/>
            <a:endCxn id="10" idx="1"/>
          </p:cNvCxnSpPr>
          <p:nvPr/>
        </p:nvCxnSpPr>
        <p:spPr bwMode="auto">
          <a:xfrm flipV="1">
            <a:off x="6062663" y="1992641"/>
            <a:ext cx="958798" cy="2970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AutoShape 1036">
            <a:extLst>
              <a:ext uri="{FF2B5EF4-FFF2-40B4-BE49-F238E27FC236}">
                <a16:creationId xmlns:a16="http://schemas.microsoft.com/office/drawing/2014/main" id="{80FAC57F-4ED7-4D91-AF55-5FDE9A221121}"/>
              </a:ext>
            </a:extLst>
          </p:cNvPr>
          <p:cNvCxnSpPr>
            <a:cxnSpLocks noChangeShapeType="1"/>
            <a:stCxn id="7" idx="1"/>
            <a:endCxn id="11" idx="3"/>
          </p:cNvCxnSpPr>
          <p:nvPr/>
        </p:nvCxnSpPr>
        <p:spPr bwMode="auto">
          <a:xfrm flipH="1">
            <a:off x="1960563" y="3091703"/>
            <a:ext cx="877887" cy="33716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5" name="Picture 1037">
            <a:hlinkClick r:id="rId8"/>
            <a:extLst>
              <a:ext uri="{FF2B5EF4-FFF2-40B4-BE49-F238E27FC236}">
                <a16:creationId xmlns:a16="http://schemas.microsoft.com/office/drawing/2014/main" id="{10D5541A-0CF7-488F-8951-E531F367906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29450" y="3160150"/>
            <a:ext cx="1828800" cy="150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 name="AutoShape 1038">
            <a:extLst>
              <a:ext uri="{FF2B5EF4-FFF2-40B4-BE49-F238E27FC236}">
                <a16:creationId xmlns:a16="http://schemas.microsoft.com/office/drawing/2014/main" id="{38207BA9-DC12-443E-A14E-8F8AEB6E7E99}"/>
              </a:ext>
            </a:extLst>
          </p:cNvPr>
          <p:cNvCxnSpPr>
            <a:cxnSpLocks noChangeShapeType="1"/>
            <a:stCxn id="8" idx="3"/>
            <a:endCxn id="15" idx="1"/>
          </p:cNvCxnSpPr>
          <p:nvPr/>
        </p:nvCxnSpPr>
        <p:spPr bwMode="auto">
          <a:xfrm>
            <a:off x="6007907" y="3895295"/>
            <a:ext cx="1021543" cy="1891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 Box 1039">
            <a:extLst>
              <a:ext uri="{FF2B5EF4-FFF2-40B4-BE49-F238E27FC236}">
                <a16:creationId xmlns:a16="http://schemas.microsoft.com/office/drawing/2014/main" id="{F5BD9393-2E55-4AA6-9353-8B6B9629CB80}"/>
              </a:ext>
            </a:extLst>
          </p:cNvPr>
          <p:cNvSpPr txBox="1">
            <a:spLocks noChangeArrowheads="1"/>
          </p:cNvSpPr>
          <p:nvPr/>
        </p:nvSpPr>
        <p:spPr bwMode="auto">
          <a:xfrm>
            <a:off x="841375" y="4898565"/>
            <a:ext cx="1692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a:t>What about ?</a:t>
            </a:r>
          </a:p>
        </p:txBody>
      </p:sp>
      <p:pic>
        <p:nvPicPr>
          <p:cNvPr id="18" name="Picture 1040">
            <a:hlinkClick r:id="rId10"/>
            <a:extLst>
              <a:ext uri="{FF2B5EF4-FFF2-40B4-BE49-F238E27FC236}">
                <a16:creationId xmlns:a16="http://schemas.microsoft.com/office/drawing/2014/main" id="{C2C5F8E3-2952-4BE3-A412-37BB30A3121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09850" y="4609640"/>
            <a:ext cx="1600200" cy="122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1041">
            <a:hlinkClick r:id="rId12"/>
            <a:extLst>
              <a:ext uri="{FF2B5EF4-FFF2-40B4-BE49-F238E27FC236}">
                <a16:creationId xmlns:a16="http://schemas.microsoft.com/office/drawing/2014/main" id="{38517C5D-E898-4DDF-85DA-D2AD83445B2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38650" y="4685840"/>
            <a:ext cx="1676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1042">
            <a:hlinkClick r:id="rId14"/>
            <a:extLst>
              <a:ext uri="{FF2B5EF4-FFF2-40B4-BE49-F238E27FC236}">
                <a16:creationId xmlns:a16="http://schemas.microsoft.com/office/drawing/2014/main" id="{0929E5E5-42AB-4F37-B2C0-1876AD9BD69F}"/>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96050" y="5066840"/>
            <a:ext cx="10668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Text Box 1043">
            <a:extLst>
              <a:ext uri="{FF2B5EF4-FFF2-40B4-BE49-F238E27FC236}">
                <a16:creationId xmlns:a16="http://schemas.microsoft.com/office/drawing/2014/main" id="{7408A803-4996-4E3C-A4B5-8AAD45F486CD}"/>
              </a:ext>
            </a:extLst>
          </p:cNvPr>
          <p:cNvSpPr txBox="1">
            <a:spLocks noChangeArrowheads="1"/>
          </p:cNvSpPr>
          <p:nvPr/>
        </p:nvSpPr>
        <p:spPr bwMode="auto">
          <a:xfrm>
            <a:off x="201200" y="5939070"/>
            <a:ext cx="8657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b="1" dirty="0"/>
              <a:t>Point groups provide us with a way to indicate the symmetry unambiguously.</a:t>
            </a:r>
          </a:p>
        </p:txBody>
      </p:sp>
    </p:spTree>
    <p:extLst>
      <p:ext uri="{BB962C8B-B14F-4D97-AF65-F5344CB8AC3E}">
        <p14:creationId xmlns:p14="http://schemas.microsoft.com/office/powerpoint/2010/main" val="196201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673A7-BF27-42E7-BBD7-A82305CACD20}"/>
              </a:ext>
            </a:extLst>
          </p:cNvPr>
          <p:cNvSpPr>
            <a:spLocks noGrp="1"/>
          </p:cNvSpPr>
          <p:nvPr>
            <p:ph type="title"/>
          </p:nvPr>
        </p:nvSpPr>
        <p:spPr/>
        <p:txBody>
          <a:bodyPr>
            <a:normAutofit/>
          </a:bodyPr>
          <a:lstStyle/>
          <a:p>
            <a:r>
              <a:rPr lang="en-US" altLang="en-US" dirty="0"/>
              <a:t>Character Tables for Point Groups</a:t>
            </a:r>
            <a:endParaRPr lang="en-US" dirty="0"/>
          </a:p>
        </p:txBody>
      </p:sp>
      <p:sp>
        <p:nvSpPr>
          <p:cNvPr id="3" name="Content Placeholder 2">
            <a:extLst>
              <a:ext uri="{FF2B5EF4-FFF2-40B4-BE49-F238E27FC236}">
                <a16:creationId xmlns:a16="http://schemas.microsoft.com/office/drawing/2014/main" id="{086CF4F0-2394-4015-B253-22539FCB064B}"/>
              </a:ext>
            </a:extLst>
          </p:cNvPr>
          <p:cNvSpPr>
            <a:spLocks noGrp="1"/>
          </p:cNvSpPr>
          <p:nvPr>
            <p:ph idx="1"/>
          </p:nvPr>
        </p:nvSpPr>
        <p:spPr>
          <a:xfrm>
            <a:off x="0" y="644170"/>
            <a:ext cx="9144000" cy="5672851"/>
          </a:xfrm>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F338E2B1-E52B-4CBF-A265-5BAD58911A60}"/>
              </a:ext>
            </a:extLst>
          </p:cNvPr>
          <p:cNvSpPr>
            <a:spLocks noGrp="1"/>
          </p:cNvSpPr>
          <p:nvPr>
            <p:ph type="sldNum" sz="quarter" idx="12"/>
          </p:nvPr>
        </p:nvSpPr>
        <p:spPr/>
        <p:txBody>
          <a:bodyPr/>
          <a:lstStyle/>
          <a:p>
            <a:fld id="{6097047B-08FC-46CD-88C5-F426120E1685}" type="slidenum">
              <a:rPr lang="en-US" smtClean="0"/>
              <a:t>30</a:t>
            </a:fld>
            <a:endParaRPr lang="en-US"/>
          </a:p>
        </p:txBody>
      </p:sp>
      <p:sp>
        <p:nvSpPr>
          <p:cNvPr id="6" name="Text Box 3">
            <a:extLst>
              <a:ext uri="{FF2B5EF4-FFF2-40B4-BE49-F238E27FC236}">
                <a16:creationId xmlns:a16="http://schemas.microsoft.com/office/drawing/2014/main" id="{F6995C38-F091-454B-9EAF-6680F6A7ABB5}"/>
              </a:ext>
            </a:extLst>
          </p:cNvPr>
          <p:cNvSpPr txBox="1">
            <a:spLocks noChangeArrowheads="1"/>
          </p:cNvSpPr>
          <p:nvPr/>
        </p:nvSpPr>
        <p:spPr bwMode="auto">
          <a:xfrm>
            <a:off x="0" y="690714"/>
            <a:ext cx="9144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hangingPunct="1"/>
            <a:r>
              <a:rPr lang="en-US" altLang="en-US" sz="2000" dirty="0"/>
              <a:t>Each point group has a complete set of possible symmetry operations that are conveniently listed as a matrix known as a </a:t>
            </a:r>
            <a:r>
              <a:rPr lang="en-US" altLang="en-US" sz="2000" i="1" dirty="0"/>
              <a:t>Character Table</a:t>
            </a:r>
            <a:r>
              <a:rPr lang="en-US" altLang="en-US" sz="2000" dirty="0"/>
              <a:t>.  As an example, we will look at the character table for the C</a:t>
            </a:r>
            <a:r>
              <a:rPr lang="en-US" altLang="en-US" sz="2000" baseline="-25000" dirty="0"/>
              <a:t>2v</a:t>
            </a:r>
            <a:r>
              <a:rPr lang="en-US" altLang="en-US" sz="2000" dirty="0"/>
              <a:t> point group.</a:t>
            </a:r>
          </a:p>
        </p:txBody>
      </p:sp>
      <p:graphicFrame>
        <p:nvGraphicFramePr>
          <p:cNvPr id="7" name="Group 4">
            <a:extLst>
              <a:ext uri="{FF2B5EF4-FFF2-40B4-BE49-F238E27FC236}">
                <a16:creationId xmlns:a16="http://schemas.microsoft.com/office/drawing/2014/main" id="{0A9E8D6A-70D3-4F8D-9C1A-F7A691AD91CA}"/>
              </a:ext>
            </a:extLst>
          </p:cNvPr>
          <p:cNvGraphicFramePr>
            <a:graphicFrameLocks noGrp="1"/>
          </p:cNvGraphicFramePr>
          <p:nvPr>
            <p:extLst>
              <p:ext uri="{D42A27DB-BD31-4B8C-83A1-F6EECF244321}">
                <p14:modId xmlns:p14="http://schemas.microsoft.com/office/powerpoint/2010/main" val="368430768"/>
              </p:ext>
            </p:extLst>
          </p:nvPr>
        </p:nvGraphicFramePr>
        <p:xfrm>
          <a:off x="304800" y="2580512"/>
          <a:ext cx="6096000" cy="1981200"/>
        </p:xfrm>
        <a:graphic>
          <a:graphicData uri="http://schemas.openxmlformats.org/drawingml/2006/table">
            <a:tbl>
              <a:tblPr/>
              <a:tblGrid>
                <a:gridCol w="1219200">
                  <a:extLst>
                    <a:ext uri="{9D8B030D-6E8A-4147-A177-3AD203B41FA5}">
                      <a16:colId xmlns:a16="http://schemas.microsoft.com/office/drawing/2014/main" val="1177832535"/>
                    </a:ext>
                  </a:extLst>
                </a:gridCol>
                <a:gridCol w="1219200">
                  <a:extLst>
                    <a:ext uri="{9D8B030D-6E8A-4147-A177-3AD203B41FA5}">
                      <a16:colId xmlns:a16="http://schemas.microsoft.com/office/drawing/2014/main" val="298623020"/>
                    </a:ext>
                  </a:extLst>
                </a:gridCol>
                <a:gridCol w="1219200">
                  <a:extLst>
                    <a:ext uri="{9D8B030D-6E8A-4147-A177-3AD203B41FA5}">
                      <a16:colId xmlns:a16="http://schemas.microsoft.com/office/drawing/2014/main" val="1687732683"/>
                    </a:ext>
                  </a:extLst>
                </a:gridCol>
                <a:gridCol w="1219200">
                  <a:extLst>
                    <a:ext uri="{9D8B030D-6E8A-4147-A177-3AD203B41FA5}">
                      <a16:colId xmlns:a16="http://schemas.microsoft.com/office/drawing/2014/main" val="59887738"/>
                    </a:ext>
                  </a:extLst>
                </a:gridCol>
                <a:gridCol w="1219200">
                  <a:extLst>
                    <a:ext uri="{9D8B030D-6E8A-4147-A177-3AD203B41FA5}">
                      <a16:colId xmlns:a16="http://schemas.microsoft.com/office/drawing/2014/main" val="3864541134"/>
                    </a:ext>
                  </a:extLst>
                </a:gridCol>
              </a:tblGrid>
              <a:tr h="1809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C</a:t>
                      </a:r>
                      <a:r>
                        <a:rPr kumimoji="0" lang="en-US" altLang="en-US" sz="2000" b="0" i="0" u="none" strike="noStrike" cap="none" normalizeH="0" baseline="-25000">
                          <a:ln>
                            <a:noFill/>
                          </a:ln>
                          <a:solidFill>
                            <a:schemeClr val="tx1"/>
                          </a:solidFill>
                          <a:effectLst/>
                          <a:latin typeface="Arial" panose="020B0604020202020204" pitchFamily="34" charset="0"/>
                        </a:rPr>
                        <a:t>2V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C</a:t>
                      </a:r>
                      <a:r>
                        <a:rPr kumimoji="0" lang="en-US" altLang="en-US" sz="2000" b="0" i="0" u="none" strike="noStrike" cap="none" normalizeH="0" baseline="-25000">
                          <a:ln>
                            <a:noFill/>
                          </a:ln>
                          <a:solidFill>
                            <a:schemeClr val="tx1"/>
                          </a:solidFill>
                          <a:effectLst/>
                          <a:latin typeface="Arial" panose="020B060402020202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sym typeface="Symbol" panose="05050102010706020507" pitchFamily="18" charset="2"/>
                        </a:rPr>
                        <a:t></a:t>
                      </a:r>
                      <a:r>
                        <a:rPr kumimoji="0" lang="en-US" altLang="en-US" sz="2000" b="0" i="0" u="none" strike="noStrike" cap="none" normalizeH="0" baseline="-25000">
                          <a:ln>
                            <a:noFill/>
                          </a:ln>
                          <a:solidFill>
                            <a:schemeClr val="tx1"/>
                          </a:solidFill>
                          <a:effectLst/>
                          <a:latin typeface="Arial" panose="020B0604020202020204" pitchFamily="34" charset="0"/>
                        </a:rPr>
                        <a:t>v</a:t>
                      </a:r>
                      <a:r>
                        <a:rPr kumimoji="0" lang="en-US" altLang="en-US" sz="2000" b="0" i="0" u="none" strike="noStrike" cap="none" normalizeH="0" baseline="0">
                          <a:ln>
                            <a:noFill/>
                          </a:ln>
                          <a:solidFill>
                            <a:schemeClr val="tx1"/>
                          </a:solidFill>
                          <a:effectLst/>
                          <a:latin typeface="Arial" panose="020B0604020202020204" pitchFamily="34" charset="0"/>
                        </a:rPr>
                        <a:t> (xz)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sym typeface="Symbol" panose="05050102010706020507" pitchFamily="18" charset="2"/>
                        </a:rPr>
                        <a:t>’</a:t>
                      </a:r>
                      <a:r>
                        <a:rPr kumimoji="0" lang="en-US" altLang="en-US" sz="2000" b="0" i="0" u="none" strike="noStrike" cap="none" normalizeH="0" baseline="-25000">
                          <a:ln>
                            <a:noFill/>
                          </a:ln>
                          <a:solidFill>
                            <a:schemeClr val="tx1"/>
                          </a:solidFill>
                          <a:effectLst/>
                          <a:latin typeface="Arial" panose="020B0604020202020204" pitchFamily="34" charset="0"/>
                        </a:rPr>
                        <a:t>v</a:t>
                      </a:r>
                      <a:r>
                        <a:rPr kumimoji="0" lang="en-US" altLang="en-US" sz="2000" b="0" i="0" u="none" strike="noStrike" cap="none" normalizeH="0" baseline="0">
                          <a:ln>
                            <a:noFill/>
                          </a:ln>
                          <a:solidFill>
                            <a:schemeClr val="tx1"/>
                          </a:solidFill>
                          <a:effectLst/>
                          <a:latin typeface="Arial" panose="020B0604020202020204" pitchFamily="34" charset="0"/>
                        </a:rPr>
                        <a:t> (yz)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43297341"/>
                  </a:ext>
                </a:extLst>
              </a:tr>
              <a:tr h="323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A</a:t>
                      </a:r>
                      <a:r>
                        <a:rPr kumimoji="0" lang="en-US" altLang="en-US" sz="2000" b="0" i="0" u="none" strike="noStrike" cap="none" normalizeH="0" baseline="-2500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CC"/>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88412330"/>
                  </a:ext>
                </a:extLst>
              </a:tr>
              <a:tr h="1809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A</a:t>
                      </a:r>
                      <a:r>
                        <a:rPr kumimoji="0" lang="en-US" altLang="en-US" sz="2000" b="0" i="0" u="none" strike="noStrike" cap="none" normalizeH="0" baseline="-25000">
                          <a:ln>
                            <a:noFill/>
                          </a:ln>
                          <a:solidFill>
                            <a:schemeClr val="tx1"/>
                          </a:solidFill>
                          <a:effectLst/>
                          <a:latin typeface="Arial" panose="020B0604020202020204"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CC"/>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extLst>
                  <a:ext uri="{0D108BD9-81ED-4DB2-BD59-A6C34878D82A}">
                    <a16:rowId xmlns:a16="http://schemas.microsoft.com/office/drawing/2014/main" val="1825614188"/>
                  </a:ext>
                </a:extLst>
              </a:tr>
              <a:tr h="395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B</a:t>
                      </a:r>
                      <a:r>
                        <a:rPr kumimoji="0" lang="en-US" altLang="en-US" sz="2000" b="0" i="0" u="none" strike="noStrike" cap="none" normalizeH="0" baseline="-2500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CC"/>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12322682"/>
                  </a:ext>
                </a:extLst>
              </a:tr>
              <a:tr h="395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B</a:t>
                      </a:r>
                      <a:r>
                        <a:rPr kumimoji="0" lang="en-US" altLang="en-US" sz="2000" b="0" i="0" u="none" strike="noStrike" cap="none" normalizeH="0" baseline="-25000">
                          <a:ln>
                            <a:noFill/>
                          </a:ln>
                          <a:solidFill>
                            <a:schemeClr val="tx1"/>
                          </a:solidFill>
                          <a:effectLst/>
                          <a:latin typeface="Arial" panose="020B0604020202020204"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00CC"/>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81282484"/>
                  </a:ext>
                </a:extLst>
              </a:tr>
            </a:tbl>
          </a:graphicData>
        </a:graphic>
      </p:graphicFrame>
      <p:sp>
        <p:nvSpPr>
          <p:cNvPr id="8" name="Rectangle 42">
            <a:extLst>
              <a:ext uri="{FF2B5EF4-FFF2-40B4-BE49-F238E27FC236}">
                <a16:creationId xmlns:a16="http://schemas.microsoft.com/office/drawing/2014/main" id="{13B9CCDA-8C44-4428-9FFE-7DF03BAF410D}"/>
              </a:ext>
            </a:extLst>
          </p:cNvPr>
          <p:cNvSpPr>
            <a:spLocks noChangeArrowheads="1"/>
          </p:cNvSpPr>
          <p:nvPr/>
        </p:nvSpPr>
        <p:spPr bwMode="auto">
          <a:xfrm>
            <a:off x="6826917" y="4166424"/>
            <a:ext cx="2287587" cy="366713"/>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Representation of B</a:t>
            </a:r>
            <a:r>
              <a:rPr lang="en-US" altLang="en-US" sz="1800" baseline="-25000" dirty="0"/>
              <a:t>2</a:t>
            </a:r>
          </a:p>
        </p:txBody>
      </p:sp>
      <p:sp>
        <p:nvSpPr>
          <p:cNvPr id="9" name="Rectangle 43">
            <a:extLst>
              <a:ext uri="{FF2B5EF4-FFF2-40B4-BE49-F238E27FC236}">
                <a16:creationId xmlns:a16="http://schemas.microsoft.com/office/drawing/2014/main" id="{3EF1F45E-1E96-4BA9-A82D-791563507EB1}"/>
              </a:ext>
            </a:extLst>
          </p:cNvPr>
          <p:cNvSpPr>
            <a:spLocks noChangeArrowheads="1"/>
          </p:cNvSpPr>
          <p:nvPr/>
        </p:nvSpPr>
        <p:spPr bwMode="auto">
          <a:xfrm>
            <a:off x="31750" y="1742312"/>
            <a:ext cx="2025650" cy="36671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Point Group Label</a:t>
            </a:r>
          </a:p>
        </p:txBody>
      </p:sp>
      <p:sp>
        <p:nvSpPr>
          <p:cNvPr id="10" name="Line 44">
            <a:extLst>
              <a:ext uri="{FF2B5EF4-FFF2-40B4-BE49-F238E27FC236}">
                <a16:creationId xmlns:a16="http://schemas.microsoft.com/office/drawing/2014/main" id="{7EDA330F-6593-47E7-9305-620F584224BE}"/>
              </a:ext>
            </a:extLst>
          </p:cNvPr>
          <p:cNvSpPr>
            <a:spLocks noChangeShapeType="1"/>
          </p:cNvSpPr>
          <p:nvPr/>
        </p:nvSpPr>
        <p:spPr bwMode="auto">
          <a:xfrm flipH="1">
            <a:off x="6477000" y="4333112"/>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45">
            <a:extLst>
              <a:ext uri="{FF2B5EF4-FFF2-40B4-BE49-F238E27FC236}">
                <a16:creationId xmlns:a16="http://schemas.microsoft.com/office/drawing/2014/main" id="{63731F9A-75A8-4E55-BE28-BAC24A16915E}"/>
              </a:ext>
            </a:extLst>
          </p:cNvPr>
          <p:cNvSpPr>
            <a:spLocks noChangeShapeType="1"/>
          </p:cNvSpPr>
          <p:nvPr/>
        </p:nvSpPr>
        <p:spPr bwMode="auto">
          <a:xfrm>
            <a:off x="914400" y="2123312"/>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Rectangle 46">
            <a:extLst>
              <a:ext uri="{FF2B5EF4-FFF2-40B4-BE49-F238E27FC236}">
                <a16:creationId xmlns:a16="http://schemas.microsoft.com/office/drawing/2014/main" id="{E890CB69-41FA-4622-B8DA-28A73AB4E2E1}"/>
              </a:ext>
            </a:extLst>
          </p:cNvPr>
          <p:cNvSpPr>
            <a:spLocks noChangeArrowheads="1"/>
          </p:cNvSpPr>
          <p:nvPr/>
        </p:nvSpPr>
        <p:spPr bwMode="auto">
          <a:xfrm>
            <a:off x="2094272" y="1742312"/>
            <a:ext cx="7016750" cy="366712"/>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Symmetry Operations – The </a:t>
            </a:r>
            <a:r>
              <a:rPr lang="en-US" altLang="en-US" sz="1800" i="1" dirty="0"/>
              <a:t>Order</a:t>
            </a:r>
            <a:r>
              <a:rPr lang="en-US" altLang="en-US" sz="1800" dirty="0"/>
              <a:t> is the total number of operations</a:t>
            </a:r>
          </a:p>
        </p:txBody>
      </p:sp>
      <p:sp>
        <p:nvSpPr>
          <p:cNvPr id="13" name="Line 47">
            <a:extLst>
              <a:ext uri="{FF2B5EF4-FFF2-40B4-BE49-F238E27FC236}">
                <a16:creationId xmlns:a16="http://schemas.microsoft.com/office/drawing/2014/main" id="{955B789E-4F73-4470-BB9A-657A432D805F}"/>
              </a:ext>
            </a:extLst>
          </p:cNvPr>
          <p:cNvSpPr>
            <a:spLocks noChangeShapeType="1"/>
          </p:cNvSpPr>
          <p:nvPr/>
        </p:nvSpPr>
        <p:spPr bwMode="auto">
          <a:xfrm>
            <a:off x="3657600" y="2123312"/>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48">
            <a:extLst>
              <a:ext uri="{FF2B5EF4-FFF2-40B4-BE49-F238E27FC236}">
                <a16:creationId xmlns:a16="http://schemas.microsoft.com/office/drawing/2014/main" id="{4361C4BD-7153-4809-AC24-95678F056E04}"/>
              </a:ext>
            </a:extLst>
          </p:cNvPr>
          <p:cNvSpPr>
            <a:spLocks noChangeShapeType="1"/>
          </p:cNvSpPr>
          <p:nvPr/>
        </p:nvSpPr>
        <p:spPr bwMode="auto">
          <a:xfrm>
            <a:off x="3657600" y="2123312"/>
            <a:ext cx="685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Line 49">
            <a:extLst>
              <a:ext uri="{FF2B5EF4-FFF2-40B4-BE49-F238E27FC236}">
                <a16:creationId xmlns:a16="http://schemas.microsoft.com/office/drawing/2014/main" id="{44ABA537-6388-4758-9281-1779272478C0}"/>
              </a:ext>
            </a:extLst>
          </p:cNvPr>
          <p:cNvSpPr>
            <a:spLocks noChangeShapeType="1"/>
          </p:cNvSpPr>
          <p:nvPr/>
        </p:nvSpPr>
        <p:spPr bwMode="auto">
          <a:xfrm flipH="1">
            <a:off x="2209800" y="2123312"/>
            <a:ext cx="1447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50">
            <a:extLst>
              <a:ext uri="{FF2B5EF4-FFF2-40B4-BE49-F238E27FC236}">
                <a16:creationId xmlns:a16="http://schemas.microsoft.com/office/drawing/2014/main" id="{52451750-C9F7-4C29-B25D-E468DADFE39F}"/>
              </a:ext>
            </a:extLst>
          </p:cNvPr>
          <p:cNvSpPr>
            <a:spLocks noChangeShapeType="1"/>
          </p:cNvSpPr>
          <p:nvPr/>
        </p:nvSpPr>
        <p:spPr bwMode="auto">
          <a:xfrm>
            <a:off x="3657600" y="2123312"/>
            <a:ext cx="1981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Rectangle 51">
            <a:extLst>
              <a:ext uri="{FF2B5EF4-FFF2-40B4-BE49-F238E27FC236}">
                <a16:creationId xmlns:a16="http://schemas.microsoft.com/office/drawing/2014/main" id="{21EC6FE3-6C0D-4CFB-94FF-2F742F88C2ED}"/>
              </a:ext>
            </a:extLst>
          </p:cNvPr>
          <p:cNvSpPr>
            <a:spLocks noChangeArrowheads="1"/>
          </p:cNvSpPr>
          <p:nvPr/>
        </p:nvSpPr>
        <p:spPr bwMode="auto">
          <a:xfrm>
            <a:off x="86032" y="4812896"/>
            <a:ext cx="3562350" cy="366713"/>
          </a:xfrm>
          <a:prstGeom prst="rect">
            <a:avLst/>
          </a:prstGeom>
          <a:solidFill>
            <a:srgbClr val="CC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Symmetry Representation Labels</a:t>
            </a:r>
          </a:p>
        </p:txBody>
      </p:sp>
      <p:sp>
        <p:nvSpPr>
          <p:cNvPr id="18" name="Text Box 52">
            <a:extLst>
              <a:ext uri="{FF2B5EF4-FFF2-40B4-BE49-F238E27FC236}">
                <a16:creationId xmlns:a16="http://schemas.microsoft.com/office/drawing/2014/main" id="{CDCF627B-B9C7-43C7-93DB-568369E3A8DE}"/>
              </a:ext>
            </a:extLst>
          </p:cNvPr>
          <p:cNvSpPr txBox="1">
            <a:spLocks noChangeArrowheads="1"/>
          </p:cNvSpPr>
          <p:nvPr/>
        </p:nvSpPr>
        <p:spPr bwMode="auto">
          <a:xfrm>
            <a:off x="0" y="5240600"/>
            <a:ext cx="9111022"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hangingPunct="1"/>
            <a:r>
              <a:rPr lang="en-US" altLang="en-US" sz="2000" i="1" dirty="0"/>
              <a:t>Representations</a:t>
            </a:r>
            <a:r>
              <a:rPr lang="en-US" altLang="en-US" sz="2000" dirty="0"/>
              <a:t> are subsets of the complete point group – they indicate the effect of the symmetry operations on different kinds of mathematical functions.  Representations are orthogonal to one another.  The </a:t>
            </a:r>
            <a:r>
              <a:rPr lang="en-US" altLang="en-US" sz="2000" i="1" dirty="0"/>
              <a:t>Character</a:t>
            </a:r>
            <a:r>
              <a:rPr lang="en-US" altLang="en-US" sz="2000" dirty="0"/>
              <a:t> is an integer that indicates the effect of an operation in a given representation.</a:t>
            </a:r>
          </a:p>
        </p:txBody>
      </p:sp>
      <p:sp>
        <p:nvSpPr>
          <p:cNvPr id="19" name="Line 53">
            <a:extLst>
              <a:ext uri="{FF2B5EF4-FFF2-40B4-BE49-F238E27FC236}">
                <a16:creationId xmlns:a16="http://schemas.microsoft.com/office/drawing/2014/main" id="{EA6C7E4E-6677-462A-8721-A06CFAFD21CC}"/>
              </a:ext>
            </a:extLst>
          </p:cNvPr>
          <p:cNvSpPr>
            <a:spLocks noChangeShapeType="1"/>
          </p:cNvSpPr>
          <p:nvPr/>
        </p:nvSpPr>
        <p:spPr bwMode="auto">
          <a:xfrm flipV="1">
            <a:off x="914400" y="4547424"/>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Text Box 54">
            <a:extLst>
              <a:ext uri="{FF2B5EF4-FFF2-40B4-BE49-F238E27FC236}">
                <a16:creationId xmlns:a16="http://schemas.microsoft.com/office/drawing/2014/main" id="{D23684B2-5E20-4135-A209-E0565E4727B7}"/>
              </a:ext>
            </a:extLst>
          </p:cNvPr>
          <p:cNvSpPr txBox="1">
            <a:spLocks noChangeArrowheads="1"/>
          </p:cNvSpPr>
          <p:nvPr/>
        </p:nvSpPr>
        <p:spPr bwMode="auto">
          <a:xfrm>
            <a:off x="6624638" y="2261424"/>
            <a:ext cx="23320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600"/>
              <a:t>In C</a:t>
            </a:r>
            <a:r>
              <a:rPr lang="en-US" altLang="en-US" sz="1600" baseline="-25000"/>
              <a:t>2v</a:t>
            </a:r>
            <a:r>
              <a:rPr lang="en-US" altLang="en-US" sz="1600"/>
              <a:t> the order is 4:</a:t>
            </a:r>
          </a:p>
          <a:p>
            <a:pPr eaLnBrk="1" hangingPunct="1"/>
            <a:r>
              <a:rPr lang="en-US" altLang="en-US" sz="1600"/>
              <a:t>1 E, 1 C</a:t>
            </a:r>
            <a:r>
              <a:rPr lang="en-US" altLang="en-US" sz="1600" baseline="-25000"/>
              <a:t>2</a:t>
            </a:r>
            <a:r>
              <a:rPr lang="en-US" altLang="en-US" sz="1600"/>
              <a:t>, 1 </a:t>
            </a:r>
            <a:r>
              <a:rPr lang="en-US" altLang="en-US" sz="1600">
                <a:sym typeface="Symbol" panose="05050102010706020507" pitchFamily="18" charset="2"/>
              </a:rPr>
              <a:t></a:t>
            </a:r>
            <a:r>
              <a:rPr lang="en-US" altLang="en-US" sz="1600" baseline="-25000">
                <a:sym typeface="Symbol" panose="05050102010706020507" pitchFamily="18" charset="2"/>
              </a:rPr>
              <a:t>v</a:t>
            </a:r>
            <a:r>
              <a:rPr lang="en-US" altLang="en-US" sz="1600">
                <a:sym typeface="Symbol" panose="05050102010706020507" pitchFamily="18" charset="2"/>
              </a:rPr>
              <a:t> and </a:t>
            </a:r>
            <a:r>
              <a:rPr lang="en-US" altLang="en-US" sz="1600"/>
              <a:t>1 </a:t>
            </a:r>
            <a:r>
              <a:rPr lang="en-US" altLang="en-US" sz="1600">
                <a:sym typeface="Symbol" panose="05050102010706020507" pitchFamily="18" charset="2"/>
              </a:rPr>
              <a:t>’</a:t>
            </a:r>
            <a:r>
              <a:rPr lang="en-US" altLang="en-US" sz="1600" baseline="-25000">
                <a:sym typeface="Symbol" panose="05050102010706020507" pitchFamily="18" charset="2"/>
              </a:rPr>
              <a:t>v</a:t>
            </a:r>
          </a:p>
        </p:txBody>
      </p:sp>
      <p:sp>
        <p:nvSpPr>
          <p:cNvPr id="21" name="Rectangle 55">
            <a:extLst>
              <a:ext uri="{FF2B5EF4-FFF2-40B4-BE49-F238E27FC236}">
                <a16:creationId xmlns:a16="http://schemas.microsoft.com/office/drawing/2014/main" id="{24028044-4322-481A-B8F2-DDB1C76B41D1}"/>
              </a:ext>
            </a:extLst>
          </p:cNvPr>
          <p:cNvSpPr>
            <a:spLocks noChangeArrowheads="1"/>
          </p:cNvSpPr>
          <p:nvPr/>
        </p:nvSpPr>
        <p:spPr bwMode="auto">
          <a:xfrm>
            <a:off x="6856413" y="3404424"/>
            <a:ext cx="1187450" cy="366713"/>
          </a:xfrm>
          <a:prstGeom prst="rect">
            <a:avLst/>
          </a:prstGeom>
          <a:solidFill>
            <a:srgbClr val="00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Character</a:t>
            </a:r>
            <a:endParaRPr lang="en-US" altLang="en-US" sz="1800" baseline="-25000" dirty="0"/>
          </a:p>
        </p:txBody>
      </p:sp>
      <p:sp>
        <p:nvSpPr>
          <p:cNvPr id="22" name="Line 56">
            <a:extLst>
              <a:ext uri="{FF2B5EF4-FFF2-40B4-BE49-F238E27FC236}">
                <a16:creationId xmlns:a16="http://schemas.microsoft.com/office/drawing/2014/main" id="{59A11DAF-B156-4645-BBCA-F2367F73B3A3}"/>
              </a:ext>
            </a:extLst>
          </p:cNvPr>
          <p:cNvSpPr>
            <a:spLocks noChangeShapeType="1"/>
          </p:cNvSpPr>
          <p:nvPr/>
        </p:nvSpPr>
        <p:spPr bwMode="auto">
          <a:xfrm flipH="1">
            <a:off x="6477000" y="3556824"/>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4020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p:bldP spid="19" grpId="0" animBg="1"/>
      <p:bldP spid="21"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518D5-325E-4F71-AA26-E2F37D40BE16}"/>
              </a:ext>
            </a:extLst>
          </p:cNvPr>
          <p:cNvSpPr>
            <a:spLocks noGrp="1"/>
          </p:cNvSpPr>
          <p:nvPr>
            <p:ph type="title"/>
          </p:nvPr>
        </p:nvSpPr>
        <p:spPr/>
        <p:txBody>
          <a:bodyPr>
            <a:normAutofit/>
          </a:bodyPr>
          <a:lstStyle/>
          <a:p>
            <a:r>
              <a:rPr lang="en-US" b="1" dirty="0"/>
              <a:t>Symmetry and Point Groups</a:t>
            </a:r>
          </a:p>
        </p:txBody>
      </p:sp>
      <p:sp>
        <p:nvSpPr>
          <p:cNvPr id="3" name="Content Placeholder 2">
            <a:extLst>
              <a:ext uri="{FF2B5EF4-FFF2-40B4-BE49-F238E27FC236}">
                <a16:creationId xmlns:a16="http://schemas.microsoft.com/office/drawing/2014/main" id="{3D1DC898-A07D-4BD6-9F04-7B0A2B74A1EA}"/>
              </a:ext>
            </a:extLst>
          </p:cNvPr>
          <p:cNvSpPr>
            <a:spLocks noGrp="1"/>
          </p:cNvSpPr>
          <p:nvPr>
            <p:ph idx="1"/>
          </p:nvPr>
        </p:nvSpPr>
        <p:spPr>
          <a:xfrm>
            <a:off x="-1" y="683499"/>
            <a:ext cx="8996216" cy="5809375"/>
          </a:xfrm>
        </p:spPr>
        <p:txBody>
          <a:bodyPr>
            <a:normAutofit lnSpcReduction="10000"/>
          </a:bodyPr>
          <a:lstStyle/>
          <a:p>
            <a:pPr marL="571500" indent="-342900" algn="just">
              <a:lnSpc>
                <a:spcPct val="100000"/>
              </a:lnSpc>
              <a:spcBef>
                <a:spcPts val="0"/>
              </a:spcBef>
            </a:pPr>
            <a:r>
              <a:rPr lang="en-US" altLang="en-US" sz="2000" dirty="0"/>
              <a:t>Point groups have symmetry about a single point at the center of mass of the system.</a:t>
            </a:r>
          </a:p>
          <a:p>
            <a:pPr marL="571500" indent="-342900" algn="just">
              <a:lnSpc>
                <a:spcPct val="100000"/>
              </a:lnSpc>
              <a:spcBef>
                <a:spcPts val="0"/>
              </a:spcBef>
            </a:pPr>
            <a:r>
              <a:rPr lang="en-US" altLang="en-US" sz="2000" i="1" dirty="0"/>
              <a:t>Symmetry elements</a:t>
            </a:r>
            <a:r>
              <a:rPr lang="en-US" altLang="en-US" sz="2000" dirty="0"/>
              <a:t> are geometric entities about which a </a:t>
            </a:r>
            <a:r>
              <a:rPr lang="en-US" altLang="en-US" sz="2000" i="1" dirty="0"/>
              <a:t>symmetry operation</a:t>
            </a:r>
            <a:r>
              <a:rPr lang="en-US" altLang="en-US" sz="2000" dirty="0"/>
              <a:t> can be performed.</a:t>
            </a:r>
          </a:p>
          <a:p>
            <a:pPr marL="571500" indent="-342900" algn="just">
              <a:lnSpc>
                <a:spcPct val="100000"/>
              </a:lnSpc>
              <a:spcBef>
                <a:spcPts val="0"/>
              </a:spcBef>
            </a:pPr>
            <a:r>
              <a:rPr lang="en-US" altLang="en-US" sz="2000" dirty="0"/>
              <a:t>In a point group, all symmetry elements must pass through the center of mass (the point).</a:t>
            </a:r>
          </a:p>
          <a:p>
            <a:pPr marL="571500" indent="-342900" algn="just">
              <a:lnSpc>
                <a:spcPct val="100000"/>
              </a:lnSpc>
              <a:spcBef>
                <a:spcPts val="0"/>
              </a:spcBef>
            </a:pPr>
            <a:r>
              <a:rPr lang="en-US" altLang="en-US" sz="2000" dirty="0"/>
              <a:t>A symmetry operation is the action that produces an object </a:t>
            </a:r>
            <a:r>
              <a:rPr lang="en-US" altLang="en-US" sz="2000" b="1" dirty="0"/>
              <a:t>identical</a:t>
            </a:r>
            <a:r>
              <a:rPr lang="en-US" altLang="en-US" sz="2000" dirty="0"/>
              <a:t> to the initial object.</a:t>
            </a:r>
          </a:p>
          <a:p>
            <a:pPr marL="571500" indent="-342900" algn="just">
              <a:lnSpc>
                <a:spcPct val="100000"/>
              </a:lnSpc>
              <a:spcBef>
                <a:spcPts val="0"/>
              </a:spcBef>
            </a:pPr>
            <a:r>
              <a:rPr lang="en-US" altLang="en-US" sz="2000" dirty="0"/>
              <a:t>The symmetry elements and related operations that we will find in molecules are:</a:t>
            </a:r>
          </a:p>
          <a:p>
            <a:pPr marL="571500" indent="-342900" algn="just">
              <a:lnSpc>
                <a:spcPct val="100000"/>
              </a:lnSpc>
              <a:spcBef>
                <a:spcPts val="0"/>
              </a:spcBef>
            </a:pPr>
            <a:endParaRPr lang="en-US" altLang="en-US" sz="2000" baseline="-25000" dirty="0"/>
          </a:p>
          <a:p>
            <a:pPr marL="571500" indent="-342900" algn="just">
              <a:lnSpc>
                <a:spcPct val="100000"/>
              </a:lnSpc>
              <a:spcBef>
                <a:spcPts val="0"/>
              </a:spcBef>
            </a:pPr>
            <a:endParaRPr lang="en-US" altLang="en-US" sz="2000" baseline="-25000" dirty="0"/>
          </a:p>
          <a:p>
            <a:pPr marL="571500" indent="-342900" algn="just">
              <a:lnSpc>
                <a:spcPct val="100000"/>
              </a:lnSpc>
              <a:spcBef>
                <a:spcPts val="0"/>
              </a:spcBef>
            </a:pPr>
            <a:endParaRPr lang="en-US" altLang="en-US" sz="2000" baseline="-25000" dirty="0"/>
          </a:p>
          <a:p>
            <a:pPr marL="571500" indent="-342900" algn="just">
              <a:lnSpc>
                <a:spcPct val="100000"/>
              </a:lnSpc>
              <a:spcBef>
                <a:spcPts val="0"/>
              </a:spcBef>
            </a:pPr>
            <a:endParaRPr lang="en-US" altLang="en-US" sz="2000" baseline="-25000" dirty="0"/>
          </a:p>
          <a:p>
            <a:pPr marL="571500" indent="-342900" algn="just">
              <a:lnSpc>
                <a:spcPct val="100000"/>
              </a:lnSpc>
              <a:spcBef>
                <a:spcPts val="0"/>
              </a:spcBef>
            </a:pPr>
            <a:endParaRPr lang="en-US" altLang="en-US" sz="2000" baseline="-25000" dirty="0"/>
          </a:p>
          <a:p>
            <a:pPr marL="571500" indent="-342900" algn="just">
              <a:lnSpc>
                <a:spcPct val="100000"/>
              </a:lnSpc>
              <a:spcBef>
                <a:spcPts val="0"/>
              </a:spcBef>
            </a:pPr>
            <a:endParaRPr lang="en-US" altLang="en-US" sz="2000" baseline="-25000" dirty="0"/>
          </a:p>
          <a:p>
            <a:pPr marL="571500" indent="-342900" algn="just">
              <a:lnSpc>
                <a:spcPct val="100000"/>
              </a:lnSpc>
              <a:spcBef>
                <a:spcPts val="0"/>
              </a:spcBef>
            </a:pPr>
            <a:endParaRPr lang="en-US" altLang="en-US" sz="2000" baseline="-25000" dirty="0"/>
          </a:p>
          <a:p>
            <a:pPr marL="571500" indent="-342900" algn="just">
              <a:lnSpc>
                <a:spcPct val="100000"/>
              </a:lnSpc>
              <a:spcBef>
                <a:spcPts val="0"/>
              </a:spcBef>
            </a:pPr>
            <a:endParaRPr lang="en-US" altLang="en-US" sz="2000" baseline="-25000" dirty="0"/>
          </a:p>
          <a:p>
            <a:pPr marL="571500" indent="-342900" algn="just">
              <a:lnSpc>
                <a:spcPct val="100000"/>
              </a:lnSpc>
              <a:spcBef>
                <a:spcPts val="0"/>
              </a:spcBef>
            </a:pPr>
            <a:endParaRPr lang="en-US" altLang="en-US" sz="2000" baseline="-25000" dirty="0"/>
          </a:p>
          <a:p>
            <a:pPr marL="571500" indent="-342900" algn="just">
              <a:lnSpc>
                <a:spcPct val="100000"/>
              </a:lnSpc>
              <a:spcBef>
                <a:spcPts val="0"/>
              </a:spcBef>
            </a:pPr>
            <a:endParaRPr lang="en-US" altLang="en-US" sz="2000" baseline="-25000" dirty="0"/>
          </a:p>
          <a:p>
            <a:pPr marL="571500" indent="-342900" algn="just">
              <a:lnSpc>
                <a:spcPct val="100000"/>
              </a:lnSpc>
              <a:spcBef>
                <a:spcPts val="0"/>
              </a:spcBef>
            </a:pPr>
            <a:endParaRPr lang="en-US" altLang="en-US" sz="2000" baseline="-25000" dirty="0"/>
          </a:p>
          <a:p>
            <a:pPr marL="571500" indent="-342900" algn="just">
              <a:lnSpc>
                <a:spcPct val="100000"/>
              </a:lnSpc>
              <a:spcBef>
                <a:spcPts val="0"/>
              </a:spcBef>
            </a:pPr>
            <a:endParaRPr lang="en-US" altLang="en-US" sz="2000" baseline="-25000" dirty="0"/>
          </a:p>
          <a:p>
            <a:pPr marL="571500" indent="-342900" algn="just">
              <a:lnSpc>
                <a:spcPct val="100000"/>
              </a:lnSpc>
              <a:spcBef>
                <a:spcPts val="0"/>
              </a:spcBef>
            </a:pPr>
            <a:endParaRPr lang="en-US" altLang="en-US" sz="2000" baseline="-25000" dirty="0"/>
          </a:p>
          <a:p>
            <a:pPr indent="0" algn="just">
              <a:lnSpc>
                <a:spcPct val="100000"/>
              </a:lnSpc>
              <a:spcBef>
                <a:spcPts val="0"/>
              </a:spcBef>
              <a:buNone/>
            </a:pPr>
            <a:r>
              <a:rPr lang="en-US" altLang="en-US" sz="2000" dirty="0"/>
              <a:t>The Identity operation does nothing to the object – it is necessary for mathematical completeness, as we will see later.</a:t>
            </a:r>
            <a:endParaRPr lang="en-US" altLang="en-US" sz="2000" baseline="-25000" dirty="0"/>
          </a:p>
          <a:p>
            <a:pPr marL="571500" indent="-342900" algn="just">
              <a:lnSpc>
                <a:spcPct val="100000"/>
              </a:lnSpc>
              <a:spcBef>
                <a:spcPts val="0"/>
              </a:spcBef>
            </a:pPr>
            <a:endParaRPr lang="en-US" altLang="en-US" sz="2000" baseline="-25000" dirty="0"/>
          </a:p>
          <a:p>
            <a:pPr marL="571500" indent="-342900" algn="just">
              <a:lnSpc>
                <a:spcPct val="100000"/>
              </a:lnSpc>
              <a:spcBef>
                <a:spcPts val="0"/>
              </a:spcBef>
            </a:pPr>
            <a:endParaRPr lang="en-US" sz="2000" dirty="0"/>
          </a:p>
        </p:txBody>
      </p:sp>
      <p:sp>
        <p:nvSpPr>
          <p:cNvPr id="4" name="Slide Number Placeholder 3">
            <a:extLst>
              <a:ext uri="{FF2B5EF4-FFF2-40B4-BE49-F238E27FC236}">
                <a16:creationId xmlns:a16="http://schemas.microsoft.com/office/drawing/2014/main" id="{4DA09601-D020-4248-ABA0-AE7C40F41C60}"/>
              </a:ext>
            </a:extLst>
          </p:cNvPr>
          <p:cNvSpPr>
            <a:spLocks noGrp="1"/>
          </p:cNvSpPr>
          <p:nvPr>
            <p:ph type="sldNum" sz="quarter" idx="12"/>
          </p:nvPr>
        </p:nvSpPr>
        <p:spPr/>
        <p:txBody>
          <a:bodyPr/>
          <a:lstStyle/>
          <a:p>
            <a:fld id="{6097047B-08FC-46CD-88C5-F426120E1685}" type="slidenum">
              <a:rPr lang="en-US" smtClean="0"/>
              <a:t>4</a:t>
            </a:fld>
            <a:endParaRPr lang="en-US"/>
          </a:p>
        </p:txBody>
      </p:sp>
      <p:graphicFrame>
        <p:nvGraphicFramePr>
          <p:cNvPr id="7" name="Group 1030">
            <a:extLst>
              <a:ext uri="{FF2B5EF4-FFF2-40B4-BE49-F238E27FC236}">
                <a16:creationId xmlns:a16="http://schemas.microsoft.com/office/drawing/2014/main" id="{28F9E35C-5FF4-4FCD-B8C1-CB1700192B10}"/>
              </a:ext>
            </a:extLst>
          </p:cNvPr>
          <p:cNvGraphicFramePr>
            <a:graphicFrameLocks noGrp="1"/>
          </p:cNvGraphicFramePr>
          <p:nvPr>
            <p:extLst>
              <p:ext uri="{D42A27DB-BD31-4B8C-83A1-F6EECF244321}">
                <p14:modId xmlns:p14="http://schemas.microsoft.com/office/powerpoint/2010/main" val="4127134090"/>
              </p:ext>
            </p:extLst>
          </p:nvPr>
        </p:nvGraphicFramePr>
        <p:xfrm>
          <a:off x="1524000" y="3585732"/>
          <a:ext cx="6096000" cy="2194404"/>
        </p:xfrm>
        <a:graphic>
          <a:graphicData uri="http://schemas.openxmlformats.org/drawingml/2006/table">
            <a:tbl>
              <a:tblPr/>
              <a:tblGrid>
                <a:gridCol w="3048000">
                  <a:extLst>
                    <a:ext uri="{9D8B030D-6E8A-4147-A177-3AD203B41FA5}">
                      <a16:colId xmlns:a16="http://schemas.microsoft.com/office/drawing/2014/main" val="3668161761"/>
                    </a:ext>
                  </a:extLst>
                </a:gridCol>
                <a:gridCol w="3048000">
                  <a:extLst>
                    <a:ext uri="{9D8B030D-6E8A-4147-A177-3AD203B41FA5}">
                      <a16:colId xmlns:a16="http://schemas.microsoft.com/office/drawing/2014/main" val="305669765"/>
                    </a:ext>
                  </a:extLst>
                </a:gridCol>
              </a:tblGrid>
              <a:tr h="365654">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Element</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Operation</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12226032"/>
                  </a:ext>
                </a:extLst>
              </a:tr>
              <a:tr h="365654">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Rotation axis, </a:t>
                      </a:r>
                      <a:r>
                        <a:rPr kumimoji="0" lang="en-US" altLang="en-US" sz="1800" b="1" i="0" u="none" strike="noStrike" cap="none" normalizeH="0" baseline="0" dirty="0">
                          <a:ln>
                            <a:noFill/>
                          </a:ln>
                          <a:solidFill>
                            <a:schemeClr val="tx1"/>
                          </a:solidFill>
                          <a:effectLst/>
                          <a:latin typeface="Arial" panose="020B0604020202020204" pitchFamily="34" charset="0"/>
                        </a:rPr>
                        <a:t>C</a:t>
                      </a:r>
                      <a:r>
                        <a:rPr kumimoji="0" lang="en-US" altLang="en-US" sz="1800" b="1" i="0" u="none" strike="noStrike" cap="none" normalizeH="0" baseline="-25000" dirty="0">
                          <a:ln>
                            <a:noFill/>
                          </a:ln>
                          <a:solidFill>
                            <a:schemeClr val="tx1"/>
                          </a:solidFill>
                          <a:effectLst/>
                          <a:latin typeface="Arial" panose="020B0604020202020204" pitchFamily="34" charset="0"/>
                        </a:rPr>
                        <a:t>n</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n-fold rotation </a:t>
                      </a:r>
                      <a:r>
                        <a:rPr kumimoji="0" lang="en-US" altLang="en-US" sz="1800" b="1" i="0" u="none" strike="noStrike" cap="none" normalizeH="0" baseline="0" dirty="0">
                          <a:ln>
                            <a:noFill/>
                          </a:ln>
                          <a:solidFill>
                            <a:schemeClr val="tx1"/>
                          </a:solidFill>
                          <a:effectLst/>
                          <a:latin typeface="Arial" panose="020B0604020202020204" pitchFamily="34" charset="0"/>
                        </a:rPr>
                        <a:t>(360/n)</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1750046"/>
                  </a:ext>
                </a:extLst>
              </a:tr>
              <a:tr h="365654">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Improper rotation axis, </a:t>
                      </a:r>
                      <a:r>
                        <a:rPr kumimoji="0" lang="en-US" altLang="en-US" sz="1800" b="1" i="0" u="none" strike="noStrike" cap="none" normalizeH="0" baseline="0" dirty="0">
                          <a:ln>
                            <a:noFill/>
                          </a:ln>
                          <a:solidFill>
                            <a:schemeClr val="tx1"/>
                          </a:solidFill>
                          <a:effectLst/>
                          <a:latin typeface="Arial" panose="020B0604020202020204" pitchFamily="34" charset="0"/>
                        </a:rPr>
                        <a:t>S</a:t>
                      </a:r>
                      <a:r>
                        <a:rPr kumimoji="0" lang="en-US" altLang="en-US" sz="1800" b="1" i="0" u="none" strike="noStrike" cap="none" normalizeH="0" baseline="-25000" dirty="0">
                          <a:ln>
                            <a:noFill/>
                          </a:ln>
                          <a:solidFill>
                            <a:schemeClr val="tx1"/>
                          </a:solidFill>
                          <a:effectLst/>
                          <a:latin typeface="Arial" panose="020B0604020202020204" pitchFamily="34" charset="0"/>
                        </a:rPr>
                        <a:t>n</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n-fold improper rotation</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94248441"/>
                  </a:ext>
                </a:extLst>
              </a:tr>
              <a:tr h="365654">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Plane of symmetry, </a:t>
                      </a:r>
                      <a:r>
                        <a:rPr kumimoji="0" lang="en-US" altLang="en-US" sz="1800" b="1"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kumimoji="0" lang="en-US" altLang="en-US" sz="1800" b="1" i="0" u="none" strike="noStrike" cap="none" normalizeH="0" baseline="0" dirty="0">
                        <a:ln>
                          <a:noFill/>
                        </a:ln>
                        <a:solidFill>
                          <a:schemeClr val="tx1"/>
                        </a:solidFill>
                        <a:effectLst/>
                        <a:latin typeface="Arial" panose="020B0604020202020204" pitchFamily="34" charset="0"/>
                      </a:endParaRP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Reflection</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2459432"/>
                  </a:ext>
                </a:extLst>
              </a:tr>
              <a:tr h="365654">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Center of symmetry, </a:t>
                      </a:r>
                      <a:r>
                        <a:rPr kumimoji="0" lang="en-US" altLang="en-US" sz="1800" b="0" i="0" u="none" strike="noStrike" cap="none" normalizeH="0" baseline="0" dirty="0" err="1">
                          <a:ln>
                            <a:noFill/>
                          </a:ln>
                          <a:solidFill>
                            <a:schemeClr val="tx1"/>
                          </a:solidFill>
                          <a:effectLst/>
                          <a:latin typeface="Script MT Bold" panose="03040602040607080904" pitchFamily="66" charset="0"/>
                        </a:rPr>
                        <a:t>i</a:t>
                      </a:r>
                      <a:endParaRPr kumimoji="0" lang="en-US" altLang="en-US" sz="1800" b="0" i="0" u="none" strike="noStrike" cap="none" normalizeH="0" baseline="0" dirty="0">
                        <a:ln>
                          <a:noFill/>
                        </a:ln>
                        <a:solidFill>
                          <a:schemeClr val="tx1"/>
                        </a:solidFill>
                        <a:effectLst/>
                        <a:latin typeface="Script MT Bold" panose="03040602040607080904" pitchFamily="66" charset="0"/>
                      </a:endParaRP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Inversion</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19217887"/>
                  </a:ext>
                </a:extLst>
              </a:tr>
              <a:tr h="365654">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E</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Identity (doing nothing!)</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27342322"/>
                  </a:ext>
                </a:extLst>
              </a:tr>
            </a:tbl>
          </a:graphicData>
        </a:graphic>
      </p:graphicFrame>
    </p:spTree>
    <p:extLst>
      <p:ext uri="{BB962C8B-B14F-4D97-AF65-F5344CB8AC3E}">
        <p14:creationId xmlns:p14="http://schemas.microsoft.com/office/powerpoint/2010/main" val="3713833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408B0-5613-435C-B5E6-A70265771368}"/>
              </a:ext>
            </a:extLst>
          </p:cNvPr>
          <p:cNvSpPr>
            <a:spLocks noGrp="1"/>
          </p:cNvSpPr>
          <p:nvPr>
            <p:ph type="title"/>
          </p:nvPr>
        </p:nvSpPr>
        <p:spPr/>
        <p:txBody>
          <a:bodyPr/>
          <a:lstStyle/>
          <a:p>
            <a:r>
              <a:rPr lang="en-US" altLang="en-US" sz="3200" b="1" dirty="0">
                <a:sym typeface="Symbol" panose="05050102010706020507" pitchFamily="18" charset="2"/>
              </a:rPr>
              <a:t>Rotation</a:t>
            </a:r>
            <a:endParaRPr lang="en-US" b="1" dirty="0"/>
          </a:p>
        </p:txBody>
      </p:sp>
      <p:sp>
        <p:nvSpPr>
          <p:cNvPr id="3" name="Content Placeholder 2">
            <a:extLst>
              <a:ext uri="{FF2B5EF4-FFF2-40B4-BE49-F238E27FC236}">
                <a16:creationId xmlns:a16="http://schemas.microsoft.com/office/drawing/2014/main" id="{E60CB02D-4180-40E1-86D1-EA0A842B4EB7}"/>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DF915BE7-923A-46BF-B7C0-7DF3D26185C4}"/>
              </a:ext>
            </a:extLst>
          </p:cNvPr>
          <p:cNvSpPr>
            <a:spLocks noGrp="1"/>
          </p:cNvSpPr>
          <p:nvPr>
            <p:ph type="sldNum" sz="quarter" idx="12"/>
          </p:nvPr>
        </p:nvSpPr>
        <p:spPr/>
        <p:txBody>
          <a:bodyPr/>
          <a:lstStyle/>
          <a:p>
            <a:fld id="{6097047B-08FC-46CD-88C5-F426120E1685}" type="slidenum">
              <a:rPr lang="en-US" smtClean="0"/>
              <a:t>5</a:t>
            </a:fld>
            <a:endParaRPr lang="en-US"/>
          </a:p>
        </p:txBody>
      </p:sp>
      <p:sp>
        <p:nvSpPr>
          <p:cNvPr id="5" name="Line 1027">
            <a:extLst>
              <a:ext uri="{FF2B5EF4-FFF2-40B4-BE49-F238E27FC236}">
                <a16:creationId xmlns:a16="http://schemas.microsoft.com/office/drawing/2014/main" id="{42F17906-2B92-4427-AE02-50FC7DDEB26A}"/>
              </a:ext>
            </a:extLst>
          </p:cNvPr>
          <p:cNvSpPr>
            <a:spLocks noChangeShapeType="1"/>
          </p:cNvSpPr>
          <p:nvPr/>
        </p:nvSpPr>
        <p:spPr bwMode="auto">
          <a:xfrm flipH="1" flipV="1">
            <a:off x="1562564" y="687269"/>
            <a:ext cx="1" cy="2056681"/>
          </a:xfrm>
          <a:prstGeom prst="line">
            <a:avLst/>
          </a:prstGeom>
          <a:noFill/>
          <a:ln w="38100">
            <a:solidFill>
              <a:schemeClr val="tx1"/>
            </a:solidFill>
            <a:prstDash val="dash"/>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6" name="Picture 1028">
            <a:extLst>
              <a:ext uri="{FF2B5EF4-FFF2-40B4-BE49-F238E27FC236}">
                <a16:creationId xmlns:a16="http://schemas.microsoft.com/office/drawing/2014/main" id="{EBE9B154-ABD7-4030-977B-C03DA204CE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900" y="1275697"/>
            <a:ext cx="1813331" cy="1085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AutoShape 1029">
            <a:extLst>
              <a:ext uri="{FF2B5EF4-FFF2-40B4-BE49-F238E27FC236}">
                <a16:creationId xmlns:a16="http://schemas.microsoft.com/office/drawing/2014/main" id="{967E6E08-D657-497E-86EE-1B8E6E298A8C}"/>
              </a:ext>
            </a:extLst>
          </p:cNvPr>
          <p:cNvSpPr>
            <a:spLocks noChangeArrowheads="1"/>
          </p:cNvSpPr>
          <p:nvPr/>
        </p:nvSpPr>
        <p:spPr bwMode="auto">
          <a:xfrm rot="16206597">
            <a:off x="1419086" y="1935872"/>
            <a:ext cx="344305" cy="906191"/>
          </a:xfrm>
          <a:prstGeom prst="curvedRightArrow">
            <a:avLst>
              <a:gd name="adj1" fmla="val 1946"/>
              <a:gd name="adj2" fmla="val 42287"/>
              <a:gd name="adj3" fmla="val 25648"/>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8" name="Line 1030">
            <a:extLst>
              <a:ext uri="{FF2B5EF4-FFF2-40B4-BE49-F238E27FC236}">
                <a16:creationId xmlns:a16="http://schemas.microsoft.com/office/drawing/2014/main" id="{D3673A32-22D2-4238-A5EC-C282D42C731A}"/>
              </a:ext>
            </a:extLst>
          </p:cNvPr>
          <p:cNvSpPr>
            <a:spLocks noChangeShapeType="1"/>
          </p:cNvSpPr>
          <p:nvPr/>
        </p:nvSpPr>
        <p:spPr bwMode="auto">
          <a:xfrm flipV="1">
            <a:off x="3104894" y="1732384"/>
            <a:ext cx="851156" cy="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9" name="Picture 1031">
            <a:hlinkClick r:id="rId3"/>
            <a:extLst>
              <a:ext uri="{FF2B5EF4-FFF2-40B4-BE49-F238E27FC236}">
                <a16:creationId xmlns:a16="http://schemas.microsoft.com/office/drawing/2014/main" id="{B4777079-7E0F-4AB1-8506-BE59543930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2102" y="1358128"/>
            <a:ext cx="1898254" cy="1137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1032">
            <a:extLst>
              <a:ext uri="{FF2B5EF4-FFF2-40B4-BE49-F238E27FC236}">
                <a16:creationId xmlns:a16="http://schemas.microsoft.com/office/drawing/2014/main" id="{64D8A1A5-E133-4E04-BC3A-41714371B034}"/>
              </a:ext>
            </a:extLst>
          </p:cNvPr>
          <p:cNvSpPr txBox="1">
            <a:spLocks noChangeArrowheads="1"/>
          </p:cNvSpPr>
          <p:nvPr/>
        </p:nvSpPr>
        <p:spPr bwMode="auto">
          <a:xfrm>
            <a:off x="228600" y="2951585"/>
            <a:ext cx="8686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In </a:t>
            </a:r>
            <a:r>
              <a:rPr lang="en-US" altLang="en-US" sz="2000" b="1" dirty="0"/>
              <a:t>water</a:t>
            </a:r>
            <a:r>
              <a:rPr lang="en-US" altLang="en-US" sz="2000" dirty="0"/>
              <a:t> there is a C</a:t>
            </a:r>
            <a:r>
              <a:rPr lang="en-US" altLang="en-US" sz="2000" baseline="-25000" dirty="0"/>
              <a:t>2</a:t>
            </a:r>
            <a:r>
              <a:rPr lang="en-US" altLang="en-US" sz="2000" dirty="0"/>
              <a:t> axis so we can perform a 2-fold (180</a:t>
            </a:r>
            <a:r>
              <a:rPr lang="en-US" altLang="en-US" sz="2000" dirty="0">
                <a:cs typeface="Arial" panose="020B0604020202020204" pitchFamily="34" charset="0"/>
              </a:rPr>
              <a:t>°) </a:t>
            </a:r>
            <a:br>
              <a:rPr lang="en-US" altLang="en-US" sz="2000" dirty="0">
                <a:cs typeface="Arial" panose="020B0604020202020204" pitchFamily="34" charset="0"/>
              </a:rPr>
            </a:br>
            <a:r>
              <a:rPr lang="en-US" altLang="en-US" sz="2000" dirty="0">
                <a:cs typeface="Arial" panose="020B0604020202020204" pitchFamily="34" charset="0"/>
              </a:rPr>
              <a:t>rotation to get the identical arrangement of atoms.</a:t>
            </a:r>
            <a:endParaRPr lang="en-US" altLang="en-US" sz="2000" dirty="0"/>
          </a:p>
        </p:txBody>
      </p:sp>
      <p:pic>
        <p:nvPicPr>
          <p:cNvPr id="11" name="Picture 1033">
            <a:extLst>
              <a:ext uri="{FF2B5EF4-FFF2-40B4-BE49-F238E27FC236}">
                <a16:creationId xmlns:a16="http://schemas.microsoft.com/office/drawing/2014/main" id="{4589933B-488A-48C6-9551-3076FFE508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79" y="3826934"/>
            <a:ext cx="1917281" cy="1711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Line 1034">
            <a:extLst>
              <a:ext uri="{FF2B5EF4-FFF2-40B4-BE49-F238E27FC236}">
                <a16:creationId xmlns:a16="http://schemas.microsoft.com/office/drawing/2014/main" id="{462DDC0B-A271-4B32-87D3-57FB45E0F7F8}"/>
              </a:ext>
            </a:extLst>
          </p:cNvPr>
          <p:cNvSpPr>
            <a:spLocks noChangeShapeType="1"/>
          </p:cNvSpPr>
          <p:nvPr/>
        </p:nvSpPr>
        <p:spPr bwMode="auto">
          <a:xfrm flipV="1">
            <a:off x="2730244" y="4625528"/>
            <a:ext cx="851156" cy="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3" name="Picture 1035">
            <a:extLst>
              <a:ext uri="{FF2B5EF4-FFF2-40B4-BE49-F238E27FC236}">
                <a16:creationId xmlns:a16="http://schemas.microsoft.com/office/drawing/2014/main" id="{AB32EEC2-AE06-40C5-918B-31201499687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0815" y="3755725"/>
            <a:ext cx="1949777" cy="1753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 Box 1036">
            <a:extLst>
              <a:ext uri="{FF2B5EF4-FFF2-40B4-BE49-F238E27FC236}">
                <a16:creationId xmlns:a16="http://schemas.microsoft.com/office/drawing/2014/main" id="{52B7D18D-686D-4F98-87ED-09AD841E255C}"/>
              </a:ext>
            </a:extLst>
          </p:cNvPr>
          <p:cNvSpPr txBox="1">
            <a:spLocks noChangeArrowheads="1"/>
          </p:cNvSpPr>
          <p:nvPr/>
        </p:nvSpPr>
        <p:spPr bwMode="auto">
          <a:xfrm>
            <a:off x="228600" y="5756802"/>
            <a:ext cx="844099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In </a:t>
            </a:r>
            <a:r>
              <a:rPr lang="en-US" altLang="en-US" sz="2000" b="1" dirty="0"/>
              <a:t>ammonia</a:t>
            </a:r>
            <a:r>
              <a:rPr lang="en-US" altLang="en-US" sz="2000" dirty="0"/>
              <a:t> there is a C</a:t>
            </a:r>
            <a:r>
              <a:rPr lang="en-US" altLang="en-US" sz="2000" baseline="-25000" dirty="0"/>
              <a:t>3</a:t>
            </a:r>
            <a:r>
              <a:rPr lang="en-US" altLang="en-US" sz="2000" dirty="0"/>
              <a:t> axis so we can perform 3-fold (120</a:t>
            </a:r>
            <a:r>
              <a:rPr lang="en-US" altLang="en-US" sz="2000" dirty="0">
                <a:cs typeface="Arial" panose="020B0604020202020204" pitchFamily="34" charset="0"/>
              </a:rPr>
              <a:t>°) rotations to get identical arrangement of atoms.</a:t>
            </a:r>
            <a:endParaRPr lang="en-US" altLang="en-US" sz="2000" dirty="0"/>
          </a:p>
        </p:txBody>
      </p:sp>
      <p:sp>
        <p:nvSpPr>
          <p:cNvPr id="15" name="Line 1037">
            <a:extLst>
              <a:ext uri="{FF2B5EF4-FFF2-40B4-BE49-F238E27FC236}">
                <a16:creationId xmlns:a16="http://schemas.microsoft.com/office/drawing/2014/main" id="{49F94189-7830-4550-B671-D6348A72D5D8}"/>
              </a:ext>
            </a:extLst>
          </p:cNvPr>
          <p:cNvSpPr>
            <a:spLocks noChangeShapeType="1"/>
          </p:cNvSpPr>
          <p:nvPr/>
        </p:nvSpPr>
        <p:spPr bwMode="auto">
          <a:xfrm flipV="1">
            <a:off x="5854444" y="4625528"/>
            <a:ext cx="851156" cy="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6" name="Picture 1038">
            <a:extLst>
              <a:ext uri="{FF2B5EF4-FFF2-40B4-BE49-F238E27FC236}">
                <a16:creationId xmlns:a16="http://schemas.microsoft.com/office/drawing/2014/main" id="{CBCC7C4B-2DB3-457A-8B9B-10C20D0CB2D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38815" y="3760159"/>
            <a:ext cx="1949777" cy="1749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039">
            <a:extLst>
              <a:ext uri="{FF2B5EF4-FFF2-40B4-BE49-F238E27FC236}">
                <a16:creationId xmlns:a16="http://schemas.microsoft.com/office/drawing/2014/main" id="{45BAC22E-F7F4-454E-A06C-84223BBB6664}"/>
              </a:ext>
            </a:extLst>
          </p:cNvPr>
          <p:cNvSpPr>
            <a:spLocks noChangeArrowheads="1"/>
          </p:cNvSpPr>
          <p:nvPr/>
        </p:nvSpPr>
        <p:spPr bwMode="auto">
          <a:xfrm>
            <a:off x="2748173" y="4167111"/>
            <a:ext cx="84331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120</a:t>
            </a:r>
            <a:r>
              <a:rPr lang="en-US" altLang="en-US" sz="2000" dirty="0">
                <a:cs typeface="Arial" panose="020B0604020202020204" pitchFamily="34" charset="0"/>
              </a:rPr>
              <a:t>°</a:t>
            </a:r>
          </a:p>
        </p:txBody>
      </p:sp>
      <p:sp>
        <p:nvSpPr>
          <p:cNvPr id="18" name="Rectangle 1040">
            <a:extLst>
              <a:ext uri="{FF2B5EF4-FFF2-40B4-BE49-F238E27FC236}">
                <a16:creationId xmlns:a16="http://schemas.microsoft.com/office/drawing/2014/main" id="{314AF5C6-DADE-42F7-8232-FA1C3E226B19}"/>
              </a:ext>
            </a:extLst>
          </p:cNvPr>
          <p:cNvSpPr>
            <a:spLocks noChangeArrowheads="1"/>
          </p:cNvSpPr>
          <p:nvPr/>
        </p:nvSpPr>
        <p:spPr bwMode="auto">
          <a:xfrm>
            <a:off x="5916480" y="4179904"/>
            <a:ext cx="87102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dirty="0"/>
              <a:t>120</a:t>
            </a:r>
            <a:r>
              <a:rPr lang="en-US" altLang="en-US" sz="2000" dirty="0">
                <a:cs typeface="Arial" panose="020B0604020202020204" pitchFamily="34" charset="0"/>
              </a:rPr>
              <a:t>°</a:t>
            </a:r>
          </a:p>
        </p:txBody>
      </p:sp>
      <p:sp>
        <p:nvSpPr>
          <p:cNvPr id="19" name="Rectangle 1041">
            <a:extLst>
              <a:ext uri="{FF2B5EF4-FFF2-40B4-BE49-F238E27FC236}">
                <a16:creationId xmlns:a16="http://schemas.microsoft.com/office/drawing/2014/main" id="{D43D241F-A2BD-4812-81A0-C78037F691F9}"/>
              </a:ext>
            </a:extLst>
          </p:cNvPr>
          <p:cNvSpPr>
            <a:spLocks noChangeArrowheads="1"/>
          </p:cNvSpPr>
          <p:nvPr/>
        </p:nvSpPr>
        <p:spPr bwMode="auto">
          <a:xfrm>
            <a:off x="3166930" y="1286760"/>
            <a:ext cx="85115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000"/>
              <a:t>180</a:t>
            </a:r>
            <a:r>
              <a:rPr lang="en-US" altLang="en-US" sz="2000">
                <a:cs typeface="Arial" panose="020B0604020202020204" pitchFamily="34" charset="0"/>
              </a:rPr>
              <a:t>°</a:t>
            </a:r>
          </a:p>
        </p:txBody>
      </p:sp>
      <p:pic>
        <p:nvPicPr>
          <p:cNvPr id="20" name="Picture 1042" descr="D:\ic3\ChaptersFigures\ch4gifs\fig0401c.gif">
            <a:extLst>
              <a:ext uri="{FF2B5EF4-FFF2-40B4-BE49-F238E27FC236}">
                <a16:creationId xmlns:a16="http://schemas.microsoft.com/office/drawing/2014/main" id="{3D4F45CE-D201-4082-A7D9-B66A5D83CEE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3037" y="711208"/>
            <a:ext cx="987424" cy="2641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a:extLst>
              <a:ext uri="{FF2B5EF4-FFF2-40B4-BE49-F238E27FC236}">
                <a16:creationId xmlns:a16="http://schemas.microsoft.com/office/drawing/2014/main" id="{B137B510-ECF3-449A-B330-FE4839094843}"/>
              </a:ext>
            </a:extLst>
          </p:cNvPr>
          <p:cNvSpPr txBox="1"/>
          <p:nvPr/>
        </p:nvSpPr>
        <p:spPr>
          <a:xfrm>
            <a:off x="1376854" y="2685595"/>
            <a:ext cx="472966" cy="369332"/>
          </a:xfrm>
          <a:prstGeom prst="rect">
            <a:avLst/>
          </a:prstGeom>
          <a:noFill/>
        </p:spPr>
        <p:txBody>
          <a:bodyPr wrap="square">
            <a:spAutoFit/>
          </a:bodyPr>
          <a:lstStyle/>
          <a:p>
            <a:r>
              <a:rPr lang="en-US" altLang="en-US" sz="1800" dirty="0">
                <a:latin typeface="Arial" panose="020B0604020202020204" pitchFamily="34" charset="0"/>
                <a:cs typeface="Arial" panose="020B0604020202020204" pitchFamily="34" charset="0"/>
              </a:rPr>
              <a:t>C</a:t>
            </a:r>
            <a:r>
              <a:rPr lang="en-US" altLang="en-US" sz="1800" baseline="-25000" dirty="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p:txBody>
      </p:sp>
      <p:sp>
        <p:nvSpPr>
          <p:cNvPr id="23" name="Isosceles Triangle 22">
            <a:extLst>
              <a:ext uri="{FF2B5EF4-FFF2-40B4-BE49-F238E27FC236}">
                <a16:creationId xmlns:a16="http://schemas.microsoft.com/office/drawing/2014/main" id="{6B56A688-B0F6-443E-901E-B58F630397FD}"/>
              </a:ext>
            </a:extLst>
          </p:cNvPr>
          <p:cNvSpPr/>
          <p:nvPr/>
        </p:nvSpPr>
        <p:spPr>
          <a:xfrm>
            <a:off x="1459859" y="4768260"/>
            <a:ext cx="220717" cy="229419"/>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10A83769-D379-413D-AFD4-5268601C605A}"/>
              </a:ext>
            </a:extLst>
          </p:cNvPr>
          <p:cNvSpPr txBox="1"/>
          <p:nvPr/>
        </p:nvSpPr>
        <p:spPr>
          <a:xfrm>
            <a:off x="1376854" y="5212971"/>
            <a:ext cx="472966" cy="369332"/>
          </a:xfrm>
          <a:prstGeom prst="rect">
            <a:avLst/>
          </a:prstGeom>
          <a:noFill/>
        </p:spPr>
        <p:txBody>
          <a:bodyPr wrap="square">
            <a:spAutoFit/>
          </a:bodyPr>
          <a:lstStyle/>
          <a:p>
            <a:r>
              <a:rPr lang="en-US" altLang="en-US" sz="1800" dirty="0">
                <a:latin typeface="Arial" panose="020B0604020202020204" pitchFamily="34" charset="0"/>
                <a:cs typeface="Arial" panose="020B0604020202020204" pitchFamily="34" charset="0"/>
              </a:rPr>
              <a:t>C</a:t>
            </a:r>
            <a:r>
              <a:rPr lang="en-US" altLang="en-US" baseline="-25000" dirty="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25" name="Isosceles Triangle 24">
            <a:extLst>
              <a:ext uri="{FF2B5EF4-FFF2-40B4-BE49-F238E27FC236}">
                <a16:creationId xmlns:a16="http://schemas.microsoft.com/office/drawing/2014/main" id="{F2A52215-6A0E-4ABF-A000-A979E70786E7}"/>
              </a:ext>
            </a:extLst>
          </p:cNvPr>
          <p:cNvSpPr/>
          <p:nvPr/>
        </p:nvSpPr>
        <p:spPr>
          <a:xfrm>
            <a:off x="4728575" y="4696690"/>
            <a:ext cx="220717" cy="229419"/>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D36B8821-BA1A-4135-B617-6BAE2F5ED485}"/>
              </a:ext>
            </a:extLst>
          </p:cNvPr>
          <p:cNvSpPr txBox="1"/>
          <p:nvPr/>
        </p:nvSpPr>
        <p:spPr>
          <a:xfrm>
            <a:off x="4635060" y="5141401"/>
            <a:ext cx="472966" cy="369332"/>
          </a:xfrm>
          <a:prstGeom prst="rect">
            <a:avLst/>
          </a:prstGeom>
          <a:noFill/>
        </p:spPr>
        <p:txBody>
          <a:bodyPr wrap="square">
            <a:spAutoFit/>
          </a:bodyPr>
          <a:lstStyle/>
          <a:p>
            <a:r>
              <a:rPr lang="en-US" altLang="en-US" sz="1800" dirty="0">
                <a:latin typeface="Arial" panose="020B0604020202020204" pitchFamily="34" charset="0"/>
                <a:cs typeface="Arial" panose="020B0604020202020204" pitchFamily="34" charset="0"/>
              </a:rPr>
              <a:t>C</a:t>
            </a:r>
            <a:r>
              <a:rPr lang="en-US" altLang="en-US" baseline="-25000" dirty="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055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2" grpId="0" animBg="1"/>
      <p:bldP spid="14" grpId="0"/>
      <p:bldP spid="15" grpId="0" animBg="1"/>
      <p:bldP spid="17" grpId="0"/>
      <p:bldP spid="18" grpId="0"/>
      <p:bldP spid="22" grpId="0"/>
      <p:bldP spid="23" grpId="0" animBg="1"/>
      <p:bldP spid="24" grpId="0"/>
      <p:bldP spid="25" grpId="0" animBg="1"/>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0E225-88FB-4741-B974-83E5F6E16C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1E169A0-4881-4EA6-81A0-42F7CE91648D}"/>
              </a:ext>
            </a:extLst>
          </p:cNvPr>
          <p:cNvSpPr>
            <a:spLocks noGrp="1"/>
          </p:cNvSpPr>
          <p:nvPr>
            <p:ph idx="1"/>
          </p:nvPr>
        </p:nvSpPr>
        <p:spPr>
          <a:xfrm>
            <a:off x="0" y="683498"/>
            <a:ext cx="8780206" cy="5672851"/>
          </a:xfrm>
        </p:spPr>
        <p:txBody>
          <a:bodyPr>
            <a:normAutofit/>
          </a:bodyPr>
          <a:lstStyle/>
          <a:p>
            <a:pPr marL="0" indent="0" eaLnBrk="1" hangingPunct="1">
              <a:buNone/>
            </a:pPr>
            <a:r>
              <a:rPr lang="en-US" altLang="en-US" sz="1800" dirty="0"/>
              <a:t>Notes about rotation operations:</a:t>
            </a:r>
          </a:p>
          <a:p>
            <a:r>
              <a:rPr lang="en-US" altLang="en-US" sz="1800" dirty="0"/>
              <a:t>Rotations are considered positive in the counter-clockwise direction</a:t>
            </a:r>
            <a:r>
              <a:rPr lang="en-US" altLang="en-US" sz="1800" dirty="0">
                <a:cs typeface="Arial" panose="020B0604020202020204" pitchFamily="34" charset="0"/>
              </a:rPr>
              <a:t>.</a:t>
            </a:r>
          </a:p>
          <a:p>
            <a:r>
              <a:rPr lang="en-US" altLang="en-US" sz="1800" dirty="0"/>
              <a:t>Each possible rotation operation is assigned using a superscript integer m of the form </a:t>
            </a:r>
            <a:r>
              <a:rPr lang="en-US" altLang="en-US" sz="1600" dirty="0" err="1"/>
              <a:t>C</a:t>
            </a:r>
            <a:r>
              <a:rPr lang="en-US" altLang="en-US" sz="1600" baseline="-25000" dirty="0" err="1"/>
              <a:t>n</a:t>
            </a:r>
            <a:r>
              <a:rPr lang="en-US" altLang="en-US" sz="1600" baseline="30000" dirty="0" err="1"/>
              <a:t>m</a:t>
            </a:r>
            <a:r>
              <a:rPr lang="en-US" altLang="en-US" sz="1600" dirty="0"/>
              <a:t>.</a:t>
            </a:r>
            <a:endParaRPr lang="en-US" altLang="en-US" sz="1800" dirty="0"/>
          </a:p>
          <a:p>
            <a:r>
              <a:rPr lang="en-US" altLang="en-US" sz="1800" dirty="0"/>
              <a:t>The rotation </a:t>
            </a:r>
            <a:r>
              <a:rPr lang="en-US" altLang="en-US" sz="1800" dirty="0" err="1">
                <a:solidFill>
                  <a:srgbClr val="FF0000"/>
                </a:solidFill>
              </a:rPr>
              <a:t>C</a:t>
            </a:r>
            <a:r>
              <a:rPr lang="en-US" altLang="en-US" sz="1800" baseline="-25000" dirty="0" err="1">
                <a:solidFill>
                  <a:srgbClr val="FF0000"/>
                </a:solidFill>
              </a:rPr>
              <a:t>n</a:t>
            </a:r>
            <a:r>
              <a:rPr lang="en-US" altLang="en-US" sz="1800" baseline="30000" dirty="0" err="1">
                <a:solidFill>
                  <a:srgbClr val="FF0000"/>
                </a:solidFill>
              </a:rPr>
              <a:t>n</a:t>
            </a:r>
            <a:r>
              <a:rPr lang="en-US" altLang="en-US" sz="1800" dirty="0">
                <a:solidFill>
                  <a:srgbClr val="FF0000"/>
                </a:solidFill>
              </a:rPr>
              <a:t> is equivalent to the identity </a:t>
            </a:r>
            <a:r>
              <a:rPr lang="en-US" altLang="en-US" sz="1800" dirty="0"/>
              <a:t>operation (nothing is moved).</a:t>
            </a:r>
          </a:p>
          <a:p>
            <a:endParaRPr lang="en-US" sz="1800" dirty="0"/>
          </a:p>
        </p:txBody>
      </p:sp>
      <p:sp>
        <p:nvSpPr>
          <p:cNvPr id="4" name="Slide Number Placeholder 3">
            <a:extLst>
              <a:ext uri="{FF2B5EF4-FFF2-40B4-BE49-F238E27FC236}">
                <a16:creationId xmlns:a16="http://schemas.microsoft.com/office/drawing/2014/main" id="{7274A015-6B43-4598-B723-53A5FB303BF2}"/>
              </a:ext>
            </a:extLst>
          </p:cNvPr>
          <p:cNvSpPr>
            <a:spLocks noGrp="1"/>
          </p:cNvSpPr>
          <p:nvPr>
            <p:ph type="sldNum" sz="quarter" idx="12"/>
          </p:nvPr>
        </p:nvSpPr>
        <p:spPr/>
        <p:txBody>
          <a:bodyPr/>
          <a:lstStyle/>
          <a:p>
            <a:fld id="{6097047B-08FC-46CD-88C5-F426120E1685}" type="slidenum">
              <a:rPr lang="en-US" smtClean="0"/>
              <a:t>6</a:t>
            </a:fld>
            <a:endParaRPr lang="en-US"/>
          </a:p>
        </p:txBody>
      </p:sp>
      <p:pic>
        <p:nvPicPr>
          <p:cNvPr id="5" name="Picture 1026">
            <a:hlinkClick r:id="rId2"/>
            <a:extLst>
              <a:ext uri="{FF2B5EF4-FFF2-40B4-BE49-F238E27FC236}">
                <a16:creationId xmlns:a16="http://schemas.microsoft.com/office/drawing/2014/main" id="{3A600393-24A6-4C81-9BAC-06E24B172D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85" y="3001481"/>
            <a:ext cx="1490003" cy="1330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ine 1027">
            <a:extLst>
              <a:ext uri="{FF2B5EF4-FFF2-40B4-BE49-F238E27FC236}">
                <a16:creationId xmlns:a16="http://schemas.microsoft.com/office/drawing/2014/main" id="{8344A575-4E29-45C8-A539-77F45BA9D2FE}"/>
              </a:ext>
            </a:extLst>
          </p:cNvPr>
          <p:cNvSpPr>
            <a:spLocks noChangeShapeType="1"/>
          </p:cNvSpPr>
          <p:nvPr/>
        </p:nvSpPr>
        <p:spPr bwMode="auto">
          <a:xfrm>
            <a:off x="1747969" y="3718871"/>
            <a:ext cx="525280" cy="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7" name="Picture 1028">
            <a:extLst>
              <a:ext uri="{FF2B5EF4-FFF2-40B4-BE49-F238E27FC236}">
                <a16:creationId xmlns:a16="http://schemas.microsoft.com/office/drawing/2014/main" id="{8BB5E110-894B-4195-AD6A-4A2626C6CA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2044" y="2985171"/>
            <a:ext cx="1515256" cy="1362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1030">
            <a:extLst>
              <a:ext uri="{FF2B5EF4-FFF2-40B4-BE49-F238E27FC236}">
                <a16:creationId xmlns:a16="http://schemas.microsoft.com/office/drawing/2014/main" id="{2E1ECAB9-9257-4DAE-8E5C-B140C9124AB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2356" y="2986749"/>
            <a:ext cx="1515257" cy="1359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1031">
            <a:extLst>
              <a:ext uri="{FF2B5EF4-FFF2-40B4-BE49-F238E27FC236}">
                <a16:creationId xmlns:a16="http://schemas.microsoft.com/office/drawing/2014/main" id="{6C9F8430-862F-41E5-8DE5-3952E6F84FDC}"/>
              </a:ext>
            </a:extLst>
          </p:cNvPr>
          <p:cNvSpPr txBox="1">
            <a:spLocks noChangeArrowheads="1"/>
          </p:cNvSpPr>
          <p:nvPr/>
        </p:nvSpPr>
        <p:spPr bwMode="auto">
          <a:xfrm>
            <a:off x="1764966" y="3316921"/>
            <a:ext cx="5290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C</a:t>
            </a:r>
            <a:r>
              <a:rPr lang="en-US" altLang="en-US" sz="1800" baseline="-25000" dirty="0"/>
              <a:t>3</a:t>
            </a:r>
            <a:r>
              <a:rPr lang="en-US" altLang="en-US" sz="1800" baseline="30000" dirty="0"/>
              <a:t>1</a:t>
            </a:r>
          </a:p>
        </p:txBody>
      </p:sp>
      <p:sp>
        <p:nvSpPr>
          <p:cNvPr id="11" name="Text Box 1033">
            <a:extLst>
              <a:ext uri="{FF2B5EF4-FFF2-40B4-BE49-F238E27FC236}">
                <a16:creationId xmlns:a16="http://schemas.microsoft.com/office/drawing/2014/main" id="{F57A81C0-EB31-44EA-B254-4D6975F9F480}"/>
              </a:ext>
            </a:extLst>
          </p:cNvPr>
          <p:cNvSpPr txBox="1">
            <a:spLocks noChangeArrowheads="1"/>
          </p:cNvSpPr>
          <p:nvPr/>
        </p:nvSpPr>
        <p:spPr bwMode="auto">
          <a:xfrm>
            <a:off x="6559344" y="3316925"/>
            <a:ext cx="999256" cy="369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solidFill>
                  <a:srgbClr val="FF0000"/>
                </a:solidFill>
              </a:rPr>
              <a:t>C</a:t>
            </a:r>
            <a:r>
              <a:rPr lang="en-US" altLang="en-US" sz="1800" baseline="-25000" dirty="0">
                <a:solidFill>
                  <a:srgbClr val="FF0000"/>
                </a:solidFill>
              </a:rPr>
              <a:t>3</a:t>
            </a:r>
            <a:r>
              <a:rPr lang="en-US" altLang="en-US" sz="1800" baseline="30000" dirty="0">
                <a:solidFill>
                  <a:srgbClr val="FF0000"/>
                </a:solidFill>
              </a:rPr>
              <a:t>3</a:t>
            </a:r>
            <a:r>
              <a:rPr lang="en-US" altLang="en-US" sz="1800" dirty="0"/>
              <a:t> = E</a:t>
            </a:r>
            <a:endParaRPr lang="en-US" altLang="en-US" sz="1800" baseline="30000" dirty="0"/>
          </a:p>
        </p:txBody>
      </p:sp>
      <p:pic>
        <p:nvPicPr>
          <p:cNvPr id="13" name="Picture 1035">
            <a:extLst>
              <a:ext uri="{FF2B5EF4-FFF2-40B4-BE49-F238E27FC236}">
                <a16:creationId xmlns:a16="http://schemas.microsoft.com/office/drawing/2014/main" id="{59105BF2-6710-44B0-82A7-23042B22A2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2668" y="3001481"/>
            <a:ext cx="1490003" cy="1330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 name="Straight Connector 15">
            <a:extLst>
              <a:ext uri="{FF2B5EF4-FFF2-40B4-BE49-F238E27FC236}">
                <a16:creationId xmlns:a16="http://schemas.microsoft.com/office/drawing/2014/main" id="{1F3F3F0A-CD81-4DED-AB2C-53367FCA0864}"/>
              </a:ext>
            </a:extLst>
          </p:cNvPr>
          <p:cNvCxnSpPr>
            <a:cxnSpLocks/>
          </p:cNvCxnSpPr>
          <p:nvPr/>
        </p:nvCxnSpPr>
        <p:spPr>
          <a:xfrm>
            <a:off x="912546" y="4376517"/>
            <a:ext cx="0" cy="1058001"/>
          </a:xfrm>
          <a:prstGeom prst="line">
            <a:avLst/>
          </a:prstGeom>
          <a:ln w="38100"/>
        </p:spPr>
        <p:style>
          <a:lnRef idx="1">
            <a:schemeClr val="dk1"/>
          </a:lnRef>
          <a:fillRef idx="0">
            <a:schemeClr val="dk1"/>
          </a:fillRef>
          <a:effectRef idx="0">
            <a:schemeClr val="dk1"/>
          </a:effectRef>
          <a:fontRef idx="minor">
            <a:schemeClr val="tx1"/>
          </a:fontRef>
        </p:style>
      </p:cxnSp>
      <p:sp>
        <p:nvSpPr>
          <p:cNvPr id="21" name="Line 1027">
            <a:extLst>
              <a:ext uri="{FF2B5EF4-FFF2-40B4-BE49-F238E27FC236}">
                <a16:creationId xmlns:a16="http://schemas.microsoft.com/office/drawing/2014/main" id="{F90E2AE5-0BBE-4FE2-AAE7-45F65B72A917}"/>
              </a:ext>
            </a:extLst>
          </p:cNvPr>
          <p:cNvSpPr>
            <a:spLocks noChangeShapeType="1"/>
          </p:cNvSpPr>
          <p:nvPr/>
        </p:nvSpPr>
        <p:spPr bwMode="auto">
          <a:xfrm>
            <a:off x="4218008" y="3718871"/>
            <a:ext cx="525280" cy="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Text Box 1031">
            <a:extLst>
              <a:ext uri="{FF2B5EF4-FFF2-40B4-BE49-F238E27FC236}">
                <a16:creationId xmlns:a16="http://schemas.microsoft.com/office/drawing/2014/main" id="{09CBC47D-B1D1-41B4-B5A0-661A8E0731FA}"/>
              </a:ext>
            </a:extLst>
          </p:cNvPr>
          <p:cNvSpPr txBox="1">
            <a:spLocks noChangeArrowheads="1"/>
          </p:cNvSpPr>
          <p:nvPr/>
        </p:nvSpPr>
        <p:spPr bwMode="auto">
          <a:xfrm>
            <a:off x="4235005" y="3316921"/>
            <a:ext cx="5290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C</a:t>
            </a:r>
            <a:r>
              <a:rPr lang="en-US" altLang="en-US" sz="1800" baseline="-25000" dirty="0"/>
              <a:t>3</a:t>
            </a:r>
            <a:r>
              <a:rPr lang="en-US" altLang="en-US" sz="1800" baseline="30000" dirty="0"/>
              <a:t>2</a:t>
            </a:r>
          </a:p>
        </p:txBody>
      </p:sp>
      <p:cxnSp>
        <p:nvCxnSpPr>
          <p:cNvPr id="28" name="Straight Connector 27">
            <a:extLst>
              <a:ext uri="{FF2B5EF4-FFF2-40B4-BE49-F238E27FC236}">
                <a16:creationId xmlns:a16="http://schemas.microsoft.com/office/drawing/2014/main" id="{020595F9-9D2B-4D51-8272-EF93E77685FE}"/>
              </a:ext>
            </a:extLst>
          </p:cNvPr>
          <p:cNvCxnSpPr>
            <a:cxnSpLocks/>
          </p:cNvCxnSpPr>
          <p:nvPr/>
        </p:nvCxnSpPr>
        <p:spPr>
          <a:xfrm>
            <a:off x="912545" y="5418933"/>
            <a:ext cx="7310959"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D7FE4E15-FFE8-4E9F-971C-A68C3F4C1F11}"/>
              </a:ext>
            </a:extLst>
          </p:cNvPr>
          <p:cNvCxnSpPr>
            <a:cxnSpLocks/>
          </p:cNvCxnSpPr>
          <p:nvPr/>
        </p:nvCxnSpPr>
        <p:spPr>
          <a:xfrm flipV="1">
            <a:off x="8223504" y="4370632"/>
            <a:ext cx="0" cy="104830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4" name="Line 1027">
            <a:extLst>
              <a:ext uri="{FF2B5EF4-FFF2-40B4-BE49-F238E27FC236}">
                <a16:creationId xmlns:a16="http://schemas.microsoft.com/office/drawing/2014/main" id="{28937D5F-EDAA-41DB-A159-94632508D57E}"/>
              </a:ext>
            </a:extLst>
          </p:cNvPr>
          <p:cNvSpPr>
            <a:spLocks noChangeShapeType="1"/>
          </p:cNvSpPr>
          <p:nvPr/>
        </p:nvSpPr>
        <p:spPr bwMode="auto">
          <a:xfrm>
            <a:off x="6684162" y="3718871"/>
            <a:ext cx="68738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TextBox 35">
            <a:extLst>
              <a:ext uri="{FF2B5EF4-FFF2-40B4-BE49-F238E27FC236}">
                <a16:creationId xmlns:a16="http://schemas.microsoft.com/office/drawing/2014/main" id="{791AB0AB-8D92-4B4B-B1BC-F4EF790BE083}"/>
              </a:ext>
            </a:extLst>
          </p:cNvPr>
          <p:cNvSpPr txBox="1"/>
          <p:nvPr/>
        </p:nvSpPr>
        <p:spPr>
          <a:xfrm>
            <a:off x="4355721" y="5049601"/>
            <a:ext cx="249854" cy="369332"/>
          </a:xfrm>
          <a:prstGeom prst="rect">
            <a:avLst/>
          </a:prstGeom>
          <a:noFill/>
        </p:spPr>
        <p:txBody>
          <a:bodyPr wrap="square">
            <a:spAutoFit/>
          </a:bodyPr>
          <a:lstStyle/>
          <a:p>
            <a:r>
              <a:rPr lang="en-US" altLang="en-US" sz="1800" dirty="0">
                <a:latin typeface="Arial" panose="020B0604020202020204" pitchFamily="34" charset="0"/>
                <a:cs typeface="Arial" panose="020B0604020202020204" pitchFamily="34" charset="0"/>
              </a:rPr>
              <a:t>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051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1" grpId="0"/>
      <p:bldP spid="21" grpId="0" animBg="1"/>
      <p:bldP spid="22" grpId="0"/>
      <p:bldP spid="34" grpId="0" animBg="1"/>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F5D7F-6460-4962-8D64-3475801BFE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0FAF5A-EC96-4628-868F-BDA0422321F0}"/>
              </a:ext>
            </a:extLst>
          </p:cNvPr>
          <p:cNvSpPr>
            <a:spLocks noGrp="1"/>
          </p:cNvSpPr>
          <p:nvPr>
            <p:ph idx="1"/>
          </p:nvPr>
        </p:nvSpPr>
        <p:spPr>
          <a:xfrm>
            <a:off x="0" y="683499"/>
            <a:ext cx="9143999" cy="5587992"/>
          </a:xfrm>
        </p:spPr>
        <p:txBody>
          <a:bodyPr>
            <a:normAutofit/>
          </a:bodyPr>
          <a:lstStyle/>
          <a:p>
            <a:pPr marL="0" indent="0" eaLnBrk="1" hangingPunct="1">
              <a:buNone/>
            </a:pPr>
            <a:r>
              <a:rPr lang="en-US" altLang="en-US" sz="2000" dirty="0"/>
              <a:t>Notes about rotation operations, </a:t>
            </a:r>
            <a:r>
              <a:rPr lang="en-US" altLang="en-US" sz="1800" dirty="0" err="1"/>
              <a:t>C</a:t>
            </a:r>
            <a:r>
              <a:rPr lang="en-US" altLang="en-US" sz="1800" baseline="-25000" dirty="0" err="1"/>
              <a:t>n</a:t>
            </a:r>
            <a:r>
              <a:rPr lang="en-US" altLang="en-US" sz="1800" baseline="30000" dirty="0" err="1"/>
              <a:t>m</a:t>
            </a:r>
            <a:r>
              <a:rPr lang="en-US" altLang="en-US" sz="2000" dirty="0"/>
              <a:t>:</a:t>
            </a:r>
          </a:p>
          <a:p>
            <a:r>
              <a:rPr lang="en-US" altLang="en-US" sz="2000" dirty="0"/>
              <a:t>If n/m is an integer, then that rotation operation is equivalent to an n/m - fold rotation</a:t>
            </a:r>
            <a:r>
              <a:rPr lang="en-US" altLang="en-US" sz="2000" dirty="0">
                <a:cs typeface="Arial" panose="020B0604020202020204" pitchFamily="34" charset="0"/>
              </a:rPr>
              <a:t>.</a:t>
            </a:r>
          </a:p>
          <a:p>
            <a:r>
              <a:rPr lang="en-US" altLang="en-US" sz="2000" dirty="0"/>
              <a:t>e.g. C</a:t>
            </a:r>
            <a:r>
              <a:rPr lang="en-US" altLang="en-US" sz="2000" baseline="-25000" dirty="0"/>
              <a:t>4</a:t>
            </a:r>
            <a:r>
              <a:rPr lang="en-US" altLang="en-US" sz="2000" baseline="30000" dirty="0"/>
              <a:t>2</a:t>
            </a:r>
            <a:r>
              <a:rPr lang="en-US" altLang="en-US" sz="2000" dirty="0"/>
              <a:t> = C</a:t>
            </a:r>
            <a:r>
              <a:rPr lang="en-US" altLang="en-US" sz="2000" baseline="-25000" dirty="0"/>
              <a:t>2</a:t>
            </a:r>
            <a:r>
              <a:rPr lang="en-US" altLang="en-US" sz="2000" baseline="30000" dirty="0"/>
              <a:t>1</a:t>
            </a:r>
            <a:r>
              <a:rPr lang="en-US" altLang="en-US" sz="2000" dirty="0"/>
              <a:t>, C</a:t>
            </a:r>
            <a:r>
              <a:rPr lang="en-US" altLang="en-US" sz="2000" baseline="-25000" dirty="0"/>
              <a:t>6</a:t>
            </a:r>
            <a:r>
              <a:rPr lang="en-US" altLang="en-US" sz="2000" baseline="30000" dirty="0"/>
              <a:t>2</a:t>
            </a:r>
            <a:r>
              <a:rPr lang="en-US" altLang="en-US" sz="2000" dirty="0"/>
              <a:t> = C</a:t>
            </a:r>
            <a:r>
              <a:rPr lang="en-US" altLang="en-US" sz="2000" baseline="-25000" dirty="0"/>
              <a:t>3</a:t>
            </a:r>
            <a:r>
              <a:rPr lang="en-US" altLang="en-US" sz="2000" baseline="30000" dirty="0"/>
              <a:t>1</a:t>
            </a:r>
            <a:r>
              <a:rPr lang="en-US" altLang="en-US" sz="2000" dirty="0"/>
              <a:t>, C</a:t>
            </a:r>
            <a:r>
              <a:rPr lang="en-US" altLang="en-US" sz="2000" baseline="-25000" dirty="0"/>
              <a:t>6</a:t>
            </a:r>
            <a:r>
              <a:rPr lang="en-US" altLang="en-US" sz="2000" baseline="30000" dirty="0"/>
              <a:t>3</a:t>
            </a:r>
            <a:r>
              <a:rPr lang="en-US" altLang="en-US" sz="2000" dirty="0"/>
              <a:t> = C</a:t>
            </a:r>
            <a:r>
              <a:rPr lang="en-US" altLang="en-US" sz="2000" baseline="-25000" dirty="0"/>
              <a:t>2</a:t>
            </a:r>
            <a:r>
              <a:rPr lang="en-US" altLang="en-US" sz="2000" baseline="30000" dirty="0"/>
              <a:t>1</a:t>
            </a:r>
            <a:r>
              <a:rPr lang="en-US" altLang="en-US" sz="2000" dirty="0"/>
              <a:t>, etc. </a:t>
            </a:r>
            <a:r>
              <a:rPr lang="en-US" altLang="en-US" sz="2000" dirty="0">
                <a:solidFill>
                  <a:srgbClr val="0000FF"/>
                </a:solidFill>
              </a:rPr>
              <a:t>(identical to simplifying fractions)</a:t>
            </a:r>
          </a:p>
          <a:p>
            <a:endParaRPr lang="en-US" sz="2000" dirty="0"/>
          </a:p>
          <a:p>
            <a:endParaRPr lang="en-US" sz="2000" dirty="0"/>
          </a:p>
        </p:txBody>
      </p:sp>
      <p:sp>
        <p:nvSpPr>
          <p:cNvPr id="4" name="Slide Number Placeholder 3">
            <a:extLst>
              <a:ext uri="{FF2B5EF4-FFF2-40B4-BE49-F238E27FC236}">
                <a16:creationId xmlns:a16="http://schemas.microsoft.com/office/drawing/2014/main" id="{D906F6E0-39B6-4A70-ACA5-AB7DF19684B1}"/>
              </a:ext>
            </a:extLst>
          </p:cNvPr>
          <p:cNvSpPr>
            <a:spLocks noGrp="1"/>
          </p:cNvSpPr>
          <p:nvPr>
            <p:ph type="sldNum" sz="quarter" idx="12"/>
          </p:nvPr>
        </p:nvSpPr>
        <p:spPr>
          <a:xfrm>
            <a:off x="6859949" y="6373091"/>
            <a:ext cx="2057400" cy="365125"/>
          </a:xfrm>
        </p:spPr>
        <p:txBody>
          <a:bodyPr/>
          <a:lstStyle/>
          <a:p>
            <a:fld id="{6097047B-08FC-46CD-88C5-F426120E1685}" type="slidenum">
              <a:rPr lang="en-US" smtClean="0"/>
              <a:t>7</a:t>
            </a:fld>
            <a:endParaRPr lang="en-US" dirty="0"/>
          </a:p>
        </p:txBody>
      </p:sp>
      <p:pic>
        <p:nvPicPr>
          <p:cNvPr id="15" name="Picture 1026">
            <a:hlinkClick r:id="rId2"/>
            <a:extLst>
              <a:ext uri="{FF2B5EF4-FFF2-40B4-BE49-F238E27FC236}">
                <a16:creationId xmlns:a16="http://schemas.microsoft.com/office/drawing/2014/main" id="{ADD4E272-57FA-4C01-B7D5-39EBCB21A4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2869" y="2163387"/>
            <a:ext cx="20574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Line 1027">
            <a:extLst>
              <a:ext uri="{FF2B5EF4-FFF2-40B4-BE49-F238E27FC236}">
                <a16:creationId xmlns:a16="http://schemas.microsoft.com/office/drawing/2014/main" id="{384E6F92-853D-4213-890C-55E2197FFF6B}"/>
              </a:ext>
            </a:extLst>
          </p:cNvPr>
          <p:cNvSpPr>
            <a:spLocks noChangeShapeType="1"/>
          </p:cNvSpPr>
          <p:nvPr/>
        </p:nvSpPr>
        <p:spPr bwMode="auto">
          <a:xfrm>
            <a:off x="5762669" y="3188912"/>
            <a:ext cx="914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Text Box 1028">
            <a:extLst>
              <a:ext uri="{FF2B5EF4-FFF2-40B4-BE49-F238E27FC236}">
                <a16:creationId xmlns:a16="http://schemas.microsoft.com/office/drawing/2014/main" id="{E7B99B5A-CEE1-484E-8D34-4992408C6833}"/>
              </a:ext>
            </a:extLst>
          </p:cNvPr>
          <p:cNvSpPr txBox="1">
            <a:spLocks noChangeArrowheads="1"/>
          </p:cNvSpPr>
          <p:nvPr/>
        </p:nvSpPr>
        <p:spPr bwMode="auto">
          <a:xfrm>
            <a:off x="5686469" y="2723775"/>
            <a:ext cx="1111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a:t>C</a:t>
            </a:r>
            <a:r>
              <a:rPr lang="en-US" altLang="en-US" sz="1800" baseline="-25000"/>
              <a:t>4</a:t>
            </a:r>
            <a:r>
              <a:rPr lang="en-US" altLang="en-US" sz="1800" baseline="30000"/>
              <a:t>2</a:t>
            </a:r>
            <a:r>
              <a:rPr lang="en-US" altLang="en-US" sz="1800"/>
              <a:t> = C</a:t>
            </a:r>
            <a:r>
              <a:rPr lang="en-US" altLang="en-US" sz="1800" baseline="-25000"/>
              <a:t>2</a:t>
            </a:r>
            <a:r>
              <a:rPr lang="en-US" altLang="en-US" sz="1800" baseline="30000"/>
              <a:t>1</a:t>
            </a:r>
          </a:p>
        </p:txBody>
      </p:sp>
      <p:sp>
        <p:nvSpPr>
          <p:cNvPr id="18" name="Text Box 1029">
            <a:extLst>
              <a:ext uri="{FF2B5EF4-FFF2-40B4-BE49-F238E27FC236}">
                <a16:creationId xmlns:a16="http://schemas.microsoft.com/office/drawing/2014/main" id="{53396B3F-1C99-4F5A-9AE7-75A8F809ED7E}"/>
              </a:ext>
            </a:extLst>
          </p:cNvPr>
          <p:cNvSpPr txBox="1">
            <a:spLocks noChangeArrowheads="1"/>
          </p:cNvSpPr>
          <p:nvPr/>
        </p:nvSpPr>
        <p:spPr bwMode="auto">
          <a:xfrm>
            <a:off x="2790869" y="2709487"/>
            <a:ext cx="517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a:t>C</a:t>
            </a:r>
            <a:r>
              <a:rPr lang="en-US" altLang="en-US" sz="1800" baseline="-25000"/>
              <a:t>4</a:t>
            </a:r>
            <a:r>
              <a:rPr lang="en-US" altLang="en-US" sz="1800" baseline="30000"/>
              <a:t>1</a:t>
            </a:r>
          </a:p>
        </p:txBody>
      </p:sp>
      <p:sp>
        <p:nvSpPr>
          <p:cNvPr id="19" name="Line 1030">
            <a:extLst>
              <a:ext uri="{FF2B5EF4-FFF2-40B4-BE49-F238E27FC236}">
                <a16:creationId xmlns:a16="http://schemas.microsoft.com/office/drawing/2014/main" id="{5A931CDC-AF11-4F08-AA60-E8C0431F373D}"/>
              </a:ext>
            </a:extLst>
          </p:cNvPr>
          <p:cNvSpPr>
            <a:spLocks noChangeShapeType="1"/>
          </p:cNvSpPr>
          <p:nvPr/>
        </p:nvSpPr>
        <p:spPr bwMode="auto">
          <a:xfrm flipH="1">
            <a:off x="2486069" y="3188912"/>
            <a:ext cx="914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1031">
            <a:extLst>
              <a:ext uri="{FF2B5EF4-FFF2-40B4-BE49-F238E27FC236}">
                <a16:creationId xmlns:a16="http://schemas.microsoft.com/office/drawing/2014/main" id="{9BA57B36-E27A-4DF4-B3F6-2B71EDB30F87}"/>
              </a:ext>
            </a:extLst>
          </p:cNvPr>
          <p:cNvSpPr>
            <a:spLocks noChangeShapeType="1"/>
          </p:cNvSpPr>
          <p:nvPr/>
        </p:nvSpPr>
        <p:spPr bwMode="auto">
          <a:xfrm>
            <a:off x="4619669" y="4309687"/>
            <a:ext cx="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Text Box 1032">
            <a:extLst>
              <a:ext uri="{FF2B5EF4-FFF2-40B4-BE49-F238E27FC236}">
                <a16:creationId xmlns:a16="http://schemas.microsoft.com/office/drawing/2014/main" id="{43485DE7-5729-4268-9A4C-61E0FC6720F9}"/>
              </a:ext>
            </a:extLst>
          </p:cNvPr>
          <p:cNvSpPr txBox="1">
            <a:spLocks noChangeArrowheads="1"/>
          </p:cNvSpPr>
          <p:nvPr/>
        </p:nvSpPr>
        <p:spPr bwMode="auto">
          <a:xfrm>
            <a:off x="4848269" y="4400175"/>
            <a:ext cx="5175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a:t>C</a:t>
            </a:r>
            <a:r>
              <a:rPr lang="en-US" altLang="en-US" sz="1800" baseline="-25000"/>
              <a:t>4</a:t>
            </a:r>
            <a:r>
              <a:rPr lang="en-US" altLang="en-US" sz="1800" baseline="30000"/>
              <a:t>3</a:t>
            </a:r>
          </a:p>
        </p:txBody>
      </p:sp>
      <p:pic>
        <p:nvPicPr>
          <p:cNvPr id="22" name="Picture 1033">
            <a:extLst>
              <a:ext uri="{FF2B5EF4-FFF2-40B4-BE49-F238E27FC236}">
                <a16:creationId xmlns:a16="http://schemas.microsoft.com/office/drawing/2014/main" id="{18C4A592-6FFF-4F9F-8C5A-4E44F05E44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269" y="2163387"/>
            <a:ext cx="2070100" cy="207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1034">
            <a:extLst>
              <a:ext uri="{FF2B5EF4-FFF2-40B4-BE49-F238E27FC236}">
                <a16:creationId xmlns:a16="http://schemas.microsoft.com/office/drawing/2014/main" id="{F7F35958-533F-45E7-9410-99CE8F9033D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16769" y="2176087"/>
            <a:ext cx="2070100" cy="207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1035">
            <a:extLst>
              <a:ext uri="{FF2B5EF4-FFF2-40B4-BE49-F238E27FC236}">
                <a16:creationId xmlns:a16="http://schemas.microsoft.com/office/drawing/2014/main" id="{E73BA9CD-B50B-40FF-B4E3-9C2A3B257C9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52869" y="4766887"/>
            <a:ext cx="2070100" cy="207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124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8" grpId="0"/>
      <p:bldP spid="19" grpId="0" animBg="1"/>
      <p:bldP spid="20" grpId="0" animBg="1"/>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A2759-4724-4856-89D8-33D0EAB406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8B7FC1-8002-418C-8765-A4DAE27B7411}"/>
              </a:ext>
            </a:extLst>
          </p:cNvPr>
          <p:cNvSpPr>
            <a:spLocks noGrp="1"/>
          </p:cNvSpPr>
          <p:nvPr>
            <p:ph idx="1"/>
          </p:nvPr>
        </p:nvSpPr>
        <p:spPr/>
        <p:txBody>
          <a:bodyPr/>
          <a:lstStyle/>
          <a:p>
            <a:pPr marL="0" indent="0" eaLnBrk="1" hangingPunct="1">
              <a:buNone/>
            </a:pPr>
            <a:r>
              <a:rPr lang="en-US" altLang="en-US" sz="2400" dirty="0"/>
              <a:t>Notes about rotation operations, </a:t>
            </a:r>
            <a:r>
              <a:rPr lang="en-US" altLang="en-US" sz="2000" dirty="0" err="1"/>
              <a:t>C</a:t>
            </a:r>
            <a:r>
              <a:rPr lang="en-US" altLang="en-US" sz="2000" baseline="-25000" dirty="0" err="1"/>
              <a:t>n</a:t>
            </a:r>
            <a:r>
              <a:rPr lang="en-US" altLang="en-US" sz="2000" baseline="30000" dirty="0" err="1"/>
              <a:t>m</a:t>
            </a:r>
            <a:r>
              <a:rPr lang="en-US" altLang="en-US" sz="2400" dirty="0"/>
              <a:t>:</a:t>
            </a:r>
          </a:p>
          <a:p>
            <a:r>
              <a:rPr lang="en-US" altLang="en-US" sz="2400" dirty="0"/>
              <a:t>Linear molecules have an infinite number of rotation axes C</a:t>
            </a:r>
            <a:r>
              <a:rPr lang="en-US" altLang="en-US" sz="2400" baseline="-25000" dirty="0">
                <a:sym typeface="Symbol" panose="05050102010706020507" pitchFamily="18" charset="2"/>
              </a:rPr>
              <a:t></a:t>
            </a:r>
            <a:r>
              <a:rPr lang="en-US" altLang="en-US" sz="2400" dirty="0">
                <a:sym typeface="Symbol" panose="05050102010706020507" pitchFamily="18" charset="2"/>
              </a:rPr>
              <a:t> </a:t>
            </a:r>
            <a:r>
              <a:rPr lang="en-US" altLang="en-US" sz="2400" dirty="0"/>
              <a:t>because any rotation on the molecular axis will give the same arrangement.</a:t>
            </a:r>
            <a:endParaRPr lang="en-US" altLang="en-US" sz="2400" dirty="0">
              <a:solidFill>
                <a:srgbClr val="0000FF"/>
              </a:solidFill>
            </a:endParaRPr>
          </a:p>
          <a:p>
            <a:endParaRPr lang="en-US" dirty="0"/>
          </a:p>
        </p:txBody>
      </p:sp>
      <p:sp>
        <p:nvSpPr>
          <p:cNvPr id="4" name="Slide Number Placeholder 3">
            <a:extLst>
              <a:ext uri="{FF2B5EF4-FFF2-40B4-BE49-F238E27FC236}">
                <a16:creationId xmlns:a16="http://schemas.microsoft.com/office/drawing/2014/main" id="{F16FA9ED-1473-4A26-AC55-8231E35AE4E9}"/>
              </a:ext>
            </a:extLst>
          </p:cNvPr>
          <p:cNvSpPr>
            <a:spLocks noGrp="1"/>
          </p:cNvSpPr>
          <p:nvPr>
            <p:ph type="sldNum" sz="quarter" idx="12"/>
          </p:nvPr>
        </p:nvSpPr>
        <p:spPr/>
        <p:txBody>
          <a:bodyPr/>
          <a:lstStyle/>
          <a:p>
            <a:fld id="{6097047B-08FC-46CD-88C5-F426120E1685}" type="slidenum">
              <a:rPr lang="en-US" smtClean="0"/>
              <a:t>8</a:t>
            </a:fld>
            <a:endParaRPr lang="en-US"/>
          </a:p>
        </p:txBody>
      </p:sp>
      <p:sp>
        <p:nvSpPr>
          <p:cNvPr id="5" name="Line 1026">
            <a:extLst>
              <a:ext uri="{FF2B5EF4-FFF2-40B4-BE49-F238E27FC236}">
                <a16:creationId xmlns:a16="http://schemas.microsoft.com/office/drawing/2014/main" id="{68723CFA-B49C-4339-8512-922E849762FE}"/>
              </a:ext>
            </a:extLst>
          </p:cNvPr>
          <p:cNvSpPr>
            <a:spLocks noChangeShapeType="1"/>
          </p:cNvSpPr>
          <p:nvPr/>
        </p:nvSpPr>
        <p:spPr bwMode="auto">
          <a:xfrm>
            <a:off x="680244" y="5753894"/>
            <a:ext cx="38862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1027">
            <a:extLst>
              <a:ext uri="{FF2B5EF4-FFF2-40B4-BE49-F238E27FC236}">
                <a16:creationId xmlns:a16="http://schemas.microsoft.com/office/drawing/2014/main" id="{CE98C4CA-5298-48A2-8D09-5E5CF6642C15}"/>
              </a:ext>
            </a:extLst>
          </p:cNvPr>
          <p:cNvSpPr>
            <a:spLocks noChangeShapeType="1"/>
          </p:cNvSpPr>
          <p:nvPr/>
        </p:nvSpPr>
        <p:spPr bwMode="auto">
          <a:xfrm flipV="1">
            <a:off x="375444" y="4453895"/>
            <a:ext cx="4724400" cy="53975"/>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1028">
            <a:extLst>
              <a:ext uri="{FF2B5EF4-FFF2-40B4-BE49-F238E27FC236}">
                <a16:creationId xmlns:a16="http://schemas.microsoft.com/office/drawing/2014/main" id="{7782993D-240C-454D-8227-B667F31B5BFD}"/>
              </a:ext>
            </a:extLst>
          </p:cNvPr>
          <p:cNvSpPr>
            <a:spLocks noChangeShapeType="1"/>
          </p:cNvSpPr>
          <p:nvPr/>
        </p:nvSpPr>
        <p:spPr bwMode="auto">
          <a:xfrm>
            <a:off x="685800" y="3238501"/>
            <a:ext cx="38862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8" name="Picture 1030">
            <a:extLst>
              <a:ext uri="{FF2B5EF4-FFF2-40B4-BE49-F238E27FC236}">
                <a16:creationId xmlns:a16="http://schemas.microsoft.com/office/drawing/2014/main" id="{8713EBA3-FC17-4AB0-83C2-34420ADCB5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5425" y="2834482"/>
            <a:ext cx="2133600" cy="80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1031">
            <a:hlinkClick r:id="rId3"/>
            <a:extLst>
              <a:ext uri="{FF2B5EF4-FFF2-40B4-BE49-F238E27FC236}">
                <a16:creationId xmlns:a16="http://schemas.microsoft.com/office/drawing/2014/main" id="{5C3959CB-2ADD-4A6D-8340-4F3028F497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7169" y="2834482"/>
            <a:ext cx="11811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Object 1032">
            <a:extLst>
              <a:ext uri="{FF2B5EF4-FFF2-40B4-BE49-F238E27FC236}">
                <a16:creationId xmlns:a16="http://schemas.microsoft.com/office/drawing/2014/main" id="{043135CA-427D-433C-971C-09B2166B2ADE}"/>
              </a:ext>
            </a:extLst>
          </p:cNvPr>
          <p:cNvGraphicFramePr>
            <a:graphicFrameLocks noChangeAspect="1"/>
          </p:cNvGraphicFramePr>
          <p:nvPr>
            <p:extLst>
              <p:ext uri="{D42A27DB-BD31-4B8C-83A1-F6EECF244321}">
                <p14:modId xmlns:p14="http://schemas.microsoft.com/office/powerpoint/2010/main" val="303330502"/>
              </p:ext>
            </p:extLst>
          </p:nvPr>
        </p:nvGraphicFramePr>
        <p:xfrm>
          <a:off x="908844" y="4006850"/>
          <a:ext cx="3657600" cy="869950"/>
        </p:xfrm>
        <a:graphic>
          <a:graphicData uri="http://schemas.openxmlformats.org/presentationml/2006/ole">
            <mc:AlternateContent xmlns:mc="http://schemas.openxmlformats.org/markup-compatibility/2006">
              <mc:Choice xmlns:v="urn:schemas-microsoft-com:vml" Requires="v">
                <p:oleObj name="Chem3D" r:id="rId5" imgW="7680960" imgH="1828800" progId="Chem3D.Document">
                  <p:embed/>
                </p:oleObj>
              </mc:Choice>
              <mc:Fallback>
                <p:oleObj name="Chem3D" r:id="rId5" imgW="7680960" imgH="1828800" progId="Chem3D.Document">
                  <p:embed/>
                  <p:pic>
                    <p:nvPicPr>
                      <p:cNvPr id="11272" name="Object 1032">
                        <a:extLst>
                          <a:ext uri="{FF2B5EF4-FFF2-40B4-BE49-F238E27FC236}">
                            <a16:creationId xmlns:a16="http://schemas.microsoft.com/office/drawing/2014/main" id="{403A5255-2D90-4AC2-A740-387EB789EFB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8844" y="4006850"/>
                        <a:ext cx="3657600"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 name="Object 1033">
            <a:extLst>
              <a:ext uri="{FF2B5EF4-FFF2-40B4-BE49-F238E27FC236}">
                <a16:creationId xmlns:a16="http://schemas.microsoft.com/office/drawing/2014/main" id="{7B8C8746-2F29-4256-A564-B44C010F1C44}"/>
              </a:ext>
            </a:extLst>
          </p:cNvPr>
          <p:cNvGraphicFramePr>
            <a:graphicFrameLocks noChangeAspect="1"/>
          </p:cNvGraphicFramePr>
          <p:nvPr/>
        </p:nvGraphicFramePr>
        <p:xfrm>
          <a:off x="914400" y="5257800"/>
          <a:ext cx="2667000" cy="992188"/>
        </p:xfrm>
        <a:graphic>
          <a:graphicData uri="http://schemas.openxmlformats.org/presentationml/2006/ole">
            <mc:AlternateContent xmlns:mc="http://schemas.openxmlformats.org/markup-compatibility/2006">
              <mc:Choice xmlns:v="urn:schemas-microsoft-com:vml" Requires="v">
                <p:oleObj name="Chem3D" r:id="rId7" imgW="7696200" imgH="2865120" progId="Chem3D.Document">
                  <p:embed/>
                </p:oleObj>
              </mc:Choice>
              <mc:Fallback>
                <p:oleObj name="Chem3D" r:id="rId7" imgW="7696200" imgH="2865120" progId="Chem3D.Document">
                  <p:embed/>
                  <p:pic>
                    <p:nvPicPr>
                      <p:cNvPr id="11273" name="Object 1033">
                        <a:extLst>
                          <a:ext uri="{FF2B5EF4-FFF2-40B4-BE49-F238E27FC236}">
                            <a16:creationId xmlns:a16="http://schemas.microsoft.com/office/drawing/2014/main" id="{C8401A44-5DB1-4483-9BA0-7030D658C29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5257800"/>
                        <a:ext cx="2667000" cy="99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 name="Object 1034">
            <a:extLst>
              <a:ext uri="{FF2B5EF4-FFF2-40B4-BE49-F238E27FC236}">
                <a16:creationId xmlns:a16="http://schemas.microsoft.com/office/drawing/2014/main" id="{0CE85F8C-091E-4CDC-BF3D-918CA565E3A6}"/>
              </a:ext>
            </a:extLst>
          </p:cNvPr>
          <p:cNvGraphicFramePr>
            <a:graphicFrameLocks noChangeAspect="1"/>
          </p:cNvGraphicFramePr>
          <p:nvPr>
            <p:extLst>
              <p:ext uri="{D42A27DB-BD31-4B8C-83A1-F6EECF244321}">
                <p14:modId xmlns:p14="http://schemas.microsoft.com/office/powerpoint/2010/main" val="2872198821"/>
              </p:ext>
            </p:extLst>
          </p:nvPr>
        </p:nvGraphicFramePr>
        <p:xfrm>
          <a:off x="6400800" y="4876800"/>
          <a:ext cx="1493838" cy="1493838"/>
        </p:xfrm>
        <a:graphic>
          <a:graphicData uri="http://schemas.openxmlformats.org/presentationml/2006/ole">
            <mc:AlternateContent xmlns:mc="http://schemas.openxmlformats.org/markup-compatibility/2006">
              <mc:Choice xmlns:v="urn:schemas-microsoft-com:vml" Requires="v">
                <p:oleObj name="Chem3D" r:id="rId9" imgW="4053840" imgH="4053840" progId="Chem3D.Document">
                  <p:embed/>
                </p:oleObj>
              </mc:Choice>
              <mc:Fallback>
                <p:oleObj name="Chem3D" r:id="rId9" imgW="4053840" imgH="4053840" progId="Chem3D.Document">
                  <p:embed/>
                  <p:pic>
                    <p:nvPicPr>
                      <p:cNvPr id="11274" name="Object 1034">
                        <a:extLst>
                          <a:ext uri="{FF2B5EF4-FFF2-40B4-BE49-F238E27FC236}">
                            <a16:creationId xmlns:a16="http://schemas.microsoft.com/office/drawing/2014/main" id="{7B57F582-BD3A-4499-98EE-F2360274C0D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00800" y="4876800"/>
                        <a:ext cx="1493838" cy="1493838"/>
                      </a:xfrm>
                      <a:prstGeom prst="rect">
                        <a:avLst/>
                      </a:prstGeom>
                      <a:solidFill>
                        <a:schemeClr val="tx1"/>
                      </a:solidFill>
                      <a:ln>
                        <a:noFill/>
                      </a:ln>
                      <a:effectLst/>
                    </p:spPr>
                  </p:pic>
                </p:oleObj>
              </mc:Fallback>
            </mc:AlternateContent>
          </a:graphicData>
        </a:graphic>
      </p:graphicFrame>
    </p:spTree>
    <p:extLst>
      <p:ext uri="{BB962C8B-B14F-4D97-AF65-F5344CB8AC3E}">
        <p14:creationId xmlns:p14="http://schemas.microsoft.com/office/powerpoint/2010/main" val="415579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05E5E-8618-46BD-8892-B4ABDB77377B}"/>
              </a:ext>
            </a:extLst>
          </p:cNvPr>
          <p:cNvSpPr>
            <a:spLocks noGrp="1"/>
          </p:cNvSpPr>
          <p:nvPr>
            <p:ph type="title"/>
          </p:nvPr>
        </p:nvSpPr>
        <p:spPr/>
        <p:txBody>
          <a:bodyPr/>
          <a:lstStyle/>
          <a:p>
            <a:r>
              <a:rPr lang="en-US" altLang="en-US" sz="3200" dirty="0"/>
              <a:t>Principal axis</a:t>
            </a:r>
            <a:endParaRPr lang="en-US" dirty="0"/>
          </a:p>
        </p:txBody>
      </p:sp>
      <p:sp>
        <p:nvSpPr>
          <p:cNvPr id="3" name="Content Placeholder 2">
            <a:extLst>
              <a:ext uri="{FF2B5EF4-FFF2-40B4-BE49-F238E27FC236}">
                <a16:creationId xmlns:a16="http://schemas.microsoft.com/office/drawing/2014/main" id="{F6316FF3-8543-4DD5-88AB-846195F80A91}"/>
              </a:ext>
            </a:extLst>
          </p:cNvPr>
          <p:cNvSpPr>
            <a:spLocks noGrp="1"/>
          </p:cNvSpPr>
          <p:nvPr>
            <p:ph idx="1"/>
          </p:nvPr>
        </p:nvSpPr>
        <p:spPr/>
        <p:txBody>
          <a:bodyPr/>
          <a:lstStyle/>
          <a:p>
            <a:r>
              <a:rPr lang="en-US" altLang="en-US" sz="2000" dirty="0"/>
              <a:t>The </a:t>
            </a:r>
            <a:r>
              <a:rPr lang="en-US" altLang="en-US" sz="2000" i="1" dirty="0"/>
              <a:t>Principal axis</a:t>
            </a:r>
            <a:r>
              <a:rPr lang="en-US" altLang="en-US" sz="2000" dirty="0"/>
              <a:t> in an object is the highest order rotation axis.  It is usually easy to identify the principal axis, and this is typically assigned to the z-axis if we are using Cartesian coordinates.</a:t>
            </a:r>
          </a:p>
          <a:p>
            <a:endParaRPr lang="en-US" dirty="0"/>
          </a:p>
        </p:txBody>
      </p:sp>
      <p:sp>
        <p:nvSpPr>
          <p:cNvPr id="4" name="Slide Number Placeholder 3">
            <a:extLst>
              <a:ext uri="{FF2B5EF4-FFF2-40B4-BE49-F238E27FC236}">
                <a16:creationId xmlns:a16="http://schemas.microsoft.com/office/drawing/2014/main" id="{D103783C-3789-4728-85A8-63F466432170}"/>
              </a:ext>
            </a:extLst>
          </p:cNvPr>
          <p:cNvSpPr>
            <a:spLocks noGrp="1"/>
          </p:cNvSpPr>
          <p:nvPr>
            <p:ph type="sldNum" sz="quarter" idx="12"/>
          </p:nvPr>
        </p:nvSpPr>
        <p:spPr/>
        <p:txBody>
          <a:bodyPr/>
          <a:lstStyle/>
          <a:p>
            <a:fld id="{6097047B-08FC-46CD-88C5-F426120E1685}" type="slidenum">
              <a:rPr lang="en-US" smtClean="0"/>
              <a:t>9</a:t>
            </a:fld>
            <a:endParaRPr lang="en-US"/>
          </a:p>
        </p:txBody>
      </p:sp>
      <p:sp>
        <p:nvSpPr>
          <p:cNvPr id="5" name="Text Box 1030">
            <a:extLst>
              <a:ext uri="{FF2B5EF4-FFF2-40B4-BE49-F238E27FC236}">
                <a16:creationId xmlns:a16="http://schemas.microsoft.com/office/drawing/2014/main" id="{F6262B67-1565-45CC-B9AE-5CBB13C7EC46}"/>
              </a:ext>
            </a:extLst>
          </p:cNvPr>
          <p:cNvSpPr txBox="1">
            <a:spLocks noChangeArrowheads="1"/>
          </p:cNvSpPr>
          <p:nvPr/>
        </p:nvSpPr>
        <p:spPr bwMode="auto">
          <a:xfrm>
            <a:off x="1228664" y="1937995"/>
            <a:ext cx="15335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Ethane, C</a:t>
            </a:r>
            <a:r>
              <a:rPr lang="en-US" altLang="en-US" sz="1800" baseline="-25000" dirty="0"/>
              <a:t>2</a:t>
            </a:r>
            <a:r>
              <a:rPr lang="en-US" altLang="en-US" sz="1800" dirty="0"/>
              <a:t>H</a:t>
            </a:r>
            <a:r>
              <a:rPr lang="en-US" altLang="en-US" sz="1800" baseline="-25000" dirty="0"/>
              <a:t>6</a:t>
            </a:r>
          </a:p>
        </p:txBody>
      </p:sp>
      <p:sp>
        <p:nvSpPr>
          <p:cNvPr id="6" name="Text Box 1031">
            <a:extLst>
              <a:ext uri="{FF2B5EF4-FFF2-40B4-BE49-F238E27FC236}">
                <a16:creationId xmlns:a16="http://schemas.microsoft.com/office/drawing/2014/main" id="{FA6ED956-F3A4-4C19-BA90-AFD760D13B1E}"/>
              </a:ext>
            </a:extLst>
          </p:cNvPr>
          <p:cNvSpPr txBox="1">
            <a:spLocks noChangeArrowheads="1"/>
          </p:cNvSpPr>
          <p:nvPr/>
        </p:nvSpPr>
        <p:spPr bwMode="auto">
          <a:xfrm>
            <a:off x="5961415" y="1937995"/>
            <a:ext cx="1711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Benzene, C</a:t>
            </a:r>
            <a:r>
              <a:rPr lang="en-US" altLang="en-US" sz="1800" baseline="-25000" dirty="0"/>
              <a:t>6</a:t>
            </a:r>
            <a:r>
              <a:rPr lang="en-US" altLang="en-US" sz="1800" dirty="0"/>
              <a:t>H</a:t>
            </a:r>
            <a:r>
              <a:rPr lang="en-US" altLang="en-US" sz="1800" baseline="-25000" dirty="0"/>
              <a:t>6</a:t>
            </a:r>
          </a:p>
        </p:txBody>
      </p:sp>
      <p:pic>
        <p:nvPicPr>
          <p:cNvPr id="8" name="Picture 1027" descr="http://www.cs.berkeley.edu/~j-yen/cs285/images/escher/tetrahedron.jpg">
            <a:hlinkClick r:id="rId2"/>
            <a:extLst>
              <a:ext uri="{FF2B5EF4-FFF2-40B4-BE49-F238E27FC236}">
                <a16:creationId xmlns:a16="http://schemas.microsoft.com/office/drawing/2014/main" id="{E60B4FC7-0C16-4800-87F6-B2508B1193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8887" y="5325890"/>
            <a:ext cx="1186225" cy="1202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033">
            <a:extLst>
              <a:ext uri="{FF2B5EF4-FFF2-40B4-BE49-F238E27FC236}">
                <a16:creationId xmlns:a16="http://schemas.microsoft.com/office/drawing/2014/main" id="{59BC5687-EDD0-463D-8B11-FB783207F27D}"/>
              </a:ext>
            </a:extLst>
          </p:cNvPr>
          <p:cNvSpPr txBox="1">
            <a:spLocks noChangeArrowheads="1"/>
          </p:cNvSpPr>
          <p:nvPr/>
        </p:nvSpPr>
        <p:spPr bwMode="auto">
          <a:xfrm>
            <a:off x="406700" y="3648795"/>
            <a:ext cx="4038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The principal axis is the </a:t>
            </a:r>
            <a:r>
              <a:rPr lang="en-US" altLang="en-US" sz="1800" b="1" dirty="0"/>
              <a:t>three-fold</a:t>
            </a:r>
            <a:r>
              <a:rPr lang="en-US" altLang="en-US" sz="1800" dirty="0"/>
              <a:t> axis containing the C-C bond.</a:t>
            </a:r>
          </a:p>
        </p:txBody>
      </p:sp>
      <p:sp>
        <p:nvSpPr>
          <p:cNvPr id="10" name="Text Box 1034">
            <a:extLst>
              <a:ext uri="{FF2B5EF4-FFF2-40B4-BE49-F238E27FC236}">
                <a16:creationId xmlns:a16="http://schemas.microsoft.com/office/drawing/2014/main" id="{D8B0BA7B-6E11-4CC1-896B-267A69A98AFD}"/>
              </a:ext>
            </a:extLst>
          </p:cNvPr>
          <p:cNvSpPr txBox="1">
            <a:spLocks noChangeArrowheads="1"/>
          </p:cNvSpPr>
          <p:nvPr/>
        </p:nvSpPr>
        <p:spPr bwMode="auto">
          <a:xfrm>
            <a:off x="4946233" y="3653577"/>
            <a:ext cx="4038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1800" dirty="0"/>
              <a:t>The principal axis is the </a:t>
            </a:r>
            <a:r>
              <a:rPr lang="en-US" altLang="en-US" sz="1800" b="1" dirty="0"/>
              <a:t>six-fold</a:t>
            </a:r>
            <a:r>
              <a:rPr lang="en-US" altLang="en-US" sz="1800" dirty="0"/>
              <a:t> axis through the center of the ring.</a:t>
            </a:r>
          </a:p>
        </p:txBody>
      </p:sp>
      <p:sp>
        <p:nvSpPr>
          <p:cNvPr id="11" name="Text Box 1035">
            <a:extLst>
              <a:ext uri="{FF2B5EF4-FFF2-40B4-BE49-F238E27FC236}">
                <a16:creationId xmlns:a16="http://schemas.microsoft.com/office/drawing/2014/main" id="{D8F2448D-DE2E-43B6-9C0A-A55BD9182D7B}"/>
              </a:ext>
            </a:extLst>
          </p:cNvPr>
          <p:cNvSpPr txBox="1">
            <a:spLocks noChangeArrowheads="1"/>
          </p:cNvSpPr>
          <p:nvPr/>
        </p:nvSpPr>
        <p:spPr bwMode="auto">
          <a:xfrm>
            <a:off x="354232" y="4758747"/>
            <a:ext cx="84355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US" altLang="en-US" sz="1800" dirty="0"/>
              <a:t>The principal axis in a tetrahedron is a </a:t>
            </a:r>
            <a:r>
              <a:rPr lang="en-US" altLang="en-US" sz="1800" b="1" dirty="0"/>
              <a:t>three-fold</a:t>
            </a:r>
            <a:r>
              <a:rPr lang="en-US" altLang="en-US" sz="1800" dirty="0"/>
              <a:t> axis going through one vertex and the center of the object.</a:t>
            </a:r>
          </a:p>
        </p:txBody>
      </p:sp>
      <p:pic>
        <p:nvPicPr>
          <p:cNvPr id="12" name="Picture 11">
            <a:extLst>
              <a:ext uri="{FF2B5EF4-FFF2-40B4-BE49-F238E27FC236}">
                <a16:creationId xmlns:a16="http://schemas.microsoft.com/office/drawing/2014/main" id="{7BCBD082-E127-4E38-BB69-B3DFAF8F975F}"/>
              </a:ext>
            </a:extLst>
          </p:cNvPr>
          <p:cNvPicPr>
            <a:picLocks noChangeAspect="1"/>
          </p:cNvPicPr>
          <p:nvPr/>
        </p:nvPicPr>
        <p:blipFill rotWithShape="1">
          <a:blip r:embed="rId4"/>
          <a:srcRect t="15161" r="44587" b="53630"/>
          <a:stretch/>
        </p:blipFill>
        <p:spPr>
          <a:xfrm>
            <a:off x="1124845" y="2424555"/>
            <a:ext cx="1832152" cy="1051767"/>
          </a:xfrm>
          <a:prstGeom prst="rect">
            <a:avLst/>
          </a:prstGeom>
        </p:spPr>
      </p:pic>
      <p:pic>
        <p:nvPicPr>
          <p:cNvPr id="13" name="Picture 12">
            <a:extLst>
              <a:ext uri="{FF2B5EF4-FFF2-40B4-BE49-F238E27FC236}">
                <a16:creationId xmlns:a16="http://schemas.microsoft.com/office/drawing/2014/main" id="{12463C43-9BA4-496E-96D0-C37158022C5E}"/>
              </a:ext>
            </a:extLst>
          </p:cNvPr>
          <p:cNvPicPr>
            <a:picLocks noChangeAspect="1"/>
          </p:cNvPicPr>
          <p:nvPr/>
        </p:nvPicPr>
        <p:blipFill rotWithShape="1">
          <a:blip r:embed="rId5"/>
          <a:srcRect l="11663" t="13293" r="62743" b="64521"/>
          <a:stretch/>
        </p:blipFill>
        <p:spPr>
          <a:xfrm>
            <a:off x="5356961" y="2511248"/>
            <a:ext cx="729222" cy="986832"/>
          </a:xfrm>
          <a:prstGeom prst="rect">
            <a:avLst/>
          </a:prstGeom>
        </p:spPr>
      </p:pic>
      <p:pic>
        <p:nvPicPr>
          <p:cNvPr id="1026" name="Picture 2">
            <a:extLst>
              <a:ext uri="{FF2B5EF4-FFF2-40B4-BE49-F238E27FC236}">
                <a16:creationId xmlns:a16="http://schemas.microsoft.com/office/drawing/2014/main" id="{0656B4C3-283F-42BE-AC47-A71A1A6E43D6}"/>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35896" r="45215" b="30335"/>
          <a:stretch/>
        </p:blipFill>
        <p:spPr bwMode="auto">
          <a:xfrm>
            <a:off x="6787732" y="2257367"/>
            <a:ext cx="1533524" cy="1475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9794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641</TotalTime>
  <Words>2109</Words>
  <Application>Microsoft Office PowerPoint</Application>
  <PresentationFormat>On-screen Show (4:3)</PresentationFormat>
  <Paragraphs>330</Paragraphs>
  <Slides>30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6" baseType="lpstr">
      <vt:lpstr>Arial</vt:lpstr>
      <vt:lpstr>Calibri</vt:lpstr>
      <vt:lpstr>Script MT Bold</vt:lpstr>
      <vt:lpstr>Office Theme</vt:lpstr>
      <vt:lpstr>Chem3D</vt:lpstr>
      <vt:lpstr>CS ChemDraw Drawing</vt:lpstr>
      <vt:lpstr>Symmetry and Group Theory</vt:lpstr>
      <vt:lpstr>Symmetry and Group Theory</vt:lpstr>
      <vt:lpstr>Specify The Symmetry of Molecules</vt:lpstr>
      <vt:lpstr>Symmetry and Point Groups</vt:lpstr>
      <vt:lpstr>Rotation</vt:lpstr>
      <vt:lpstr>PowerPoint Presentation</vt:lpstr>
      <vt:lpstr>PowerPoint Presentation</vt:lpstr>
      <vt:lpstr>PowerPoint Presentation</vt:lpstr>
      <vt:lpstr>Principal axis</vt:lpstr>
      <vt:lpstr>Reflection Across a Plane of Symmetry</vt:lpstr>
      <vt:lpstr>PowerPoint Presentation</vt:lpstr>
      <vt:lpstr>Inversion and centers of symmetry, i</vt:lpstr>
      <vt:lpstr>Improper Rotation, Sn</vt:lpstr>
      <vt:lpstr>Identifying Point Groups</vt:lpstr>
      <vt:lpstr>Identifying Point Groups</vt:lpstr>
      <vt:lpstr>Identifying Point Groups</vt:lpstr>
      <vt:lpstr>Identifying Point Groups</vt:lpstr>
      <vt:lpstr>Identifying Point Groups</vt:lpstr>
      <vt:lpstr>Identifying Point Groups</vt:lpstr>
      <vt:lpstr>Identifying Point Groups</vt:lpstr>
      <vt:lpstr>Identifying Point Groups</vt:lpstr>
      <vt:lpstr>Identifying Point Groups</vt:lpstr>
      <vt:lpstr>Identifying Point Groups</vt:lpstr>
      <vt:lpstr>Identifying Point Groups</vt:lpstr>
      <vt:lpstr>Identifying Point Groups</vt:lpstr>
      <vt:lpstr>PowerPoint Presentation</vt:lpstr>
      <vt:lpstr>Identifying Point Groups</vt:lpstr>
      <vt:lpstr>PowerPoint Presentation</vt:lpstr>
      <vt:lpstr>Identifying Point Groups</vt:lpstr>
      <vt:lpstr>Character Tables for Point Groups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Symmetry and Introduction to Group Theory</dc:title>
  <dc:creator>Riyadh Alshammari</dc:creator>
  <cp:lastModifiedBy>Riyadh Alshammari</cp:lastModifiedBy>
  <cp:revision>13</cp:revision>
  <dcterms:created xsi:type="dcterms:W3CDTF">2021-08-18T19:17:02Z</dcterms:created>
  <dcterms:modified xsi:type="dcterms:W3CDTF">2021-09-10T14:09:26Z</dcterms:modified>
</cp:coreProperties>
</file>