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70" d="100"/>
          <a:sy n="70"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19" name="18 Marcador de pie de página"/>
          <p:cNvSpPr>
            <a:spLocks noGrp="1"/>
          </p:cNvSpPr>
          <p:nvPr>
            <p:ph type="ftr" sz="quarter" idx="11"/>
          </p:nvPr>
        </p:nvSpPr>
        <p:spPr/>
        <p:txBody>
          <a:bodyPr/>
          <a:lstStyle/>
          <a:p>
            <a:endParaRPr lang="en-US"/>
          </a:p>
        </p:txBody>
      </p:sp>
      <p:sp>
        <p:nvSpPr>
          <p:cNvPr id="27" name="26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8" name="7 Marcador de número de diapositiva"/>
          <p:cNvSpPr>
            <a:spLocks noGrp="1"/>
          </p:cNvSpPr>
          <p:nvPr>
            <p:ph type="sldNum" sz="quarter" idx="11"/>
          </p:nvPr>
        </p:nvSpPr>
        <p:spPr/>
        <p:txBody>
          <a:bodyPr/>
          <a:lstStyle/>
          <a:p>
            <a:fld id="{802709FF-1A4F-488F-B14B-1EA80E3BDACB}" type="slidenum">
              <a:rPr lang="en-US" smtClean="0"/>
              <a:pPr/>
              <a:t>‹#›</a:t>
            </a:fld>
            <a:endParaRPr lang="en-US"/>
          </a:p>
        </p:txBody>
      </p:sp>
      <p:sp>
        <p:nvSpPr>
          <p:cNvPr id="9" name="8 Marcador de pie de página"/>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5A30D2F-64C5-47C7-AE39-A34A0BA37D57}" type="datetimeFigureOut">
              <a:rPr lang="en-US" smtClean="0"/>
              <a:pPr/>
              <a:t>3/7/2011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156448" y="6422064"/>
            <a:ext cx="762000" cy="365125"/>
          </a:xfrm>
        </p:spPr>
        <p:txBody>
          <a:bodyPr/>
          <a:lstStyle/>
          <a:p>
            <a:fld id="{802709FF-1A4F-488F-B14B-1EA80E3BDA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C5A30D2F-64C5-47C7-AE39-A34A0BA37D57}" type="datetimeFigureOut">
              <a:rPr lang="en-US" smtClean="0"/>
              <a:pPr/>
              <a:t>3/7/2011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02709FF-1A4F-488F-B14B-1EA80E3BDA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5A30D2F-64C5-47C7-AE39-A34A0BA37D57}" type="datetimeFigureOut">
              <a:rPr lang="en-US" smtClean="0"/>
              <a:pPr/>
              <a:t>3/7/2011</a:t>
            </a:fld>
            <a:endParaRPr lang="en-U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02709FF-1A4F-488F-B14B-1EA80E3BDAC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1357298"/>
            <a:ext cx="8143932" cy="1500198"/>
          </a:xfrm>
        </p:spPr>
        <p:txBody>
          <a:bodyPr>
            <a:noAutofit/>
          </a:bodyPr>
          <a:lstStyle/>
          <a:p>
            <a:pPr algn="ctr"/>
            <a:r>
              <a:rPr lang="es-ES" sz="4800" dirty="0" smtClean="0">
                <a:solidFill>
                  <a:schemeClr val="tx1"/>
                </a:solidFill>
                <a:latin typeface="Berlin Sans FB" pitchFamily="34" charset="0"/>
              </a:rPr>
              <a:t>Phonological processes</a:t>
            </a:r>
            <a:endParaRPr lang="en-US" sz="4800" dirty="0">
              <a:solidFill>
                <a:schemeClr val="tx1"/>
              </a:solidFill>
              <a:latin typeface="Berlin Sans FB" pitchFamily="34" charset="0"/>
            </a:endParaRPr>
          </a:p>
        </p:txBody>
      </p:sp>
      <p:pic>
        <p:nvPicPr>
          <p:cNvPr id="35844" name="Picture 4" descr="http://www.clubsenra.org/Paginas/Imagenes/alumno_estudiando.gif"/>
          <p:cNvPicPr>
            <a:picLocks noChangeAspect="1" noChangeArrowheads="1" noCrop="1"/>
          </p:cNvPicPr>
          <p:nvPr/>
        </p:nvPicPr>
        <p:blipFill>
          <a:blip r:embed="rId2"/>
          <a:srcRect/>
          <a:stretch>
            <a:fillRect/>
          </a:stretch>
        </p:blipFill>
        <p:spPr bwMode="auto">
          <a:xfrm>
            <a:off x="3071802" y="2857496"/>
            <a:ext cx="2643206" cy="2643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143000"/>
          </a:xfrm>
        </p:spPr>
        <p:txBody>
          <a:bodyP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Examples</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graphicFrame>
        <p:nvGraphicFramePr>
          <p:cNvPr id="5" name="4 Tabla"/>
          <p:cNvGraphicFramePr>
            <a:graphicFrameLocks noGrp="1"/>
          </p:cNvGraphicFramePr>
          <p:nvPr/>
        </p:nvGraphicFramePr>
        <p:xfrm>
          <a:off x="2000232" y="2357430"/>
          <a:ext cx="5643602" cy="2692908"/>
        </p:xfrm>
        <a:graphic>
          <a:graphicData uri="http://schemas.openxmlformats.org/drawingml/2006/table">
            <a:tbl>
              <a:tblPr firstRow="1" bandRow="1">
                <a:tableStyleId>{D113A9D2-9D6B-4929-AA2D-F23B5EE8CBE7}</a:tableStyleId>
              </a:tblPr>
              <a:tblGrid>
                <a:gridCol w="2286016"/>
                <a:gridCol w="3357586"/>
              </a:tblGrid>
              <a:tr h="370840">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Family</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a:t>
                      </a:r>
                      <a:r>
                        <a:rPr kumimoji="0" lang="en-US" sz="1800" b="0" kern="1200" dirty="0" err="1" smtClean="0">
                          <a:solidFill>
                            <a:schemeClr val="lt1"/>
                          </a:solidFill>
                          <a:latin typeface="Berlin Sans FB" pitchFamily="34" charset="0"/>
                          <a:ea typeface="+mn-ea"/>
                          <a:cs typeface="+mn-cs"/>
                        </a:rPr>
                        <a:t>fam-i-ly</a:t>
                      </a:r>
                      <a:r>
                        <a:rPr kumimoji="0" lang="en-US" sz="1800" b="0" kern="1200" dirty="0" smtClean="0">
                          <a:solidFill>
                            <a:schemeClr val="lt1"/>
                          </a:solidFill>
                          <a:latin typeface="Berlin Sans FB" pitchFamily="34" charset="0"/>
                          <a:ea typeface="+mn-ea"/>
                          <a:cs typeface="+mn-cs"/>
                        </a:rPr>
                        <a:t>/</a:t>
                      </a:r>
                      <a:r>
                        <a:rPr kumimoji="0" lang="en-US" sz="1800" b="0" kern="1200" dirty="0" err="1" smtClean="0">
                          <a:solidFill>
                            <a:schemeClr val="lt1"/>
                          </a:solidFill>
                          <a:latin typeface="Berlin Sans FB" pitchFamily="34" charset="0"/>
                          <a:ea typeface="+mn-ea"/>
                          <a:cs typeface="+mn-cs"/>
                        </a:rPr>
                        <a:t>fam</a:t>
                      </a:r>
                      <a:r>
                        <a:rPr kumimoji="0" lang="en-US" sz="1800" b="0" kern="1200" dirty="0" smtClean="0">
                          <a:solidFill>
                            <a:schemeClr val="lt1"/>
                          </a:solidFill>
                          <a:latin typeface="Berlin Sans FB" pitchFamily="34" charset="0"/>
                          <a:ea typeface="+mn-ea"/>
                          <a:cs typeface="+mn-cs"/>
                        </a:rPr>
                        <a:t>-lee)</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Telephone</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a:t>
                      </a:r>
                      <a:r>
                        <a:rPr kumimoji="0" lang="en-US" sz="1800" b="0" kern="1200" dirty="0" err="1" smtClean="0">
                          <a:solidFill>
                            <a:schemeClr val="lt1"/>
                          </a:solidFill>
                          <a:latin typeface="Berlin Sans FB" pitchFamily="34" charset="0"/>
                          <a:ea typeface="+mn-ea"/>
                          <a:cs typeface="+mn-cs"/>
                        </a:rPr>
                        <a:t>tel</a:t>
                      </a:r>
                      <a:r>
                        <a:rPr kumimoji="0" lang="en-US" sz="1800" b="0" kern="1200" dirty="0" smtClean="0">
                          <a:solidFill>
                            <a:schemeClr val="lt1"/>
                          </a:solidFill>
                          <a:latin typeface="Berlin Sans FB" pitchFamily="34" charset="0"/>
                          <a:ea typeface="+mn-ea"/>
                          <a:cs typeface="+mn-cs"/>
                        </a:rPr>
                        <a:t>-e-phone/</a:t>
                      </a:r>
                      <a:r>
                        <a:rPr kumimoji="0" lang="en-US" sz="1800" b="0" kern="1200" dirty="0" err="1" smtClean="0">
                          <a:solidFill>
                            <a:schemeClr val="lt1"/>
                          </a:solidFill>
                          <a:latin typeface="Berlin Sans FB" pitchFamily="34" charset="0"/>
                          <a:ea typeface="+mn-ea"/>
                          <a:cs typeface="+mn-cs"/>
                        </a:rPr>
                        <a:t>tel</a:t>
                      </a:r>
                      <a:r>
                        <a:rPr kumimoji="0" lang="en-US" sz="1800" b="0" kern="1200" dirty="0" smtClean="0">
                          <a:solidFill>
                            <a:schemeClr val="lt1"/>
                          </a:solidFill>
                          <a:latin typeface="Berlin Sans FB" pitchFamily="34" charset="0"/>
                          <a:ea typeface="+mn-ea"/>
                          <a:cs typeface="+mn-cs"/>
                        </a:rPr>
                        <a:t>-phone)</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smtClean="0">
                          <a:latin typeface="Berlin Sans FB" pitchFamily="34" charset="0"/>
                          <a:ea typeface="Calibri"/>
                          <a:cs typeface="Times New Roman"/>
                        </a:rPr>
                        <a:t>Separate</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(sep-are-rate/sep-rat)</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smtClean="0">
                          <a:latin typeface="Berlin Sans FB" pitchFamily="34" charset="0"/>
                          <a:ea typeface="Calibri"/>
                          <a:cs typeface="Times New Roman"/>
                        </a:rPr>
                        <a:t>Chocolate</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(choc-o-late/choc-lat)</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smtClean="0">
                          <a:latin typeface="Berlin Sans FB" pitchFamily="34" charset="0"/>
                          <a:ea typeface="Calibri"/>
                          <a:cs typeface="Times New Roman"/>
                        </a:rPr>
                        <a:t>Mathematics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(math-e-mat-</a:t>
                      </a:r>
                      <a:r>
                        <a:rPr kumimoji="0" lang="en-US" sz="1800" b="0" kern="1200" dirty="0" err="1" smtClean="0">
                          <a:solidFill>
                            <a:schemeClr val="lt1"/>
                          </a:solidFill>
                          <a:latin typeface="Berlin Sans FB" pitchFamily="34" charset="0"/>
                          <a:ea typeface="+mn-ea"/>
                          <a:cs typeface="+mn-cs"/>
                        </a:rPr>
                        <a:t>ics</a:t>
                      </a:r>
                      <a:r>
                        <a:rPr kumimoji="0" lang="en-US" sz="1800" b="0" kern="1200" dirty="0" smtClean="0">
                          <a:solidFill>
                            <a:schemeClr val="lt1"/>
                          </a:solidFill>
                          <a:latin typeface="Berlin Sans FB" pitchFamily="34" charset="0"/>
                          <a:ea typeface="+mn-ea"/>
                          <a:cs typeface="+mn-cs"/>
                        </a:rPr>
                        <a:t>/math-mat-</a:t>
                      </a:r>
                      <a:r>
                        <a:rPr kumimoji="0" lang="en-US" sz="1800" b="0" kern="1200" dirty="0" err="1" smtClean="0">
                          <a:solidFill>
                            <a:schemeClr val="lt1"/>
                          </a:solidFill>
                          <a:latin typeface="Berlin Sans FB" pitchFamily="34" charset="0"/>
                          <a:ea typeface="+mn-ea"/>
                          <a:cs typeface="+mn-cs"/>
                        </a:rPr>
                        <a:t>ics</a:t>
                      </a:r>
                      <a:r>
                        <a:rPr kumimoji="0" lang="en-US" sz="1800" b="0" kern="1200" dirty="0" smtClean="0">
                          <a:solidFill>
                            <a:schemeClr val="lt1"/>
                          </a:solidFill>
                          <a:latin typeface="Berlin Sans FB" pitchFamily="34" charset="0"/>
                          <a:ea typeface="+mn-ea"/>
                          <a:cs typeface="+mn-cs"/>
                        </a:rPr>
                        <a:t>)</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smtClean="0">
                          <a:latin typeface="Berlin Sans FB" pitchFamily="34" charset="0"/>
                          <a:ea typeface="Calibri"/>
                          <a:cs typeface="Times New Roman"/>
                        </a:rPr>
                        <a:t>Diamond</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a:t>
                      </a:r>
                      <a:r>
                        <a:rPr kumimoji="0" lang="en-US" sz="1800" b="0" kern="1200" dirty="0" err="1" smtClean="0">
                          <a:solidFill>
                            <a:schemeClr val="lt1"/>
                          </a:solidFill>
                          <a:latin typeface="Berlin Sans FB" pitchFamily="34" charset="0"/>
                          <a:ea typeface="+mn-ea"/>
                          <a:cs typeface="+mn-cs"/>
                        </a:rPr>
                        <a:t>di</a:t>
                      </a:r>
                      <a:r>
                        <a:rPr kumimoji="0" lang="en-US" sz="1800" b="0" kern="1200" dirty="0" smtClean="0">
                          <a:solidFill>
                            <a:schemeClr val="lt1"/>
                          </a:solidFill>
                          <a:latin typeface="Berlin Sans FB" pitchFamily="34" charset="0"/>
                          <a:ea typeface="+mn-ea"/>
                          <a:cs typeface="+mn-cs"/>
                        </a:rPr>
                        <a:t>-a-</a:t>
                      </a:r>
                      <a:r>
                        <a:rPr kumimoji="0" lang="en-US" sz="1800" b="0" kern="1200" dirty="0" err="1" smtClean="0">
                          <a:solidFill>
                            <a:schemeClr val="lt1"/>
                          </a:solidFill>
                          <a:latin typeface="Berlin Sans FB" pitchFamily="34" charset="0"/>
                          <a:ea typeface="+mn-ea"/>
                          <a:cs typeface="+mn-cs"/>
                        </a:rPr>
                        <a:t>mond</a:t>
                      </a:r>
                      <a:r>
                        <a:rPr kumimoji="0" lang="en-US" sz="1800" b="0" kern="1200" dirty="0" smtClean="0">
                          <a:solidFill>
                            <a:schemeClr val="lt1"/>
                          </a:solidFill>
                          <a:latin typeface="Berlin Sans FB" pitchFamily="34" charset="0"/>
                          <a:ea typeface="+mn-ea"/>
                          <a:cs typeface="+mn-cs"/>
                        </a:rPr>
                        <a:t>/</a:t>
                      </a:r>
                      <a:r>
                        <a:rPr kumimoji="0" lang="en-US" sz="1800" b="0" kern="1200" dirty="0" err="1" smtClean="0">
                          <a:solidFill>
                            <a:schemeClr val="lt1"/>
                          </a:solidFill>
                          <a:latin typeface="Berlin Sans FB" pitchFamily="34" charset="0"/>
                          <a:ea typeface="+mn-ea"/>
                          <a:cs typeface="+mn-cs"/>
                        </a:rPr>
                        <a:t>di-mond</a:t>
                      </a:r>
                      <a:r>
                        <a:rPr kumimoji="0" lang="en-US" sz="1800" b="0" kern="1200" dirty="0" smtClean="0">
                          <a:solidFill>
                            <a:schemeClr val="lt1"/>
                          </a:solidFill>
                          <a:latin typeface="Berlin Sans FB" pitchFamily="34" charset="0"/>
                          <a:ea typeface="+mn-ea"/>
                          <a:cs typeface="+mn-cs"/>
                        </a:rPr>
                        <a:t>)</a:t>
                      </a:r>
                      <a:endParaRPr lang="en-US" sz="1600" b="0" dirty="0">
                        <a:latin typeface="Berlin Sans FB" pitchFamily="34" charset="0"/>
                        <a:ea typeface="Calibri"/>
                        <a:cs typeface="Times New Roman"/>
                      </a:endParaRPr>
                    </a:p>
                  </a:txBody>
                  <a:tcPr marL="66675" marR="66675" marT="66675" marB="66675"/>
                </a:tc>
              </a:tr>
            </a:tbl>
          </a:graphicData>
        </a:graphic>
      </p:graphicFrame>
      <p:sp>
        <p:nvSpPr>
          <p:cNvPr id="6" name="5 CuadroTexto"/>
          <p:cNvSpPr txBox="1"/>
          <p:nvPr/>
        </p:nvSpPr>
        <p:spPr>
          <a:xfrm>
            <a:off x="4857752" y="5643578"/>
            <a:ext cx="4000528" cy="461665"/>
          </a:xfrm>
          <a:prstGeom prst="rect">
            <a:avLst/>
          </a:prstGeom>
          <a:noFill/>
        </p:spPr>
        <p:txBody>
          <a:bodyPr wrap="square" rtlCol="0">
            <a:spAutoFit/>
          </a:bodyPr>
          <a:lstStyle/>
          <a:p>
            <a:pPr algn="ctr"/>
            <a:r>
              <a:rPr lang="es-ES" sz="2400" dirty="0" smtClean="0">
                <a:latin typeface="Berlin Sans FB" pitchFamily="34" charset="0"/>
              </a:rPr>
              <a:t>Betancourt y </a:t>
            </a:r>
            <a:r>
              <a:rPr lang="es-ES" sz="2400" dirty="0" err="1" smtClean="0">
                <a:latin typeface="Berlin Sans FB" pitchFamily="34" charset="0"/>
              </a:rPr>
              <a:t>Galiffa</a:t>
            </a:r>
            <a:r>
              <a:rPr lang="es-ES" sz="2400" dirty="0" smtClean="0">
                <a:latin typeface="Berlin Sans FB" pitchFamily="34" charset="0"/>
              </a:rPr>
              <a:t> (2009)</a:t>
            </a:r>
            <a:endParaRPr lang="en-US" sz="2400" dirty="0">
              <a:latin typeface="Berlin Sans FB" pitchFamily="34" charset="0"/>
            </a:endParaRPr>
          </a:p>
        </p:txBody>
      </p:sp>
      <p:pic>
        <p:nvPicPr>
          <p:cNvPr id="7172" name="Picture 4" descr="http://www.clker.com/cliparts/e/5/6/e/1195445242823113355molumen_Exclamation_icons_1.svg.hi.png"/>
          <p:cNvPicPr>
            <a:picLocks noChangeAspect="1" noChangeArrowheads="1"/>
          </p:cNvPicPr>
          <p:nvPr/>
        </p:nvPicPr>
        <p:blipFill>
          <a:blip r:embed="rId2" cstate="print"/>
          <a:srcRect/>
          <a:stretch>
            <a:fillRect/>
          </a:stretch>
        </p:blipFill>
        <p:spPr bwMode="auto">
          <a:xfrm>
            <a:off x="642910" y="5000636"/>
            <a:ext cx="1508104" cy="156832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42910" y="571480"/>
            <a:ext cx="7467600" cy="1143000"/>
          </a:xfrm>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Coalescence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5" name="4 CuadroTexto"/>
          <p:cNvSpPr txBox="1"/>
          <p:nvPr/>
        </p:nvSpPr>
        <p:spPr>
          <a:xfrm>
            <a:off x="928662" y="2000240"/>
            <a:ext cx="7072362" cy="1701813"/>
          </a:xfrm>
          <a:prstGeom prst="rect">
            <a:avLst/>
          </a:prstGeom>
          <a:noFill/>
        </p:spPr>
        <p:txBody>
          <a:bodyPr wrap="square" rtlCol="0">
            <a:spAutoFit/>
          </a:bodyPr>
          <a:lstStyle/>
          <a:p>
            <a:pPr algn="just">
              <a:lnSpc>
                <a:spcPct val="150000"/>
              </a:lnSpc>
            </a:pPr>
            <a:r>
              <a:rPr lang="en-US" dirty="0" smtClean="0">
                <a:latin typeface="Berlin Sans FB" pitchFamily="34" charset="0"/>
              </a:rPr>
              <a:t>It is a phonological process by which two neighboring sounds merge into a single sound that has properties of each of the two original sounds. Often, the resulting sound has the place of articulation of one of the source sounds and the manner of articulation of the other.</a:t>
            </a:r>
            <a:endParaRPr lang="en-US" dirty="0">
              <a:latin typeface="Berlin Sans FB" pitchFamily="34" charset="0"/>
            </a:endParaRPr>
          </a:p>
        </p:txBody>
      </p:sp>
      <p:pic>
        <p:nvPicPr>
          <p:cNvPr id="1028" name="Picture 4" descr="http://upload.wikimedia.org/wikipedia/en/7/7e/Word_mac_2008_icon.png"/>
          <p:cNvPicPr>
            <a:picLocks noChangeAspect="1" noChangeArrowheads="1"/>
          </p:cNvPicPr>
          <p:nvPr/>
        </p:nvPicPr>
        <p:blipFill>
          <a:blip r:embed="rId2"/>
          <a:srcRect/>
          <a:stretch>
            <a:fillRect/>
          </a:stretch>
        </p:blipFill>
        <p:spPr bwMode="auto">
          <a:xfrm>
            <a:off x="1142976" y="4214818"/>
            <a:ext cx="2286016" cy="1714512"/>
          </a:xfrm>
          <a:prstGeom prst="rect">
            <a:avLst/>
          </a:prstGeom>
          <a:noFill/>
        </p:spPr>
      </p:pic>
      <p:pic>
        <p:nvPicPr>
          <p:cNvPr id="9" name="Picture 3" descr="http://robotics.usc.edu/~maja/teaching/cs584/images/arrow-right-big.png"/>
          <p:cNvPicPr>
            <a:picLocks noChangeAspect="1" noChangeArrowheads="1"/>
          </p:cNvPicPr>
          <p:nvPr/>
        </p:nvPicPr>
        <p:blipFill>
          <a:blip r:embed="rId3" cstate="print"/>
          <a:srcRect/>
          <a:stretch>
            <a:fillRect/>
          </a:stretch>
        </p:blipFill>
        <p:spPr bwMode="auto">
          <a:xfrm>
            <a:off x="8001024" y="6000768"/>
            <a:ext cx="793724" cy="752748"/>
          </a:xfrm>
          <a:prstGeom prst="rect">
            <a:avLst/>
          </a:prstGeom>
          <a:noFill/>
        </p:spPr>
      </p:pic>
      <p:sp>
        <p:nvSpPr>
          <p:cNvPr id="10" name="9 Rectángulo redondeado"/>
          <p:cNvSpPr/>
          <p:nvPr/>
        </p:nvSpPr>
        <p:spPr>
          <a:xfrm>
            <a:off x="4429124" y="6215082"/>
            <a:ext cx="3500462"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i="1" dirty="0" err="1" smtClean="0"/>
              <a:t>Let´s</a:t>
            </a:r>
            <a:r>
              <a:rPr lang="es-ES" b="1" i="1" dirty="0" smtClean="0"/>
              <a:t> </a:t>
            </a:r>
            <a:r>
              <a:rPr lang="es-ES" b="1" i="1" dirty="0" err="1" smtClean="0"/>
              <a:t>see</a:t>
            </a:r>
            <a:r>
              <a:rPr lang="es-ES" b="1" i="1" dirty="0" smtClean="0"/>
              <a:t> </a:t>
            </a:r>
            <a:r>
              <a:rPr lang="es-ES" b="1" i="1" dirty="0" err="1" smtClean="0"/>
              <a:t>some</a:t>
            </a:r>
            <a:r>
              <a:rPr lang="es-ES" b="1" i="1" dirty="0" smtClean="0"/>
              <a:t> </a:t>
            </a:r>
            <a:r>
              <a:rPr lang="es-ES" b="1" i="1" dirty="0" err="1" smtClean="0"/>
              <a:t>examples</a:t>
            </a:r>
            <a:r>
              <a:rPr lang="es-ES" b="1" i="1" dirty="0" smtClean="0"/>
              <a:t>…</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143000"/>
          </a:xfrm>
        </p:spPr>
        <p:txBody>
          <a:bodyP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Examples</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graphicFrame>
        <p:nvGraphicFramePr>
          <p:cNvPr id="5" name="4 Tabla"/>
          <p:cNvGraphicFramePr>
            <a:graphicFrameLocks noGrp="1"/>
          </p:cNvGraphicFramePr>
          <p:nvPr/>
        </p:nvGraphicFramePr>
        <p:xfrm>
          <a:off x="2000232" y="2357430"/>
          <a:ext cx="5643602" cy="1795272"/>
        </p:xfrm>
        <a:graphic>
          <a:graphicData uri="http://schemas.openxmlformats.org/drawingml/2006/table">
            <a:tbl>
              <a:tblPr firstRow="1" bandRow="1">
                <a:tableStyleId>{D113A9D2-9D6B-4929-AA2D-F23B5EE8CBE7}</a:tableStyleId>
              </a:tblPr>
              <a:tblGrid>
                <a:gridCol w="2286016"/>
                <a:gridCol w="3357586"/>
              </a:tblGrid>
              <a:tr h="370840">
                <a:tc>
                  <a:txBody>
                    <a:bodyPr/>
                    <a:lstStyle/>
                    <a:p>
                      <a:pPr algn="ctr">
                        <a:lnSpc>
                          <a:spcPct val="115000"/>
                        </a:lnSpc>
                        <a:spcAft>
                          <a:spcPts val="0"/>
                        </a:spcAft>
                      </a:pPr>
                      <a:r>
                        <a:rPr lang="en-US" sz="1800" b="0" dirty="0" smtClean="0">
                          <a:latin typeface="Berlin Sans FB" pitchFamily="34" charset="0"/>
                          <a:ea typeface="Arial Unicode MS" pitchFamily="34" charset="-128"/>
                          <a:cs typeface="Arial Unicode MS" pitchFamily="34" charset="-128"/>
                        </a:rPr>
                        <a:t>Sing</a:t>
                      </a:r>
                      <a:endParaRPr lang="en-US" sz="1800" b="0" dirty="0">
                        <a:latin typeface="Berlin Sans FB" pitchFamily="34" charset="0"/>
                        <a:ea typeface="Arial Unicode MS" pitchFamily="34" charset="-128"/>
                        <a:cs typeface="Arial Unicode MS" pitchFamily="34" charset="-128"/>
                      </a:endParaRPr>
                    </a:p>
                  </a:txBody>
                  <a:tcPr marL="66675" marR="66675" marT="66675" marB="66675"/>
                </a:tc>
                <a:tc>
                  <a:txBody>
                    <a:bodyPr/>
                    <a:lstStyle/>
                    <a:p>
                      <a:pPr algn="ctr">
                        <a:lnSpc>
                          <a:spcPct val="115000"/>
                        </a:lnSpc>
                        <a:spcAft>
                          <a:spcPts val="0"/>
                        </a:spcAft>
                      </a:pPr>
                      <a:r>
                        <a:rPr kumimoji="0" lang="en-US" b="1" kern="1200" dirty="0" smtClean="0">
                          <a:solidFill>
                            <a:schemeClr val="lt1"/>
                          </a:solidFill>
                          <a:latin typeface="Arial Unicode MS" pitchFamily="34" charset="-128"/>
                          <a:ea typeface="Arial Unicode MS" pitchFamily="34" charset="-128"/>
                          <a:cs typeface="Arial Unicode MS" pitchFamily="34" charset="-128"/>
                        </a:rPr>
                        <a:t>[</a:t>
                      </a:r>
                      <a:r>
                        <a:rPr kumimoji="0" lang="en-US" b="1" kern="1200" dirty="0" err="1" smtClean="0">
                          <a:solidFill>
                            <a:schemeClr val="lt1"/>
                          </a:solidFill>
                          <a:latin typeface="Arial Unicode MS" pitchFamily="34" charset="-128"/>
                          <a:ea typeface="Arial Unicode MS" pitchFamily="34" charset="-128"/>
                          <a:cs typeface="Arial Unicode MS" pitchFamily="34" charset="-128"/>
                        </a:rPr>
                        <a:t>sɪŋ</a:t>
                      </a:r>
                      <a:r>
                        <a:rPr kumimoji="0" lang="en-US" b="1" kern="1200" dirty="0" smtClean="0">
                          <a:solidFill>
                            <a:schemeClr val="lt1"/>
                          </a:solidFill>
                          <a:latin typeface="Arial Unicode MS" pitchFamily="34" charset="-128"/>
                          <a:ea typeface="Arial Unicode MS" pitchFamily="34" charset="-128"/>
                          <a:cs typeface="Arial Unicode MS" pitchFamily="34" charset="-128"/>
                        </a:rPr>
                        <a:t>]</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Berlin Sans FB" pitchFamily="34" charset="0"/>
                          <a:ea typeface="Arial Unicode MS" pitchFamily="34" charset="-128"/>
                          <a:cs typeface="Arial Unicode MS" pitchFamily="34" charset="-128"/>
                        </a:rPr>
                        <a:t>Educate</a:t>
                      </a:r>
                      <a:endParaRPr lang="en-US" sz="1800" b="0" dirty="0">
                        <a:latin typeface="Berlin Sans FB" pitchFamily="34" charset="0"/>
                        <a:ea typeface="Arial Unicode MS" pitchFamily="34" charset="-128"/>
                        <a:cs typeface="Arial Unicode MS" pitchFamily="34" charset="-128"/>
                      </a:endParaRPr>
                    </a:p>
                  </a:txBody>
                  <a:tcPr marL="66675" marR="66675" marT="66675" marB="66675"/>
                </a:tc>
                <a:tc>
                  <a:txBody>
                    <a:bodyPr/>
                    <a:lstStyle/>
                    <a:p>
                      <a:pPr algn="ctr">
                        <a:lnSpc>
                          <a:spcPct val="115000"/>
                        </a:lnSpc>
                        <a:spcAft>
                          <a:spcPts val="0"/>
                        </a:spcAft>
                      </a:pPr>
                      <a:r>
                        <a:rPr kumimoji="0" lang="en-US" kern="1200" dirty="0" smtClean="0">
                          <a:solidFill>
                            <a:schemeClr val="lt1"/>
                          </a:solidFill>
                          <a:latin typeface="Arial Unicode MS" pitchFamily="34" charset="-128"/>
                          <a:ea typeface="Arial Unicode MS" pitchFamily="34" charset="-128"/>
                          <a:cs typeface="Arial Unicode MS" pitchFamily="34" charset="-128"/>
                        </a:rPr>
                        <a:t>/ˈ</a:t>
                      </a:r>
                      <a:r>
                        <a:rPr kumimoji="0" lang="en-US" kern="1200" dirty="0" err="1" smtClean="0">
                          <a:solidFill>
                            <a:schemeClr val="lt1"/>
                          </a:solidFill>
                          <a:latin typeface="Arial Unicode MS" pitchFamily="34" charset="-128"/>
                          <a:ea typeface="Arial Unicode MS" pitchFamily="34" charset="-128"/>
                          <a:cs typeface="Arial Unicode MS" pitchFamily="34" charset="-128"/>
                        </a:rPr>
                        <a:t>ɛdʒuːkeɪt</a:t>
                      </a:r>
                      <a:r>
                        <a:rPr kumimoji="0" lang="en-US" kern="1200" dirty="0" smtClean="0">
                          <a:solidFill>
                            <a:schemeClr val="lt1"/>
                          </a:solidFill>
                          <a:latin typeface="Arial Unicode MS" pitchFamily="34" charset="-128"/>
                          <a:ea typeface="Arial Unicode MS" pitchFamily="34" charset="-128"/>
                          <a:cs typeface="Arial Unicode MS" pitchFamily="34" charset="-128"/>
                        </a:rPr>
                        <a:t>/</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Berlin Sans FB" pitchFamily="34" charset="0"/>
                          <a:ea typeface="Arial Unicode MS" pitchFamily="34" charset="-128"/>
                          <a:cs typeface="Arial Unicode MS" pitchFamily="34" charset="-128"/>
                        </a:rPr>
                        <a:t>Graduate</a:t>
                      </a:r>
                      <a:endParaRPr lang="en-US" sz="1800" b="0" dirty="0">
                        <a:latin typeface="Berlin Sans FB" pitchFamily="34" charset="0"/>
                        <a:ea typeface="Arial Unicode MS" pitchFamily="34" charset="-128"/>
                        <a:cs typeface="Arial Unicode MS" pitchFamily="34" charset="-128"/>
                      </a:endParaRPr>
                    </a:p>
                  </a:txBody>
                  <a:tcPr marL="66675" marR="66675" marT="66675" marB="66675"/>
                </a:tc>
                <a:tc>
                  <a:txBody>
                    <a:bodyPr/>
                    <a:lstStyle/>
                    <a:p>
                      <a:pPr algn="ctr">
                        <a:lnSpc>
                          <a:spcPct val="115000"/>
                        </a:lnSpc>
                        <a:spcAft>
                          <a:spcPts val="0"/>
                        </a:spcAft>
                      </a:pPr>
                      <a:r>
                        <a:rPr kumimoji="0" lang="en-US" kern="1200" dirty="0" smtClean="0">
                          <a:solidFill>
                            <a:schemeClr val="lt1"/>
                          </a:solidFill>
                          <a:latin typeface="Arial Unicode MS" pitchFamily="34" charset="-128"/>
                          <a:ea typeface="Arial Unicode MS" pitchFamily="34" charset="-128"/>
                          <a:cs typeface="Arial Unicode MS" pitchFamily="34" charset="-128"/>
                        </a:rPr>
                        <a:t>/ˈ</a:t>
                      </a:r>
                      <a:r>
                        <a:rPr kumimoji="0" lang="en-US" kern="1200" dirty="0" err="1" smtClean="0">
                          <a:solidFill>
                            <a:schemeClr val="lt1"/>
                          </a:solidFill>
                          <a:latin typeface="Arial Unicode MS" pitchFamily="34" charset="-128"/>
                          <a:ea typeface="Arial Unicode MS" pitchFamily="34" charset="-128"/>
                          <a:cs typeface="Arial Unicode MS" pitchFamily="34" charset="-128"/>
                        </a:rPr>
                        <a:t>ɡrædʒuːeɪt</a:t>
                      </a:r>
                      <a:r>
                        <a:rPr kumimoji="0" lang="en-US" kern="1200" dirty="0" smtClean="0">
                          <a:solidFill>
                            <a:schemeClr val="lt1"/>
                          </a:solidFill>
                          <a:latin typeface="Arial Unicode MS" pitchFamily="34" charset="-128"/>
                          <a:ea typeface="Arial Unicode MS" pitchFamily="34" charset="-128"/>
                          <a:cs typeface="Arial Unicode MS" pitchFamily="34" charset="-128"/>
                        </a:rPr>
                        <a:t>/</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Arial Unicode MS" pitchFamily="34" charset="-128"/>
                          <a:ea typeface="Arial Unicode MS" pitchFamily="34" charset="-128"/>
                          <a:cs typeface="Arial Unicode MS" pitchFamily="34" charset="-128"/>
                        </a:rPr>
                        <a:t>Measure</a:t>
                      </a:r>
                      <a:endParaRPr lang="en-US" sz="1800" b="0" dirty="0">
                        <a:latin typeface="Arial Unicode MS" pitchFamily="34" charset="-128"/>
                        <a:ea typeface="Arial Unicode MS" pitchFamily="34" charset="-128"/>
                        <a:cs typeface="Arial Unicode MS" pitchFamily="34" charset="-128"/>
                      </a:endParaRPr>
                    </a:p>
                  </a:txBody>
                  <a:tcPr marL="66675" marR="66675" marT="66675" marB="66675"/>
                </a:tc>
                <a:tc>
                  <a:txBody>
                    <a:bodyPr/>
                    <a:lstStyle/>
                    <a:p>
                      <a:pPr algn="ctr">
                        <a:lnSpc>
                          <a:spcPct val="115000"/>
                        </a:lnSpc>
                        <a:spcAft>
                          <a:spcPts val="0"/>
                        </a:spcAft>
                      </a:pPr>
                      <a:r>
                        <a:rPr kumimoji="0" lang="en-US" kern="1200" dirty="0" smtClean="0">
                          <a:solidFill>
                            <a:schemeClr val="lt1"/>
                          </a:solidFill>
                          <a:latin typeface="Arial Unicode MS" pitchFamily="34" charset="-128"/>
                          <a:ea typeface="Arial Unicode MS" pitchFamily="34" charset="-128"/>
                          <a:cs typeface="Arial Unicode MS" pitchFamily="34" charset="-128"/>
                        </a:rPr>
                        <a:t>/ˈ</a:t>
                      </a:r>
                      <a:r>
                        <a:rPr kumimoji="0" lang="en-US" kern="1200" dirty="0" err="1" smtClean="0">
                          <a:solidFill>
                            <a:schemeClr val="lt1"/>
                          </a:solidFill>
                          <a:latin typeface="Arial Unicode MS" pitchFamily="34" charset="-128"/>
                          <a:ea typeface="Arial Unicode MS" pitchFamily="34" charset="-128"/>
                          <a:cs typeface="Arial Unicode MS" pitchFamily="34" charset="-128"/>
                        </a:rPr>
                        <a:t>mɛʒər</a:t>
                      </a:r>
                      <a:r>
                        <a:rPr kumimoji="0" lang="en-US" kern="1200" dirty="0" smtClean="0">
                          <a:solidFill>
                            <a:schemeClr val="lt1"/>
                          </a:solidFill>
                          <a:latin typeface="Arial Unicode MS" pitchFamily="34" charset="-128"/>
                          <a:ea typeface="Arial Unicode MS" pitchFamily="34" charset="-128"/>
                          <a:cs typeface="Arial Unicode MS" pitchFamily="34" charset="-128"/>
                        </a:rPr>
                        <a:t>/</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bl>
          </a:graphicData>
        </a:graphic>
      </p:graphicFrame>
      <p:pic>
        <p:nvPicPr>
          <p:cNvPr id="5124" name="Picture 4" descr="http://www.coaat-tfe.com/test/public_html/coaat/uploads/pics/refresh.png"/>
          <p:cNvPicPr>
            <a:picLocks noChangeAspect="1" noChangeArrowheads="1"/>
          </p:cNvPicPr>
          <p:nvPr/>
        </p:nvPicPr>
        <p:blipFill>
          <a:blip r:embed="rId2"/>
          <a:srcRect/>
          <a:stretch>
            <a:fillRect/>
          </a:stretch>
        </p:blipFill>
        <p:spPr bwMode="auto">
          <a:xfrm>
            <a:off x="679997" y="4586133"/>
            <a:ext cx="1534166" cy="153416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42910" y="571480"/>
            <a:ext cx="7467600" cy="1143000"/>
          </a:xfrm>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Haplology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5" name="4 CuadroTexto"/>
          <p:cNvSpPr txBox="1"/>
          <p:nvPr/>
        </p:nvSpPr>
        <p:spPr>
          <a:xfrm>
            <a:off x="928662" y="2000240"/>
            <a:ext cx="7072362" cy="1702774"/>
          </a:xfrm>
          <a:prstGeom prst="rect">
            <a:avLst/>
          </a:prstGeom>
          <a:noFill/>
        </p:spPr>
        <p:txBody>
          <a:bodyPr wrap="square" rtlCol="0">
            <a:spAutoFit/>
          </a:bodyPr>
          <a:lstStyle/>
          <a:p>
            <a:pPr algn="just">
              <a:lnSpc>
                <a:spcPct val="150000"/>
              </a:lnSpc>
            </a:pPr>
            <a:r>
              <a:rPr lang="en-US" dirty="0" smtClean="0"/>
              <a:t>It is defined as the elimination of a syllable when two consecutive identical or similar syllables occur. Also, it is defined as the dropping of one of two similar or identical successive syllables or sounds in a word.</a:t>
            </a:r>
            <a:endParaRPr lang="en-US" dirty="0">
              <a:latin typeface="Berlin Sans FB" pitchFamily="34" charset="0"/>
            </a:endParaRPr>
          </a:p>
        </p:txBody>
      </p:sp>
      <p:pic>
        <p:nvPicPr>
          <p:cNvPr id="8" name="Picture 3" descr="http://robotics.usc.edu/~maja/teaching/cs584/images/arrow-right-big.png"/>
          <p:cNvPicPr>
            <a:picLocks noChangeAspect="1" noChangeArrowheads="1"/>
          </p:cNvPicPr>
          <p:nvPr/>
        </p:nvPicPr>
        <p:blipFill>
          <a:blip r:embed="rId2" cstate="print"/>
          <a:srcRect/>
          <a:stretch>
            <a:fillRect/>
          </a:stretch>
        </p:blipFill>
        <p:spPr bwMode="auto">
          <a:xfrm>
            <a:off x="8001024" y="6000768"/>
            <a:ext cx="793724" cy="752748"/>
          </a:xfrm>
          <a:prstGeom prst="rect">
            <a:avLst/>
          </a:prstGeom>
          <a:noFill/>
        </p:spPr>
      </p:pic>
      <p:sp>
        <p:nvSpPr>
          <p:cNvPr id="9" name="8 Rectángulo redondeado"/>
          <p:cNvSpPr/>
          <p:nvPr/>
        </p:nvSpPr>
        <p:spPr>
          <a:xfrm>
            <a:off x="4429124" y="6215082"/>
            <a:ext cx="3500462"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i="1" dirty="0" err="1" smtClean="0"/>
              <a:t>Let´s</a:t>
            </a:r>
            <a:r>
              <a:rPr lang="es-ES" b="1" i="1" dirty="0" smtClean="0"/>
              <a:t> </a:t>
            </a:r>
            <a:r>
              <a:rPr lang="es-ES" b="1" i="1" dirty="0" err="1" smtClean="0"/>
              <a:t>see</a:t>
            </a:r>
            <a:r>
              <a:rPr lang="es-ES" b="1" i="1" dirty="0" smtClean="0"/>
              <a:t> </a:t>
            </a:r>
            <a:r>
              <a:rPr lang="es-ES" b="1" i="1" dirty="0" err="1" smtClean="0"/>
              <a:t>some</a:t>
            </a:r>
            <a:r>
              <a:rPr lang="es-ES" b="1" i="1" dirty="0" smtClean="0"/>
              <a:t> </a:t>
            </a:r>
            <a:r>
              <a:rPr lang="es-ES" b="1" i="1" dirty="0" err="1" smtClean="0"/>
              <a:t>examples</a:t>
            </a:r>
            <a:r>
              <a:rPr lang="es-ES" b="1" i="1" dirty="0" smtClean="0"/>
              <a:t>…</a:t>
            </a:r>
            <a:endParaRPr lang="en-US" b="1" i="1" dirty="0"/>
          </a:p>
        </p:txBody>
      </p:sp>
      <p:pic>
        <p:nvPicPr>
          <p:cNvPr id="1026" name="Picture 2" descr="http://www.ronfishmusic.com/GreenRound%20Button.png"/>
          <p:cNvPicPr>
            <a:picLocks noChangeAspect="1" noChangeArrowheads="1"/>
          </p:cNvPicPr>
          <p:nvPr/>
        </p:nvPicPr>
        <p:blipFill>
          <a:blip r:embed="rId3" cstate="print"/>
          <a:srcRect/>
          <a:stretch>
            <a:fillRect/>
          </a:stretch>
        </p:blipFill>
        <p:spPr bwMode="auto">
          <a:xfrm>
            <a:off x="500034" y="5286388"/>
            <a:ext cx="361546" cy="352782"/>
          </a:xfrm>
          <a:prstGeom prst="rect">
            <a:avLst/>
          </a:prstGeom>
          <a:noFill/>
        </p:spPr>
      </p:pic>
      <p:pic>
        <p:nvPicPr>
          <p:cNvPr id="10" name="Picture 2" descr="http://www.ronfishmusic.com/GreenRound%20Button.png"/>
          <p:cNvPicPr>
            <a:picLocks noChangeAspect="1" noChangeArrowheads="1"/>
          </p:cNvPicPr>
          <p:nvPr/>
        </p:nvPicPr>
        <p:blipFill>
          <a:blip r:embed="rId3" cstate="print"/>
          <a:srcRect/>
          <a:stretch>
            <a:fillRect/>
          </a:stretch>
        </p:blipFill>
        <p:spPr bwMode="auto">
          <a:xfrm>
            <a:off x="857224" y="5286388"/>
            <a:ext cx="361546" cy="352782"/>
          </a:xfrm>
          <a:prstGeom prst="rect">
            <a:avLst/>
          </a:prstGeom>
          <a:noFill/>
        </p:spPr>
      </p:pic>
      <p:pic>
        <p:nvPicPr>
          <p:cNvPr id="11" name="Picture 2" descr="http://www.ronfishmusic.com/GreenRound%20Button.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214414" y="5286388"/>
            <a:ext cx="361546" cy="352782"/>
          </a:xfrm>
          <a:prstGeom prst="rect">
            <a:avLst/>
          </a:prstGeom>
          <a:noFill/>
          <a:effectLst>
            <a:outerShdw blurRad="50800" dist="50800" dir="5400000" algn="ctr" rotWithShape="0">
              <a:srgbClr val="00B0F0"/>
            </a:outerShdw>
          </a:effectLst>
        </p:spPr>
      </p:pic>
      <p:pic>
        <p:nvPicPr>
          <p:cNvPr id="12" name="Picture 2" descr="http://www.ronfishmusic.com/GreenRound%20Button.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571604" y="4929198"/>
            <a:ext cx="361546" cy="352782"/>
          </a:xfrm>
          <a:prstGeom prst="rect">
            <a:avLst/>
          </a:prstGeom>
          <a:noFill/>
          <a:effectLst>
            <a:outerShdw blurRad="50800" dist="50800" dir="5400000" algn="ctr" rotWithShape="0">
              <a:srgbClr val="00B0F0"/>
            </a:outerShdw>
          </a:effectLst>
        </p:spPr>
      </p:pic>
      <p:pic>
        <p:nvPicPr>
          <p:cNvPr id="13" name="Picture 2" descr="http://www.ronfishmusic.com/GreenRound%20Button.png"/>
          <p:cNvPicPr>
            <a:picLocks noChangeAspect="1" noChangeArrowheads="1"/>
          </p:cNvPicPr>
          <p:nvPr/>
        </p:nvPicPr>
        <p:blipFill>
          <a:blip r:embed="rId3" cstate="print"/>
          <a:srcRect/>
          <a:stretch>
            <a:fillRect/>
          </a:stretch>
        </p:blipFill>
        <p:spPr bwMode="auto">
          <a:xfrm>
            <a:off x="1928794" y="5286388"/>
            <a:ext cx="361546" cy="352782"/>
          </a:xfrm>
          <a:prstGeom prst="rect">
            <a:avLst/>
          </a:prstGeom>
          <a:noFill/>
        </p:spPr>
      </p:pic>
      <p:pic>
        <p:nvPicPr>
          <p:cNvPr id="14" name="Picture 2" descr="http://www.ronfishmusic.com/GreenRound%20Button.png"/>
          <p:cNvPicPr>
            <a:picLocks noChangeAspect="1" noChangeArrowheads="1"/>
          </p:cNvPicPr>
          <p:nvPr/>
        </p:nvPicPr>
        <p:blipFill>
          <a:blip r:embed="rId3" cstate="print"/>
          <a:srcRect/>
          <a:stretch>
            <a:fillRect/>
          </a:stretch>
        </p:blipFill>
        <p:spPr bwMode="auto">
          <a:xfrm>
            <a:off x="2285984" y="5286388"/>
            <a:ext cx="361546" cy="3527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7467600" cy="1143000"/>
          </a:xfrm>
        </p:spPr>
        <p:txBody>
          <a:bodyP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Examples</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graphicFrame>
        <p:nvGraphicFramePr>
          <p:cNvPr id="7" name="6 Tabla"/>
          <p:cNvGraphicFramePr>
            <a:graphicFrameLocks noGrp="1"/>
          </p:cNvGraphicFramePr>
          <p:nvPr/>
        </p:nvGraphicFramePr>
        <p:xfrm>
          <a:off x="2000232" y="2357430"/>
          <a:ext cx="5643602" cy="1795272"/>
        </p:xfrm>
        <a:graphic>
          <a:graphicData uri="http://schemas.openxmlformats.org/drawingml/2006/table">
            <a:tbl>
              <a:tblPr firstRow="1" bandRow="1">
                <a:tableStyleId>{D113A9D2-9D6B-4929-AA2D-F23B5EE8CBE7}</a:tableStyleId>
              </a:tblPr>
              <a:tblGrid>
                <a:gridCol w="2286016"/>
                <a:gridCol w="3357586"/>
              </a:tblGrid>
              <a:tr h="370840">
                <a:tc>
                  <a:txBody>
                    <a:bodyPr/>
                    <a:lstStyle/>
                    <a:p>
                      <a:pPr algn="ctr">
                        <a:lnSpc>
                          <a:spcPct val="115000"/>
                        </a:lnSpc>
                        <a:spcAft>
                          <a:spcPts val="0"/>
                        </a:spcAft>
                      </a:pPr>
                      <a:r>
                        <a:rPr lang="en-US" sz="1800" b="0" dirty="0" smtClean="0">
                          <a:latin typeface="Berlin Sans FB" pitchFamily="34" charset="0"/>
                          <a:ea typeface="Calibri"/>
                          <a:cs typeface="Times New Roman"/>
                        </a:rPr>
                        <a:t>Library</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800" b="1" i="0" kern="1200" dirty="0" smtClean="0">
                          <a:solidFill>
                            <a:schemeClr val="lt1"/>
                          </a:solidFill>
                          <a:latin typeface="Arial Unicode MS" pitchFamily="34" charset="-128"/>
                          <a:ea typeface="Arial Unicode MS" pitchFamily="34" charset="-128"/>
                          <a:cs typeface="Arial Unicode MS" pitchFamily="34" charset="-128"/>
                        </a:rPr>
                        <a:t>(</a:t>
                      </a:r>
                      <a:r>
                        <a:rPr kumimoji="0" lang="en-US" sz="1800" b="1" i="0" u="none" kern="1200" dirty="0" smtClean="0">
                          <a:solidFill>
                            <a:schemeClr val="lt1"/>
                          </a:solidFill>
                          <a:latin typeface="Arial Unicode MS" pitchFamily="34" charset="-128"/>
                          <a:ea typeface="Arial Unicode MS" pitchFamily="34" charset="-128"/>
                          <a:cs typeface="Arial Unicode MS" pitchFamily="34" charset="-128"/>
                        </a:rPr>
                        <a:t>Amer. </a:t>
                      </a:r>
                      <a:r>
                        <a:rPr kumimoji="0" lang="en-US" sz="1800" b="1" i="0" kern="1200" dirty="0" smtClean="0">
                          <a:solidFill>
                            <a:schemeClr val="lt1"/>
                          </a:solidFill>
                          <a:latin typeface="Arial Unicode MS" pitchFamily="34" charset="-128"/>
                          <a:ea typeface="Arial Unicode MS" pitchFamily="34" charset="-128"/>
                          <a:cs typeface="Arial Unicode MS" pitchFamily="34" charset="-128"/>
                        </a:rPr>
                        <a:t>ˌ</a:t>
                      </a:r>
                      <a:r>
                        <a:rPr kumimoji="0" lang="en-US" sz="1800" b="1" i="0" kern="1200" dirty="0" err="1" smtClean="0">
                          <a:solidFill>
                            <a:schemeClr val="lt1"/>
                          </a:solidFill>
                          <a:latin typeface="Arial Unicode MS" pitchFamily="34" charset="-128"/>
                          <a:ea typeface="Arial Unicode MS" pitchFamily="34" charset="-128"/>
                          <a:cs typeface="Arial Unicode MS" pitchFamily="34" charset="-128"/>
                        </a:rPr>
                        <a:t>laɪˈbrəri</a:t>
                      </a:r>
                      <a:r>
                        <a:rPr kumimoji="0" lang="en-US" sz="1800" b="1" i="0" kern="1200" dirty="0" smtClean="0">
                          <a:solidFill>
                            <a:schemeClr val="lt1"/>
                          </a:solidFill>
                          <a:latin typeface="Arial Unicode MS" pitchFamily="34" charset="-128"/>
                          <a:ea typeface="Arial Unicode MS" pitchFamily="34" charset="-128"/>
                          <a:cs typeface="Arial Unicode MS" pitchFamily="34" charset="-128"/>
                        </a:rPr>
                        <a:t>) &gt; ˌ</a:t>
                      </a:r>
                      <a:r>
                        <a:rPr kumimoji="0" lang="en-US" sz="1800" b="1" i="0" kern="1200" dirty="0" err="1" smtClean="0">
                          <a:solidFill>
                            <a:schemeClr val="lt1"/>
                          </a:solidFill>
                          <a:latin typeface="Arial Unicode MS" pitchFamily="34" charset="-128"/>
                          <a:ea typeface="Arial Unicode MS" pitchFamily="34" charset="-128"/>
                          <a:cs typeface="Arial Unicode MS" pitchFamily="34" charset="-128"/>
                        </a:rPr>
                        <a:t>laɪˈbəri</a:t>
                      </a:r>
                      <a:r>
                        <a:rPr kumimoji="0" lang="en-US" sz="1800" b="1" i="0" kern="1200" dirty="0" smtClean="0">
                          <a:solidFill>
                            <a:schemeClr val="lt1"/>
                          </a:solidFill>
                          <a:latin typeface="Arial Unicode MS" pitchFamily="34" charset="-128"/>
                          <a:ea typeface="Arial Unicode MS" pitchFamily="34" charset="-128"/>
                          <a:cs typeface="Arial Unicode MS" pitchFamily="34" charset="-128"/>
                        </a:rPr>
                        <a:t> </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Particularly</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s-ES" sz="1800" i="0" kern="1200" dirty="0" err="1" smtClean="0">
                          <a:solidFill>
                            <a:schemeClr val="lt1"/>
                          </a:solidFill>
                          <a:latin typeface="Arial Unicode MS" pitchFamily="34" charset="-128"/>
                          <a:ea typeface="Arial Unicode MS" pitchFamily="34" charset="-128"/>
                          <a:cs typeface="Arial Unicode MS" pitchFamily="34" charset="-128"/>
                        </a:rPr>
                        <a:t>Particuly</a:t>
                      </a:r>
                      <a:r>
                        <a:rPr kumimoji="0" lang="es-ES" sz="1800" i="0" kern="1200" dirty="0" smtClean="0">
                          <a:solidFill>
                            <a:schemeClr val="lt1"/>
                          </a:solidFill>
                          <a:latin typeface="Arial Unicode MS" pitchFamily="34" charset="-128"/>
                          <a:ea typeface="Arial Unicode MS" pitchFamily="34" charset="-128"/>
                          <a:cs typeface="Arial Unicode MS" pitchFamily="34" charset="-128"/>
                        </a:rPr>
                        <a:t> </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Berlin Sans FB" pitchFamily="34" charset="0"/>
                          <a:ea typeface="Calibri"/>
                          <a:cs typeface="Times New Roman"/>
                        </a:rPr>
                        <a:t>Probably</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s-ES" sz="1800" i="0" kern="1200" dirty="0" err="1" smtClean="0">
                          <a:solidFill>
                            <a:schemeClr val="lt1"/>
                          </a:solidFill>
                          <a:latin typeface="Arial Unicode MS" pitchFamily="34" charset="-128"/>
                          <a:ea typeface="Arial Unicode MS" pitchFamily="34" charset="-128"/>
                          <a:cs typeface="Arial Unicode MS" pitchFamily="34" charset="-128"/>
                        </a:rPr>
                        <a:t>Probly</a:t>
                      </a:r>
                      <a:r>
                        <a:rPr kumimoji="0" lang="es-ES" sz="1800" i="0" kern="1200" dirty="0" smtClean="0">
                          <a:solidFill>
                            <a:schemeClr val="lt1"/>
                          </a:solidFill>
                          <a:latin typeface="Arial Unicode MS" pitchFamily="34" charset="-128"/>
                          <a:ea typeface="Arial Unicode MS" pitchFamily="34" charset="-128"/>
                          <a:cs typeface="Arial Unicode MS" pitchFamily="34" charset="-128"/>
                        </a:rPr>
                        <a:t> </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err="1" smtClean="0">
                          <a:latin typeface="Berlin Sans FB" pitchFamily="34" charset="0"/>
                          <a:ea typeface="Calibri"/>
                          <a:cs typeface="Times New Roman"/>
                        </a:rPr>
                        <a:t>Morphophonemics</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n-US" sz="1800" b="0" i="0" dirty="0" err="1" smtClean="0">
                          <a:latin typeface="Arial Unicode MS" pitchFamily="34" charset="-128"/>
                          <a:ea typeface="Arial Unicode MS" pitchFamily="34" charset="-128"/>
                          <a:cs typeface="Arial Unicode MS" pitchFamily="34" charset="-128"/>
                        </a:rPr>
                        <a:t>Morphonemics</a:t>
                      </a:r>
                      <a:endParaRPr lang="en-US" sz="1800" b="0" i="0" dirty="0">
                        <a:latin typeface="Arial Unicode MS" pitchFamily="34" charset="-128"/>
                        <a:ea typeface="Arial Unicode MS" pitchFamily="34" charset="-128"/>
                        <a:cs typeface="Arial Unicode MS" pitchFamily="34" charset="-128"/>
                      </a:endParaRPr>
                    </a:p>
                  </a:txBody>
                  <a:tcPr marL="66675" marR="66675" marT="66675" marB="66675"/>
                </a:tc>
              </a:tr>
            </a:tbl>
          </a:graphicData>
        </a:graphic>
      </p:graphicFrame>
      <p:pic>
        <p:nvPicPr>
          <p:cNvPr id="3074" name="Picture 2" descr="http://4.bp.blogspot.com/_rsajihbAX8g/SNOepnGcduI/AAAAAAAAB34/amVO7utfX4Q/s320/pensando.png"/>
          <p:cNvPicPr>
            <a:picLocks noChangeAspect="1" noChangeArrowheads="1"/>
          </p:cNvPicPr>
          <p:nvPr/>
        </p:nvPicPr>
        <p:blipFill>
          <a:blip r:embed="rId2"/>
          <a:srcRect/>
          <a:stretch>
            <a:fillRect/>
          </a:stretch>
        </p:blipFill>
        <p:spPr bwMode="auto">
          <a:xfrm>
            <a:off x="642910" y="4786322"/>
            <a:ext cx="1371600" cy="137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42910" y="571480"/>
            <a:ext cx="7467600" cy="1143000"/>
          </a:xfrm>
        </p:spPr>
        <p:txBody>
          <a:bodyP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Gemination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pic>
        <p:nvPicPr>
          <p:cNvPr id="7" name="Picture 3" descr="http://robotics.usc.edu/~maja/teaching/cs584/images/arrow-right-big.png"/>
          <p:cNvPicPr>
            <a:picLocks noChangeAspect="1" noChangeArrowheads="1"/>
          </p:cNvPicPr>
          <p:nvPr/>
        </p:nvPicPr>
        <p:blipFill>
          <a:blip r:embed="rId2" cstate="print"/>
          <a:srcRect/>
          <a:stretch>
            <a:fillRect/>
          </a:stretch>
        </p:blipFill>
        <p:spPr bwMode="auto">
          <a:xfrm>
            <a:off x="8001024" y="6000768"/>
            <a:ext cx="793724" cy="752748"/>
          </a:xfrm>
          <a:prstGeom prst="rect">
            <a:avLst/>
          </a:prstGeom>
          <a:noFill/>
        </p:spPr>
      </p:pic>
      <p:sp>
        <p:nvSpPr>
          <p:cNvPr id="8" name="7 Rectángulo redondeado"/>
          <p:cNvSpPr/>
          <p:nvPr/>
        </p:nvSpPr>
        <p:spPr>
          <a:xfrm>
            <a:off x="4429124" y="6215082"/>
            <a:ext cx="3500462"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i="1" dirty="0" err="1" smtClean="0"/>
              <a:t>Let´s</a:t>
            </a:r>
            <a:r>
              <a:rPr lang="es-ES" b="1" i="1" dirty="0" smtClean="0"/>
              <a:t> </a:t>
            </a:r>
            <a:r>
              <a:rPr lang="es-ES" b="1" i="1" dirty="0" err="1" smtClean="0"/>
              <a:t>see</a:t>
            </a:r>
            <a:r>
              <a:rPr lang="es-ES" b="1" i="1" dirty="0" smtClean="0"/>
              <a:t> </a:t>
            </a:r>
            <a:r>
              <a:rPr lang="es-ES" b="1" i="1" dirty="0" err="1" smtClean="0"/>
              <a:t>some</a:t>
            </a:r>
            <a:r>
              <a:rPr lang="es-ES" b="1" i="1" dirty="0" smtClean="0"/>
              <a:t> </a:t>
            </a:r>
            <a:r>
              <a:rPr lang="es-ES" b="1" i="1" dirty="0" err="1" smtClean="0"/>
              <a:t>examples</a:t>
            </a:r>
            <a:r>
              <a:rPr lang="es-ES" b="1" i="1" dirty="0" smtClean="0"/>
              <a:t>…</a:t>
            </a:r>
            <a:endParaRPr lang="en-US" b="1" i="1" dirty="0"/>
          </a:p>
        </p:txBody>
      </p:sp>
      <p:sp>
        <p:nvSpPr>
          <p:cNvPr id="9" name="8 CuadroTexto"/>
          <p:cNvSpPr txBox="1"/>
          <p:nvPr/>
        </p:nvSpPr>
        <p:spPr>
          <a:xfrm>
            <a:off x="1285852" y="1785926"/>
            <a:ext cx="7072362" cy="2862322"/>
          </a:xfrm>
          <a:prstGeom prst="rect">
            <a:avLst/>
          </a:prstGeom>
          <a:noFill/>
        </p:spPr>
        <p:txBody>
          <a:bodyPr wrap="square" rtlCol="0">
            <a:spAutoFit/>
          </a:bodyPr>
          <a:lstStyle/>
          <a:p>
            <a:pPr algn="just">
              <a:lnSpc>
                <a:spcPct val="150000"/>
              </a:lnSpc>
            </a:pPr>
            <a:r>
              <a:rPr lang="en-US" dirty="0" smtClean="0">
                <a:latin typeface="Berlin Sans FB" pitchFamily="34" charset="0"/>
              </a:rPr>
              <a:t> </a:t>
            </a:r>
          </a:p>
          <a:p>
            <a:pPr algn="just">
              <a:lnSpc>
                <a:spcPct val="150000"/>
              </a:lnSpc>
            </a:pPr>
            <a:r>
              <a:rPr lang="en-US" dirty="0" smtClean="0">
                <a:latin typeface="Berlin Sans FB" pitchFamily="34" charset="0"/>
              </a:rPr>
              <a:t>In phonetics, </a:t>
            </a:r>
            <a:r>
              <a:rPr lang="en-US" i="1" dirty="0" err="1" smtClean="0">
                <a:latin typeface="Berlin Sans FB" pitchFamily="34" charset="0"/>
              </a:rPr>
              <a:t>gemination</a:t>
            </a:r>
            <a:r>
              <a:rPr lang="en-US" dirty="0" smtClean="0">
                <a:latin typeface="Berlin Sans FB" pitchFamily="34" charset="0"/>
              </a:rPr>
              <a:t> happens when a spoken consonant is pronounced for an audibly longer period of time than a short consonant.</a:t>
            </a:r>
          </a:p>
          <a:p>
            <a:pPr algn="just">
              <a:lnSpc>
                <a:spcPct val="150000"/>
              </a:lnSpc>
            </a:pPr>
            <a:r>
              <a:rPr lang="en-US" i="1" dirty="0" err="1" smtClean="0">
                <a:latin typeface="Berlin Sans FB" pitchFamily="34" charset="0"/>
              </a:rPr>
              <a:t>Gemination</a:t>
            </a:r>
            <a:r>
              <a:rPr lang="en-US" dirty="0" smtClean="0">
                <a:latin typeface="Berlin Sans FB" pitchFamily="34" charset="0"/>
              </a:rPr>
              <a:t> does occur across words when the last consonant in a given word and the first consonant in the following word are the same fricative, nasal or plosive.</a:t>
            </a:r>
          </a:p>
          <a:p>
            <a:endParaRPr lang="en-US" dirty="0"/>
          </a:p>
        </p:txBody>
      </p:sp>
      <p:sp>
        <p:nvSpPr>
          <p:cNvPr id="11" name="10 Rectángulo redondeado"/>
          <p:cNvSpPr/>
          <p:nvPr/>
        </p:nvSpPr>
        <p:spPr>
          <a:xfrm>
            <a:off x="500034" y="5357826"/>
            <a:ext cx="357190" cy="357190"/>
          </a:xfrm>
          <a:prstGeom prst="roundRect">
            <a:avLst/>
          </a:prstGeom>
          <a:effectLst>
            <a:glow rad="70000">
              <a:schemeClr val="accent1">
                <a:tint val="30000"/>
                <a:shade val="95000"/>
                <a:satMod val="300000"/>
                <a:alpha val="50000"/>
              </a:schemeClr>
            </a:glow>
            <a:outerShdw blurRad="50800" dist="50800" dir="5400000" algn="ctr" rotWithShape="0">
              <a:schemeClr val="accent4">
                <a:lumMod val="40000"/>
                <a:lumOff val="60000"/>
              </a:schemeClr>
            </a:outerShdw>
          </a:effectLst>
          <a:scene3d>
            <a:camera prst="orthographicFront"/>
            <a:lightRig rig="threePt" dir="t"/>
          </a:scene3d>
          <a:sp3d contourW="12700" prstMaterial="plastic">
            <a:bevelT/>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p>
        </p:txBody>
      </p:sp>
      <p:sp>
        <p:nvSpPr>
          <p:cNvPr id="16" name="15 Rectángulo redondeado"/>
          <p:cNvSpPr/>
          <p:nvPr/>
        </p:nvSpPr>
        <p:spPr>
          <a:xfrm>
            <a:off x="1000100" y="5357826"/>
            <a:ext cx="357190" cy="357190"/>
          </a:xfrm>
          <a:prstGeom prst="roundRect">
            <a:avLst/>
          </a:prstGeom>
          <a:effectLst>
            <a:glow rad="70000">
              <a:schemeClr val="accent1">
                <a:tint val="30000"/>
                <a:shade val="95000"/>
                <a:satMod val="300000"/>
                <a:alpha val="50000"/>
              </a:schemeClr>
            </a:glow>
            <a:outerShdw blurRad="50800" dist="50800" dir="5400000" algn="ctr" rotWithShape="0">
              <a:schemeClr val="accent4">
                <a:lumMod val="40000"/>
                <a:lumOff val="60000"/>
              </a:schemeClr>
            </a:outerShdw>
          </a:effectLst>
          <a:scene3d>
            <a:camera prst="orthographicFront"/>
            <a:lightRig rig="threePt" dir="t"/>
          </a:scene3d>
          <a:sp3d contourW="12700" prstMaterial="plastic">
            <a:bevelT/>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p>
        </p:txBody>
      </p:sp>
      <p:sp>
        <p:nvSpPr>
          <p:cNvPr id="17" name="16 Rectángulo redondeado"/>
          <p:cNvSpPr/>
          <p:nvPr/>
        </p:nvSpPr>
        <p:spPr>
          <a:xfrm>
            <a:off x="1500166" y="5357826"/>
            <a:ext cx="1143008" cy="357190"/>
          </a:xfrm>
          <a:prstGeom prst="roundRect">
            <a:avLst/>
          </a:prstGeom>
          <a:effectLst>
            <a:glow rad="70000">
              <a:schemeClr val="accent1">
                <a:tint val="30000"/>
                <a:shade val="95000"/>
                <a:satMod val="300000"/>
                <a:alpha val="50000"/>
              </a:schemeClr>
            </a:glow>
            <a:outerShdw blurRad="50800" dist="50800" dir="5400000" algn="ctr" rotWithShape="0">
              <a:schemeClr val="accent4">
                <a:lumMod val="40000"/>
                <a:lumOff val="60000"/>
              </a:schemeClr>
            </a:outerShdw>
          </a:effectLst>
          <a:scene3d>
            <a:camera prst="orthographicFront"/>
            <a:lightRig rig="threePt" dir="t"/>
          </a:scene3d>
          <a:sp3d contourW="12700" prstMaterial="plastic">
            <a:bevelT/>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p>
        </p:txBody>
      </p:sp>
      <p:sp>
        <p:nvSpPr>
          <p:cNvPr id="19" name="18 Rectángulo redondeado"/>
          <p:cNvSpPr/>
          <p:nvPr/>
        </p:nvSpPr>
        <p:spPr>
          <a:xfrm>
            <a:off x="2786050" y="5357826"/>
            <a:ext cx="357190" cy="357190"/>
          </a:xfrm>
          <a:prstGeom prst="roundRect">
            <a:avLst/>
          </a:prstGeom>
          <a:effectLst>
            <a:glow rad="70000">
              <a:schemeClr val="accent1">
                <a:tint val="30000"/>
                <a:shade val="95000"/>
                <a:satMod val="300000"/>
                <a:alpha val="50000"/>
              </a:schemeClr>
            </a:glow>
            <a:outerShdw blurRad="50800" dist="50800" dir="5400000" algn="ctr" rotWithShape="0">
              <a:schemeClr val="accent4">
                <a:lumMod val="40000"/>
                <a:lumOff val="60000"/>
              </a:schemeClr>
            </a:outerShdw>
          </a:effectLst>
          <a:scene3d>
            <a:camera prst="orthographicFront"/>
            <a:lightRig rig="threePt" dir="t"/>
          </a:scene3d>
          <a:sp3d contourW="12700" prstMaterial="plastic">
            <a:bevelT/>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143000"/>
          </a:xfrm>
        </p:spPr>
        <p:txBody>
          <a:bodyP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Examples</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graphicFrame>
        <p:nvGraphicFramePr>
          <p:cNvPr id="5" name="4 Tabla"/>
          <p:cNvGraphicFramePr>
            <a:graphicFrameLocks noGrp="1"/>
          </p:cNvGraphicFramePr>
          <p:nvPr/>
        </p:nvGraphicFramePr>
        <p:xfrm>
          <a:off x="2000232" y="2357430"/>
          <a:ext cx="5643602" cy="2489454"/>
        </p:xfrm>
        <a:graphic>
          <a:graphicData uri="http://schemas.openxmlformats.org/drawingml/2006/table">
            <a:tbl>
              <a:tblPr firstRow="1" bandRow="1">
                <a:tableStyleId>{D113A9D2-9D6B-4929-AA2D-F23B5EE8CBE7}</a:tableStyleId>
              </a:tblPr>
              <a:tblGrid>
                <a:gridCol w="2286016"/>
                <a:gridCol w="3357586"/>
              </a:tblGrid>
              <a:tr h="370840">
                <a:tc>
                  <a:txBody>
                    <a:bodyPr/>
                    <a:lstStyle/>
                    <a:p>
                      <a:pPr algn="ctr">
                        <a:lnSpc>
                          <a:spcPct val="115000"/>
                        </a:lnSpc>
                        <a:spcAft>
                          <a:spcPts val="0"/>
                        </a:spcAft>
                      </a:pPr>
                      <a:r>
                        <a:rPr lang="en-US" sz="1800" b="0" dirty="0" smtClean="0">
                          <a:latin typeface="Berlin Sans FB" pitchFamily="34" charset="0"/>
                          <a:ea typeface="Calibri"/>
                          <a:cs typeface="Times New Roman"/>
                        </a:rPr>
                        <a:t>Calm</a:t>
                      </a:r>
                      <a:r>
                        <a:rPr lang="en-US" sz="1800" b="0" baseline="0" dirty="0" smtClean="0">
                          <a:latin typeface="Berlin Sans FB" pitchFamily="34" charset="0"/>
                          <a:ea typeface="Calibri"/>
                          <a:cs typeface="Times New Roman"/>
                        </a:rPr>
                        <a:t> man</a:t>
                      </a:r>
                      <a:endParaRPr lang="en-US" sz="1800" b="0" dirty="0">
                        <a:latin typeface="Berlin Sans FB" pitchFamily="34" charset="0"/>
                        <a:ea typeface="Calibri"/>
                        <a:cs typeface="Times New Roman"/>
                      </a:endParaRPr>
                    </a:p>
                  </a:txBody>
                  <a:tcPr marL="66675" marR="66675" marT="66675" marB="6667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1" kern="1200" dirty="0" smtClean="0">
                          <a:solidFill>
                            <a:schemeClr val="lt1"/>
                          </a:solidFill>
                          <a:latin typeface="Arial Unicode MS" pitchFamily="34" charset="-128"/>
                          <a:ea typeface="Arial Unicode MS" pitchFamily="34" charset="-128"/>
                          <a:cs typeface="Arial Unicode MS" pitchFamily="34" charset="-128"/>
                        </a:rPr>
                        <a:t>[</a:t>
                      </a:r>
                      <a:r>
                        <a:rPr kumimoji="0" lang="en-US" sz="1600" b="1" kern="1200" dirty="0" err="1" smtClean="0">
                          <a:solidFill>
                            <a:schemeClr val="lt1"/>
                          </a:solidFill>
                          <a:latin typeface="Arial Unicode MS" pitchFamily="34" charset="-128"/>
                          <a:ea typeface="Arial Unicode MS" pitchFamily="34" charset="-128"/>
                          <a:cs typeface="Arial Unicode MS" pitchFamily="34" charset="-128"/>
                        </a:rPr>
                        <a:t>kɑ</a:t>
                      </a:r>
                      <a:r>
                        <a:rPr kumimoji="0" lang="en-US" sz="1600" b="1" kern="1200" dirty="0" smtClean="0">
                          <a:solidFill>
                            <a:schemeClr val="lt1"/>
                          </a:solidFill>
                          <a:latin typeface="Arial Unicode MS" pitchFamily="34" charset="-128"/>
                          <a:ea typeface="Arial Unicode MS" pitchFamily="34" charset="-128"/>
                          <a:cs typeface="Arial Unicode MS" pitchFamily="34" charset="-128"/>
                        </a:rPr>
                        <a:t>ːˈ</a:t>
                      </a:r>
                      <a:r>
                        <a:rPr kumimoji="0" lang="en-US" sz="1600" b="1" kern="1200" dirty="0" err="1" smtClean="0">
                          <a:solidFill>
                            <a:schemeClr val="lt1"/>
                          </a:solidFill>
                          <a:latin typeface="Arial Unicode MS" pitchFamily="34" charset="-128"/>
                          <a:ea typeface="Arial Unicode MS" pitchFamily="34" charset="-128"/>
                          <a:cs typeface="Arial Unicode MS" pitchFamily="34" charset="-128"/>
                        </a:rPr>
                        <a:t>mːæn</a:t>
                      </a:r>
                      <a:r>
                        <a:rPr kumimoji="0" lang="en-US" sz="1600" b="1" kern="1200" dirty="0" smtClean="0">
                          <a:solidFill>
                            <a:schemeClr val="lt1"/>
                          </a:solidFill>
                          <a:latin typeface="Arial Unicode MS" pitchFamily="34" charset="-128"/>
                          <a:ea typeface="Arial Unicode MS" pitchFamily="34" charset="-128"/>
                          <a:cs typeface="Arial Unicode MS" pitchFamily="34" charset="-128"/>
                        </a:rPr>
                        <a:t>] </a:t>
                      </a:r>
                    </a:p>
                    <a:p>
                      <a:pPr algn="ctr">
                        <a:lnSpc>
                          <a:spcPct val="115000"/>
                        </a:lnSpc>
                        <a:spcAft>
                          <a:spcPts val="0"/>
                        </a:spcAft>
                      </a:pPr>
                      <a:endParaRPr lang="en-US" sz="16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kumimoji="0" lang="en-US" sz="1800" b="0" kern="1200" dirty="0" smtClean="0">
                          <a:solidFill>
                            <a:schemeClr val="lt1"/>
                          </a:solidFill>
                          <a:latin typeface="Berlin Sans FB" pitchFamily="34" charset="0"/>
                          <a:ea typeface="+mn-ea"/>
                          <a:cs typeface="+mn-cs"/>
                        </a:rPr>
                        <a:t>This saddle</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600" kern="1200" dirty="0" smtClean="0">
                          <a:solidFill>
                            <a:schemeClr val="lt1"/>
                          </a:solidFill>
                          <a:latin typeface="Arial Unicode MS" pitchFamily="34" charset="-128"/>
                          <a:ea typeface="Arial Unicode MS" pitchFamily="34" charset="-128"/>
                          <a:cs typeface="Arial Unicode MS" pitchFamily="34" charset="-128"/>
                        </a:rPr>
                        <a:t>[</a:t>
                      </a:r>
                      <a:r>
                        <a:rPr kumimoji="0" lang="en-US" sz="1600" kern="1200" dirty="0" err="1" smtClean="0">
                          <a:solidFill>
                            <a:schemeClr val="lt1"/>
                          </a:solidFill>
                          <a:latin typeface="Arial Unicode MS" pitchFamily="34" charset="-128"/>
                          <a:ea typeface="Arial Unicode MS" pitchFamily="34" charset="-128"/>
                          <a:cs typeface="Arial Unicode MS" pitchFamily="34" charset="-128"/>
                        </a:rPr>
                        <a:t>ðɪˈsːædəl</a:t>
                      </a:r>
                      <a:r>
                        <a:rPr kumimoji="0" lang="en-US" sz="1600" kern="1200" dirty="0" smtClean="0">
                          <a:solidFill>
                            <a:schemeClr val="lt1"/>
                          </a:solidFill>
                          <a:latin typeface="Arial Unicode MS" pitchFamily="34" charset="-128"/>
                          <a:ea typeface="Arial Unicode MS" pitchFamily="34" charset="-128"/>
                          <a:cs typeface="Arial Unicode MS" pitchFamily="34" charset="-128"/>
                        </a:rPr>
                        <a:t>] </a:t>
                      </a:r>
                      <a:endParaRPr lang="en-US" sz="16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Berlin Sans FB" pitchFamily="34" charset="0"/>
                          <a:ea typeface="Calibri"/>
                          <a:cs typeface="Times New Roman"/>
                        </a:rPr>
                        <a:t>Black</a:t>
                      </a:r>
                      <a:r>
                        <a:rPr lang="en-US" sz="1800" b="0" baseline="0" dirty="0" smtClean="0">
                          <a:latin typeface="Berlin Sans FB" pitchFamily="34" charset="0"/>
                          <a:ea typeface="Calibri"/>
                          <a:cs typeface="Times New Roman"/>
                        </a:rPr>
                        <a:t> coat</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n-US" sz="1600" kern="1200" dirty="0" smtClean="0">
                          <a:solidFill>
                            <a:schemeClr val="lt1"/>
                          </a:solidFill>
                          <a:latin typeface="Arial Unicode MS" pitchFamily="34" charset="-128"/>
                          <a:ea typeface="Arial Unicode MS" pitchFamily="34" charset="-128"/>
                          <a:cs typeface="Arial Unicode MS" pitchFamily="34" charset="-128"/>
                        </a:rPr>
                        <a:t>[</a:t>
                      </a:r>
                      <a:r>
                        <a:rPr kumimoji="0" lang="en-US" sz="1600" kern="1200" dirty="0" err="1" smtClean="0">
                          <a:solidFill>
                            <a:schemeClr val="lt1"/>
                          </a:solidFill>
                          <a:latin typeface="Arial Unicode MS" pitchFamily="34" charset="-128"/>
                          <a:ea typeface="Arial Unicode MS" pitchFamily="34" charset="-128"/>
                          <a:cs typeface="Arial Unicode MS" pitchFamily="34" charset="-128"/>
                        </a:rPr>
                        <a:t>blæˈkːoʊt</a:t>
                      </a:r>
                      <a:r>
                        <a:rPr kumimoji="0" lang="en-US" sz="1600" kern="1200" dirty="0" smtClean="0">
                          <a:solidFill>
                            <a:schemeClr val="lt1"/>
                          </a:solidFill>
                          <a:latin typeface="Arial Unicode MS" pitchFamily="34" charset="-128"/>
                          <a:ea typeface="Arial Unicode MS" pitchFamily="34" charset="-128"/>
                          <a:cs typeface="Arial Unicode MS" pitchFamily="34" charset="-128"/>
                        </a:rPr>
                        <a:t>] </a:t>
                      </a:r>
                      <a:endParaRPr lang="en-US" sz="16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Berlin Sans FB" pitchFamily="34" charset="0"/>
                          <a:ea typeface="Calibri"/>
                          <a:cs typeface="Times New Roman"/>
                        </a:rPr>
                        <a:t>Back</a:t>
                      </a:r>
                      <a:r>
                        <a:rPr lang="en-US" sz="1800" b="0" baseline="0" dirty="0" smtClean="0">
                          <a:latin typeface="Berlin Sans FB" pitchFamily="34" charset="0"/>
                          <a:ea typeface="Calibri"/>
                          <a:cs typeface="Times New Roman"/>
                        </a:rPr>
                        <a:t> kick</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s-ES" sz="1600" kern="1200" dirty="0" smtClean="0">
                          <a:solidFill>
                            <a:schemeClr val="lt1"/>
                          </a:solidFill>
                          <a:latin typeface="Arial Unicode MS" pitchFamily="34" charset="-128"/>
                          <a:ea typeface="Arial Unicode MS" pitchFamily="34" charset="-128"/>
                          <a:cs typeface="Arial Unicode MS" pitchFamily="34" charset="-128"/>
                        </a:rPr>
                        <a:t>[ˈ</a:t>
                      </a:r>
                      <a:r>
                        <a:rPr kumimoji="0" lang="es-ES" sz="1600" kern="1200" dirty="0" err="1" smtClean="0">
                          <a:solidFill>
                            <a:schemeClr val="lt1"/>
                          </a:solidFill>
                          <a:latin typeface="Arial Unicode MS" pitchFamily="34" charset="-128"/>
                          <a:ea typeface="Arial Unicode MS" pitchFamily="34" charset="-128"/>
                          <a:cs typeface="Arial Unicode MS" pitchFamily="34" charset="-128"/>
                        </a:rPr>
                        <a:t>bækːɪk</a:t>
                      </a:r>
                      <a:r>
                        <a:rPr kumimoji="0" lang="es-ES" sz="1600" kern="1200" dirty="0" smtClean="0">
                          <a:solidFill>
                            <a:schemeClr val="lt1"/>
                          </a:solidFill>
                          <a:latin typeface="Arial Unicode MS" pitchFamily="34" charset="-128"/>
                          <a:ea typeface="Arial Unicode MS" pitchFamily="34" charset="-128"/>
                          <a:cs typeface="Arial Unicode MS" pitchFamily="34" charset="-128"/>
                        </a:rPr>
                        <a:t>] </a:t>
                      </a:r>
                      <a:endParaRPr lang="en-US" sz="1600" b="0" i="0" dirty="0">
                        <a:latin typeface="Arial Unicode MS" pitchFamily="34" charset="-128"/>
                        <a:ea typeface="Arial Unicode MS" pitchFamily="34" charset="-128"/>
                        <a:cs typeface="Arial Unicode MS" pitchFamily="34" charset="-128"/>
                      </a:endParaRPr>
                    </a:p>
                  </a:txBody>
                  <a:tcPr marL="66675" marR="66675" marT="66675" marB="66675"/>
                </a:tc>
              </a:tr>
              <a:tr h="370840">
                <a:tc>
                  <a:txBody>
                    <a:bodyPr/>
                    <a:lstStyle/>
                    <a:p>
                      <a:pPr algn="ctr">
                        <a:lnSpc>
                          <a:spcPct val="115000"/>
                        </a:lnSpc>
                        <a:spcAft>
                          <a:spcPts val="0"/>
                        </a:spcAft>
                      </a:pPr>
                      <a:r>
                        <a:rPr lang="en-US" sz="1800" b="0" dirty="0" smtClean="0">
                          <a:latin typeface="Berlin Sans FB" pitchFamily="34" charset="0"/>
                          <a:ea typeface="Calibri"/>
                          <a:cs typeface="Times New Roman"/>
                        </a:rPr>
                        <a:t>Orange juice</a:t>
                      </a:r>
                      <a:endParaRPr lang="en-US" sz="18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kumimoji="0" lang="es-ES" sz="1600" kern="1200" dirty="0" smtClean="0">
                          <a:solidFill>
                            <a:schemeClr val="lt1"/>
                          </a:solidFill>
                          <a:latin typeface="Arial Unicode MS" pitchFamily="34" charset="-128"/>
                          <a:ea typeface="Arial Unicode MS" pitchFamily="34" charset="-128"/>
                          <a:cs typeface="Arial Unicode MS" pitchFamily="34" charset="-128"/>
                        </a:rPr>
                        <a:t>[ˈ</a:t>
                      </a:r>
                      <a:r>
                        <a:rPr kumimoji="0" lang="es-ES" sz="1600" kern="1200" dirty="0" err="1" smtClean="0">
                          <a:solidFill>
                            <a:schemeClr val="lt1"/>
                          </a:solidFill>
                          <a:latin typeface="Arial Unicode MS" pitchFamily="34" charset="-128"/>
                          <a:ea typeface="Arial Unicode MS" pitchFamily="34" charset="-128"/>
                          <a:cs typeface="Arial Unicode MS" pitchFamily="34" charset="-128"/>
                        </a:rPr>
                        <a:t>ɒrɪndʒ</a:t>
                      </a:r>
                      <a:r>
                        <a:rPr kumimoji="0" lang="es-ES" sz="1600" kern="1200" dirty="0" smtClean="0">
                          <a:solidFill>
                            <a:schemeClr val="lt1"/>
                          </a:solidFill>
                          <a:latin typeface="Arial Unicode MS" pitchFamily="34" charset="-128"/>
                          <a:ea typeface="Arial Unicode MS" pitchFamily="34" charset="-128"/>
                          <a:cs typeface="Arial Unicode MS" pitchFamily="34" charset="-128"/>
                        </a:rPr>
                        <a:t> </a:t>
                      </a:r>
                      <a:r>
                        <a:rPr kumimoji="0" lang="es-ES" sz="1600" kern="1200" dirty="0" err="1" smtClean="0">
                          <a:solidFill>
                            <a:schemeClr val="lt1"/>
                          </a:solidFill>
                          <a:latin typeface="Arial Unicode MS" pitchFamily="34" charset="-128"/>
                          <a:ea typeface="Arial Unicode MS" pitchFamily="34" charset="-128"/>
                          <a:cs typeface="Arial Unicode MS" pitchFamily="34" charset="-128"/>
                        </a:rPr>
                        <a:t>dʒuːs</a:t>
                      </a:r>
                      <a:r>
                        <a:rPr kumimoji="0" lang="es-ES" sz="1600" kern="1200" dirty="0" smtClean="0">
                          <a:solidFill>
                            <a:schemeClr val="lt1"/>
                          </a:solidFill>
                          <a:latin typeface="Arial Unicode MS" pitchFamily="34" charset="-128"/>
                          <a:ea typeface="Arial Unicode MS" pitchFamily="34" charset="-128"/>
                          <a:cs typeface="Arial Unicode MS" pitchFamily="34" charset="-128"/>
                        </a:rPr>
                        <a:t>] </a:t>
                      </a:r>
                      <a:endParaRPr lang="en-US" sz="1600" b="0" i="0" dirty="0">
                        <a:latin typeface="Arial Unicode MS" pitchFamily="34" charset="-128"/>
                        <a:ea typeface="Arial Unicode MS" pitchFamily="34" charset="-128"/>
                        <a:cs typeface="Arial Unicode MS" pitchFamily="34" charset="-128"/>
                      </a:endParaRPr>
                    </a:p>
                  </a:txBody>
                  <a:tcPr marL="66675" marR="66675" marT="66675" marB="66675"/>
                </a:tc>
              </a:tr>
            </a:tbl>
          </a:graphicData>
        </a:graphic>
      </p:graphicFrame>
      <p:pic>
        <p:nvPicPr>
          <p:cNvPr id="1026" name="Picture 2" descr="http://xxlsmiley.com/i/xxl/Allerlei-nachde.png"/>
          <p:cNvPicPr>
            <a:picLocks noChangeAspect="1" noChangeArrowheads="1"/>
          </p:cNvPicPr>
          <p:nvPr/>
        </p:nvPicPr>
        <p:blipFill>
          <a:blip r:embed="rId2"/>
          <a:srcRect/>
          <a:stretch>
            <a:fillRect/>
          </a:stretch>
        </p:blipFill>
        <p:spPr bwMode="auto">
          <a:xfrm>
            <a:off x="428596" y="5000636"/>
            <a:ext cx="1508104" cy="15081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71736" y="3000372"/>
            <a:ext cx="399340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err="1" smtClean="0">
                <a:ln/>
                <a:solidFill>
                  <a:schemeClr val="accent3"/>
                </a:solidFill>
              </a:rPr>
              <a:t>Thanks</a:t>
            </a:r>
            <a:r>
              <a:rPr lang="es-ES" sz="5400" b="1" dirty="0" smtClean="0">
                <a:ln/>
                <a:solidFill>
                  <a:schemeClr val="accent3"/>
                </a:solidFill>
              </a:rPr>
              <a:t>…!!!</a:t>
            </a:r>
            <a:endParaRPr lang="es-ES" sz="5400" b="1" dirty="0">
              <a:ln/>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142984"/>
            <a:ext cx="7467600" cy="1143000"/>
          </a:xfrm>
        </p:spPr>
        <p:txBody>
          <a:bodyPr>
            <a:normAutofit fontScale="9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What do you think about the phonological processes?</a:t>
            </a:r>
            <a:r>
              <a:rPr lang="en-US" dirty="0" smtClean="0"/>
              <a:t/>
            </a:r>
            <a:br>
              <a:rPr lang="en-US" dirty="0" smtClean="0"/>
            </a:br>
            <a:endParaRPr lang="en-US" dirty="0"/>
          </a:p>
        </p:txBody>
      </p:sp>
      <p:sp>
        <p:nvSpPr>
          <p:cNvPr id="5" name="4 CuadroTexto"/>
          <p:cNvSpPr txBox="1"/>
          <p:nvPr/>
        </p:nvSpPr>
        <p:spPr>
          <a:xfrm>
            <a:off x="928662" y="2643182"/>
            <a:ext cx="6786610" cy="1200329"/>
          </a:xfrm>
          <a:prstGeom prst="rect">
            <a:avLst/>
          </a:prstGeom>
          <a:noFill/>
        </p:spPr>
        <p:txBody>
          <a:bodyPr wrap="square" rtlCol="0">
            <a:spAutoFit/>
          </a:bodyPr>
          <a:lstStyle/>
          <a:p>
            <a:pPr algn="ctr"/>
            <a:r>
              <a:rPr lang="en-US" dirty="0" smtClean="0"/>
              <a:t>The linguistic sounds suffer a great quantity of changes, valuable both in the normal flow of the language and in the course of the time, and such changes are known as Phonological Processes.</a:t>
            </a:r>
          </a:p>
          <a:p>
            <a:pPr algn="ctr"/>
            <a:r>
              <a:rPr lang="es-ES" dirty="0" err="1"/>
              <a:t>Pharies</a:t>
            </a:r>
            <a:r>
              <a:rPr lang="es-ES" dirty="0"/>
              <a:t> (2007)</a:t>
            </a:r>
            <a:endParaRPr lang="en-US" dirty="0"/>
          </a:p>
        </p:txBody>
      </p:sp>
      <p:pic>
        <p:nvPicPr>
          <p:cNvPr id="38916" name="Picture 4" descr="http://www.blogcurioso.com/wp-content/uploads/2009/02/hombre20pensando.gif"/>
          <p:cNvPicPr>
            <a:picLocks noChangeAspect="1" noChangeArrowheads="1" noCrop="1"/>
          </p:cNvPicPr>
          <p:nvPr/>
        </p:nvPicPr>
        <p:blipFill>
          <a:blip r:embed="rId2"/>
          <a:srcRect/>
          <a:stretch>
            <a:fillRect/>
          </a:stretch>
        </p:blipFill>
        <p:spPr bwMode="auto">
          <a:xfrm>
            <a:off x="1857356" y="3929066"/>
            <a:ext cx="2119304" cy="21193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8662" y="2500306"/>
            <a:ext cx="7429552" cy="2948308"/>
          </a:xfrm>
          <a:prstGeom prst="rect">
            <a:avLst/>
          </a:prstGeom>
          <a:noFill/>
        </p:spPr>
        <p:txBody>
          <a:bodyPr wrap="square" rtlCol="0">
            <a:spAutoFit/>
          </a:bodyPr>
          <a:lstStyle/>
          <a:p>
            <a:pPr algn="just">
              <a:lnSpc>
                <a:spcPct val="150000"/>
              </a:lnSpc>
            </a:pPr>
            <a:r>
              <a:rPr lang="en-US" dirty="0" smtClean="0">
                <a:latin typeface="Berlin Sans FB" pitchFamily="34" charset="0"/>
              </a:rPr>
              <a:t>If we take into account that the oral production is considered as the process of producing, receiving and processing the information from a communicative and pragmatic point of view (Brown, 1994), we may comprehend the influence it has over the knowledge and effective employment of the Phonological Processes, since they allow the learners to increase their fluency while expressing their ideas, and consequently to improve the quality and precision of their oral production.</a:t>
            </a:r>
            <a:endParaRPr lang="en-US" dirty="0">
              <a:latin typeface="Berlin Sans FB" pitchFamily="34" charset="0"/>
            </a:endParaRPr>
          </a:p>
        </p:txBody>
      </p:sp>
      <p:sp>
        <p:nvSpPr>
          <p:cNvPr id="7" name="6 CuadroTexto"/>
          <p:cNvSpPr txBox="1"/>
          <p:nvPr/>
        </p:nvSpPr>
        <p:spPr>
          <a:xfrm>
            <a:off x="857224" y="571480"/>
            <a:ext cx="7429552" cy="1754326"/>
          </a:xfrm>
          <a:prstGeom prst="rect">
            <a:avLst/>
          </a:prstGeom>
          <a:noFill/>
        </p:spPr>
        <p:txBody>
          <a:bodyPr wrap="square" rtlCol="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Why do you think is important  for the EFL students to know about the phonological processes?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38" name="Picture 2" descr="http://www.accessfirefox.org/images/page_graphics/Addons_Intro/Question_Mark_Orb_175.png"/>
          <p:cNvPicPr>
            <a:picLocks noChangeAspect="1" noChangeArrowheads="1"/>
          </p:cNvPicPr>
          <p:nvPr/>
        </p:nvPicPr>
        <p:blipFill>
          <a:blip r:embed="rId2"/>
          <a:srcRect/>
          <a:stretch>
            <a:fillRect/>
          </a:stretch>
        </p:blipFill>
        <p:spPr bwMode="auto">
          <a:xfrm rot="20847259">
            <a:off x="214282" y="5643554"/>
            <a:ext cx="1214446" cy="1214446"/>
          </a:xfrm>
          <a:prstGeom prst="rect">
            <a:avLst/>
          </a:prstGeom>
          <a:noFill/>
        </p:spPr>
      </p:pic>
      <p:pic>
        <p:nvPicPr>
          <p:cNvPr id="6" name="Picture 2" descr="http://www.accessfirefox.org/images/page_graphics/Addons_Intro/Question_Mark_Orb_175.png"/>
          <p:cNvPicPr>
            <a:picLocks noChangeAspect="1" noChangeArrowheads="1"/>
          </p:cNvPicPr>
          <p:nvPr/>
        </p:nvPicPr>
        <p:blipFill>
          <a:blip r:embed="rId2"/>
          <a:srcRect/>
          <a:stretch>
            <a:fillRect/>
          </a:stretch>
        </p:blipFill>
        <p:spPr bwMode="auto">
          <a:xfrm rot="725373">
            <a:off x="1500166" y="5429264"/>
            <a:ext cx="785817" cy="785817"/>
          </a:xfrm>
          <a:prstGeom prst="rect">
            <a:avLst/>
          </a:prstGeom>
          <a:noFill/>
        </p:spPr>
      </p:pic>
      <p:pic>
        <p:nvPicPr>
          <p:cNvPr id="8" name="Picture 2" descr="http://www.accessfirefox.org/images/page_graphics/Addons_Intro/Question_Mark_Orb_175.png"/>
          <p:cNvPicPr>
            <a:picLocks noChangeAspect="1" noChangeArrowheads="1"/>
          </p:cNvPicPr>
          <p:nvPr/>
        </p:nvPicPr>
        <p:blipFill>
          <a:blip r:embed="rId3" cstate="print"/>
          <a:srcRect/>
          <a:stretch>
            <a:fillRect/>
          </a:stretch>
        </p:blipFill>
        <p:spPr bwMode="auto">
          <a:xfrm rot="1075931">
            <a:off x="8357719" y="1090355"/>
            <a:ext cx="696035" cy="696035"/>
          </a:xfrm>
          <a:prstGeom prst="rect">
            <a:avLst/>
          </a:prstGeom>
          <a:noFill/>
        </p:spPr>
      </p:pic>
      <p:pic>
        <p:nvPicPr>
          <p:cNvPr id="9" name="Picture 2" descr="http://www.accessfirefox.org/images/page_graphics/Addons_Intro/Question_Mark_Orb_175.png"/>
          <p:cNvPicPr>
            <a:picLocks noChangeAspect="1" noChangeArrowheads="1"/>
          </p:cNvPicPr>
          <p:nvPr/>
        </p:nvPicPr>
        <p:blipFill>
          <a:blip r:embed="rId4" cstate="print"/>
          <a:srcRect/>
          <a:stretch>
            <a:fillRect/>
          </a:stretch>
        </p:blipFill>
        <p:spPr bwMode="auto">
          <a:xfrm rot="1308455">
            <a:off x="8291569" y="433397"/>
            <a:ext cx="508330" cy="508330"/>
          </a:xfrm>
          <a:prstGeom prst="rect">
            <a:avLst/>
          </a:prstGeom>
          <a:noFill/>
        </p:spPr>
      </p:pic>
      <p:pic>
        <p:nvPicPr>
          <p:cNvPr id="10" name="Picture 2" descr="http://www.accessfirefox.org/images/page_graphics/Addons_Intro/Question_Mark_Orb_175.png"/>
          <p:cNvPicPr>
            <a:picLocks noChangeAspect="1" noChangeArrowheads="1"/>
          </p:cNvPicPr>
          <p:nvPr/>
        </p:nvPicPr>
        <p:blipFill>
          <a:blip r:embed="rId5" cstate="print"/>
          <a:srcRect/>
          <a:stretch>
            <a:fillRect/>
          </a:stretch>
        </p:blipFill>
        <p:spPr bwMode="auto">
          <a:xfrm rot="20323080">
            <a:off x="7846033" y="345051"/>
            <a:ext cx="402507" cy="40250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1785926"/>
            <a:ext cx="7786742" cy="1615827"/>
          </a:xfrm>
          <a:prstGeom prst="rect">
            <a:avLst/>
          </a:prstGeom>
          <a:noFill/>
        </p:spPr>
        <p:txBody>
          <a:bodyPr wrap="square" rtlCol="0">
            <a:spAutoFit/>
          </a:bodyPr>
          <a:lstStyle/>
          <a:p>
            <a:pPr algn="ctr"/>
            <a:endParaRPr lang="en-US" dirty="0" smtClean="0"/>
          </a:p>
          <a:p>
            <a:pPr algn="ctr">
              <a:lnSpc>
                <a:spcPct val="150000"/>
              </a:lnSpc>
            </a:pPr>
            <a:r>
              <a:rPr lang="en-US" dirty="0" smtClean="0"/>
              <a:t>There are many phonological processes but we will study the most important one in the target language </a:t>
            </a:r>
          </a:p>
          <a:p>
            <a:pPr algn="ctr">
              <a:lnSpc>
                <a:spcPct val="150000"/>
              </a:lnSpc>
            </a:pPr>
            <a:r>
              <a:rPr lang="en-US" dirty="0" smtClean="0"/>
              <a:t>They are: </a:t>
            </a:r>
          </a:p>
        </p:txBody>
      </p:sp>
      <p:sp>
        <p:nvSpPr>
          <p:cNvPr id="2" name="1 Título"/>
          <p:cNvSpPr>
            <a:spLocks noGrp="1"/>
          </p:cNvSpPr>
          <p:nvPr>
            <p:ph type="title"/>
          </p:nvPr>
        </p:nvSpPr>
        <p:spPr>
          <a:xfrm>
            <a:off x="785786" y="714356"/>
            <a:ext cx="7467600" cy="1143000"/>
          </a:xfrm>
        </p:spPr>
        <p:txBody>
          <a:bodyPr>
            <a:normAutofit fontScale="9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Types of phonological processes of the English language </a:t>
            </a:r>
          </a:p>
        </p:txBody>
      </p:sp>
      <p:sp>
        <p:nvSpPr>
          <p:cNvPr id="9" name="8 Rectángulo redondeado"/>
          <p:cNvSpPr/>
          <p:nvPr/>
        </p:nvSpPr>
        <p:spPr>
          <a:xfrm>
            <a:off x="2428860" y="5214950"/>
            <a:ext cx="1357322"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err="1" smtClean="0"/>
              <a:t>Haplology</a:t>
            </a:r>
            <a:endParaRPr lang="en-US" dirty="0"/>
          </a:p>
        </p:txBody>
      </p:sp>
      <p:sp>
        <p:nvSpPr>
          <p:cNvPr id="10" name="9 Rectángulo redondeado"/>
          <p:cNvSpPr/>
          <p:nvPr/>
        </p:nvSpPr>
        <p:spPr>
          <a:xfrm>
            <a:off x="4286248" y="5214950"/>
            <a:ext cx="1571636"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err="1" smtClean="0"/>
              <a:t>Coalescence</a:t>
            </a:r>
            <a:endParaRPr lang="en-US" dirty="0"/>
          </a:p>
        </p:txBody>
      </p:sp>
      <p:sp>
        <p:nvSpPr>
          <p:cNvPr id="11" name="10 Rectángulo redondeado"/>
          <p:cNvSpPr/>
          <p:nvPr/>
        </p:nvSpPr>
        <p:spPr>
          <a:xfrm>
            <a:off x="1785918" y="3929066"/>
            <a:ext cx="1500198"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err="1" smtClean="0"/>
              <a:t>Gemination</a:t>
            </a:r>
            <a:endParaRPr lang="en-US" dirty="0"/>
          </a:p>
        </p:txBody>
      </p:sp>
      <p:sp>
        <p:nvSpPr>
          <p:cNvPr id="12" name="11 Rectángulo redondeado"/>
          <p:cNvSpPr/>
          <p:nvPr/>
        </p:nvSpPr>
        <p:spPr>
          <a:xfrm>
            <a:off x="1571604" y="4714884"/>
            <a:ext cx="1357322"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err="1" smtClean="0"/>
              <a:t>Metathesis</a:t>
            </a:r>
            <a:endParaRPr lang="en-US" dirty="0"/>
          </a:p>
        </p:txBody>
      </p:sp>
      <p:sp>
        <p:nvSpPr>
          <p:cNvPr id="13" name="12 Rectángulo redondeado"/>
          <p:cNvSpPr/>
          <p:nvPr/>
        </p:nvSpPr>
        <p:spPr>
          <a:xfrm>
            <a:off x="5143504" y="3929066"/>
            <a:ext cx="1357322"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err="1" smtClean="0"/>
              <a:t>Elision</a:t>
            </a:r>
            <a:endParaRPr lang="en-US" dirty="0"/>
          </a:p>
        </p:txBody>
      </p:sp>
      <p:sp>
        <p:nvSpPr>
          <p:cNvPr id="14" name="13 Rectángulo redondeado"/>
          <p:cNvSpPr/>
          <p:nvPr/>
        </p:nvSpPr>
        <p:spPr>
          <a:xfrm>
            <a:off x="5429256" y="4714884"/>
            <a:ext cx="1500198"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t>Assimilation</a:t>
            </a:r>
            <a:endParaRPr lang="en-US" dirty="0"/>
          </a:p>
        </p:txBody>
      </p:sp>
      <p:sp>
        <p:nvSpPr>
          <p:cNvPr id="15" name="14 Rectángulo redondeado"/>
          <p:cNvSpPr/>
          <p:nvPr/>
        </p:nvSpPr>
        <p:spPr>
          <a:xfrm>
            <a:off x="3571868" y="3571876"/>
            <a:ext cx="1357322"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t>Linking</a:t>
            </a:r>
            <a:endParaRPr lang="en-US" dirty="0"/>
          </a:p>
        </p:txBody>
      </p:sp>
      <p:pic>
        <p:nvPicPr>
          <p:cNvPr id="13314" name="Picture 2" descr="http://images2.wikia.nocookie.net/murciano/images/3/3d/Books-aj.svg_aj_ashton_01e.png"/>
          <p:cNvPicPr>
            <a:picLocks noChangeAspect="1" noChangeArrowheads="1"/>
          </p:cNvPicPr>
          <p:nvPr/>
        </p:nvPicPr>
        <p:blipFill>
          <a:blip r:embed="rId2"/>
          <a:srcRect/>
          <a:stretch>
            <a:fillRect/>
          </a:stretch>
        </p:blipFill>
        <p:spPr bwMode="auto">
          <a:xfrm>
            <a:off x="214282" y="4714884"/>
            <a:ext cx="2000264" cy="17736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Linking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4" name="3 CuadroTexto"/>
          <p:cNvSpPr txBox="1"/>
          <p:nvPr/>
        </p:nvSpPr>
        <p:spPr>
          <a:xfrm>
            <a:off x="857224" y="1428736"/>
            <a:ext cx="7358114" cy="3693319"/>
          </a:xfrm>
          <a:prstGeom prst="rect">
            <a:avLst/>
          </a:prstGeom>
          <a:noFill/>
        </p:spPr>
        <p:txBody>
          <a:bodyPr wrap="square" rtlCol="0">
            <a:spAutoFit/>
          </a:bodyPr>
          <a:lstStyle/>
          <a:p>
            <a:pPr algn="just"/>
            <a:r>
              <a:rPr lang="en-US" dirty="0" smtClean="0">
                <a:latin typeface="Berlin Sans FB" pitchFamily="34" charset="0"/>
              </a:rPr>
              <a:t>It is a process by which groups of words are connected together within the same phrase or sentence in connected speech.</a:t>
            </a:r>
          </a:p>
          <a:p>
            <a:pPr algn="just"/>
            <a:endParaRPr lang="es-ES" dirty="0" smtClean="0">
              <a:latin typeface="Berlin Sans FB" pitchFamily="34" charset="0"/>
            </a:endParaRPr>
          </a:p>
          <a:p>
            <a:r>
              <a:rPr lang="en-US" dirty="0" smtClean="0">
                <a:latin typeface="Berlin Sans FB" pitchFamily="34" charset="0"/>
              </a:rPr>
              <a:t>There are basically two types of linking:</a:t>
            </a:r>
            <a:br>
              <a:rPr lang="en-US" dirty="0" smtClean="0">
                <a:latin typeface="Berlin Sans FB" pitchFamily="34" charset="0"/>
              </a:rPr>
            </a:br>
            <a:endParaRPr lang="en-US" dirty="0" smtClean="0">
              <a:latin typeface="Berlin Sans FB" pitchFamily="34" charset="0"/>
            </a:endParaRPr>
          </a:p>
          <a:p>
            <a:pPr lvl="0" algn="just"/>
            <a:r>
              <a:rPr lang="en-US" dirty="0" smtClean="0">
                <a:latin typeface="Berlin Sans FB" pitchFamily="34" charset="0"/>
              </a:rPr>
              <a:t>                                                        We link words </a:t>
            </a:r>
            <a:r>
              <a:rPr lang="en-US" i="1" dirty="0" smtClean="0">
                <a:latin typeface="Berlin Sans FB" pitchFamily="34" charset="0"/>
              </a:rPr>
              <a:t>ending with a consonant sound</a:t>
            </a:r>
            <a:r>
              <a:rPr lang="en-US" dirty="0" smtClean="0">
                <a:latin typeface="Berlin Sans FB" pitchFamily="34" charset="0"/>
              </a:rPr>
              <a:t> to words </a:t>
            </a:r>
            <a:r>
              <a:rPr lang="en-US" i="1" dirty="0" smtClean="0">
                <a:latin typeface="Berlin Sans FB" pitchFamily="34" charset="0"/>
              </a:rPr>
              <a:t>beginning with a vowel sound</a:t>
            </a:r>
            <a:r>
              <a:rPr lang="en-US" dirty="0" smtClean="0">
                <a:latin typeface="Berlin Sans FB" pitchFamily="34" charset="0"/>
              </a:rPr>
              <a:t> </a:t>
            </a:r>
          </a:p>
          <a:p>
            <a:pPr lvl="0" algn="just"/>
            <a:endParaRPr lang="en-US" dirty="0" smtClean="0">
              <a:latin typeface="Berlin Sans FB" pitchFamily="34" charset="0"/>
            </a:endParaRPr>
          </a:p>
          <a:p>
            <a:pPr lvl="0"/>
            <a:r>
              <a:rPr lang="en-US" dirty="0" smtClean="0">
                <a:latin typeface="Berlin Sans FB" pitchFamily="34" charset="0"/>
              </a:rPr>
              <a:t/>
            </a:r>
            <a:br>
              <a:rPr lang="en-US" dirty="0" smtClean="0">
                <a:latin typeface="Berlin Sans FB" pitchFamily="34" charset="0"/>
              </a:rPr>
            </a:br>
            <a:r>
              <a:rPr lang="en-US" dirty="0" smtClean="0">
                <a:latin typeface="Berlin Sans FB" pitchFamily="34" charset="0"/>
              </a:rPr>
              <a:t>                                                         We link words </a:t>
            </a:r>
            <a:r>
              <a:rPr lang="en-US" i="1" dirty="0" smtClean="0">
                <a:latin typeface="Berlin Sans FB" pitchFamily="34" charset="0"/>
              </a:rPr>
              <a:t>ending with a vowel sound</a:t>
            </a:r>
            <a:r>
              <a:rPr lang="en-US" dirty="0" smtClean="0">
                <a:latin typeface="Berlin Sans FB" pitchFamily="34" charset="0"/>
              </a:rPr>
              <a:t> to words </a:t>
            </a:r>
            <a:r>
              <a:rPr lang="en-US" i="1" dirty="0" smtClean="0">
                <a:latin typeface="Berlin Sans FB" pitchFamily="34" charset="0"/>
              </a:rPr>
              <a:t>beginning with a vowel sound</a:t>
            </a:r>
            <a:endParaRPr lang="en-US" dirty="0" smtClean="0">
              <a:latin typeface="Berlin Sans FB" pitchFamily="34" charset="0"/>
            </a:endParaRPr>
          </a:p>
          <a:p>
            <a:pPr algn="just"/>
            <a:endParaRPr lang="en-US" dirty="0" smtClean="0"/>
          </a:p>
          <a:p>
            <a:pPr algn="just"/>
            <a:endParaRPr lang="en-US" dirty="0"/>
          </a:p>
        </p:txBody>
      </p:sp>
      <p:sp>
        <p:nvSpPr>
          <p:cNvPr id="6" name="5 Rectángulo redondeado"/>
          <p:cNvSpPr/>
          <p:nvPr/>
        </p:nvSpPr>
        <p:spPr>
          <a:xfrm>
            <a:off x="1000100" y="2786058"/>
            <a:ext cx="3071834"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err="1" smtClean="0"/>
              <a:t>Consonant</a:t>
            </a:r>
            <a:r>
              <a:rPr lang="es-ES" b="1" dirty="0" smtClean="0"/>
              <a:t>  &gt; </a:t>
            </a:r>
            <a:r>
              <a:rPr lang="es-ES" b="1" dirty="0" err="1" smtClean="0"/>
              <a:t>vowel</a:t>
            </a:r>
            <a:endParaRPr lang="en-US" b="1" dirty="0"/>
          </a:p>
        </p:txBody>
      </p:sp>
      <p:sp>
        <p:nvSpPr>
          <p:cNvPr id="7" name="6 Rectángulo redondeado"/>
          <p:cNvSpPr/>
          <p:nvPr/>
        </p:nvSpPr>
        <p:spPr>
          <a:xfrm>
            <a:off x="1000100" y="3857628"/>
            <a:ext cx="3071834"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err="1" smtClean="0"/>
              <a:t>Vowel</a:t>
            </a:r>
            <a:r>
              <a:rPr lang="es-ES" b="1" dirty="0" smtClean="0"/>
              <a:t>  &gt; </a:t>
            </a:r>
            <a:r>
              <a:rPr lang="es-ES" b="1" dirty="0" err="1" smtClean="0"/>
              <a:t>vowel</a:t>
            </a:r>
            <a:endParaRPr lang="en-US" b="1" dirty="0"/>
          </a:p>
        </p:txBody>
      </p:sp>
      <p:pic>
        <p:nvPicPr>
          <p:cNvPr id="1027" name="Picture 3" descr="http://robotics.usc.edu/~maja/teaching/cs584/images/arrow-right-big.png"/>
          <p:cNvPicPr>
            <a:picLocks noChangeAspect="1" noChangeArrowheads="1"/>
          </p:cNvPicPr>
          <p:nvPr/>
        </p:nvPicPr>
        <p:blipFill>
          <a:blip r:embed="rId2" cstate="print"/>
          <a:srcRect/>
          <a:stretch>
            <a:fillRect/>
          </a:stretch>
        </p:blipFill>
        <p:spPr bwMode="auto">
          <a:xfrm>
            <a:off x="8001024" y="6000768"/>
            <a:ext cx="793724" cy="752748"/>
          </a:xfrm>
          <a:prstGeom prst="rect">
            <a:avLst/>
          </a:prstGeom>
          <a:noFill/>
        </p:spPr>
      </p:pic>
      <p:sp>
        <p:nvSpPr>
          <p:cNvPr id="11" name="10 Rectángulo redondeado"/>
          <p:cNvSpPr/>
          <p:nvPr/>
        </p:nvSpPr>
        <p:spPr>
          <a:xfrm>
            <a:off x="4429124" y="6215082"/>
            <a:ext cx="3500462"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i="1" dirty="0" err="1" smtClean="0"/>
              <a:t>Let´s</a:t>
            </a:r>
            <a:r>
              <a:rPr lang="es-ES" b="1" i="1" dirty="0" smtClean="0"/>
              <a:t> </a:t>
            </a:r>
            <a:r>
              <a:rPr lang="es-ES" b="1" i="1" dirty="0" err="1" smtClean="0"/>
              <a:t>see</a:t>
            </a:r>
            <a:r>
              <a:rPr lang="es-ES" b="1" i="1" dirty="0" smtClean="0"/>
              <a:t> </a:t>
            </a:r>
            <a:r>
              <a:rPr lang="es-ES" b="1" i="1" dirty="0" err="1" smtClean="0"/>
              <a:t>some</a:t>
            </a:r>
            <a:r>
              <a:rPr lang="es-ES" b="1" i="1" dirty="0" smtClean="0"/>
              <a:t> </a:t>
            </a:r>
            <a:r>
              <a:rPr lang="es-ES" b="1" i="1" dirty="0" err="1" smtClean="0"/>
              <a:t>examples</a:t>
            </a:r>
            <a:r>
              <a:rPr lang="es-ES" b="1" i="1" dirty="0" smtClean="0"/>
              <a:t>…</a:t>
            </a:r>
            <a:endParaRPr lang="en-US" b="1" i="1" dirty="0"/>
          </a:p>
        </p:txBody>
      </p:sp>
      <p:pic>
        <p:nvPicPr>
          <p:cNvPr id="12290" name="Picture 2" descr="http://www.tkorsds.org/images/chain.png"/>
          <p:cNvPicPr>
            <a:picLocks noChangeAspect="1" noChangeArrowheads="1"/>
          </p:cNvPicPr>
          <p:nvPr/>
        </p:nvPicPr>
        <p:blipFill>
          <a:blip r:embed="rId3"/>
          <a:srcRect/>
          <a:stretch>
            <a:fillRect/>
          </a:stretch>
        </p:blipFill>
        <p:spPr bwMode="auto">
          <a:xfrm>
            <a:off x="571472" y="5072074"/>
            <a:ext cx="3267769" cy="10541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7467600" cy="1143000"/>
          </a:xfrm>
        </p:spPr>
        <p:txBody>
          <a:bodyPr>
            <a:normAutofit/>
          </a:bodyPr>
          <a:lstStyle/>
          <a:p>
            <a:pPr algn="ct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Linking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Consonant</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to</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Vowel</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4" name="3 CuadroTexto"/>
          <p:cNvSpPr txBox="1"/>
          <p:nvPr/>
        </p:nvSpPr>
        <p:spPr>
          <a:xfrm>
            <a:off x="714348" y="928670"/>
            <a:ext cx="7643866" cy="4955203"/>
          </a:xfrm>
          <a:prstGeom prst="rect">
            <a:avLst/>
          </a:prstGeom>
          <a:noFill/>
        </p:spPr>
        <p:txBody>
          <a:bodyPr wrap="square" rtlCol="0">
            <a:spAutoFit/>
          </a:bodyPr>
          <a:lstStyle/>
          <a:p>
            <a:r>
              <a:rPr lang="en-US" sz="1600" dirty="0" smtClean="0">
                <a:latin typeface="Berlin Sans FB" pitchFamily="34" charset="0"/>
              </a:rPr>
              <a:t>For example, in the phrase "turn off":</a:t>
            </a:r>
          </a:p>
          <a:p>
            <a:endParaRPr lang="es-ES" sz="2000" dirty="0" smtClean="0">
              <a:latin typeface="Berlin Sans FB" pitchFamily="34" charset="0"/>
            </a:endParaRPr>
          </a:p>
          <a:p>
            <a:endParaRPr lang="es-ES" sz="2000" dirty="0" smtClean="0">
              <a:latin typeface="Berlin Sans FB" pitchFamily="34" charset="0"/>
            </a:endParaRPr>
          </a:p>
          <a:p>
            <a:endParaRPr lang="es-ES" sz="2000" dirty="0" smtClean="0">
              <a:latin typeface="Berlin Sans FB" pitchFamily="34" charset="0"/>
            </a:endParaRPr>
          </a:p>
          <a:p>
            <a:endParaRPr lang="es-ES" sz="2000" dirty="0" smtClean="0">
              <a:latin typeface="Berlin Sans FB" pitchFamily="34" charset="0"/>
            </a:endParaRPr>
          </a:p>
          <a:p>
            <a:pPr algn="ct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Linking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Vowel</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to</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Vowel</a:t>
            </a:r>
            <a:endPar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a:p>
            <a:r>
              <a:rPr lang="en-US" sz="1600" dirty="0" smtClean="0">
                <a:latin typeface="Berlin Sans FB" pitchFamily="34" charset="0"/>
              </a:rPr>
              <a:t>If our lips are </a:t>
            </a:r>
            <a:r>
              <a:rPr lang="en-US" sz="1600" b="1" dirty="0" smtClean="0">
                <a:latin typeface="Berlin Sans FB" pitchFamily="34" charset="0"/>
              </a:rPr>
              <a:t>round</a:t>
            </a:r>
            <a:r>
              <a:rPr lang="en-US" sz="1600" dirty="0" smtClean="0">
                <a:latin typeface="Berlin Sans FB" pitchFamily="34" charset="0"/>
              </a:rPr>
              <a:t> at the end of the first word, we insert a </a:t>
            </a:r>
            <a:r>
              <a:rPr lang="en-US" sz="1600" b="1" dirty="0" smtClean="0">
                <a:latin typeface="Berlin Sans FB" pitchFamily="34" charset="0"/>
              </a:rPr>
              <a:t>W</a:t>
            </a:r>
            <a:r>
              <a:rPr lang="en-US" sz="1600" dirty="0" smtClean="0">
                <a:latin typeface="Berlin Sans FB" pitchFamily="34" charset="0"/>
              </a:rPr>
              <a:t> sound</a:t>
            </a:r>
          </a:p>
          <a:p>
            <a:endParaRPr lang="es-ES" sz="1600" dirty="0" smtClean="0">
              <a:latin typeface="Berlin Sans FB" pitchFamily="34" charset="0"/>
            </a:endParaRPr>
          </a:p>
          <a:p>
            <a:endParaRPr lang="es-ES" sz="1600" dirty="0" smtClean="0">
              <a:latin typeface="Berlin Sans FB" pitchFamily="34" charset="0"/>
            </a:endParaRPr>
          </a:p>
          <a:p>
            <a:endParaRPr lang="es-ES" sz="1600" dirty="0" smtClean="0">
              <a:latin typeface="Berlin Sans FB" pitchFamily="34" charset="0"/>
            </a:endParaRPr>
          </a:p>
          <a:p>
            <a:endParaRPr lang="es-ES" sz="1600" dirty="0" smtClean="0">
              <a:latin typeface="Berlin Sans FB" pitchFamily="34" charset="0"/>
            </a:endParaRPr>
          </a:p>
          <a:p>
            <a:endParaRPr lang="en-US" sz="1600" dirty="0" smtClean="0">
              <a:latin typeface="Berlin Sans FB" pitchFamily="34" charset="0"/>
            </a:endParaRPr>
          </a:p>
          <a:p>
            <a:r>
              <a:rPr lang="en-US" sz="1600" dirty="0" smtClean="0">
                <a:latin typeface="Berlin Sans FB" pitchFamily="34" charset="0"/>
              </a:rPr>
              <a:t>If our lips are </a:t>
            </a:r>
            <a:r>
              <a:rPr lang="en-US" sz="1600" b="1" dirty="0" smtClean="0">
                <a:latin typeface="Berlin Sans FB" pitchFamily="34" charset="0"/>
              </a:rPr>
              <a:t>wide</a:t>
            </a:r>
            <a:r>
              <a:rPr lang="en-US" sz="1600" dirty="0" smtClean="0">
                <a:latin typeface="Berlin Sans FB" pitchFamily="34" charset="0"/>
              </a:rPr>
              <a:t> at the end of the first word, we insert a </a:t>
            </a:r>
            <a:r>
              <a:rPr lang="en-US" sz="1600" b="1" dirty="0" smtClean="0">
                <a:latin typeface="Berlin Sans FB" pitchFamily="34" charset="0"/>
              </a:rPr>
              <a:t>Y</a:t>
            </a:r>
            <a:r>
              <a:rPr lang="en-US" sz="1600" dirty="0" smtClean="0">
                <a:latin typeface="Berlin Sans FB" pitchFamily="34" charset="0"/>
              </a:rPr>
              <a:t> sound:</a:t>
            </a:r>
          </a:p>
          <a:p>
            <a:endParaRPr lang="en-US" sz="2000" dirty="0" smtClean="0">
              <a:latin typeface="Berlin Sans FB" pitchFamily="34" charset="0"/>
            </a:endParaRPr>
          </a:p>
          <a:p>
            <a:endParaRPr lang="en-US" sz="2000" dirty="0" smtClean="0">
              <a:latin typeface="Berlin Sans FB" pitchFamily="34" charset="0"/>
            </a:endParaRPr>
          </a:p>
          <a:p>
            <a:endParaRPr lang="en-US" dirty="0" smtClean="0">
              <a:latin typeface="Berlin Sans FB" pitchFamily="34" charset="0"/>
            </a:endParaRPr>
          </a:p>
          <a:p>
            <a:endParaRPr lang="en-US" dirty="0"/>
          </a:p>
        </p:txBody>
      </p:sp>
      <p:graphicFrame>
        <p:nvGraphicFramePr>
          <p:cNvPr id="5" name="4 Tabla"/>
          <p:cNvGraphicFramePr>
            <a:graphicFrameLocks noGrp="1"/>
          </p:cNvGraphicFramePr>
          <p:nvPr/>
        </p:nvGraphicFramePr>
        <p:xfrm>
          <a:off x="1357290" y="1285860"/>
          <a:ext cx="6096000" cy="827532"/>
        </p:xfrm>
        <a:graphic>
          <a:graphicData uri="http://schemas.openxmlformats.org/drawingml/2006/table">
            <a:tbl>
              <a:tblPr firstRow="1" bandRow="1">
                <a:tableStyleId>{D113A9D2-9D6B-4929-AA2D-F23B5EE8CBE7}</a:tableStyleId>
              </a:tblPr>
              <a:tblGrid>
                <a:gridCol w="2032000"/>
                <a:gridCol w="2032000"/>
                <a:gridCol w="2032000"/>
              </a:tblGrid>
              <a:tr h="370840">
                <a:tc>
                  <a:txBody>
                    <a:bodyPr/>
                    <a:lstStyle/>
                    <a:p>
                      <a:pPr algn="ctr">
                        <a:lnSpc>
                          <a:spcPct val="115000"/>
                        </a:lnSpc>
                        <a:spcAft>
                          <a:spcPts val="0"/>
                        </a:spcAft>
                      </a:pPr>
                      <a:r>
                        <a:rPr lang="en-US" sz="1600" b="0" dirty="0">
                          <a:latin typeface="Berlin Sans FB" pitchFamily="34" charset="0"/>
                        </a:rPr>
                        <a:t>We write it like </a:t>
                      </a:r>
                      <a:r>
                        <a:rPr lang="en-US" sz="1600" b="0" dirty="0" smtClean="0">
                          <a:latin typeface="Berlin Sans FB" pitchFamily="34" charset="0"/>
                        </a:rPr>
                        <a:t>this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rPr>
                        <a:t>turn</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a:latin typeface="Berlin Sans FB" pitchFamily="34" charset="0"/>
                        </a:rPr>
                        <a:t>off</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a:latin typeface="Berlin Sans FB" pitchFamily="34" charset="0"/>
                        </a:rPr>
                        <a:t>We say it like this: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a:latin typeface="Berlin Sans FB" pitchFamily="34" charset="0"/>
                        </a:rPr>
                        <a:t>tur</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rPr>
                        <a:t>noff</a:t>
                      </a:r>
                      <a:endParaRPr lang="en-US" sz="1600" b="0" dirty="0">
                        <a:latin typeface="Berlin Sans FB" pitchFamily="34" charset="0"/>
                        <a:ea typeface="Calibri"/>
                        <a:cs typeface="Times New Roman"/>
                      </a:endParaRPr>
                    </a:p>
                  </a:txBody>
                  <a:tcPr marL="66675" marR="66675" marT="66675" marB="66675"/>
                </a:tc>
              </a:tr>
            </a:tbl>
          </a:graphicData>
        </a:graphic>
      </p:graphicFrame>
      <p:graphicFrame>
        <p:nvGraphicFramePr>
          <p:cNvPr id="6" name="5 Tabla"/>
          <p:cNvGraphicFramePr>
            <a:graphicFrameLocks noGrp="1"/>
          </p:cNvGraphicFramePr>
          <p:nvPr/>
        </p:nvGraphicFramePr>
        <p:xfrm>
          <a:off x="357158" y="3214686"/>
          <a:ext cx="8001055" cy="827532"/>
        </p:xfrm>
        <a:graphic>
          <a:graphicData uri="http://schemas.openxmlformats.org/drawingml/2006/table">
            <a:tbl>
              <a:tblPr firstRow="1" bandRow="1">
                <a:tableStyleId>{D113A9D2-9D6B-4929-AA2D-F23B5EE8CBE7}</a:tableStyleId>
              </a:tblPr>
              <a:tblGrid>
                <a:gridCol w="1928824"/>
                <a:gridCol w="1271598"/>
                <a:gridCol w="1600211"/>
                <a:gridCol w="1600211"/>
                <a:gridCol w="1600211"/>
              </a:tblGrid>
              <a:tr h="370840">
                <a:tc>
                  <a:txBody>
                    <a:bodyPr/>
                    <a:lstStyle/>
                    <a:p>
                      <a:pPr algn="ctr">
                        <a:lnSpc>
                          <a:spcPct val="115000"/>
                        </a:lnSpc>
                        <a:spcAft>
                          <a:spcPts val="0"/>
                        </a:spcAft>
                      </a:pPr>
                      <a:r>
                        <a:rPr lang="en-US" sz="1600" b="0" dirty="0">
                          <a:latin typeface="Berlin Sans FB" pitchFamily="34" charset="0"/>
                          <a:ea typeface="Times New Roman"/>
                          <a:cs typeface="Times New Roman"/>
                        </a:rPr>
                        <a:t>We write it like this: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ea typeface="Times New Roman"/>
                          <a:cs typeface="Times New Roman"/>
                        </a:rPr>
                        <a:t>too</a:t>
                      </a:r>
                      <a:r>
                        <a:rPr lang="es-ES" sz="1600" b="0" dirty="0">
                          <a:latin typeface="Berlin Sans FB" pitchFamily="34" charset="0"/>
                          <a:ea typeface="Times New Roman"/>
                          <a:cs typeface="Times New Roman"/>
                        </a:rPr>
                        <a:t> </a:t>
                      </a:r>
                      <a:r>
                        <a:rPr lang="es-ES" sz="1600" b="0" dirty="0" err="1">
                          <a:latin typeface="Berlin Sans FB" pitchFamily="34" charset="0"/>
                          <a:ea typeface="Times New Roman"/>
                          <a:cs typeface="Times New Roman"/>
                        </a:rPr>
                        <a:t>often</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a:latin typeface="Berlin Sans FB" pitchFamily="34" charset="0"/>
                          <a:ea typeface="Times New Roman"/>
                          <a:cs typeface="Times New Roman"/>
                        </a:rPr>
                        <a:t>who is</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a:latin typeface="Berlin Sans FB" pitchFamily="34" charset="0"/>
                          <a:ea typeface="Times New Roman"/>
                          <a:cs typeface="Times New Roman"/>
                        </a:rPr>
                        <a:t>so I</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a:latin typeface="Berlin Sans FB" pitchFamily="34" charset="0"/>
                          <a:ea typeface="Times New Roman"/>
                          <a:cs typeface="Times New Roman"/>
                        </a:rPr>
                        <a:t>do </a:t>
                      </a:r>
                      <a:r>
                        <a:rPr lang="es-ES" sz="1600" b="0" dirty="0" err="1">
                          <a:latin typeface="Berlin Sans FB" pitchFamily="34" charset="0"/>
                          <a:ea typeface="Times New Roman"/>
                          <a:cs typeface="Times New Roman"/>
                        </a:rPr>
                        <a:t>all</a:t>
                      </a:r>
                      <a:endParaRPr lang="en-US" sz="1600" b="0" dirty="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a:latin typeface="Berlin Sans FB" pitchFamily="34" charset="0"/>
                          <a:ea typeface="Times New Roman"/>
                          <a:cs typeface="Times New Roman"/>
                        </a:rPr>
                        <a:t>We say it like this: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ea typeface="Times New Roman"/>
                          <a:cs typeface="Times New Roman"/>
                        </a:rPr>
                        <a:t>tooWoften</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ea typeface="Times New Roman"/>
                          <a:cs typeface="Times New Roman"/>
                        </a:rPr>
                        <a:t>whoWis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ea typeface="Times New Roman"/>
                          <a:cs typeface="Times New Roman"/>
                        </a:rPr>
                        <a:t>soWI</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a:latin typeface="Berlin Sans FB" pitchFamily="34" charset="0"/>
                          <a:ea typeface="Times New Roman"/>
                          <a:cs typeface="Times New Roman"/>
                        </a:rPr>
                        <a:t>doWall</a:t>
                      </a:r>
                      <a:endParaRPr lang="en-US" sz="1600" b="0" dirty="0">
                        <a:latin typeface="Berlin Sans FB" pitchFamily="34" charset="0"/>
                        <a:ea typeface="Calibri"/>
                        <a:cs typeface="Times New Roman"/>
                      </a:endParaRPr>
                    </a:p>
                  </a:txBody>
                  <a:tcPr marL="66675" marR="66675" marT="66675" marB="66675"/>
                </a:tc>
              </a:tr>
            </a:tbl>
          </a:graphicData>
        </a:graphic>
      </p:graphicFrame>
      <p:graphicFrame>
        <p:nvGraphicFramePr>
          <p:cNvPr id="7" name="6 Tabla"/>
          <p:cNvGraphicFramePr>
            <a:graphicFrameLocks noGrp="1"/>
          </p:cNvGraphicFramePr>
          <p:nvPr/>
        </p:nvGraphicFramePr>
        <p:xfrm>
          <a:off x="357158" y="4714884"/>
          <a:ext cx="8072495" cy="827532"/>
        </p:xfrm>
        <a:graphic>
          <a:graphicData uri="http://schemas.openxmlformats.org/drawingml/2006/table">
            <a:tbl>
              <a:tblPr firstRow="1" bandRow="1">
                <a:tableStyleId>{D113A9D2-9D6B-4929-AA2D-F23B5EE8CBE7}</a:tableStyleId>
              </a:tblPr>
              <a:tblGrid>
                <a:gridCol w="1946046"/>
                <a:gridCol w="1282952"/>
                <a:gridCol w="1614499"/>
                <a:gridCol w="1614499"/>
                <a:gridCol w="1614499"/>
              </a:tblGrid>
              <a:tr h="370840">
                <a:tc>
                  <a:txBody>
                    <a:bodyPr/>
                    <a:lstStyle/>
                    <a:p>
                      <a:pPr algn="ctr">
                        <a:lnSpc>
                          <a:spcPct val="115000"/>
                        </a:lnSpc>
                        <a:spcAft>
                          <a:spcPts val="0"/>
                        </a:spcAft>
                      </a:pPr>
                      <a:r>
                        <a:rPr lang="en-US" sz="1600" b="0" dirty="0" smtClean="0">
                          <a:latin typeface="Berlin Sans FB" pitchFamily="34" charset="0"/>
                          <a:ea typeface="Times New Roman"/>
                          <a:cs typeface="Times New Roman"/>
                        </a:rPr>
                        <a:t>We write it like this: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Kay is</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I am</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the end</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she asked</a:t>
                      </a:r>
                      <a:endParaRPr lang="en-US" sz="1600" b="0">
                        <a:latin typeface="Berlin Sans FB" pitchFamily="34" charset="0"/>
                        <a:ea typeface="Calibri"/>
                        <a:cs typeface="Times New Roman"/>
                      </a:endParaRPr>
                    </a:p>
                  </a:txBody>
                  <a:tcPr marL="66675" marR="66675" marT="66675" marB="66675"/>
                </a:tc>
              </a:tr>
              <a:tr h="370840">
                <a:tc>
                  <a:txBody>
                    <a:bodyPr/>
                    <a:lstStyle/>
                    <a:p>
                      <a:pPr algn="ctr">
                        <a:lnSpc>
                          <a:spcPct val="115000"/>
                        </a:lnSpc>
                        <a:spcAft>
                          <a:spcPts val="0"/>
                        </a:spcAft>
                      </a:pPr>
                      <a:r>
                        <a:rPr lang="en-US" sz="1600" b="0" dirty="0" smtClean="0">
                          <a:latin typeface="Berlin Sans FB" pitchFamily="34" charset="0"/>
                          <a:ea typeface="Times New Roman"/>
                          <a:cs typeface="Times New Roman"/>
                        </a:rPr>
                        <a:t>We say it like this:</a:t>
                      </a:r>
                      <a:endParaRPr lang="en-US" sz="1600" b="0" dirty="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KayYis</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IYam</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smtClean="0">
                          <a:latin typeface="Berlin Sans FB" pitchFamily="34" charset="0"/>
                          <a:ea typeface="Times New Roman"/>
                          <a:cs typeface="Times New Roman"/>
                        </a:rPr>
                        <a:t>theYend</a:t>
                      </a:r>
                      <a:endParaRPr lang="en-US" sz="1600" b="0">
                        <a:latin typeface="Berlin Sans FB" pitchFamily="34" charset="0"/>
                        <a:ea typeface="Calibri"/>
                        <a:cs typeface="Times New Roman"/>
                      </a:endParaRPr>
                    </a:p>
                  </a:txBody>
                  <a:tcPr marL="66675" marR="66675" marT="66675" marB="66675"/>
                </a:tc>
                <a:tc>
                  <a:txBody>
                    <a:bodyPr/>
                    <a:lstStyle/>
                    <a:p>
                      <a:pPr algn="ctr">
                        <a:lnSpc>
                          <a:spcPct val="115000"/>
                        </a:lnSpc>
                        <a:spcAft>
                          <a:spcPts val="0"/>
                        </a:spcAft>
                      </a:pPr>
                      <a:r>
                        <a:rPr lang="es-ES" sz="1600" b="0" dirty="0" err="1" smtClean="0">
                          <a:latin typeface="Berlin Sans FB" pitchFamily="34" charset="0"/>
                          <a:ea typeface="Times New Roman"/>
                          <a:cs typeface="Times New Roman"/>
                        </a:rPr>
                        <a:t>sheYasked</a:t>
                      </a:r>
                      <a:endParaRPr lang="en-US" sz="1600" b="0" dirty="0">
                        <a:latin typeface="Berlin Sans FB" pitchFamily="34" charset="0"/>
                        <a:ea typeface="Calibri"/>
                        <a:cs typeface="Times New Roman"/>
                      </a:endParaRPr>
                    </a:p>
                  </a:txBody>
                  <a:tcPr marL="66675" marR="66675" marT="66675" marB="66675"/>
                </a:tc>
              </a:tr>
            </a:tbl>
          </a:graphicData>
        </a:graphic>
      </p:graphicFrame>
      <p:pic>
        <p:nvPicPr>
          <p:cNvPr id="11266" name="Picture 2" descr="http://www.chicagonow.com/blogs/doctors-next-door/light_bulb.png"/>
          <p:cNvPicPr>
            <a:picLocks noChangeAspect="1" noChangeArrowheads="1"/>
          </p:cNvPicPr>
          <p:nvPr/>
        </p:nvPicPr>
        <p:blipFill>
          <a:blip r:embed="rId2"/>
          <a:srcRect/>
          <a:stretch>
            <a:fillRect/>
          </a:stretch>
        </p:blipFill>
        <p:spPr bwMode="auto">
          <a:xfrm rot="21162860">
            <a:off x="7369087" y="336934"/>
            <a:ext cx="1579542" cy="15873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7467600" cy="1143000"/>
          </a:xfrm>
        </p:spPr>
        <p:txBody>
          <a:bodyP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Elision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4" name="3 CuadroTexto"/>
          <p:cNvSpPr txBox="1"/>
          <p:nvPr/>
        </p:nvSpPr>
        <p:spPr>
          <a:xfrm>
            <a:off x="642910" y="1643050"/>
            <a:ext cx="7858180" cy="1615827"/>
          </a:xfrm>
          <a:prstGeom prst="rect">
            <a:avLst/>
          </a:prstGeom>
          <a:noFill/>
        </p:spPr>
        <p:txBody>
          <a:bodyPr wrap="square" rtlCol="0">
            <a:spAutoFit/>
          </a:bodyPr>
          <a:lstStyle/>
          <a:p>
            <a:pPr algn="just">
              <a:lnSpc>
                <a:spcPct val="150000"/>
              </a:lnSpc>
            </a:pPr>
            <a:r>
              <a:rPr lang="en-US" dirty="0" smtClean="0">
                <a:latin typeface="Berlin Sans FB" pitchFamily="34" charset="0"/>
              </a:rPr>
              <a:t>Is the omission of one or more sounds (such as a </a:t>
            </a:r>
            <a:r>
              <a:rPr lang="en-US" i="1" dirty="0" smtClean="0">
                <a:latin typeface="Berlin Sans FB" pitchFamily="34" charset="0"/>
              </a:rPr>
              <a:t>vowel</a:t>
            </a:r>
            <a:r>
              <a:rPr lang="en-US" dirty="0" smtClean="0">
                <a:latin typeface="Berlin Sans FB" pitchFamily="34" charset="0"/>
              </a:rPr>
              <a:t>, a </a:t>
            </a:r>
            <a:r>
              <a:rPr lang="en-US" i="1" dirty="0" smtClean="0">
                <a:latin typeface="Berlin Sans FB" pitchFamily="34" charset="0"/>
              </a:rPr>
              <a:t>consonant</a:t>
            </a:r>
            <a:r>
              <a:rPr lang="en-US" dirty="0" smtClean="0">
                <a:latin typeface="Berlin Sans FB" pitchFamily="34" charset="0"/>
              </a:rPr>
              <a:t>, or a </a:t>
            </a:r>
            <a:r>
              <a:rPr lang="en-US" i="1" dirty="0" smtClean="0">
                <a:latin typeface="Berlin Sans FB" pitchFamily="34" charset="0"/>
              </a:rPr>
              <a:t>whole syllable</a:t>
            </a:r>
            <a:r>
              <a:rPr lang="en-US" dirty="0" smtClean="0">
                <a:latin typeface="Berlin Sans FB" pitchFamily="34" charset="0"/>
              </a:rPr>
              <a:t>) in a word or phrase, producing a result that is easier for the speaker to pronounce. </a:t>
            </a:r>
            <a:r>
              <a:rPr lang="es-ES" dirty="0" err="1" smtClean="0">
                <a:latin typeface="Berlin Sans FB" pitchFamily="34" charset="0"/>
              </a:rPr>
              <a:t>Sometimes</a:t>
            </a:r>
            <a:r>
              <a:rPr lang="es-ES" dirty="0" smtClean="0">
                <a:latin typeface="Berlin Sans FB" pitchFamily="34" charset="0"/>
              </a:rPr>
              <a:t>, </a:t>
            </a:r>
            <a:r>
              <a:rPr lang="es-ES" dirty="0" err="1" smtClean="0">
                <a:latin typeface="Berlin Sans FB" pitchFamily="34" charset="0"/>
              </a:rPr>
              <a:t>sounds</a:t>
            </a:r>
            <a:r>
              <a:rPr lang="es-ES" dirty="0" smtClean="0">
                <a:latin typeface="Berlin Sans FB" pitchFamily="34" charset="0"/>
              </a:rPr>
              <a:t> </a:t>
            </a:r>
            <a:r>
              <a:rPr lang="es-ES" dirty="0" err="1" smtClean="0">
                <a:latin typeface="Berlin Sans FB" pitchFamily="34" charset="0"/>
              </a:rPr>
              <a:t>may</a:t>
            </a:r>
            <a:r>
              <a:rPr lang="es-ES" dirty="0" smtClean="0">
                <a:latin typeface="Berlin Sans FB" pitchFamily="34" charset="0"/>
              </a:rPr>
              <a:t> </a:t>
            </a:r>
            <a:r>
              <a:rPr lang="es-ES" dirty="0" err="1" smtClean="0">
                <a:latin typeface="Berlin Sans FB" pitchFamily="34" charset="0"/>
              </a:rPr>
              <a:t>be</a:t>
            </a:r>
            <a:r>
              <a:rPr lang="es-ES" dirty="0" smtClean="0">
                <a:latin typeface="Berlin Sans FB" pitchFamily="34" charset="0"/>
              </a:rPr>
              <a:t> </a:t>
            </a:r>
            <a:r>
              <a:rPr lang="es-ES" dirty="0" err="1" smtClean="0">
                <a:latin typeface="Berlin Sans FB" pitchFamily="34" charset="0"/>
              </a:rPr>
              <a:t>elided</a:t>
            </a:r>
            <a:r>
              <a:rPr lang="es-ES" dirty="0" smtClean="0">
                <a:latin typeface="Berlin Sans FB" pitchFamily="34" charset="0"/>
              </a:rPr>
              <a:t> </a:t>
            </a:r>
            <a:r>
              <a:rPr lang="es-ES" dirty="0" err="1" smtClean="0">
                <a:latin typeface="Berlin Sans FB" pitchFamily="34" charset="0"/>
              </a:rPr>
              <a:t>for</a:t>
            </a:r>
            <a:r>
              <a:rPr lang="es-ES" dirty="0" smtClean="0">
                <a:latin typeface="Berlin Sans FB" pitchFamily="34" charset="0"/>
              </a:rPr>
              <a:t> </a:t>
            </a:r>
            <a:r>
              <a:rPr lang="es-ES" dirty="0" err="1" smtClean="0">
                <a:latin typeface="Berlin Sans FB" pitchFamily="34" charset="0"/>
              </a:rPr>
              <a:t>euphonic</a:t>
            </a:r>
            <a:r>
              <a:rPr lang="es-ES" dirty="0" smtClean="0">
                <a:latin typeface="Berlin Sans FB" pitchFamily="34" charset="0"/>
              </a:rPr>
              <a:t> </a:t>
            </a:r>
            <a:r>
              <a:rPr lang="es-ES" dirty="0" err="1" smtClean="0">
                <a:latin typeface="Berlin Sans FB" pitchFamily="34" charset="0"/>
              </a:rPr>
              <a:t>effect</a:t>
            </a:r>
            <a:r>
              <a:rPr lang="es-ES" dirty="0" smtClean="0">
                <a:latin typeface="Berlin Sans FB" pitchFamily="34" charset="0"/>
              </a:rPr>
              <a:t>.</a:t>
            </a:r>
            <a:endParaRPr lang="en-US" dirty="0" smtClean="0">
              <a:latin typeface="Berlin Sans FB" pitchFamily="34" charset="0"/>
            </a:endParaRPr>
          </a:p>
          <a:p>
            <a:endParaRPr lang="en-US" dirty="0"/>
          </a:p>
        </p:txBody>
      </p:sp>
      <p:pic>
        <p:nvPicPr>
          <p:cNvPr id="1028" name="Picture 4" descr="http://www.clker.com/cliparts/a/9/2/f/11970899581747040425brunurb_LegoBlocks_brunurb.svg.hi.png"/>
          <p:cNvPicPr>
            <a:picLocks noChangeAspect="1" noChangeArrowheads="1"/>
          </p:cNvPicPr>
          <p:nvPr/>
        </p:nvPicPr>
        <p:blipFill>
          <a:blip r:embed="rId2" cstate="print"/>
          <a:srcRect/>
          <a:stretch>
            <a:fillRect/>
          </a:stretch>
        </p:blipFill>
        <p:spPr bwMode="auto">
          <a:xfrm>
            <a:off x="1000100" y="4000504"/>
            <a:ext cx="1556370" cy="1785950"/>
          </a:xfrm>
          <a:prstGeom prst="rect">
            <a:avLst/>
          </a:prstGeom>
          <a:noFill/>
        </p:spPr>
      </p:pic>
      <p:pic>
        <p:nvPicPr>
          <p:cNvPr id="7" name="Picture 3" descr="http://robotics.usc.edu/~maja/teaching/cs584/images/arrow-right-big.png"/>
          <p:cNvPicPr>
            <a:picLocks noChangeAspect="1" noChangeArrowheads="1"/>
          </p:cNvPicPr>
          <p:nvPr/>
        </p:nvPicPr>
        <p:blipFill>
          <a:blip r:embed="rId3" cstate="print"/>
          <a:srcRect/>
          <a:stretch>
            <a:fillRect/>
          </a:stretch>
        </p:blipFill>
        <p:spPr bwMode="auto">
          <a:xfrm>
            <a:off x="8001024" y="6000768"/>
            <a:ext cx="793724" cy="752748"/>
          </a:xfrm>
          <a:prstGeom prst="rect">
            <a:avLst/>
          </a:prstGeom>
          <a:noFill/>
        </p:spPr>
      </p:pic>
      <p:sp>
        <p:nvSpPr>
          <p:cNvPr id="9" name="8 Rectángulo redondeado"/>
          <p:cNvSpPr/>
          <p:nvPr/>
        </p:nvSpPr>
        <p:spPr>
          <a:xfrm>
            <a:off x="4429124" y="6215082"/>
            <a:ext cx="3500462"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i="1" dirty="0" err="1" smtClean="0"/>
              <a:t>Let´s</a:t>
            </a:r>
            <a:r>
              <a:rPr lang="es-ES" b="1" i="1" dirty="0" smtClean="0"/>
              <a:t> </a:t>
            </a:r>
            <a:r>
              <a:rPr lang="es-ES" b="1" i="1" dirty="0" err="1" smtClean="0"/>
              <a:t>see</a:t>
            </a:r>
            <a:r>
              <a:rPr lang="es-ES" b="1" i="1" dirty="0" smtClean="0"/>
              <a:t> </a:t>
            </a:r>
            <a:r>
              <a:rPr lang="es-ES" b="1" i="1" dirty="0" err="1" smtClean="0"/>
              <a:t>some</a:t>
            </a:r>
            <a:r>
              <a:rPr lang="es-ES" b="1" i="1" dirty="0" smtClean="0"/>
              <a:t> </a:t>
            </a:r>
            <a:r>
              <a:rPr lang="es-ES" b="1" i="1" dirty="0" err="1" smtClean="0"/>
              <a:t>examples</a:t>
            </a:r>
            <a:r>
              <a:rPr lang="es-ES" b="1" i="1" dirty="0" smtClean="0"/>
              <a:t>…</a:t>
            </a:r>
            <a:endParaRPr lang="en-US"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Examples</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graphicFrame>
        <p:nvGraphicFramePr>
          <p:cNvPr id="5" name="4 Tabla"/>
          <p:cNvGraphicFramePr>
            <a:graphicFrameLocks noGrp="1"/>
          </p:cNvGraphicFramePr>
          <p:nvPr/>
        </p:nvGraphicFramePr>
        <p:xfrm>
          <a:off x="1000100" y="1714488"/>
          <a:ext cx="7119966" cy="3175007"/>
        </p:xfrm>
        <a:graphic>
          <a:graphicData uri="http://schemas.openxmlformats.org/drawingml/2006/table">
            <a:tbl>
              <a:tblPr firstRow="1" bandRow="1">
                <a:tableStyleId>{D113A9D2-9D6B-4929-AA2D-F23B5EE8CBE7}</a:tableStyleId>
              </a:tblPr>
              <a:tblGrid>
                <a:gridCol w="1833554"/>
                <a:gridCol w="1857388"/>
                <a:gridCol w="3429024"/>
              </a:tblGrid>
              <a:tr h="372315">
                <a:tc>
                  <a:txBody>
                    <a:bodyPr/>
                    <a:lstStyle/>
                    <a:p>
                      <a:pPr algn="ctr">
                        <a:lnSpc>
                          <a:spcPct val="115000"/>
                        </a:lnSpc>
                        <a:spcAft>
                          <a:spcPts val="0"/>
                        </a:spcAft>
                      </a:pPr>
                      <a:r>
                        <a:rPr lang="es-ES" sz="1600" dirty="0" err="1" smtClean="0"/>
                        <a:t>Comfortable</a:t>
                      </a:r>
                      <a:r>
                        <a:rPr lang="es-ES" sz="1600" dirty="0"/>
                        <a:t>:</a:t>
                      </a:r>
                      <a:endParaRPr lang="en-US" sz="1600" b="0" dirty="0">
                        <a:latin typeface="Berlin Sans FB" pitchFamily="34" charset="0"/>
                        <a:ea typeface="Calibri"/>
                        <a:cs typeface="Times New Roman"/>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/ˈkʌmfərtəbəl/</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 /ˈkʌmftərbəl/</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r>
              <a:tr h="372315">
                <a:tc>
                  <a:txBody>
                    <a:bodyPr/>
                    <a:lstStyle/>
                    <a:p>
                      <a:pPr algn="ctr">
                        <a:lnSpc>
                          <a:spcPct val="115000"/>
                        </a:lnSpc>
                        <a:spcAft>
                          <a:spcPts val="0"/>
                        </a:spcAft>
                      </a:pPr>
                      <a:r>
                        <a:rPr lang="es-ES" sz="1600" dirty="0" err="1" smtClean="0"/>
                        <a:t>Fifth</a:t>
                      </a:r>
                      <a:r>
                        <a:rPr lang="es-ES" sz="1600" dirty="0"/>
                        <a:t>:</a:t>
                      </a:r>
                      <a:endParaRPr lang="en-US" sz="1600" b="0" dirty="0">
                        <a:latin typeface="Berlin Sans FB" pitchFamily="34" charset="0"/>
                        <a:ea typeface="Calibri"/>
                        <a:cs typeface="Times New Roman"/>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/ˈfɪfθ/</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 /ˈfɪθ/</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r>
              <a:tr h="372315">
                <a:tc>
                  <a:txBody>
                    <a:bodyPr/>
                    <a:lstStyle/>
                    <a:p>
                      <a:pPr algn="ctr">
                        <a:lnSpc>
                          <a:spcPct val="115000"/>
                        </a:lnSpc>
                        <a:spcAft>
                          <a:spcPts val="0"/>
                        </a:spcAft>
                      </a:pPr>
                      <a:r>
                        <a:rPr lang="es-ES" sz="1600" dirty="0" err="1" smtClean="0"/>
                        <a:t>Him</a:t>
                      </a:r>
                      <a:r>
                        <a:rPr lang="es-ES" sz="1600" dirty="0"/>
                        <a:t>:</a:t>
                      </a:r>
                      <a:endParaRPr lang="en-US" sz="1600" b="0" dirty="0">
                        <a:latin typeface="Berlin Sans FB" pitchFamily="34" charset="0"/>
                        <a:ea typeface="Calibri"/>
                        <a:cs typeface="Times New Roman"/>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/hɪm/</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 /ɪm/</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r>
              <a:tr h="1124405">
                <a:tc>
                  <a:txBody>
                    <a:bodyPr/>
                    <a:lstStyle/>
                    <a:p>
                      <a:pPr algn="ctr">
                        <a:lnSpc>
                          <a:spcPct val="115000"/>
                        </a:lnSpc>
                        <a:spcAft>
                          <a:spcPts val="0"/>
                        </a:spcAft>
                      </a:pPr>
                      <a:r>
                        <a:rPr lang="es-ES" sz="1600" dirty="0" err="1" smtClean="0"/>
                        <a:t>Laboratory</a:t>
                      </a:r>
                      <a:r>
                        <a:rPr lang="es-ES" sz="1600" dirty="0"/>
                        <a:t>:</a:t>
                      </a:r>
                      <a:endParaRPr lang="en-US" sz="1600" b="0" dirty="0">
                        <a:latin typeface="Berlin Sans FB" pitchFamily="34" charset="0"/>
                        <a:ea typeface="Calibri"/>
                        <a:cs typeface="Times New Roman"/>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/læˈbɔrətɔri/</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c>
                  <a:txBody>
                    <a:bodyPr/>
                    <a:lstStyle/>
                    <a:p>
                      <a:pPr algn="ctr">
                        <a:lnSpc>
                          <a:spcPct val="115000"/>
                        </a:lnSpc>
                        <a:spcAft>
                          <a:spcPts val="0"/>
                        </a:spcAft>
                      </a:pPr>
                      <a:r>
                        <a:rPr lang="en-US" sz="1600">
                          <a:latin typeface="Arial Unicode MS" pitchFamily="34" charset="-128"/>
                          <a:ea typeface="Arial Unicode MS" pitchFamily="34" charset="-128"/>
                          <a:cs typeface="Arial Unicode MS" pitchFamily="34" charset="-128"/>
                        </a:rPr>
                        <a:t>→ /ˈlæbrətɔri/ (American English), /ləˈbɔrətri/ (British English)</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r>
              <a:tr h="561342">
                <a:tc>
                  <a:txBody>
                    <a:bodyPr/>
                    <a:lstStyle/>
                    <a:p>
                      <a:pPr algn="ctr">
                        <a:lnSpc>
                          <a:spcPct val="115000"/>
                        </a:lnSpc>
                        <a:spcAft>
                          <a:spcPts val="0"/>
                        </a:spcAft>
                      </a:pPr>
                      <a:r>
                        <a:rPr lang="es-ES" sz="1600" dirty="0" err="1" smtClean="0"/>
                        <a:t>Temperature</a:t>
                      </a:r>
                      <a:r>
                        <a:rPr lang="es-ES" sz="1600" dirty="0"/>
                        <a:t>:</a:t>
                      </a:r>
                      <a:endParaRPr lang="en-US" sz="1600" b="0" dirty="0">
                        <a:latin typeface="Berlin Sans FB" pitchFamily="34" charset="0"/>
                        <a:ea typeface="Calibri"/>
                        <a:cs typeface="Times New Roman"/>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/ˈtɛmpərətʃər/</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 /ˈtɛmpərtʃər/, /ˈtɛmprətʃər/</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r>
              <a:tr h="372315">
                <a:tc>
                  <a:txBody>
                    <a:bodyPr/>
                    <a:lstStyle/>
                    <a:p>
                      <a:pPr algn="ctr">
                        <a:lnSpc>
                          <a:spcPct val="115000"/>
                        </a:lnSpc>
                        <a:spcAft>
                          <a:spcPts val="0"/>
                        </a:spcAft>
                      </a:pPr>
                      <a:r>
                        <a:rPr lang="es-ES" sz="1600" dirty="0" smtClean="0"/>
                        <a:t>Vegetable</a:t>
                      </a:r>
                      <a:r>
                        <a:rPr lang="es-ES" sz="1600" dirty="0"/>
                        <a:t>:</a:t>
                      </a:r>
                      <a:endParaRPr lang="en-US" sz="1600" b="0" dirty="0">
                        <a:latin typeface="Berlin Sans FB" pitchFamily="34" charset="0"/>
                        <a:ea typeface="Calibri"/>
                        <a:cs typeface="Times New Roman"/>
                      </a:endParaRPr>
                    </a:p>
                  </a:txBody>
                  <a:tcPr marL="9525" marR="9525" marT="9525" marB="9525" anchor="ctr"/>
                </a:tc>
                <a:tc>
                  <a:txBody>
                    <a:bodyPr/>
                    <a:lstStyle/>
                    <a:p>
                      <a:pPr algn="ctr">
                        <a:lnSpc>
                          <a:spcPct val="115000"/>
                        </a:lnSpc>
                        <a:spcAft>
                          <a:spcPts val="0"/>
                        </a:spcAft>
                      </a:pPr>
                      <a:r>
                        <a:rPr lang="es-ES" sz="1600">
                          <a:latin typeface="Arial Unicode MS" pitchFamily="34" charset="-128"/>
                          <a:ea typeface="Arial Unicode MS" pitchFamily="34" charset="-128"/>
                          <a:cs typeface="Arial Unicode MS" pitchFamily="34" charset="-128"/>
                        </a:rPr>
                        <a:t>/ˈvɛdʒətəbəl/</a:t>
                      </a:r>
                      <a:endParaRPr lang="en-US" sz="1600" b="0">
                        <a:latin typeface="Arial Unicode MS" pitchFamily="34" charset="-128"/>
                        <a:ea typeface="Arial Unicode MS" pitchFamily="34" charset="-128"/>
                        <a:cs typeface="Arial Unicode MS" pitchFamily="34" charset="-128"/>
                      </a:endParaRPr>
                    </a:p>
                  </a:txBody>
                  <a:tcPr marL="9525" marR="9525" marT="9525" marB="9525" anchor="ctr"/>
                </a:tc>
                <a:tc>
                  <a:txBody>
                    <a:bodyPr/>
                    <a:lstStyle/>
                    <a:p>
                      <a:pPr algn="ctr">
                        <a:lnSpc>
                          <a:spcPct val="115000"/>
                        </a:lnSpc>
                        <a:spcAft>
                          <a:spcPts val="0"/>
                        </a:spcAft>
                      </a:pPr>
                      <a:r>
                        <a:rPr lang="es-ES" sz="1600" dirty="0">
                          <a:latin typeface="Arial Unicode MS" pitchFamily="34" charset="-128"/>
                          <a:ea typeface="Arial Unicode MS" pitchFamily="34" charset="-128"/>
                          <a:cs typeface="Arial Unicode MS" pitchFamily="34" charset="-128"/>
                        </a:rPr>
                        <a:t>→ /ˈ</a:t>
                      </a:r>
                      <a:r>
                        <a:rPr lang="es-ES" sz="1600" dirty="0" err="1">
                          <a:latin typeface="Arial Unicode MS" pitchFamily="34" charset="-128"/>
                          <a:ea typeface="Arial Unicode MS" pitchFamily="34" charset="-128"/>
                          <a:cs typeface="Arial Unicode MS" pitchFamily="34" charset="-128"/>
                        </a:rPr>
                        <a:t>vɛdʒtəbəl</a:t>
                      </a:r>
                      <a:r>
                        <a:rPr lang="es-ES" sz="1600" dirty="0">
                          <a:latin typeface="Arial Unicode MS" pitchFamily="34" charset="-128"/>
                          <a:ea typeface="Arial Unicode MS" pitchFamily="34" charset="-128"/>
                          <a:cs typeface="Arial Unicode MS" pitchFamily="34" charset="-128"/>
                        </a:rPr>
                        <a:t>/</a:t>
                      </a:r>
                      <a:endParaRPr lang="en-US" sz="1600" b="0" dirty="0">
                        <a:latin typeface="Arial Unicode MS" pitchFamily="34" charset="-128"/>
                        <a:ea typeface="Arial Unicode MS" pitchFamily="34" charset="-128"/>
                        <a:cs typeface="Arial Unicode MS" pitchFamily="34" charset="-128"/>
                      </a:endParaRPr>
                    </a:p>
                  </a:txBody>
                  <a:tcPr marL="9525" marR="9525" marT="9525" marB="9525" anchor="ctr"/>
                </a:tc>
              </a:tr>
            </a:tbl>
          </a:graphicData>
        </a:graphic>
      </p:graphicFrame>
      <p:pic>
        <p:nvPicPr>
          <p:cNvPr id="9218" name="Picture 2" descr="http://www.klespta.org/GoodIdea.png"/>
          <p:cNvPicPr>
            <a:picLocks noChangeAspect="1" noChangeArrowheads="1"/>
          </p:cNvPicPr>
          <p:nvPr/>
        </p:nvPicPr>
        <p:blipFill>
          <a:blip r:embed="rId2"/>
          <a:srcRect/>
          <a:stretch>
            <a:fillRect/>
          </a:stretch>
        </p:blipFill>
        <p:spPr bwMode="auto">
          <a:xfrm rot="21332368" flipH="1">
            <a:off x="500034" y="4929198"/>
            <a:ext cx="1500198" cy="17859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71480"/>
            <a:ext cx="7467600" cy="1143000"/>
          </a:xfrm>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Assimilation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4" name="3 CuadroTexto"/>
          <p:cNvSpPr txBox="1"/>
          <p:nvPr/>
        </p:nvSpPr>
        <p:spPr>
          <a:xfrm>
            <a:off x="1071538" y="1928802"/>
            <a:ext cx="7000924" cy="1287532"/>
          </a:xfrm>
          <a:prstGeom prst="rect">
            <a:avLst/>
          </a:prstGeom>
          <a:noFill/>
        </p:spPr>
        <p:txBody>
          <a:bodyPr wrap="square" rtlCol="0">
            <a:spAutoFit/>
          </a:bodyPr>
          <a:lstStyle/>
          <a:p>
            <a:pPr algn="just">
              <a:lnSpc>
                <a:spcPct val="150000"/>
              </a:lnSpc>
            </a:pPr>
            <a:r>
              <a:rPr lang="en-US" dirty="0" smtClean="0">
                <a:latin typeface="Berlin Sans FB" pitchFamily="34" charset="0"/>
              </a:rPr>
              <a:t>It is a common phonological process by which the phonetics of a speech segment becomes more like that of another segment in a word (or at a word boundary). </a:t>
            </a:r>
            <a:endParaRPr lang="en-US" dirty="0">
              <a:latin typeface="Berlin Sans FB" pitchFamily="34" charset="0"/>
            </a:endParaRPr>
          </a:p>
        </p:txBody>
      </p:sp>
      <p:pic>
        <p:nvPicPr>
          <p:cNvPr id="5" name="Picture 3" descr="http://robotics.usc.edu/~maja/teaching/cs584/images/arrow-right-big.png"/>
          <p:cNvPicPr>
            <a:picLocks noChangeAspect="1" noChangeArrowheads="1"/>
          </p:cNvPicPr>
          <p:nvPr/>
        </p:nvPicPr>
        <p:blipFill>
          <a:blip r:embed="rId2" cstate="print"/>
          <a:srcRect/>
          <a:stretch>
            <a:fillRect/>
          </a:stretch>
        </p:blipFill>
        <p:spPr bwMode="auto">
          <a:xfrm>
            <a:off x="8001024" y="6000768"/>
            <a:ext cx="793724" cy="752748"/>
          </a:xfrm>
          <a:prstGeom prst="rect">
            <a:avLst/>
          </a:prstGeom>
          <a:noFill/>
        </p:spPr>
      </p:pic>
      <p:sp>
        <p:nvSpPr>
          <p:cNvPr id="7" name="6 Rectángulo redondeado"/>
          <p:cNvSpPr/>
          <p:nvPr/>
        </p:nvSpPr>
        <p:spPr>
          <a:xfrm>
            <a:off x="4429124" y="6215082"/>
            <a:ext cx="3500462"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i="1" dirty="0" err="1" smtClean="0"/>
              <a:t>Let´s</a:t>
            </a:r>
            <a:r>
              <a:rPr lang="es-ES" b="1" i="1" dirty="0" smtClean="0"/>
              <a:t> </a:t>
            </a:r>
            <a:r>
              <a:rPr lang="es-ES" b="1" i="1" dirty="0" err="1" smtClean="0"/>
              <a:t>see</a:t>
            </a:r>
            <a:r>
              <a:rPr lang="es-ES" b="1" i="1" dirty="0" smtClean="0"/>
              <a:t> </a:t>
            </a:r>
            <a:r>
              <a:rPr lang="es-ES" b="1" i="1" dirty="0" err="1" smtClean="0"/>
              <a:t>some</a:t>
            </a:r>
            <a:r>
              <a:rPr lang="es-ES" b="1" i="1" dirty="0" smtClean="0"/>
              <a:t> </a:t>
            </a:r>
            <a:r>
              <a:rPr lang="es-ES" b="1" i="1" dirty="0" err="1" smtClean="0"/>
              <a:t>examples</a:t>
            </a:r>
            <a:r>
              <a:rPr lang="es-ES" b="1" i="1" dirty="0" smtClean="0"/>
              <a:t>…</a:t>
            </a:r>
            <a:endParaRPr lang="en-US" b="1" i="1" dirty="0"/>
          </a:p>
        </p:txBody>
      </p:sp>
      <p:pic>
        <p:nvPicPr>
          <p:cNvPr id="20482" name="Picture 2" descr="http://www.pathf.com/blogs/wp-content/uploads/2009/08/Vmware_fusion.png"/>
          <p:cNvPicPr>
            <a:picLocks noChangeAspect="1" noChangeArrowheads="1"/>
          </p:cNvPicPr>
          <p:nvPr/>
        </p:nvPicPr>
        <p:blipFill>
          <a:blip r:embed="rId3"/>
          <a:srcRect/>
          <a:stretch>
            <a:fillRect/>
          </a:stretch>
        </p:blipFill>
        <p:spPr bwMode="auto">
          <a:xfrm>
            <a:off x="785786" y="4162110"/>
            <a:ext cx="2071702" cy="1632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989</TotalTime>
  <Words>757</Words>
  <Application>Microsoft Office PowerPoint</Application>
  <PresentationFormat>On-screen Show (4:3)</PresentationFormat>
  <Paragraphs>149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Técnico</vt:lpstr>
      <vt:lpstr>Phonological processes</vt:lpstr>
      <vt:lpstr>What do you think about the phonological processes? </vt:lpstr>
      <vt:lpstr>Slide 3</vt:lpstr>
      <vt:lpstr>Types of phonological processes of the English language </vt:lpstr>
      <vt:lpstr>Linking</vt:lpstr>
      <vt:lpstr>Linking Consonant to Vowel</vt:lpstr>
      <vt:lpstr>Elision</vt:lpstr>
      <vt:lpstr>Examples:</vt:lpstr>
      <vt:lpstr>Assimilation</vt:lpstr>
      <vt:lpstr>Examples:</vt:lpstr>
      <vt:lpstr>Coalescence</vt:lpstr>
      <vt:lpstr>Examples:</vt:lpstr>
      <vt:lpstr>Haplology</vt:lpstr>
      <vt:lpstr>Examples:</vt:lpstr>
      <vt:lpstr>Gemination</vt:lpstr>
      <vt:lpstr>Examples:</vt:lpstr>
      <vt:lpstr>Slide 17</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Phonological processes</dc:title>
  <dc:creator>Usuario Microsoft</dc:creator>
  <cp:lastModifiedBy>Othman</cp:lastModifiedBy>
  <cp:revision>88</cp:revision>
  <dcterms:created xsi:type="dcterms:W3CDTF">2009-12-11T23:22:37Z</dcterms:created>
  <dcterms:modified xsi:type="dcterms:W3CDTF">2011-03-07T10:30:34Z</dcterms:modified>
</cp:coreProperties>
</file>