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8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528" r:id="rId4"/>
    <p:sldId id="533" r:id="rId5"/>
    <p:sldId id="356" r:id="rId6"/>
    <p:sldId id="534" r:id="rId7"/>
    <p:sldId id="536" r:id="rId8"/>
    <p:sldId id="506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75510-14B7-4D34-AF82-03124E9D8CA5}" v="2" dt="2021-04-07T00:51:33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3202" autoAdjust="0"/>
  </p:normalViewPr>
  <p:slideViewPr>
    <p:cSldViewPr>
      <p:cViewPr varScale="1">
        <p:scale>
          <a:sx n="59" d="100"/>
          <a:sy n="59" d="100"/>
        </p:scale>
        <p:origin x="14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elrhman Z Gaafar" userId="727f7c06-4644-461f-a89c-178d40a3c8fc" providerId="ADAL" clId="{21575510-14B7-4D34-AF82-03124E9D8CA5}"/>
    <pc:docChg chg="modSld">
      <pc:chgData name="Abdelrhman Z Gaafar" userId="727f7c06-4644-461f-a89c-178d40a3c8fc" providerId="ADAL" clId="{21575510-14B7-4D34-AF82-03124E9D8CA5}" dt="2021-04-07T00:51:33.683" v="1" actId="478"/>
      <pc:docMkLst>
        <pc:docMk/>
      </pc:docMkLst>
      <pc:sldChg chg="delSp">
        <pc:chgData name="Abdelrhman Z Gaafar" userId="727f7c06-4644-461f-a89c-178d40a3c8fc" providerId="ADAL" clId="{21575510-14B7-4D34-AF82-03124E9D8CA5}" dt="2021-04-07T00:51:33.683" v="1" actId="478"/>
        <pc:sldMkLst>
          <pc:docMk/>
          <pc:sldMk cId="1325538520" sldId="257"/>
        </pc:sldMkLst>
        <pc:picChg chg="del">
          <ac:chgData name="Abdelrhman Z Gaafar" userId="727f7c06-4644-461f-a89c-178d40a3c8fc" providerId="ADAL" clId="{21575510-14B7-4D34-AF82-03124E9D8CA5}" dt="2021-04-07T00:51:29.504" v="0" actId="478"/>
          <ac:picMkLst>
            <pc:docMk/>
            <pc:sldMk cId="1325538520" sldId="257"/>
            <ac:picMk id="13" creationId="{00000000-0000-0000-0000-000000000000}"/>
          </ac:picMkLst>
        </pc:picChg>
        <pc:picChg chg="del">
          <ac:chgData name="Abdelrhman Z Gaafar" userId="727f7c06-4644-461f-a89c-178d40a3c8fc" providerId="ADAL" clId="{21575510-14B7-4D34-AF82-03124E9D8CA5}" dt="2021-04-07T00:51:33.683" v="1" actId="478"/>
          <ac:picMkLst>
            <pc:docMk/>
            <pc:sldMk cId="1325538520" sldId="257"/>
            <ac:picMk id="14" creationId="{00000000-0000-0000-0000-000000000000}"/>
          </ac:picMkLst>
        </pc:picChg>
        <pc:picChg chg="del">
          <ac:chgData name="Abdelrhman Z Gaafar" userId="727f7c06-4644-461f-a89c-178d40a3c8fc" providerId="ADAL" clId="{21575510-14B7-4D34-AF82-03124E9D8CA5}" dt="2021-04-07T00:51:29.504" v="0" actId="478"/>
          <ac:picMkLst>
            <pc:docMk/>
            <pc:sldMk cId="1325538520" sldId="257"/>
            <ac:picMk id="15" creationId="{00000000-0000-0000-0000-000000000000}"/>
          </ac:picMkLst>
        </pc:picChg>
        <pc:picChg chg="del">
          <ac:chgData name="Abdelrhman Z Gaafar" userId="727f7c06-4644-461f-a89c-178d40a3c8fc" providerId="ADAL" clId="{21575510-14B7-4D34-AF82-03124E9D8CA5}" dt="2021-04-07T00:51:33.683" v="1" actId="478"/>
          <ac:picMkLst>
            <pc:docMk/>
            <pc:sldMk cId="1325538520" sldId="257"/>
            <ac:picMk id="1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FE315-50C5-4FF0-BD5D-7F7A6FD485A8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BC778-CE13-42FE-9938-32EE4E63E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BC778-CE13-42FE-9938-32EE4E63E1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263B-FF64-4601-941E-7E225819CE0A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9075824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D00C-96B5-4B64-A0FE-5860512F84F0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74424019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7380-6850-42A8-84BD-DD667D4DE105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5399564"/>
      </p:ext>
    </p:extLst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36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055070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481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527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3206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69068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1024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154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AFB-D64C-4B9F-BA94-AA3A5ADCA8A4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682661"/>
      </p:ext>
    </p:extLst>
  </p:cSld>
  <p:clrMapOvr>
    <a:masterClrMapping/>
  </p:clrMapOvr>
  <p:transition spd="slow"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1287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8925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747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0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23B4-B9A8-4855-8CD0-963EE876CE30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21196083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8DC9-76D8-4B6F-937D-188F7AC38CC9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6765920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5E0-B939-4762-ABC1-DC5E8116A99F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0880755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EF5D-7E85-4233-AB32-9EC7F4F7375E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2364124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854C-D001-4C19-AF64-F606430E029B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5658082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EB0-2556-42F3-A386-8E065D7C7C53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1324128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6B0E-92FE-4C4A-8283-D8F0C7ACB5D7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474864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3307E-CD9A-4127-9936-85C77029587E}" type="datetime8">
              <a:rPr lang="ar-EG" smtClean="0"/>
              <a:t>07 نيسان، 21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4818-1CEE-4BE5-B670-54679208667B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9259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/>
          <p:nvPr/>
        </p:nvPicPr>
        <p:blipFill>
          <a:blip r:embed="rId15"/>
          <a:stretch>
            <a:fillRect/>
          </a:stretch>
        </p:blipFill>
        <p:spPr>
          <a:xfrm>
            <a:off x="35640" y="6021360"/>
            <a:ext cx="2213640" cy="78660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GB" sz="1200">
                <a:solidFill>
                  <a:srgbClr val="8B8B8B"/>
                </a:solidFill>
                <a:latin typeface="Calibri"/>
              </a:rPr>
              <a:t>05/04/16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90BA90A-2F9C-47C2-AA1E-A5121472B6BD}" type="slidenum">
              <a:rPr lang="en-GB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975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182" y="2081572"/>
            <a:ext cx="7960897" cy="158417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rtl="0"/>
            <a:r>
              <a:rPr lang="en-US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RNA Quality Assessment</a:t>
            </a:r>
            <a:endParaRPr lang="en-US" i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6985" y="729145"/>
            <a:ext cx="6883407" cy="552036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 rtl="0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Botany and Microbiology Department</a:t>
            </a:r>
            <a:endParaRPr lang="ar-EG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53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6384" y="0"/>
            <a:ext cx="4959672" cy="715052"/>
            <a:chOff x="0" y="863127"/>
            <a:chExt cx="8435280" cy="715052"/>
          </a:xfrm>
        </p:grpSpPr>
        <p:sp>
          <p:nvSpPr>
            <p:cNvPr id="6" name="Rounded Rectangle 24"/>
            <p:cNvSpPr/>
            <p:nvPr/>
          </p:nvSpPr>
          <p:spPr>
            <a:xfrm>
              <a:off x="0" y="863127"/>
              <a:ext cx="8435280" cy="7150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Rounded Rectangle 6"/>
            <p:cNvSpPr/>
            <p:nvPr/>
          </p:nvSpPr>
          <p:spPr>
            <a:xfrm>
              <a:off x="34907" y="898033"/>
              <a:ext cx="8365469" cy="645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/>
                <a:t>1. 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Extraction and purification of total RNA</a:t>
              </a:r>
              <a:r>
                <a:rPr lang="en-US" b="1" dirty="0"/>
                <a:t>.</a:t>
              </a:r>
              <a:endParaRPr lang="ar-EG" sz="18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5372202" y="1757152"/>
            <a:ext cx="337143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Qiagen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RNeasy® Plant Mini Kit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07504" y="3214943"/>
            <a:ext cx="6611584" cy="715052"/>
            <a:chOff x="0" y="863127"/>
            <a:chExt cx="8435280" cy="715052"/>
          </a:xfrm>
        </p:grpSpPr>
        <p:sp>
          <p:nvSpPr>
            <p:cNvPr id="11" name="Rounded Rectangle 24"/>
            <p:cNvSpPr/>
            <p:nvPr/>
          </p:nvSpPr>
          <p:spPr>
            <a:xfrm>
              <a:off x="0" y="863127"/>
              <a:ext cx="8435280" cy="7150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2" name="Rounded Rectangle 6"/>
            <p:cNvSpPr/>
            <p:nvPr/>
          </p:nvSpPr>
          <p:spPr>
            <a:xfrm>
              <a:off x="34907" y="898033"/>
              <a:ext cx="8365469" cy="645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rtl="0">
                <a:lnSpc>
                  <a:spcPct val="150000"/>
                </a:lnSpc>
                <a:spcAft>
                  <a:spcPts val="0"/>
                </a:spcAft>
              </a:pP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2. RNA concentration and quality</a:t>
              </a:r>
              <a:endPara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Picture 12" descr="http://www.witec.ch/products/images/ND-8000-G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7" y="4036655"/>
            <a:ext cx="2552065" cy="2272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 descr="http://www.integratedscientificsolutions.com/wp-content/uploads/2011/09/InGenius-LH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202" y="4034750"/>
            <a:ext cx="2274570" cy="2274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Rectangle 15"/>
          <p:cNvSpPr/>
          <p:nvPr/>
        </p:nvSpPr>
        <p:spPr>
          <a:xfrm>
            <a:off x="147027" y="6429886"/>
            <a:ext cx="352839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/>
            <a:r>
              <a:rPr lang="en-US" altLang="en-US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Nanodrop</a:t>
            </a:r>
            <a:r>
              <a:rPr lang="en-US" alt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8000 spectrophotometer 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916641" y="6211669"/>
            <a:ext cx="362265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/>
            <a:r>
              <a:rPr lang="en-US" altLang="en-US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Ingenius</a:t>
            </a:r>
            <a:r>
              <a:rPr lang="en-US" alt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Syngene</a:t>
            </a:r>
            <a:r>
              <a:rPr lang="en-US" alt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Bio-imaging gel documentation system</a:t>
            </a:r>
            <a:endParaRPr lang="en-US" b="1" dirty="0"/>
          </a:p>
        </p:txBody>
      </p:sp>
      <p:pic>
        <p:nvPicPr>
          <p:cNvPr id="15" name="Picture 2" descr="https://www.qiagen.com/~/media/nextq/image%20library/s/12/75/s_1275_gef_rnalt0227/1_8.ashx?h=531&amp;la=en&amp;w=800&amp;hash=59C2AF0EE4E2F3EEEEBECC25C8DFA932072BAC8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2" b="17254"/>
          <a:stretch/>
        </p:blipFill>
        <p:spPr bwMode="auto">
          <a:xfrm>
            <a:off x="147027" y="998222"/>
            <a:ext cx="5073045" cy="185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75429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74486"/>
              </p:ext>
            </p:extLst>
          </p:nvPr>
        </p:nvGraphicFramePr>
        <p:xfrm>
          <a:off x="1306561" y="620688"/>
          <a:ext cx="6408718" cy="219456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87111">
                  <a:extLst>
                    <a:ext uri="{9D8B030D-6E8A-4147-A177-3AD203B41FA5}">
                      <a16:colId xmlns:a16="http://schemas.microsoft.com/office/drawing/2014/main" val="3971023189"/>
                    </a:ext>
                  </a:extLst>
                </a:gridCol>
                <a:gridCol w="1896980">
                  <a:extLst>
                    <a:ext uri="{9D8B030D-6E8A-4147-A177-3AD203B41FA5}">
                      <a16:colId xmlns:a16="http://schemas.microsoft.com/office/drawing/2014/main" val="2925961370"/>
                    </a:ext>
                  </a:extLst>
                </a:gridCol>
                <a:gridCol w="1209966">
                  <a:extLst>
                    <a:ext uri="{9D8B030D-6E8A-4147-A177-3AD203B41FA5}">
                      <a16:colId xmlns:a16="http://schemas.microsoft.com/office/drawing/2014/main" val="1037070642"/>
                    </a:ext>
                  </a:extLst>
                </a:gridCol>
                <a:gridCol w="1307378">
                  <a:extLst>
                    <a:ext uri="{9D8B030D-6E8A-4147-A177-3AD203B41FA5}">
                      <a16:colId xmlns:a16="http://schemas.microsoft.com/office/drawing/2014/main" val="2917780887"/>
                    </a:ext>
                  </a:extLst>
                </a:gridCol>
                <a:gridCol w="1707283">
                  <a:extLst>
                    <a:ext uri="{9D8B030D-6E8A-4147-A177-3AD203B41FA5}">
                      <a16:colId xmlns:a16="http://schemas.microsoft.com/office/drawing/2014/main" val="3626152080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Sample Name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86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Conc. (ng/µl)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86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Volume (µl)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Purity (A260/A280)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794208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120.96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269581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107.41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231917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115.90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98715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54846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95.44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854152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89.69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5379059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9713" y="3043215"/>
            <a:ext cx="3013408" cy="3338597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1871" y="3043216"/>
            <a:ext cx="3013408" cy="3338597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46524" y="6425113"/>
            <a:ext cx="7344816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integrity and purity of total extracted RNA as shown by agarose gel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46524" y="116632"/>
            <a:ext cx="7128792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Concentration and purity of total extracted DNA as shown by </a:t>
            </a:r>
            <a:r>
              <a:rPr kumimoji="0" lang="en-US" altLang="en-US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Nanodrop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49907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5271" y="2093567"/>
            <a:ext cx="6674337" cy="37444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36004"/>
            <a:ext cx="3528392" cy="265043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34392" y="332656"/>
            <a:ext cx="6611584" cy="715052"/>
            <a:chOff x="0" y="863127"/>
            <a:chExt cx="8435280" cy="715052"/>
          </a:xfrm>
        </p:grpSpPr>
        <p:sp>
          <p:nvSpPr>
            <p:cNvPr id="10" name="Rounded Rectangle 24"/>
            <p:cNvSpPr/>
            <p:nvPr/>
          </p:nvSpPr>
          <p:spPr>
            <a:xfrm>
              <a:off x="0" y="863127"/>
              <a:ext cx="8435280" cy="7150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34907" y="898033"/>
              <a:ext cx="8365469" cy="645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rtl="0">
                <a:lnSpc>
                  <a:spcPct val="150000"/>
                </a:lnSpc>
                <a:spcAft>
                  <a:spcPts val="0"/>
                </a:spcAft>
              </a:pP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3. RNA concentration and quality</a:t>
              </a:r>
              <a:endPara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98588" y="1352671"/>
            <a:ext cx="4181658" cy="4633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RNA integrity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 (RIN) assessment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0184" y="5930816"/>
            <a:ext cx="380328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Agilent 2100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Bioanalyzer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instrument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-17600" y="5561484"/>
            <a:ext cx="221092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RNA 6000 Nano Kit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89002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02493"/>
              </p:ext>
            </p:extLst>
          </p:nvPr>
        </p:nvGraphicFramePr>
        <p:xfrm>
          <a:off x="132323" y="592997"/>
          <a:ext cx="8784976" cy="246888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11491">
                  <a:extLst>
                    <a:ext uri="{9D8B030D-6E8A-4147-A177-3AD203B41FA5}">
                      <a16:colId xmlns:a16="http://schemas.microsoft.com/office/drawing/2014/main" val="362433682"/>
                    </a:ext>
                  </a:extLst>
                </a:gridCol>
                <a:gridCol w="1639932">
                  <a:extLst>
                    <a:ext uri="{9D8B030D-6E8A-4147-A177-3AD203B41FA5}">
                      <a16:colId xmlns:a16="http://schemas.microsoft.com/office/drawing/2014/main" val="3629758361"/>
                    </a:ext>
                  </a:extLst>
                </a:gridCol>
                <a:gridCol w="1687389">
                  <a:extLst>
                    <a:ext uri="{9D8B030D-6E8A-4147-A177-3AD203B41FA5}">
                      <a16:colId xmlns:a16="http://schemas.microsoft.com/office/drawing/2014/main" val="1467540114"/>
                    </a:ext>
                  </a:extLst>
                </a:gridCol>
                <a:gridCol w="1230389">
                  <a:extLst>
                    <a:ext uri="{9D8B030D-6E8A-4147-A177-3AD203B41FA5}">
                      <a16:colId xmlns:a16="http://schemas.microsoft.com/office/drawing/2014/main" val="2502484419"/>
                    </a:ext>
                  </a:extLst>
                </a:gridCol>
                <a:gridCol w="1552048">
                  <a:extLst>
                    <a:ext uri="{9D8B030D-6E8A-4147-A177-3AD203B41FA5}">
                      <a16:colId xmlns:a16="http://schemas.microsoft.com/office/drawing/2014/main" val="1420885792"/>
                    </a:ext>
                  </a:extLst>
                </a:gridCol>
                <a:gridCol w="1256754">
                  <a:extLst>
                    <a:ext uri="{9D8B030D-6E8A-4147-A177-3AD203B41FA5}">
                      <a16:colId xmlns:a16="http://schemas.microsoft.com/office/drawing/2014/main" val="3119147695"/>
                    </a:ext>
                  </a:extLst>
                </a:gridCol>
                <a:gridCol w="906973">
                  <a:extLst>
                    <a:ext uri="{9D8B030D-6E8A-4147-A177-3AD203B41FA5}">
                      <a16:colId xmlns:a16="http://schemas.microsoft.com/office/drawing/2014/main" val="330524454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Sample Name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86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Conc. (ng/µl)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86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Volume (µl)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86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Amount (µg)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Purity (A260/A280)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397578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567.251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28.363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739837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566.733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28.337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7866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408.699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20.435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5795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425.009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21.250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818133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512.736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25.637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031514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3025" marR="730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570.428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28.521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ook Antiqua" panose="0204060205030503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238286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24910" y="85313"/>
            <a:ext cx="5599803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Quality &amp; Quantity Check of RNA using 2100 </a:t>
            </a:r>
            <a:r>
              <a:rPr kumimoji="0" lang="en-US" altLang="en-US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Bioanalyzer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47" y="3211984"/>
            <a:ext cx="3985260" cy="3545205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 descr="D:\OneDrive - King Saud University Faculty\memory\REPORT\2100 expert_Plant RNA Nano_DE72905192_2016-12-18_11-52-29_EGRAM_Sample10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925" y="3246248"/>
            <a:ext cx="4467589" cy="2607557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4125607" y="6003245"/>
            <a:ext cx="5018393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/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Bioanalyzer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virtual gel image of the RNA samples &amp;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Electropherogram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of the RNA sample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037277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4392" y="116632"/>
            <a:ext cx="6611584" cy="715052"/>
            <a:chOff x="0" y="863127"/>
            <a:chExt cx="8435280" cy="715052"/>
          </a:xfrm>
        </p:grpSpPr>
        <p:sp>
          <p:nvSpPr>
            <p:cNvPr id="10" name="Rounded Rectangle 24"/>
            <p:cNvSpPr/>
            <p:nvPr/>
          </p:nvSpPr>
          <p:spPr>
            <a:xfrm>
              <a:off x="0" y="863127"/>
              <a:ext cx="8435280" cy="7150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34907" y="898033"/>
              <a:ext cx="8365469" cy="645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l" rtl="0">
                <a:lnSpc>
                  <a:spcPct val="150000"/>
                </a:lnSpc>
              </a:pP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4. Stabilization of Samples for Storage and delivery</a:t>
              </a:r>
              <a:endPara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Picture 13" descr="Image result for rnastab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08720"/>
            <a:ext cx="1148328" cy="23191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5" name="Picture 14" descr="http://photos.labwrench.com/equipmentPhotos/7000/7422-564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08720"/>
            <a:ext cx="2880320" cy="23191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763688" y="3356992"/>
            <a:ext cx="6048672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RNAstable</a:t>
            </a: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LD &amp; Eppendorf® centrifugal vacuum concentrator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4878472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540630" y="2368271"/>
            <a:ext cx="4896544" cy="2046089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pPr rtl="0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Thanks</a:t>
            </a:r>
            <a:endParaRPr lang="ar-EG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9" name="Picture 3" descr="C:\Users\ABDOU\Pictures\5379115563-60094108-1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50" y="1256790"/>
            <a:ext cx="2924861" cy="426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sanbi.org/sites/default/files/images/lwvvt2matumi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648" y="-6591"/>
            <a:ext cx="1512168" cy="127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boldsystems.org/pics/_w300/SAFH/OM2571.Breonadia.salicina.1%2B129868169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-18628"/>
            <a:ext cx="1380763" cy="121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zimbabweflora.co.zw/speciesdata/images/15/155150-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1" y="5887072"/>
            <a:ext cx="1492539" cy="99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://www.zimbabweflora.co.zw/speciesdata/images/15/155150-2-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2799" y="5800724"/>
            <a:ext cx="14287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924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40663</TotalTime>
  <Words>242</Words>
  <Application>Microsoft Office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StarSymbol</vt:lpstr>
      <vt:lpstr>Times New Roman</vt:lpstr>
      <vt:lpstr>Office Theme</vt:lpstr>
      <vt:lpstr>1_Office Theme</vt:lpstr>
      <vt:lpstr>RNA Quality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Abdou</dc:creator>
  <cp:lastModifiedBy>Anonymous </cp:lastModifiedBy>
  <cp:revision>685</cp:revision>
  <dcterms:created xsi:type="dcterms:W3CDTF">2010-01-04T10:36:00Z</dcterms:created>
  <dcterms:modified xsi:type="dcterms:W3CDTF">2021-04-07T00:51:42Z</dcterms:modified>
</cp:coreProperties>
</file>