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2"/>
  </p:notesMasterIdLst>
  <p:sldIdLst>
    <p:sldId id="256" r:id="rId2"/>
    <p:sldId id="303" r:id="rId3"/>
    <p:sldId id="304" r:id="rId4"/>
    <p:sldId id="317" r:id="rId5"/>
    <p:sldId id="306" r:id="rId6"/>
    <p:sldId id="307" r:id="rId7"/>
    <p:sldId id="308" r:id="rId8"/>
    <p:sldId id="314" r:id="rId9"/>
    <p:sldId id="315" r:id="rId10"/>
    <p:sldId id="309" r:id="rId11"/>
    <p:sldId id="305" r:id="rId12"/>
    <p:sldId id="321" r:id="rId13"/>
    <p:sldId id="259" r:id="rId14"/>
    <p:sldId id="265" r:id="rId15"/>
    <p:sldId id="318" r:id="rId16"/>
    <p:sldId id="334" r:id="rId17"/>
    <p:sldId id="311" r:id="rId18"/>
    <p:sldId id="320" r:id="rId19"/>
    <p:sldId id="327" r:id="rId20"/>
    <p:sldId id="328" r:id="rId21"/>
    <p:sldId id="326" r:id="rId22"/>
    <p:sldId id="329" r:id="rId23"/>
    <p:sldId id="330" r:id="rId24"/>
    <p:sldId id="331" r:id="rId25"/>
    <p:sldId id="332" r:id="rId26"/>
    <p:sldId id="333" r:id="rId27"/>
    <p:sldId id="322" r:id="rId28"/>
    <p:sldId id="323" r:id="rId29"/>
    <p:sldId id="324" r:id="rId30"/>
    <p:sldId id="312" r:id="rId31"/>
    <p:sldId id="316" r:id="rId32"/>
    <p:sldId id="313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31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4A5B-BA65-41A2-B588-9395C1602299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813C-0A93-409F-9CDB-6E07545F2E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4C54-67D5-4A76-A917-2D02A4CFA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60B8C9-177E-4EB0-A038-983E7652A1F1}" type="datetimeFigureOut">
              <a:rPr lang="en-GB" smtClean="0"/>
              <a:pPr/>
              <a:t>10/02/2012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728A7B-8980-4B9C-A908-5C9F1F999BF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35292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7200" dirty="0" smtClean="0"/>
              <a:t> Scale ,Ratio &amp;Proportion</a:t>
            </a:r>
            <a:r>
              <a:rPr lang="en-GB" dirty="0" smtClean="0"/>
              <a:t>	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/>
        </p:nvSpPr>
        <p:spPr>
          <a:xfrm>
            <a:off x="467544" y="6160219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Prepared by Dr. Ahmed Azmy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5849888"/>
            <a:ext cx="7344816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GB" sz="2400" b="1" u="sng" dirty="0" smtClean="0"/>
              <a:t>Changing the natural scale </a:t>
            </a:r>
            <a:r>
              <a:rPr lang="en-GB" sz="2400" dirty="0" smtClean="0"/>
              <a:t>is certainly unusual.  It is frequently used </a:t>
            </a:r>
            <a:r>
              <a:rPr lang="en-GB" sz="2400" b="1" u="sng" dirty="0" smtClean="0"/>
              <a:t>in historical </a:t>
            </a:r>
            <a:r>
              <a:rPr lang="en-GB" sz="2400" dirty="0" smtClean="0"/>
              <a:t>and </a:t>
            </a:r>
            <a:r>
              <a:rPr lang="en-GB" sz="2400" b="1" u="sng" dirty="0" smtClean="0"/>
              <a:t>religious painting</a:t>
            </a:r>
            <a:r>
              <a:rPr lang="en-GB" sz="2400" dirty="0" smtClean="0"/>
              <a:t>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562283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-4-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5715000" cy="1343025"/>
          </a:xfrm>
        </p:spPr>
      </p:pic>
      <p:sp>
        <p:nvSpPr>
          <p:cNvPr id="11" name="TextBox 10"/>
          <p:cNvSpPr txBox="1"/>
          <p:nvPr/>
        </p:nvSpPr>
        <p:spPr>
          <a:xfrm>
            <a:off x="323528" y="39330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GB" b="1" u="sng" dirty="0" smtClean="0"/>
              <a:t>Scale in landscape </a:t>
            </a:r>
            <a:r>
              <a:rPr lang="en-GB" dirty="0" smtClean="0"/>
              <a:t>is commonly perceived in two different </a:t>
            </a:r>
            <a:r>
              <a:rPr lang="en-GB" b="1" u="sng" dirty="0" smtClean="0"/>
              <a:t>ways Pedestrian </a:t>
            </a:r>
            <a:r>
              <a:rPr lang="en-GB" dirty="0" smtClean="0"/>
              <a:t>and </a:t>
            </a:r>
            <a:r>
              <a:rPr lang="en-GB" b="1" u="sng" dirty="0" smtClean="0"/>
              <a:t>Vehicular. </a:t>
            </a:r>
          </a:p>
          <a:p>
            <a:pPr algn="justLow"/>
            <a:r>
              <a:rPr lang="en-GB" b="1" u="sng" dirty="0" smtClean="0"/>
              <a:t>Pedestrian scale elements </a:t>
            </a:r>
            <a:r>
              <a:rPr lang="en-GB" dirty="0" smtClean="0"/>
              <a:t>differ from </a:t>
            </a:r>
            <a:r>
              <a:rPr lang="en-GB" b="1" u="sng" dirty="0" smtClean="0"/>
              <a:t>vehicular scale </a:t>
            </a:r>
            <a:r>
              <a:rPr lang="en-GB" dirty="0" smtClean="0"/>
              <a:t>elements. A pedestrian on a </a:t>
            </a:r>
            <a:r>
              <a:rPr lang="en-GB" b="1" u="sng" dirty="0" smtClean="0"/>
              <a:t>sidewalk</a:t>
            </a:r>
            <a:r>
              <a:rPr lang="en-GB" dirty="0" smtClean="0"/>
              <a:t> will only require a </a:t>
            </a:r>
            <a:r>
              <a:rPr lang="en-GB" b="1" u="sng" dirty="0" smtClean="0"/>
              <a:t>small sign </a:t>
            </a:r>
            <a:r>
              <a:rPr lang="en-GB" dirty="0" smtClean="0"/>
              <a:t>to </a:t>
            </a:r>
            <a:r>
              <a:rPr lang="en-GB" b="1" u="sng" dirty="0" smtClean="0"/>
              <a:t>direct him </a:t>
            </a:r>
            <a:r>
              <a:rPr lang="en-GB" dirty="0" smtClean="0"/>
              <a:t>to his </a:t>
            </a:r>
            <a:r>
              <a:rPr lang="en-GB" b="1" u="sng" dirty="0" smtClean="0"/>
              <a:t>destination. This sign may be more detailed and embellished. </a:t>
            </a:r>
          </a:p>
          <a:p>
            <a:pPr algn="justLow"/>
            <a:r>
              <a:rPr lang="en-GB" dirty="0" smtClean="0"/>
              <a:t>A </a:t>
            </a:r>
            <a:r>
              <a:rPr lang="en-GB" b="1" u="sng" dirty="0" smtClean="0"/>
              <a:t>driver </a:t>
            </a:r>
            <a:r>
              <a:rPr lang="en-GB" dirty="0" smtClean="0"/>
              <a:t>travelling at </a:t>
            </a:r>
            <a:r>
              <a:rPr lang="en-GB" b="1" u="sng" dirty="0" smtClean="0"/>
              <a:t>30 miles </a:t>
            </a:r>
            <a:r>
              <a:rPr lang="en-GB" dirty="0" smtClean="0"/>
              <a:t>per hour will require a </a:t>
            </a:r>
            <a:r>
              <a:rPr lang="en-GB" b="1" u="sng" dirty="0" smtClean="0"/>
              <a:t>larger, simple sign</a:t>
            </a:r>
            <a:r>
              <a:rPr lang="en-GB" dirty="0" smtClean="0"/>
              <a:t>. In this case, the </a:t>
            </a:r>
            <a:r>
              <a:rPr lang="en-GB" b="1" u="sng" dirty="0" smtClean="0"/>
              <a:t>driver has a short time span </a:t>
            </a:r>
            <a:r>
              <a:rPr lang="en-GB" dirty="0" smtClean="0"/>
              <a:t>to see the </a:t>
            </a:r>
            <a:r>
              <a:rPr lang="en-GB" b="1" u="sng" dirty="0" smtClean="0"/>
              <a:t>sign and make a decision</a:t>
            </a:r>
            <a:r>
              <a:rPr lang="en-GB" dirty="0" smtClean="0"/>
              <a:t>. </a:t>
            </a:r>
            <a:r>
              <a:rPr lang="en-GB" b="1" u="sng" dirty="0" smtClean="0"/>
              <a:t>Scale,</a:t>
            </a:r>
            <a:r>
              <a:rPr lang="en-GB" dirty="0" smtClean="0"/>
              <a:t> therefore, plays an </a:t>
            </a:r>
            <a:r>
              <a:rPr lang="en-GB" b="1" u="sng" dirty="0" smtClean="0"/>
              <a:t>important role in his safety</a:t>
            </a:r>
            <a:r>
              <a:rPr lang="en-GB" dirty="0" smtClean="0"/>
              <a:t>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1162472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ontent Placeholder 12"/>
          <p:cNvGrpSpPr>
            <a:grpSpLocks noGrp="1"/>
          </p:cNvGrpSpPr>
          <p:nvPr>
            <p:ph idx="1"/>
          </p:nvPr>
        </p:nvGrpSpPr>
        <p:grpSpPr>
          <a:xfrm>
            <a:off x="5220072" y="2204864"/>
            <a:ext cx="3240360" cy="3240360"/>
            <a:chOff x="5181600" y="1828800"/>
            <a:chExt cx="3124200" cy="3429000"/>
          </a:xfrm>
        </p:grpSpPr>
        <p:grpSp>
          <p:nvGrpSpPr>
            <p:cNvPr id="14" name="Group 8"/>
            <p:cNvGrpSpPr/>
            <p:nvPr/>
          </p:nvGrpSpPr>
          <p:grpSpPr>
            <a:xfrm>
              <a:off x="5181600" y="1828800"/>
              <a:ext cx="3124200" cy="3429000"/>
              <a:chOff x="5181600" y="1828800"/>
              <a:chExt cx="3124200" cy="3429000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5181600" y="1828800"/>
                <a:ext cx="31242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5257800" y="3886200"/>
                <a:ext cx="30480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705600" y="18288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5257800" y="45720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683568" y="1772816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600" b="1" u="sng" dirty="0" smtClean="0"/>
              <a:t>relationship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lang="en-US" sz="2600" b="1" u="sng" dirty="0" smtClean="0"/>
              <a:t>one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 to </a:t>
            </a:r>
            <a:r>
              <a:rPr lang="en-US" sz="2600" b="1" u="sng" dirty="0" smtClean="0"/>
              <a:t>another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Proportion of </a:t>
            </a:r>
            <a:r>
              <a:rPr lang="en-US" sz="2600" b="1" u="sng" dirty="0" smtClean="0"/>
              <a:t>interior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b="1" u="sng" dirty="0" smtClean="0"/>
              <a:t>space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600" b="1" u="sng" dirty="0" smtClean="0"/>
              <a:t>furniture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accessories should be </a:t>
            </a:r>
            <a:r>
              <a:rPr lang="en-US" sz="2600" b="1" u="sng" dirty="0" smtClean="0"/>
              <a:t>harmonious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 division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set-ups can change the </a:t>
            </a:r>
            <a:r>
              <a:rPr lang="en-US" sz="2600" b="1" u="sng" dirty="0" smtClean="0"/>
              <a:t>appearance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same amount of space.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Ratio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l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905500" cy="390525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5085184"/>
            <a:ext cx="8352928" cy="14401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Golden Mean</a:t>
            </a:r>
            <a:endParaRPr lang="en-US" sz="3300" dirty="0" smtClean="0"/>
          </a:p>
          <a:p>
            <a:pPr marL="274320" marR="0" lvl="0" indent="-274320" algn="justLow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division of a line or form so that the smaller portion has the same ratio to the larger as the larger has to the whole.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lden_Mean_Illust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536949"/>
            <a:ext cx="5688632" cy="5255742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5373216"/>
            <a:ext cx="7774632" cy="114225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900" b="1" u="sng" dirty="0" smtClean="0"/>
              <a:t>Square</a:t>
            </a:r>
            <a:r>
              <a:rPr lang="en-US" sz="3100" dirty="0" smtClean="0"/>
              <a:t> is the least </a:t>
            </a:r>
            <a:r>
              <a:rPr lang="en-US" sz="2900" b="1" u="sng" dirty="0" smtClean="0"/>
              <a:t>pleasing shape</a:t>
            </a:r>
            <a:r>
              <a:rPr lang="en-US" sz="3100" dirty="0" smtClean="0"/>
              <a:t>.</a:t>
            </a:r>
          </a:p>
          <a:p>
            <a:pPr eaLnBrk="1" hangingPunct="1"/>
            <a:r>
              <a:rPr lang="en-US" sz="2900" b="1" u="sng" dirty="0" smtClean="0"/>
              <a:t>Rectangle</a:t>
            </a:r>
            <a:r>
              <a:rPr lang="en-US" sz="3100" dirty="0" smtClean="0"/>
              <a:t>s are more pleasing, especially with </a:t>
            </a:r>
            <a:r>
              <a:rPr lang="en-US" sz="2900" b="1" u="sng" dirty="0" smtClean="0"/>
              <a:t>a ratio of 2:3</a:t>
            </a:r>
            <a:r>
              <a:rPr lang="en-US" sz="3100" dirty="0" smtClean="0"/>
              <a:t>.</a:t>
            </a:r>
          </a:p>
          <a:p>
            <a:pPr eaLnBrk="1" hangingPunct="1"/>
            <a:r>
              <a:rPr lang="en-US" sz="2800" dirty="0" smtClean="0"/>
              <a:t>Effective Ratios are 2:3, 3:5, 5:8, 4:7, etc</a:t>
            </a:r>
            <a:endParaRPr lang="en-US" sz="26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4941168"/>
            <a:ext cx="4038600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golden mean 1:1.618</a:t>
            </a:r>
            <a:endParaRPr lang="en-GB" sz="24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5036258" cy="401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4004925" cy="566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4941168"/>
            <a:ext cx="4038600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golden mean 1:1.618</a:t>
            </a:r>
            <a:endParaRPr lang="en-GB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Proportion</a:t>
            </a:r>
            <a:endParaRPr lang="en-GB" sz="6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83189"/>
            <a:ext cx="4104456" cy="36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1700808"/>
            <a:ext cx="81369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b="1" u="sng" dirty="0" smtClean="0"/>
              <a:t>Proportion</a:t>
            </a:r>
            <a:r>
              <a:rPr lang="en-GB" dirty="0" smtClean="0"/>
              <a:t> has to do with the </a:t>
            </a:r>
            <a:r>
              <a:rPr lang="en-GB" b="1" u="sng" dirty="0" smtClean="0"/>
              <a:t>ratio</a:t>
            </a:r>
            <a:r>
              <a:rPr lang="en-GB" dirty="0" smtClean="0"/>
              <a:t> of </a:t>
            </a:r>
            <a:r>
              <a:rPr lang="en-GB" b="1" u="sng" dirty="0" smtClean="0"/>
              <a:t>one design element </a:t>
            </a:r>
            <a:r>
              <a:rPr lang="en-GB" dirty="0" smtClean="0"/>
              <a:t>to </a:t>
            </a:r>
            <a:r>
              <a:rPr lang="en-GB" b="1" u="sng" dirty="0" smtClean="0"/>
              <a:t>another</a:t>
            </a:r>
            <a:r>
              <a:rPr lang="en-GB" dirty="0" smtClean="0"/>
              <a:t>, or one </a:t>
            </a:r>
            <a:r>
              <a:rPr lang="en-GB" b="1" u="sng" dirty="0" smtClean="0"/>
              <a:t>element to the whole</a:t>
            </a:r>
            <a:r>
              <a:rPr lang="en-GB" dirty="0" smtClean="0"/>
              <a:t>. 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Proportion relates to the </a:t>
            </a:r>
            <a:r>
              <a:rPr lang="en-US" b="1" u="sng" dirty="0" smtClean="0"/>
              <a:t>parts of the object </a:t>
            </a:r>
            <a:r>
              <a:rPr lang="en-US" dirty="0" smtClean="0"/>
              <a:t>and how one </a:t>
            </a:r>
            <a:r>
              <a:rPr lang="en-US" b="1" u="sng" dirty="0" smtClean="0"/>
              <a:t>part relates to another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585847" cy="392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7" name="Content Placeholder 3" descr="ordoetmesnu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768752" cy="4633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scale</a:t>
            </a:r>
            <a:endParaRPr lang="en-GB" sz="6600" dirty="0"/>
          </a:p>
        </p:txBody>
      </p:sp>
      <p:pic>
        <p:nvPicPr>
          <p:cNvPr id="4" name="Content Placeholder 3" descr="Cl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068960"/>
            <a:ext cx="4191805" cy="3365149"/>
          </a:xfrm>
        </p:spPr>
      </p:pic>
      <p:sp>
        <p:nvSpPr>
          <p:cNvPr id="5" name="Rectangle 4"/>
          <p:cNvSpPr/>
          <p:nvPr/>
        </p:nvSpPr>
        <p:spPr>
          <a:xfrm>
            <a:off x="467544" y="1556792"/>
            <a:ext cx="842493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/>
              <a:t>These two design principles go </a:t>
            </a:r>
            <a:r>
              <a:rPr lang="en-GB" b="1" u="sng" dirty="0" smtClean="0"/>
              <a:t>hand in hand</a:t>
            </a:r>
            <a:r>
              <a:rPr lang="en-GB" dirty="0" smtClean="0"/>
              <a:t>, since both relate to </a:t>
            </a:r>
            <a:r>
              <a:rPr lang="en-GB" b="1" u="sng" dirty="0" smtClean="0"/>
              <a:t>size and shape</a:t>
            </a:r>
            <a:r>
              <a:rPr lang="en-GB" dirty="0" smtClean="0"/>
              <a:t>.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b="1" u="sng" dirty="0" smtClean="0"/>
              <a:t>Scale</a:t>
            </a:r>
            <a:r>
              <a:rPr lang="en-GB" dirty="0" smtClean="0"/>
              <a:t> concerns itself with the </a:t>
            </a:r>
            <a:r>
              <a:rPr lang="en-GB" b="1" u="sng" dirty="0" smtClean="0"/>
              <a:t>size</a:t>
            </a:r>
            <a:r>
              <a:rPr lang="en-GB" dirty="0" smtClean="0"/>
              <a:t> of </a:t>
            </a:r>
            <a:r>
              <a:rPr lang="en-GB" b="1" u="sng" dirty="0" smtClean="0"/>
              <a:t>one object </a:t>
            </a:r>
            <a:r>
              <a:rPr lang="en-GB" dirty="0" smtClean="0"/>
              <a:t>compared to </a:t>
            </a:r>
            <a:r>
              <a:rPr lang="en-GB" b="1" u="sng" dirty="0" smtClean="0"/>
              <a:t>another.</a:t>
            </a:r>
          </a:p>
          <a:p>
            <a:pPr algn="justLow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b="1" u="sng" dirty="0" smtClean="0"/>
              <a:t>Scale relates </a:t>
            </a:r>
            <a:r>
              <a:rPr lang="en-US" dirty="0" smtClean="0"/>
              <a:t>to </a:t>
            </a:r>
            <a:r>
              <a:rPr lang="en-US" b="1" u="sng" dirty="0" smtClean="0"/>
              <a:t>the size </a:t>
            </a:r>
            <a:r>
              <a:rPr lang="en-US" dirty="0" smtClean="0"/>
              <a:t>of a </a:t>
            </a:r>
            <a:r>
              <a:rPr lang="en-US" b="1" u="sng" dirty="0" smtClean="0"/>
              <a:t>design</a:t>
            </a:r>
            <a:r>
              <a:rPr lang="en-US" dirty="0" smtClean="0"/>
              <a:t> element in comparing to the </a:t>
            </a:r>
            <a:r>
              <a:rPr lang="en-US" b="1" u="sng" dirty="0" smtClean="0"/>
              <a:t>height </a:t>
            </a:r>
            <a:r>
              <a:rPr lang="en-US" dirty="0" smtClean="0"/>
              <a:t>and </a:t>
            </a:r>
            <a:r>
              <a:rPr lang="en-US" b="1" u="sng" dirty="0" smtClean="0"/>
              <a:t>width</a:t>
            </a:r>
            <a:r>
              <a:rPr lang="en-US" dirty="0" smtClean="0"/>
              <a:t> of </a:t>
            </a:r>
            <a:r>
              <a:rPr lang="en-US" b="1" u="sng" dirty="0" smtClean="0"/>
              <a:t>size of </a:t>
            </a:r>
            <a:r>
              <a:rPr lang="en-US" dirty="0" smtClean="0"/>
              <a:t>an </a:t>
            </a:r>
            <a:r>
              <a:rPr lang="en-US" b="1" u="sng" dirty="0" err="1" smtClean="0"/>
              <a:t>refrence</a:t>
            </a:r>
            <a:r>
              <a:rPr lang="en-US" b="1" u="sng" dirty="0" smtClean="0"/>
              <a:t> element </a:t>
            </a:r>
            <a:r>
              <a:rPr lang="en-US" dirty="0" smtClean="0"/>
              <a:t> (human size).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275104" cy="381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mayanbasreliefdetail%5B1%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00808"/>
            <a:ext cx="4248472" cy="4663878"/>
          </a:xfr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9" name="Picture 6" descr="mayanbasrelief%5B1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96761" y="2924944"/>
            <a:ext cx="4447239" cy="251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408712" cy="492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832483" cy="420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84776" cy="42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03257" cy="47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03042" cy="4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5" name="Picture 13" descr="&quot;Wine Bottle And Cheese&quot; Print">
            <a:hlinkClick r:id="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2575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20072" y="1772816"/>
            <a:ext cx="3096344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When comparing the size of the objects in the composition, you see that the objects are not too large or too small for each other. They are of a realistic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grpSp>
        <p:nvGrpSpPr>
          <p:cNvPr id="5" name="Content Placeholder 4"/>
          <p:cNvGrpSpPr>
            <a:grpSpLocks noGrp="1"/>
          </p:cNvGrpSpPr>
          <p:nvPr>
            <p:ph idx="1"/>
          </p:nvPr>
        </p:nvGrpSpPr>
        <p:grpSpPr>
          <a:xfrm>
            <a:off x="457200" y="1935163"/>
            <a:ext cx="8229600" cy="4389437"/>
            <a:chOff x="1066800" y="2057400"/>
            <a:chExt cx="7467600" cy="4267200"/>
          </a:xfrm>
        </p:grpSpPr>
        <p:pic>
          <p:nvPicPr>
            <p:cNvPr id="6" name="Picture 2" descr="C:\My Documents\Landscape Gardening\Summer 2000\Lecture\Design principles images\Proportion 1.tif"/>
            <p:cNvPicPr>
              <a:picLocks noChangeAspect="1" noChangeArrowheads="1"/>
            </p:cNvPicPr>
            <p:nvPr/>
          </p:nvPicPr>
          <p:blipFill>
            <a:blip r:embed="rId2" cstate="print"/>
            <a:srcRect b="10434"/>
            <a:stretch>
              <a:fillRect/>
            </a:stretch>
          </p:blipFill>
          <p:spPr bwMode="auto">
            <a:xfrm>
              <a:off x="1219200" y="2057400"/>
              <a:ext cx="73152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66800" y="5867400"/>
              <a:ext cx="716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entury Gothic" pitchFamily="34" charset="0"/>
                </a:rPr>
                <a:t>Disproportionate    			       Proportionate</a:t>
              </a:r>
              <a:r>
                <a:rPr lang="en-US" dirty="0"/>
                <a:t>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546416"/>
            <a:ext cx="2170584" cy="5063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</a:t>
            </a:r>
          </a:p>
        </p:txBody>
      </p:sp>
      <p:pic>
        <p:nvPicPr>
          <p:cNvPr id="5" name="Content Placeholder 4" descr="C:\My Documents\Landscape Gardening\Summer 2000\Lecture\Design principles images\proportion 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056"/>
          <a:stretch>
            <a:fillRect/>
          </a:stretch>
        </p:blipFill>
        <p:spPr bwMode="auto">
          <a:xfrm>
            <a:off x="1475656" y="1052736"/>
            <a:ext cx="4873054" cy="24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8" descr="C:\My Documents\Landscape Gardening\Summer 2000\Lecture\Design principles images\proportion 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4536504" cy="291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04248" y="299695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Proportionate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228184" y="6237312"/>
            <a:ext cx="23675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Disproportionate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pic>
        <p:nvPicPr>
          <p:cNvPr id="7" name="Content Placeholder 6" descr="Clip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4274859" cy="5037509"/>
          </a:xfrm>
        </p:spPr>
      </p:pic>
      <p:sp>
        <p:nvSpPr>
          <p:cNvPr id="8" name="TextBox 7"/>
          <p:cNvSpPr txBox="1"/>
          <p:nvPr/>
        </p:nvSpPr>
        <p:spPr>
          <a:xfrm>
            <a:off x="395536" y="27089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GB" dirty="0" smtClean="0"/>
              <a:t>Dimensional element's defined by other elements of design- relative to other art, its or in relation to human size.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2170584" cy="5063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PROPORTION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212976"/>
            <a:ext cx="3779912" cy="2880320"/>
          </a:xfrm>
        </p:spPr>
        <p:txBody>
          <a:bodyPr>
            <a:normAutofit/>
          </a:bodyPr>
          <a:lstStyle/>
          <a:p>
            <a:r>
              <a:rPr lang="en-GB" sz="1800" b="1" u="sng" dirty="0" smtClean="0"/>
              <a:t>Proportion is </a:t>
            </a:r>
            <a:r>
              <a:rPr lang="en-GB" sz="1800" dirty="0" smtClean="0"/>
              <a:t>usually </a:t>
            </a:r>
            <a:r>
              <a:rPr lang="en-GB" sz="1800" b="1" u="sng" dirty="0" smtClean="0"/>
              <a:t>not even noticed </a:t>
            </a:r>
            <a:r>
              <a:rPr lang="en-GB" sz="1800" dirty="0" smtClean="0"/>
              <a:t>until something is </a:t>
            </a:r>
            <a:r>
              <a:rPr lang="en-GB" sz="1800" b="1" u="sng" dirty="0" smtClean="0"/>
              <a:t>out of proportion</a:t>
            </a:r>
            <a:endParaRPr lang="en-US" sz="1800" b="1" u="sng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7" name="Content Placeholder 6" descr="2010-02-otterton-chu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3764493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2170584" cy="5063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PROPORTION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7704" y="5949280"/>
            <a:ext cx="5616624" cy="1080120"/>
          </a:xfrm>
        </p:spPr>
        <p:txBody>
          <a:bodyPr>
            <a:normAutofit/>
          </a:bodyPr>
          <a:lstStyle/>
          <a:p>
            <a:r>
              <a:rPr lang="en-GB" sz="1800" b="1" u="sng" dirty="0" smtClean="0"/>
              <a:t>Proportion</a:t>
            </a:r>
            <a:r>
              <a:rPr lang="en-GB" sz="1800" dirty="0" smtClean="0"/>
              <a:t> is usually </a:t>
            </a:r>
            <a:r>
              <a:rPr lang="en-GB" sz="1800" b="1" u="sng" dirty="0" smtClean="0"/>
              <a:t>not even noticed </a:t>
            </a:r>
            <a:r>
              <a:rPr lang="en-GB" sz="1800" dirty="0" smtClean="0"/>
              <a:t>until </a:t>
            </a:r>
            <a:r>
              <a:rPr lang="en-GB" sz="1800" u="sng" dirty="0" smtClean="0"/>
              <a:t>something</a:t>
            </a:r>
            <a:r>
              <a:rPr lang="en-GB" sz="1800" dirty="0" smtClean="0"/>
              <a:t> is </a:t>
            </a:r>
            <a:r>
              <a:rPr lang="en-GB" sz="1800" b="1" u="sng" dirty="0" smtClean="0"/>
              <a:t>out of proportion</a:t>
            </a:r>
            <a:endParaRPr lang="en-US" sz="1800" b="1" u="sng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9" name="Content Placeholder 8" descr="sba-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688632" cy="4266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2170584" cy="5063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PROPORTION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80120" y="5877272"/>
            <a:ext cx="7164288" cy="108012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When the relative size of </a:t>
            </a:r>
            <a:r>
              <a:rPr lang="en-GB" sz="1800" b="1" u="sng" dirty="0" smtClean="0"/>
              <a:t>two elements being compared </a:t>
            </a:r>
            <a:r>
              <a:rPr lang="en-GB" sz="1800" dirty="0" smtClean="0"/>
              <a:t>seems wrong or </a:t>
            </a:r>
            <a:r>
              <a:rPr lang="en-GB" sz="1800" b="1" u="sng" dirty="0" smtClean="0"/>
              <a:t>out of balance </a:t>
            </a:r>
            <a:r>
              <a:rPr lang="en-GB" sz="1800" dirty="0" smtClean="0"/>
              <a:t>it is said to be "out of proportion".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6" name="Content Placeholder 5" descr="architecture-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976664" cy="4482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SCALE  &amp; PROPORTION</a:t>
            </a:r>
            <a:br>
              <a:rPr lang="en-US" smtClean="0"/>
            </a:br>
            <a:r>
              <a:rPr lang="en-US" smtClean="0"/>
              <a:t>Too Big, Too Small, Just Right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133600"/>
            <a:ext cx="3352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This chairs massive scale diminishes everything around it.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060848"/>
            <a:ext cx="416242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Small.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2878088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The chairs light palate accentuates its skinny scale.</a:t>
            </a:r>
          </a:p>
        </p:txBody>
      </p:sp>
      <p:pic>
        <p:nvPicPr>
          <p:cNvPr id="29700" name="Picture 4" descr="scale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1676400"/>
            <a:ext cx="45339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3190056" cy="36004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This club chair matches the scale of the sofa.</a:t>
            </a:r>
          </a:p>
        </p:txBody>
      </p:sp>
      <p:pic>
        <p:nvPicPr>
          <p:cNvPr id="30724" name="Picture 4" descr="scale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1772816"/>
            <a:ext cx="4491038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3600"/>
            <a:ext cx="2724472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Coffee table is over-scaled for the sofa.</a:t>
            </a:r>
          </a:p>
        </p:txBody>
      </p:sp>
      <p:pic>
        <p:nvPicPr>
          <p:cNvPr id="31748" name="Picture 4" descr="scale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828800"/>
            <a:ext cx="5638800" cy="4033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Small.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338536"/>
            <a:ext cx="281744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Table not only looks out of proportion, it functions poorly as well.</a:t>
            </a:r>
          </a:p>
        </p:txBody>
      </p:sp>
      <p:pic>
        <p:nvPicPr>
          <p:cNvPr id="32772" name="Picture 4" descr="scale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438400"/>
            <a:ext cx="5334000" cy="3817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266528"/>
            <a:ext cx="30480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The table is substantial enough to anchor the furniture grouping, yet it leaves room for traffic flow around both ends.</a:t>
            </a:r>
          </a:p>
        </p:txBody>
      </p:sp>
      <p:pic>
        <p:nvPicPr>
          <p:cNvPr id="33796" name="Picture 4" descr="scale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438400"/>
            <a:ext cx="5181600" cy="380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Tall.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133600"/>
            <a:ext cx="3352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Used as an end table, this wood pedestal towers over the sofa, making the sofa appear small and the pairing awkward.</a:t>
            </a:r>
          </a:p>
        </p:txBody>
      </p:sp>
      <p:pic>
        <p:nvPicPr>
          <p:cNvPr id="34820" name="Picture 4" descr="scale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888" b="1872"/>
          <a:stretch>
            <a:fillRect/>
          </a:stretch>
        </p:blipFill>
        <p:spPr>
          <a:xfrm>
            <a:off x="4038600" y="1752600"/>
            <a:ext cx="4648200" cy="4487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58772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GB" dirty="0" smtClean="0"/>
              <a:t>A </a:t>
            </a:r>
            <a:r>
              <a:rPr lang="en-GB" b="1" u="sng" dirty="0" smtClean="0"/>
              <a:t>building scale </a:t>
            </a:r>
            <a:r>
              <a:rPr lang="en-GB" dirty="0" smtClean="0"/>
              <a:t>can be recognize comparing with the </a:t>
            </a:r>
            <a:r>
              <a:rPr lang="en-GB" b="1" u="sng" dirty="0" smtClean="0"/>
              <a:t>normal size of a human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1162472" cy="4343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pic>
        <p:nvPicPr>
          <p:cNvPr id="7" name="Content Placeholder 6" descr="Cl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5791200" cy="409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Short.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2971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The lamp would need to be fully stretched to offer good illumination from this low point.</a:t>
            </a:r>
          </a:p>
        </p:txBody>
      </p:sp>
      <p:pic>
        <p:nvPicPr>
          <p:cNvPr id="35844" name="Picture 4" descr="scale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981200"/>
            <a:ext cx="4648200" cy="4486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32004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The perfect pairing, visually and physically, is a tabletop that is a couple of inches shorter than the sofa arm.</a:t>
            </a:r>
          </a:p>
        </p:txBody>
      </p:sp>
      <p:pic>
        <p:nvPicPr>
          <p:cNvPr id="36868" name="Picture 4" descr="scale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2133600"/>
            <a:ext cx="4495800" cy="441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133600"/>
            <a:ext cx="34290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The large-scale motif and strong colors of this floral wallpaper overpower the petite powder room as well as the fixtures and furniture in it.</a:t>
            </a:r>
          </a:p>
        </p:txBody>
      </p:sp>
      <p:pic>
        <p:nvPicPr>
          <p:cNvPr id="37892" name="Picture 4" descr="scale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4050" y="1828800"/>
            <a:ext cx="3381375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Small.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57400"/>
            <a:ext cx="3312368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The pattern is so small and pale that it almost disappears.</a:t>
            </a:r>
          </a:p>
        </p:txBody>
      </p:sp>
      <p:pic>
        <p:nvPicPr>
          <p:cNvPr id="38916" name="Picture 4" descr="scale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752600"/>
            <a:ext cx="346075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2766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dirty="0" smtClean="0"/>
              <a:t>The narrow  contrasting stripes provide the ideal balance for the clean-lined pedestal sink and oversize pine mirror.</a:t>
            </a:r>
          </a:p>
        </p:txBody>
      </p:sp>
      <p:pic>
        <p:nvPicPr>
          <p:cNvPr id="39940" name="Picture 4" descr="scale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676400"/>
            <a:ext cx="351155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4864"/>
            <a:ext cx="3482280" cy="4114800"/>
          </a:xfrm>
        </p:spPr>
        <p:txBody>
          <a:bodyPr>
            <a:normAutofit/>
          </a:bodyPr>
          <a:lstStyle/>
          <a:p>
            <a:pPr algn="justLow" eaLnBrk="1" hangingPunct="1"/>
            <a:r>
              <a:rPr lang="en-US" sz="2400" dirty="0" smtClean="0"/>
              <a:t>This rug covers too much of the floor beyond the conversation area to define it as a discrete space.</a:t>
            </a:r>
          </a:p>
        </p:txBody>
      </p:sp>
      <p:pic>
        <p:nvPicPr>
          <p:cNvPr id="40964" name="Picture 4" descr="scale1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286000"/>
            <a:ext cx="5181600" cy="3676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Small.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133600"/>
            <a:ext cx="32004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Instead of creating intimacy, the rug only increases the appearance of isolation.</a:t>
            </a:r>
          </a:p>
          <a:p>
            <a:pPr algn="justLow"/>
            <a:endParaRPr lang="en-US" sz="2400" smtClean="0"/>
          </a:p>
        </p:txBody>
      </p:sp>
      <p:pic>
        <p:nvPicPr>
          <p:cNvPr id="41988" name="Picture 4" descr="scale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905000"/>
            <a:ext cx="5105400" cy="362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338536"/>
            <a:ext cx="28956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Choose an area rug that’s about as long and wide as the furnishings in the space.</a:t>
            </a:r>
          </a:p>
        </p:txBody>
      </p:sp>
      <p:pic>
        <p:nvPicPr>
          <p:cNvPr id="43012" name="Picture 4" descr="scale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362200"/>
            <a:ext cx="4876800" cy="346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Little.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94520"/>
            <a:ext cx="2971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Too much space between objects makes the candlesticks and the too-small frame look lonely, the bare wall yawning above.</a:t>
            </a:r>
          </a:p>
        </p:txBody>
      </p:sp>
      <p:pic>
        <p:nvPicPr>
          <p:cNvPr id="44036" name="Picture 4" descr="scale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133600"/>
            <a:ext cx="5029200" cy="3568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Much.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38536"/>
            <a:ext cx="3062536" cy="4114800"/>
          </a:xfrm>
        </p:spPr>
        <p:txBody>
          <a:bodyPr vert="horz">
            <a:normAutofit/>
          </a:bodyPr>
          <a:lstStyle/>
          <a:p>
            <a:pPr algn="justLow">
              <a:lnSpc>
                <a:spcPct val="90000"/>
              </a:lnSpc>
            </a:pPr>
            <a:r>
              <a:rPr lang="en-US" sz="2400" dirty="0" smtClean="0"/>
              <a:t>There’s no time to pause to consider any single object, since they are all stepping on one another’s toes in a jostle for space.</a:t>
            </a:r>
          </a:p>
        </p:txBody>
      </p:sp>
      <p:pic>
        <p:nvPicPr>
          <p:cNvPr id="45060" name="Picture 4" descr="scale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362200"/>
            <a:ext cx="5334000" cy="3760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733256"/>
            <a:ext cx="5616624" cy="100811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GB" sz="2400" b="1" u="sng" dirty="0" smtClean="0"/>
              <a:t>Unusual</a:t>
            </a:r>
            <a:r>
              <a:rPr lang="en-GB" sz="2400" dirty="0" smtClean="0"/>
              <a:t> or </a:t>
            </a:r>
            <a:r>
              <a:rPr lang="en-GB" sz="2400" b="1" u="sng" dirty="0" smtClean="0"/>
              <a:t>even unexpected </a:t>
            </a:r>
            <a:r>
              <a:rPr lang="en-GB" sz="2400" dirty="0" smtClean="0"/>
              <a:t>scale can certainly be used as a </a:t>
            </a:r>
            <a:r>
              <a:rPr lang="en-GB" sz="2400" b="1" u="sng" dirty="0" smtClean="0"/>
              <a:t>attention  grabber</a:t>
            </a:r>
            <a:r>
              <a:rPr lang="en-GB" sz="2400" dirty="0" smtClean="0"/>
              <a:t>.</a:t>
            </a:r>
          </a:p>
        </p:txBody>
      </p:sp>
      <p:pic>
        <p:nvPicPr>
          <p:cNvPr id="6" name="Content Placeholder 5" descr="AAB1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4536504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28194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The weight now shifted to the left side, fewer items are needed there for balance.</a:t>
            </a:r>
          </a:p>
          <a:p>
            <a:pPr algn="justLow"/>
            <a:endParaRPr lang="en-US" sz="2400" smtClean="0"/>
          </a:p>
        </p:txBody>
      </p:sp>
      <p:pic>
        <p:nvPicPr>
          <p:cNvPr id="46084" name="Picture 4" descr="scale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209800"/>
            <a:ext cx="4876800" cy="346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27432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There’s no breathing room in this are-to-sofa match.</a:t>
            </a:r>
          </a:p>
        </p:txBody>
      </p:sp>
      <p:pic>
        <p:nvPicPr>
          <p:cNvPr id="47108" name="Picture 6" descr="scale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057400"/>
            <a:ext cx="4330700" cy="4352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Little.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3600"/>
            <a:ext cx="3200400" cy="4114800"/>
          </a:xfrm>
        </p:spPr>
        <p:txBody>
          <a:bodyPr vert="horz">
            <a:normAutofit/>
          </a:bodyPr>
          <a:lstStyle/>
          <a:p>
            <a:pPr algn="justLow">
              <a:lnSpc>
                <a:spcPct val="90000"/>
              </a:lnSpc>
            </a:pPr>
            <a:r>
              <a:rPr lang="en-US" sz="2400" smtClean="0"/>
              <a:t>This picture is tall enough, roughly matching the height of the sofa.  But it ends up looking leggy and lost because it’s too skinny in proportion to the sofa’s width.</a:t>
            </a:r>
          </a:p>
        </p:txBody>
      </p:sp>
      <p:pic>
        <p:nvPicPr>
          <p:cNvPr id="48132" name="Picture 7" descr="scale2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2057400"/>
            <a:ext cx="3876675" cy="3895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2971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To size a single picture, choose one that’s nearly the same height as the sofa and between half and two-thirds its width.</a:t>
            </a:r>
          </a:p>
        </p:txBody>
      </p:sp>
      <p:pic>
        <p:nvPicPr>
          <p:cNvPr id="49156" name="Picture 7" descr="scale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057400"/>
            <a:ext cx="4295775" cy="438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3600"/>
            <a:ext cx="3352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This tall lamp towers above the nearby sofa and chair.  It is also several inches taller than the table it rests on, throwing the balance off there as well.</a:t>
            </a:r>
          </a:p>
        </p:txBody>
      </p:sp>
      <p:pic>
        <p:nvPicPr>
          <p:cNvPr id="50180" name="Picture 4" descr="scale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92600" y="2200275"/>
            <a:ext cx="4165600" cy="4352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Small.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3600"/>
            <a:ext cx="31242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This lamp is overwhelmed by the high-back sofa and stocky chair that surround it.</a:t>
            </a:r>
          </a:p>
          <a:p>
            <a:pPr algn="justLow"/>
            <a:endParaRPr lang="en-US" sz="2400" smtClean="0"/>
          </a:p>
        </p:txBody>
      </p:sp>
      <p:pic>
        <p:nvPicPr>
          <p:cNvPr id="51204" name="Picture 4" descr="scale2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89400" y="1828800"/>
            <a:ext cx="45212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3600"/>
            <a:ext cx="33528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For the best fit, an end-table lamp should be tall enough to clear the top of the sofa with a little room to spare, yet not so tall that it dwarfs the table it rests on. </a:t>
            </a:r>
          </a:p>
        </p:txBody>
      </p:sp>
      <p:pic>
        <p:nvPicPr>
          <p:cNvPr id="52228" name="Picture 4" descr="scale2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0688" y="2190750"/>
            <a:ext cx="4227512" cy="443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Big.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3600"/>
            <a:ext cx="25146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This 5-foot-wide double pendant chandelier overpowers the table.</a:t>
            </a:r>
          </a:p>
        </p:txBody>
      </p:sp>
      <p:pic>
        <p:nvPicPr>
          <p:cNvPr id="53252" name="Picture 6" descr="scale2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044700"/>
            <a:ext cx="5105400" cy="3652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Small.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133600"/>
            <a:ext cx="28956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The fixture is too small to adequately light the table.</a:t>
            </a:r>
          </a:p>
        </p:txBody>
      </p:sp>
      <p:pic>
        <p:nvPicPr>
          <p:cNvPr id="54276" name="Picture 6" descr="scale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170113"/>
            <a:ext cx="4724400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Right.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66528"/>
            <a:ext cx="2819400" cy="4114800"/>
          </a:xfrm>
        </p:spPr>
        <p:txBody>
          <a:bodyPr vert="horz">
            <a:normAutofit/>
          </a:bodyPr>
          <a:lstStyle/>
          <a:p>
            <a:pPr algn="justLow"/>
            <a:r>
              <a:rPr lang="en-US" sz="2400" smtClean="0"/>
              <a:t>In general, a chandelier’s width or diameter should be at least 2 feet narrower than the table length.</a:t>
            </a:r>
          </a:p>
        </p:txBody>
      </p:sp>
      <p:pic>
        <p:nvPicPr>
          <p:cNvPr id="55300" name="Picture 6" descr="scale2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362200"/>
            <a:ext cx="4800600" cy="348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661248"/>
            <a:ext cx="7344816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GB" sz="2400" dirty="0" smtClean="0"/>
              <a:t>Another consideration for </a:t>
            </a:r>
            <a:r>
              <a:rPr lang="en-GB" sz="2400" b="1" u="sng" dirty="0" smtClean="0"/>
              <a:t>size</a:t>
            </a:r>
            <a:r>
              <a:rPr lang="en-GB" sz="2400" dirty="0" smtClean="0"/>
              <a:t> and </a:t>
            </a:r>
            <a:r>
              <a:rPr lang="en-GB" sz="2400" b="1" u="sng" dirty="0" smtClean="0"/>
              <a:t>scale </a:t>
            </a:r>
            <a:r>
              <a:rPr lang="en-GB" sz="2400" dirty="0" smtClean="0"/>
              <a:t>is to </a:t>
            </a:r>
            <a:r>
              <a:rPr lang="en-GB" sz="2400" b="1" u="sng" dirty="0" smtClean="0"/>
              <a:t>look at the elements </a:t>
            </a:r>
            <a:r>
              <a:rPr lang="en-GB" sz="2400" dirty="0" smtClean="0"/>
              <a:t>within </a:t>
            </a:r>
            <a:r>
              <a:rPr lang="en-GB" sz="2600" b="1" u="sng" dirty="0" smtClean="0"/>
              <a:t>the creation itself</a:t>
            </a:r>
            <a:r>
              <a:rPr lang="en-GB" sz="2400" dirty="0" smtClean="0"/>
              <a:t>. </a:t>
            </a:r>
          </a:p>
        </p:txBody>
      </p:sp>
      <p:pic>
        <p:nvPicPr>
          <p:cNvPr id="61442" name="Picture 2" descr="C:\Users\User\Desktop\101\figure 2\DSC_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912768" cy="459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996952"/>
            <a:ext cx="4176464" cy="11430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End of Lecture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849888"/>
            <a:ext cx="799288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GB" b="1" u="sng" dirty="0" smtClean="0"/>
              <a:t>Scale</a:t>
            </a:r>
            <a:r>
              <a:rPr lang="en-GB" dirty="0" smtClean="0"/>
              <a:t> can </a:t>
            </a:r>
            <a:r>
              <a:rPr lang="en-GB" b="1" u="sng" dirty="0" smtClean="0"/>
              <a:t>attract in different ways</a:t>
            </a:r>
            <a:r>
              <a:rPr lang="en-GB" dirty="0" smtClean="0"/>
              <a:t>.  It can be use to </a:t>
            </a:r>
            <a:r>
              <a:rPr lang="en-GB" b="1" u="sng" dirty="0" smtClean="0"/>
              <a:t>draw attention </a:t>
            </a:r>
            <a:r>
              <a:rPr lang="en-GB" dirty="0" smtClean="0"/>
              <a:t>to the </a:t>
            </a:r>
            <a:r>
              <a:rPr lang="en-GB" b="1" u="sng" dirty="0" smtClean="0"/>
              <a:t>unexpected </a:t>
            </a:r>
            <a:r>
              <a:rPr lang="en-GB" dirty="0" smtClean="0"/>
              <a:t>or exaggerated - this is often the case in </a:t>
            </a:r>
            <a:r>
              <a:rPr lang="en-GB" b="1" u="sng" dirty="0" smtClean="0"/>
              <a:t>advertising. </a:t>
            </a:r>
          </a:p>
        </p:txBody>
      </p:sp>
      <p:pic>
        <p:nvPicPr>
          <p:cNvPr id="6" name="Content Placeholder 5" descr="LA+Bans+Many+Large+Scale+Building+Advertisments+0FlxfLJw4K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840760" cy="4560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849888"/>
            <a:ext cx="799288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GB" b="1" u="sng" dirty="0" smtClean="0"/>
              <a:t>Scale</a:t>
            </a:r>
            <a:r>
              <a:rPr lang="en-GB" dirty="0" smtClean="0"/>
              <a:t> of </a:t>
            </a:r>
            <a:r>
              <a:rPr lang="en-GB" b="1" u="sng" dirty="0" smtClean="0"/>
              <a:t>government buildings</a:t>
            </a:r>
            <a:r>
              <a:rPr lang="en-GB" dirty="0" smtClean="0"/>
              <a:t>, t</a:t>
            </a:r>
            <a:r>
              <a:rPr lang="en-GB" b="1" u="sng" dirty="0" smtClean="0"/>
              <a:t>heatres</a:t>
            </a:r>
            <a:r>
              <a:rPr lang="en-GB" dirty="0" smtClean="0"/>
              <a:t> and </a:t>
            </a:r>
            <a:r>
              <a:rPr lang="en-GB" b="1" u="sng" dirty="0" smtClean="0"/>
              <a:t>religious buildings </a:t>
            </a:r>
            <a:r>
              <a:rPr lang="en-GB" dirty="0" smtClean="0"/>
              <a:t>is often meant to i</a:t>
            </a:r>
            <a:r>
              <a:rPr lang="en-GB" b="1" u="sng" dirty="0" smtClean="0"/>
              <a:t>mpress</a:t>
            </a:r>
            <a:r>
              <a:rPr lang="en-GB" dirty="0" smtClean="0"/>
              <a:t> and dwarf the vi</a:t>
            </a:r>
            <a:r>
              <a:rPr lang="en-GB" b="1" u="sng" dirty="0" smtClean="0"/>
              <a:t>ewe</a:t>
            </a:r>
            <a:r>
              <a:rPr lang="en-GB" dirty="0" smtClean="0"/>
              <a:t>r, while the proportions in a </a:t>
            </a:r>
            <a:r>
              <a:rPr lang="en-GB" b="1" u="sng" dirty="0" smtClean="0"/>
              <a:t>private home </a:t>
            </a:r>
            <a:r>
              <a:rPr lang="en-GB" dirty="0" smtClean="0"/>
              <a:t>are usually more according to </a:t>
            </a:r>
            <a:r>
              <a:rPr lang="en-GB" b="1" u="sng" dirty="0" smtClean="0"/>
              <a:t>human measure</a:t>
            </a:r>
            <a:r>
              <a:rPr lang="en-GB" dirty="0" smtClean="0"/>
              <a:t>.</a:t>
            </a:r>
          </a:p>
        </p:txBody>
      </p:sp>
      <p:pic>
        <p:nvPicPr>
          <p:cNvPr id="7" name="Content Placeholder 6" descr="CIMG4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1666528" cy="362304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scale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849888"/>
            <a:ext cx="799288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GB" dirty="0" smtClean="0"/>
              <a:t>Scale of government buildings, theatres and religious buildings is often </a:t>
            </a:r>
            <a:r>
              <a:rPr lang="en-GB" dirty="0" err="1" smtClean="0"/>
              <a:t>ment</a:t>
            </a:r>
            <a:r>
              <a:rPr lang="en-GB" dirty="0" smtClean="0"/>
              <a:t> to impress and dwarf the viewer, while the proportions in a private home are usually more according to human measure.</a:t>
            </a:r>
          </a:p>
        </p:txBody>
      </p:sp>
      <p:pic>
        <p:nvPicPr>
          <p:cNvPr id="10" name="Content Placeholder 9" descr="nyc-trinity-church-al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196752"/>
            <a:ext cx="3296068" cy="4389437"/>
          </a:xfrm>
        </p:spPr>
      </p:pic>
      <p:pic>
        <p:nvPicPr>
          <p:cNvPr id="11" name="Picture 10" descr="architecture-schoo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4536504" cy="346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2386</TotalTime>
  <Words>1148</Words>
  <Application>Microsoft Office PowerPoint</Application>
  <PresentationFormat>On-screen Show (4:3)</PresentationFormat>
  <Paragraphs>121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Flow</vt:lpstr>
      <vt:lpstr>  Scale ,Ratio &amp;Proportion  </vt:lpstr>
      <vt:lpstr>scale</vt:lpstr>
      <vt:lpstr>scale</vt:lpstr>
      <vt:lpstr>scale</vt:lpstr>
      <vt:lpstr>scale</vt:lpstr>
      <vt:lpstr>scale</vt:lpstr>
      <vt:lpstr>scale</vt:lpstr>
      <vt:lpstr>scale</vt:lpstr>
      <vt:lpstr>scale</vt:lpstr>
      <vt:lpstr>scale</vt:lpstr>
      <vt:lpstr>scale</vt:lpstr>
      <vt:lpstr>Ratio</vt:lpstr>
      <vt:lpstr>Slide 13</vt:lpstr>
      <vt:lpstr>Slide 14</vt:lpstr>
      <vt:lpstr>Slide 15</vt:lpstr>
      <vt:lpstr>Slide 16</vt:lpstr>
      <vt:lpstr>Proportion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PROPORTION</vt:lpstr>
      <vt:lpstr>PROPORTION</vt:lpstr>
      <vt:lpstr>PROPORTION</vt:lpstr>
      <vt:lpstr>SCALE  &amp; PROPORTION Too Big, Too Small, Just Right</vt:lpstr>
      <vt:lpstr>Too Small.</vt:lpstr>
      <vt:lpstr>Just Right. </vt:lpstr>
      <vt:lpstr>Too Big.</vt:lpstr>
      <vt:lpstr>Too Small.</vt:lpstr>
      <vt:lpstr>Just Right.</vt:lpstr>
      <vt:lpstr>Too Tall.</vt:lpstr>
      <vt:lpstr>Too Short.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Too Little.</vt:lpstr>
      <vt:lpstr>Too Much.</vt:lpstr>
      <vt:lpstr>Just Right.</vt:lpstr>
      <vt:lpstr>Too Big.</vt:lpstr>
      <vt:lpstr>Too Little.</vt:lpstr>
      <vt:lpstr>Just Right.</vt:lpstr>
      <vt:lpstr>Too Big.</vt:lpstr>
      <vt:lpstr>Too Small.</vt:lpstr>
      <vt:lpstr>Just Right.</vt:lpstr>
      <vt:lpstr>Too Big.</vt:lpstr>
      <vt:lpstr>Too Small.</vt:lpstr>
      <vt:lpstr>Just Right.</vt:lpstr>
      <vt:lpstr>End of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</dc:title>
  <dc:creator>User</dc:creator>
  <cp:lastModifiedBy>Home</cp:lastModifiedBy>
  <cp:revision>93</cp:revision>
  <dcterms:created xsi:type="dcterms:W3CDTF">2010-10-17T19:06:26Z</dcterms:created>
  <dcterms:modified xsi:type="dcterms:W3CDTF">2012-02-10T20:50:36Z</dcterms:modified>
</cp:coreProperties>
</file>