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8" r:id="rId4"/>
    <p:sldId id="259" r:id="rId5"/>
    <p:sldId id="257" r:id="rId6"/>
    <p:sldId id="260" r:id="rId7"/>
    <p:sldId id="261" r:id="rId8"/>
    <p:sldId id="262" r:id="rId9"/>
    <p:sldId id="263" r:id="rId10"/>
    <p:sldId id="264" r:id="rId11"/>
    <p:sldId id="265" r:id="rId12"/>
    <p:sldId id="270" r:id="rId13"/>
    <p:sldId id="266" r:id="rId14"/>
    <p:sldId id="267" r:id="rId15"/>
    <p:sldId id="268"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4660"/>
  </p:normalViewPr>
  <p:slideViewPr>
    <p:cSldViewPr>
      <p:cViewPr varScale="1">
        <p:scale>
          <a:sx n="69" d="100"/>
          <a:sy n="69" d="100"/>
        </p:scale>
        <p:origin x="-8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46D08A-03F0-4903-AA8C-249087F24B96}" type="datetimeFigureOut">
              <a:rPr lang="en-US" smtClean="0"/>
              <a:pPr/>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6D08A-03F0-4903-AA8C-249087F24B96}" type="datetimeFigureOut">
              <a:rPr lang="en-US" smtClean="0"/>
              <a:pPr/>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6D08A-03F0-4903-AA8C-249087F24B96}" type="datetimeFigureOut">
              <a:rPr lang="en-US" smtClean="0"/>
              <a:pPr/>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6D08A-03F0-4903-AA8C-249087F24B96}" type="datetimeFigureOut">
              <a:rPr lang="en-US" smtClean="0"/>
              <a:pPr/>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6D08A-03F0-4903-AA8C-249087F24B96}" type="datetimeFigureOut">
              <a:rPr lang="en-US" smtClean="0"/>
              <a:pPr/>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46D08A-03F0-4903-AA8C-249087F24B96}" type="datetimeFigureOut">
              <a:rPr lang="en-US" smtClean="0"/>
              <a:pPr/>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46D08A-03F0-4903-AA8C-249087F24B96}" type="datetimeFigureOut">
              <a:rPr lang="en-US" smtClean="0"/>
              <a:pPr/>
              <a:t>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46D08A-03F0-4903-AA8C-249087F24B96}" type="datetimeFigureOut">
              <a:rPr lang="en-US" smtClean="0"/>
              <a:pPr/>
              <a:t>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6D08A-03F0-4903-AA8C-249087F24B96}" type="datetimeFigureOut">
              <a:rPr lang="en-US" smtClean="0"/>
              <a:pPr/>
              <a:t>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6D08A-03F0-4903-AA8C-249087F24B96}" type="datetimeFigureOut">
              <a:rPr lang="en-US" smtClean="0"/>
              <a:pPr/>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6D08A-03F0-4903-AA8C-249087F24B96}" type="datetimeFigureOut">
              <a:rPr lang="en-US" smtClean="0"/>
              <a:pPr/>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6824D-072F-4C5F-BC0C-3FDF23250E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6D08A-03F0-4903-AA8C-249087F24B96}" type="datetimeFigureOut">
              <a:rPr lang="en-US" smtClean="0"/>
              <a:pPr/>
              <a:t>2/15/2013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6824D-072F-4C5F-BC0C-3FDF23250E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Quality</a:t>
            </a:r>
            <a:br>
              <a:rPr lang="en-US" dirty="0" smtClean="0"/>
            </a:br>
            <a:r>
              <a:rPr lang="en-US" dirty="0" smtClean="0"/>
              <a:t>Parameters and Measurements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Total Dissolved Solids (TDS)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Dissolved Solids are the solids that can be recovered from water by evaporating the water after filtering the suspended solids (they are less than 0.001 micron in size)</a:t>
            </a:r>
          </a:p>
          <a:p>
            <a:r>
              <a:rPr lang="en-GB" dirty="0" smtClean="0"/>
              <a:t>Method of Measurement </a:t>
            </a:r>
          </a:p>
          <a:p>
            <a:pPr lvl="1"/>
            <a:r>
              <a:rPr lang="en-GB" dirty="0" smtClean="0"/>
              <a:t>Filtration </a:t>
            </a:r>
          </a:p>
          <a:p>
            <a:pPr lvl="1">
              <a:buNone/>
            </a:pPr>
            <a:r>
              <a:rPr lang="en-GB" dirty="0" smtClean="0"/>
              <a:t>				TDS = TS – SS </a:t>
            </a:r>
          </a:p>
          <a:p>
            <a:pPr lvl="1"/>
            <a:r>
              <a:rPr lang="en-GB" dirty="0" smtClean="0"/>
              <a:t>Conductivity can be used as a rough measure of the concentration of the total dissolved salts (Conductivity Meter), units 1.0 </a:t>
            </a:r>
            <a:r>
              <a:rPr lang="el-GR" dirty="0" smtClean="0"/>
              <a:t>μ</a:t>
            </a:r>
            <a:r>
              <a:rPr lang="en-GB" dirty="0" smtClean="0"/>
              <a:t>S/m = 10 </a:t>
            </a:r>
            <a:r>
              <a:rPr lang="el-GR" dirty="0" smtClean="0"/>
              <a:t>μ</a:t>
            </a:r>
            <a:r>
              <a:rPr lang="en-GB" dirty="0" smtClean="0"/>
              <a:t>mhos/cm </a:t>
            </a:r>
          </a:p>
          <a:p>
            <a:pPr lvl="1">
              <a:buNone/>
            </a:pPr>
            <a:r>
              <a:rPr lang="en-GB" dirty="0" smtClean="0"/>
              <a:t>	Conductivity of tap water = 70 – 150 </a:t>
            </a:r>
            <a:r>
              <a:rPr lang="el-GR" dirty="0" smtClean="0"/>
              <a:t>μ</a:t>
            </a:r>
            <a:r>
              <a:rPr lang="en-GB" dirty="0" smtClean="0"/>
              <a:t>S/m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Alkalinity </a:t>
            </a:r>
            <a:endParaRPr lang="en-GB"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GB" dirty="0" smtClean="0"/>
              <a:t>Water alkalinity is a measure of the water ability to resist changes in pH when a strong acid is added (i.e. Ability of water to neutralize acids; buffering capacity of water). </a:t>
            </a:r>
          </a:p>
          <a:p>
            <a:r>
              <a:rPr lang="en-GB" dirty="0" smtClean="0"/>
              <a:t>Water alkalinity results from the presence of bicarbonate (HCO</a:t>
            </a:r>
            <a:r>
              <a:rPr lang="en-GB" baseline="-25000" dirty="0" smtClean="0"/>
              <a:t>3</a:t>
            </a:r>
            <a:r>
              <a:rPr lang="en-GB" baseline="30000" dirty="0" smtClean="0"/>
              <a:t>-</a:t>
            </a:r>
            <a:r>
              <a:rPr lang="en-GB" dirty="0" smtClean="0"/>
              <a:t>), carbonate (CO</a:t>
            </a:r>
            <a:r>
              <a:rPr lang="en-GB" baseline="-25000" dirty="0" smtClean="0"/>
              <a:t>3</a:t>
            </a:r>
            <a:r>
              <a:rPr lang="en-GB" baseline="30000" dirty="0" smtClean="0"/>
              <a:t>--</a:t>
            </a:r>
            <a:r>
              <a:rPr lang="en-GB" dirty="0" smtClean="0"/>
              <a:t>), and hydroxide (OH</a:t>
            </a:r>
            <a:r>
              <a:rPr lang="en-GB" baseline="30000" dirty="0" smtClean="0"/>
              <a:t>-</a:t>
            </a:r>
            <a:r>
              <a:rPr lang="en-GB" dirty="0" smtClean="0"/>
              <a:t>) of elements such as calcium, magnesium, sodium, potassium or ammonia.</a:t>
            </a:r>
          </a:p>
          <a:p>
            <a:r>
              <a:rPr lang="en-GB" dirty="0" smtClean="0"/>
              <a:t>These compounds originate from</a:t>
            </a:r>
          </a:p>
          <a:p>
            <a:pPr lvl="1"/>
            <a:r>
              <a:rPr lang="en-GB" dirty="0" smtClean="0"/>
              <a:t>Chemical compounds dissolved from rocks and soil, and</a:t>
            </a:r>
          </a:p>
          <a:p>
            <a:pPr lvl="1"/>
            <a:r>
              <a:rPr lang="en-GB" dirty="0" smtClean="0"/>
              <a:t>CO</a:t>
            </a:r>
            <a:r>
              <a:rPr lang="en-GB" baseline="-25000" dirty="0" smtClean="0"/>
              <a:t>2</a:t>
            </a:r>
            <a:r>
              <a:rPr lang="en-GB" dirty="0" smtClean="0"/>
              <a:t> from the atmosphere and microbial decomposition of organic  matter. </a:t>
            </a:r>
          </a:p>
          <a:p>
            <a:pPr lvl="1">
              <a:buNone/>
            </a:pPr>
            <a:r>
              <a:rPr lang="en-GB" dirty="0" smtClean="0"/>
              <a:t>	CO</a:t>
            </a:r>
            <a:r>
              <a:rPr lang="en-GB" baseline="-25000" dirty="0" smtClean="0"/>
              <a:t>2</a:t>
            </a:r>
            <a:r>
              <a:rPr lang="en-GB" dirty="0" smtClean="0"/>
              <a:t> + H</a:t>
            </a:r>
            <a:r>
              <a:rPr lang="en-GB" baseline="-25000" dirty="0" smtClean="0"/>
              <a:t>2</a:t>
            </a:r>
            <a:r>
              <a:rPr lang="en-GB" dirty="0" smtClean="0"/>
              <a:t>O </a:t>
            </a:r>
            <a:r>
              <a:rPr lang="en-GB" dirty="0" smtClean="0">
                <a:sym typeface="Wingdings" pitchFamily="2" charset="2"/>
              </a:rPr>
              <a:t>&lt;--&gt; H</a:t>
            </a:r>
            <a:r>
              <a:rPr lang="en-GB" baseline="-25000" dirty="0" smtClean="0">
                <a:sym typeface="Wingdings" pitchFamily="2" charset="2"/>
              </a:rPr>
              <a:t>2</a:t>
            </a:r>
            <a:r>
              <a:rPr lang="en-GB" dirty="0" smtClean="0">
                <a:sym typeface="Wingdings" pitchFamily="2" charset="2"/>
              </a:rPr>
              <a:t>CO</a:t>
            </a:r>
            <a:r>
              <a:rPr lang="en-GB" baseline="-25000" dirty="0" smtClean="0">
                <a:sym typeface="Wingdings" pitchFamily="2" charset="2"/>
              </a:rPr>
              <a:t>3</a:t>
            </a:r>
            <a:r>
              <a:rPr lang="en-GB" dirty="0" smtClean="0">
                <a:sym typeface="Wingdings" pitchFamily="2" charset="2"/>
              </a:rPr>
              <a:t> carbonic acid &lt;--&gt; H</a:t>
            </a:r>
            <a:r>
              <a:rPr lang="en-GB" baseline="30000" dirty="0" smtClean="0">
                <a:sym typeface="Wingdings" pitchFamily="2" charset="2"/>
              </a:rPr>
              <a:t>+</a:t>
            </a:r>
            <a:r>
              <a:rPr lang="en-GB" dirty="0" smtClean="0">
                <a:sym typeface="Wingdings" pitchFamily="2" charset="2"/>
              </a:rPr>
              <a:t> + HCO</a:t>
            </a:r>
            <a:r>
              <a:rPr lang="en-GB" baseline="-25000" dirty="0" smtClean="0">
                <a:sym typeface="Wingdings" pitchFamily="2" charset="2"/>
              </a:rPr>
              <a:t>3</a:t>
            </a:r>
            <a:endParaRPr lang="en-GB" baseline="30000" dirty="0" smtClean="0">
              <a:sym typeface="Wingdings" pitchFamily="2" charset="2"/>
            </a:endParaRPr>
          </a:p>
          <a:p>
            <a:r>
              <a:rPr lang="en-GB" dirty="0" smtClean="0">
                <a:sym typeface="Wingdings" pitchFamily="2" charset="2"/>
              </a:rPr>
              <a:t>Measured by titration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Alkalinity </a:t>
            </a:r>
            <a:endParaRPr lang="en-GB"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GB" dirty="0" smtClean="0"/>
              <a:t>Alkalinity of water either high or low has no ill effects on humans.</a:t>
            </a:r>
          </a:p>
          <a:p>
            <a:r>
              <a:rPr lang="en-GB" dirty="0" smtClean="0"/>
              <a:t>Highly alkaline waters are unpalatable (bitter taste) </a:t>
            </a:r>
          </a:p>
          <a:p>
            <a:r>
              <a:rPr lang="en-GB" dirty="0" smtClean="0"/>
              <a:t>CO3= and HCO3- alkalinity complex some heavy metals and thus reduces their toxicity</a:t>
            </a:r>
          </a:p>
          <a:p>
            <a:r>
              <a:rPr lang="en-GB" dirty="0" smtClean="0"/>
              <a:t>Highly alkaline water often has a high pH and generally contains high levels of dissolved solids (harmful for water to be used in boilers, food processing and municipal water systems). </a:t>
            </a:r>
          </a:p>
          <a:p>
            <a:r>
              <a:rPr lang="en-GB" dirty="0" smtClean="0">
                <a:sym typeface="Wingdings" pitchFamily="2" charset="2"/>
              </a:rPr>
              <a:t>Alkalinity is important for proper chemical treatment of water and wastewater (e.g. Coagulation, softening), and corrosion control.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Hardness </a:t>
            </a:r>
            <a:endParaRPr lang="en-GB"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GB" dirty="0" smtClean="0"/>
              <a:t>Hardness is a characteristics of water that prevents that lathering of soap and produces scale in hot water pipes, heaters and other units due to the presence of divalent metallic ions (calcium, magnesium, ferrous ions, </a:t>
            </a:r>
            <a:r>
              <a:rPr lang="en-GB" dirty="0" err="1" smtClean="0"/>
              <a:t>manganous</a:t>
            </a:r>
            <a:r>
              <a:rPr lang="en-GB" dirty="0" smtClean="0"/>
              <a:t> ion, and strontium). </a:t>
            </a:r>
          </a:p>
          <a:p>
            <a:r>
              <a:rPr lang="en-GB" dirty="0" smtClean="0"/>
              <a:t>Hardness in water results from the contact with soil and rocks (limestone) in the presence of CO</a:t>
            </a:r>
            <a:r>
              <a:rPr lang="en-GB" baseline="-25000" dirty="0" smtClean="0"/>
              <a:t>2</a:t>
            </a:r>
          </a:p>
          <a:p>
            <a:r>
              <a:rPr lang="en-GB" dirty="0" smtClean="0"/>
              <a:t>Types of hardness </a:t>
            </a:r>
          </a:p>
          <a:p>
            <a:pPr lvl="1"/>
            <a:r>
              <a:rPr lang="en-GB" dirty="0" smtClean="0"/>
              <a:t>Carbonate hardness (temporary hardness): caused by the presence of carbonate and bicarbonate of Ca </a:t>
            </a:r>
            <a:r>
              <a:rPr lang="en-GB" baseline="30000" dirty="0" smtClean="0"/>
              <a:t>++</a:t>
            </a:r>
            <a:r>
              <a:rPr lang="en-GB" dirty="0" smtClean="0"/>
              <a:t> and Mg</a:t>
            </a:r>
            <a:r>
              <a:rPr lang="en-GB" baseline="30000" dirty="0" smtClean="0"/>
              <a:t>++</a:t>
            </a:r>
            <a:r>
              <a:rPr lang="en-GB" dirty="0" smtClean="0"/>
              <a:t>. </a:t>
            </a:r>
          </a:p>
          <a:p>
            <a:pPr lvl="1">
              <a:buNone/>
            </a:pPr>
            <a:r>
              <a:rPr lang="en-GB" dirty="0" smtClean="0"/>
              <a:t>	Ca(HCO</a:t>
            </a:r>
            <a:r>
              <a:rPr lang="en-GB" baseline="-25000" dirty="0" smtClean="0"/>
              <a:t>3</a:t>
            </a:r>
            <a:r>
              <a:rPr lang="en-GB" dirty="0" smtClean="0"/>
              <a:t>)</a:t>
            </a:r>
            <a:r>
              <a:rPr lang="en-GB" baseline="-25000" dirty="0" smtClean="0"/>
              <a:t>2</a:t>
            </a:r>
            <a:r>
              <a:rPr lang="en-GB" dirty="0" smtClean="0"/>
              <a:t>  </a:t>
            </a:r>
            <a:r>
              <a:rPr lang="en-GB" dirty="0" smtClean="0">
                <a:sym typeface="Wingdings" pitchFamily="2" charset="2"/>
              </a:rPr>
              <a:t> CaCO</a:t>
            </a:r>
            <a:r>
              <a:rPr lang="en-GB" baseline="-25000" dirty="0" smtClean="0">
                <a:sym typeface="Wingdings" pitchFamily="2" charset="2"/>
              </a:rPr>
              <a:t>3</a:t>
            </a:r>
            <a:r>
              <a:rPr lang="en-GB" dirty="0" smtClean="0">
                <a:sym typeface="Wingdings" pitchFamily="2" charset="2"/>
              </a:rPr>
              <a:t> + CO</a:t>
            </a:r>
            <a:r>
              <a:rPr lang="en-GB" baseline="-25000" dirty="0" smtClean="0">
                <a:sym typeface="Wingdings" pitchFamily="2" charset="2"/>
              </a:rPr>
              <a:t>2</a:t>
            </a:r>
            <a:r>
              <a:rPr lang="en-GB" dirty="0" smtClean="0">
                <a:sym typeface="Wingdings" pitchFamily="2" charset="2"/>
              </a:rPr>
              <a:t> + H</a:t>
            </a:r>
            <a:r>
              <a:rPr lang="en-GB" baseline="-25000" dirty="0" smtClean="0">
                <a:sym typeface="Wingdings" pitchFamily="2" charset="2"/>
              </a:rPr>
              <a:t>2</a:t>
            </a:r>
            <a:r>
              <a:rPr lang="en-GB" dirty="0" smtClean="0">
                <a:sym typeface="Wingdings" pitchFamily="2" charset="2"/>
              </a:rPr>
              <a:t>O</a:t>
            </a:r>
          </a:p>
          <a:p>
            <a:pPr lvl="1">
              <a:buNone/>
            </a:pPr>
            <a:r>
              <a:rPr lang="en-GB" dirty="0" smtClean="0">
                <a:sym typeface="Wingdings" pitchFamily="2" charset="2"/>
              </a:rPr>
              <a:t>	Mg(H CO</a:t>
            </a:r>
            <a:r>
              <a:rPr lang="en-GB" baseline="-25000" dirty="0" smtClean="0">
                <a:sym typeface="Wingdings" pitchFamily="2" charset="2"/>
              </a:rPr>
              <a:t>3</a:t>
            </a:r>
            <a:r>
              <a:rPr lang="en-GB" dirty="0" smtClean="0">
                <a:sym typeface="Wingdings" pitchFamily="2" charset="2"/>
              </a:rPr>
              <a:t>)</a:t>
            </a:r>
            <a:r>
              <a:rPr lang="en-GB" baseline="-25000" dirty="0" smtClean="0">
                <a:sym typeface="Wingdings" pitchFamily="2" charset="2"/>
              </a:rPr>
              <a:t>2</a:t>
            </a:r>
            <a:r>
              <a:rPr lang="en-GB" dirty="0" smtClean="0">
                <a:sym typeface="Wingdings" pitchFamily="2" charset="2"/>
              </a:rPr>
              <a:t>  Mg(OH)</a:t>
            </a:r>
            <a:r>
              <a:rPr lang="en-GB" baseline="-25000" dirty="0" smtClean="0">
                <a:sym typeface="Wingdings" pitchFamily="2" charset="2"/>
              </a:rPr>
              <a:t>2</a:t>
            </a:r>
            <a:r>
              <a:rPr lang="en-GB" dirty="0" smtClean="0">
                <a:sym typeface="Wingdings" pitchFamily="2" charset="2"/>
              </a:rPr>
              <a:t> + 2 CO</a:t>
            </a:r>
            <a:r>
              <a:rPr lang="en-GB" baseline="-25000" dirty="0" smtClean="0">
                <a:sym typeface="Wingdings" pitchFamily="2" charset="2"/>
              </a:rPr>
              <a:t>2 </a:t>
            </a:r>
            <a:endParaRPr lang="en-GB" dirty="0" smtClean="0">
              <a:sym typeface="Wingdings" pitchFamily="2" charset="2"/>
            </a:endParaRPr>
          </a:p>
          <a:p>
            <a:pPr lvl="1"/>
            <a:r>
              <a:rPr lang="en-GB" baseline="-25000" dirty="0" smtClean="0">
                <a:sym typeface="Wingdings" pitchFamily="2" charset="2"/>
              </a:rPr>
              <a:t> </a:t>
            </a:r>
            <a:r>
              <a:rPr lang="en-GB" dirty="0" smtClean="0">
                <a:sym typeface="Wingdings" pitchFamily="2" charset="2"/>
              </a:rPr>
              <a:t>Non-carbonate hardness (permanent hardness): caused by the presence of chlorides, </a:t>
            </a:r>
            <a:r>
              <a:rPr lang="en-GB" dirty="0" err="1" smtClean="0">
                <a:sym typeface="Wingdings" pitchFamily="2" charset="2"/>
              </a:rPr>
              <a:t>sulfate</a:t>
            </a:r>
            <a:r>
              <a:rPr lang="en-GB" dirty="0" smtClean="0">
                <a:sym typeface="Wingdings" pitchFamily="2" charset="2"/>
              </a:rPr>
              <a:t> and nitrates of calcium, magnesium, and iron. </a:t>
            </a:r>
            <a:endParaRPr lang="en-GB" baseline="-25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Hardness </a:t>
            </a:r>
            <a:endParaRPr lang="en-GB" dirty="0"/>
          </a:p>
        </p:txBody>
      </p:sp>
      <p:sp>
        <p:nvSpPr>
          <p:cNvPr id="3" name="Content Placeholder 2"/>
          <p:cNvSpPr>
            <a:spLocks noGrp="1"/>
          </p:cNvSpPr>
          <p:nvPr>
            <p:ph idx="1"/>
          </p:nvPr>
        </p:nvSpPr>
        <p:spPr/>
        <p:txBody>
          <a:bodyPr/>
          <a:lstStyle/>
          <a:p>
            <a:r>
              <a:rPr lang="en-GB" dirty="0" smtClean="0"/>
              <a:t>Calculation Method</a:t>
            </a:r>
          </a:p>
          <a:p>
            <a:pPr lvl="1"/>
            <a:r>
              <a:rPr lang="en-GB" dirty="0" smtClean="0"/>
              <a:t>This method is used when complete chemical analyses are available. </a:t>
            </a:r>
          </a:p>
          <a:p>
            <a:pPr lvl="1"/>
            <a:r>
              <a:rPr lang="en-GB" dirty="0" smtClean="0"/>
              <a:t>Hardness (mg/L as caCO3) =</a:t>
            </a:r>
          </a:p>
          <a:p>
            <a:pPr lvl="1">
              <a:buNone/>
            </a:pPr>
            <a:r>
              <a:rPr lang="en-GB" dirty="0" smtClean="0"/>
              <a:t>	Where M</a:t>
            </a:r>
            <a:r>
              <a:rPr lang="en-GB" baseline="30000" dirty="0" smtClean="0"/>
              <a:t>++</a:t>
            </a:r>
            <a:r>
              <a:rPr lang="en-GB" dirty="0" smtClean="0"/>
              <a:t> represents any divalent metallic ion.</a:t>
            </a:r>
          </a:p>
          <a:p>
            <a:pPr lvl="1"/>
            <a:r>
              <a:rPr lang="en-GB" dirty="0" smtClean="0"/>
              <a:t>Example </a:t>
            </a:r>
          </a:p>
          <a:p>
            <a:r>
              <a:rPr lang="en-GB" dirty="0" smtClean="0"/>
              <a:t>EDTA </a:t>
            </a:r>
            <a:r>
              <a:rPr lang="en-GB" dirty="0" err="1" smtClean="0"/>
              <a:t>Titri-meteric</a:t>
            </a:r>
            <a:r>
              <a:rPr lang="en-GB" dirty="0" smtClean="0"/>
              <a:t> Method (</a:t>
            </a:r>
            <a:r>
              <a:rPr lang="en-GB" b="1" dirty="0" smtClean="0">
                <a:solidFill>
                  <a:srgbClr val="FF0000"/>
                </a:solidFill>
              </a:rPr>
              <a:t>In LAB Course</a:t>
            </a:r>
            <a:r>
              <a:rPr lang="en-GB" dirty="0" smtClean="0"/>
              <a:t>)</a:t>
            </a:r>
          </a:p>
          <a:p>
            <a:pPr>
              <a:buNone/>
            </a:pPr>
            <a:endParaRPr lang="en-GB" dirty="0"/>
          </a:p>
        </p:txBody>
      </p:sp>
      <p:graphicFrame>
        <p:nvGraphicFramePr>
          <p:cNvPr id="4" name="Object 3"/>
          <p:cNvGraphicFramePr>
            <a:graphicFrameLocks noChangeAspect="1"/>
          </p:cNvGraphicFramePr>
          <p:nvPr/>
        </p:nvGraphicFramePr>
        <p:xfrm>
          <a:off x="5410200" y="2971800"/>
          <a:ext cx="2514600" cy="745856"/>
        </p:xfrm>
        <a:graphic>
          <a:graphicData uri="http://schemas.openxmlformats.org/presentationml/2006/ole">
            <p:oleObj spid="_x0000_s1026" name="Equation" r:id="rId3" imgW="1498320" imgH="44424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Hardness </a:t>
            </a:r>
            <a:endParaRPr lang="en-GB" dirty="0"/>
          </a:p>
        </p:txBody>
      </p:sp>
      <p:sp>
        <p:nvSpPr>
          <p:cNvPr id="3" name="Content Placeholder 2"/>
          <p:cNvSpPr>
            <a:spLocks noGrp="1"/>
          </p:cNvSpPr>
          <p:nvPr>
            <p:ph idx="1"/>
          </p:nvPr>
        </p:nvSpPr>
        <p:spPr/>
        <p:txBody>
          <a:bodyPr/>
          <a:lstStyle/>
          <a:p>
            <a:r>
              <a:rPr lang="en-GB" dirty="0" smtClean="0"/>
              <a:t>Classification of Water According to its Hardness. </a:t>
            </a:r>
          </a:p>
          <a:p>
            <a:pPr>
              <a:buNone/>
            </a:pPr>
            <a:endParaRPr lang="en-GB" dirty="0"/>
          </a:p>
        </p:txBody>
      </p:sp>
      <p:graphicFrame>
        <p:nvGraphicFramePr>
          <p:cNvPr id="5" name="Table 4"/>
          <p:cNvGraphicFramePr>
            <a:graphicFrameLocks noGrp="1"/>
          </p:cNvGraphicFramePr>
          <p:nvPr/>
        </p:nvGraphicFramePr>
        <p:xfrm>
          <a:off x="1219200" y="3124200"/>
          <a:ext cx="6629400" cy="2819400"/>
        </p:xfrm>
        <a:graphic>
          <a:graphicData uri="http://schemas.openxmlformats.org/drawingml/2006/table">
            <a:tbl>
              <a:tblPr firstRow="1" bandRow="1">
                <a:tableStyleId>{5C22544A-7EE6-4342-B048-85BDC9FD1C3A}</a:tableStyleId>
              </a:tblPr>
              <a:tblGrid>
                <a:gridCol w="3314700"/>
                <a:gridCol w="3314700"/>
              </a:tblGrid>
              <a:tr h="563880">
                <a:tc>
                  <a:txBody>
                    <a:bodyPr/>
                    <a:lstStyle/>
                    <a:p>
                      <a:pPr algn="ctr"/>
                      <a:r>
                        <a:rPr lang="en-GB" sz="2400" dirty="0" smtClean="0"/>
                        <a:t>Classification</a:t>
                      </a:r>
                      <a:endParaRPr lang="en-GB" sz="2400" dirty="0"/>
                    </a:p>
                  </a:txBody>
                  <a:tcPr/>
                </a:tc>
                <a:tc>
                  <a:txBody>
                    <a:bodyPr/>
                    <a:lstStyle/>
                    <a:p>
                      <a:pPr algn="ctr"/>
                      <a:r>
                        <a:rPr lang="en-GB" sz="2400" dirty="0" smtClean="0"/>
                        <a:t>Hardness Level </a:t>
                      </a:r>
                      <a:endParaRPr lang="en-GB" sz="2400" dirty="0"/>
                    </a:p>
                  </a:txBody>
                  <a:tcPr/>
                </a:tc>
              </a:tr>
              <a:tr h="563880">
                <a:tc>
                  <a:txBody>
                    <a:bodyPr/>
                    <a:lstStyle/>
                    <a:p>
                      <a:pPr algn="ctr"/>
                      <a:r>
                        <a:rPr lang="en-GB" sz="2400" dirty="0" smtClean="0"/>
                        <a:t>Soft</a:t>
                      </a:r>
                      <a:endParaRPr lang="en-GB" sz="2400" dirty="0"/>
                    </a:p>
                  </a:txBody>
                  <a:tcPr anchor="ctr"/>
                </a:tc>
                <a:tc>
                  <a:txBody>
                    <a:bodyPr/>
                    <a:lstStyle/>
                    <a:p>
                      <a:pPr algn="ctr"/>
                      <a:r>
                        <a:rPr lang="en-GB" sz="2400" dirty="0" smtClean="0"/>
                        <a:t>≤ 50 mg/L CaCO</a:t>
                      </a:r>
                      <a:r>
                        <a:rPr lang="en-GB" sz="2400" baseline="-25000" dirty="0" smtClean="0"/>
                        <a:t>3</a:t>
                      </a:r>
                      <a:endParaRPr lang="en-GB" sz="2400" baseline="-25000" dirty="0"/>
                    </a:p>
                  </a:txBody>
                  <a:tcPr anchor="ctr"/>
                </a:tc>
              </a:tr>
              <a:tr h="563880">
                <a:tc>
                  <a:txBody>
                    <a:bodyPr/>
                    <a:lstStyle/>
                    <a:p>
                      <a:pPr algn="ctr"/>
                      <a:r>
                        <a:rPr lang="en-GB" sz="2400" dirty="0" smtClean="0"/>
                        <a:t>Moderately Soft</a:t>
                      </a:r>
                      <a:endParaRPr lang="en-GB" sz="2400" dirty="0"/>
                    </a:p>
                  </a:txBody>
                  <a:tcPr anchor="ctr"/>
                </a:tc>
                <a:tc>
                  <a:txBody>
                    <a:bodyPr/>
                    <a:lstStyle/>
                    <a:p>
                      <a:pPr algn="ctr"/>
                      <a:r>
                        <a:rPr lang="en-GB" sz="2400" dirty="0" smtClean="0"/>
                        <a:t>50 – 150 mg/L CaCO</a:t>
                      </a:r>
                      <a:r>
                        <a:rPr lang="en-GB" sz="2400" baseline="-25000" dirty="0" smtClean="0"/>
                        <a:t>3</a:t>
                      </a:r>
                      <a:endParaRPr lang="en-GB" sz="2400" baseline="-25000" dirty="0"/>
                    </a:p>
                  </a:txBody>
                  <a:tcPr anchor="ctr"/>
                </a:tc>
              </a:tr>
              <a:tr h="563880">
                <a:tc>
                  <a:txBody>
                    <a:bodyPr/>
                    <a:lstStyle/>
                    <a:p>
                      <a:pPr algn="ctr"/>
                      <a:r>
                        <a:rPr lang="en-GB" sz="2400" dirty="0" smtClean="0"/>
                        <a:t>Hard</a:t>
                      </a:r>
                      <a:endParaRPr lang="en-GB" sz="2400" dirty="0"/>
                    </a:p>
                  </a:txBody>
                  <a:tcPr anchor="ctr"/>
                </a:tc>
                <a:tc>
                  <a:txBody>
                    <a:bodyPr/>
                    <a:lstStyle/>
                    <a:p>
                      <a:pPr algn="ctr" rtl="0"/>
                      <a:r>
                        <a:rPr lang="en-GB" sz="2400" dirty="0" smtClean="0"/>
                        <a:t>150</a:t>
                      </a:r>
                      <a:r>
                        <a:rPr lang="en-GB" sz="2400" baseline="0" dirty="0" smtClean="0"/>
                        <a:t> – 300 mg/L CaCO</a:t>
                      </a:r>
                      <a:r>
                        <a:rPr lang="en-GB" sz="2400" baseline="-25000" dirty="0" smtClean="0"/>
                        <a:t>3</a:t>
                      </a:r>
                      <a:endParaRPr lang="en-GB" sz="2400" baseline="-25000" dirty="0"/>
                    </a:p>
                  </a:txBody>
                  <a:tcPr anchor="ctr"/>
                </a:tc>
              </a:tr>
              <a:tr h="563880">
                <a:tc>
                  <a:txBody>
                    <a:bodyPr/>
                    <a:lstStyle/>
                    <a:p>
                      <a:pPr algn="ctr"/>
                      <a:r>
                        <a:rPr lang="en-GB" sz="2400" dirty="0" smtClean="0"/>
                        <a:t>Very Hard</a:t>
                      </a:r>
                      <a:endParaRPr lang="en-GB" sz="2400" dirty="0"/>
                    </a:p>
                  </a:txBody>
                  <a:tcPr anchor="ctr"/>
                </a:tc>
                <a:tc>
                  <a:txBody>
                    <a:bodyPr/>
                    <a:lstStyle/>
                    <a:p>
                      <a:pPr algn="ctr"/>
                      <a:r>
                        <a:rPr lang="en-GB" sz="2400" dirty="0" smtClean="0"/>
                        <a:t>&gt; 300 mg/L CaCO</a:t>
                      </a:r>
                      <a:r>
                        <a:rPr lang="en-GB" sz="2400" baseline="-25000" dirty="0" smtClean="0"/>
                        <a:t>3</a:t>
                      </a:r>
                      <a:endParaRPr lang="en-GB" sz="2400" baseline="-25000" dirty="0"/>
                    </a:p>
                  </a:txBody>
                  <a:tcPr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Hardness </a:t>
            </a:r>
            <a:endParaRPr lang="en-GB" dirty="0"/>
          </a:p>
        </p:txBody>
      </p:sp>
      <p:sp>
        <p:nvSpPr>
          <p:cNvPr id="3" name="Content Placeholder 2"/>
          <p:cNvSpPr>
            <a:spLocks noGrp="1"/>
          </p:cNvSpPr>
          <p:nvPr>
            <p:ph idx="1"/>
          </p:nvPr>
        </p:nvSpPr>
        <p:spPr/>
        <p:txBody>
          <a:bodyPr/>
          <a:lstStyle/>
          <a:p>
            <a:r>
              <a:rPr lang="en-GB" dirty="0" smtClean="0"/>
              <a:t>Impact of Hardness</a:t>
            </a:r>
          </a:p>
          <a:p>
            <a:pPr lvl="1"/>
            <a:r>
              <a:rPr lang="en-GB" dirty="0" smtClean="0"/>
              <a:t>Mg hardness associated with SO</a:t>
            </a:r>
            <a:r>
              <a:rPr lang="en-GB" baseline="-25000" dirty="0" smtClean="0"/>
              <a:t>4</a:t>
            </a:r>
            <a:r>
              <a:rPr lang="en-GB" dirty="0" smtClean="0"/>
              <a:t>= has laxative effect on persons unaccustomed to it. </a:t>
            </a:r>
          </a:p>
          <a:p>
            <a:pPr lvl="1"/>
            <a:r>
              <a:rPr lang="en-GB" dirty="0" smtClean="0"/>
              <a:t>Excessive hardness is problematic from the economical point of view (scale formation, high soap consumption)</a:t>
            </a:r>
          </a:p>
          <a:p>
            <a:pPr lvl="1"/>
            <a:r>
              <a:rPr lang="en-GB" dirty="0" smtClean="0"/>
              <a:t>Water Softer than 30 – 50 mg/L as CaCo</a:t>
            </a:r>
            <a:r>
              <a:rPr lang="en-GB" baseline="-25000" dirty="0" smtClean="0"/>
              <a:t>3</a:t>
            </a:r>
            <a:r>
              <a:rPr lang="en-GB" dirty="0" smtClean="0"/>
              <a:t> tends to be corrosive.  </a:t>
            </a:r>
          </a:p>
          <a:p>
            <a:pP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Iron (Fe) and Manganese (</a:t>
            </a:r>
            <a:r>
              <a:rPr lang="en-GB" dirty="0" err="1" smtClean="0"/>
              <a:t>Mn</a:t>
            </a:r>
            <a:r>
              <a:rPr lang="en-GB" dirty="0" smtClean="0"/>
              <a:t>)</a:t>
            </a:r>
            <a:endParaRPr lang="en-GB"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GB" dirty="0" smtClean="0"/>
              <a:t>They are present in soil and rocks in insoluble forms (i.e. Ferric oxide, iron </a:t>
            </a:r>
            <a:r>
              <a:rPr lang="en-GB" dirty="0" err="1" smtClean="0"/>
              <a:t>sulfide</a:t>
            </a:r>
            <a:r>
              <a:rPr lang="en-GB" dirty="0" smtClean="0"/>
              <a:t> and manganese dioxide). </a:t>
            </a:r>
          </a:p>
          <a:p>
            <a:r>
              <a:rPr lang="en-GB" dirty="0" smtClean="0"/>
              <a:t>Ground waters that are devoid of dissolved oxygen and high of CO</a:t>
            </a:r>
            <a:r>
              <a:rPr lang="en-GB" baseline="-25000" dirty="0" smtClean="0"/>
              <a:t>2 </a:t>
            </a:r>
            <a:r>
              <a:rPr lang="en-GB" dirty="0" smtClean="0"/>
              <a:t>content can contain appreciable amounts of </a:t>
            </a:r>
            <a:r>
              <a:rPr lang="en-GB" dirty="0" err="1" smtClean="0"/>
              <a:t>fessous</a:t>
            </a:r>
            <a:r>
              <a:rPr lang="en-GB" dirty="0" smtClean="0"/>
              <a:t> ion (Fe</a:t>
            </a:r>
            <a:r>
              <a:rPr lang="en-GB" baseline="30000" dirty="0" smtClean="0"/>
              <a:t>++</a:t>
            </a:r>
            <a:r>
              <a:rPr lang="en-GB" dirty="0" smtClean="0"/>
              <a:t>) and manganese ion (</a:t>
            </a:r>
            <a:r>
              <a:rPr lang="en-GB" dirty="0" err="1" smtClean="0"/>
              <a:t>Mn</a:t>
            </a:r>
            <a:r>
              <a:rPr lang="en-GB" baseline="30000" dirty="0" smtClean="0"/>
              <a:t>++</a:t>
            </a:r>
            <a:r>
              <a:rPr lang="en-GB" dirty="0" smtClean="0"/>
              <a:t>). [Iron ≈ 10 mg/L and Manganese ≈ 2 mg/L]. </a:t>
            </a:r>
          </a:p>
          <a:p>
            <a:r>
              <a:rPr lang="en-GB" dirty="0" smtClean="0"/>
              <a:t>Measurements</a:t>
            </a:r>
          </a:p>
          <a:p>
            <a:pPr lvl="1"/>
            <a:r>
              <a:rPr lang="en-GB" dirty="0" smtClean="0"/>
              <a:t>Using colorimeters (adding chemical agent to water)</a:t>
            </a:r>
          </a:p>
          <a:p>
            <a:pPr lvl="1"/>
            <a:r>
              <a:rPr lang="en-GB" dirty="0" smtClean="0"/>
              <a:t>Using Atomic Absorption </a:t>
            </a:r>
            <a:r>
              <a:rPr lang="en-GB" dirty="0" err="1" smtClean="0"/>
              <a:t>Spectophotometer</a:t>
            </a:r>
            <a:r>
              <a:rPr lang="en-GB" dirty="0" smtClean="0"/>
              <a:t>. </a:t>
            </a:r>
          </a:p>
          <a:p>
            <a:r>
              <a:rPr lang="en-GB" dirty="0" smtClean="0"/>
              <a:t>Significance of Iron and Manganese </a:t>
            </a:r>
          </a:p>
          <a:p>
            <a:pPr lvl="1"/>
            <a:r>
              <a:rPr lang="en-GB" dirty="0" smtClean="0"/>
              <a:t>Contribute to hardness </a:t>
            </a:r>
          </a:p>
          <a:p>
            <a:pPr lvl="1"/>
            <a:r>
              <a:rPr lang="en-GB" dirty="0" smtClean="0"/>
              <a:t>They are oxidized upon exposure to air causing: metallic taste, staining of clothes and pluming fixture, precipitates in pipes, growth of slime in pipes producing </a:t>
            </a:r>
            <a:r>
              <a:rPr lang="en-GB" dirty="0" err="1" smtClean="0"/>
              <a:t>odor</a:t>
            </a:r>
            <a:r>
              <a:rPr lang="en-GB" dirty="0" smtClean="0"/>
              <a:t> and taste problems.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Trace Metals </a:t>
            </a:r>
            <a:endParaRPr lang="en-GB" dirty="0"/>
          </a:p>
        </p:txBody>
      </p:sp>
      <p:sp>
        <p:nvSpPr>
          <p:cNvPr id="3" name="Content Placeholder 2"/>
          <p:cNvSpPr>
            <a:spLocks noGrp="1"/>
          </p:cNvSpPr>
          <p:nvPr>
            <p:ph idx="1"/>
          </p:nvPr>
        </p:nvSpPr>
        <p:spPr/>
        <p:txBody>
          <a:bodyPr>
            <a:normAutofit lnSpcReduction="10000"/>
          </a:bodyPr>
          <a:lstStyle/>
          <a:p>
            <a:r>
              <a:rPr lang="en-GB" dirty="0" smtClean="0"/>
              <a:t>Trace metals include those metals that are harmful and toxic in relatively small amounts. </a:t>
            </a:r>
          </a:p>
          <a:p>
            <a:r>
              <a:rPr lang="en-GB" dirty="0" smtClean="0"/>
              <a:t>The main source of these metals is the discharges of domestic, agricultural, or industrial waste water. </a:t>
            </a:r>
          </a:p>
          <a:p>
            <a:r>
              <a:rPr lang="en-GB" dirty="0" smtClean="0"/>
              <a:t>Examples of trace metals: arsenic, cadmium, chromium, mercury, lead, silver and barium. </a:t>
            </a:r>
          </a:p>
          <a:p>
            <a:r>
              <a:rPr lang="en-GB" dirty="0" smtClean="0"/>
              <a:t>Measurement: Atomic adsorption </a:t>
            </a:r>
            <a:r>
              <a:rPr lang="en-GB" dirty="0" err="1" smtClean="0"/>
              <a:t>spectophotometer</a:t>
            </a:r>
            <a:r>
              <a:rPr lang="en-GB"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Nitrogen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Nitrogen compounds</a:t>
            </a:r>
          </a:p>
          <a:p>
            <a:pPr lvl="1"/>
            <a:r>
              <a:rPr lang="en-GB" dirty="0" smtClean="0"/>
              <a:t>Inorganic: Ammonia NH</a:t>
            </a:r>
            <a:r>
              <a:rPr lang="en-GB" baseline="-25000" dirty="0" smtClean="0"/>
              <a:t>3</a:t>
            </a:r>
            <a:r>
              <a:rPr lang="en-GB" dirty="0" smtClean="0"/>
              <a:t>, Nitrite NO</a:t>
            </a:r>
            <a:r>
              <a:rPr lang="en-GB" baseline="-25000" dirty="0" smtClean="0"/>
              <a:t>2</a:t>
            </a:r>
            <a:r>
              <a:rPr lang="en-GB" dirty="0" smtClean="0"/>
              <a:t>, Nitrate NO</a:t>
            </a:r>
            <a:r>
              <a:rPr lang="en-GB" baseline="-25000" dirty="0" smtClean="0"/>
              <a:t>3</a:t>
            </a:r>
          </a:p>
          <a:p>
            <a:pPr lvl="1"/>
            <a:r>
              <a:rPr lang="en-GB" dirty="0" smtClean="0"/>
              <a:t>Organic: Protein, amino acids</a:t>
            </a:r>
          </a:p>
          <a:p>
            <a:r>
              <a:rPr lang="en-GB" dirty="0" smtClean="0"/>
              <a:t>Main Sources</a:t>
            </a:r>
          </a:p>
          <a:p>
            <a:pPr lvl="1"/>
            <a:r>
              <a:rPr lang="en-GB" dirty="0" smtClean="0"/>
              <a:t>Discharge of domestic, agricultural (fertilizers), industrial waste water. </a:t>
            </a:r>
          </a:p>
          <a:p>
            <a:pPr lvl="1"/>
            <a:r>
              <a:rPr lang="en-GB" dirty="0" smtClean="0"/>
              <a:t>Animal wastes</a:t>
            </a:r>
          </a:p>
          <a:p>
            <a:pPr lvl="1"/>
            <a:r>
              <a:rPr lang="en-GB" dirty="0" smtClean="0"/>
              <a:t>Decomposition of dead plants, animal and </a:t>
            </a:r>
            <a:r>
              <a:rPr lang="en-GB" dirty="0" err="1" smtClean="0"/>
              <a:t>oragincs</a:t>
            </a:r>
            <a:r>
              <a:rPr lang="en-GB" dirty="0" smtClean="0"/>
              <a:t> by micro-</a:t>
            </a:r>
            <a:r>
              <a:rPr lang="en-GB" dirty="0" err="1" smtClean="0"/>
              <a:t>oragnisms</a:t>
            </a:r>
            <a:endParaRPr lang="en-GB" dirty="0" smtClean="0"/>
          </a:p>
          <a:p>
            <a:pPr lvl="1">
              <a:buNone/>
            </a:pPr>
            <a:r>
              <a:rPr lang="en-GB" dirty="0" smtClean="0"/>
              <a:t>	Protein </a:t>
            </a:r>
            <a:r>
              <a:rPr lang="en-GB" dirty="0" smtClean="0">
                <a:sym typeface="Wingdings" pitchFamily="2" charset="2"/>
              </a:rPr>
              <a:t> Amino Acid Ammonia Nitrite Nitrate</a:t>
            </a:r>
          </a:p>
          <a:p>
            <a:pPr>
              <a:buNone/>
            </a:pPr>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Water Quality Parameters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Physical Water Quality </a:t>
            </a:r>
          </a:p>
          <a:p>
            <a:pPr lvl="1"/>
            <a:r>
              <a:rPr lang="en-GB" dirty="0" smtClean="0"/>
              <a:t>Turbidity </a:t>
            </a:r>
          </a:p>
          <a:p>
            <a:pPr lvl="1"/>
            <a:r>
              <a:rPr lang="en-GB" dirty="0" smtClean="0"/>
              <a:t>Total Solids (TS) and Suspended Solids (SS)</a:t>
            </a:r>
          </a:p>
          <a:p>
            <a:pPr lvl="1"/>
            <a:r>
              <a:rPr lang="en-GB" dirty="0" smtClean="0"/>
              <a:t>Colour </a:t>
            </a:r>
          </a:p>
          <a:p>
            <a:r>
              <a:rPr lang="en-GB" dirty="0" smtClean="0"/>
              <a:t>Chemical Water Quality </a:t>
            </a:r>
          </a:p>
          <a:p>
            <a:pPr lvl="1"/>
            <a:r>
              <a:rPr lang="en-GB" dirty="0" smtClean="0"/>
              <a:t>Hydrogen Ion Concentration and pH</a:t>
            </a:r>
          </a:p>
          <a:p>
            <a:pPr lvl="1"/>
            <a:r>
              <a:rPr lang="en-GB" dirty="0" smtClean="0"/>
              <a:t>Total Dissolved Solids </a:t>
            </a:r>
          </a:p>
          <a:p>
            <a:pPr lvl="1"/>
            <a:r>
              <a:rPr lang="en-GB" dirty="0" smtClean="0"/>
              <a:t>Alkalinity </a:t>
            </a:r>
          </a:p>
          <a:p>
            <a:pPr lvl="1"/>
            <a:r>
              <a:rPr lang="en-GB" dirty="0" smtClean="0"/>
              <a:t>Hardness </a:t>
            </a:r>
          </a:p>
          <a:p>
            <a:pPr lvl="1"/>
            <a:r>
              <a:rPr lang="en-GB" dirty="0" smtClean="0"/>
              <a:t>Fe and Manganese </a:t>
            </a:r>
          </a:p>
          <a:p>
            <a:pPr lvl="1"/>
            <a:r>
              <a:rPr lang="en-GB" dirty="0" smtClean="0"/>
              <a:t>Etc. </a:t>
            </a:r>
          </a:p>
          <a:p>
            <a:pPr lvl="1"/>
            <a:endParaRPr lang="en-GB"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Nitrogen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Significance of Nitrogen Compounds </a:t>
            </a:r>
          </a:p>
          <a:p>
            <a:pPr lvl="1"/>
            <a:r>
              <a:rPr lang="en-GB" dirty="0" smtClean="0"/>
              <a:t>Ammonia is very toxic to aquatic life </a:t>
            </a:r>
          </a:p>
          <a:p>
            <a:pPr lvl="1">
              <a:buNone/>
            </a:pPr>
            <a:r>
              <a:rPr lang="en-GB" dirty="0" smtClean="0"/>
              <a:t>			NH</a:t>
            </a:r>
            <a:r>
              <a:rPr lang="en-GB" baseline="-25000" dirty="0" smtClean="0"/>
              <a:t>3</a:t>
            </a:r>
            <a:r>
              <a:rPr lang="en-GB" dirty="0" smtClean="0"/>
              <a:t> + H</a:t>
            </a:r>
            <a:r>
              <a:rPr lang="en-GB" baseline="30000" dirty="0" smtClean="0"/>
              <a:t>+</a:t>
            </a:r>
            <a:r>
              <a:rPr lang="en-GB" dirty="0" smtClean="0"/>
              <a:t> &lt;- -&gt; NH</a:t>
            </a:r>
            <a:r>
              <a:rPr lang="en-GB" baseline="-25000" dirty="0" smtClean="0"/>
              <a:t>4</a:t>
            </a:r>
            <a:r>
              <a:rPr lang="en-GB" baseline="30000" dirty="0" smtClean="0"/>
              <a:t>+</a:t>
            </a:r>
            <a:r>
              <a:rPr lang="en-GB" dirty="0" smtClean="0"/>
              <a:t> </a:t>
            </a:r>
          </a:p>
          <a:p>
            <a:pPr lvl="1">
              <a:buNone/>
            </a:pPr>
            <a:r>
              <a:rPr lang="en-GB" baseline="30000" dirty="0" smtClean="0"/>
              <a:t> </a:t>
            </a:r>
            <a:r>
              <a:rPr lang="en-GB" dirty="0" smtClean="0"/>
              <a:t> 	Decreasing the pH will shift the reaction to the right (NH</a:t>
            </a:r>
            <a:r>
              <a:rPr lang="en-GB" baseline="-25000" dirty="0" smtClean="0"/>
              <a:t>4</a:t>
            </a:r>
            <a:r>
              <a:rPr lang="en-GB" baseline="30000" dirty="0" smtClean="0"/>
              <a:t>+</a:t>
            </a:r>
            <a:r>
              <a:rPr lang="en-GB" dirty="0" smtClean="0"/>
              <a:t>). Ammonium ions (NH</a:t>
            </a:r>
            <a:r>
              <a:rPr lang="en-GB" baseline="-25000" dirty="0" smtClean="0"/>
              <a:t>4</a:t>
            </a:r>
            <a:r>
              <a:rPr lang="en-GB" baseline="30000" dirty="0" smtClean="0"/>
              <a:t>+</a:t>
            </a:r>
            <a:r>
              <a:rPr lang="en-GB" dirty="0" smtClean="0"/>
              <a:t>) are highly soluble in water but are not toxic. </a:t>
            </a:r>
          </a:p>
          <a:p>
            <a:pPr lvl="1"/>
            <a:r>
              <a:rPr lang="en-GB" dirty="0" smtClean="0"/>
              <a:t>Oxidation of NH</a:t>
            </a:r>
            <a:r>
              <a:rPr lang="en-GB" baseline="-25000" dirty="0" smtClean="0"/>
              <a:t>3</a:t>
            </a:r>
            <a:r>
              <a:rPr lang="en-GB" dirty="0" smtClean="0"/>
              <a:t>, NO</a:t>
            </a:r>
            <a:r>
              <a:rPr lang="en-GB" baseline="-25000" dirty="0" smtClean="0"/>
              <a:t>2</a:t>
            </a:r>
            <a:r>
              <a:rPr lang="en-GB" baseline="30000" dirty="0" smtClean="0"/>
              <a:t>-</a:t>
            </a:r>
            <a:r>
              <a:rPr lang="en-GB" dirty="0" smtClean="0"/>
              <a:t>, NO</a:t>
            </a:r>
            <a:r>
              <a:rPr lang="en-GB" baseline="-25000" dirty="0" smtClean="0"/>
              <a:t>3</a:t>
            </a:r>
            <a:r>
              <a:rPr lang="en-GB" baseline="30000" dirty="0" smtClean="0"/>
              <a:t>-</a:t>
            </a:r>
            <a:r>
              <a:rPr lang="en-GB" dirty="0" smtClean="0"/>
              <a:t>, and NH</a:t>
            </a:r>
            <a:r>
              <a:rPr lang="en-GB" baseline="-25000" dirty="0" smtClean="0"/>
              <a:t>4</a:t>
            </a:r>
            <a:r>
              <a:rPr lang="en-GB" baseline="30000" dirty="0" smtClean="0"/>
              <a:t>+</a:t>
            </a:r>
            <a:r>
              <a:rPr lang="en-GB" dirty="0" smtClean="0"/>
              <a:t> by micro-organisms lowers dissolved oxygen concentration in water causing harm to aquatic life. </a:t>
            </a:r>
          </a:p>
          <a:p>
            <a:pPr lvl="1"/>
            <a:r>
              <a:rPr lang="en-GB" dirty="0" smtClean="0"/>
              <a:t>Presence of nitrogen compounds along with phosphorus in water bodies their </a:t>
            </a:r>
            <a:r>
              <a:rPr lang="en-GB" dirty="0" err="1" smtClean="0"/>
              <a:t>eutrophication</a:t>
            </a:r>
            <a:r>
              <a:rPr lang="en-GB" dirty="0" smtClean="0"/>
              <a:t> (excessive growth of algae and green plants) which in turn:</a:t>
            </a:r>
          </a:p>
          <a:p>
            <a:pPr lvl="2"/>
            <a:r>
              <a:rPr lang="en-GB" dirty="0" smtClean="0"/>
              <a:t>Lowers dissolved oxygen level in water</a:t>
            </a:r>
          </a:p>
          <a:p>
            <a:pPr lvl="2"/>
            <a:r>
              <a:rPr lang="en-GB" dirty="0" smtClean="0"/>
              <a:t>Changes </a:t>
            </a:r>
            <a:r>
              <a:rPr lang="en-GB" dirty="0" err="1" smtClean="0"/>
              <a:t>color</a:t>
            </a:r>
            <a:r>
              <a:rPr lang="en-GB" dirty="0" smtClean="0"/>
              <a:t> of water </a:t>
            </a:r>
          </a:p>
          <a:p>
            <a:pPr lvl="2"/>
            <a:r>
              <a:rPr lang="en-GB" dirty="0" smtClean="0"/>
              <a:t>Changes taste and </a:t>
            </a:r>
            <a:r>
              <a:rPr lang="en-GB" dirty="0" err="1" smtClean="0"/>
              <a:t>odor</a:t>
            </a:r>
            <a:r>
              <a:rPr lang="en-GB" dirty="0" smtClean="0"/>
              <a:t> of water</a:t>
            </a:r>
          </a:p>
          <a:p>
            <a:pPr lvl="2"/>
            <a:r>
              <a:rPr lang="en-GB" dirty="0" smtClean="0"/>
              <a:t>Makes water bodies unfit for recreational purposes.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Nitrogen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Significance of Nitrogen Compounds </a:t>
            </a:r>
          </a:p>
          <a:p>
            <a:pPr lvl="1"/>
            <a:r>
              <a:rPr lang="en-GB" dirty="0" smtClean="0"/>
              <a:t>Drinking of water with high nitrate content (NO</a:t>
            </a:r>
            <a:r>
              <a:rPr lang="en-GB" baseline="-25000" dirty="0" smtClean="0"/>
              <a:t>3</a:t>
            </a:r>
            <a:r>
              <a:rPr lang="en-GB" baseline="30000" dirty="0" smtClean="0"/>
              <a:t>-</a:t>
            </a:r>
            <a:r>
              <a:rPr lang="en-GB" dirty="0" smtClean="0"/>
              <a:t>) causes:</a:t>
            </a:r>
          </a:p>
          <a:p>
            <a:pPr lvl="2"/>
            <a:r>
              <a:rPr lang="en-GB" dirty="0" smtClean="0"/>
              <a:t>Blue-baby disease in infants (</a:t>
            </a:r>
            <a:r>
              <a:rPr lang="en-GB" dirty="0" err="1" smtClean="0"/>
              <a:t>methemoglobinemia</a:t>
            </a:r>
            <a:r>
              <a:rPr lang="en-GB" dirty="0" smtClean="0"/>
              <a:t>): bacteria in infants’ intestines  (less than 6 month old) reduce NO</a:t>
            </a:r>
            <a:r>
              <a:rPr lang="en-GB" baseline="-25000" dirty="0" smtClean="0"/>
              <a:t>3</a:t>
            </a:r>
            <a:r>
              <a:rPr lang="en-GB" baseline="30000" dirty="0" smtClean="0"/>
              <a:t>-</a:t>
            </a:r>
            <a:r>
              <a:rPr lang="en-GB" dirty="0" smtClean="0"/>
              <a:t> to NO</a:t>
            </a:r>
            <a:r>
              <a:rPr lang="en-GB" baseline="-25000" dirty="0" smtClean="0"/>
              <a:t>2</a:t>
            </a:r>
            <a:r>
              <a:rPr lang="en-GB" baseline="30000" dirty="0" smtClean="0"/>
              <a:t>-</a:t>
            </a:r>
            <a:r>
              <a:rPr lang="en-GB" dirty="0" smtClean="0"/>
              <a:t> that oxidizes </a:t>
            </a:r>
            <a:r>
              <a:rPr lang="en-GB" dirty="0" err="1" smtClean="0"/>
              <a:t>hemoglobin</a:t>
            </a:r>
            <a:r>
              <a:rPr lang="en-GB" dirty="0" smtClean="0"/>
              <a:t> (containing Fe</a:t>
            </a:r>
            <a:r>
              <a:rPr lang="en-GB" baseline="30000" dirty="0" smtClean="0"/>
              <a:t>++</a:t>
            </a:r>
            <a:r>
              <a:rPr lang="en-GB" dirty="0" smtClean="0"/>
              <a:t>) to </a:t>
            </a:r>
            <a:r>
              <a:rPr lang="en-GB" dirty="0" err="1" smtClean="0"/>
              <a:t>methemoglobin</a:t>
            </a:r>
            <a:r>
              <a:rPr lang="en-GB" dirty="0" smtClean="0"/>
              <a:t> (containing Fe</a:t>
            </a:r>
            <a:r>
              <a:rPr lang="en-GB" baseline="30000" dirty="0" smtClean="0"/>
              <a:t>+++</a:t>
            </a:r>
            <a:r>
              <a:rPr lang="en-GB" dirty="0" smtClean="0"/>
              <a:t>), which is incapable of transporting O</a:t>
            </a:r>
            <a:r>
              <a:rPr lang="en-GB" baseline="-25000" dirty="0" smtClean="0"/>
              <a:t>2</a:t>
            </a:r>
            <a:r>
              <a:rPr lang="en-GB" dirty="0" smtClean="0"/>
              <a:t> in the blood stream. This causes a bluish discoloration of infants, and serious health problems and even death. </a:t>
            </a:r>
          </a:p>
          <a:p>
            <a:pPr lvl="1"/>
            <a:r>
              <a:rPr lang="en-GB" dirty="0" smtClean="0"/>
              <a:t>Nitrite (NO</a:t>
            </a:r>
            <a:r>
              <a:rPr lang="en-GB" baseline="-25000" dirty="0" smtClean="0"/>
              <a:t>2</a:t>
            </a:r>
            <a:r>
              <a:rPr lang="en-GB" baseline="30000" dirty="0" smtClean="0"/>
              <a:t>-</a:t>
            </a:r>
            <a:r>
              <a:rPr lang="en-GB" dirty="0" smtClean="0"/>
              <a:t>) can combine with various amines in the </a:t>
            </a:r>
            <a:r>
              <a:rPr lang="en-GB" dirty="0" err="1" smtClean="0"/>
              <a:t>gastrointestinial</a:t>
            </a:r>
            <a:r>
              <a:rPr lang="en-GB" dirty="0" smtClean="0"/>
              <a:t> tract to form </a:t>
            </a:r>
            <a:r>
              <a:rPr lang="en-GB" dirty="0" err="1" smtClean="0"/>
              <a:t>nitosamines</a:t>
            </a:r>
            <a:r>
              <a:rPr lang="en-GB" dirty="0" smtClean="0"/>
              <a:t>, many of which are known to be carcinogenic. Nitrite is used in cured meat (hotdogs, prepared meats) to retard bacterial growth.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Nitrogen </a:t>
            </a:r>
            <a:endParaRPr lang="en-GB" dirty="0"/>
          </a:p>
        </p:txBody>
      </p:sp>
      <p:sp>
        <p:nvSpPr>
          <p:cNvPr id="3" name="Content Placeholder 2"/>
          <p:cNvSpPr>
            <a:spLocks noGrp="1"/>
          </p:cNvSpPr>
          <p:nvPr>
            <p:ph idx="1"/>
          </p:nvPr>
        </p:nvSpPr>
        <p:spPr/>
        <p:txBody>
          <a:bodyPr/>
          <a:lstStyle/>
          <a:p>
            <a:r>
              <a:rPr lang="en-GB" dirty="0" smtClean="0"/>
              <a:t>Measurement</a:t>
            </a:r>
          </a:p>
          <a:p>
            <a:pPr lvl="1"/>
            <a:r>
              <a:rPr lang="en-GB" dirty="0" smtClean="0"/>
              <a:t>Ammonia Nitrogen (NH3-N) </a:t>
            </a:r>
          </a:p>
          <a:p>
            <a:pPr lvl="2"/>
            <a:r>
              <a:rPr lang="en-GB" dirty="0" smtClean="0"/>
              <a:t>By titration method</a:t>
            </a:r>
          </a:p>
          <a:p>
            <a:pPr lvl="1"/>
            <a:r>
              <a:rPr lang="en-GB" dirty="0" smtClean="0"/>
              <a:t>Organic Nitrogen </a:t>
            </a:r>
          </a:p>
          <a:p>
            <a:pPr lvl="2"/>
            <a:r>
              <a:rPr lang="en-GB" dirty="0" smtClean="0"/>
              <a:t>Digestion then measure NH4+</a:t>
            </a:r>
          </a:p>
          <a:p>
            <a:pPr lvl="2"/>
            <a:r>
              <a:rPr lang="en-GB" dirty="0" smtClean="0"/>
              <a:t>Total </a:t>
            </a:r>
            <a:r>
              <a:rPr lang="en-GB" dirty="0" err="1" smtClean="0"/>
              <a:t>Kjeldahl</a:t>
            </a:r>
            <a:r>
              <a:rPr lang="en-GB" dirty="0" smtClean="0"/>
              <a:t> Nitrogen (TKN) = organic nitrogen + ammonia nitrogen </a:t>
            </a:r>
          </a:p>
          <a:p>
            <a:pPr lvl="1"/>
            <a:r>
              <a:rPr lang="en-GB" dirty="0" smtClean="0"/>
              <a:t>Nitrate-Nitrogen and Nitrite-Nitrogen  </a:t>
            </a:r>
          </a:p>
          <a:p>
            <a:pPr lvl="2"/>
            <a:r>
              <a:rPr lang="en-GB" dirty="0" smtClean="0"/>
              <a:t>By </a:t>
            </a:r>
            <a:r>
              <a:rPr lang="en-GB" dirty="0" err="1" smtClean="0"/>
              <a:t>Colorimetrical</a:t>
            </a:r>
            <a:r>
              <a:rPr lang="en-GB" dirty="0" smtClean="0"/>
              <a:t> method.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 </a:t>
            </a:r>
            <a:br>
              <a:rPr lang="en-US" dirty="0" smtClean="0"/>
            </a:br>
            <a:r>
              <a:rPr lang="en-US" dirty="0" smtClean="0"/>
              <a:t>Organic Matter</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Organic compounds are composed mainly of carbon and hydrogen along with other elements such as oxygen, nitrogen, phosphorus, and sulfur. </a:t>
            </a:r>
          </a:p>
          <a:p>
            <a:r>
              <a:rPr lang="en-US" dirty="0" smtClean="0"/>
              <a:t>Organics can be classified on the basis of their origin into</a:t>
            </a:r>
          </a:p>
          <a:p>
            <a:pPr lvl="1"/>
            <a:r>
              <a:rPr lang="en-US" dirty="0" smtClean="0"/>
              <a:t>Natural organics (e.g. plants and animal tissues, human feces)</a:t>
            </a:r>
          </a:p>
          <a:p>
            <a:pPr lvl="1"/>
            <a:r>
              <a:rPr lang="en-US" dirty="0" smtClean="0"/>
              <a:t>Synthetic organics (e.g. plastics, rubber)</a:t>
            </a:r>
          </a:p>
          <a:p>
            <a:r>
              <a:rPr lang="en-US" dirty="0" smtClean="0"/>
              <a:t>Based on their microbial degradation, organics can be:</a:t>
            </a:r>
          </a:p>
          <a:p>
            <a:pPr lvl="1"/>
            <a:r>
              <a:rPr lang="en-US" dirty="0" smtClean="0"/>
              <a:t>Biodegradable</a:t>
            </a:r>
          </a:p>
          <a:p>
            <a:pPr lvl="1"/>
            <a:r>
              <a:rPr lang="en-US" dirty="0" smtClean="0"/>
              <a:t>Non-biodegradable </a:t>
            </a:r>
          </a:p>
          <a:p>
            <a:r>
              <a:rPr lang="en-US" dirty="0" smtClean="0"/>
              <a:t>Organics in wastewater </a:t>
            </a:r>
          </a:p>
          <a:p>
            <a:pPr lvl="1"/>
            <a:r>
              <a:rPr lang="en-US" dirty="0" smtClean="0"/>
              <a:t>Organic s in domestic wastewater include carbohydrates, proteins, fats and oils, and synthetic organics. </a:t>
            </a:r>
          </a:p>
          <a:p>
            <a:pPr lvl="1"/>
            <a:r>
              <a:rPr lang="en-US" dirty="0" smtClean="0"/>
              <a:t>About 20% to 40% of the organics in sanitary wastewater is non-biodegradable.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 </a:t>
            </a:r>
            <a:br>
              <a:rPr lang="en-US" dirty="0" smtClean="0"/>
            </a:br>
            <a:r>
              <a:rPr lang="en-US" dirty="0" smtClean="0"/>
              <a:t>Organic Matter</a:t>
            </a:r>
            <a:endParaRPr lang="en-US" dirty="0"/>
          </a:p>
        </p:txBody>
      </p:sp>
      <p:sp>
        <p:nvSpPr>
          <p:cNvPr id="3" name="Content Placeholder 2"/>
          <p:cNvSpPr>
            <a:spLocks noGrp="1"/>
          </p:cNvSpPr>
          <p:nvPr>
            <p:ph idx="1"/>
          </p:nvPr>
        </p:nvSpPr>
        <p:spPr/>
        <p:txBody>
          <a:bodyPr>
            <a:normAutofit lnSpcReduction="10000"/>
          </a:bodyPr>
          <a:lstStyle/>
          <a:p>
            <a:r>
              <a:rPr lang="en-US" dirty="0" smtClean="0"/>
              <a:t>Measurement of Organic Concentration in Water</a:t>
            </a:r>
          </a:p>
          <a:p>
            <a:pPr lvl="1"/>
            <a:r>
              <a:rPr lang="en-US" dirty="0" smtClean="0"/>
              <a:t>Methods to measure concentrations&gt; 1 mg/L</a:t>
            </a:r>
          </a:p>
          <a:p>
            <a:pPr lvl="2"/>
            <a:r>
              <a:rPr lang="en-US" dirty="0" smtClean="0"/>
              <a:t>Biochemical oxygen demand, BOD</a:t>
            </a:r>
          </a:p>
          <a:p>
            <a:pPr lvl="2"/>
            <a:r>
              <a:rPr lang="en-US" dirty="0" smtClean="0"/>
              <a:t>Chemical oxygen demand, COD</a:t>
            </a:r>
          </a:p>
          <a:p>
            <a:pPr lvl="2"/>
            <a:r>
              <a:rPr lang="en-US" dirty="0" smtClean="0"/>
              <a:t>Total organic carbon, TOC</a:t>
            </a:r>
          </a:p>
          <a:p>
            <a:pPr lvl="1"/>
            <a:r>
              <a:rPr lang="en-US" dirty="0" smtClean="0"/>
              <a:t>Methods to measure concentrations 10</a:t>
            </a:r>
            <a:r>
              <a:rPr lang="en-US" baseline="30000" dirty="0" smtClean="0"/>
              <a:t>-12</a:t>
            </a:r>
            <a:r>
              <a:rPr lang="en-US" dirty="0" smtClean="0"/>
              <a:t> to 10</a:t>
            </a:r>
            <a:r>
              <a:rPr lang="en-US" baseline="30000" dirty="0" smtClean="0"/>
              <a:t>-3</a:t>
            </a:r>
            <a:r>
              <a:rPr lang="en-US" dirty="0" smtClean="0"/>
              <a:t> mg/L</a:t>
            </a:r>
          </a:p>
          <a:p>
            <a:pPr lvl="2"/>
            <a:r>
              <a:rPr lang="en-US" dirty="0" smtClean="0"/>
              <a:t>Gas chromatograph, GC</a:t>
            </a:r>
          </a:p>
          <a:p>
            <a:pPr lvl="2"/>
            <a:r>
              <a:rPr lang="en-US" dirty="0" smtClean="0"/>
              <a:t>Mass spectroscopy, MS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 </a:t>
            </a:r>
            <a:br>
              <a:rPr lang="en-US" dirty="0" smtClean="0"/>
            </a:br>
            <a:r>
              <a:rPr lang="en-US" dirty="0" smtClean="0"/>
              <a:t>Biochemical Oxygen Demand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BOD is the amount of oxygen required (consumed) by microorganisms to biologically degrade organic matter in a water sample under aerobic conditions during a 5-day period at 20 </a:t>
            </a:r>
            <a:r>
              <a:rPr lang="en-US" baseline="30000" dirty="0" err="1" smtClean="0"/>
              <a:t>o</a:t>
            </a:r>
            <a:r>
              <a:rPr lang="en-US" dirty="0" err="1" smtClean="0"/>
              <a:t>C.</a:t>
            </a:r>
            <a:r>
              <a:rPr lang="en-US" dirty="0" smtClean="0"/>
              <a:t> </a:t>
            </a:r>
          </a:p>
          <a:p>
            <a:pPr>
              <a:buNone/>
            </a:pPr>
            <a:r>
              <a:rPr lang="en-US" dirty="0" smtClean="0"/>
              <a:t>	</a:t>
            </a:r>
            <a:r>
              <a:rPr lang="en-US" sz="2400" dirty="0" smtClean="0"/>
              <a:t>Organics + Microorganisms + O</a:t>
            </a:r>
            <a:r>
              <a:rPr lang="en-US" sz="2400" baseline="-25000" dirty="0" smtClean="0"/>
              <a:t>2</a:t>
            </a:r>
            <a:r>
              <a:rPr lang="en-US" sz="2400" dirty="0" smtClean="0"/>
              <a:t> </a:t>
            </a:r>
            <a:r>
              <a:rPr lang="en-US" sz="2400" dirty="0" smtClean="0">
                <a:sym typeface="Wingdings" pitchFamily="2" charset="2"/>
              </a:rPr>
              <a:t></a:t>
            </a:r>
            <a:r>
              <a:rPr lang="en-US" sz="2400" dirty="0" smtClean="0"/>
              <a:t> CO</a:t>
            </a:r>
            <a:r>
              <a:rPr lang="en-US" sz="2400" baseline="-25000" dirty="0" smtClean="0"/>
              <a:t>2</a:t>
            </a:r>
            <a:r>
              <a:rPr lang="en-US" sz="2400" dirty="0" smtClean="0"/>
              <a:t> + H</a:t>
            </a:r>
            <a:r>
              <a:rPr lang="en-US" sz="2400" baseline="-25000" dirty="0" smtClean="0"/>
              <a:t>2</a:t>
            </a:r>
            <a:r>
              <a:rPr lang="en-US" sz="2400" dirty="0" smtClean="0"/>
              <a:t>O + new cells</a:t>
            </a:r>
          </a:p>
          <a:p>
            <a:r>
              <a:rPr lang="en-US" dirty="0" smtClean="0"/>
              <a:t>BOD is expressed in mg O</a:t>
            </a:r>
            <a:r>
              <a:rPr lang="en-US" baseline="-25000" dirty="0" smtClean="0"/>
              <a:t>2</a:t>
            </a:r>
            <a:r>
              <a:rPr lang="en-US" dirty="0" smtClean="0"/>
              <a:t>/L of water sample (mg/L).</a:t>
            </a:r>
          </a:p>
          <a:p>
            <a:r>
              <a:rPr lang="en-US" dirty="0" smtClean="0"/>
              <a:t>BOD is used to:</a:t>
            </a:r>
          </a:p>
          <a:p>
            <a:pPr lvl="1"/>
            <a:r>
              <a:rPr lang="en-US" dirty="0" smtClean="0"/>
              <a:t>Measure the organic strength of water/wastewater.</a:t>
            </a:r>
          </a:p>
          <a:p>
            <a:pPr lvl="1"/>
            <a:r>
              <a:rPr lang="en-US" dirty="0" smtClean="0"/>
              <a:t>Determine the relative oxygen requirements for the biological treatment of wastewater.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 </a:t>
            </a:r>
            <a:br>
              <a:rPr lang="en-US" dirty="0" smtClean="0"/>
            </a:br>
            <a:r>
              <a:rPr lang="en-US" dirty="0" smtClean="0"/>
              <a:t>Biochemical Oxygen Demand </a:t>
            </a:r>
            <a:endParaRPr lang="en-US" dirty="0"/>
          </a:p>
        </p:txBody>
      </p:sp>
      <p:sp>
        <p:nvSpPr>
          <p:cNvPr id="3" name="Content Placeholder 2"/>
          <p:cNvSpPr>
            <a:spLocks noGrp="1"/>
          </p:cNvSpPr>
          <p:nvPr>
            <p:ph idx="1"/>
          </p:nvPr>
        </p:nvSpPr>
        <p:spPr/>
        <p:txBody>
          <a:bodyPr/>
          <a:lstStyle/>
          <a:p>
            <a:r>
              <a:rPr lang="en-US" dirty="0" smtClean="0"/>
              <a:t>The BOD Curve</a:t>
            </a:r>
            <a:endParaRPr lang="en-US" dirty="0"/>
          </a:p>
        </p:txBody>
      </p:sp>
      <p:pic>
        <p:nvPicPr>
          <p:cNvPr id="27650" name="Picture 2" descr="http://inspectapedia.com/septic/BOD_Curve_025_USGS.jpg"/>
          <p:cNvPicPr>
            <a:picLocks noChangeAspect="1" noChangeArrowheads="1"/>
          </p:cNvPicPr>
          <p:nvPr/>
        </p:nvPicPr>
        <p:blipFill>
          <a:blip r:embed="rId2" cstate="print"/>
          <a:srcRect/>
          <a:stretch>
            <a:fillRect/>
          </a:stretch>
        </p:blipFill>
        <p:spPr bwMode="auto">
          <a:xfrm>
            <a:off x="1676400" y="2362200"/>
            <a:ext cx="5638800" cy="3968315"/>
          </a:xfrm>
          <a:prstGeom prst="rect">
            <a:avLst/>
          </a:prstGeom>
          <a:noFill/>
        </p:spPr>
      </p:pic>
      <p:cxnSp>
        <p:nvCxnSpPr>
          <p:cNvPr id="6" name="Straight Connector 5"/>
          <p:cNvCxnSpPr/>
          <p:nvPr/>
        </p:nvCxnSpPr>
        <p:spPr>
          <a:xfrm flipV="1">
            <a:off x="1752600" y="4114800"/>
            <a:ext cx="5486400" cy="15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2020094" y="5295900"/>
            <a:ext cx="1142206" cy="79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10800000">
            <a:off x="1752600" y="4724400"/>
            <a:ext cx="838200" cy="158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676400" y="3883223"/>
            <a:ext cx="2245871" cy="307777"/>
          </a:xfrm>
          <a:prstGeom prst="rect">
            <a:avLst/>
          </a:prstGeom>
          <a:noFill/>
        </p:spPr>
        <p:txBody>
          <a:bodyPr wrap="none" rtlCol="0">
            <a:spAutoFit/>
          </a:bodyPr>
          <a:lstStyle/>
          <a:p>
            <a:r>
              <a:rPr lang="en-US" sz="1400" dirty="0" smtClean="0"/>
              <a:t>Ultimate carbonaceous BOD</a:t>
            </a:r>
            <a:endParaRPr lang="en-US" sz="1400" dirty="0"/>
          </a:p>
        </p:txBody>
      </p:sp>
      <p:sp>
        <p:nvSpPr>
          <p:cNvPr id="15" name="TextBox 14"/>
          <p:cNvSpPr txBox="1"/>
          <p:nvPr/>
        </p:nvSpPr>
        <p:spPr>
          <a:xfrm>
            <a:off x="1676400" y="4508212"/>
            <a:ext cx="904543" cy="292388"/>
          </a:xfrm>
          <a:prstGeom prst="rect">
            <a:avLst/>
          </a:prstGeom>
          <a:noFill/>
        </p:spPr>
        <p:txBody>
          <a:bodyPr wrap="none" rtlCol="0">
            <a:spAutoFit/>
          </a:bodyPr>
          <a:lstStyle/>
          <a:p>
            <a:r>
              <a:rPr lang="en-US" sz="1300" dirty="0" smtClean="0"/>
              <a:t>5-day BOD</a:t>
            </a:r>
            <a:endParaRPr lang="en-US" sz="13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a:t>
            </a:r>
            <a:br>
              <a:rPr lang="en-US" dirty="0" smtClean="0"/>
            </a:br>
            <a:r>
              <a:rPr lang="en-US" dirty="0" smtClean="0"/>
              <a:t>Biochemical Oxygen Demand</a:t>
            </a:r>
            <a:endParaRPr lang="en-US" dirty="0"/>
          </a:p>
        </p:txBody>
      </p:sp>
      <p:sp>
        <p:nvSpPr>
          <p:cNvPr id="3" name="Content Placeholder 2"/>
          <p:cNvSpPr>
            <a:spLocks noGrp="1"/>
          </p:cNvSpPr>
          <p:nvPr>
            <p:ph idx="1"/>
          </p:nvPr>
        </p:nvSpPr>
        <p:spPr/>
        <p:txBody>
          <a:bodyPr>
            <a:normAutofit/>
          </a:bodyPr>
          <a:lstStyle/>
          <a:p>
            <a:r>
              <a:rPr lang="en-US" dirty="0" smtClean="0"/>
              <a:t>The Shape of BOD curve can be expressed mathematically as:</a:t>
            </a:r>
          </a:p>
          <a:p>
            <a:pPr>
              <a:buNone/>
            </a:pPr>
            <a:r>
              <a:rPr lang="en-US" dirty="0" smtClean="0"/>
              <a:t>	</a:t>
            </a:r>
            <a:r>
              <a:rPr lang="en-US" dirty="0" err="1" smtClean="0"/>
              <a:t>BOD</a:t>
            </a:r>
            <a:r>
              <a:rPr lang="en-US" baseline="-25000" dirty="0" err="1" smtClean="0"/>
              <a:t>t</a:t>
            </a:r>
            <a:r>
              <a:rPr lang="en-US" dirty="0" smtClean="0"/>
              <a:t> = BOD </a:t>
            </a:r>
            <a:r>
              <a:rPr lang="en-US" baseline="-25000" dirty="0" smtClean="0"/>
              <a:t>ultimate</a:t>
            </a:r>
            <a:r>
              <a:rPr lang="en-US" dirty="0" smtClean="0"/>
              <a:t> (1 – e</a:t>
            </a:r>
            <a:r>
              <a:rPr lang="en-US" baseline="30000" dirty="0" smtClean="0"/>
              <a:t>-</a:t>
            </a:r>
            <a:r>
              <a:rPr lang="en-US" baseline="30000" dirty="0" err="1" smtClean="0"/>
              <a:t>tK</a:t>
            </a:r>
            <a:r>
              <a:rPr lang="en-US" dirty="0" smtClean="0"/>
              <a:t>) </a:t>
            </a:r>
          </a:p>
          <a:p>
            <a:pPr>
              <a:buNone/>
            </a:pPr>
            <a:r>
              <a:rPr lang="en-US" dirty="0" smtClean="0"/>
              <a:t>	</a:t>
            </a:r>
            <a:r>
              <a:rPr lang="en-US" dirty="0" err="1" smtClean="0"/>
              <a:t>BOD</a:t>
            </a:r>
            <a:r>
              <a:rPr lang="en-US" baseline="-25000" dirty="0" err="1" smtClean="0"/>
              <a:t>t</a:t>
            </a:r>
            <a:r>
              <a:rPr lang="en-US" dirty="0" smtClean="0"/>
              <a:t> = BOD </a:t>
            </a:r>
            <a:r>
              <a:rPr lang="en-US" baseline="-25000" dirty="0" smtClean="0"/>
              <a:t>ultimate</a:t>
            </a:r>
            <a:r>
              <a:rPr lang="en-US" dirty="0" smtClean="0"/>
              <a:t> (1 – 10</a:t>
            </a:r>
            <a:r>
              <a:rPr lang="en-US" baseline="30000" dirty="0" smtClean="0"/>
              <a:t>-tk</a:t>
            </a:r>
            <a:r>
              <a:rPr lang="en-US" dirty="0" smtClean="0"/>
              <a:t>) 	</a:t>
            </a:r>
          </a:p>
          <a:p>
            <a:pPr>
              <a:buNone/>
            </a:pPr>
            <a:r>
              <a:rPr lang="en-US" dirty="0" smtClean="0"/>
              <a:t>	BOD</a:t>
            </a:r>
            <a:r>
              <a:rPr lang="en-US" baseline="-25000" dirty="0" smtClean="0"/>
              <a:t>5</a:t>
            </a:r>
            <a:r>
              <a:rPr lang="en-US" dirty="0" smtClean="0"/>
              <a:t> = BOD </a:t>
            </a:r>
            <a:r>
              <a:rPr lang="en-US" baseline="-25000" dirty="0" smtClean="0"/>
              <a:t>ultimate</a:t>
            </a:r>
            <a:r>
              <a:rPr lang="en-US" dirty="0" smtClean="0"/>
              <a:t> (1 – e</a:t>
            </a:r>
            <a:r>
              <a:rPr lang="en-US" baseline="30000" dirty="0" smtClean="0"/>
              <a:t>-5K</a:t>
            </a:r>
            <a:r>
              <a:rPr lang="en-US" dirty="0" smtClean="0"/>
              <a:t>)</a:t>
            </a:r>
          </a:p>
          <a:p>
            <a:pPr>
              <a:buNone/>
            </a:pPr>
            <a:r>
              <a:rPr lang="en-US" dirty="0" smtClean="0"/>
              <a:t>	BOD</a:t>
            </a:r>
            <a:r>
              <a:rPr lang="en-US" baseline="-25000" dirty="0" smtClean="0"/>
              <a:t>5</a:t>
            </a:r>
            <a:r>
              <a:rPr lang="en-US" dirty="0" smtClean="0"/>
              <a:t> = BOD </a:t>
            </a:r>
            <a:r>
              <a:rPr lang="en-US" baseline="-25000" dirty="0" smtClean="0"/>
              <a:t>ultimate</a:t>
            </a:r>
            <a:r>
              <a:rPr lang="en-US" dirty="0" smtClean="0"/>
              <a:t> (1 – 10</a:t>
            </a:r>
            <a:r>
              <a:rPr lang="en-US" baseline="30000" dirty="0" smtClean="0"/>
              <a:t>-5k</a:t>
            </a:r>
            <a:r>
              <a:rPr lang="en-US" dirty="0" smtClean="0"/>
              <a:t>)</a:t>
            </a:r>
          </a:p>
          <a:p>
            <a:pPr>
              <a:buNone/>
            </a:pPr>
            <a:r>
              <a:rPr lang="en-US" dirty="0" smtClean="0"/>
              <a:t>	Note:</a:t>
            </a:r>
          </a:p>
          <a:p>
            <a:pPr lvl="1"/>
            <a:r>
              <a:rPr lang="en-US" dirty="0" smtClean="0"/>
              <a:t>K (base e) = 2.303 k (base 10)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 </a:t>
            </a:r>
            <a:br>
              <a:rPr lang="en-US" dirty="0" smtClean="0"/>
            </a:br>
            <a:r>
              <a:rPr lang="en-US" dirty="0" smtClean="0"/>
              <a:t>Biochemical Oxygen Demand</a:t>
            </a:r>
            <a:endParaRPr lang="en-US" dirty="0"/>
          </a:p>
        </p:txBody>
      </p:sp>
      <p:sp>
        <p:nvSpPr>
          <p:cNvPr id="3" name="Content Placeholder 2"/>
          <p:cNvSpPr>
            <a:spLocks noGrp="1"/>
          </p:cNvSpPr>
          <p:nvPr>
            <p:ph idx="1"/>
          </p:nvPr>
        </p:nvSpPr>
        <p:spPr/>
        <p:txBody>
          <a:bodyPr/>
          <a:lstStyle/>
          <a:p>
            <a:r>
              <a:rPr lang="en-US" dirty="0" smtClean="0"/>
              <a:t>Thomas Method to Determine k (base 10)</a:t>
            </a:r>
          </a:p>
          <a:p>
            <a:pPr>
              <a:buNone/>
            </a:pPr>
            <a:r>
              <a:rPr lang="en-US" dirty="0" smtClean="0"/>
              <a:t>	</a:t>
            </a:r>
            <a:r>
              <a:rPr lang="en-US" sz="2000" dirty="0" smtClean="0"/>
              <a:t>Plot values of [t/</a:t>
            </a:r>
            <a:r>
              <a:rPr lang="en-US" sz="2000" dirty="0" err="1" smtClean="0"/>
              <a:t>BOD</a:t>
            </a:r>
            <a:r>
              <a:rPr lang="en-US" sz="2000" baseline="-25000" dirty="0" err="1" smtClean="0"/>
              <a:t>t</a:t>
            </a:r>
            <a:r>
              <a:rPr lang="en-US" sz="2000" dirty="0" smtClean="0"/>
              <a:t>]</a:t>
            </a:r>
            <a:r>
              <a:rPr lang="en-US" sz="2000" baseline="30000" dirty="0" smtClean="0"/>
              <a:t>1/3</a:t>
            </a:r>
            <a:r>
              <a:rPr lang="en-US" sz="2000" dirty="0" smtClean="0"/>
              <a:t> as ordinate (y) against time (t) as abscissa (x).</a:t>
            </a:r>
            <a:endParaRPr lang="en-US" sz="2000" dirty="0"/>
          </a:p>
        </p:txBody>
      </p:sp>
      <p:pic>
        <p:nvPicPr>
          <p:cNvPr id="39938" name="Picture 2" descr="http://ars.els-cdn.com/content/image/1-s2.0-S1369703X06001252-gr3.jpg"/>
          <p:cNvPicPr>
            <a:picLocks noChangeAspect="1" noChangeArrowheads="1"/>
          </p:cNvPicPr>
          <p:nvPr/>
        </p:nvPicPr>
        <p:blipFill>
          <a:blip r:embed="rId2" cstate="print"/>
          <a:srcRect/>
          <a:stretch>
            <a:fillRect/>
          </a:stretch>
        </p:blipFill>
        <p:spPr bwMode="auto">
          <a:xfrm>
            <a:off x="838200" y="2895600"/>
            <a:ext cx="6858000" cy="3744951"/>
          </a:xfrm>
          <a:prstGeom prst="rect">
            <a:avLst/>
          </a:prstGeom>
          <a:noFill/>
        </p:spPr>
      </p:pic>
      <p:sp>
        <p:nvSpPr>
          <p:cNvPr id="5" name="Rectangle 4"/>
          <p:cNvSpPr/>
          <p:nvPr/>
        </p:nvSpPr>
        <p:spPr>
          <a:xfrm>
            <a:off x="4343400" y="4495800"/>
            <a:ext cx="4572000" cy="1200329"/>
          </a:xfrm>
          <a:prstGeom prst="rect">
            <a:avLst/>
          </a:prstGeom>
        </p:spPr>
        <p:txBody>
          <a:bodyPr>
            <a:spAutoFit/>
          </a:bodyPr>
          <a:lstStyle/>
          <a:p>
            <a:r>
              <a:rPr lang="en-US" dirty="0" smtClean="0"/>
              <a:t>k = 2.61 B/A</a:t>
            </a:r>
          </a:p>
          <a:p>
            <a:r>
              <a:rPr lang="en-US" dirty="0" smtClean="0"/>
              <a:t>k = reaction rate constant, day</a:t>
            </a:r>
            <a:r>
              <a:rPr lang="en-US" baseline="30000" dirty="0" smtClean="0"/>
              <a:t>-1</a:t>
            </a:r>
            <a:r>
              <a:rPr lang="en-US" dirty="0" smtClean="0"/>
              <a:t> (base 10)</a:t>
            </a:r>
          </a:p>
          <a:p>
            <a:r>
              <a:rPr lang="en-US" dirty="0" smtClean="0"/>
              <a:t>A = intercept of the line on the y-axis</a:t>
            </a:r>
          </a:p>
          <a:p>
            <a:r>
              <a:rPr lang="en-US" dirty="0" smtClean="0"/>
              <a:t>B = intercept of the line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 </a:t>
            </a:r>
            <a:br>
              <a:rPr lang="en-US" dirty="0" smtClean="0"/>
            </a:br>
            <a:r>
              <a:rPr lang="en-US" dirty="0" smtClean="0"/>
              <a:t>Biochemical Oxygen Demand</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t>Remarks on K (the reaction-rate constant)</a:t>
            </a:r>
          </a:p>
          <a:p>
            <a:pPr lvl="1"/>
            <a:r>
              <a:rPr lang="en-US" dirty="0" smtClean="0"/>
              <a:t>K determines the speed of the biological reaction. </a:t>
            </a:r>
          </a:p>
          <a:p>
            <a:pPr lvl="1"/>
            <a:r>
              <a:rPr lang="en-US" dirty="0" smtClean="0"/>
              <a:t>K is function of type of waste, temperature, ability of micro-organisms. </a:t>
            </a:r>
          </a:p>
          <a:p>
            <a:pPr lvl="1"/>
            <a:r>
              <a:rPr lang="en-US" dirty="0" smtClean="0"/>
              <a:t>Temperature: K value increases with increasing temperature because micro-organisms are move active at higher temperatures </a:t>
            </a:r>
          </a:p>
          <a:p>
            <a:pPr lvl="1">
              <a:buNone/>
            </a:pPr>
            <a:r>
              <a:rPr lang="en-US" dirty="0" smtClean="0"/>
              <a:t>	K</a:t>
            </a:r>
            <a:r>
              <a:rPr lang="en-US" baseline="-25000" dirty="0" smtClean="0"/>
              <a:t>T </a:t>
            </a:r>
            <a:r>
              <a:rPr lang="en-US" dirty="0" smtClean="0"/>
              <a:t>= K</a:t>
            </a:r>
            <a:r>
              <a:rPr lang="en-US" baseline="-25000" dirty="0" smtClean="0"/>
              <a:t>20</a:t>
            </a:r>
            <a:r>
              <a:rPr lang="en-US" dirty="0" smtClean="0"/>
              <a:t> </a:t>
            </a:r>
            <a:r>
              <a:rPr lang="az-Cyrl-AZ" dirty="0" smtClean="0"/>
              <a:t>Ѳ</a:t>
            </a:r>
            <a:r>
              <a:rPr lang="en-US" baseline="30000" dirty="0" smtClean="0"/>
              <a:t>(T – 20)</a:t>
            </a:r>
            <a:r>
              <a:rPr lang="en-US" dirty="0" smtClean="0"/>
              <a:t> 	</a:t>
            </a:r>
            <a:r>
              <a:rPr lang="az-Cyrl-AZ" dirty="0" smtClean="0"/>
              <a:t> </a:t>
            </a:r>
            <a:r>
              <a:rPr lang="en-US" dirty="0" smtClean="0"/>
              <a:t>	</a:t>
            </a:r>
            <a:r>
              <a:rPr lang="az-Cyrl-AZ" dirty="0" smtClean="0"/>
              <a:t>Ѳ</a:t>
            </a:r>
            <a:r>
              <a:rPr lang="en-US" dirty="0" smtClean="0"/>
              <a:t> = 1.047</a:t>
            </a:r>
          </a:p>
          <a:p>
            <a:pPr lvl="1"/>
            <a:r>
              <a:rPr lang="en-US" dirty="0" smtClean="0"/>
              <a:t>Types of waste : simple </a:t>
            </a:r>
            <a:r>
              <a:rPr lang="en-US" dirty="0" err="1" smtClean="0"/>
              <a:t>compunds</a:t>
            </a:r>
            <a:r>
              <a:rPr lang="en-US" dirty="0" smtClean="0"/>
              <a:t> such as sugar are easily degraded by micro-organisms and have high K values. Complex compounds such as phenols are difficult to degrade and have low K values </a:t>
            </a:r>
          </a:p>
          <a:p>
            <a:r>
              <a:rPr lang="en-US" dirty="0" smtClean="0"/>
              <a:t>Example </a:t>
            </a:r>
          </a:p>
          <a:p>
            <a:pPr lvl="1">
              <a:buNone/>
            </a:pPr>
            <a:r>
              <a:rPr lang="en-US" dirty="0" smtClean="0"/>
              <a:t>	In a BOD determination, 40 </a:t>
            </a:r>
            <a:r>
              <a:rPr lang="en-US" dirty="0" err="1" smtClean="0"/>
              <a:t>mL</a:t>
            </a:r>
            <a:r>
              <a:rPr lang="en-US" dirty="0" smtClean="0"/>
              <a:t> of wastewater containing 2 mg/L DO, are mixed with 260 </a:t>
            </a:r>
            <a:r>
              <a:rPr lang="en-US" dirty="0" err="1" smtClean="0"/>
              <a:t>mL</a:t>
            </a:r>
            <a:r>
              <a:rPr lang="en-US" dirty="0" smtClean="0"/>
              <a:t> of dilution water containing 9 mg/L of DO. After 5 days of incubation the DO content of the mixture is 2.74 mg/L. Estimate the BOD5 of the wastewater. </a:t>
            </a:r>
          </a:p>
          <a:p>
            <a:r>
              <a:rPr lang="en-US" dirty="0" smtClean="0"/>
              <a:t>Example </a:t>
            </a:r>
          </a:p>
          <a:p>
            <a:pPr lvl="1">
              <a:buNone/>
            </a:pPr>
            <a:r>
              <a:rPr lang="en-US" dirty="0" smtClean="0"/>
              <a:t>	For the wastewater of the previous example, estimate the oxidation rate of the waste if the ultimate BOD is 100 mg/L. Estimate also the remaining oxygen demand after 5 days.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Physical Water Quality</a:t>
            </a:r>
            <a:br>
              <a:rPr lang="en-US" sz="3500" dirty="0" smtClean="0"/>
            </a:br>
            <a:r>
              <a:rPr lang="en-US" sz="3500" dirty="0" smtClean="0"/>
              <a:t>Total Solids (TS) and Suspended Solids (SS)</a:t>
            </a:r>
            <a:endParaRPr lang="en-US" sz="3500" dirty="0"/>
          </a:p>
        </p:txBody>
      </p:sp>
      <p:sp>
        <p:nvSpPr>
          <p:cNvPr id="3" name="Content Placeholder 2"/>
          <p:cNvSpPr>
            <a:spLocks noGrp="1"/>
          </p:cNvSpPr>
          <p:nvPr>
            <p:ph idx="1"/>
          </p:nvPr>
        </p:nvSpPr>
        <p:spPr/>
        <p:txBody>
          <a:bodyPr>
            <a:normAutofit/>
          </a:bodyPr>
          <a:lstStyle/>
          <a:p>
            <a:r>
              <a:rPr lang="en-US" sz="2400" dirty="0" smtClean="0"/>
              <a:t>Total Solids in water and wastewater include suspended solids (&gt; about 1.0 microns) and dissolved solids (&lt; 0.001 micron in size).  (</a:t>
            </a:r>
            <a:r>
              <a:rPr lang="en-US" sz="2400" b="1" dirty="0" smtClean="0">
                <a:solidFill>
                  <a:srgbClr val="FF0000"/>
                </a:solidFill>
              </a:rPr>
              <a:t>In the LAB Course</a:t>
            </a:r>
            <a:r>
              <a:rPr lang="en-US" sz="2400" dirty="0" smtClean="0"/>
              <a:t>)</a:t>
            </a:r>
          </a:p>
          <a:p>
            <a:r>
              <a:rPr lang="en-US" sz="2400" dirty="0" smtClean="0"/>
              <a:t>Suspended Solids include colloids (0.001 – 1 microns), supra-colloids ( 1 – 100 microns) and </a:t>
            </a:r>
            <a:r>
              <a:rPr lang="en-US" sz="2400" dirty="0" err="1" smtClean="0"/>
              <a:t>settleable</a:t>
            </a:r>
            <a:r>
              <a:rPr lang="en-US" sz="2400" dirty="0" smtClean="0"/>
              <a:t> solids (&gt; 100 microns). (</a:t>
            </a:r>
            <a:r>
              <a:rPr lang="en-US" sz="2400" b="1" dirty="0" smtClean="0">
                <a:solidFill>
                  <a:srgbClr val="FF0000"/>
                </a:solidFill>
              </a:rPr>
              <a:t>In the LAB Course</a:t>
            </a:r>
            <a:r>
              <a:rPr lang="en-US" sz="2400" dirty="0" smtClean="0"/>
              <a:t>)</a:t>
            </a:r>
          </a:p>
        </p:txBody>
      </p:sp>
      <p:pic>
        <p:nvPicPr>
          <p:cNvPr id="1028" name="Picture 4" descr="http://t1.gstatic.com/images?q=tbn:ANd9GcRuMS8Cg9C9aTRkO4RpHWmJR2Gl9X1aunkIQBhiY6rw7wklTl8U"/>
          <p:cNvPicPr>
            <a:picLocks noChangeAspect="1" noChangeArrowheads="1"/>
          </p:cNvPicPr>
          <p:nvPr/>
        </p:nvPicPr>
        <p:blipFill>
          <a:blip r:embed="rId2" cstate="print"/>
          <a:srcRect b="11111"/>
          <a:stretch>
            <a:fillRect/>
          </a:stretch>
        </p:blipFill>
        <p:spPr bwMode="auto">
          <a:xfrm>
            <a:off x="3352800" y="4191000"/>
            <a:ext cx="2590800" cy="24384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Chemical Oxygen Demand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COD is the amount of oxygen required to chemically oxidize organics in water. </a:t>
            </a:r>
          </a:p>
          <a:p>
            <a:r>
              <a:rPr lang="en-GB" dirty="0" smtClean="0"/>
              <a:t>Measurement</a:t>
            </a:r>
          </a:p>
          <a:p>
            <a:pPr lvl="1"/>
            <a:r>
              <a:rPr lang="en-GB" dirty="0" smtClean="0"/>
              <a:t>The Dichromate Reflux Method. </a:t>
            </a:r>
          </a:p>
          <a:p>
            <a:r>
              <a:rPr lang="en-GB" dirty="0" smtClean="0"/>
              <a:t>For domestic wastewater, COD&gt;BOD</a:t>
            </a:r>
            <a:r>
              <a:rPr lang="en-GB" baseline="-25000" dirty="0" smtClean="0"/>
              <a:t>5</a:t>
            </a:r>
            <a:r>
              <a:rPr lang="en-GB" dirty="0" smtClean="0"/>
              <a:t> because:</a:t>
            </a:r>
          </a:p>
          <a:p>
            <a:pPr lvl="1"/>
            <a:r>
              <a:rPr lang="en-GB" dirty="0" smtClean="0"/>
              <a:t>COD includes both biodegradable and non-biodegradable organics. </a:t>
            </a:r>
          </a:p>
          <a:p>
            <a:pPr lvl="1"/>
            <a:r>
              <a:rPr lang="en-GB" dirty="0" smtClean="0"/>
              <a:t>BOD</a:t>
            </a:r>
            <a:r>
              <a:rPr lang="en-GB" baseline="-25000" dirty="0" smtClean="0"/>
              <a:t>5</a:t>
            </a:r>
            <a:r>
              <a:rPr lang="en-GB" dirty="0" smtClean="0"/>
              <a:t> ≠ </a:t>
            </a:r>
            <a:r>
              <a:rPr lang="en-GB" dirty="0" err="1" smtClean="0"/>
              <a:t>BOD</a:t>
            </a:r>
            <a:r>
              <a:rPr lang="en-GB" baseline="-25000" dirty="0" err="1" smtClean="0"/>
              <a:t>ultimate</a:t>
            </a:r>
            <a:r>
              <a:rPr lang="en-GB" baseline="-25000" dirty="0" smtClean="0"/>
              <a:t> </a:t>
            </a:r>
            <a:r>
              <a:rPr lang="en-GB" dirty="0" smtClean="0"/>
              <a:t> </a:t>
            </a:r>
            <a:r>
              <a:rPr lang="en-GB" dirty="0" err="1" smtClean="0"/>
              <a:t>sfs</a:t>
            </a:r>
            <a:endParaRPr lang="en-GB" dirty="0" smtClean="0"/>
          </a:p>
          <a:p>
            <a:pPr lvl="1"/>
            <a:r>
              <a:rPr lang="en-GB" dirty="0" smtClean="0"/>
              <a:t>The BOD/COD ratio varies from 0.4 to 0.8 for raw sanitary wastewater.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Total Organic Carbon (TOC)</a:t>
            </a:r>
            <a:endParaRPr lang="en-GB" dirty="0"/>
          </a:p>
        </p:txBody>
      </p:sp>
      <p:sp>
        <p:nvSpPr>
          <p:cNvPr id="3" name="Content Placeholder 2"/>
          <p:cNvSpPr>
            <a:spLocks noGrp="1"/>
          </p:cNvSpPr>
          <p:nvPr>
            <p:ph idx="1"/>
          </p:nvPr>
        </p:nvSpPr>
        <p:spPr/>
        <p:txBody>
          <a:bodyPr/>
          <a:lstStyle/>
          <a:p>
            <a:r>
              <a:rPr lang="en-GB" dirty="0" smtClean="0"/>
              <a:t>TOC measures the organically bound carbon in the waste. </a:t>
            </a:r>
          </a:p>
          <a:p>
            <a:r>
              <a:rPr lang="en-GB" dirty="0" smtClean="0"/>
              <a:t>Measurement </a:t>
            </a:r>
          </a:p>
          <a:p>
            <a:pPr lvl="1"/>
            <a:r>
              <a:rPr lang="en-GB" dirty="0" smtClean="0"/>
              <a:t>Using a TOC analyzer.</a:t>
            </a:r>
          </a:p>
          <a:p>
            <a:r>
              <a:rPr lang="en-GB" dirty="0" smtClean="0"/>
              <a:t>For raw domestic wastewater:</a:t>
            </a:r>
          </a:p>
          <a:p>
            <a:pPr>
              <a:buNone/>
            </a:pPr>
            <a:r>
              <a:rPr lang="en-GB" dirty="0" smtClean="0"/>
              <a:t>	</a:t>
            </a:r>
            <a:r>
              <a:rPr lang="en-GB" sz="2400" dirty="0" smtClean="0"/>
              <a:t>BOD ≈ 220 mg/L	COD ≈ 500 mg/L	TOC ≈ 160mg/L</a:t>
            </a:r>
            <a:endParaRPr lang="en-GB"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Pathogens: disease causing microorganisms </a:t>
            </a:r>
          </a:p>
          <a:p>
            <a:r>
              <a:rPr lang="en-GB" dirty="0" smtClean="0"/>
              <a:t>Sanitary wastewater is an ideal environment for microorganisms (MOs) because it is rich in the organic and inorganic nutrients needed for their growth. </a:t>
            </a:r>
          </a:p>
          <a:p>
            <a:r>
              <a:rPr lang="en-GB" dirty="0" smtClean="0"/>
              <a:t>Most of these MOs are harmless, but sanitary wastewater may also contain pathogens from the excreta of people with infectious diseases that can be transmitted by contaminated water. </a:t>
            </a:r>
          </a:p>
          <a:p>
            <a:r>
              <a:rPr lang="en-GB" dirty="0" smtClean="0"/>
              <a:t>MOs found in water and wastewater include:</a:t>
            </a:r>
          </a:p>
          <a:p>
            <a:pPr lvl="1"/>
            <a:r>
              <a:rPr lang="en-GB" dirty="0" smtClean="0"/>
              <a:t>Bacteria </a:t>
            </a:r>
          </a:p>
          <a:p>
            <a:pPr lvl="1"/>
            <a:r>
              <a:rPr lang="en-GB" dirty="0" smtClean="0"/>
              <a:t>Protozoa (10 – 300 </a:t>
            </a:r>
            <a:r>
              <a:rPr lang="el-GR" dirty="0" smtClean="0"/>
              <a:t>μ</a:t>
            </a:r>
            <a:r>
              <a:rPr lang="en-GB" dirty="0" smtClean="0"/>
              <a:t>m)</a:t>
            </a:r>
          </a:p>
          <a:p>
            <a:pPr lvl="1"/>
            <a:r>
              <a:rPr lang="en-GB" dirty="0" smtClean="0"/>
              <a:t>Algae (single cells to visible branched forms)</a:t>
            </a:r>
          </a:p>
          <a:p>
            <a:pPr lvl="1"/>
            <a:r>
              <a:rPr lang="en-GB" dirty="0" smtClean="0"/>
              <a:t>Fungi (yeasts and </a:t>
            </a:r>
            <a:r>
              <a:rPr lang="en-GB" dirty="0" err="1" smtClean="0"/>
              <a:t>mold</a:t>
            </a:r>
            <a:r>
              <a:rPr lang="en-GB" dirty="0" smtClean="0"/>
              <a:t>) </a:t>
            </a:r>
          </a:p>
          <a:p>
            <a:pPr lvl="1"/>
            <a:r>
              <a:rPr lang="en-GB" dirty="0" smtClean="0"/>
              <a:t>Worms (</a:t>
            </a:r>
            <a:r>
              <a:rPr lang="en-GB" dirty="0" err="1" smtClean="0"/>
              <a:t>herminths</a:t>
            </a:r>
            <a:r>
              <a:rPr lang="en-GB" dirty="0" smtClean="0"/>
              <a:t>)</a:t>
            </a:r>
          </a:p>
          <a:p>
            <a:pPr lvl="1"/>
            <a:r>
              <a:rPr lang="en-GB" dirty="0" smtClean="0"/>
              <a:t>Viruses ( 20 – 100 </a:t>
            </a:r>
            <a:r>
              <a:rPr lang="en-GB" dirty="0" err="1" smtClean="0"/>
              <a:t>nanometers</a:t>
            </a:r>
            <a:r>
              <a:rPr lang="en-GB" dirty="0" smtClean="0"/>
              <a:t> </a:t>
            </a:r>
          </a:p>
          <a:p>
            <a:pPr lvl="1"/>
            <a:endParaRPr lang="en-GB"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GB"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GB" dirty="0" smtClean="0"/>
              <a:t>Waterborne Diseases </a:t>
            </a:r>
          </a:p>
          <a:p>
            <a:pPr lvl="1"/>
            <a:r>
              <a:rPr lang="en-GB" dirty="0" smtClean="0"/>
              <a:t>Diseases transmitted by water are almost of intestine (enteric) origin. </a:t>
            </a:r>
          </a:p>
          <a:p>
            <a:pPr lvl="1"/>
            <a:r>
              <a:rPr lang="en-GB" dirty="0" smtClean="0"/>
              <a:t>Bacterial Diseases </a:t>
            </a:r>
          </a:p>
          <a:p>
            <a:pPr lvl="2"/>
            <a:r>
              <a:rPr lang="en-GB" dirty="0" smtClean="0"/>
              <a:t>Cholera </a:t>
            </a:r>
          </a:p>
          <a:p>
            <a:pPr lvl="2"/>
            <a:r>
              <a:rPr lang="en-GB" dirty="0" smtClean="0"/>
              <a:t>Dysentery </a:t>
            </a:r>
          </a:p>
          <a:p>
            <a:pPr lvl="2"/>
            <a:r>
              <a:rPr lang="en-GB" dirty="0" smtClean="0"/>
              <a:t>Typhoid </a:t>
            </a:r>
          </a:p>
          <a:p>
            <a:pPr lvl="2"/>
            <a:r>
              <a:rPr lang="en-GB" dirty="0" smtClean="0"/>
              <a:t>Gastroenteritis or diarrheal (E-coli)</a:t>
            </a:r>
          </a:p>
          <a:p>
            <a:pPr lvl="1"/>
            <a:r>
              <a:rPr lang="en-GB" dirty="0" smtClean="0"/>
              <a:t>Protozoan Diseases </a:t>
            </a:r>
          </a:p>
          <a:p>
            <a:pPr lvl="2"/>
            <a:r>
              <a:rPr lang="en-GB" dirty="0" err="1" smtClean="0"/>
              <a:t>Amebic</a:t>
            </a:r>
            <a:r>
              <a:rPr lang="en-GB" dirty="0" smtClean="0"/>
              <a:t> dysentery </a:t>
            </a:r>
          </a:p>
          <a:p>
            <a:pPr lvl="2"/>
            <a:r>
              <a:rPr lang="en-GB" dirty="0" err="1" smtClean="0"/>
              <a:t>Giardiasis</a:t>
            </a:r>
            <a:r>
              <a:rPr lang="en-GB" dirty="0" smtClean="0"/>
              <a:t> </a:t>
            </a:r>
          </a:p>
          <a:p>
            <a:pPr lvl="1"/>
            <a:r>
              <a:rPr lang="en-GB" dirty="0" err="1" smtClean="0"/>
              <a:t>Helminthic</a:t>
            </a:r>
            <a:r>
              <a:rPr lang="en-GB" dirty="0" smtClean="0"/>
              <a:t> Diseases </a:t>
            </a:r>
          </a:p>
          <a:p>
            <a:pPr lvl="2"/>
            <a:r>
              <a:rPr lang="en-GB" dirty="0" err="1" smtClean="0"/>
              <a:t>Bilharziasis</a:t>
            </a:r>
            <a:endParaRPr lang="en-GB" dirty="0" smtClean="0"/>
          </a:p>
          <a:p>
            <a:pPr lvl="2"/>
            <a:r>
              <a:rPr lang="en-GB" dirty="0" err="1" smtClean="0"/>
              <a:t>Ascariasis</a:t>
            </a:r>
            <a:r>
              <a:rPr lang="en-GB" dirty="0" smtClean="0"/>
              <a:t> </a:t>
            </a:r>
          </a:p>
          <a:p>
            <a:pPr lvl="2"/>
            <a:r>
              <a:rPr lang="en-GB" dirty="0" smtClean="0"/>
              <a:t>Hookworm </a:t>
            </a:r>
          </a:p>
          <a:p>
            <a:pPr lvl="1"/>
            <a:r>
              <a:rPr lang="en-GB" dirty="0" smtClean="0"/>
              <a:t>Viral Diseases </a:t>
            </a:r>
          </a:p>
          <a:p>
            <a:pPr lvl="2"/>
            <a:r>
              <a:rPr lang="en-GB" dirty="0" smtClean="0"/>
              <a:t>Infectious hepatitis (type A)</a:t>
            </a:r>
          </a:p>
          <a:p>
            <a:pPr lvl="2"/>
            <a:r>
              <a:rPr lang="en-GB" dirty="0" smtClean="0"/>
              <a:t>Meningitis and heart anomalies </a:t>
            </a:r>
          </a:p>
          <a:p>
            <a:pPr lvl="2"/>
            <a:r>
              <a:rPr lang="en-GB" dirty="0" smtClean="0"/>
              <a:t>Diarrheal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GB"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GB" dirty="0" smtClean="0"/>
              <a:t>Indicator Organisms for Water Quality </a:t>
            </a:r>
          </a:p>
          <a:p>
            <a:pPr lvl="1"/>
            <a:r>
              <a:rPr lang="en-GB" dirty="0" smtClean="0"/>
              <a:t>Testing water for pathogens is not feasible because:</a:t>
            </a:r>
          </a:p>
          <a:p>
            <a:pPr lvl="2"/>
            <a:r>
              <a:rPr lang="en-GB" dirty="0" smtClean="0"/>
              <a:t>The absence of pathogens does not mean that others are not present. </a:t>
            </a:r>
          </a:p>
          <a:p>
            <a:pPr lvl="2"/>
            <a:r>
              <a:rPr lang="en-GB" dirty="0" smtClean="0"/>
              <a:t>Pathogens present in polluted water are few and therefore are difficult to isolate and identify. </a:t>
            </a:r>
          </a:p>
          <a:p>
            <a:pPr lvl="1"/>
            <a:r>
              <a:rPr lang="en-GB" dirty="0" err="1" smtClean="0"/>
              <a:t>Coliform</a:t>
            </a:r>
            <a:r>
              <a:rPr lang="en-GB" dirty="0" smtClean="0"/>
              <a:t> bacteria or </a:t>
            </a:r>
            <a:r>
              <a:rPr lang="en-GB" dirty="0" err="1" smtClean="0"/>
              <a:t>coliforms</a:t>
            </a:r>
            <a:r>
              <a:rPr lang="en-GB" dirty="0" smtClean="0"/>
              <a:t> (non-pathogens bacteria) inhibit the intestines in large numbers and always present in faeces together with any pathogens, are used as indicators of faecal contamination. </a:t>
            </a:r>
          </a:p>
          <a:p>
            <a:pPr lvl="1"/>
            <a:r>
              <a:rPr lang="en-GB" dirty="0" smtClean="0"/>
              <a:t>Some genera of the </a:t>
            </a:r>
            <a:r>
              <a:rPr lang="en-GB" dirty="0" err="1" smtClean="0"/>
              <a:t>coliform</a:t>
            </a:r>
            <a:r>
              <a:rPr lang="en-GB" dirty="0" smtClean="0"/>
              <a:t> bacteria are not faecal origin but grow and reproduce on organic matter outside the intestines of humans and animals. </a:t>
            </a:r>
          </a:p>
          <a:p>
            <a:pPr lvl="1"/>
            <a:r>
              <a:rPr lang="en-GB" dirty="0" smtClean="0"/>
              <a:t>The term Total </a:t>
            </a:r>
            <a:r>
              <a:rPr lang="en-GB" dirty="0" err="1" smtClean="0"/>
              <a:t>Colifom</a:t>
            </a:r>
            <a:r>
              <a:rPr lang="en-GB" dirty="0" smtClean="0"/>
              <a:t> used in laboratory testing referring to all </a:t>
            </a:r>
            <a:r>
              <a:rPr lang="en-GB" dirty="0" err="1" smtClean="0"/>
              <a:t>coliform</a:t>
            </a:r>
            <a:r>
              <a:rPr lang="en-GB" dirty="0" smtClean="0"/>
              <a:t> bacteria from faeces, soils or other origin. </a:t>
            </a:r>
          </a:p>
          <a:p>
            <a:pPr lvl="1"/>
            <a:r>
              <a:rPr lang="en-GB" dirty="0" smtClean="0"/>
              <a:t>The term Faecal </a:t>
            </a:r>
            <a:r>
              <a:rPr lang="en-GB" dirty="0" err="1" smtClean="0"/>
              <a:t>Coliform</a:t>
            </a:r>
            <a:r>
              <a:rPr lang="en-GB" dirty="0" smtClean="0"/>
              <a:t> refers to </a:t>
            </a:r>
            <a:r>
              <a:rPr lang="en-GB" dirty="0" err="1" smtClean="0"/>
              <a:t>coliform</a:t>
            </a:r>
            <a:r>
              <a:rPr lang="en-GB" dirty="0" smtClean="0"/>
              <a:t> bacteria originating from human or animal faeces.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GB" dirty="0"/>
          </a:p>
        </p:txBody>
      </p:sp>
      <p:sp>
        <p:nvSpPr>
          <p:cNvPr id="3" name="Content Placeholder 2"/>
          <p:cNvSpPr>
            <a:spLocks noGrp="1"/>
          </p:cNvSpPr>
          <p:nvPr>
            <p:ph idx="1"/>
          </p:nvPr>
        </p:nvSpPr>
        <p:spPr/>
        <p:txBody>
          <a:bodyPr>
            <a:normAutofit fontScale="92500"/>
          </a:bodyPr>
          <a:lstStyle/>
          <a:p>
            <a:r>
              <a:rPr lang="en-GB" dirty="0" smtClean="0"/>
              <a:t>Enumeration of </a:t>
            </a:r>
            <a:r>
              <a:rPr lang="en-GB" dirty="0" err="1" smtClean="0"/>
              <a:t>Colifrom</a:t>
            </a:r>
            <a:r>
              <a:rPr lang="en-GB" dirty="0" smtClean="0"/>
              <a:t> </a:t>
            </a:r>
          </a:p>
          <a:p>
            <a:pPr lvl="1"/>
            <a:r>
              <a:rPr lang="en-GB" dirty="0" smtClean="0"/>
              <a:t>The Multiple-Tube Fermentation Technique (the most probable number, MPN</a:t>
            </a:r>
            <a:r>
              <a:rPr lang="en-GB" dirty="0" smtClean="0"/>
              <a:t>)</a:t>
            </a:r>
          </a:p>
          <a:p>
            <a:pPr lvl="2"/>
            <a:r>
              <a:rPr lang="en-GB" dirty="0" smtClean="0"/>
              <a:t>It involves three steps (gas </a:t>
            </a:r>
            <a:r>
              <a:rPr lang="en-GB" dirty="0" err="1" smtClean="0"/>
              <a:t>fromation</a:t>
            </a:r>
            <a:r>
              <a:rPr lang="en-GB" dirty="0" smtClean="0"/>
              <a:t> within 48 hr at 35C):</a:t>
            </a:r>
          </a:p>
          <a:p>
            <a:pPr lvl="3"/>
            <a:r>
              <a:rPr lang="en-GB" dirty="0" smtClean="0"/>
              <a:t>The presumptive test: the ability of </a:t>
            </a:r>
            <a:r>
              <a:rPr lang="en-GB" dirty="0" err="1" smtClean="0"/>
              <a:t>coliform</a:t>
            </a:r>
            <a:r>
              <a:rPr lang="en-GB" dirty="0" smtClean="0"/>
              <a:t> bacteria to ferment lactose broth </a:t>
            </a:r>
          </a:p>
          <a:p>
            <a:pPr lvl="3"/>
            <a:r>
              <a:rPr lang="en-GB" dirty="0" smtClean="0"/>
              <a:t>The confirmed test: growing cultures of </a:t>
            </a:r>
            <a:r>
              <a:rPr lang="en-GB" dirty="0" err="1" smtClean="0"/>
              <a:t>coliforms</a:t>
            </a:r>
            <a:r>
              <a:rPr lang="en-GB" dirty="0" smtClean="0"/>
              <a:t> from presumptive test on a medium that suppresses the growth of other bacteria </a:t>
            </a:r>
          </a:p>
          <a:p>
            <a:pPr lvl="3"/>
            <a:r>
              <a:rPr lang="en-GB" dirty="0" smtClean="0"/>
              <a:t>The completed </a:t>
            </a:r>
            <a:r>
              <a:rPr lang="en-GB" dirty="0" err="1" smtClean="0"/>
              <a:t>test:the</a:t>
            </a:r>
            <a:r>
              <a:rPr lang="en-GB" dirty="0" smtClean="0"/>
              <a:t> ability for the </a:t>
            </a:r>
            <a:r>
              <a:rPr lang="en-GB" dirty="0" err="1" smtClean="0"/>
              <a:t>coliform</a:t>
            </a:r>
            <a:r>
              <a:rPr lang="en-GB" dirty="0" smtClean="0"/>
              <a:t> growth in the </a:t>
            </a:r>
            <a:r>
              <a:rPr lang="en-GB" dirty="0" err="1" smtClean="0"/>
              <a:t>conifrmed</a:t>
            </a:r>
            <a:r>
              <a:rPr lang="en-GB" dirty="0" smtClean="0"/>
              <a:t> test to </a:t>
            </a:r>
            <a:r>
              <a:rPr lang="en-GB" dirty="0" err="1" smtClean="0"/>
              <a:t>agin</a:t>
            </a:r>
            <a:r>
              <a:rPr lang="en-GB" dirty="0" smtClean="0"/>
              <a:t> ferment lactose broth</a:t>
            </a:r>
            <a:endParaRPr lang="en-GB" dirty="0" smtClean="0"/>
          </a:p>
          <a:p>
            <a:pPr lvl="1"/>
            <a:r>
              <a:rPr lang="en-GB" dirty="0" smtClean="0"/>
              <a:t>The Membrane Filter Technique (MF)</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US" dirty="0"/>
          </a:p>
        </p:txBody>
      </p:sp>
      <p:sp>
        <p:nvSpPr>
          <p:cNvPr id="3" name="Content Placeholder 2"/>
          <p:cNvSpPr>
            <a:spLocks noGrp="1"/>
          </p:cNvSpPr>
          <p:nvPr>
            <p:ph idx="1"/>
          </p:nvPr>
        </p:nvSpPr>
        <p:spPr>
          <a:xfrm>
            <a:off x="457200" y="1600201"/>
            <a:ext cx="8229600" cy="4114800"/>
          </a:xfrm>
        </p:spPr>
        <p:txBody>
          <a:bodyPr>
            <a:normAutofit fontScale="92500"/>
          </a:bodyPr>
          <a:lstStyle/>
          <a:p>
            <a:r>
              <a:rPr lang="en-US" dirty="0" smtClean="0"/>
              <a:t>The Membrane-Filter Technique:</a:t>
            </a:r>
          </a:p>
          <a:p>
            <a:pPr lvl="1"/>
            <a:r>
              <a:rPr lang="en-US" dirty="0" smtClean="0"/>
              <a:t>The test steps are:</a:t>
            </a:r>
          </a:p>
          <a:p>
            <a:pPr lvl="2"/>
            <a:r>
              <a:rPr lang="en-US" dirty="0" smtClean="0"/>
              <a:t>Filter certain amount of water sample (e.g. 100 </a:t>
            </a:r>
            <a:r>
              <a:rPr lang="en-US" dirty="0" err="1" smtClean="0"/>
              <a:t>mL</a:t>
            </a:r>
            <a:r>
              <a:rPr lang="en-US" dirty="0" smtClean="0"/>
              <a:t>) under vacuum through a membrane filter,.</a:t>
            </a:r>
          </a:p>
          <a:p>
            <a:pPr lvl="2"/>
            <a:r>
              <a:rPr lang="en-US" dirty="0" smtClean="0"/>
              <a:t>Place the filter in a plastic </a:t>
            </a:r>
            <a:r>
              <a:rPr lang="en-US" dirty="0" err="1" smtClean="0"/>
              <a:t>petri</a:t>
            </a:r>
            <a:r>
              <a:rPr lang="en-US" dirty="0" smtClean="0"/>
              <a:t> dish containing the growth medium and incubate at 35</a:t>
            </a:r>
            <a:r>
              <a:rPr lang="en-US" baseline="30000" dirty="0" smtClean="0"/>
              <a:t>o</a:t>
            </a:r>
            <a:r>
              <a:rPr lang="en-US" dirty="0" smtClean="0"/>
              <a:t>C for 24 hours for total </a:t>
            </a:r>
            <a:r>
              <a:rPr lang="en-US" dirty="0" err="1" smtClean="0"/>
              <a:t>coliforms</a:t>
            </a:r>
            <a:r>
              <a:rPr lang="en-US" dirty="0" smtClean="0"/>
              <a:t> and at 44.5oC for 24 hr for fecal </a:t>
            </a:r>
            <a:r>
              <a:rPr lang="en-US" dirty="0" err="1" smtClean="0"/>
              <a:t>coliforms</a:t>
            </a:r>
            <a:r>
              <a:rPr lang="en-US" dirty="0" smtClean="0"/>
              <a:t>.  [Medium for total </a:t>
            </a:r>
            <a:r>
              <a:rPr lang="en-US" dirty="0" err="1" smtClean="0"/>
              <a:t>coliform</a:t>
            </a:r>
            <a:r>
              <a:rPr lang="en-US" dirty="0" smtClean="0"/>
              <a:t>: M-Endo, for fecal </a:t>
            </a:r>
            <a:r>
              <a:rPr lang="en-US" dirty="0" err="1" smtClean="0"/>
              <a:t>coliform</a:t>
            </a:r>
            <a:r>
              <a:rPr lang="en-US" dirty="0" smtClean="0"/>
              <a:t>: M-FC]</a:t>
            </a:r>
          </a:p>
          <a:p>
            <a:pPr lvl="2"/>
            <a:r>
              <a:rPr lang="en-US" dirty="0" smtClean="0"/>
              <a:t>Count the number of colonies. A typical </a:t>
            </a:r>
            <a:r>
              <a:rPr lang="en-US" dirty="0" err="1" smtClean="0"/>
              <a:t>coliform</a:t>
            </a:r>
            <a:r>
              <a:rPr lang="en-US" dirty="0" smtClean="0"/>
              <a:t> colony is pink to dark red with green metallic surface sheen. </a:t>
            </a:r>
          </a:p>
        </p:txBody>
      </p:sp>
      <p:sp>
        <p:nvSpPr>
          <p:cNvPr id="4" name="Rectangle 3"/>
          <p:cNvSpPr/>
          <p:nvPr/>
        </p:nvSpPr>
        <p:spPr>
          <a:xfrm>
            <a:off x="609600" y="5562600"/>
            <a:ext cx="7772400" cy="646331"/>
          </a:xfrm>
          <a:prstGeom prst="rect">
            <a:avLst/>
          </a:prstGeom>
        </p:spPr>
        <p:txBody>
          <a:bodyPr wrap="square">
            <a:spAutoFit/>
          </a:bodyPr>
          <a:lstStyle/>
          <a:p>
            <a:r>
              <a:rPr lang="en-US" dirty="0" err="1" smtClean="0"/>
              <a:t>Colifrom</a:t>
            </a:r>
            <a:r>
              <a:rPr lang="en-US" dirty="0" smtClean="0"/>
              <a:t> density (colony/100 </a:t>
            </a:r>
            <a:r>
              <a:rPr lang="en-US" dirty="0" err="1" smtClean="0"/>
              <a:t>mL</a:t>
            </a:r>
            <a:r>
              <a:rPr lang="en-US" dirty="0" smtClean="0"/>
              <a:t>) = </a:t>
            </a:r>
            <a:endParaRPr lang="en-US" dirty="0" smtClean="0"/>
          </a:p>
          <a:p>
            <a:r>
              <a:rPr lang="en-US" dirty="0" smtClean="0"/>
              <a:t>	</a:t>
            </a:r>
            <a:r>
              <a:rPr lang="en-US" dirty="0" smtClean="0"/>
              <a:t>	(</a:t>
            </a:r>
            <a:r>
              <a:rPr lang="en-US" dirty="0" err="1" smtClean="0"/>
              <a:t>coliform</a:t>
            </a:r>
            <a:r>
              <a:rPr lang="en-US" dirty="0" smtClean="0"/>
              <a:t> </a:t>
            </a:r>
            <a:r>
              <a:rPr lang="en-US" dirty="0" smtClean="0"/>
              <a:t>colonies </a:t>
            </a:r>
            <a:r>
              <a:rPr lang="en-US" dirty="0" smtClean="0"/>
              <a:t>counted/</a:t>
            </a:r>
            <a:r>
              <a:rPr lang="en-US" dirty="0" err="1" smtClean="0"/>
              <a:t>mL</a:t>
            </a:r>
            <a:r>
              <a:rPr lang="en-US" dirty="0" smtClean="0"/>
              <a:t> sample filtered) x 100 </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Number of colonies: a range of 20 – 200 colonies is preferred. But for water of good quality (e.g. tap water), disregard the lower limit of 20 colonies. </a:t>
            </a:r>
          </a:p>
          <a:p>
            <a:r>
              <a:rPr lang="en-US" dirty="0" smtClean="0"/>
              <a:t>Sample Size: governed by the expected bacterial density. </a:t>
            </a:r>
          </a:p>
          <a:p>
            <a:r>
              <a:rPr lang="en-US" dirty="0" smtClean="0"/>
              <a:t>Standard volume for drinking water: 100 </a:t>
            </a:r>
            <a:r>
              <a:rPr lang="en-US" dirty="0" err="1" smtClean="0"/>
              <a:t>mL</a:t>
            </a:r>
            <a:endParaRPr lang="en-US" dirty="0" smtClean="0"/>
          </a:p>
          <a:p>
            <a:r>
              <a:rPr lang="en-US" dirty="0" smtClean="0"/>
              <a:t>Main advantages of MF technique over the MPN:</a:t>
            </a:r>
          </a:p>
          <a:p>
            <a:pPr lvl="1"/>
            <a:r>
              <a:rPr lang="en-US" dirty="0" smtClean="0"/>
              <a:t>The MF enables large volumes of samples to be examined </a:t>
            </a:r>
          </a:p>
          <a:p>
            <a:pPr lvl="1"/>
            <a:r>
              <a:rPr lang="en-US" dirty="0" smtClean="0"/>
              <a:t>The MF gives a direct  count of </a:t>
            </a:r>
            <a:r>
              <a:rPr lang="en-US" dirty="0" err="1" smtClean="0"/>
              <a:t>coliforms</a:t>
            </a:r>
            <a:r>
              <a:rPr lang="en-US" dirty="0" smtClean="0"/>
              <a:t> rather than an a statistical estimate. </a:t>
            </a:r>
          </a:p>
          <a:p>
            <a:pPr lvl="1"/>
            <a:r>
              <a:rPr lang="en-US" dirty="0" smtClean="0"/>
              <a:t>The MF is faster than the MPN (within 24 hours).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Microbiological Water Quality</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t>Example </a:t>
            </a:r>
          </a:p>
          <a:p>
            <a:pPr>
              <a:buNone/>
            </a:pPr>
            <a:r>
              <a:rPr lang="en-US" dirty="0" smtClean="0"/>
              <a:t>	</a:t>
            </a:r>
            <a:r>
              <a:rPr lang="en-US" dirty="0" smtClean="0"/>
              <a:t>The MF technique was used to test a drinking water for </a:t>
            </a:r>
            <a:r>
              <a:rPr lang="en-US" dirty="0" err="1" smtClean="0"/>
              <a:t>coliform</a:t>
            </a:r>
            <a:r>
              <a:rPr lang="en-US" dirty="0" smtClean="0"/>
              <a:t> group. 50 </a:t>
            </a:r>
            <a:r>
              <a:rPr lang="en-US" dirty="0" err="1" smtClean="0"/>
              <a:t>mL</a:t>
            </a:r>
            <a:r>
              <a:rPr lang="en-US" dirty="0" smtClean="0"/>
              <a:t>, 25 </a:t>
            </a:r>
            <a:r>
              <a:rPr lang="en-US" dirty="0" err="1" smtClean="0"/>
              <a:t>mL</a:t>
            </a:r>
            <a:r>
              <a:rPr lang="en-US" dirty="0" smtClean="0"/>
              <a:t> and 10 </a:t>
            </a:r>
            <a:r>
              <a:rPr lang="en-US" dirty="0" err="1" smtClean="0"/>
              <a:t>mL</a:t>
            </a:r>
            <a:r>
              <a:rPr lang="en-US" dirty="0" smtClean="0"/>
              <a:t> portions were filtered and the counts were 15, 6, 0 </a:t>
            </a:r>
            <a:r>
              <a:rPr lang="en-US" dirty="0" err="1" smtClean="0"/>
              <a:t>coliform</a:t>
            </a:r>
            <a:r>
              <a:rPr lang="en-US" dirty="0" smtClean="0"/>
              <a:t> colonies, respectively. Calculate the </a:t>
            </a:r>
            <a:r>
              <a:rPr lang="en-US" dirty="0" err="1" smtClean="0"/>
              <a:t>coliform</a:t>
            </a:r>
            <a:r>
              <a:rPr lang="en-US" dirty="0" smtClean="0"/>
              <a:t> density. </a:t>
            </a:r>
          </a:p>
          <a:p>
            <a:r>
              <a:rPr lang="en-US" dirty="0" smtClean="0"/>
              <a:t>Example </a:t>
            </a:r>
          </a:p>
          <a:p>
            <a:pPr>
              <a:buNone/>
            </a:pPr>
            <a:r>
              <a:rPr lang="en-US" dirty="0" smtClean="0"/>
              <a:t>	</a:t>
            </a:r>
            <a:r>
              <a:rPr lang="en-US" dirty="0" smtClean="0"/>
              <a:t>The MF technique was used to test polluted water for total </a:t>
            </a:r>
            <a:r>
              <a:rPr lang="en-US" dirty="0" err="1" smtClean="0"/>
              <a:t>coliform</a:t>
            </a:r>
            <a:r>
              <a:rPr lang="en-US" dirty="0" smtClean="0"/>
              <a:t>. Three different water sample volumes (5 </a:t>
            </a:r>
            <a:r>
              <a:rPr lang="en-US" dirty="0" err="1" smtClean="0"/>
              <a:t>mL</a:t>
            </a:r>
            <a:r>
              <a:rPr lang="en-US" dirty="0" smtClean="0"/>
              <a:t>, 50 </a:t>
            </a:r>
            <a:r>
              <a:rPr lang="en-US" dirty="0" err="1" smtClean="0"/>
              <a:t>mL</a:t>
            </a:r>
            <a:r>
              <a:rPr lang="en-US" dirty="0" smtClean="0"/>
              <a:t>, and 500 </a:t>
            </a:r>
            <a:r>
              <a:rPr lang="en-US" dirty="0" err="1" smtClean="0"/>
              <a:t>mL</a:t>
            </a:r>
            <a:r>
              <a:rPr lang="en-US" dirty="0" smtClean="0"/>
              <a:t>) were filtered through five filter membranes. The colonies counts were  as follows:</a:t>
            </a:r>
          </a:p>
          <a:p>
            <a:pPr>
              <a:buNone/>
            </a:pPr>
            <a:r>
              <a:rPr lang="en-US" dirty="0" smtClean="0"/>
              <a:t>	</a:t>
            </a:r>
            <a:r>
              <a:rPr lang="en-US" dirty="0" smtClean="0"/>
              <a:t>5 </a:t>
            </a:r>
            <a:r>
              <a:rPr lang="en-US" dirty="0" err="1" smtClean="0"/>
              <a:t>mL</a:t>
            </a:r>
            <a:r>
              <a:rPr lang="en-US" dirty="0" smtClean="0"/>
              <a:t> portions: 7, 9, 11, 5, 4</a:t>
            </a:r>
          </a:p>
          <a:p>
            <a:pPr>
              <a:buNone/>
            </a:pPr>
            <a:r>
              <a:rPr lang="en-US" dirty="0" smtClean="0"/>
              <a:t>	</a:t>
            </a:r>
            <a:r>
              <a:rPr lang="en-US" dirty="0" smtClean="0"/>
              <a:t>50 </a:t>
            </a:r>
            <a:r>
              <a:rPr lang="en-US" dirty="0" err="1" smtClean="0"/>
              <a:t>mL</a:t>
            </a:r>
            <a:r>
              <a:rPr lang="en-US" dirty="0" smtClean="0"/>
              <a:t> portions: 26, 32, 27, 30, 32</a:t>
            </a:r>
          </a:p>
          <a:p>
            <a:pPr>
              <a:buNone/>
            </a:pPr>
            <a:r>
              <a:rPr lang="en-US" dirty="0" smtClean="0"/>
              <a:t>	</a:t>
            </a:r>
            <a:r>
              <a:rPr lang="en-US" dirty="0" smtClean="0"/>
              <a:t>500 ml portions: TNTC (too numerous to </a:t>
            </a:r>
            <a:r>
              <a:rPr lang="en-US" dirty="0" err="1" smtClean="0"/>
              <a:t>conunt</a:t>
            </a:r>
            <a:r>
              <a:rPr lang="en-US" dirty="0" smtClean="0"/>
              <a:t>) (i.e. &gt; 200 colonies) </a:t>
            </a:r>
          </a:p>
          <a:p>
            <a:pPr>
              <a:buNone/>
            </a:pPr>
            <a:r>
              <a:rPr lang="en-US" dirty="0" smtClean="0"/>
              <a:t>	</a:t>
            </a:r>
            <a:r>
              <a:rPr lang="en-US" dirty="0" smtClean="0"/>
              <a:t>Calculate the </a:t>
            </a:r>
            <a:r>
              <a:rPr lang="en-US" dirty="0" err="1" smtClean="0"/>
              <a:t>coliform</a:t>
            </a:r>
            <a:r>
              <a:rPr lang="en-US" dirty="0" smtClean="0"/>
              <a:t> density for this water using the </a:t>
            </a:r>
            <a:r>
              <a:rPr lang="en-US" dirty="0" err="1" smtClean="0"/>
              <a:t>mst</a:t>
            </a:r>
            <a:r>
              <a:rPr lang="en-US" dirty="0" smtClean="0"/>
              <a:t> valid data.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Physical Water Quality</a:t>
            </a:r>
            <a:br>
              <a:rPr lang="en-US" sz="3500" dirty="0" smtClean="0"/>
            </a:br>
            <a:r>
              <a:rPr lang="en-US" sz="3500" dirty="0" smtClean="0"/>
              <a:t>Total Solids (TS) and Suspended Solids (SS)</a:t>
            </a:r>
            <a:endParaRPr lang="en-US" sz="3500" dirty="0"/>
          </a:p>
        </p:txBody>
      </p:sp>
      <p:sp>
        <p:nvSpPr>
          <p:cNvPr id="3" name="Content Placeholder 2"/>
          <p:cNvSpPr>
            <a:spLocks noGrp="1"/>
          </p:cNvSpPr>
          <p:nvPr>
            <p:ph idx="1"/>
          </p:nvPr>
        </p:nvSpPr>
        <p:spPr/>
        <p:txBody>
          <a:bodyPr>
            <a:normAutofit/>
          </a:bodyPr>
          <a:lstStyle/>
          <a:p>
            <a:r>
              <a:rPr lang="en-US" sz="2400" dirty="0" smtClean="0"/>
              <a:t>Volatile Solids (volatile SS, VSS and total volatile solids TVS)</a:t>
            </a:r>
          </a:p>
          <a:p>
            <a:pPr lvl="1"/>
            <a:r>
              <a:rPr lang="en-US" sz="2000" dirty="0" smtClean="0"/>
              <a:t>VS are determined by igniting the residue on evaporation of the filtered solids at 500 </a:t>
            </a:r>
            <a:r>
              <a:rPr lang="en-US" sz="2000" baseline="30000" dirty="0" smtClean="0"/>
              <a:t>o</a:t>
            </a:r>
            <a:r>
              <a:rPr lang="en-US" sz="2000" dirty="0" smtClean="0"/>
              <a:t> C ± 50 </a:t>
            </a:r>
            <a:r>
              <a:rPr lang="en-US" sz="2000" baseline="30000" dirty="0" smtClean="0"/>
              <a:t>o</a:t>
            </a:r>
            <a:r>
              <a:rPr lang="en-US" sz="2000" dirty="0" smtClean="0"/>
              <a:t> C for 15 – 20 minutes in an electric muffle furnace. </a:t>
            </a:r>
          </a:p>
          <a:p>
            <a:pPr lvl="1"/>
            <a:r>
              <a:rPr lang="en-US" sz="2000" dirty="0" smtClean="0"/>
              <a:t>It is used as a measure of the organic content. </a:t>
            </a:r>
          </a:p>
          <a:p>
            <a:r>
              <a:rPr lang="en-US" sz="2400" dirty="0" err="1" smtClean="0"/>
              <a:t>Settleable</a:t>
            </a:r>
            <a:r>
              <a:rPr lang="en-US" sz="2400" dirty="0" smtClean="0"/>
              <a:t> Solids </a:t>
            </a:r>
          </a:p>
          <a:p>
            <a:pPr lvl="1"/>
            <a:r>
              <a:rPr lang="en-US" sz="2000" dirty="0" smtClean="0"/>
              <a:t>Measured by the </a:t>
            </a:r>
            <a:r>
              <a:rPr lang="en-US" sz="2000" dirty="0" err="1" smtClean="0"/>
              <a:t>Imhoff</a:t>
            </a:r>
            <a:r>
              <a:rPr lang="en-US" sz="2000" dirty="0" smtClean="0"/>
              <a:t> Cone. </a:t>
            </a:r>
          </a:p>
        </p:txBody>
      </p:sp>
      <p:pic>
        <p:nvPicPr>
          <p:cNvPr id="1026" name="Picture 2" descr="http://t2.gstatic.com/images?q=tbn:ANd9GcRcpFKTkgL8kv1PezNVFrrNvU23CrxjjYE1dye4azxOuIYuomH6"/>
          <p:cNvPicPr>
            <a:picLocks noChangeAspect="1" noChangeArrowheads="1"/>
          </p:cNvPicPr>
          <p:nvPr/>
        </p:nvPicPr>
        <p:blipFill>
          <a:blip r:embed="rId2" cstate="print"/>
          <a:srcRect l="12000" t="14563" r="12000" b="7767"/>
          <a:stretch>
            <a:fillRect/>
          </a:stretch>
        </p:blipFill>
        <p:spPr bwMode="auto">
          <a:xfrm>
            <a:off x="3352800" y="4191000"/>
            <a:ext cx="3200400" cy="246184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Water Quality</a:t>
            </a:r>
            <a:br>
              <a:rPr lang="en-US" dirty="0" smtClean="0"/>
            </a:br>
            <a:r>
              <a:rPr lang="en-US" dirty="0" smtClean="0"/>
              <a:t>Turbidity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Turbidity is a physical characteristic of water that makes water appears cloudy.</a:t>
            </a:r>
            <a:endParaRPr lang="en-US" dirty="0"/>
          </a:p>
          <a:p>
            <a:r>
              <a:rPr lang="en-US" dirty="0" smtClean="0"/>
              <a:t>Turbidity is caused by colloidal materials (e.g. clay, silt, metal oxides, micro-organisms, fibers, oils and soaps)</a:t>
            </a:r>
          </a:p>
          <a:p>
            <a:r>
              <a:rPr lang="en-US" dirty="0" smtClean="0"/>
              <a:t>Turbidity measures the clarity of water containing colloidal material that can not be measured by suspended solids measurement, and of water that contains low level of SS. </a:t>
            </a:r>
          </a:p>
          <a:p>
            <a:r>
              <a:rPr lang="en-US" dirty="0" smtClean="0"/>
              <a:t>Measured by </a:t>
            </a:r>
            <a:r>
              <a:rPr lang="en-US" dirty="0" err="1" smtClean="0"/>
              <a:t>Turbidimeter</a:t>
            </a:r>
            <a:r>
              <a:rPr lang="en-US" dirty="0" smtClean="0"/>
              <a:t> (</a:t>
            </a:r>
            <a:r>
              <a:rPr lang="en-US" dirty="0" err="1" smtClean="0"/>
              <a:t>nephelometer</a:t>
            </a:r>
            <a:r>
              <a:rPr lang="en-US" dirty="0" smtClean="0"/>
              <a:t>)</a:t>
            </a:r>
          </a:p>
          <a:p>
            <a:r>
              <a:rPr lang="en-US" b="1" dirty="0" smtClean="0"/>
              <a:t>Units</a:t>
            </a:r>
            <a:r>
              <a:rPr lang="en-US" b="1" dirty="0"/>
              <a:t>:</a:t>
            </a:r>
            <a:r>
              <a:rPr lang="en-US" dirty="0"/>
              <a:t>	</a:t>
            </a:r>
            <a:endParaRPr lang="en-US" dirty="0" smtClean="0"/>
          </a:p>
          <a:p>
            <a:pPr>
              <a:buNone/>
            </a:pPr>
            <a:r>
              <a:rPr lang="en-US" sz="2400" dirty="0" smtClean="0"/>
              <a:t>	</a:t>
            </a:r>
            <a:r>
              <a:rPr lang="en-US" sz="2400" dirty="0" err="1" smtClean="0"/>
              <a:t>Nephlometric</a:t>
            </a:r>
            <a:r>
              <a:rPr lang="en-US" sz="2400" dirty="0" smtClean="0"/>
              <a:t> </a:t>
            </a:r>
            <a:r>
              <a:rPr lang="en-US" sz="2400" dirty="0" err="1"/>
              <a:t>Turbidimeter</a:t>
            </a:r>
            <a:r>
              <a:rPr lang="en-US" sz="2400" dirty="0"/>
              <a:t>	</a:t>
            </a:r>
          </a:p>
        </p:txBody>
      </p:sp>
      <p:pic>
        <p:nvPicPr>
          <p:cNvPr id="11266" name="Picture 2" descr="http://t1.gstatic.com/images?q=tbn:ANd9GcQm0pft_oIBLqBFd-4VGuXJDwRsdCpgmFXUpI9H6p1odwndlFPH1A"/>
          <p:cNvPicPr>
            <a:picLocks noChangeAspect="1" noChangeArrowheads="1"/>
          </p:cNvPicPr>
          <p:nvPr/>
        </p:nvPicPr>
        <p:blipFill>
          <a:blip r:embed="rId2" cstate="print"/>
          <a:srcRect/>
          <a:stretch>
            <a:fillRect/>
          </a:stretch>
        </p:blipFill>
        <p:spPr bwMode="auto">
          <a:xfrm>
            <a:off x="7010400" y="5105400"/>
            <a:ext cx="1803651" cy="14763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Water Quality</a:t>
            </a:r>
            <a:br>
              <a:rPr lang="en-US" dirty="0" smtClean="0"/>
            </a:br>
            <a:r>
              <a:rPr lang="en-US" dirty="0" smtClean="0"/>
              <a:t>Color</a:t>
            </a:r>
            <a:endParaRPr lang="en-US" dirty="0"/>
          </a:p>
        </p:txBody>
      </p:sp>
      <p:sp>
        <p:nvSpPr>
          <p:cNvPr id="3" name="Content Placeholder 2"/>
          <p:cNvSpPr>
            <a:spLocks noGrp="1"/>
          </p:cNvSpPr>
          <p:nvPr>
            <p:ph idx="1"/>
          </p:nvPr>
        </p:nvSpPr>
        <p:spPr>
          <a:xfrm>
            <a:off x="457200" y="1447800"/>
            <a:ext cx="8229600" cy="4525963"/>
          </a:xfrm>
        </p:spPr>
        <p:txBody>
          <a:bodyPr>
            <a:normAutofit fontScale="77500" lnSpcReduction="20000"/>
          </a:bodyPr>
          <a:lstStyle/>
          <a:p>
            <a:r>
              <a:rPr lang="en-US" dirty="0" smtClean="0"/>
              <a:t>Types </a:t>
            </a:r>
          </a:p>
          <a:p>
            <a:pPr lvl="1"/>
            <a:r>
              <a:rPr lang="en-US" dirty="0" smtClean="0"/>
              <a:t>True color: caused by dissolved solids</a:t>
            </a:r>
          </a:p>
          <a:p>
            <a:pPr lvl="1"/>
            <a:r>
              <a:rPr lang="en-US" dirty="0" smtClean="0"/>
              <a:t>Apparent color: caused by suspended solids and includes true color. </a:t>
            </a:r>
          </a:p>
          <a:p>
            <a:r>
              <a:rPr lang="en-US" dirty="0" smtClean="0"/>
              <a:t>Sources</a:t>
            </a:r>
          </a:p>
          <a:p>
            <a:pPr lvl="1"/>
            <a:r>
              <a:rPr lang="en-US" dirty="0" smtClean="0"/>
              <a:t>Natural Minerals (e.g. iron and manganese brown and tan color)</a:t>
            </a:r>
          </a:p>
          <a:p>
            <a:pPr lvl="1"/>
            <a:r>
              <a:rPr lang="en-US" dirty="0" smtClean="0"/>
              <a:t>Decay of Organic Matter (e.g. leaves, woods)</a:t>
            </a:r>
          </a:p>
          <a:p>
            <a:pPr lvl="1"/>
            <a:r>
              <a:rPr lang="en-US" dirty="0" smtClean="0"/>
              <a:t>Colored industrial wastes (e.g. wastes from textile and dying industries). </a:t>
            </a:r>
          </a:p>
          <a:p>
            <a:r>
              <a:rPr lang="en-US" dirty="0" smtClean="0"/>
              <a:t>Measurement </a:t>
            </a:r>
          </a:p>
          <a:p>
            <a:pPr lvl="1"/>
            <a:r>
              <a:rPr lang="en-US" dirty="0" smtClean="0"/>
              <a:t>Visual Comparison with standard platinum-cobalt solution. </a:t>
            </a:r>
          </a:p>
          <a:p>
            <a:pPr lvl="1"/>
            <a:r>
              <a:rPr lang="en-US" dirty="0" smtClean="0"/>
              <a:t>Colorimeters or spectrophotometers. </a:t>
            </a:r>
          </a:p>
          <a:p>
            <a:pPr lvl="1"/>
            <a:r>
              <a:rPr lang="en-US" dirty="0" smtClean="0"/>
              <a:t>True Color Unit (TCU).</a:t>
            </a:r>
            <a:endParaRPr lang="en-US" dirty="0"/>
          </a:p>
        </p:txBody>
      </p:sp>
      <p:pic>
        <p:nvPicPr>
          <p:cNvPr id="17410" name="Picture 2" descr="http://t2.gstatic.com/images?q=tbn:ANd9GcRUIrsF1FOQFFZgHn3yL_Z_Ov0XQ44Llr_6DJsHroAVrzzxN_ND"/>
          <p:cNvPicPr>
            <a:picLocks noChangeAspect="1" noChangeArrowheads="1"/>
          </p:cNvPicPr>
          <p:nvPr/>
        </p:nvPicPr>
        <p:blipFill>
          <a:blip r:embed="rId2" cstate="print"/>
          <a:srcRect/>
          <a:stretch>
            <a:fillRect/>
          </a:stretch>
        </p:blipFill>
        <p:spPr bwMode="auto">
          <a:xfrm>
            <a:off x="6400800" y="5181600"/>
            <a:ext cx="2057400" cy="15087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a:t>
            </a:r>
            <a:br>
              <a:rPr lang="en-US" dirty="0" smtClean="0"/>
            </a:br>
            <a:r>
              <a:rPr lang="en-US" dirty="0" smtClean="0"/>
              <a:t>Hydrogen Ion Concentration and pH</a:t>
            </a:r>
            <a:endParaRPr lang="en-US" dirty="0"/>
          </a:p>
        </p:txBody>
      </p:sp>
      <p:sp>
        <p:nvSpPr>
          <p:cNvPr id="3" name="Content Placeholder 2"/>
          <p:cNvSpPr>
            <a:spLocks noGrp="1"/>
          </p:cNvSpPr>
          <p:nvPr>
            <p:ph idx="1"/>
          </p:nvPr>
        </p:nvSpPr>
        <p:spPr/>
        <p:txBody>
          <a:bodyPr>
            <a:normAutofit/>
          </a:bodyPr>
          <a:lstStyle/>
          <a:p>
            <a:r>
              <a:rPr lang="en-US" dirty="0" smtClean="0"/>
              <a:t>Water (H</a:t>
            </a:r>
            <a:r>
              <a:rPr lang="en-US" baseline="-25000" dirty="0" smtClean="0"/>
              <a:t>2</a:t>
            </a:r>
            <a:r>
              <a:rPr lang="en-US" dirty="0" smtClean="0"/>
              <a:t>O) dissociate slightly to H</a:t>
            </a:r>
            <a:r>
              <a:rPr lang="en-US" baseline="30000" dirty="0" smtClean="0"/>
              <a:t>+</a:t>
            </a:r>
            <a:r>
              <a:rPr lang="en-US" dirty="0" smtClean="0"/>
              <a:t> and OH</a:t>
            </a:r>
            <a:r>
              <a:rPr lang="en-US" baseline="30000" dirty="0" smtClean="0"/>
              <a:t>-</a:t>
            </a:r>
            <a:r>
              <a:rPr lang="en-US" dirty="0" smtClean="0"/>
              <a:t>:</a:t>
            </a:r>
          </a:p>
          <a:p>
            <a:pPr>
              <a:buNone/>
            </a:pPr>
            <a:r>
              <a:rPr lang="en-US" dirty="0"/>
              <a:t>	</a:t>
            </a:r>
            <a:r>
              <a:rPr lang="en-US" dirty="0" smtClean="0"/>
              <a:t>		H</a:t>
            </a:r>
            <a:r>
              <a:rPr lang="en-US" baseline="-25000" dirty="0" smtClean="0"/>
              <a:t>2</a:t>
            </a:r>
            <a:r>
              <a:rPr lang="en-US" dirty="0" smtClean="0"/>
              <a:t>O ↔ H</a:t>
            </a:r>
            <a:r>
              <a:rPr lang="en-US" baseline="30000" dirty="0" smtClean="0"/>
              <a:t>+</a:t>
            </a:r>
            <a:r>
              <a:rPr lang="en-US" dirty="0" smtClean="0"/>
              <a:t> + OH</a:t>
            </a:r>
            <a:r>
              <a:rPr lang="en-US" baseline="30000" dirty="0" smtClean="0"/>
              <a:t>-</a:t>
            </a:r>
          </a:p>
          <a:p>
            <a:r>
              <a:rPr lang="en-US" dirty="0" smtClean="0"/>
              <a:t>The Hydrogen ion concentration [H</a:t>
            </a:r>
            <a:r>
              <a:rPr lang="en-US" baseline="30000" dirty="0" smtClean="0"/>
              <a:t>+</a:t>
            </a:r>
            <a:r>
              <a:rPr lang="en-US" dirty="0" smtClean="0"/>
              <a:t>] for pure water at 25 </a:t>
            </a:r>
            <a:r>
              <a:rPr lang="en-US" baseline="30000" dirty="0" err="1" smtClean="0"/>
              <a:t>o</a:t>
            </a:r>
            <a:r>
              <a:rPr lang="en-US" dirty="0" err="1" smtClean="0"/>
              <a:t>C</a:t>
            </a:r>
            <a:r>
              <a:rPr lang="en-US" dirty="0" smtClean="0"/>
              <a:t> is about 10</a:t>
            </a:r>
            <a:r>
              <a:rPr lang="en-US" baseline="30000" dirty="0" smtClean="0"/>
              <a:t>-7</a:t>
            </a:r>
            <a:r>
              <a:rPr lang="en-US" dirty="0" smtClean="0"/>
              <a:t> mol/L (molar concentration), and the hydroxide ion concentration [OH</a:t>
            </a:r>
            <a:r>
              <a:rPr lang="en-US" baseline="30000" dirty="0" smtClean="0"/>
              <a:t>-</a:t>
            </a:r>
            <a:r>
              <a:rPr lang="en-US" dirty="0" smtClean="0"/>
              <a:t>] is 10</a:t>
            </a:r>
            <a:r>
              <a:rPr lang="en-US" baseline="30000" dirty="0" smtClean="0"/>
              <a:t>-7</a:t>
            </a:r>
            <a:r>
              <a:rPr lang="en-US" dirty="0" smtClean="0"/>
              <a:t> mol/L. </a:t>
            </a:r>
          </a:p>
          <a:p>
            <a:pPr>
              <a:buNone/>
            </a:pPr>
            <a:r>
              <a:rPr lang="en-US" dirty="0"/>
              <a:t>	</a:t>
            </a:r>
            <a:r>
              <a:rPr lang="en-US" dirty="0" smtClean="0"/>
              <a:t>		[H</a:t>
            </a:r>
            <a:r>
              <a:rPr lang="en-US" baseline="30000" dirty="0" smtClean="0"/>
              <a:t>+</a:t>
            </a:r>
            <a:r>
              <a:rPr lang="en-US" dirty="0" smtClean="0"/>
              <a:t>] + [OH</a:t>
            </a:r>
            <a:r>
              <a:rPr lang="en-US" baseline="30000" dirty="0" smtClean="0"/>
              <a:t>-</a:t>
            </a:r>
            <a:r>
              <a:rPr lang="en-US" dirty="0" smtClean="0"/>
              <a:t>] = 10</a:t>
            </a:r>
            <a:r>
              <a:rPr lang="en-US" baseline="30000" dirty="0" smtClean="0"/>
              <a:t>-14 </a:t>
            </a:r>
            <a:r>
              <a:rPr lang="en-US" dirty="0" smtClean="0"/>
              <a:t> </a:t>
            </a:r>
          </a:p>
          <a:p>
            <a:pPr>
              <a:buNone/>
            </a:pPr>
            <a:r>
              <a:rPr lang="en-US" dirty="0"/>
              <a:t> </a:t>
            </a:r>
            <a:r>
              <a:rPr lang="en-US" dirty="0" smtClean="0"/>
              <a:t>			pH + </a:t>
            </a:r>
            <a:r>
              <a:rPr lang="en-US" dirty="0" err="1" smtClean="0"/>
              <a:t>pOH</a:t>
            </a:r>
            <a:r>
              <a:rPr lang="en-US" dirty="0" smtClean="0"/>
              <a:t> = 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Water Quality</a:t>
            </a:r>
            <a:br>
              <a:rPr lang="en-US" dirty="0" smtClean="0"/>
            </a:br>
            <a:r>
              <a:rPr lang="en-US" dirty="0" smtClean="0"/>
              <a:t>Hydrogen Ion Concentration and pH</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pH = - log [H</a:t>
            </a:r>
            <a:r>
              <a:rPr lang="en-US" baseline="30000" dirty="0" smtClean="0"/>
              <a:t>+</a:t>
            </a:r>
            <a:r>
              <a:rPr lang="en-US" dirty="0" smtClean="0"/>
              <a:t>] = negative logarithm of hydrogen ion concentration. </a:t>
            </a:r>
          </a:p>
          <a:p>
            <a:r>
              <a:rPr lang="en-US" dirty="0" smtClean="0"/>
              <a:t>if [H</a:t>
            </a:r>
            <a:r>
              <a:rPr lang="en-US" baseline="30000" dirty="0" smtClean="0"/>
              <a:t>+</a:t>
            </a:r>
            <a:r>
              <a:rPr lang="en-US" dirty="0" smtClean="0"/>
              <a:t>] = 10</a:t>
            </a:r>
            <a:r>
              <a:rPr lang="en-US" baseline="30000" dirty="0" smtClean="0"/>
              <a:t>-7</a:t>
            </a:r>
            <a:r>
              <a:rPr lang="en-US" dirty="0" smtClean="0"/>
              <a:t> then pH= 7 and </a:t>
            </a:r>
            <a:r>
              <a:rPr lang="en-US" dirty="0" err="1" smtClean="0"/>
              <a:t>pOH</a:t>
            </a:r>
            <a:r>
              <a:rPr lang="en-US" dirty="0" smtClean="0"/>
              <a:t> = 8</a:t>
            </a:r>
          </a:p>
          <a:p>
            <a:r>
              <a:rPr lang="en-US" dirty="0" smtClean="0"/>
              <a:t>pH is a measure of the hydrogen ion concentration and is an indicator of the strength of an acid or base.</a:t>
            </a:r>
          </a:p>
          <a:p>
            <a:pPr>
              <a:buNone/>
            </a:pPr>
            <a:r>
              <a:rPr lang="en-US" dirty="0"/>
              <a:t> </a:t>
            </a:r>
            <a:r>
              <a:rPr lang="en-US" dirty="0" smtClean="0"/>
              <a:t>	Note: pH does not measure total alkalinity or total acidity of water.</a:t>
            </a:r>
          </a:p>
          <a:p>
            <a:r>
              <a:rPr lang="en-US" dirty="0"/>
              <a:t> </a:t>
            </a:r>
            <a:r>
              <a:rPr lang="en-US" dirty="0" smtClean="0"/>
              <a:t>The pH scale ranges from 0 to 14</a:t>
            </a:r>
          </a:p>
          <a:p>
            <a:endParaRPr lang="en-US" baseline="30000" dirty="0"/>
          </a:p>
          <a:p>
            <a:endParaRPr lang="en-US" baseline="30000" dirty="0" smtClean="0"/>
          </a:p>
          <a:p>
            <a:endParaRPr lang="en-US" baseline="30000" dirty="0"/>
          </a:p>
          <a:p>
            <a:endParaRPr lang="en-US" baseline="30000" dirty="0" smtClean="0"/>
          </a:p>
          <a:p>
            <a:endParaRPr lang="en-US" baseline="30000" dirty="0"/>
          </a:p>
          <a:p>
            <a:endParaRPr lang="en-US" baseline="30000" dirty="0" smtClean="0"/>
          </a:p>
          <a:p>
            <a:endParaRPr lang="en-US" baseline="30000" dirty="0"/>
          </a:p>
          <a:p>
            <a:pPr>
              <a:buNone/>
            </a:pPr>
            <a:r>
              <a:rPr lang="en-US" baseline="30000" dirty="0" smtClean="0"/>
              <a:t>	</a:t>
            </a:r>
          </a:p>
          <a:p>
            <a:r>
              <a:rPr lang="en-US" dirty="0" smtClean="0"/>
              <a:t>Adding an acid to water causes additional H+ ion to be released so that the H+ ion concentration goes up and the pH value goes down:</a:t>
            </a:r>
          </a:p>
          <a:p>
            <a:pPr>
              <a:buNone/>
            </a:pPr>
            <a:r>
              <a:rPr lang="en-US" dirty="0"/>
              <a:t>	</a:t>
            </a:r>
            <a:r>
              <a:rPr lang="en-US" dirty="0" smtClean="0"/>
              <a:t>		HCL   --------------------&gt; H</a:t>
            </a:r>
            <a:r>
              <a:rPr lang="en-US" baseline="30000" dirty="0" smtClean="0"/>
              <a:t>+</a:t>
            </a:r>
            <a:r>
              <a:rPr lang="en-US" dirty="0" smtClean="0"/>
              <a:t> + </a:t>
            </a:r>
            <a:r>
              <a:rPr lang="en-US" dirty="0" err="1" smtClean="0"/>
              <a:t>Cl</a:t>
            </a:r>
            <a:r>
              <a:rPr lang="en-US" baseline="30000" dirty="0" smtClean="0"/>
              <a:t>-</a:t>
            </a:r>
            <a:r>
              <a:rPr lang="en-US" dirty="0" smtClean="0"/>
              <a:t> </a:t>
            </a:r>
            <a:endParaRPr lang="en-US" dirty="0"/>
          </a:p>
          <a:p>
            <a:endParaRPr lang="en-US" baseline="30000" dirty="0" smtClean="0"/>
          </a:p>
          <a:p>
            <a:endParaRPr lang="en-US" baseline="30000" dirty="0"/>
          </a:p>
          <a:p>
            <a:pPr>
              <a:buNone/>
            </a:pPr>
            <a:endParaRPr lang="en-US" baseline="30000" dirty="0" smtClean="0"/>
          </a:p>
        </p:txBody>
      </p:sp>
      <p:pic>
        <p:nvPicPr>
          <p:cNvPr id="18434" name="Picture 2" descr="http://t3.gstatic.com/images?q=tbn:ANd9GcSc_qql75CYF_JTaGBMS5rh3OiPA0wj41XCcWHlW-k_n6-3TJm7"/>
          <p:cNvPicPr>
            <a:picLocks noChangeAspect="1" noChangeArrowheads="1"/>
          </p:cNvPicPr>
          <p:nvPr/>
        </p:nvPicPr>
        <p:blipFill>
          <a:blip r:embed="rId2" cstate="print"/>
          <a:srcRect/>
          <a:stretch>
            <a:fillRect/>
          </a:stretch>
        </p:blipFill>
        <p:spPr bwMode="auto">
          <a:xfrm>
            <a:off x="685800" y="3733800"/>
            <a:ext cx="7924800" cy="1295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Chemical Water Quality </a:t>
            </a:r>
            <a:br>
              <a:rPr lang="en-GB" dirty="0" smtClean="0"/>
            </a:br>
            <a:r>
              <a:rPr lang="en-GB" dirty="0" smtClean="0"/>
              <a:t>Hydrogen Ion Concentration and pH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Strong inorganic acids (e.g. </a:t>
            </a:r>
            <a:r>
              <a:rPr lang="en-GB" dirty="0" err="1" smtClean="0"/>
              <a:t>HCl</a:t>
            </a:r>
            <a:r>
              <a:rPr lang="en-GB" dirty="0" smtClean="0"/>
              <a:t>, H</a:t>
            </a:r>
            <a:r>
              <a:rPr lang="en-GB" baseline="-25000" dirty="0" smtClean="0"/>
              <a:t>2</a:t>
            </a:r>
            <a:r>
              <a:rPr lang="en-GB" dirty="0" smtClean="0"/>
              <a:t>SO4) ionize completely in water, and the concentration of H</a:t>
            </a:r>
            <a:r>
              <a:rPr lang="en-GB" baseline="30000" dirty="0" smtClean="0"/>
              <a:t>+</a:t>
            </a:r>
            <a:r>
              <a:rPr lang="en-GB" dirty="0" smtClean="0"/>
              <a:t> then equals the molar concentration of the acid. </a:t>
            </a:r>
          </a:p>
          <a:p>
            <a:r>
              <a:rPr lang="en-GB" dirty="0" smtClean="0"/>
              <a:t>Weak acids (e.g. Acetic acid, </a:t>
            </a:r>
            <a:r>
              <a:rPr lang="en-GB" dirty="0" err="1" smtClean="0"/>
              <a:t>hypochlorous</a:t>
            </a:r>
            <a:r>
              <a:rPr lang="en-GB" dirty="0" smtClean="0"/>
              <a:t> acid) and inorganic acids are poorly ionized in water. </a:t>
            </a:r>
          </a:p>
          <a:p>
            <a:r>
              <a:rPr lang="en-GB" dirty="0" smtClean="0"/>
              <a:t>Measurement by pH meter with an electrode. </a:t>
            </a:r>
          </a:p>
          <a:p>
            <a:r>
              <a:rPr lang="en-GB" dirty="0" smtClean="0"/>
              <a:t>Significance of pH</a:t>
            </a:r>
          </a:p>
          <a:p>
            <a:pPr lvl="1"/>
            <a:r>
              <a:rPr lang="en-GB" dirty="0" smtClean="0"/>
              <a:t>Important in chemical and biological treatment processes of water and wastewater (pH must be controlled within an appropriate range)</a:t>
            </a:r>
          </a:p>
          <a:p>
            <a:pPr lvl="1"/>
            <a:r>
              <a:rPr lang="en-GB" dirty="0" smtClean="0"/>
              <a:t>Important in corrosion control.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2307</Words>
  <Application>Microsoft Office PowerPoint</Application>
  <PresentationFormat>On-screen Show (4:3)</PresentationFormat>
  <Paragraphs>315</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Equation</vt:lpstr>
      <vt:lpstr>Water Quality Parameters and Measurements</vt:lpstr>
      <vt:lpstr>Water Quality Parameters</vt:lpstr>
      <vt:lpstr>Physical Water Quality Total Solids (TS) and Suspended Solids (SS)</vt:lpstr>
      <vt:lpstr>Physical Water Quality Total Solids (TS) and Suspended Solids (SS)</vt:lpstr>
      <vt:lpstr>Physical Water Quality Turbidity</vt:lpstr>
      <vt:lpstr>Physical Water Quality Color</vt:lpstr>
      <vt:lpstr>Chemical Water Quality Hydrogen Ion Concentration and pH</vt:lpstr>
      <vt:lpstr>Chemical Water Quality Hydrogen Ion Concentration and pH</vt:lpstr>
      <vt:lpstr>Chemical Water Quality  Hydrogen Ion Concentration and pH</vt:lpstr>
      <vt:lpstr>Chemical Water Quality  Total Dissolved Solids (TDS)</vt:lpstr>
      <vt:lpstr>Chemical Water Quality  Alkalinity </vt:lpstr>
      <vt:lpstr>Chemical Water Quality  Alkalinity </vt:lpstr>
      <vt:lpstr>Chemical Water Quality  Hardness </vt:lpstr>
      <vt:lpstr>Chemical Water Quality  Hardness </vt:lpstr>
      <vt:lpstr>Chemical Water Quality  Hardness </vt:lpstr>
      <vt:lpstr>Chemical Water Quality  Hardness </vt:lpstr>
      <vt:lpstr>Chemical Water Quality  Iron (Fe) and Manganese (Mn)</vt:lpstr>
      <vt:lpstr>Chemical Water Quality  Trace Metals </vt:lpstr>
      <vt:lpstr>Chemical Water Quality  Nitrogen</vt:lpstr>
      <vt:lpstr>Chemical Water Quality  Nitrogen</vt:lpstr>
      <vt:lpstr>Chemical Water Quality  Nitrogen</vt:lpstr>
      <vt:lpstr>Chemical Water Quality  Nitrogen </vt:lpstr>
      <vt:lpstr>Chemical Water Quality  Organic Matter</vt:lpstr>
      <vt:lpstr>Chemical Water Quality  Organic Matter</vt:lpstr>
      <vt:lpstr>Chemical Water Quality  Biochemical Oxygen Demand</vt:lpstr>
      <vt:lpstr>Chemical Water Quality  Biochemical Oxygen Demand </vt:lpstr>
      <vt:lpstr>Chemical Water Quality Biochemical Oxygen Demand</vt:lpstr>
      <vt:lpstr>Chemical Water Quality  Biochemical Oxygen Demand</vt:lpstr>
      <vt:lpstr>Chemical Water Quality  Biochemical Oxygen Demand</vt:lpstr>
      <vt:lpstr>Chemical Water Quality  Chemical Oxygen Demand</vt:lpstr>
      <vt:lpstr>Chemical Water Quality  Total Organic Carbon (TOC)</vt:lpstr>
      <vt:lpstr>Microbiological Water Quality</vt:lpstr>
      <vt:lpstr>Microbiological Water Quality</vt:lpstr>
      <vt:lpstr>Microbiological Water Quality</vt:lpstr>
      <vt:lpstr>Microbiological Water Quality</vt:lpstr>
      <vt:lpstr>Microbiological Water Quality</vt:lpstr>
      <vt:lpstr>Microbiological Water Quality</vt:lpstr>
      <vt:lpstr>Microbiological Water Quality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Quality Parameters and Measurements</dc:title>
  <dc:creator>maamin</dc:creator>
  <cp:lastModifiedBy>maamin</cp:lastModifiedBy>
  <cp:revision>83</cp:revision>
  <dcterms:created xsi:type="dcterms:W3CDTF">2013-02-08T10:53:38Z</dcterms:created>
  <dcterms:modified xsi:type="dcterms:W3CDTF">2013-02-15T11:03:38Z</dcterms:modified>
</cp:coreProperties>
</file>