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14"/>
  </p:notesMasterIdLst>
  <p:sldIdLst>
    <p:sldId id="261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1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نمط فاتح 2 - تمييز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79118" autoAdjust="0"/>
    <p:restoredTop sz="94624" autoAdjust="0"/>
  </p:normalViewPr>
  <p:slideViewPr>
    <p:cSldViewPr>
      <p:cViewPr>
        <p:scale>
          <a:sx n="68" d="100"/>
          <a:sy n="68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B9EFEE-1F5D-4DAA-9BE6-8ED33E399AB0}" type="datetimeFigureOut">
              <a:rPr lang="ar-SA" smtClean="0"/>
              <a:pPr/>
              <a:t>02/11/33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905AC4B-A467-4870-9D32-1BEF6FDEF15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CC795-89EC-424F-A6CE-0116E6E6D544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B1EB-1768-469B-A6C6-582E24069CFC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4DE5-C922-4FB3-8BFA-60BAA9966755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7A46-D134-48A8-92DD-84FB0556C41A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4622B-50E7-4384-826E-D41F7C30BAC1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D11C2-86A5-4286-9B2C-5F36BC6F07B7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EBF06-C93A-48CD-A70A-59970F68D812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8DB28-CFF0-4520-8EAC-E66828FF74E0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70085-540F-4C0C-81AF-11E1B76F8B68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B09AF-EF6A-421B-A899-52B412DB6454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73A2-D420-40CB-AA3E-06605FC6C543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95327-3D43-419D-8B45-78481A7CEE4D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992888" cy="4176464"/>
          </a:xfrm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315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(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جغر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) طرق كمية متقدمة في الجغرافيا</a:t>
            </a:r>
            <a:b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</a:b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الشعبة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(23416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)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+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الشعبة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(33238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khbar MT" pitchFamily="2" charset="-78"/>
              </a:rPr>
              <a:t>)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/>
            </a:r>
            <a:b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</a:br>
            <a:r>
              <a:rPr lang="ar-SA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د.</a:t>
            </a: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عنبره بنت خميس بن بلال </a:t>
            </a:r>
            <a:b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</a:b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الأستاذ المشارك بقسم </a:t>
            </a:r>
            <a:r>
              <a:rPr lang="ar-SA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الجغرافيا </a:t>
            </a:r>
            <a:r>
              <a:rPr lang="ar-S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– جامعة الملك سعود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/>
            </a:r>
            <a:b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</a:b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/>
            </a:r>
            <a:b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</a:br>
            <a:r>
              <a:rPr lang="ar-SA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الفصل الدراسي الأول: 1433/</a:t>
            </a:r>
            <a:r>
              <a:rPr lang="ar-SA" sz="3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1434هـ</a:t>
            </a:r>
            <a:r>
              <a:rPr lang="ar-SA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/>
            </a:r>
            <a:br>
              <a:rPr lang="ar-SA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</a:br>
            <a:r>
              <a:rPr lang="ar-SA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الاسبوع الثاني: ل  24/10/</a:t>
            </a:r>
            <a:r>
              <a:rPr lang="ar-SA" sz="3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1433هـ</a:t>
            </a:r>
            <a:r>
              <a:rPr lang="ar-SA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 </a:t>
            </a:r>
            <a:r>
              <a:rPr lang="ar-SA" sz="3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8 </a:t>
            </a:r>
            <a:r>
              <a:rPr lang="ar-SA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- 10   ق 7</a:t>
            </a:r>
            <a:br>
              <a:rPr lang="ar-SA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</a:br>
            <a:r>
              <a:rPr lang="ar-SA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24-26/10/</a:t>
            </a:r>
            <a:r>
              <a:rPr lang="ar-SA" sz="3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1433هـ</a:t>
            </a:r>
            <a:r>
              <a:rPr lang="ar-SA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  م(5) مبنى 26  </a:t>
            </a:r>
            <a:r>
              <a:rPr lang="ar-SA" sz="3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ق </a:t>
            </a:r>
            <a:r>
              <a:rPr lang="ar-SA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khbar MT" pitchFamily="2" charset="-78"/>
              </a:rPr>
              <a:t>(13) مبنى 25</a:t>
            </a:r>
            <a:endParaRPr lang="ar-SA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11560" y="4869160"/>
            <a:ext cx="8001744" cy="1656184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r"/>
            <a:r>
              <a:rPr lang="ar-SA" sz="6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المحاضرة  </a:t>
            </a:r>
            <a:r>
              <a:rPr lang="ar-SA" sz="6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ar-SA" sz="6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):</a:t>
            </a:r>
            <a:endParaRPr lang="ar-SA" sz="6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ar-SA" sz="5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التدريب الثاني:  اكس </a:t>
            </a:r>
            <a:r>
              <a:rPr lang="ar-SA" sz="5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كآي </a:t>
            </a:r>
            <a:r>
              <a:rPr lang="ar-SA" sz="5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تربيع التصنيف الثنائي </a:t>
            </a:r>
            <a:endParaRPr lang="ar-SA" sz="39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khbar M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algn="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اختبار فرض العدم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641379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أ- متطلبات </a:t>
            </a:r>
            <a:r>
              <a:rPr lang="ar-SA" sz="40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الاختبار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القيمة المحسوبة لاختبار اكس كآي تربيع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X2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حساب قيمة درجات الحرية حسب طبيعة الحالة</a:t>
            </a:r>
          </a:p>
          <a:p>
            <a:pPr>
              <a:buNone/>
            </a:pP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(عدد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التصنيفات: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د.ح=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X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1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القيمة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الجدولية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عند مستوى معنوية احصائية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محدد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(0.01 أو 0,05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7A46-D134-48A8-92DD-84FB0556C41A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algn="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اختبار فرض العدم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ب- </a:t>
            </a:r>
            <a:r>
              <a:rPr lang="ar-SA" sz="4400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الاختبار:</a:t>
            </a:r>
            <a:endParaRPr lang="ar-SA" sz="44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أساس الاختبار المقارنة بين القيمتين المحسوبة و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الجدولية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لاختبار اكس كآي تربيع.</a:t>
            </a:r>
          </a:p>
          <a:p>
            <a:pPr algn="just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ترفض فرضية العدم اذا كانت القيمة المحسوبة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للاختبار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القيمة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الجدولية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و العكس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صحيح:</a:t>
            </a:r>
            <a:endParaRPr lang="ar-SA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تقبل فرضية العدم اذا كانت القيمة المحسوبة للاختبار&lt; القيمة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الجدولية.</a:t>
            </a:r>
            <a:endParaRPr lang="ar-SA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7A46-D134-48A8-92DD-84FB0556C41A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rgbClr val="FFC000"/>
            </a:solidFill>
          </a:ln>
        </p:spPr>
        <p:txBody>
          <a:bodyPr/>
          <a:lstStyle/>
          <a:p>
            <a:pPr algn="r"/>
            <a:r>
              <a:rPr lang="ar-S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نشاط صفي </a:t>
            </a:r>
            <a:r>
              <a:rPr lang="ar-SA" b="1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سريع:</a:t>
            </a:r>
            <a:r>
              <a:rPr lang="ar-SA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endParaRPr lang="ar-SA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just">
              <a:buNone/>
            </a:pP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اختبري فرض العدم الخاصة بدراسة حالة عينة من المتقدمين لاختبار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التوفل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عند مستوى معنوية احصائية </a:t>
            </a:r>
            <a:r>
              <a:rPr lang="ar-SA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0,01.</a:t>
            </a:r>
            <a:r>
              <a:rPr lang="ar-S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just">
              <a:buNone/>
            </a:pPr>
            <a:endParaRPr lang="ar-S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7A46-D134-48A8-92DD-84FB0556C41A}" type="datetime1">
              <a:rPr lang="ar-SA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02/11/33</a:t>
            </a:fld>
            <a:endParaRPr lang="ar-S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اكس كآي تربيع       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د.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عنبره بنت خميس بلال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  <p:pic>
        <p:nvPicPr>
          <p:cNvPr id="7" name="صورة 6" descr="Botanic Gardens, Glasgow of Scotland  U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140968"/>
            <a:ext cx="6120680" cy="31683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92211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أولاً- الهدف من الدراسة: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lvl="0" algn="just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التحقق من وجود ارتباط بين مدى الحصول على شهادة عليا و بين نمط الدخل الفردي لصاحب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الشهادة.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</a:t>
            </a:r>
          </a:p>
          <a:p>
            <a:pPr lvl="0" algn="just"/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 algn="just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اختبار فرض العدم الخاص بوجود علاقة ارتباط بين تصنيفات الصفات السابقة.</a:t>
            </a:r>
          </a:p>
          <a:p>
            <a:pPr lvl="0" algn="just">
              <a:buNone/>
            </a:pP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 algn="just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استخدام القيمة المحسوبة لاختبار اكس كآي تربيع عند مستوى معنوية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إحصائية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= 0.05 إذا  المفردات.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just"/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01F7-316D-489B-BB6C-D5250B63C91C}" type="datetime1">
              <a:rPr lang="ar-SA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02/11/33</a:t>
            </a:fld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اكس كآي تربيع        </a:t>
            </a:r>
            <a:r>
              <a:rPr lang="ar-SA" dirty="0" err="1" smtClean="0"/>
              <a:t>د.</a:t>
            </a:r>
            <a:r>
              <a:rPr lang="ar-SA" dirty="0" smtClean="0"/>
              <a:t>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عنبره بنت خميس بلال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ثانياً- أدوات التعليم و التعلم: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lvl="0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الشرح و التطبيق باستخدام السبورة الاعتيادية.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الآلة الحاسبة.</a:t>
            </a:r>
          </a:p>
          <a:p>
            <a:pPr lvl="0"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استخدام اختبار الاستقلالية المعروف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باكس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كآي تربيع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التصنيف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الثنائي.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>
              <a:buNone/>
            </a:pPr>
            <a:endPara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جدول توزيع القيم الحرجة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لاكس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كآي تربيع.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4984B-CFED-4BFE-AB2A-BAD3FEBB5509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ثالثاً- استراتيجية تحقيق الهدف: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lvl="0" algn="just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استخدام معادلة اكس كآي تربيع التصنيف الثنائي.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 algn="just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حساب قيمة درجة الحرية حسب طبيعة الظاهرة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المدروسة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(عدد تصنيفات متغيرات الدراسة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)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 algn="just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المقارنة بين قيمتي اختبار اكس كآي تربيع المحسوبة و </a:t>
            </a:r>
            <a:r>
              <a:rPr lang="ar-SA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الجدولية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و من ثم: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lvl="0" algn="just"/>
            <a:r>
              <a:rPr lang="ar-SA" sz="40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قبول أو رفض فرض الأساس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710E-75A5-46B8-95F0-2CF9A3756791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algn="r"/>
            <a:r>
              <a:rPr lang="ar-SA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رابعاً- </a:t>
            </a:r>
            <a:r>
              <a:rPr lang="ar-SA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المصطلحات</a:t>
            </a:r>
            <a:r>
              <a:rPr lang="ar-SA" dirty="0" err="1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اكس كآي </a:t>
            </a:r>
            <a:r>
              <a:rPr lang="ar-SA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تربيع,</a:t>
            </a: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</a:p>
          <a:p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اختبار </a:t>
            </a:r>
            <a:r>
              <a:rPr lang="ar-SA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الاستقلالية,</a:t>
            </a: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</a:p>
          <a:p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القيمة </a:t>
            </a:r>
            <a:r>
              <a:rPr lang="ar-SA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المحسوبة,</a:t>
            </a:r>
            <a:endParaRPr lang="ar-SA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القيمة </a:t>
            </a:r>
            <a:r>
              <a:rPr lang="ar-SA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الجدولية,</a:t>
            </a: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</a:p>
          <a:p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درجات </a:t>
            </a:r>
            <a:r>
              <a:rPr lang="ar-SA" b="1" dirty="0" err="1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الحرية,</a:t>
            </a:r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</a:p>
          <a:p>
            <a:r>
              <a:rPr lang="ar-SA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مستويات الدلالة الاحصائية.</a:t>
            </a:r>
            <a:endParaRPr lang="en-US" b="1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7A46-D134-48A8-92DD-84FB0556C41A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algn="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المعادلة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44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4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</a:t>
            </a:r>
            <a:endParaRPr lang="ar-SA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ar-SA" b="1" dirty="0" smtClean="0"/>
          </a:p>
          <a:p>
            <a:pPr algn="ctr">
              <a:buNone/>
            </a:pPr>
            <a:r>
              <a:rPr lang="ar-SA" b="1" dirty="0" smtClean="0"/>
              <a:t>  </a:t>
            </a:r>
            <a:r>
              <a:rPr lang="ar-SA" b="1" dirty="0" err="1" smtClean="0"/>
              <a:t>ن [ </a:t>
            </a:r>
            <a:r>
              <a:rPr lang="ar-SA" b="1" dirty="0" smtClean="0"/>
              <a:t>( أ </a:t>
            </a:r>
            <a:r>
              <a:rPr lang="ar-SA" b="1" dirty="0" err="1" smtClean="0"/>
              <a:t>د </a:t>
            </a:r>
            <a:r>
              <a:rPr lang="ar-SA" b="1" dirty="0" smtClean="0"/>
              <a:t>– ب </a:t>
            </a:r>
            <a:r>
              <a:rPr lang="ar-SA" b="1" dirty="0" err="1" smtClean="0"/>
              <a:t>ج </a:t>
            </a:r>
            <a:r>
              <a:rPr lang="ar-SA" b="1" dirty="0" smtClean="0"/>
              <a:t>) ـــ  </a:t>
            </a:r>
            <a:r>
              <a:rPr lang="ar-SA" b="1" dirty="0" err="1" smtClean="0"/>
              <a:t>ن </a:t>
            </a:r>
            <a:r>
              <a:rPr lang="ar-SA" b="1" dirty="0" smtClean="0"/>
              <a:t>÷ </a:t>
            </a:r>
            <a:r>
              <a:rPr lang="ar-SA" b="1" dirty="0" err="1" smtClean="0"/>
              <a:t>2 </a:t>
            </a:r>
            <a:r>
              <a:rPr lang="ar-SA" b="1" dirty="0" smtClean="0"/>
              <a:t>]</a:t>
            </a:r>
            <a:r>
              <a:rPr lang="ar-SA" b="1" baseline="30000" dirty="0" smtClean="0"/>
              <a:t>2</a:t>
            </a:r>
          </a:p>
          <a:p>
            <a:pPr algn="ctr">
              <a:buNone/>
            </a:pPr>
            <a:r>
              <a:rPr lang="ar-SA" b="1" baseline="30000" dirty="0" smtClean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endParaRPr lang="ar-SA" b="1" dirty="0" smtClean="0"/>
          </a:p>
          <a:p>
            <a:pPr algn="ctr">
              <a:buNone/>
            </a:pPr>
            <a:r>
              <a:rPr lang="ar-SA" b="1" dirty="0" smtClean="0"/>
              <a:t>  </a:t>
            </a:r>
            <a:r>
              <a:rPr lang="ar-SA" b="1" dirty="0" err="1" smtClean="0"/>
              <a:t>[ </a:t>
            </a:r>
            <a:r>
              <a:rPr lang="ar-SA" b="1" dirty="0" smtClean="0"/>
              <a:t>( </a:t>
            </a:r>
            <a:r>
              <a:rPr lang="ar-SA" b="1" dirty="0" err="1" smtClean="0"/>
              <a:t>أ </a:t>
            </a:r>
            <a:r>
              <a:rPr lang="ar-SA" b="1" dirty="0" smtClean="0"/>
              <a:t>+ ب</a:t>
            </a:r>
            <a:r>
              <a:rPr lang="ar-SA" b="1" dirty="0" err="1" smtClean="0"/>
              <a:t>) × </a:t>
            </a:r>
            <a:r>
              <a:rPr lang="ar-SA" b="1" dirty="0" smtClean="0"/>
              <a:t>( </a:t>
            </a:r>
            <a:r>
              <a:rPr lang="ar-SA" b="1" dirty="0" err="1" smtClean="0"/>
              <a:t>ج +د  )] × [ </a:t>
            </a:r>
            <a:r>
              <a:rPr lang="ar-SA" b="1" dirty="0" smtClean="0"/>
              <a:t>( </a:t>
            </a:r>
            <a:r>
              <a:rPr lang="ar-SA" b="1" dirty="0" err="1" smtClean="0"/>
              <a:t>أ +ج  ) </a:t>
            </a:r>
            <a:r>
              <a:rPr lang="ar-SA" b="1" dirty="0" smtClean="0"/>
              <a:t>( </a:t>
            </a:r>
            <a:r>
              <a:rPr lang="ar-SA" b="1" dirty="0" err="1" smtClean="0"/>
              <a:t>ب </a:t>
            </a:r>
            <a:r>
              <a:rPr lang="ar-SA" b="1" dirty="0" smtClean="0"/>
              <a:t>+ د</a:t>
            </a:r>
            <a:r>
              <a:rPr lang="ar-SA" b="1" dirty="0" err="1" smtClean="0"/>
              <a:t>) ]</a:t>
            </a:r>
            <a:endParaRPr lang="en-US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7A46-D134-48A8-92DD-84FB0556C41A}" type="datetime1">
              <a:rPr lang="ar-SA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02/11/33</a:t>
            </a:fld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اكس كآي تربيع       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د.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عنبره بنت خميس بلال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algn="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الحالة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المدروسة: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عنصر نائب للمحتوى 6"/>
          <p:cNvGraphicFramePr>
            <a:graphicFrameLocks noGrp="1"/>
          </p:cNvGraphicFramePr>
          <p:nvPr>
            <p:ph idx="1"/>
          </p:nvPr>
        </p:nvGraphicFramePr>
        <p:xfrm>
          <a:off x="467544" y="1988840"/>
          <a:ext cx="8229600" cy="2438400"/>
        </p:xfrm>
        <a:graphic>
          <a:graphicData uri="http://schemas.openxmlformats.org/drawingml/2006/table">
            <a:tbl>
              <a:tblPr rtl="1" firstRow="1" bandRow="1">
                <a:tableStyleId>{5A111915-BE36-4E01-A7E5-04B1672EAD32}</a:tableStyleId>
              </a:tblPr>
              <a:tblGrid>
                <a:gridCol w="2376926"/>
                <a:gridCol w="1968922"/>
                <a:gridCol w="1826352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cs typeface="+mj-cs"/>
                        </a:rPr>
                        <a:t>التصنيفات</a:t>
                      </a:r>
                      <a:endParaRPr lang="ar-SA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cs typeface="+mj-cs"/>
                        </a:rPr>
                        <a:t>ذكر</a:t>
                      </a:r>
                      <a:endParaRPr lang="ar-SA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cs typeface="+mj-cs"/>
                        </a:rPr>
                        <a:t>أنثى</a:t>
                      </a:r>
                      <a:endParaRPr lang="ar-SA" sz="28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800" dirty="0" smtClean="0">
                          <a:cs typeface="+mj-cs"/>
                        </a:rPr>
                        <a:t>المجموع(مج</a:t>
                      </a:r>
                      <a:r>
                        <a:rPr lang="ar-SA" sz="2800" dirty="0" err="1" smtClean="0">
                          <a:cs typeface="+mj-cs"/>
                        </a:rPr>
                        <a:t>)</a:t>
                      </a:r>
                      <a:endParaRPr lang="ar-SA" sz="28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اجتاز</a:t>
                      </a:r>
                      <a:r>
                        <a:rPr lang="ar-SA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اختبار </a:t>
                      </a:r>
                      <a:r>
                        <a:rPr lang="ar-SA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التوفل</a:t>
                      </a:r>
                      <a:endParaRPr lang="ar-SA" sz="2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 </a:t>
                      </a:r>
                      <a:r>
                        <a:rPr lang="ar-S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(أ</a:t>
                      </a:r>
                      <a:r>
                        <a:rPr lang="ar-SA" sz="3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28(ج</a:t>
                      </a:r>
                      <a:r>
                        <a:rPr lang="ar-SA" sz="3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  <a:endParaRPr lang="ar-SA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24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اختبار </a:t>
                      </a:r>
                      <a:r>
                        <a:rPr lang="ar-SA" sz="2400" b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التوفل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 </a:t>
                      </a:r>
                      <a:r>
                        <a:rPr lang="ar-S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(ب</a:t>
                      </a:r>
                      <a:r>
                        <a:rPr lang="ar-SA" sz="3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22 </a:t>
                      </a:r>
                      <a:r>
                        <a:rPr lang="ar-S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(د</a:t>
                      </a:r>
                      <a:r>
                        <a:rPr lang="ar-SA" sz="32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</a:t>
                      </a:r>
                      <a:endParaRPr lang="ar-SA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المجموع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  <a:endParaRPr lang="ar-SA" sz="3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6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</a:t>
                      </a:r>
                      <a:endParaRPr lang="ar-SA" sz="3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7A46-D134-48A8-92DD-84FB0556C41A}" type="datetime1">
              <a:rPr lang="ar-SA" smtClean="0"/>
              <a:pPr/>
              <a:t>02/11/33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اكس كآي تربيع        د. عنبره بنت خميس بلال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 algn="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المعادلة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4">
                <a:lumMod val="75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            </a:t>
            </a:r>
            <a:r>
              <a:rPr lang="ar-SA" b="1" dirty="0" smtClean="0"/>
              <a:t>  </a:t>
            </a:r>
            <a:r>
              <a:rPr lang="ar-SA" sz="2800" b="1" dirty="0" err="1" smtClean="0"/>
              <a:t>ن [ </a:t>
            </a:r>
            <a:r>
              <a:rPr lang="ar-SA" sz="2800" b="1" dirty="0" smtClean="0"/>
              <a:t>( أ </a:t>
            </a:r>
            <a:r>
              <a:rPr lang="ar-SA" sz="2800" b="1" dirty="0" err="1" smtClean="0"/>
              <a:t>د </a:t>
            </a:r>
            <a:r>
              <a:rPr lang="ar-SA" sz="2800" b="1" dirty="0" smtClean="0"/>
              <a:t>– ب </a:t>
            </a:r>
            <a:r>
              <a:rPr lang="ar-SA" sz="2800" b="1" dirty="0" err="1" smtClean="0"/>
              <a:t>ج </a:t>
            </a:r>
            <a:r>
              <a:rPr lang="ar-SA" sz="2800" b="1" dirty="0" smtClean="0"/>
              <a:t>) ـــ  </a:t>
            </a:r>
            <a:r>
              <a:rPr lang="ar-SA" sz="2800" b="1" dirty="0" err="1" smtClean="0"/>
              <a:t>ن </a:t>
            </a:r>
            <a:r>
              <a:rPr lang="ar-SA" sz="2800" b="1" dirty="0" smtClean="0"/>
              <a:t>÷ </a:t>
            </a:r>
            <a:r>
              <a:rPr lang="ar-SA" sz="2800" b="1" dirty="0" err="1" smtClean="0"/>
              <a:t>2 </a:t>
            </a:r>
            <a:r>
              <a:rPr lang="ar-SA" sz="2800" b="1" dirty="0" smtClean="0"/>
              <a:t>]</a:t>
            </a:r>
            <a:r>
              <a:rPr lang="ar-SA" sz="2800" b="1" baseline="30000" dirty="0" smtClean="0"/>
              <a:t>2</a:t>
            </a:r>
          </a:p>
          <a:p>
            <a:pPr algn="ctr">
              <a:buNone/>
            </a:pPr>
            <a:r>
              <a:rPr lang="ar-SA" sz="2800" b="1" baseline="30000" dirty="0" smtClean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endParaRPr lang="ar-SA" sz="2800" b="1" dirty="0" smtClean="0"/>
          </a:p>
          <a:p>
            <a:pPr algn="ctr">
              <a:buNone/>
            </a:pPr>
            <a:r>
              <a:rPr lang="ar-SA" sz="2800" b="1" dirty="0" smtClean="0"/>
              <a:t>  </a:t>
            </a:r>
            <a:r>
              <a:rPr lang="ar-SA" sz="2800" b="1" dirty="0" err="1" smtClean="0"/>
              <a:t>[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أ </a:t>
            </a:r>
            <a:r>
              <a:rPr lang="ar-SA" sz="2800" b="1" dirty="0" smtClean="0"/>
              <a:t>+ ب</a:t>
            </a:r>
            <a:r>
              <a:rPr lang="ar-SA" sz="2800" b="1" dirty="0" err="1" smtClean="0"/>
              <a:t>) ×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ج +د  )] × [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أ +ج  )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ب </a:t>
            </a:r>
            <a:r>
              <a:rPr lang="ar-SA" sz="2800" b="1" dirty="0" smtClean="0"/>
              <a:t>+ د</a:t>
            </a:r>
            <a:r>
              <a:rPr lang="ar-SA" sz="2800" b="1" dirty="0" err="1" smtClean="0"/>
              <a:t>) ]</a:t>
            </a:r>
            <a:endParaRPr lang="en-US" sz="2800" dirty="0" smtClean="0"/>
          </a:p>
          <a:p>
            <a:pPr>
              <a:buNone/>
            </a:pPr>
            <a:endParaRPr lang="ar-SA" sz="2800" dirty="0" smtClean="0"/>
          </a:p>
          <a:p>
            <a:pPr>
              <a:buNone/>
            </a:pPr>
            <a:r>
              <a:rPr lang="ar-SA" sz="2800" b="1" dirty="0" smtClean="0"/>
              <a:t>                   </a:t>
            </a:r>
            <a:r>
              <a:rPr lang="ar-SA" sz="2800" b="1" dirty="0" err="1" smtClean="0"/>
              <a:t>110  [ </a:t>
            </a:r>
            <a:r>
              <a:rPr lang="ar-SA" sz="2800" b="1" dirty="0" smtClean="0"/>
              <a:t>( 924– </a:t>
            </a:r>
            <a:r>
              <a:rPr lang="ar-SA" sz="2800" b="1" dirty="0" err="1" smtClean="0"/>
              <a:t>504 </a:t>
            </a:r>
            <a:r>
              <a:rPr lang="ar-SA" sz="2800" b="1" dirty="0" smtClean="0"/>
              <a:t>) ـــ  55]</a:t>
            </a:r>
            <a:r>
              <a:rPr lang="ar-SA" sz="3600" b="1" baseline="30000" dirty="0" smtClean="0"/>
              <a:t>2</a:t>
            </a:r>
          </a:p>
          <a:p>
            <a:pPr algn="ctr">
              <a:buNone/>
            </a:pPr>
            <a:r>
              <a:rPr lang="ar-SA" sz="2800" b="1" baseline="30000" dirty="0" smtClean="0"/>
              <a:t>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ـ</a:t>
            </a:r>
            <a:endParaRPr lang="ar-SA" sz="2800" b="1" dirty="0" smtClean="0"/>
          </a:p>
          <a:p>
            <a:pPr algn="ctr">
              <a:buNone/>
            </a:pPr>
            <a:r>
              <a:rPr lang="ar-SA" sz="2800" b="1" dirty="0" smtClean="0"/>
              <a:t>  </a:t>
            </a:r>
            <a:r>
              <a:rPr lang="ar-SA" sz="2800" b="1" dirty="0" err="1" smtClean="0"/>
              <a:t>[ </a:t>
            </a:r>
            <a:r>
              <a:rPr lang="ar-SA" sz="2800" b="1" dirty="0" smtClean="0"/>
              <a:t>( 60</a:t>
            </a:r>
            <a:r>
              <a:rPr lang="ar-SA" sz="2800" b="1" dirty="0" err="1" smtClean="0"/>
              <a:t>) × </a:t>
            </a:r>
            <a:r>
              <a:rPr lang="ar-SA" sz="2800" b="1" dirty="0" smtClean="0"/>
              <a:t>( 50</a:t>
            </a:r>
            <a:r>
              <a:rPr lang="ar-SA" sz="2800" b="1" dirty="0" err="1" smtClean="0"/>
              <a:t>)] </a:t>
            </a:r>
            <a:r>
              <a:rPr lang="ar-SA" b="1" dirty="0" err="1" smtClean="0"/>
              <a:t>×</a:t>
            </a:r>
            <a:r>
              <a:rPr lang="ar-SA" sz="2800" b="1" dirty="0" err="1" smtClean="0"/>
              <a:t> [ </a:t>
            </a:r>
            <a:r>
              <a:rPr lang="ar-SA" sz="2800" b="1" dirty="0" smtClean="0"/>
              <a:t>( </a:t>
            </a:r>
            <a:r>
              <a:rPr lang="ar-SA" sz="2800" b="1" dirty="0" err="1" smtClean="0"/>
              <a:t>70  ) × </a:t>
            </a:r>
            <a:r>
              <a:rPr lang="ar-SA" sz="2800" b="1" dirty="0" smtClean="0"/>
              <a:t>( 40</a:t>
            </a:r>
            <a:r>
              <a:rPr lang="ar-SA" sz="2800" b="1" dirty="0" err="1" smtClean="0"/>
              <a:t>) ]</a:t>
            </a:r>
            <a:endParaRPr lang="en-US" sz="2800" dirty="0" smtClean="0"/>
          </a:p>
          <a:p>
            <a:pPr>
              <a:buNone/>
            </a:pPr>
            <a:endParaRPr lang="ar-SA" sz="28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7A46-D134-48A8-92DD-84FB0556C41A}" type="datetime1">
              <a:rPr lang="ar-SA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02/11/33</a:t>
            </a:fld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اكس كآي تربيع       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د.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عنبره بنت خميس بلال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المعادلة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  <a:ln>
            <a:solidFill>
              <a:schemeClr val="accent4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ar-S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    </a:t>
            </a:r>
            <a:r>
              <a:rPr lang="ar-SA" b="1" dirty="0" smtClean="0"/>
              <a:t>  </a:t>
            </a:r>
            <a:r>
              <a:rPr lang="ar-SA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110 </a:t>
            </a:r>
            <a:r>
              <a:rPr lang="ar-S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[ 420 ـــ  </a:t>
            </a:r>
            <a:r>
              <a:rPr lang="ar-SA" sz="2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55 ]</a:t>
            </a:r>
            <a:r>
              <a:rPr lang="ar-SA" sz="2800" b="1" baseline="30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  /  </a:t>
            </a: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[ 3000</a:t>
            </a:r>
            <a:r>
              <a:rPr lang="ar-S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 × </a:t>
            </a: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</a:t>
            </a:r>
            <a:r>
              <a:rPr lang="ar-SA" sz="28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2800 ]</a:t>
            </a:r>
            <a:r>
              <a:rPr lang="ar-SA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>
              <a:buNone/>
            </a:pPr>
            <a:endParaRPr lang="ar-SA" sz="2800" dirty="0" smtClean="0"/>
          </a:p>
          <a:p>
            <a:pPr>
              <a:buNone/>
            </a:pPr>
            <a:r>
              <a:rPr lang="ar-S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ar-SA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110  </a:t>
            </a:r>
            <a:r>
              <a:rPr lang="ar-SA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[ 365</a:t>
            </a:r>
            <a:r>
              <a:rPr lang="ar-SA" sz="4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]</a:t>
            </a:r>
            <a:r>
              <a:rPr lang="ar-SA" sz="4000" b="1" baseline="300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/  </a:t>
            </a:r>
            <a:r>
              <a:rPr lang="ar-S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[ 8400000</a:t>
            </a:r>
            <a:r>
              <a:rPr lang="ar-SA" sz="36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]</a:t>
            </a:r>
            <a:r>
              <a:rPr lang="ar-S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</a:t>
            </a:r>
          </a:p>
          <a:p>
            <a:pPr>
              <a:buNone/>
            </a:pPr>
            <a:endParaRPr lang="ar-SA" sz="3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>
              <a:buNone/>
            </a:pPr>
            <a:r>
              <a:rPr lang="ar-SA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110 </a:t>
            </a:r>
            <a:r>
              <a:rPr lang="ar-S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*  133225/ </a:t>
            </a:r>
            <a:r>
              <a:rPr lang="ar-SA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8400000  </a:t>
            </a:r>
          </a:p>
          <a:p>
            <a:pPr algn="ctr">
              <a:buNone/>
            </a:pPr>
            <a:endParaRPr lang="ar-SA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 algn="ctr">
              <a:buNone/>
            </a:pPr>
            <a:r>
              <a:rPr lang="ar-SA" sz="3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14654750 </a:t>
            </a:r>
            <a:r>
              <a:rPr lang="ar-SA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/</a:t>
            </a:r>
            <a:r>
              <a:rPr lang="ar-S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8400000   </a:t>
            </a:r>
          </a:p>
          <a:p>
            <a:pPr algn="ctr">
              <a:buNone/>
            </a:pPr>
            <a:endParaRPr lang="ar-SA" sz="3600" b="1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>
              <a:buNone/>
            </a:pPr>
            <a:r>
              <a:rPr lang="ar-SA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  اذن 2</a:t>
            </a:r>
            <a:r>
              <a:rPr lang="en-US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X</a:t>
            </a:r>
            <a:r>
              <a:rPr lang="ar-SA" sz="44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j-cs"/>
              </a:rPr>
              <a:t> =   1,744</a:t>
            </a:r>
            <a:endParaRPr lang="en-US" sz="44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j-cs"/>
            </a:endParaRPr>
          </a:p>
          <a:p>
            <a:pPr>
              <a:buNone/>
            </a:pPr>
            <a:endParaRPr lang="ar-SA" sz="2800" dirty="0" smtClean="0"/>
          </a:p>
          <a:p>
            <a:pPr>
              <a:buNone/>
            </a:pPr>
            <a:endParaRPr lang="ar-SA" sz="2800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D7A46-D134-48A8-92DD-84FB0556C41A}" type="datetime1">
              <a:rPr lang="ar-SA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02/11/33</a:t>
            </a:fld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اكس كآي تربيع        </a:t>
            </a:r>
            <a:r>
              <a:rPr lang="ar-S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د.</a:t>
            </a: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عنبره بنت خميس بلال</a:t>
            </a:r>
            <a:endParaRPr lang="ar-S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z="2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/>
              <a:t>9</a:t>
            </a:fld>
            <a:endParaRPr lang="ar-SA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597</Words>
  <Application>Microsoft Office PowerPoint</Application>
  <PresentationFormat>عرض على الشاشة (3:4)‏</PresentationFormat>
  <Paragraphs>115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315 (جغر) طرق كمية متقدمة في الجغرافيا الشعبة (23416) + الشعبة (33238) د. عنبره بنت خميس بن بلال  الأستاذ المشارك بقسم الجغرافيا – جامعة الملك سعود  الفصل الدراسي الأول: 1433/1434هـ الاسبوع الثاني: ل  24/10/1433هـ  8 - 10   ق 7 24-26/10/1433هـ  م(5) مبنى 26  ق (13) مبنى 25</vt:lpstr>
      <vt:lpstr> أولاً- الهدف من الدراسة: </vt:lpstr>
      <vt:lpstr> ثانياً- أدوات التعليم و التعلم: </vt:lpstr>
      <vt:lpstr> ثالثاً- استراتيجية تحقيق الهدف: </vt:lpstr>
      <vt:lpstr>رابعاً- المصطلحات:</vt:lpstr>
      <vt:lpstr>المعادلة</vt:lpstr>
      <vt:lpstr>الحالة المدروسة:</vt:lpstr>
      <vt:lpstr>المعادلة</vt:lpstr>
      <vt:lpstr>المعادلة</vt:lpstr>
      <vt:lpstr>اختبار فرض العدم</vt:lpstr>
      <vt:lpstr>اختبار فرض العدم</vt:lpstr>
      <vt:lpstr>نشاط صفي سريع: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315 (جغر) طرق كمية متقدمة في الجغرافيا الشعبة (23416) د. عنبره بنت خميس بن بلال  الأستاذ المشارك بقسم الجغرافيا – جامعة الملك سعود  الفصل الدراسي الأول: 1433/1434هـ الاسبوع الثاني: ل  24/10/1433هـ  8 - 10   ق 7</dc:title>
  <dc:creator>dr.a</dc:creator>
  <cp:lastModifiedBy>dr.a</cp:lastModifiedBy>
  <cp:revision>24</cp:revision>
  <dcterms:created xsi:type="dcterms:W3CDTF">2012-09-10T10:57:39Z</dcterms:created>
  <dcterms:modified xsi:type="dcterms:W3CDTF">2012-09-17T13:29:21Z</dcterms:modified>
</cp:coreProperties>
</file>