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9" r:id="rId12"/>
    <p:sldId id="267" r:id="rId13"/>
    <p:sldId id="27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6F4E2C9-336F-4869-B2D6-60AB13B1F273}" type="datetimeFigureOut">
              <a:rPr lang="ar-SA" smtClean="0"/>
              <a:t>1/30/1443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93C0B0E-3CE2-4C50-A7AC-3E8F0AE506B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638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C0B0E-3CE2-4C50-A7AC-3E8F0AE506B0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972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C0B0E-3CE2-4C50-A7AC-3E8F0AE506B0}" type="slidenum">
              <a:rPr lang="ar-SA" smtClean="0"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79CB2A-039D-425B-B9EB-A0ED16B7457A}" type="datetimeFigureOut">
              <a:rPr lang="ar-SA" smtClean="0"/>
              <a:pPr/>
              <a:t>1/30/1443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AE5616-5728-4195-AA6E-279D8CB09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60039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358 BOT ( LAB)</a:t>
            </a:r>
            <a:r>
              <a:rPr lang="en-US" sz="4800" dirty="0">
                <a:solidFill>
                  <a:srgbClr val="C00000"/>
                </a:solidFill>
              </a:rPr>
              <a:t/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GB" sz="4800" dirty="0">
                <a:solidFill>
                  <a:srgbClr val="C00000"/>
                </a:solidFill>
              </a:rPr>
              <a:t>MOLECULAR BIOLOGY PLANT</a:t>
            </a:r>
            <a:r>
              <a:rPr lang="en-US" sz="4800" dirty="0">
                <a:solidFill>
                  <a:srgbClr val="C00000"/>
                </a:solidFill>
              </a:rPr>
              <a:t/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ar-SA" sz="4800" dirty="0">
                <a:solidFill>
                  <a:srgbClr val="C00000"/>
                </a:solidFill>
              </a:rPr>
              <a:t>358 نبت</a:t>
            </a:r>
            <a:r>
              <a:rPr lang="en-US" sz="4800" dirty="0">
                <a:solidFill>
                  <a:srgbClr val="C00000"/>
                </a:solidFill>
              </a:rPr>
              <a:t/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ar-SA" sz="4800" dirty="0">
                <a:solidFill>
                  <a:srgbClr val="C00000"/>
                </a:solidFill>
              </a:rPr>
              <a:t>الاحياء الجزيئية(عملي</a:t>
            </a:r>
            <a:r>
              <a:rPr lang="ar-SA" sz="4800" dirty="0" err="1">
                <a:solidFill>
                  <a:srgbClr val="C00000"/>
                </a:solidFill>
              </a:rPr>
              <a:t>)</a:t>
            </a:r>
            <a:r>
              <a:rPr lang="ar-SA" sz="4800" dirty="0">
                <a:solidFill>
                  <a:srgbClr val="C00000"/>
                </a:solidFill>
              </a:rPr>
              <a:t> </a:t>
            </a:r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55" t="1" r="16140" b="-13856"/>
          <a:stretch/>
        </p:blipFill>
        <p:spPr bwMode="auto">
          <a:xfrm>
            <a:off x="251520" y="1268760"/>
            <a:ext cx="3168352" cy="42733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716016" y="1340768"/>
            <a:ext cx="3888432" cy="35283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The DNA is surrounded by 3 briers: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1- A cell wall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2- A cell membrane and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3- .A nuclear membrane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555" name="Straight Arrow Connector 10"/>
          <p:cNvCxnSpPr>
            <a:cxnSpLocks noChangeShapeType="1"/>
          </p:cNvCxnSpPr>
          <p:nvPr/>
        </p:nvCxnSpPr>
        <p:spPr bwMode="auto">
          <a:xfrm flipV="1">
            <a:off x="3275856" y="2564904"/>
            <a:ext cx="1512168" cy="72008"/>
          </a:xfrm>
          <a:prstGeom prst="straightConnector1">
            <a:avLst/>
          </a:prstGeom>
          <a:noFill/>
          <a:ln w="6350">
            <a:solidFill>
              <a:srgbClr val="5B9BD5"/>
            </a:solidFill>
            <a:miter lim="800000"/>
            <a:headEnd/>
            <a:tailEnd type="triangle" w="med" len="med"/>
          </a:ln>
        </p:spPr>
      </p:cxnSp>
      <p:cxnSp>
        <p:nvCxnSpPr>
          <p:cNvPr id="23556" name="Straight Arrow Connector 10"/>
          <p:cNvCxnSpPr>
            <a:cxnSpLocks noChangeShapeType="1"/>
          </p:cNvCxnSpPr>
          <p:nvPr/>
        </p:nvCxnSpPr>
        <p:spPr bwMode="auto">
          <a:xfrm>
            <a:off x="1907704" y="3429000"/>
            <a:ext cx="2869158" cy="288032"/>
          </a:xfrm>
          <a:prstGeom prst="straightConnector1">
            <a:avLst/>
          </a:prstGeom>
          <a:noFill/>
          <a:ln w="6350">
            <a:solidFill>
              <a:srgbClr val="5B9BD5"/>
            </a:solidFill>
            <a:miter lim="800000"/>
            <a:headEnd/>
            <a:tailEnd type="triangle" w="med" len="med"/>
          </a:ln>
        </p:spPr>
      </p:cxnSp>
      <p:cxnSp>
        <p:nvCxnSpPr>
          <p:cNvPr id="23557" name="Straight Arrow Connector 10"/>
          <p:cNvCxnSpPr>
            <a:cxnSpLocks noChangeShapeType="1"/>
          </p:cNvCxnSpPr>
          <p:nvPr/>
        </p:nvCxnSpPr>
        <p:spPr bwMode="auto">
          <a:xfrm flipV="1">
            <a:off x="3203848" y="3212976"/>
            <a:ext cx="1728192" cy="44450"/>
          </a:xfrm>
          <a:prstGeom prst="straightConnector1">
            <a:avLst/>
          </a:prstGeom>
          <a:noFill/>
          <a:ln w="6350">
            <a:solidFill>
              <a:srgbClr val="5B9BD5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536" y="179931"/>
            <a:ext cx="8229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ثم يتم عزل جزيئات الدنا بعيدًا عن بقايا  الخلية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المحللة.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لهذا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الغرض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يتضمن  مخزن الاستخلاص على المنظفات و  أيضًا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الملح.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يتسبب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الملح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في ترسب بعض الجزيئات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الخلويه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في المحلول بينما يبقى الدنا مذابًا هذا يعني أن حطام الخلية يصبح جزيئات معلقة يمكن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رؤيتها.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ثم يتم ترشيح خلاصة الخلية من خلال طبقات القماش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القطني.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القماش القطني يحبس بقايا الخلايا المترسبة بينما يمر الحمض النووي القابل للذوبان.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الحمض النووي قابل للذوبان في البيئة الخلوية المائية وفي وجود محاليل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الاستخلاص 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لكنه غير قابل للذوبان في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الكحول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(مثل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الإيثانول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والأيزوبروبانول).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وجود طبقة من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الإيثانول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أعلى  الطبقه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المفلترة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يؤدي الى إلى ترسيب الحمض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النووي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مما يشكل سحابة شفافة من ألياف دقيقة وخيطية عند نقطة التقاء خلاصة الكحول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والخلايا.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يعمل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الإيثانول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البارد بشكل أفضل لترسيب الحمض النووي.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يمكن رؤية الحمض النووي المستخرج من خلايا متعددة بالعين ويمكن لفه على عصا خشبية في عملية تعرف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باسم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"تخزين" الحمض النووي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476672"/>
            <a:ext cx="87484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أهمية استخراج الحمض النووي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استخراج الحمض النووي هو إجراء أساسي في المختبرات العلمية حول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العالم.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من خلال استخراج الحمض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النووي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يمكن للعلماء معرفة كيف يقوم الحمض النووي بنقل  المعلومات لجميع العمليات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الحيويه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داخل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الخلايا 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استخلاص الحمض النووي ال دنا مهم لدراسة الوراثة ولعلاج العديد من الأمراض من خلال إنشاء جزيئات الحمض النووي للعلاج الجيني.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يمكن أيضًا استخدام الحمض النووي المستخرج لإنشاء بصمات الحمض النووي للمساعدة في تشخيص الأمراض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الوراثية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وحل القضايا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الجنائية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وتحديد ضحايا الكوارث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والحروب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وإثبات الأبوة أو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الأمومة 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يمكن للعلماء إجراء هندسة وراثية من خلال تغييرات في الحمض النووي لإنتاج نباتات وحيوانات قوية ومقاومة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للأمراض 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9938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استخراج الحمض النووي ضروري أيضًا من أجل تسلسل رمز الحمض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النووي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(ترتيب أزواج القواعد) للكائنات الحية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المختلفة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(كما هو الحال في مشروع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الجينوم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البشري) ومقارنة الأنواع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المختلفة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>
          <a:xfrm>
            <a:off x="3059832" y="332656"/>
            <a:ext cx="570932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b="1" u="sng" dirty="0" smtClean="0">
                <a:solidFill>
                  <a:srgbClr val="C00000"/>
                </a:solidFill>
              </a:rPr>
              <a:t>كيف يبدو الحمض </a:t>
            </a:r>
            <a:r>
              <a:rPr lang="ar-SA" b="1" u="sng" dirty="0" err="1" smtClean="0">
                <a:solidFill>
                  <a:srgbClr val="C00000"/>
                </a:solidFill>
              </a:rPr>
              <a:t>النووي؟</a:t>
            </a:r>
            <a:r>
              <a:rPr lang="ar-SA" b="1" u="sng" dirty="0" smtClean="0">
                <a:solidFill>
                  <a:srgbClr val="C00000"/>
                </a:solidFill>
              </a:rPr>
              <a:t> ماذا سنرى؟</a:t>
            </a:r>
            <a:r>
              <a:rPr lang="en-US" b="1" u="sng" dirty="0" smtClean="0">
                <a:solidFill>
                  <a:srgbClr val="C00000"/>
                </a:solidFill>
              </a:rPr>
              <a:t>.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هيكل الحمض النووي يشبه السلم </a:t>
            </a:r>
            <a:r>
              <a:rPr lang="ar-SA" b="1" dirty="0" err="1" smtClean="0">
                <a:solidFill>
                  <a:srgbClr val="002060"/>
                </a:solidFill>
              </a:rPr>
              <a:t>الملتوي </a:t>
            </a:r>
            <a:r>
              <a:rPr lang="ar-SA" b="1" dirty="0" smtClean="0">
                <a:solidFill>
                  <a:srgbClr val="002060"/>
                </a:solidFill>
              </a:rPr>
              <a:t>، مما يشكل ما يسمى الحلزون المزدوج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جوانب السلم عبارة عن مجموعات سكر فوسفاتية مرتبطة بروابط </a:t>
            </a:r>
            <a:r>
              <a:rPr lang="ar-SA" b="1" dirty="0" err="1" smtClean="0">
                <a:solidFill>
                  <a:srgbClr val="002060"/>
                </a:solidFill>
              </a:rPr>
              <a:t>تساهمية</a:t>
            </a:r>
            <a:r>
              <a:rPr lang="ar-SA" b="1" dirty="0" smtClean="0">
                <a:solidFill>
                  <a:srgbClr val="002060"/>
                </a:solidFill>
              </a:rPr>
              <a:t> والدرجات هي قواعد </a:t>
            </a:r>
            <a:r>
              <a:rPr lang="ar-SA" b="1" dirty="0" err="1" smtClean="0">
                <a:solidFill>
                  <a:srgbClr val="002060"/>
                </a:solidFill>
              </a:rPr>
              <a:t>نيتروجينية</a:t>
            </a:r>
            <a:r>
              <a:rPr lang="ar-SA" b="1" dirty="0" smtClean="0">
                <a:solidFill>
                  <a:srgbClr val="002060"/>
                </a:solidFill>
              </a:rPr>
              <a:t> ترتبط </a:t>
            </a:r>
            <a:r>
              <a:rPr lang="ar-SA" b="1" dirty="0" err="1" smtClean="0">
                <a:solidFill>
                  <a:srgbClr val="002060"/>
                </a:solidFill>
              </a:rPr>
              <a:t>بها</a:t>
            </a:r>
            <a:r>
              <a:rPr lang="ar-SA" b="1" dirty="0" smtClean="0">
                <a:solidFill>
                  <a:srgbClr val="002060"/>
                </a:solidFill>
              </a:rPr>
              <a:t> روابط </a:t>
            </a:r>
            <a:r>
              <a:rPr lang="ar-SA" b="1" dirty="0" err="1" smtClean="0">
                <a:solidFill>
                  <a:srgbClr val="002060"/>
                </a:solidFill>
              </a:rPr>
              <a:t>هيدروجينية.</a:t>
            </a:r>
            <a:r>
              <a:rPr lang="ar-SA" b="1" dirty="0" smtClean="0">
                <a:solidFill>
                  <a:srgbClr val="002060"/>
                </a:solidFill>
              </a:rPr>
              <a:t> ومع </a:t>
            </a:r>
            <a:r>
              <a:rPr lang="ar-SA" b="1" dirty="0" err="1" smtClean="0">
                <a:solidFill>
                  <a:srgbClr val="002060"/>
                </a:solidFill>
              </a:rPr>
              <a:t>ذلك </a:t>
            </a:r>
            <a:r>
              <a:rPr lang="ar-SA" b="1" dirty="0" smtClean="0">
                <a:solidFill>
                  <a:srgbClr val="002060"/>
                </a:solidFill>
              </a:rPr>
              <a:t>، من أجل حزم الحمض النووي داخل نواة الخلايا </a:t>
            </a:r>
            <a:r>
              <a:rPr lang="ar-SA" b="1" dirty="0" err="1" smtClean="0">
                <a:solidFill>
                  <a:srgbClr val="002060"/>
                </a:solidFill>
              </a:rPr>
              <a:t>حقيقية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ar-SA" b="1" dirty="0" err="1" smtClean="0">
                <a:solidFill>
                  <a:srgbClr val="002060"/>
                </a:solidFill>
              </a:rPr>
              <a:t>النواة </a:t>
            </a:r>
            <a:r>
              <a:rPr lang="ar-SA" b="1" dirty="0" smtClean="0">
                <a:solidFill>
                  <a:srgbClr val="002060"/>
                </a:solidFill>
              </a:rPr>
              <a:t>، يتم ربط الحمض النووي حول جزيئات البروتين ويتم طيه بإحكام في </a:t>
            </a:r>
            <a:r>
              <a:rPr lang="ar-SA" b="1" dirty="0" err="1" smtClean="0">
                <a:solidFill>
                  <a:srgbClr val="002060"/>
                </a:solidFill>
              </a:rPr>
              <a:t>الكروموسومات.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هل يمكننا رؤية الحمض </a:t>
            </a:r>
            <a:r>
              <a:rPr lang="ar-SA" b="1" dirty="0" err="1" smtClean="0">
                <a:solidFill>
                  <a:srgbClr val="C00000"/>
                </a:solidFill>
              </a:rPr>
              <a:t>النووي؟</a:t>
            </a:r>
            <a:r>
              <a:rPr lang="ar-SA" b="1" dirty="0" smtClean="0">
                <a:solidFill>
                  <a:srgbClr val="C00000"/>
                </a:solidFill>
              </a:rPr>
              <a:t> نعم و </a:t>
            </a:r>
            <a:r>
              <a:rPr lang="ar-SA" b="1" dirty="0" err="1" smtClean="0">
                <a:solidFill>
                  <a:srgbClr val="C00000"/>
                </a:solidFill>
              </a:rPr>
              <a:t>لا.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تمت دراسة </a:t>
            </a:r>
            <a:r>
              <a:rPr lang="ar-SA" b="1" dirty="0" err="1" smtClean="0">
                <a:solidFill>
                  <a:srgbClr val="002060"/>
                </a:solidFill>
              </a:rPr>
              <a:t>الكروموسومات</a:t>
            </a:r>
            <a:r>
              <a:rPr lang="ar-SA" b="1" dirty="0" smtClean="0">
                <a:solidFill>
                  <a:srgbClr val="002060"/>
                </a:solidFill>
              </a:rPr>
              <a:t> باستخدام </a:t>
            </a:r>
            <a:r>
              <a:rPr lang="ar-SA" b="1" dirty="0" err="1" smtClean="0">
                <a:solidFill>
                  <a:srgbClr val="002060"/>
                </a:solidFill>
              </a:rPr>
              <a:t>المجاهر </a:t>
            </a:r>
            <a:r>
              <a:rPr lang="ar-SA" b="1" dirty="0" smtClean="0">
                <a:solidFill>
                  <a:srgbClr val="002060"/>
                </a:solidFill>
              </a:rPr>
              <a:t>، لكن اللولب المزدوج </a:t>
            </a:r>
            <a:r>
              <a:rPr lang="ar-SA" b="1" dirty="0" err="1" smtClean="0">
                <a:solidFill>
                  <a:srgbClr val="002060"/>
                </a:solidFill>
              </a:rPr>
              <a:t>للكروموسومات</a:t>
            </a:r>
            <a:r>
              <a:rPr lang="ar-SA" b="1" dirty="0" smtClean="0">
                <a:solidFill>
                  <a:srgbClr val="002060"/>
                </a:solidFill>
              </a:rPr>
              <a:t> غير المغلفة رفيع جدًا لدرجة أنه حتى أقوى المجاهر لا تستطيع اكتشافه.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ar-SA" b="1" u="sng" dirty="0" smtClean="0">
                <a:solidFill>
                  <a:srgbClr val="C00000"/>
                </a:solidFill>
              </a:rPr>
              <a:t> كيف سنرى الحمض النووي الذي نستخرجه؟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الحمض النووي </a:t>
            </a:r>
            <a:r>
              <a:rPr lang="ar-SA" b="1" dirty="0" err="1" smtClean="0">
                <a:solidFill>
                  <a:srgbClr val="002060"/>
                </a:solidFill>
              </a:rPr>
              <a:t>الكروموسومي</a:t>
            </a:r>
            <a:r>
              <a:rPr lang="ar-SA" b="1" dirty="0" smtClean="0">
                <a:solidFill>
                  <a:srgbClr val="002060"/>
                </a:solidFill>
              </a:rPr>
              <a:t> في الخلية غير مرئي </a:t>
            </a:r>
            <a:r>
              <a:rPr lang="ar-SA" b="1" dirty="0" err="1" smtClean="0">
                <a:solidFill>
                  <a:srgbClr val="002060"/>
                </a:solidFill>
              </a:rPr>
              <a:t>بالعين </a:t>
            </a:r>
            <a:r>
              <a:rPr lang="ar-SA" b="1" dirty="0" smtClean="0">
                <a:solidFill>
                  <a:srgbClr val="002060"/>
                </a:solidFill>
              </a:rPr>
              <a:t>، عندما يتم استخراج الحمض النووي من خلايا </a:t>
            </a:r>
            <a:r>
              <a:rPr lang="ar-SA" b="1" dirty="0" err="1" smtClean="0">
                <a:solidFill>
                  <a:srgbClr val="002060"/>
                </a:solidFill>
              </a:rPr>
              <a:t>متعددة </a:t>
            </a:r>
            <a:r>
              <a:rPr lang="ar-SA" b="1" dirty="0" smtClean="0">
                <a:solidFill>
                  <a:srgbClr val="002060"/>
                </a:solidFill>
              </a:rPr>
              <a:t>، تكون الكمية المتراكمة مرئية وتبدو وكأنها خيوط من القطن الشفاف </a:t>
            </a:r>
            <a:r>
              <a:rPr lang="ar-SA" b="1" dirty="0" err="1" smtClean="0">
                <a:solidFill>
                  <a:srgbClr val="002060"/>
                </a:solidFill>
              </a:rPr>
              <a:t>المخاطي </a:t>
            </a:r>
            <a:r>
              <a:rPr lang="ar-SA" b="1" dirty="0" err="1" smtClean="0"/>
              <a:t>.</a:t>
            </a:r>
            <a:endParaRPr lang="en-US" b="1" dirty="0" smtClean="0"/>
          </a:p>
          <a:p>
            <a:endParaRPr lang="ar-SA" dirty="0"/>
          </a:p>
        </p:txBody>
      </p:sp>
      <p:pic>
        <p:nvPicPr>
          <p:cNvPr id="3" name="Content Placeholder 3" descr="http://academic.brooklyn.cuny.edu/biology/bio4fv/page/molecular%20biology/16-05-doublehelix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80831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3361854"/>
          </a:xfrm>
        </p:spPr>
        <p:txBody>
          <a:bodyPr>
            <a:noAutofit/>
          </a:bodyPr>
          <a:lstStyle/>
          <a:p>
            <a:pPr algn="ctr"/>
            <a:r>
              <a:rPr lang="ar-SA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08520" y="1967354"/>
            <a:ext cx="88204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علم  الوراثة الجزيئي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هو دراسة بنية ووظيفة الجينات على المستوى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الجزيئ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و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كيفية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نقل الجينات من جيل إلى جيل.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يستخدم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علم الوراثة الجزيئي دراسة طرق علم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الوراثةوالبيولوجيا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الجزيئية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مكونات الحمض النووي </a:t>
            </a: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118000"/>
            <a:ext cx="8352928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الحمض النووي  غير مرئيًا بالعين  ما لم يتم تجميعه  بكميات كبيرة عن طريق الاستخلاص  من عدد كبير من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الخلايا 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عندما يتم الكشف عن الحمض النووي للكروموسومات وإزالة البروتينات منه ، نرى ان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هيكل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الحمض النووي عباره عن سلم ملتوي يسمى الحلزون المزدوج ، تشكل جوانب السلم العمود الفقري للحمض النووي مع جزيئات السكر والفوسفات المرتبطة بالروابط التساهمية.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تتكون درجات السلم من أزواج من القواعد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النيتروجينية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الأدينين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مع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الثايمين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والسيتوزين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مع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الجوانين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ترابطة بروابط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هيدروجينية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academic.brooklyn.cuny.edu/biology/bio4fv/page/molecular%20biology/16-05-doublehelix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0" y="332656"/>
            <a:ext cx="6991424" cy="52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584" y="1183977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الحمض النووي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هو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"رمز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الحياة"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والحمض النووي للخلايا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حقيقية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النواة  اطول حوالي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100,000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مرة من طول  الخلايا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نفسها.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ومع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ذلك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فإنه يأخذ فقط حوالي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٪ من حجم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الخلايا.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وذلك لأن الحمض النووي معقد للغاية (مطوي) على شكل اجسام تسمى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الكروموسومات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داخل نوى الخلية 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الكروموسوم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عبارة عن حزمة من الدنا ملفوفة بإحكام مع جزيئات البروتين ،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تتجمع كروموسومات الكائن الحي معًا داخل النواة مثل كرة من القطن ،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ولكن أثناء انقسام الخلايا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(الانقسام الفتيلي)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تصبح مميزة بشكل فردي  وعلى شكل </a:t>
            </a:r>
            <a:endParaRPr lang="ar-SA" sz="2400" b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57929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تعتمد جميع الكائنات الحية على الحمض النووي ، وتتوافق بنية </a:t>
            </a:r>
            <a:r>
              <a:rPr lang="ar-SA" sz="2800" b="1" dirty="0" smtClean="0">
                <a:solidFill>
                  <a:srgbClr val="002060"/>
                </a:solidFill>
              </a:rPr>
              <a:t>الحمض النووي </a:t>
            </a:r>
            <a:r>
              <a:rPr lang="ar-SA" sz="2800" b="1" dirty="0" smtClean="0">
                <a:solidFill>
                  <a:srgbClr val="002060"/>
                </a:solidFill>
              </a:rPr>
              <a:t>بين جميع </a:t>
            </a:r>
            <a:r>
              <a:rPr lang="ar-SA" sz="2800" b="1" dirty="0" smtClean="0">
                <a:solidFill>
                  <a:srgbClr val="002060"/>
                </a:solidFill>
              </a:rPr>
              <a:t>الأنواع</a:t>
            </a:r>
            <a:r>
              <a:rPr lang="ar-SA" sz="2800" b="1" dirty="0">
                <a:solidFill>
                  <a:srgbClr val="002060"/>
                </a:solidFill>
              </a:rPr>
              <a:t> </a:t>
            </a:r>
            <a:endParaRPr lang="ar-SA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ومع </a:t>
            </a:r>
            <a:r>
              <a:rPr lang="ar-SA" sz="2800" b="1" dirty="0" smtClean="0">
                <a:solidFill>
                  <a:srgbClr val="002060"/>
                </a:solidFill>
              </a:rPr>
              <a:t>ذلك ، فإن التسلسل الخاص للقواعد النيتروجينية داخل جزيئات الحمض النووي يختلف بين الكائنات الحية لإنشاء "خرائط" واضحة تحدد الكائنات الحية الفردية 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هذا التسلسل من أزواج القاعدة هو ما يجعل الكائن الحي شجرة بلوط بدلاً من الزهرة </a:t>
            </a:r>
            <a:r>
              <a:rPr lang="ar-SA" sz="2800" b="1" dirty="0" err="1" smtClean="0">
                <a:solidFill>
                  <a:srgbClr val="002060"/>
                </a:solidFill>
              </a:rPr>
              <a:t>الزرقاء </a:t>
            </a:r>
            <a:r>
              <a:rPr lang="ar-SA" sz="2800" b="1" dirty="0" smtClean="0">
                <a:solidFill>
                  <a:srgbClr val="002060"/>
                </a:solidFill>
              </a:rPr>
              <a:t>، والذكر بدلاً من </a:t>
            </a:r>
            <a:r>
              <a:rPr lang="ar-SA" sz="2800" b="1" dirty="0" err="1" smtClean="0">
                <a:solidFill>
                  <a:srgbClr val="002060"/>
                </a:solidFill>
              </a:rPr>
              <a:t>الأنثى </a:t>
            </a:r>
            <a:r>
              <a:rPr lang="ar-SA" sz="2800" b="1" dirty="0" smtClean="0">
                <a:solidFill>
                  <a:srgbClr val="002060"/>
                </a:solidFill>
              </a:rPr>
              <a:t>، وما إلى </a:t>
            </a:r>
            <a:r>
              <a:rPr lang="ar-SA" sz="2800" b="1" dirty="0" err="1" smtClean="0">
                <a:solidFill>
                  <a:srgbClr val="002060"/>
                </a:solidFill>
              </a:rPr>
              <a:t>ذلك </a:t>
            </a:r>
            <a:r>
              <a:rPr lang="ar-SA" sz="2800" b="1" dirty="0" err="1" smtClean="0"/>
              <a:t>.</a:t>
            </a:r>
            <a:endParaRPr lang="ar-SA" sz="28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707198"/>
            <a:ext cx="85689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ستخراج الحمض النووي من الخلايا النباتية: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يقع الحمض النووي للخلية النباتية داخل نواة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الخلية.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النواة محاطة بغشاء نووي والخلية بأكملها مغلفة في كل من غشاء الخلية وجدار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الخلية.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هذه الحواجز تحمي وتفصل الخلية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وعضياتها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عن البيئة المحيطة.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لذلك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من أجل استخراج الحمض النووي من الخلايا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النباتية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يجب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أولاً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تحلل جدران الخلايا وأغشية الخلايا والأغشية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النووية.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هذه العملية تسمى تحلل الخلية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1645642"/>
            <a:ext cx="84249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تؤدي الاجراءات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اليدويه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مثل هرس الخلايا أو مزجها أو سحقها إلى انفجار او تحلل  جدرانها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الخلوية 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قد تتمزق  الأغشية الخلوية والأغشية النووية بعد ذلك باستخدام المحاليل  واستخدام المنظفات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القاعديه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،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تمامًا مثلما يذيب منظف غسل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الصحون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الدهون لتنظيف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مقلاة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يعمل محلول المنظف على إذابة طبقة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الفوسفوليبيد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من أغشية الخلايا.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بمجرد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أن يتدهور جدار الخلية وأغشية الخلية ، تتدفق محتويات الخلية ، مما يخلق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طبقه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من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الحمض النووي ، وأجزاء من جدار الخلية ، والأغشية المذابة ، والبروتينات الخلوية ، ومحتويات أخرى.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يسمى هذا بمحلول الخلية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أومستخلص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الخلية </a:t>
            </a:r>
            <a:r>
              <a:rPr kumimoji="0" lang="ar-S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433</TotalTime>
  <Words>899</Words>
  <Application>Microsoft Office PowerPoint</Application>
  <PresentationFormat>عرض على الشاشة (3:4)‏</PresentationFormat>
  <Paragraphs>50</Paragraphs>
  <Slides>13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مشربية</vt:lpstr>
      <vt:lpstr>358 BOT ( LAB) MOLECULAR BIOLOGY PLANT 358 نبت الاحياء الجزيئية(عملي) </vt:lpstr>
      <vt:lpstr>مقدمة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358 BOT ( LAB) MOLECULAR BIOLOGY PLANT 358 نبت الاحياء الجزيئية(عملي)</dc:title>
  <dc:creator>a</dc:creator>
  <cp:lastModifiedBy>pc</cp:lastModifiedBy>
  <cp:revision>33</cp:revision>
  <dcterms:created xsi:type="dcterms:W3CDTF">2020-08-28T08:28:07Z</dcterms:created>
  <dcterms:modified xsi:type="dcterms:W3CDTF">2021-09-07T05:31:55Z</dcterms:modified>
</cp:coreProperties>
</file>