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59" r:id="rId12"/>
    <p:sldId id="267" r:id="rId13"/>
    <p:sldId id="269" r:id="rId14"/>
    <p:sldId id="270" r:id="rId15"/>
    <p:sldId id="271" r:id="rId16"/>
    <p:sldId id="272" r:id="rId17"/>
    <p:sldId id="273"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64428C-0CF6-43AB-9665-B150C16DB91F}" type="datetimeFigureOut">
              <a:rPr lang="en-US" smtClean="0"/>
              <a:t>1/16/2010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35651-0A9D-4001-A0D9-4FECE2F900C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290C49-A48D-4A77-80E5-3CFF5AF6825C}" type="datetime1">
              <a:rPr lang="en-US" smtClean="0"/>
              <a:t>1/16/2010</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CF3DD-86C6-426D-88B5-692FD15B8D01}" type="datetime1">
              <a:rPr lang="en-US" smtClean="0"/>
              <a:t>1/16/2010</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87C3C-0838-4B73-B8BA-F8826BE499FE}" type="datetime1">
              <a:rPr lang="en-US" smtClean="0"/>
              <a:t>1/16/2010</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6701E9-045B-4D0D-B997-542A0109B7AF}" type="datetime1">
              <a:rPr lang="en-US" smtClean="0"/>
              <a:t>1/16/2010</a:t>
            </a:fld>
            <a:endParaRPr lang="en-US" dirty="0"/>
          </a:p>
        </p:txBody>
      </p:sp>
      <p:sp>
        <p:nvSpPr>
          <p:cNvPr id="5" name="Footer Placeholder 4"/>
          <p:cNvSpPr>
            <a:spLocks noGrp="1"/>
          </p:cNvSpPr>
          <p:nvPr>
            <p:ph type="ftr" sz="quarter" idx="11"/>
          </p:nvPr>
        </p:nvSpPr>
        <p:spPr>
          <a:xfrm>
            <a:off x="3124200" y="6356350"/>
            <a:ext cx="3124200" cy="365125"/>
          </a:xfrm>
        </p:spPr>
        <p:txBody>
          <a:bodyPr/>
          <a:lstStyle/>
          <a:p>
            <a:r>
              <a:rPr lang="en-US" smtClean="0"/>
              <a:t>CE 417- Construction Equipment and Methods</a:t>
            </a:r>
            <a:endParaRPr lang="en-US"/>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A8932-FEBD-47CF-BFB3-9B435D79F316}" type="datetime1">
              <a:rPr lang="en-US" smtClean="0"/>
              <a:t>1/16/2010</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3721C3-27B1-4823-ACAF-7B00E4B5A4D2}" type="datetime1">
              <a:rPr lang="en-US" smtClean="0"/>
              <a:t>1/16/2010</a:t>
            </a:fld>
            <a:endParaRPr lang="en-US"/>
          </a:p>
        </p:txBody>
      </p:sp>
      <p:sp>
        <p:nvSpPr>
          <p:cNvPr id="6" name="Footer Placeholder 5"/>
          <p:cNvSpPr>
            <a:spLocks noGrp="1"/>
          </p:cNvSpPr>
          <p:nvPr>
            <p:ph type="ftr" sz="quarter" idx="11"/>
          </p:nvPr>
        </p:nvSpPr>
        <p:spPr/>
        <p:txBody>
          <a:bodyPr/>
          <a:lstStyle/>
          <a:p>
            <a:r>
              <a:rPr lang="en-US" smtClean="0"/>
              <a:t>CE 417- Construction Equipment and Methods</a:t>
            </a:r>
            <a:endParaRPr lang="en-US"/>
          </a:p>
        </p:txBody>
      </p:sp>
      <p:sp>
        <p:nvSpPr>
          <p:cNvPr id="7" name="Slide Number Placeholder 6"/>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8EFF71-686B-4D1B-A0B4-AC4FEDF91306}" type="datetime1">
              <a:rPr lang="en-US" smtClean="0"/>
              <a:t>1/16/2010</a:t>
            </a:fld>
            <a:endParaRPr lang="en-US"/>
          </a:p>
        </p:txBody>
      </p:sp>
      <p:sp>
        <p:nvSpPr>
          <p:cNvPr id="8" name="Footer Placeholder 7"/>
          <p:cNvSpPr>
            <a:spLocks noGrp="1"/>
          </p:cNvSpPr>
          <p:nvPr>
            <p:ph type="ftr" sz="quarter" idx="11"/>
          </p:nvPr>
        </p:nvSpPr>
        <p:spPr/>
        <p:txBody>
          <a:bodyPr/>
          <a:lstStyle/>
          <a:p>
            <a:r>
              <a:rPr lang="en-US" smtClean="0"/>
              <a:t>CE 417- Construction Equipment and Methods</a:t>
            </a:r>
            <a:endParaRPr lang="en-US"/>
          </a:p>
        </p:txBody>
      </p:sp>
      <p:sp>
        <p:nvSpPr>
          <p:cNvPr id="9" name="Slide Number Placeholder 8"/>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479FC-D27D-44B5-947C-F6C8E5E8B8F1}" type="datetime1">
              <a:rPr lang="en-US" smtClean="0"/>
              <a:t>1/16/2010</a:t>
            </a:fld>
            <a:endParaRPr lang="en-US"/>
          </a:p>
        </p:txBody>
      </p:sp>
      <p:sp>
        <p:nvSpPr>
          <p:cNvPr id="4" name="Footer Placeholder 3"/>
          <p:cNvSpPr>
            <a:spLocks noGrp="1"/>
          </p:cNvSpPr>
          <p:nvPr>
            <p:ph type="ftr" sz="quarter" idx="11"/>
          </p:nvPr>
        </p:nvSpPr>
        <p:spPr/>
        <p:txBody>
          <a:bodyPr/>
          <a:lstStyle/>
          <a:p>
            <a:r>
              <a:rPr lang="en-US" smtClean="0"/>
              <a:t>CE 417- Construction Equipment and Methods</a:t>
            </a:r>
            <a:endParaRPr lang="en-US"/>
          </a:p>
        </p:txBody>
      </p:sp>
      <p:sp>
        <p:nvSpPr>
          <p:cNvPr id="5" name="Slide Number Placeholder 4"/>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B9A65-A171-4A34-962C-0B09C45645DF}" type="datetime1">
              <a:rPr lang="en-US" smtClean="0"/>
              <a:t>1/16/2010</a:t>
            </a:fld>
            <a:endParaRPr lang="en-US"/>
          </a:p>
        </p:txBody>
      </p:sp>
      <p:sp>
        <p:nvSpPr>
          <p:cNvPr id="3" name="Footer Placeholder 2"/>
          <p:cNvSpPr>
            <a:spLocks noGrp="1"/>
          </p:cNvSpPr>
          <p:nvPr>
            <p:ph type="ftr" sz="quarter" idx="11"/>
          </p:nvPr>
        </p:nvSpPr>
        <p:spPr/>
        <p:txBody>
          <a:bodyPr/>
          <a:lstStyle/>
          <a:p>
            <a:r>
              <a:rPr lang="en-US" smtClean="0"/>
              <a:t>CE 417- Construction Equipment and Methods</a:t>
            </a:r>
            <a:endParaRPr lang="en-US"/>
          </a:p>
        </p:txBody>
      </p:sp>
      <p:sp>
        <p:nvSpPr>
          <p:cNvPr id="4" name="Slide Number Placeholder 3"/>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9447A-6BF2-403B-9584-FB90C2A8FE06}" type="datetime1">
              <a:rPr lang="en-US" smtClean="0"/>
              <a:t>1/16/2010</a:t>
            </a:fld>
            <a:endParaRPr lang="en-US"/>
          </a:p>
        </p:txBody>
      </p:sp>
      <p:sp>
        <p:nvSpPr>
          <p:cNvPr id="6" name="Footer Placeholder 5"/>
          <p:cNvSpPr>
            <a:spLocks noGrp="1"/>
          </p:cNvSpPr>
          <p:nvPr>
            <p:ph type="ftr" sz="quarter" idx="11"/>
          </p:nvPr>
        </p:nvSpPr>
        <p:spPr/>
        <p:txBody>
          <a:bodyPr/>
          <a:lstStyle/>
          <a:p>
            <a:r>
              <a:rPr lang="en-US" smtClean="0"/>
              <a:t>CE 417- Construction Equipment and Methods</a:t>
            </a:r>
            <a:endParaRPr lang="en-US"/>
          </a:p>
        </p:txBody>
      </p:sp>
      <p:sp>
        <p:nvSpPr>
          <p:cNvPr id="7" name="Slide Number Placeholder 6"/>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A649C-36F6-4644-BE6C-3A489C2D68D0}" type="datetime1">
              <a:rPr lang="en-US" smtClean="0"/>
              <a:t>1/16/2010</a:t>
            </a:fld>
            <a:endParaRPr lang="en-US"/>
          </a:p>
        </p:txBody>
      </p:sp>
      <p:sp>
        <p:nvSpPr>
          <p:cNvPr id="6" name="Footer Placeholder 5"/>
          <p:cNvSpPr>
            <a:spLocks noGrp="1"/>
          </p:cNvSpPr>
          <p:nvPr>
            <p:ph type="ftr" sz="quarter" idx="11"/>
          </p:nvPr>
        </p:nvSpPr>
        <p:spPr/>
        <p:txBody>
          <a:bodyPr/>
          <a:lstStyle/>
          <a:p>
            <a:r>
              <a:rPr lang="en-US" smtClean="0"/>
              <a:t>CE 417- Construction Equipment and Methods</a:t>
            </a:r>
            <a:endParaRPr lang="en-US"/>
          </a:p>
        </p:txBody>
      </p:sp>
      <p:sp>
        <p:nvSpPr>
          <p:cNvPr id="7" name="Slide Number Placeholder 6"/>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DCEB6-5672-41A8-882D-E04B7C067C26}" type="datetime1">
              <a:rPr lang="en-US" smtClean="0"/>
              <a:t>1/16/2010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CE 417- Construction Equipment and Methods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B82CB-AA6A-42EB-9CB2-190D5F8352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and professional Conducts for Civil engineers</a:t>
            </a:r>
            <a:endParaRPr lang="en-US" dirty="0"/>
          </a:p>
        </p:txBody>
      </p:sp>
      <p:sp>
        <p:nvSpPr>
          <p:cNvPr id="3" name="Subtitle 2"/>
          <p:cNvSpPr>
            <a:spLocks noGrp="1"/>
          </p:cNvSpPr>
          <p:nvPr>
            <p:ph type="subTitle" idx="1"/>
          </p:nvPr>
        </p:nvSpPr>
        <p:spPr/>
        <p:txBody>
          <a:bodyPr/>
          <a:lstStyle/>
          <a:p>
            <a:r>
              <a:rPr lang="en-US" dirty="0" smtClean="0"/>
              <a:t>ASCE Guideline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Gifts, Meals, Services, and Entrainment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Improper to request, accept, or offer anything that could reasonably be constructed as an attempt to influence the performance or judgment of </a:t>
            </a:r>
            <a:r>
              <a:rPr lang="en-US" i="1" dirty="0" smtClean="0"/>
              <a:t>another</a:t>
            </a:r>
            <a:r>
              <a:rPr lang="en-US" dirty="0" smtClean="0"/>
              <a:t>, or to favor a customer, supplier, or competitors. Include:</a:t>
            </a:r>
          </a:p>
          <a:p>
            <a:pPr lvl="1"/>
            <a:r>
              <a:rPr lang="en-US" dirty="0" smtClean="0"/>
              <a:t>Receipt of gifts,</a:t>
            </a:r>
          </a:p>
          <a:p>
            <a:pPr lvl="1"/>
            <a:r>
              <a:rPr lang="en-US" dirty="0" smtClean="0"/>
              <a:t>Payments,</a:t>
            </a:r>
          </a:p>
          <a:p>
            <a:pPr lvl="1"/>
            <a:r>
              <a:rPr lang="en-US" dirty="0" smtClean="0"/>
              <a:t>Travel, or</a:t>
            </a:r>
          </a:p>
          <a:p>
            <a:pPr lvl="1"/>
            <a:r>
              <a:rPr lang="en-US" dirty="0" smtClean="0"/>
              <a:t>Other benefits from an existing/potential  customers, suppliers, competitors, or other.</a:t>
            </a:r>
          </a:p>
          <a:p>
            <a:r>
              <a:rPr lang="en-US" dirty="0" smtClean="0"/>
              <a:t>Ask question before accepting any gifts!</a:t>
            </a:r>
          </a:p>
          <a:p>
            <a:r>
              <a:rPr lang="en-US" dirty="0" smtClean="0"/>
              <a:t>Meals for business may be accepted.</a:t>
            </a:r>
          </a:p>
        </p:txBody>
      </p:sp>
      <p:sp>
        <p:nvSpPr>
          <p:cNvPr id="4" name="Slide Number Placeholder 3"/>
          <p:cNvSpPr>
            <a:spLocks noGrp="1"/>
          </p:cNvSpPr>
          <p:nvPr>
            <p:ph type="sldNum" sz="quarter" idx="12"/>
          </p:nvPr>
        </p:nvSpPr>
        <p:spPr/>
        <p:txBody>
          <a:bodyPr/>
          <a:lstStyle/>
          <a:p>
            <a:fld id="{DF4B82CB-AA6A-42EB-9CB2-190D5F8352C3}"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Confidential or Proprietary Information</a:t>
            </a:r>
            <a:endParaRPr lang="en-US" dirty="0"/>
          </a:p>
        </p:txBody>
      </p:sp>
      <p:sp>
        <p:nvSpPr>
          <p:cNvPr id="3" name="Content Placeholder 2"/>
          <p:cNvSpPr>
            <a:spLocks noGrp="1"/>
          </p:cNvSpPr>
          <p:nvPr>
            <p:ph idx="1"/>
          </p:nvPr>
        </p:nvSpPr>
        <p:spPr/>
        <p:txBody>
          <a:bodyPr>
            <a:normAutofit/>
          </a:bodyPr>
          <a:lstStyle/>
          <a:p>
            <a:pPr marL="514350" indent="-514350"/>
            <a:r>
              <a:rPr lang="en-US" dirty="0" smtClean="0"/>
              <a:t>Engineers must respect confidentiality of employers, clients, or even competitors by protecting the confidentiality and security of documents and related information.</a:t>
            </a:r>
          </a:p>
          <a:p>
            <a:pPr marL="514350" indent="-514350"/>
            <a:r>
              <a:rPr lang="en-US" dirty="0" smtClean="0"/>
              <a:t>To preserve confidentiality, the disclosure and discussion of confidential or </a:t>
            </a:r>
            <a:r>
              <a:rPr lang="en-US" dirty="0" smtClean="0"/>
              <a:t> competitive information should be limited to those who specifically need to know the information.</a:t>
            </a:r>
          </a:p>
        </p:txBody>
      </p:sp>
      <p:sp>
        <p:nvSpPr>
          <p:cNvPr id="4" name="Slide Number Placeholder 3"/>
          <p:cNvSpPr>
            <a:spLocks noGrp="1"/>
          </p:cNvSpPr>
          <p:nvPr>
            <p:ph type="sldNum" sz="quarter" idx="12"/>
          </p:nvPr>
        </p:nvSpPr>
        <p:spPr/>
        <p:txBody>
          <a:bodyPr/>
          <a:lstStyle/>
          <a:p>
            <a:fld id="{DF4B82CB-AA6A-42EB-9CB2-190D5F8352C3}"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Outside Employment/Activities</a:t>
            </a:r>
            <a:endParaRPr lang="en-US" dirty="0"/>
          </a:p>
        </p:txBody>
      </p:sp>
      <p:sp>
        <p:nvSpPr>
          <p:cNvPr id="3" name="Content Placeholder 2"/>
          <p:cNvSpPr>
            <a:spLocks noGrp="1"/>
          </p:cNvSpPr>
          <p:nvPr>
            <p:ph idx="1"/>
          </p:nvPr>
        </p:nvSpPr>
        <p:spPr/>
        <p:txBody>
          <a:bodyPr/>
          <a:lstStyle/>
          <a:p>
            <a:r>
              <a:rPr lang="en-US" dirty="0" smtClean="0"/>
              <a:t>Outside employment or business activity shall not create, or appear to create, a conflict of interest.</a:t>
            </a:r>
          </a:p>
          <a:p>
            <a:r>
              <a:rPr lang="en-US" dirty="0" smtClean="0"/>
              <a:t>Company time or facilities shall not be used in the conduct of outside employment or personal business activities without the employer’s prior knowledge and approval.</a:t>
            </a:r>
          </a:p>
        </p:txBody>
      </p:sp>
      <p:sp>
        <p:nvSpPr>
          <p:cNvPr id="4" name="Slide Number Placeholder 3"/>
          <p:cNvSpPr>
            <a:spLocks noGrp="1"/>
          </p:cNvSpPr>
          <p:nvPr>
            <p:ph type="sldNum" sz="quarter" idx="12"/>
          </p:nvPr>
        </p:nvSpPr>
        <p:spPr/>
        <p:txBody>
          <a:bodyPr/>
          <a:lstStyle/>
          <a:p>
            <a:fld id="{DF4B82CB-AA6A-42EB-9CB2-190D5F8352C3}"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a:t>
            </a:r>
            <a:r>
              <a:rPr lang="en-US" dirty="0" smtClean="0"/>
              <a:t>Purchases of Goods and Services</a:t>
            </a:r>
            <a:endParaRPr lang="en-US" dirty="0"/>
          </a:p>
        </p:txBody>
      </p:sp>
      <p:sp>
        <p:nvSpPr>
          <p:cNvPr id="3" name="Content Placeholder 2"/>
          <p:cNvSpPr>
            <a:spLocks noGrp="1"/>
          </p:cNvSpPr>
          <p:nvPr>
            <p:ph idx="1"/>
          </p:nvPr>
        </p:nvSpPr>
        <p:spPr/>
        <p:txBody>
          <a:bodyPr/>
          <a:lstStyle/>
          <a:p>
            <a:r>
              <a:rPr lang="en-US" dirty="0" smtClean="0"/>
              <a:t>All sales and purchases by the employer should be based on price, service, quality, and the consistency and dependability of the business relationships underlying each transaction.</a:t>
            </a:r>
          </a:p>
          <a:p>
            <a:r>
              <a:rPr lang="en-US" dirty="0" smtClean="0"/>
              <a:t>It is inappropriate to pass proprietary information (pricing/quotation) from one vendor to another.</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11. Bribes and Kickbacks</a:t>
            </a:r>
            <a:endParaRPr lang="en-US" dirty="0"/>
          </a:p>
        </p:txBody>
      </p:sp>
      <p:sp>
        <p:nvSpPr>
          <p:cNvPr id="3" name="Content Placeholder 2"/>
          <p:cNvSpPr>
            <a:spLocks noGrp="1"/>
          </p:cNvSpPr>
          <p:nvPr>
            <p:ph idx="1"/>
          </p:nvPr>
        </p:nvSpPr>
        <p:spPr/>
        <p:txBody>
          <a:bodyPr/>
          <a:lstStyle/>
          <a:p>
            <a:r>
              <a:rPr lang="en-US" dirty="0" smtClean="0"/>
              <a:t>Engineers prohibits to offering or accepting bribes, kickbacks, and other forms of payoffs and benefits to or from suppliers, regulators, government officials, trade allies, or customers. </a:t>
            </a:r>
          </a:p>
          <a:p>
            <a:r>
              <a:rPr lang="en-US" dirty="0" smtClean="0"/>
              <a:t>See Guideline 7.</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12. </a:t>
            </a:r>
            <a:r>
              <a:rPr lang="en-US" dirty="0" smtClean="0"/>
              <a:t>Relationships with Competitors</a:t>
            </a:r>
            <a:endParaRPr lang="en-US" dirty="0"/>
          </a:p>
        </p:txBody>
      </p:sp>
      <p:sp>
        <p:nvSpPr>
          <p:cNvPr id="3" name="Content Placeholder 2"/>
          <p:cNvSpPr>
            <a:spLocks noGrp="1"/>
          </p:cNvSpPr>
          <p:nvPr>
            <p:ph idx="1"/>
          </p:nvPr>
        </p:nvSpPr>
        <p:spPr/>
        <p:txBody>
          <a:bodyPr/>
          <a:lstStyle/>
          <a:p>
            <a:r>
              <a:rPr lang="en-US" dirty="0" smtClean="0"/>
              <a:t>Discussions with existing or potential competitors regarding common issues shall be conducted with care to protect all employer information that may be of </a:t>
            </a:r>
          </a:p>
          <a:p>
            <a:pPr lvl="1"/>
            <a:r>
              <a:rPr lang="en-US" dirty="0" smtClean="0"/>
              <a:t>a sensitive or proprietary nature or </a:t>
            </a:r>
          </a:p>
          <a:p>
            <a:pPr lvl="1"/>
            <a:r>
              <a:rPr lang="en-US" dirty="0" smtClean="0"/>
              <a:t>that could otherwise benefit competing parties.</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 </a:t>
            </a:r>
            <a:r>
              <a:rPr lang="en-US" dirty="0" smtClean="0"/>
              <a:t>Relationships with Clients, Outside Contractors, and Consultants</a:t>
            </a:r>
            <a:endParaRPr lang="en-US" dirty="0"/>
          </a:p>
        </p:txBody>
      </p:sp>
      <p:sp>
        <p:nvSpPr>
          <p:cNvPr id="3" name="Content Placeholder 2"/>
          <p:cNvSpPr>
            <a:spLocks noGrp="1"/>
          </p:cNvSpPr>
          <p:nvPr>
            <p:ph idx="1"/>
          </p:nvPr>
        </p:nvSpPr>
        <p:spPr/>
        <p:txBody>
          <a:bodyPr/>
          <a:lstStyle/>
          <a:p>
            <a:r>
              <a:rPr lang="en-US" dirty="0" smtClean="0"/>
              <a:t>Clients, outside contractors, and consultants shall be treated honestly, without discrimination or deception, in a manner conforming to local and national laws and consistent with good business practices.</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14. Environmental Protection </a:t>
            </a:r>
            <a:endParaRPr lang="en-US" dirty="0"/>
          </a:p>
        </p:txBody>
      </p:sp>
      <p:sp>
        <p:nvSpPr>
          <p:cNvPr id="3" name="Content Placeholder 2"/>
          <p:cNvSpPr>
            <a:spLocks noGrp="1"/>
          </p:cNvSpPr>
          <p:nvPr>
            <p:ph idx="1"/>
          </p:nvPr>
        </p:nvSpPr>
        <p:spPr/>
        <p:txBody>
          <a:bodyPr/>
          <a:lstStyle/>
          <a:p>
            <a:r>
              <a:rPr lang="en-US" dirty="0" smtClean="0"/>
              <a:t>The employer and engineers shall comply with both the letter and the spirit of applicable environmental laws and foster an open and constructive relationship with regulatory agencies, environmental groups, other engineers, and the public with respect to environmental issues.</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17</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15. Whistle Blowing</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r>
              <a:rPr lang="en-US" dirty="0" smtClean="0"/>
              <a:t>“Whistle blowing” describes the action taken by an employee who notifies outside authorities that employer is breaking a law, rule, or regulation or it is otherwise posing a direct threat to safety, health, or welfare of the public.</a:t>
            </a:r>
          </a:p>
          <a:p>
            <a:pPr marL="514350" indent="-514350"/>
            <a:r>
              <a:rPr lang="en-US" dirty="0" smtClean="0"/>
              <a:t>Employees who “blow the whistle” on their employers are afforded citrine protections under U.S. law.</a:t>
            </a:r>
          </a:p>
          <a:p>
            <a:pPr marL="514350" indent="-514350"/>
            <a:r>
              <a:rPr lang="en-US" dirty="0" smtClean="0"/>
              <a:t>Simply complaining to someone inside the company is not whistle blowing.</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Conflict of Interest</a:t>
            </a:r>
          </a:p>
          <a:p>
            <a:pPr marL="514350" indent="-514350">
              <a:buFont typeface="+mj-lt"/>
              <a:buAutoNum type="arabicPeriod"/>
            </a:pPr>
            <a:r>
              <a:rPr lang="en-US" dirty="0" smtClean="0"/>
              <a:t>Ensuring Legal Compliance</a:t>
            </a:r>
          </a:p>
          <a:p>
            <a:pPr marL="514350" indent="-514350">
              <a:buFont typeface="+mj-lt"/>
              <a:buAutoNum type="arabicPeriod"/>
            </a:pPr>
            <a:r>
              <a:rPr lang="en-US" dirty="0" smtClean="0"/>
              <a:t>Employee and Public Safety</a:t>
            </a:r>
          </a:p>
          <a:p>
            <a:pPr marL="514350" indent="-514350">
              <a:buFont typeface="+mj-lt"/>
              <a:buAutoNum type="arabicPeriod"/>
            </a:pPr>
            <a:r>
              <a:rPr lang="en-US" dirty="0" smtClean="0"/>
              <a:t>Workplace Quality</a:t>
            </a:r>
          </a:p>
          <a:p>
            <a:pPr marL="514350" indent="-514350">
              <a:buFont typeface="+mj-lt"/>
              <a:buAutoNum type="arabicPeriod"/>
            </a:pPr>
            <a:r>
              <a:rPr lang="en-US" dirty="0" smtClean="0"/>
              <a:t>Use and Protection of Employer’s Assets</a:t>
            </a:r>
          </a:p>
          <a:p>
            <a:pPr marL="514350" indent="-514350">
              <a:buFont typeface="+mj-lt"/>
              <a:buAutoNum type="arabicPeriod"/>
            </a:pPr>
            <a:r>
              <a:rPr lang="en-US" dirty="0" smtClean="0"/>
              <a:t>Marinating Accurate and Complete Records</a:t>
            </a:r>
          </a:p>
          <a:p>
            <a:pPr marL="514350" indent="-514350">
              <a:buFont typeface="+mj-lt"/>
              <a:buAutoNum type="arabicPeriod"/>
            </a:pPr>
            <a:r>
              <a:rPr lang="en-US" dirty="0" smtClean="0"/>
              <a:t>Gifts, Meals, Services, and Entrainment</a:t>
            </a:r>
          </a:p>
          <a:p>
            <a:pPr marL="514350" indent="-514350">
              <a:buFont typeface="+mj-lt"/>
              <a:buAutoNum type="arabicPeriod"/>
            </a:pPr>
            <a:r>
              <a:rPr lang="en-US" dirty="0" smtClean="0"/>
              <a:t>Confidential or Proprietary Information</a:t>
            </a:r>
          </a:p>
        </p:txBody>
      </p:sp>
      <p:sp>
        <p:nvSpPr>
          <p:cNvPr id="4" name="Slide Number Placeholder 3"/>
          <p:cNvSpPr>
            <a:spLocks noGrp="1"/>
          </p:cNvSpPr>
          <p:nvPr>
            <p:ph type="sldNum" sz="quarter" idx="12"/>
          </p:nvPr>
        </p:nvSpPr>
        <p:spPr/>
        <p:txBody>
          <a:bodyPr/>
          <a:lstStyle/>
          <a:p>
            <a:fld id="{DF4B82CB-AA6A-42EB-9CB2-190D5F8352C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9"/>
            </a:pPr>
            <a:r>
              <a:rPr lang="en-US" dirty="0" smtClean="0"/>
              <a:t>Outside Employment/Activities</a:t>
            </a:r>
          </a:p>
          <a:p>
            <a:pPr marL="514350" indent="-514350">
              <a:buFont typeface="+mj-lt"/>
              <a:buAutoNum type="arabicPeriod" startAt="9"/>
            </a:pPr>
            <a:r>
              <a:rPr lang="en-US" dirty="0" smtClean="0"/>
              <a:t>Purchases of Goods and Services</a:t>
            </a:r>
          </a:p>
          <a:p>
            <a:pPr marL="514350" indent="-514350">
              <a:buFont typeface="+mj-lt"/>
              <a:buAutoNum type="arabicPeriod" startAt="9"/>
            </a:pPr>
            <a:r>
              <a:rPr lang="en-US" dirty="0" smtClean="0"/>
              <a:t>Bribes and Kickbacks</a:t>
            </a:r>
          </a:p>
          <a:p>
            <a:pPr marL="514350" indent="-514350">
              <a:buFont typeface="+mj-lt"/>
              <a:buAutoNum type="arabicPeriod" startAt="9"/>
            </a:pPr>
            <a:r>
              <a:rPr lang="en-US" dirty="0" smtClean="0"/>
              <a:t>Relationships with Competitors</a:t>
            </a:r>
          </a:p>
          <a:p>
            <a:pPr marL="514350" indent="-514350">
              <a:buFont typeface="+mj-lt"/>
              <a:buAutoNum type="arabicPeriod" startAt="9"/>
            </a:pPr>
            <a:r>
              <a:rPr lang="en-US" dirty="0" smtClean="0"/>
              <a:t>Relationships with Clients, Outside Contractors, and Consultants</a:t>
            </a:r>
          </a:p>
          <a:p>
            <a:pPr marL="514350" indent="-514350">
              <a:buFont typeface="+mj-lt"/>
              <a:buAutoNum type="arabicPeriod" startAt="9"/>
            </a:pPr>
            <a:r>
              <a:rPr lang="en-US" dirty="0" smtClean="0"/>
              <a:t>Environmental Protection </a:t>
            </a:r>
          </a:p>
          <a:p>
            <a:pPr marL="514350" indent="-514350">
              <a:buFont typeface="+mj-lt"/>
              <a:buAutoNum type="arabicPeriod" startAt="9"/>
            </a:pPr>
            <a:r>
              <a:rPr lang="en-US" dirty="0" smtClean="0"/>
              <a:t>Whistle Blowing</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Conflict of Interest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r>
              <a:rPr lang="en-US" dirty="0" smtClean="0"/>
              <a:t>All professional and business decisions shall be made in the best interest of the public, the client, the employer</a:t>
            </a:r>
            <a:r>
              <a:rPr lang="en-US" dirty="0" smtClean="0"/>
              <a:t>, and the profession.</a:t>
            </a:r>
            <a:endParaRPr lang="en-US" dirty="0" smtClean="0"/>
          </a:p>
          <a:p>
            <a:pPr marL="514350" indent="-514350"/>
            <a:r>
              <a:rPr lang="en-US" dirty="0" smtClean="0"/>
              <a:t>Avoid any relationship, influence</a:t>
            </a:r>
            <a:r>
              <a:rPr lang="en-US" dirty="0" smtClean="0"/>
              <a:t>, or activity that may be perceived to, or actually, damage their ability to make objective and just decisions when performing their work.</a:t>
            </a:r>
          </a:p>
          <a:p>
            <a:pPr marL="514350" indent="-514350"/>
            <a:r>
              <a:rPr lang="en-US" dirty="0" smtClean="0"/>
              <a:t>When in doubt, they should share the facts of the situation with their leadership and work to resolve the conflict.</a:t>
            </a:r>
            <a:endParaRPr lang="en-US" dirty="0" smtClean="0"/>
          </a:p>
        </p:txBody>
      </p:sp>
      <p:sp>
        <p:nvSpPr>
          <p:cNvPr id="4" name="Slide Number Placeholder 3"/>
          <p:cNvSpPr>
            <a:spLocks noGrp="1"/>
          </p:cNvSpPr>
          <p:nvPr>
            <p:ph type="sldNum" sz="quarter" idx="12"/>
          </p:nvPr>
        </p:nvSpPr>
        <p:spPr/>
        <p:txBody>
          <a:bodyPr/>
          <a:lstStyle/>
          <a:p>
            <a:fld id="{DF4B82CB-AA6A-42EB-9CB2-190D5F8352C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2. Ensuring Legal Compliance</a:t>
            </a:r>
            <a:endParaRPr lang="en-US" dirty="0" smtClean="0"/>
          </a:p>
        </p:txBody>
      </p:sp>
      <p:sp>
        <p:nvSpPr>
          <p:cNvPr id="3" name="Content Placeholder 2"/>
          <p:cNvSpPr>
            <a:spLocks noGrp="1"/>
          </p:cNvSpPr>
          <p:nvPr>
            <p:ph idx="1"/>
          </p:nvPr>
        </p:nvSpPr>
        <p:spPr/>
        <p:txBody>
          <a:bodyPr>
            <a:normAutofit/>
          </a:bodyPr>
          <a:lstStyle/>
          <a:p>
            <a:pPr marL="514350" indent="-514350"/>
            <a:r>
              <a:rPr lang="en-US" dirty="0" smtClean="0"/>
              <a:t>Engineers shall conduct their professional lives in accordance with applicable laws and regulations.</a:t>
            </a:r>
          </a:p>
          <a:p>
            <a:pPr marL="514350" indent="-514350"/>
            <a:r>
              <a:rPr lang="en-US" dirty="0" smtClean="0"/>
              <a:t>Compliance with laws does not necessarily fulfill an engineer entire ethical responsibility, but it is paramount for performance of one’s professional duties.</a:t>
            </a:r>
          </a:p>
        </p:txBody>
      </p:sp>
      <p:sp>
        <p:nvSpPr>
          <p:cNvPr id="4" name="Slide Number Placeholder 3"/>
          <p:cNvSpPr>
            <a:spLocks noGrp="1"/>
          </p:cNvSpPr>
          <p:nvPr>
            <p:ph type="sldNum" sz="quarter" idx="12"/>
          </p:nvPr>
        </p:nvSpPr>
        <p:spPr/>
        <p:txBody>
          <a:bodyPr/>
          <a:lstStyle/>
          <a:p>
            <a:fld id="{DF4B82CB-AA6A-42EB-9CB2-190D5F8352C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3. Employee and Public Safety</a:t>
            </a:r>
            <a:endParaRPr lang="en-US" dirty="0" smtClean="0"/>
          </a:p>
        </p:txBody>
      </p:sp>
      <p:sp>
        <p:nvSpPr>
          <p:cNvPr id="3" name="Content Placeholder 2"/>
          <p:cNvSpPr>
            <a:spLocks noGrp="1"/>
          </p:cNvSpPr>
          <p:nvPr>
            <p:ph idx="1"/>
          </p:nvPr>
        </p:nvSpPr>
        <p:spPr/>
        <p:txBody>
          <a:bodyPr>
            <a:normAutofit/>
          </a:bodyPr>
          <a:lstStyle/>
          <a:p>
            <a:pPr marL="514350" indent="-514350"/>
            <a:r>
              <a:rPr lang="en-US" dirty="0" smtClean="0"/>
              <a:t>Engineers shall be committed to maintaining a drug-and alcohol-free, safe, and healthy work environment.</a:t>
            </a:r>
          </a:p>
          <a:p>
            <a:pPr marL="514350" indent="-514350"/>
            <a:r>
              <a:rPr lang="en-US" dirty="0" smtClean="0"/>
              <a:t>Engineers shall comply with applicable environmental, health, safety laws and regulations.</a:t>
            </a:r>
          </a:p>
        </p:txBody>
      </p:sp>
      <p:sp>
        <p:nvSpPr>
          <p:cNvPr id="5" name="Slide Number Placeholder 4"/>
          <p:cNvSpPr>
            <a:spLocks noGrp="1"/>
          </p:cNvSpPr>
          <p:nvPr>
            <p:ph type="sldNum" sz="quarter" idx="12"/>
          </p:nvPr>
        </p:nvSpPr>
        <p:spPr/>
        <p:txBody>
          <a:bodyPr/>
          <a:lstStyle/>
          <a:p>
            <a:fld id="{DF4B82CB-AA6A-42EB-9CB2-190D5F8352C3}" type="slidenum">
              <a:rPr lang="en-US" smtClean="0"/>
              <a:t>6</a:t>
            </a:fld>
            <a:endParaRPr lang="en-US"/>
          </a:p>
        </p:txBody>
      </p:sp>
      <p:sp>
        <p:nvSpPr>
          <p:cNvPr id="6" name="Footer Placeholder 5"/>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4. Workplace Quality</a:t>
            </a:r>
            <a:endParaRPr lang="en-US" dirty="0" smtClean="0"/>
          </a:p>
        </p:txBody>
      </p:sp>
      <p:sp>
        <p:nvSpPr>
          <p:cNvPr id="3" name="Content Placeholder 2"/>
          <p:cNvSpPr>
            <a:spLocks noGrp="1"/>
          </p:cNvSpPr>
          <p:nvPr>
            <p:ph idx="1"/>
          </p:nvPr>
        </p:nvSpPr>
        <p:spPr/>
        <p:txBody>
          <a:bodyPr>
            <a:normAutofit/>
          </a:bodyPr>
          <a:lstStyle/>
          <a:p>
            <a:pPr marL="514350" indent="-514350"/>
            <a:r>
              <a:rPr lang="en-US" dirty="0" smtClean="0"/>
              <a:t>Providing a safe and healthful workplace environment that ensures all employees have the opportunity to achieve excellence is the responsibility of every engineer.</a:t>
            </a:r>
          </a:p>
          <a:p>
            <a:pPr marL="514350" indent="-514350"/>
            <a:r>
              <a:rPr lang="en-US" dirty="0" smtClean="0"/>
              <a:t>Harassment, racism, or discriminatory behavior of any kind shall not be tolerated.</a:t>
            </a:r>
          </a:p>
        </p:txBody>
      </p:sp>
      <p:sp>
        <p:nvSpPr>
          <p:cNvPr id="4" name="Slide Number Placeholder 3"/>
          <p:cNvSpPr>
            <a:spLocks noGrp="1"/>
          </p:cNvSpPr>
          <p:nvPr>
            <p:ph type="sldNum" sz="quarter" idx="12"/>
          </p:nvPr>
        </p:nvSpPr>
        <p:spPr/>
        <p:txBody>
          <a:bodyPr/>
          <a:lstStyle/>
          <a:p>
            <a:fld id="{DF4B82CB-AA6A-42EB-9CB2-190D5F8352C3}" type="slidenum">
              <a:rPr lang="en-US" smtClean="0"/>
              <a:t>7</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Use and Protection of Employer’s Assets</a:t>
            </a:r>
            <a:endParaRPr lang="en-US" dirty="0"/>
          </a:p>
        </p:txBody>
      </p:sp>
      <p:sp>
        <p:nvSpPr>
          <p:cNvPr id="3" name="Content Placeholder 2"/>
          <p:cNvSpPr>
            <a:spLocks noGrp="1"/>
          </p:cNvSpPr>
          <p:nvPr>
            <p:ph idx="1"/>
          </p:nvPr>
        </p:nvSpPr>
        <p:spPr/>
        <p:txBody>
          <a:bodyPr/>
          <a:lstStyle/>
          <a:p>
            <a:r>
              <a:rPr lang="en-US" dirty="0" smtClean="0"/>
              <a:t>An employer's property shall not be used for personal benefit, nor shall it be loaned, sold, or given away without authorization from the employers.</a:t>
            </a:r>
          </a:p>
          <a:p>
            <a:pPr lvl="1"/>
            <a:r>
              <a:rPr lang="en-US" dirty="0" smtClean="0"/>
              <a:t>Removing employer’s assets from the workplace.</a:t>
            </a:r>
          </a:p>
          <a:p>
            <a:pPr lvl="1"/>
            <a:r>
              <a:rPr lang="en-US" dirty="0" smtClean="0"/>
              <a:t>Internet and electronic e-mail.</a:t>
            </a:r>
          </a:p>
          <a:p>
            <a:pPr lvl="2"/>
            <a:r>
              <a:rPr lang="en-US" dirty="0" smtClean="0"/>
              <a:t>Distribute unauthorized material.</a:t>
            </a:r>
          </a:p>
          <a:p>
            <a:pPr lvl="2"/>
            <a:r>
              <a:rPr lang="en-US" dirty="0" smtClean="0"/>
              <a:t>Using email for personal activities.</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8</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Marinating Accurate and Complete Records</a:t>
            </a:r>
            <a:endParaRPr lang="en-US" dirty="0"/>
          </a:p>
        </p:txBody>
      </p:sp>
      <p:sp>
        <p:nvSpPr>
          <p:cNvPr id="3" name="Content Placeholder 2"/>
          <p:cNvSpPr>
            <a:spLocks noGrp="1"/>
          </p:cNvSpPr>
          <p:nvPr>
            <p:ph idx="1"/>
          </p:nvPr>
        </p:nvSpPr>
        <p:spPr/>
        <p:txBody>
          <a:bodyPr/>
          <a:lstStyle/>
          <a:p>
            <a:r>
              <a:rPr lang="en-US" dirty="0" smtClean="0"/>
              <a:t>Transactions between a company or its affiliates and its client, vendors, regulators, outside individuals, and organizations shall entered in the employer’s records promptly, accurately, and honestly.</a:t>
            </a:r>
          </a:p>
          <a:p>
            <a:r>
              <a:rPr lang="en-US" dirty="0" smtClean="0"/>
              <a:t>Misrepresenting facts or falsifying records is illegal.</a:t>
            </a:r>
            <a:endParaRPr lang="en-US" dirty="0"/>
          </a:p>
        </p:txBody>
      </p:sp>
      <p:sp>
        <p:nvSpPr>
          <p:cNvPr id="4" name="Slide Number Placeholder 3"/>
          <p:cNvSpPr>
            <a:spLocks noGrp="1"/>
          </p:cNvSpPr>
          <p:nvPr>
            <p:ph type="sldNum" sz="quarter" idx="12"/>
          </p:nvPr>
        </p:nvSpPr>
        <p:spPr/>
        <p:txBody>
          <a:bodyPr/>
          <a:lstStyle/>
          <a:p>
            <a:fld id="{DF4B82CB-AA6A-42EB-9CB2-190D5F8352C3}" type="slidenum">
              <a:rPr lang="en-US" smtClean="0"/>
              <a:t>9</a:t>
            </a:fld>
            <a:endParaRPr lang="en-US"/>
          </a:p>
        </p:txBody>
      </p:sp>
      <p:sp>
        <p:nvSpPr>
          <p:cNvPr id="5" name="Footer Placeholder 4"/>
          <p:cNvSpPr>
            <a:spLocks noGrp="1"/>
          </p:cNvSpPr>
          <p:nvPr>
            <p:ph type="ftr" sz="quarter" idx="11"/>
          </p:nvPr>
        </p:nvSpPr>
        <p:spPr/>
        <p:txBody>
          <a:bodyPr/>
          <a:lstStyle/>
          <a:p>
            <a:r>
              <a:rPr lang="en-US" smtClean="0"/>
              <a:t>CE 417- Construction Equipment and Methods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1C742A1CB18B43BA911248B3D1DA20" ma:contentTypeVersion="0" ma:contentTypeDescription="Create a new document." ma:contentTypeScope="" ma:versionID="317518d1fe4f9fc5e37dfb98adf3c06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2402618-B925-4FF4-AD0F-1EEEA8FF4385}"/>
</file>

<file path=customXml/itemProps2.xml><?xml version="1.0" encoding="utf-8"?>
<ds:datastoreItem xmlns:ds="http://schemas.openxmlformats.org/officeDocument/2006/customXml" ds:itemID="{A95B7CB8-65D0-4E78-9704-CA5C3D553ED1}"/>
</file>

<file path=customXml/itemProps3.xml><?xml version="1.0" encoding="utf-8"?>
<ds:datastoreItem xmlns:ds="http://schemas.openxmlformats.org/officeDocument/2006/customXml" ds:itemID="{77945217-012B-4860-81DC-88C0D9CE1F19}"/>
</file>

<file path=docProps/app.xml><?xml version="1.0" encoding="utf-8"?>
<Properties xmlns="http://schemas.openxmlformats.org/officeDocument/2006/extended-properties" xmlns:vt="http://schemas.openxmlformats.org/officeDocument/2006/docPropsVTypes">
  <TotalTime>175</TotalTime>
  <Words>1002</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Ethics and professional Conducts for Civil engineers</vt:lpstr>
      <vt:lpstr>Guideline</vt:lpstr>
      <vt:lpstr>Guideline</vt:lpstr>
      <vt:lpstr>1. Conflict of Interest</vt:lpstr>
      <vt:lpstr>2. Ensuring Legal Compliance</vt:lpstr>
      <vt:lpstr>3. Employee and Public Safety</vt:lpstr>
      <vt:lpstr>4. Workplace Quality</vt:lpstr>
      <vt:lpstr>5. Use and Protection of Employer’s Assets</vt:lpstr>
      <vt:lpstr>6. Marinating Accurate and Complete Records</vt:lpstr>
      <vt:lpstr>7. Gifts, Meals, Services, and Entrainment</vt:lpstr>
      <vt:lpstr>8. Confidential or Proprietary Information</vt:lpstr>
      <vt:lpstr>9. Outside Employment/Activities</vt:lpstr>
      <vt:lpstr>10. Purchases of Goods and Services</vt:lpstr>
      <vt:lpstr>11. Bribes and Kickbacks</vt:lpstr>
      <vt:lpstr>12. Relationships with Competitors</vt:lpstr>
      <vt:lpstr>13. Relationships with Clients, Outside Contractors, and Consultants</vt:lpstr>
      <vt:lpstr>14. Environmental Protection </vt:lpstr>
      <vt:lpstr>15. Whistle Blowing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professional Conducts for Civil engineers</dc:title>
  <dc:creator>Windows User</dc:creator>
  <cp:lastModifiedBy>Windows User</cp:lastModifiedBy>
  <cp:revision>29</cp:revision>
  <dcterms:created xsi:type="dcterms:W3CDTF">2010-01-16T13:40:36Z</dcterms:created>
  <dcterms:modified xsi:type="dcterms:W3CDTF">2010-01-16T16:35:46Z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0x010100611C742A1CB18B43BA911248B3D1DA20</vt:lpwstr>
  </property>
</Properties>
</file>