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1" r:id="rId2"/>
  </p:sldMasterIdLst>
  <p:notesMasterIdLst>
    <p:notesMasterId r:id="rId19"/>
  </p:notesMasterIdLst>
  <p:handoutMasterIdLst>
    <p:handoutMasterId r:id="rId20"/>
  </p:handoutMasterIdLst>
  <p:sldIdLst>
    <p:sldId id="265" r:id="rId3"/>
    <p:sldId id="310" r:id="rId4"/>
    <p:sldId id="311" r:id="rId5"/>
    <p:sldId id="320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-456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7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5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2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0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972" y="980728"/>
            <a:ext cx="7704856" cy="224061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Productive Mastery of Recurrent Academic Word </a:t>
            </a:r>
            <a:r>
              <a:rPr lang="en-US" sz="2400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en-US" sz="2400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Combinations </a:t>
            </a:r>
            <a:r>
              <a:rPr lang="en-US" sz="2400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by First (L1) and Second (L2) Language Learners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87332" y="3645024"/>
            <a:ext cx="8229600" cy="12961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7200" dirty="0" smtClean="0"/>
              <a:t>Abdullah Alasmary </a:t>
            </a:r>
          </a:p>
          <a:p>
            <a:pPr algn="ctr"/>
            <a:r>
              <a:rPr lang="it-IT" sz="7200" dirty="0" smtClean="0"/>
              <a:t>King Saud University </a:t>
            </a:r>
            <a:endParaRPr lang="it-IT" sz="7200" dirty="0" smtClean="0"/>
          </a:p>
          <a:p>
            <a:pPr algn="ctr"/>
            <a:r>
              <a:rPr lang="it-IT" sz="7200" dirty="0" smtClean="0"/>
              <a:t>aasmary@ksu.edu.sa</a:t>
            </a:r>
            <a:endParaRPr lang="it-IT" sz="7200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92">
        <p:fade/>
      </p:transition>
    </mc:Choice>
    <mc:Fallback xmlns="">
      <p:transition xmlns:p14="http://schemas.microsoft.com/office/powerpoint/2010/main" spd="med" advTm="42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7181"/>
              </p:ext>
            </p:extLst>
          </p:nvPr>
        </p:nvGraphicFramePr>
        <p:xfrm>
          <a:off x="1295400" y="3212975"/>
          <a:ext cx="9598025" cy="26642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19605"/>
                <a:gridCol w="1919605"/>
                <a:gridCol w="1919605"/>
                <a:gridCol w="1919605"/>
                <a:gridCol w="1919605"/>
              </a:tblGrid>
              <a:tr h="4440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RWC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 S.D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Function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4404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 terms of 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Referential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404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 the fact that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1.34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Referential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404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 the course of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0.96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1.30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Referential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404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with respect to the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0.88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1.36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Referential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404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on the part of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0.72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Referential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9876" y="2420888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 2</a:t>
            </a:r>
          </a:p>
          <a:p>
            <a:r>
              <a:rPr lang="en-US" sz="2000" dirty="0" smtClean="0"/>
              <a:t>The least produced recurrent word combinations by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88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907142"/>
              </p:ext>
            </p:extLst>
          </p:nvPr>
        </p:nvGraphicFramePr>
        <p:xfrm>
          <a:off x="1197868" y="3212976"/>
          <a:ext cx="9505056" cy="280110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31922"/>
                <a:gridCol w="1501518"/>
                <a:gridCol w="1716720"/>
                <a:gridCol w="1716720"/>
                <a:gridCol w="2638176"/>
              </a:tblGrid>
              <a:tr h="4668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RWC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%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en-US" sz="1800" i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0000"/>
                          </a:solidFill>
                        </a:rPr>
                        <a:t>S.D</a:t>
                      </a:r>
                      <a:endParaRPr lang="en-US" sz="1800" i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 the form of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Referential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 the fact that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Referential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 a number of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Referential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on the part of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Referential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the validity of the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Referential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5860" y="2420888"/>
            <a:ext cx="950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3</a:t>
            </a:r>
          </a:p>
          <a:p>
            <a:r>
              <a:rPr lang="en-US" dirty="0" smtClean="0"/>
              <a:t>The least produced recurrent word combinations by NNS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large number of recurrent word combinations are not properly reproduced by Nonnative Speakers. </a:t>
            </a:r>
          </a:p>
          <a:p>
            <a:r>
              <a:rPr lang="en-US" dirty="0" smtClean="0"/>
              <a:t>The most productively realized word combinations by both groups are stance markers. A lot of these stance markers are initiated by the anticipatory it. </a:t>
            </a:r>
          </a:p>
          <a:p>
            <a:r>
              <a:rPr lang="en-US" dirty="0" smtClean="0"/>
              <a:t>The least productively utilized word combinations are found to perform referential functions.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Misuse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 data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 influence of the node word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I will not go to my ex-boyfriends’ birthday party </a:t>
            </a:r>
            <a:r>
              <a:rPr lang="en-US" u="sng" dirty="0" smtClean="0"/>
              <a:t>with respect to the </a:t>
            </a:r>
            <a:r>
              <a:rPr lang="en-US" dirty="0" smtClean="0"/>
              <a:t>new girlfriend.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In the course of </a:t>
            </a:r>
            <a:r>
              <a:rPr lang="en-US" dirty="0" smtClean="0"/>
              <a:t>biology, I passed.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0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misuse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NNS Data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 influence of the node word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u="sng" dirty="0" smtClean="0"/>
              <a:t>The nature of the </a:t>
            </a:r>
            <a:r>
              <a:rPr lang="en-US" dirty="0" smtClean="0"/>
              <a:t>USA is beautiful.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Reproducing parts of the target RWC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In terms of </a:t>
            </a:r>
            <a:r>
              <a:rPr lang="en-US" dirty="0" smtClean="0"/>
              <a:t>quality, we have great goods.</a:t>
            </a:r>
          </a:p>
          <a:p>
            <a:pPr marL="0" indent="0" algn="ctr">
              <a:buNone/>
            </a:pPr>
            <a:r>
              <a:rPr lang="en-US" b="1" dirty="0" smtClean="0"/>
              <a:t>L1 transfer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u="sng" dirty="0" smtClean="0"/>
              <a:t>To the fact that </a:t>
            </a:r>
            <a:r>
              <a:rPr lang="en-US" dirty="0" smtClean="0"/>
              <a:t>I cannot drive.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9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Formulae-based approach to EAP</a:t>
            </a:r>
          </a:p>
          <a:p>
            <a:r>
              <a:rPr lang="en-US" dirty="0" smtClean="0"/>
              <a:t>Form- and function-focused instruction  </a:t>
            </a:r>
          </a:p>
          <a:p>
            <a:r>
              <a:rPr lang="en-US" dirty="0" smtClean="0"/>
              <a:t>Corpus-extracted contexts.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068" y="304496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11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ondering if you ever consider expanding your creativity to something…..?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1" y="242088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065" y="1772816"/>
            <a:ext cx="9598696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Recurrent Word Combinations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2004" y="263691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co-occurrence of a lexical item and one or more additional linguistic elements which functions as one semantic unit in a clause or sentence and whose frequency of co-occurrence is larger than expected on the basis of chance” </a:t>
            </a:r>
            <a:r>
              <a:rPr lang="en-US" sz="2400" dirty="0" smtClean="0"/>
              <a:t>(Ellis, 2008: p</a:t>
            </a:r>
            <a:r>
              <a:rPr lang="en-US" sz="2400" dirty="0"/>
              <a:t>. 2). 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4" y="2556932"/>
            <a:ext cx="10127940" cy="382439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Cognitive linguistics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200" dirty="0" smtClean="0"/>
              <a:t>idiom principle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200" dirty="0" smtClean="0"/>
              <a:t>open </a:t>
            </a:r>
            <a:r>
              <a:rPr lang="en-US" sz="4200" dirty="0"/>
              <a:t>choice principle (Sinclair, 1991)</a:t>
            </a:r>
          </a:p>
          <a:p>
            <a:r>
              <a:rPr lang="en-US" sz="4200" dirty="0" smtClean="0"/>
              <a:t>Lexical priming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200" dirty="0" smtClean="0"/>
              <a:t>Every </a:t>
            </a:r>
            <a:r>
              <a:rPr lang="en-US" sz="4200" dirty="0"/>
              <a:t>word is primed to occur with other words; these are its collocates.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200" dirty="0"/>
              <a:t>Every word is primed to occur with particular semantic sets; these are its semantic associations.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200" dirty="0"/>
              <a:t>Every word is primed to occur in association with particular pragmatic functions; these are its pragmatic associations</a:t>
            </a:r>
            <a:r>
              <a:rPr lang="en-US" sz="4200" dirty="0" smtClean="0"/>
              <a:t>.  (</a:t>
            </a:r>
            <a:r>
              <a:rPr lang="en-US" sz="4200" dirty="0" err="1" smtClean="0"/>
              <a:t>Hoey</a:t>
            </a:r>
            <a:r>
              <a:rPr lang="en-US" sz="4200" dirty="0"/>
              <a:t>, 2005, p. </a:t>
            </a:r>
            <a:r>
              <a:rPr lang="en-US" sz="4200" dirty="0" smtClean="0"/>
              <a:t>12)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8243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pervasive presence of recurrent sequences is an indisputable fact, as is indicated by numerous corpus-based studies. Recurrent sequences take different forms and perform various discourse functions. (</a:t>
            </a:r>
            <a:r>
              <a:rPr lang="en-US" dirty="0" err="1" smtClean="0"/>
              <a:t>Biber</a:t>
            </a:r>
            <a:r>
              <a:rPr lang="en-US" dirty="0" smtClean="0"/>
              <a:t>, 2009; </a:t>
            </a:r>
            <a:r>
              <a:rPr lang="en-US" dirty="0" err="1" smtClean="0"/>
              <a:t>Biber</a:t>
            </a:r>
            <a:r>
              <a:rPr lang="en-US" dirty="0" smtClean="0"/>
              <a:t>, Conrad &amp; Cortes, 2004; Cortes, 2013; </a:t>
            </a:r>
            <a:r>
              <a:rPr lang="en-US" dirty="0" err="1" smtClean="0"/>
              <a:t>Durrant</a:t>
            </a:r>
            <a:r>
              <a:rPr lang="en-US" dirty="0" smtClean="0"/>
              <a:t> &amp; Schmitt, 2010; Hyland, 2008; </a:t>
            </a:r>
            <a:r>
              <a:rPr lang="en-US" dirty="0" err="1" smtClean="0"/>
              <a:t>Laufer</a:t>
            </a:r>
            <a:r>
              <a:rPr lang="en-US" dirty="0" smtClean="0"/>
              <a:t>, 2011). </a:t>
            </a:r>
          </a:p>
          <a:p>
            <a:r>
              <a:rPr lang="en-US" dirty="0" smtClean="0"/>
              <a:t>Native speakers demonstrate a thorough understanding of a wide range of sequences, while nonnatives’ knowledge of such sequences is largely inadequate (Schmitt &amp; Carter, 2004; Yamashita &amp; Jiang, 2010).</a:t>
            </a:r>
          </a:p>
          <a:p>
            <a:r>
              <a:rPr lang="en-US" dirty="0" smtClean="0"/>
              <a:t>Academic discourse is replete with lexically bundled items that serve referential, stance or discourse organizing functions (Simpson-</a:t>
            </a:r>
            <a:r>
              <a:rPr lang="en-US" dirty="0" err="1" smtClean="0"/>
              <a:t>Vlach</a:t>
            </a:r>
            <a:r>
              <a:rPr lang="en-US" dirty="0" smtClean="0"/>
              <a:t> &amp; Ellis, 2010).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4" y="2420888"/>
            <a:ext cx="9598696" cy="34549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Research questions: </a:t>
            </a:r>
          </a:p>
          <a:p>
            <a:pPr marL="457200" indent="-457200">
              <a:buAutoNum type="arabicPeriod"/>
            </a:pPr>
            <a:r>
              <a:rPr lang="en-US" dirty="0" smtClean="0"/>
              <a:t>Is there a difference between Native English Speakers and Arabic-speaking learners of English in the productive use of recurrent academic word combinations? 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patterns of misuse do the writings produced by native and nonnative speakers reveal about the target combinations? </a:t>
            </a:r>
          </a:p>
        </p:txBody>
      </p:sp>
    </p:spTree>
    <p:extLst>
      <p:ext uri="{BB962C8B-B14F-4D97-AF65-F5344CB8AC3E}">
        <p14:creationId xmlns:p14="http://schemas.microsoft.com/office/powerpoint/2010/main" val="7831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arget recurrent sequences </a:t>
            </a:r>
          </a:p>
          <a:p>
            <a:r>
              <a:rPr lang="en-US" dirty="0" smtClean="0"/>
              <a:t>Academic Formula List (AFL) (Simpson-</a:t>
            </a:r>
            <a:r>
              <a:rPr lang="en-US" dirty="0" err="1" smtClean="0"/>
              <a:t>Vlach</a:t>
            </a:r>
            <a:r>
              <a:rPr lang="en-US" dirty="0"/>
              <a:t> </a:t>
            </a:r>
            <a:r>
              <a:rPr lang="en-US" dirty="0" smtClean="0"/>
              <a:t>&amp; Ellis, 2010)</a:t>
            </a:r>
          </a:p>
          <a:p>
            <a:r>
              <a:rPr lang="en-US" dirty="0" smtClean="0"/>
              <a:t>38, four-word sequences</a:t>
            </a:r>
          </a:p>
          <a:p>
            <a:pPr marL="0" indent="0">
              <a:buNone/>
            </a:pPr>
            <a:r>
              <a:rPr lang="en-US" dirty="0" smtClean="0"/>
              <a:t>Data collection </a:t>
            </a:r>
          </a:p>
          <a:p>
            <a:r>
              <a:rPr lang="en-US" dirty="0" smtClean="0"/>
              <a:t>A can-do test (Schmitt &amp; Zimmerman, 2002)</a:t>
            </a:r>
          </a:p>
          <a:p>
            <a:r>
              <a:rPr lang="en-US" dirty="0" smtClean="0"/>
              <a:t>Two options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8720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Participants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0800" y="4096366"/>
            <a:ext cx="675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97846"/>
              </p:ext>
            </p:extLst>
          </p:nvPr>
        </p:nvGraphicFramePr>
        <p:xfrm>
          <a:off x="1845940" y="3284984"/>
          <a:ext cx="907300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6769"/>
                <a:gridCol w="985231"/>
                <a:gridCol w="903128"/>
                <a:gridCol w="1067333"/>
                <a:gridCol w="2110809"/>
                <a:gridCol w="1789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Group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Length of stay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Speakers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(M = 20.28, SD. 1.67)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---------------------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Nonnative Speakers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(M = 23.64, SD. 2.82)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33*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084" y="4997567"/>
            <a:ext cx="12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I</a:t>
            </a:r>
            <a:r>
              <a:rPr lang="en-US" dirty="0" smtClean="0"/>
              <a:t>n months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184778"/>
              </p:ext>
            </p:extLst>
          </p:nvPr>
        </p:nvGraphicFramePr>
        <p:xfrm>
          <a:off x="1845940" y="3356992"/>
          <a:ext cx="8666949" cy="25997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11096"/>
                <a:gridCol w="965168"/>
                <a:gridCol w="936104"/>
                <a:gridCol w="1161329"/>
                <a:gridCol w="1744980"/>
                <a:gridCol w="2448272"/>
              </a:tblGrid>
              <a:tr h="6499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Mdn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Mann-</a:t>
                      </a:r>
                      <a:r>
                        <a:rPr lang="en-US" dirty="0" err="1" smtClean="0"/>
                        <a:t>Witney</a:t>
                      </a:r>
                      <a:r>
                        <a:rPr lang="en-US" dirty="0" smtClean="0"/>
                        <a:t> 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*50.50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9932">
                <a:tc gridSpan="6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*p&lt;0.01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5940" y="2492896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</a:p>
          <a:p>
            <a:r>
              <a:rPr lang="en-US" dirty="0" smtClean="0"/>
              <a:t>The productive knowledge of recurrent word combinations by NS and NNS (Max.114)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727</Words>
  <Application>Microsoft Office PowerPoint</Application>
  <PresentationFormat>Custom</PresentationFormat>
  <Paragraphs>171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The Productive Mastery of Recurrent Academic Word  Combinations by First (L1) and Second (L2) Language Learners</vt:lpstr>
      <vt:lpstr>wondering if you ever consider expanding your creativity to something…..?</vt:lpstr>
      <vt:lpstr>Recurrent Word Combinations</vt:lpstr>
      <vt:lpstr>Theoretical basis </vt:lpstr>
      <vt:lpstr>previous research </vt:lpstr>
      <vt:lpstr>The present study</vt:lpstr>
      <vt:lpstr>the present study</vt:lpstr>
      <vt:lpstr>The present study</vt:lpstr>
      <vt:lpstr>Results  </vt:lpstr>
      <vt:lpstr>Results </vt:lpstr>
      <vt:lpstr>Results </vt:lpstr>
      <vt:lpstr>Discussion</vt:lpstr>
      <vt:lpstr>Patterns of Misuse </vt:lpstr>
      <vt:lpstr>Patterns of misuse </vt:lpstr>
      <vt:lpstr>Recommendations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2014-03-13T04:10:48Z</dcterms:created>
  <dcterms:modified xsi:type="dcterms:W3CDTF">2018-04-11T08:26:58Z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