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wdp" ContentType="image/vnd.ms-photo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7" r:id="rId11"/>
    <p:sldId id="266" r:id="rId12"/>
    <p:sldId id="268" r:id="rId13"/>
    <p:sldId id="270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7AF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4" d="100"/>
          <a:sy n="94" d="100"/>
        </p:scale>
        <p:origin x="113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DEABC-D766-4322-8E78-B830FAE35C72}" type="datetime4">
              <a:rPr lang="en-US" smtClean="0"/>
              <a:pPr/>
              <a:t>February 5, 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31F9E-604E-4343-9F29-EF72E8231CAD}" type="datetime4">
              <a:rPr lang="en-US" smtClean="0"/>
              <a:pPr/>
              <a:t>February 5,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8E1CE-37F8-4102-8DF9-852A0A51F293}" type="datetime4">
              <a:rPr lang="en-US" smtClean="0"/>
              <a:pPr/>
              <a:t>February 5,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33F43-3E86-47E4-BFBB-2476D384E1C6}" type="datetime4">
              <a:rPr lang="en-US" smtClean="0"/>
              <a:pPr/>
              <a:t>February 5,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663BA-01FC-4367-B6F3-ABB2645D55F1}" type="datetime4">
              <a:rPr lang="en-US" smtClean="0"/>
              <a:pPr/>
              <a:t>February 5, 2019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19C71-EC74-44AF-B27E-FC7DC3C3A61D}" type="datetime4">
              <a:rPr lang="en-US" smtClean="0"/>
              <a:pPr/>
              <a:t>February 5, 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CDA29-3CBE-48EA-92AE-A996835462BA}" type="datetime4">
              <a:rPr lang="en-US" smtClean="0"/>
              <a:pPr/>
              <a:t>February 5, 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EC054-3869-4501-B163-1BBFDE8DCE04}" type="datetime4">
              <a:rPr lang="en-US" smtClean="0"/>
              <a:pPr/>
              <a:t>February 5, 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3D831-56C1-49CF-8EF7-8B9A98402BCD}" type="datetime4">
              <a:rPr lang="en-US" smtClean="0"/>
              <a:pPr/>
              <a:t>February 5, 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D5615-7F4F-4584-84D5-CC95918C321F}" type="datetime4">
              <a:rPr lang="en-US" smtClean="0"/>
              <a:pPr/>
              <a:t>February 5, 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EA923-9BEE-48CE-9F28-5B525F399BAD}" type="datetime4">
              <a:rPr lang="en-US" smtClean="0"/>
              <a:pPr/>
              <a:t>February 5, 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17D0EFEE-2756-4A20-BF2A-63F0A94F99AC}" type="datetime4">
              <a:rPr lang="en-US" smtClean="0"/>
              <a:pPr/>
              <a:t>February 5, 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microsoft.com/office/2007/relationships/hdphoto" Target="../media/hdphoto5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jpeg"/><Relationship Id="rId5" Type="http://schemas.microsoft.com/office/2007/relationships/hdphoto" Target="../media/hdphoto4.wdp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mag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215" y="11642"/>
            <a:ext cx="2211419" cy="151022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508849" y="3204942"/>
            <a:ext cx="5937698" cy="1600438"/>
          </a:xfrm>
          <a:prstGeom prst="rect">
            <a:avLst/>
          </a:prstGeom>
          <a:noFill/>
          <a:ln w="28575" cmpd="sng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9D1E23"/>
                </a:solidFill>
                <a:latin typeface="Abadi MT Condensed Extra Bold"/>
                <a:cs typeface="Abadi MT Condensed Extra Bold"/>
              </a:rPr>
              <a:t>ABO Blood Grouping &amp; Rh Groups </a:t>
            </a:r>
          </a:p>
          <a:p>
            <a:pPr algn="ctr"/>
            <a:endParaRPr lang="en-US" dirty="0"/>
          </a:p>
        </p:txBody>
      </p:sp>
      <p:sp>
        <p:nvSpPr>
          <p:cNvPr id="8" name="Subtitle 2"/>
          <p:cNvSpPr>
            <a:spLocks noGrp="1"/>
          </p:cNvSpPr>
          <p:nvPr/>
        </p:nvSpPr>
        <p:spPr>
          <a:xfrm>
            <a:off x="1015528" y="1033135"/>
            <a:ext cx="6858000" cy="8355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/>
            <a:r>
              <a:rPr lang="en-US" sz="3600" kern="1200" dirty="0" smtClean="0">
                <a:solidFill>
                  <a:srgbClr val="FF0000"/>
                </a:solidFill>
                <a:latin typeface="Abadi MT Condensed Extra Bold"/>
                <a:cs typeface="Abadi MT Condensed Extra Bold"/>
              </a:rPr>
              <a:t>BCH 471</a:t>
            </a:r>
            <a:endParaRPr lang="en-US" sz="3600" kern="1200" dirty="0">
              <a:solidFill>
                <a:srgbClr val="FF0000"/>
              </a:solidFill>
              <a:latin typeface="Abadi MT Condensed Extra Bold"/>
              <a:cs typeface="Abadi MT Condensed Extra Bold"/>
            </a:endParaRPr>
          </a:p>
        </p:txBody>
      </p:sp>
    </p:spTree>
    <p:extLst>
      <p:ext uri="{BB962C8B-B14F-4D97-AF65-F5344CB8AC3E}">
        <p14:creationId xmlns:p14="http://schemas.microsoft.com/office/powerpoint/2010/main" val="578701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2729" y="-237343"/>
            <a:ext cx="5791200" cy="1371600"/>
          </a:xfrm>
        </p:spPr>
        <p:txBody>
          <a:bodyPr/>
          <a:lstStyle/>
          <a:p>
            <a:pPr algn="ctr"/>
            <a:r>
              <a:rPr lang="en-US" b="1" u="sng" cap="none" dirty="0" smtClean="0">
                <a:latin typeface="Adobe Caslon Pro"/>
                <a:cs typeface="Adobe Caslon Pro"/>
              </a:rPr>
              <a:t>Rh Blood Group Transfusion</a:t>
            </a:r>
            <a:endParaRPr lang="en-US" b="1" u="sng" cap="none" dirty="0">
              <a:latin typeface="Adobe Caslon Pro"/>
              <a:cs typeface="Adobe Caslon Pro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347994"/>
            <a:ext cx="7620000" cy="2620580"/>
          </a:xfrm>
        </p:spPr>
        <p:txBody>
          <a:bodyPr>
            <a:normAutofit fontScale="92500"/>
          </a:bodyPr>
          <a:lstStyle/>
          <a:p>
            <a:pPr marL="342900" indent="-342900" algn="just">
              <a:lnSpc>
                <a:spcPct val="150000"/>
              </a:lnSpc>
              <a:buFont typeface="Arial"/>
              <a:buChar char="•"/>
            </a:pPr>
            <a:r>
              <a:rPr lang="en-US" u="sng" dirty="0">
                <a:solidFill>
                  <a:srgbClr val="D1282E"/>
                </a:solidFill>
                <a:latin typeface="Abadi MT Condensed Light"/>
                <a:cs typeface="Abadi MT Condensed Light"/>
              </a:rPr>
              <a:t>A person with Rh+ blood </a:t>
            </a:r>
            <a:r>
              <a:rPr lang="en-US" b="0" dirty="0">
                <a:latin typeface="Abadi MT Condensed Light"/>
                <a:cs typeface="Abadi MT Condensed Light"/>
              </a:rPr>
              <a:t>can receive blood from a person with Rh- blood without any problems </a:t>
            </a:r>
            <a:endParaRPr lang="en-US" b="0" dirty="0" smtClean="0">
              <a:latin typeface="Abadi MT Condensed Light"/>
              <a:cs typeface="Abadi MT Condensed Light"/>
            </a:endParaRPr>
          </a:p>
          <a:p>
            <a:pPr marL="342900" indent="-342900" algn="just">
              <a:lnSpc>
                <a:spcPct val="150000"/>
              </a:lnSpc>
              <a:buFont typeface="Arial"/>
              <a:buChar char="•"/>
            </a:pPr>
            <a:r>
              <a:rPr lang="en-US" u="sng" dirty="0" smtClean="0">
                <a:solidFill>
                  <a:srgbClr val="D1282E"/>
                </a:solidFill>
                <a:latin typeface="Abadi MT Condensed Light"/>
                <a:cs typeface="Abadi MT Condensed Light"/>
              </a:rPr>
              <a:t>A </a:t>
            </a:r>
            <a:r>
              <a:rPr lang="en-US" u="sng" dirty="0">
                <a:solidFill>
                  <a:srgbClr val="D1282E"/>
                </a:solidFill>
                <a:latin typeface="Abadi MT Condensed Light"/>
                <a:cs typeface="Abadi MT Condensed Light"/>
              </a:rPr>
              <a:t>person with Rh- blood </a:t>
            </a:r>
            <a:r>
              <a:rPr lang="en-US" b="0" dirty="0">
                <a:latin typeface="Abadi MT Condensed Light"/>
                <a:cs typeface="Abadi MT Condensed Light"/>
              </a:rPr>
              <a:t>can develop Rh antibodies in the blood plasma if he or she receives blood from a person with Rh+ blood, whose Rh antigens can trigger the production of Rh antibodies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095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885280"/>
            <a:ext cx="7620000" cy="856248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u="sng" cap="none" dirty="0" smtClean="0">
                <a:latin typeface="Adobe Caslon Pro"/>
                <a:cs typeface="Adobe Caslon Pro"/>
              </a:rPr>
              <a:t>Hemolytic Disease of The Newborn (HDN)</a:t>
            </a:r>
            <a:br>
              <a:rPr lang="en-US" b="1" u="sng" cap="none" dirty="0" smtClean="0">
                <a:latin typeface="Adobe Caslon Pro"/>
                <a:cs typeface="Adobe Caslon Pro"/>
              </a:rPr>
            </a:br>
            <a:endParaRPr lang="en-US" b="1" u="sng" cap="none" dirty="0">
              <a:latin typeface="Adobe Caslon Pro"/>
              <a:cs typeface="Adobe Caslon Pro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479586"/>
            <a:ext cx="7620000" cy="4373563"/>
          </a:xfrm>
        </p:spPr>
        <p:txBody>
          <a:bodyPr/>
          <a:lstStyle/>
          <a:p>
            <a:pPr marL="251460" indent="-342900" algn="just">
              <a:buClr>
                <a:srgbClr val="FF0000"/>
              </a:buClr>
              <a:buFont typeface="Arial"/>
              <a:buChar char="•"/>
            </a:pPr>
            <a:r>
              <a:rPr lang="en-US" altLang="x-none" b="0" dirty="0" smtClean="0">
                <a:latin typeface="Abadi MT Condensed Light"/>
                <a:cs typeface="Abadi MT Condensed Light"/>
              </a:rPr>
              <a:t>Also called, </a:t>
            </a:r>
            <a:r>
              <a:rPr lang="en-US" b="0" dirty="0" err="1" smtClean="0">
                <a:latin typeface="Abadi MT Condensed Light"/>
                <a:cs typeface="Abadi MT Condensed Light"/>
              </a:rPr>
              <a:t>Erythroblastosis</a:t>
            </a:r>
            <a:r>
              <a:rPr lang="en-US" b="0" dirty="0" smtClean="0">
                <a:latin typeface="Abadi MT Condensed Light"/>
                <a:cs typeface="Abadi MT Condensed Light"/>
              </a:rPr>
              <a:t> </a:t>
            </a:r>
            <a:r>
              <a:rPr lang="en-US" b="0" dirty="0" err="1" smtClean="0">
                <a:latin typeface="Abadi MT Condensed Light"/>
                <a:cs typeface="Abadi MT Condensed Light"/>
              </a:rPr>
              <a:t>Fetalis</a:t>
            </a:r>
            <a:endParaRPr lang="en-US" b="0" dirty="0" smtClean="0">
              <a:latin typeface="Abadi MT Condensed Light"/>
              <a:cs typeface="Abadi MT Condensed Light"/>
            </a:endParaRPr>
          </a:p>
          <a:p>
            <a:pPr marL="251460" indent="-342900" algn="just">
              <a:buClr>
                <a:srgbClr val="FF0000"/>
              </a:buClr>
              <a:buFont typeface="Arial"/>
              <a:buChar char="•"/>
            </a:pPr>
            <a:r>
              <a:rPr lang="en-US" b="0" dirty="0" smtClean="0">
                <a:latin typeface="Abadi MT Condensed Light"/>
                <a:cs typeface="Abadi MT Condensed Light"/>
              </a:rPr>
              <a:t>Mother is Blood type </a:t>
            </a:r>
            <a:r>
              <a:rPr lang="en-US" u="sng" dirty="0" smtClean="0">
                <a:latin typeface="Abadi MT Condensed Light"/>
                <a:cs typeface="Abadi MT Condensed Light"/>
              </a:rPr>
              <a:t>Rh-</a:t>
            </a:r>
            <a:r>
              <a:rPr lang="en-US" b="0" dirty="0" smtClean="0">
                <a:latin typeface="Abadi MT Condensed Light"/>
                <a:cs typeface="Abadi MT Condensed Light"/>
              </a:rPr>
              <a:t>, Father and fetus are </a:t>
            </a:r>
            <a:r>
              <a:rPr lang="en-US" u="sng" dirty="0" smtClean="0">
                <a:latin typeface="Abadi MT Condensed Light"/>
                <a:cs typeface="Abadi MT Condensed Light"/>
              </a:rPr>
              <a:t>Rh</a:t>
            </a:r>
            <a:r>
              <a:rPr lang="en-US" u="sng" dirty="0">
                <a:latin typeface="Abadi MT Condensed Light"/>
                <a:cs typeface="Abadi MT Condensed Light"/>
              </a:rPr>
              <a:t>+ </a:t>
            </a:r>
            <a:endParaRPr lang="en-US" u="sng" dirty="0" smtClean="0">
              <a:latin typeface="Abadi MT Condensed Light"/>
              <a:cs typeface="Abadi MT Condensed Light"/>
            </a:endParaRPr>
          </a:p>
          <a:p>
            <a:pPr marL="251460" indent="-342900" algn="just">
              <a:buClr>
                <a:srgbClr val="FF0000"/>
              </a:buClr>
              <a:buFont typeface="Arial"/>
              <a:buChar char="•"/>
            </a:pPr>
            <a:r>
              <a:rPr lang="en-US" b="0" dirty="0" smtClean="0">
                <a:latin typeface="Abadi MT Condensed Light"/>
                <a:cs typeface="Abadi MT Condensed Light"/>
              </a:rPr>
              <a:t>First pregnancy = sensitization at delivery due to </a:t>
            </a:r>
            <a:r>
              <a:rPr lang="en-US" b="0" dirty="0">
                <a:latin typeface="Abadi MT Condensed Light"/>
                <a:cs typeface="Abadi MT Condensed Light"/>
              </a:rPr>
              <a:t>hemorrhage </a:t>
            </a:r>
            <a:endParaRPr lang="en-US" b="0" dirty="0" smtClean="0">
              <a:latin typeface="Abadi MT Condensed Light"/>
              <a:cs typeface="Abadi MT Condensed Light"/>
            </a:endParaRPr>
          </a:p>
          <a:p>
            <a:pPr marL="251460" indent="-342900" algn="just">
              <a:lnSpc>
                <a:spcPct val="140000"/>
              </a:lnSpc>
              <a:buClr>
                <a:srgbClr val="FF0000"/>
              </a:buClr>
              <a:buFont typeface="Arial"/>
              <a:buChar char="•"/>
            </a:pPr>
            <a:r>
              <a:rPr lang="en-US" b="0" dirty="0" smtClean="0">
                <a:latin typeface="Abadi MT Condensed Light"/>
                <a:cs typeface="Abadi MT Condensed Light"/>
              </a:rPr>
              <a:t>Second pregnancy = Mother produce </a:t>
            </a:r>
            <a:r>
              <a:rPr lang="en-US" b="0" dirty="0">
                <a:latin typeface="Abadi MT Condensed Light"/>
                <a:cs typeface="Abadi MT Condensed Light"/>
              </a:rPr>
              <a:t>a</a:t>
            </a:r>
            <a:r>
              <a:rPr lang="en-US" b="0" dirty="0" smtClean="0">
                <a:latin typeface="Abadi MT Condensed Light"/>
                <a:cs typeface="Abadi MT Condensed Light"/>
              </a:rPr>
              <a:t>nti</a:t>
            </a:r>
            <a:r>
              <a:rPr lang="en-US" b="0" dirty="0">
                <a:latin typeface="Abadi MT Condensed Light"/>
                <a:cs typeface="Abadi MT Condensed Light"/>
              </a:rPr>
              <a:t>-</a:t>
            </a:r>
            <a:r>
              <a:rPr lang="en-US" b="0" dirty="0" smtClean="0">
                <a:latin typeface="Abadi MT Condensed Light"/>
                <a:cs typeface="Abadi MT Condensed Light"/>
              </a:rPr>
              <a:t>Rh </a:t>
            </a:r>
            <a:r>
              <a:rPr lang="en-US" b="0" dirty="0" err="1" smtClean="0">
                <a:latin typeface="Abadi MT Condensed Light"/>
                <a:cs typeface="Abadi MT Condensed Light"/>
              </a:rPr>
              <a:t>IgG</a:t>
            </a:r>
            <a:r>
              <a:rPr lang="en-US" b="0" dirty="0" smtClean="0">
                <a:latin typeface="Abadi MT Condensed Light"/>
                <a:cs typeface="Abadi MT Condensed Light"/>
              </a:rPr>
              <a:t> antibodies that cross </a:t>
            </a:r>
            <a:r>
              <a:rPr lang="en-US" b="0" dirty="0">
                <a:latin typeface="Abadi MT Condensed Light"/>
                <a:cs typeface="Abadi MT Condensed Light"/>
              </a:rPr>
              <a:t>placenta to attack fetal </a:t>
            </a:r>
            <a:r>
              <a:rPr lang="en-US" b="0" dirty="0" smtClean="0">
                <a:latin typeface="Abadi MT Condensed Light"/>
                <a:cs typeface="Abadi MT Condensed Light"/>
              </a:rPr>
              <a:t>RBCs leading to hemolysis</a:t>
            </a:r>
            <a:endParaRPr lang="en-US" altLang="x-none" b="0" dirty="0" smtClean="0">
              <a:latin typeface="Abadi MT Condensed Light"/>
              <a:cs typeface="Abadi MT Condensed Light"/>
            </a:endParaRPr>
          </a:p>
          <a:p>
            <a:endParaRPr lang="x-none" dirty="0"/>
          </a:p>
          <a:p>
            <a:endParaRPr lang="en-US" dirty="0"/>
          </a:p>
        </p:txBody>
      </p:sp>
      <p:pic>
        <p:nvPicPr>
          <p:cNvPr id="6" name="Picture 11" descr="nw0013-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312" y="3933343"/>
            <a:ext cx="6324600" cy="2715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2064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ownload.p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2050"/>
          <a:stretch/>
        </p:blipFill>
        <p:spPr>
          <a:xfrm>
            <a:off x="812820" y="2584825"/>
            <a:ext cx="5965839" cy="2420470"/>
          </a:xfrm>
          <a:prstGeom prst="rect">
            <a:avLst/>
          </a:prstGeom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3010" y="-119349"/>
            <a:ext cx="5791200" cy="1371600"/>
          </a:xfrm>
        </p:spPr>
        <p:txBody>
          <a:bodyPr/>
          <a:lstStyle/>
          <a:p>
            <a:r>
              <a:rPr lang="en-US" u="sng" cap="none" dirty="0" smtClean="0"/>
              <a:t>Principle Of Test</a:t>
            </a:r>
            <a:endParaRPr lang="en-US" u="sng" cap="none" dirty="0"/>
          </a:p>
        </p:txBody>
      </p:sp>
      <p:pic>
        <p:nvPicPr>
          <p:cNvPr id="4" name="Picture 3" descr="470024794KITOF1.jpg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0369" y="536909"/>
            <a:ext cx="3655953" cy="2570026"/>
          </a:xfrm>
          <a:prstGeom prst="rect">
            <a:avLst/>
          </a:prstGeom>
        </p:spPr>
      </p:pic>
      <p:pic>
        <p:nvPicPr>
          <p:cNvPr id="5" name="Picture 4" descr="Screen Shot 2017-10-01 at 10.58.56 AM.png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7294" y="2794000"/>
            <a:ext cx="1538940" cy="198717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945529" y="5771155"/>
            <a:ext cx="1494117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Seen as the picture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38964" y="5119283"/>
            <a:ext cx="10907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Type B blood </a:t>
            </a:r>
            <a:r>
              <a:rPr lang="en-US" dirty="0" err="1" smtClean="0"/>
              <a:t>gp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474541" y="5124824"/>
            <a:ext cx="14044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Anti B antibodies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749177" y="5179048"/>
            <a:ext cx="1532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Agglutination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945529" y="5193989"/>
            <a:ext cx="12492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Hemolysis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6439646" y="5005295"/>
            <a:ext cx="956236" cy="92635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9686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705" y="-306171"/>
            <a:ext cx="5791200" cy="1371600"/>
          </a:xfrm>
        </p:spPr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pic>
        <p:nvPicPr>
          <p:cNvPr id="7" name="Picture 6" descr="bloodchart.jpg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9595" y="1526075"/>
            <a:ext cx="3810000" cy="4511829"/>
          </a:xfrm>
          <a:prstGeom prst="rect">
            <a:avLst/>
          </a:prstGeom>
          <a:ln>
            <a:solidFill>
              <a:srgbClr val="D1282E"/>
            </a:solidFill>
          </a:ln>
        </p:spPr>
      </p:pic>
      <p:pic>
        <p:nvPicPr>
          <p:cNvPr id="3" name="Picture 2" descr="Screen Shot 2016-10-02 at 11.21.21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333" y="1526075"/>
            <a:ext cx="4064000" cy="4511829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2190930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7"/>
            <a:ext cx="5791200" cy="1069911"/>
          </a:xfrm>
        </p:spPr>
        <p:txBody>
          <a:bodyPr/>
          <a:lstStyle/>
          <a:p>
            <a:r>
              <a:rPr lang="en-US" b="1" u="sng" cap="none" dirty="0" smtClean="0">
                <a:latin typeface="Adobe Caslon Pro"/>
                <a:cs typeface="Adobe Caslon Pro"/>
              </a:rPr>
              <a:t>Objectives</a:t>
            </a:r>
            <a:endParaRPr lang="en-US" b="1" u="sng" cap="none" dirty="0">
              <a:latin typeface="Adobe Caslon Pro"/>
              <a:cs typeface="Adobe Caslon Pro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52600"/>
            <a:ext cx="8785412" cy="3280359"/>
          </a:xfrm>
        </p:spPr>
        <p:txBody>
          <a:bodyPr/>
          <a:lstStyle/>
          <a:p>
            <a:pPr marL="342900" lvl="0" indent="-342900" rtl="1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rgbClr val="FE8637"/>
              </a:buClr>
              <a:buSzPct val="70000"/>
              <a:buFont typeface="Arial"/>
              <a:buChar char="•"/>
            </a:pPr>
            <a:r>
              <a:rPr lang="en-US" altLang="x-none" sz="2400" b="0" dirty="0" smtClean="0">
                <a:solidFill>
                  <a:prstClr val="black"/>
                </a:solidFill>
                <a:latin typeface="Century Schoolbook"/>
              </a:rPr>
              <a:t>1. To </a:t>
            </a:r>
            <a:r>
              <a:rPr lang="en-US" altLang="x-none" sz="2400" b="0" dirty="0">
                <a:solidFill>
                  <a:prstClr val="black"/>
                </a:solidFill>
                <a:latin typeface="Century Schoolbook"/>
              </a:rPr>
              <a:t>determine the blood group </a:t>
            </a:r>
            <a:r>
              <a:rPr lang="en-US" altLang="x-none" sz="2400" b="0" dirty="0" smtClean="0">
                <a:solidFill>
                  <a:prstClr val="black"/>
                </a:solidFill>
                <a:latin typeface="Century Schoolbook"/>
              </a:rPr>
              <a:t>according to the ABO </a:t>
            </a:r>
            <a:r>
              <a:rPr lang="en-US" altLang="x-none" sz="2400" b="0" dirty="0">
                <a:solidFill>
                  <a:prstClr val="black"/>
                </a:solidFill>
                <a:latin typeface="Century Schoolbook"/>
              </a:rPr>
              <a:t>system.</a:t>
            </a:r>
          </a:p>
          <a:p>
            <a:pPr lvl="0" rtl="1">
              <a:spcBef>
                <a:spcPts val="600"/>
              </a:spcBef>
              <a:spcAft>
                <a:spcPts val="0"/>
              </a:spcAft>
              <a:buClr>
                <a:srgbClr val="FE8637"/>
              </a:buClr>
              <a:buSzPct val="70000"/>
            </a:pPr>
            <a:endParaRPr lang="en-US" altLang="x-none" sz="2400" b="0" dirty="0">
              <a:solidFill>
                <a:prstClr val="black"/>
              </a:solidFill>
              <a:latin typeface="Century Schoolbook"/>
            </a:endParaRPr>
          </a:p>
          <a:p>
            <a:pPr marL="342900" lvl="0" indent="-342900" rtl="1">
              <a:spcBef>
                <a:spcPts val="600"/>
              </a:spcBef>
              <a:spcAft>
                <a:spcPts val="0"/>
              </a:spcAft>
              <a:buClr>
                <a:srgbClr val="FE8637"/>
              </a:buClr>
              <a:buSzPct val="70000"/>
              <a:buFont typeface="Arial"/>
              <a:buChar char="•"/>
            </a:pPr>
            <a:r>
              <a:rPr lang="en-US" altLang="x-none" sz="2400" b="0" dirty="0" smtClean="0">
                <a:solidFill>
                  <a:prstClr val="black"/>
                </a:solidFill>
                <a:latin typeface="Century Schoolbook"/>
              </a:rPr>
              <a:t>2- To </a:t>
            </a:r>
            <a:r>
              <a:rPr lang="en-US" altLang="x-none" sz="2400" b="0" dirty="0">
                <a:solidFill>
                  <a:prstClr val="black"/>
                </a:solidFill>
                <a:latin typeface="Century Schoolbook"/>
              </a:rPr>
              <a:t>test for the availability of the </a:t>
            </a:r>
            <a:r>
              <a:rPr lang="en-US" altLang="x-none" sz="2400" b="0" dirty="0" smtClean="0">
                <a:solidFill>
                  <a:prstClr val="black"/>
                </a:solidFill>
                <a:latin typeface="Century Schoolbook"/>
              </a:rPr>
              <a:t>Rh factor (D antigen)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80726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ownload.jpeg"/>
          <p:cNvPicPr>
            <a:picLocks noChangeAspect="1"/>
          </p:cNvPicPr>
          <p:nvPr/>
        </p:nvPicPr>
        <p:blipFill rotWithShape="1">
          <a:blip r:embed="rId2">
            <a:alphaModFix amt="67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203" t="8810" r="49558" b="42644"/>
          <a:stretch/>
        </p:blipFill>
        <p:spPr>
          <a:xfrm>
            <a:off x="3207571" y="4228353"/>
            <a:ext cx="1110430" cy="1494118"/>
          </a:xfrm>
          <a:prstGeom prst="rect">
            <a:avLst/>
          </a:prstGeom>
          <a:ln>
            <a:noFill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06040"/>
            <a:ext cx="8810239" cy="5661136"/>
          </a:xfrm>
        </p:spPr>
        <p:txBody>
          <a:bodyPr>
            <a:normAutofit/>
          </a:bodyPr>
          <a:lstStyle/>
          <a:p>
            <a:pPr marL="342900" indent="-342900" algn="just">
              <a:lnSpc>
                <a:spcPct val="150000"/>
              </a:lnSpc>
              <a:buClr>
                <a:schemeClr val="tx2"/>
              </a:buClr>
              <a:buFont typeface="Arial"/>
              <a:buChar char="•"/>
            </a:pPr>
            <a:r>
              <a:rPr lang="en-US" b="0" dirty="0" smtClean="0">
                <a:latin typeface="Abadi MT Condensed Light"/>
                <a:cs typeface="Abadi MT Condensed Light"/>
              </a:rPr>
              <a:t>The </a:t>
            </a:r>
            <a:r>
              <a:rPr lang="en-US" b="0" dirty="0">
                <a:latin typeface="Abadi MT Condensed Light"/>
                <a:cs typeface="Abadi MT Condensed Light"/>
              </a:rPr>
              <a:t>differences in human blood are due to the presence or absence of certain protein molecules called </a:t>
            </a:r>
            <a:r>
              <a:rPr lang="en-US" u="sng" dirty="0">
                <a:solidFill>
                  <a:srgbClr val="FF0000"/>
                </a:solidFill>
                <a:latin typeface="Abadi MT Condensed Light"/>
                <a:cs typeface="Abadi MT Condensed Light"/>
              </a:rPr>
              <a:t>antigens</a:t>
            </a:r>
            <a:r>
              <a:rPr lang="en-US" b="0" dirty="0">
                <a:latin typeface="Abadi MT Condensed Light"/>
                <a:cs typeface="Abadi MT Condensed Light"/>
              </a:rPr>
              <a:t> and </a:t>
            </a:r>
            <a:r>
              <a:rPr lang="en-US" u="sng" dirty="0">
                <a:solidFill>
                  <a:srgbClr val="FF0000"/>
                </a:solidFill>
                <a:latin typeface="Abadi MT Condensed Light"/>
                <a:cs typeface="Abadi MT Condensed Light"/>
              </a:rPr>
              <a:t>antibodies</a:t>
            </a:r>
            <a:r>
              <a:rPr lang="en-US" b="0" dirty="0">
                <a:latin typeface="Abadi MT Condensed Light"/>
                <a:cs typeface="Abadi MT Condensed Light"/>
              </a:rPr>
              <a:t>. </a:t>
            </a:r>
            <a:endParaRPr lang="en-US" b="0" dirty="0" smtClean="0">
              <a:latin typeface="Abadi MT Condensed Light"/>
              <a:cs typeface="Abadi MT Condensed Light"/>
            </a:endParaRPr>
          </a:p>
          <a:p>
            <a:pPr marL="342900" indent="-342900" algn="just">
              <a:lnSpc>
                <a:spcPct val="150000"/>
              </a:lnSpc>
              <a:buClr>
                <a:schemeClr val="tx2"/>
              </a:buClr>
              <a:buFont typeface="Arial"/>
              <a:buChar char="•"/>
            </a:pPr>
            <a:r>
              <a:rPr lang="en-US" b="0" dirty="0" smtClean="0">
                <a:latin typeface="Abadi MT Condensed Light"/>
                <a:cs typeface="Abadi MT Condensed Light"/>
              </a:rPr>
              <a:t>The </a:t>
            </a:r>
            <a:r>
              <a:rPr lang="en-US" u="sng" dirty="0">
                <a:solidFill>
                  <a:srgbClr val="FF0000"/>
                </a:solidFill>
                <a:latin typeface="Abadi MT Condensed Light"/>
                <a:cs typeface="Abadi MT Condensed Light"/>
              </a:rPr>
              <a:t>antigens</a:t>
            </a:r>
            <a:r>
              <a:rPr lang="en-US" b="0" dirty="0">
                <a:latin typeface="Abadi MT Condensed Light"/>
                <a:cs typeface="Abadi MT Condensed Light"/>
              </a:rPr>
              <a:t> are located on </a:t>
            </a:r>
            <a:r>
              <a:rPr lang="en-US" u="sng" dirty="0">
                <a:solidFill>
                  <a:schemeClr val="tx2">
                    <a:lumMod val="75000"/>
                  </a:schemeClr>
                </a:solidFill>
                <a:latin typeface="Abadi MT Condensed Light"/>
                <a:cs typeface="Abadi MT Condensed Light"/>
              </a:rPr>
              <a:t>the surface of the red blood cells </a:t>
            </a:r>
          </a:p>
          <a:p>
            <a:pPr marL="342900" indent="-342900" algn="just">
              <a:lnSpc>
                <a:spcPct val="150000"/>
              </a:lnSpc>
              <a:buClr>
                <a:schemeClr val="tx2"/>
              </a:buClr>
              <a:buFont typeface="Arial"/>
              <a:buChar char="•"/>
            </a:pPr>
            <a:r>
              <a:rPr lang="en-US" altLang="x-none" b="0" dirty="0" smtClean="0">
                <a:latin typeface="Abadi MT Condensed Light"/>
                <a:cs typeface="Abadi MT Condensed Light"/>
              </a:rPr>
              <a:t>Antigens are a</a:t>
            </a:r>
            <a:r>
              <a:rPr lang="en-US" altLang="x-none" b="0" dirty="0" smtClean="0">
                <a:solidFill>
                  <a:prstClr val="black"/>
                </a:solidFill>
                <a:latin typeface="Abadi MT Condensed Light"/>
                <a:cs typeface="Abadi MT Condensed Light"/>
              </a:rPr>
              <a:t>lso </a:t>
            </a:r>
            <a:r>
              <a:rPr lang="en-US" altLang="x-none" b="0" dirty="0">
                <a:solidFill>
                  <a:prstClr val="black"/>
                </a:solidFill>
                <a:latin typeface="Abadi MT Condensed Light"/>
                <a:cs typeface="Abadi MT Condensed Light"/>
              </a:rPr>
              <a:t>found in a wide variety of tissues and biological fluids such as saliva, milk , seminal fluid, urine , and gastric juice.</a:t>
            </a:r>
            <a:endParaRPr lang="en-US" u="sng" dirty="0" smtClean="0">
              <a:solidFill>
                <a:schemeClr val="tx2">
                  <a:lumMod val="75000"/>
                </a:schemeClr>
              </a:solidFill>
              <a:latin typeface="Abadi MT Condensed Light"/>
              <a:cs typeface="Abadi MT Condensed Light"/>
            </a:endParaRPr>
          </a:p>
          <a:p>
            <a:pPr marL="342900" indent="-342900" algn="just">
              <a:lnSpc>
                <a:spcPct val="150000"/>
              </a:lnSpc>
              <a:buClr>
                <a:schemeClr val="tx2"/>
              </a:buClr>
              <a:buFont typeface="Arial"/>
              <a:buChar char="•"/>
            </a:pPr>
            <a:r>
              <a:rPr lang="en-US" b="0" dirty="0" smtClean="0">
                <a:latin typeface="Abadi MT Condensed Light"/>
                <a:cs typeface="Abadi MT Condensed Light"/>
              </a:rPr>
              <a:t>The </a:t>
            </a:r>
            <a:r>
              <a:rPr lang="en-US" u="sng" dirty="0" smtClean="0">
                <a:solidFill>
                  <a:schemeClr val="tx2"/>
                </a:solidFill>
                <a:latin typeface="Abadi MT Condensed Light"/>
                <a:cs typeface="Abadi MT Condensed Light"/>
              </a:rPr>
              <a:t>antibodies</a:t>
            </a:r>
            <a:r>
              <a:rPr lang="en-US" b="0" dirty="0" smtClean="0">
                <a:latin typeface="Abadi MT Condensed Light"/>
                <a:cs typeface="Abadi MT Condensed Light"/>
              </a:rPr>
              <a:t> </a:t>
            </a:r>
            <a:r>
              <a:rPr lang="en-US" b="0" dirty="0">
                <a:latin typeface="Abadi MT Condensed Light"/>
                <a:cs typeface="Abadi MT Condensed Light"/>
              </a:rPr>
              <a:t>are in the </a:t>
            </a:r>
            <a:r>
              <a:rPr lang="en-US" u="sng" dirty="0">
                <a:solidFill>
                  <a:schemeClr val="tx2">
                    <a:lumMod val="75000"/>
                  </a:schemeClr>
                </a:solidFill>
                <a:latin typeface="Abadi MT Condensed Light"/>
                <a:cs typeface="Abadi MT Condensed Light"/>
              </a:rPr>
              <a:t>blood </a:t>
            </a:r>
            <a:r>
              <a:rPr lang="en-US" u="sng" dirty="0" smtClean="0">
                <a:solidFill>
                  <a:schemeClr val="tx2">
                    <a:lumMod val="75000"/>
                  </a:schemeClr>
                </a:solidFill>
                <a:latin typeface="Abadi MT Condensed Light"/>
                <a:cs typeface="Abadi MT Condensed Light"/>
              </a:rPr>
              <a:t>plasma </a:t>
            </a:r>
            <a:r>
              <a:rPr lang="en-US" b="0" dirty="0" smtClean="0">
                <a:latin typeface="Abadi MT Condensed Light"/>
                <a:cs typeface="Abadi MT Condensed Light"/>
              </a:rPr>
              <a:t>to attack </a:t>
            </a:r>
            <a:r>
              <a:rPr lang="en-US" b="0" dirty="0">
                <a:latin typeface="Abadi MT Condensed Light"/>
                <a:cs typeface="Abadi MT Condensed Light"/>
              </a:rPr>
              <a:t>foreign antigens, </a:t>
            </a:r>
            <a:r>
              <a:rPr lang="en-US" b="0" dirty="0" smtClean="0">
                <a:latin typeface="Abadi MT Condensed Light"/>
                <a:cs typeface="Abadi MT Condensed Light"/>
              </a:rPr>
              <a:t>resulting </a:t>
            </a:r>
            <a:r>
              <a:rPr lang="en-US" b="0" dirty="0">
                <a:latin typeface="Abadi MT Condensed Light"/>
                <a:cs typeface="Abadi MT Condensed Light"/>
              </a:rPr>
              <a:t>in clumping (agglutination) </a:t>
            </a:r>
            <a:endParaRPr lang="en-US" u="sng" dirty="0" smtClean="0">
              <a:solidFill>
                <a:schemeClr val="tx2">
                  <a:lumMod val="75000"/>
                </a:schemeClr>
              </a:solidFill>
              <a:latin typeface="Abadi MT Condensed Light"/>
              <a:cs typeface="Abadi MT Condensed Light"/>
            </a:endParaRPr>
          </a:p>
          <a:p>
            <a:pPr marL="342900" indent="-342900" algn="just">
              <a:lnSpc>
                <a:spcPct val="150000"/>
              </a:lnSpc>
              <a:buClr>
                <a:schemeClr val="tx2"/>
              </a:buClr>
              <a:buFont typeface="Arial"/>
              <a:buChar char="•"/>
            </a:pPr>
            <a:endParaRPr lang="en-US" u="sng" dirty="0">
              <a:solidFill>
                <a:schemeClr val="tx2">
                  <a:lumMod val="75000"/>
                </a:schemeClr>
              </a:solidFill>
              <a:latin typeface="Abadi MT Condensed Light"/>
              <a:cs typeface="Abadi MT Condensed Ligh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996" y="343647"/>
            <a:ext cx="8468697" cy="908663"/>
          </a:xfrm>
        </p:spPr>
        <p:txBody>
          <a:bodyPr/>
          <a:lstStyle/>
          <a:p>
            <a:pPr algn="ctr"/>
            <a:r>
              <a:rPr lang="en-US" b="1" u="sng" cap="none" dirty="0" smtClean="0">
                <a:latin typeface="Adobe Caslon Pro"/>
                <a:cs typeface="Adobe Caslon Pro"/>
              </a:rPr>
              <a:t>Blood Group Substances</a:t>
            </a:r>
            <a:endParaRPr lang="en-US" b="1" u="sng" cap="none" dirty="0">
              <a:latin typeface="Adobe Caslon Pro"/>
              <a:cs typeface="Adobe Caslon Pro"/>
            </a:endParaRPr>
          </a:p>
        </p:txBody>
      </p:sp>
      <p:pic>
        <p:nvPicPr>
          <p:cNvPr id="4" name="Picture 3" descr="download.jpe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3884" b="19450"/>
          <a:stretch/>
        </p:blipFill>
        <p:spPr>
          <a:xfrm>
            <a:off x="6507384" y="4975412"/>
            <a:ext cx="1615903" cy="1408654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74075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-345830"/>
            <a:ext cx="7078133" cy="1371600"/>
          </a:xfrm>
        </p:spPr>
        <p:txBody>
          <a:bodyPr/>
          <a:lstStyle/>
          <a:p>
            <a:pPr algn="ctr"/>
            <a:r>
              <a:rPr lang="en-US" b="1" u="sng" cap="none" dirty="0" smtClean="0">
                <a:latin typeface="Adobe Caslon Pro"/>
                <a:cs typeface="Adobe Caslon Pro"/>
              </a:rPr>
              <a:t>ABO Blood Type System</a:t>
            </a:r>
            <a:endParaRPr lang="en-US" b="1" u="sng" cap="none" dirty="0">
              <a:latin typeface="Adobe Caslon Pro"/>
              <a:cs typeface="Adobe Caslon Pro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271558"/>
            <a:ext cx="8617288" cy="4373563"/>
          </a:xfrm>
        </p:spPr>
        <p:txBody>
          <a:bodyPr>
            <a:normAutofit/>
          </a:bodyPr>
          <a:lstStyle/>
          <a:p>
            <a:pPr marL="342900" lvl="0" indent="-342900" rtl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FE8637"/>
              </a:buClr>
              <a:buSzPct val="70000"/>
              <a:buFont typeface="Arial"/>
              <a:buChar char="•"/>
            </a:pPr>
            <a:r>
              <a:rPr lang="en-US" sz="2400" b="0" dirty="0" smtClean="0">
                <a:solidFill>
                  <a:prstClr val="black"/>
                </a:solidFill>
                <a:latin typeface="Abadi MT Condensed Light"/>
                <a:cs typeface="Abadi MT Condensed Light"/>
              </a:rPr>
              <a:t>-The </a:t>
            </a:r>
            <a:r>
              <a:rPr lang="en-US" sz="2400" b="0" dirty="0">
                <a:solidFill>
                  <a:prstClr val="black"/>
                </a:solidFill>
                <a:latin typeface="Abadi MT Condensed Light"/>
                <a:cs typeface="Abadi MT Condensed Light"/>
              </a:rPr>
              <a:t>ABO </a:t>
            </a:r>
            <a:r>
              <a:rPr lang="en-US" sz="2400" b="0" dirty="0" smtClean="0">
                <a:solidFill>
                  <a:prstClr val="black"/>
                </a:solidFill>
                <a:latin typeface="Abadi MT Condensed Light"/>
                <a:cs typeface="Abadi MT Condensed Light"/>
              </a:rPr>
              <a:t>blood type system </a:t>
            </a:r>
            <a:r>
              <a:rPr lang="en-US" sz="2400" b="0" dirty="0">
                <a:solidFill>
                  <a:prstClr val="black"/>
                </a:solidFill>
                <a:latin typeface="Abadi MT Condensed Light"/>
                <a:cs typeface="Abadi MT Condensed Light"/>
              </a:rPr>
              <a:t>is </a:t>
            </a:r>
            <a:r>
              <a:rPr lang="en-US" sz="2400" b="0" dirty="0" smtClean="0">
                <a:solidFill>
                  <a:prstClr val="black"/>
                </a:solidFill>
                <a:latin typeface="Abadi MT Condensed Light"/>
                <a:cs typeface="Abadi MT Condensed Light"/>
              </a:rPr>
              <a:t>the major blood type classification system.</a:t>
            </a:r>
          </a:p>
          <a:p>
            <a:pPr marL="342900" lvl="0" indent="-342900" rtl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FE8637"/>
              </a:buClr>
              <a:buSzPct val="70000"/>
              <a:buFont typeface="Arial"/>
              <a:buChar char="•"/>
            </a:pPr>
            <a:r>
              <a:rPr lang="en-US" sz="2400" b="0" dirty="0" smtClean="0">
                <a:solidFill>
                  <a:prstClr val="black"/>
                </a:solidFill>
                <a:latin typeface="Abadi MT Condensed Light"/>
                <a:cs typeface="Abadi MT Condensed Light"/>
              </a:rPr>
              <a:t>- The four blood types in the ABO system (A, B, AB, and O) refer to different versions of </a:t>
            </a:r>
            <a:r>
              <a:rPr lang="en-US" sz="2400" dirty="0">
                <a:solidFill>
                  <a:schemeClr val="tx2"/>
                </a:solidFill>
                <a:latin typeface="Abadi MT Condensed Light"/>
                <a:cs typeface="Abadi MT Condensed Light"/>
              </a:rPr>
              <a:t>oligosaccharides</a:t>
            </a:r>
            <a:r>
              <a:rPr lang="en-US" sz="2400" b="0" dirty="0" smtClean="0">
                <a:solidFill>
                  <a:prstClr val="black"/>
                </a:solidFill>
                <a:latin typeface="Abadi MT Condensed Light"/>
                <a:cs typeface="Abadi MT Condensed Light"/>
              </a:rPr>
              <a:t> which are present on the surface of RBCs. 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7891946"/>
              </p:ext>
            </p:extLst>
          </p:nvPr>
        </p:nvGraphicFramePr>
        <p:xfrm>
          <a:off x="768351" y="4531179"/>
          <a:ext cx="7190316" cy="20897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Document" r:id="rId3" imgW="6083300" imgH="2197100" progId="Word.Document.12">
                  <p:embed/>
                </p:oleObj>
              </mc:Choice>
              <mc:Fallback>
                <p:oleObj name="Document" r:id="rId3" imgW="6083300" imgH="21971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68351" y="4531179"/>
                        <a:ext cx="7190316" cy="20897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14456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478" y="-250869"/>
            <a:ext cx="8575524" cy="1371600"/>
          </a:xfrm>
        </p:spPr>
        <p:txBody>
          <a:bodyPr/>
          <a:lstStyle/>
          <a:p>
            <a:pPr algn="ctr"/>
            <a:r>
              <a:rPr lang="en-US" b="1" u="sng" cap="none" dirty="0" smtClean="0">
                <a:latin typeface="Adobe Caslon Pro"/>
                <a:cs typeface="Adobe Caslon Pro"/>
              </a:rPr>
              <a:t>Importance of The ABO System </a:t>
            </a:r>
            <a:endParaRPr lang="en-US" u="sng" cap="none" dirty="0">
              <a:latin typeface="Adobe Caslon Pro"/>
              <a:cs typeface="Adobe Caslon Pro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477" y="1752601"/>
            <a:ext cx="5629125" cy="2841162"/>
          </a:xfrm>
        </p:spPr>
        <p:txBody>
          <a:bodyPr>
            <a:normAutofit fontScale="85000" lnSpcReduction="10000"/>
          </a:bodyPr>
          <a:lstStyle/>
          <a:p>
            <a:pPr marL="342900" indent="-342900" algn="just">
              <a:lnSpc>
                <a:spcPct val="150000"/>
              </a:lnSpc>
              <a:buClr>
                <a:schemeClr val="tx2"/>
              </a:buClr>
              <a:buFont typeface="Arial"/>
              <a:buChar char="•"/>
            </a:pPr>
            <a:r>
              <a:rPr lang="en-US" altLang="x-none" sz="2400" b="0" dirty="0">
                <a:latin typeface="Abadi MT Condensed Light"/>
                <a:cs typeface="Abadi MT Condensed Light"/>
              </a:rPr>
              <a:t>Blood group antigens must be determined to </a:t>
            </a:r>
            <a:r>
              <a:rPr lang="en-US" altLang="x-none" sz="2400" b="0" dirty="0" smtClean="0">
                <a:latin typeface="Abadi MT Condensed Light"/>
                <a:cs typeface="Abadi MT Condensed Light"/>
              </a:rPr>
              <a:t>secure</a:t>
            </a:r>
            <a:r>
              <a:rPr lang="x-none" altLang="x-none" sz="2400" b="0" dirty="0" smtClean="0">
                <a:latin typeface="Abadi MT Condensed Light"/>
                <a:cs typeface="Abadi MT Condensed Light"/>
              </a:rPr>
              <a:t> </a:t>
            </a:r>
            <a:r>
              <a:rPr lang="en-US" altLang="x-none" sz="2400" b="0" dirty="0">
                <a:latin typeface="Abadi MT Condensed Light"/>
                <a:cs typeface="Abadi MT Condensed Light"/>
              </a:rPr>
              <a:t>a safe practice of blood </a:t>
            </a:r>
            <a:r>
              <a:rPr lang="en-US" altLang="x-none" sz="2400" b="0" dirty="0" smtClean="0">
                <a:latin typeface="Abadi MT Condensed Light"/>
                <a:cs typeface="Abadi MT Condensed Light"/>
              </a:rPr>
              <a:t>transfusion.</a:t>
            </a:r>
            <a:endParaRPr lang="en-US" sz="2400" b="0" dirty="0">
              <a:latin typeface="Abadi MT Condensed Light"/>
              <a:cs typeface="Abadi MT Condensed Light"/>
            </a:endParaRPr>
          </a:p>
          <a:p>
            <a:pPr marL="342900" indent="-342900" algn="just">
              <a:lnSpc>
                <a:spcPct val="150000"/>
              </a:lnSpc>
              <a:buClr>
                <a:schemeClr val="tx2"/>
              </a:buClr>
              <a:buFont typeface="Arial"/>
              <a:buChar char="•"/>
            </a:pPr>
            <a:r>
              <a:rPr lang="en-US" sz="2400" b="0" dirty="0" smtClean="0">
                <a:latin typeface="Abadi MT Condensed Light"/>
                <a:cs typeface="Abadi MT Condensed Light"/>
              </a:rPr>
              <a:t>They </a:t>
            </a:r>
            <a:r>
              <a:rPr lang="en-US" sz="2400" b="0" dirty="0">
                <a:latin typeface="Abadi MT Condensed Light"/>
                <a:cs typeface="Abadi MT Condensed Light"/>
              </a:rPr>
              <a:t>are also useful in determining familial relationships in forensic </a:t>
            </a:r>
            <a:r>
              <a:rPr lang="en-US" sz="2400" b="0" dirty="0" smtClean="0">
                <a:latin typeface="Abadi MT Condensed Light"/>
                <a:cs typeface="Abadi MT Condensed Light"/>
              </a:rPr>
              <a:t>medicine.</a:t>
            </a:r>
            <a:r>
              <a:rPr lang="x-none" altLang="x-none" sz="2400" b="0" dirty="0" smtClean="0">
                <a:latin typeface="Abadi MT Condensed Light"/>
                <a:cs typeface="Abadi MT Condensed Light"/>
              </a:rPr>
              <a:t> </a:t>
            </a:r>
            <a:endParaRPr lang="x-none" sz="2400" b="0" dirty="0">
              <a:latin typeface="Abadi MT Condensed Light"/>
              <a:cs typeface="Abadi MT Condensed Light"/>
            </a:endParaRPr>
          </a:p>
          <a:p>
            <a:pPr algn="just"/>
            <a:endParaRPr lang="en-US" dirty="0"/>
          </a:p>
        </p:txBody>
      </p:sp>
      <p:pic>
        <p:nvPicPr>
          <p:cNvPr id="4" name="Picture 3" descr="images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9602" y="1462045"/>
            <a:ext cx="2946400" cy="2902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352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7032483" cy="808767"/>
          </a:xfrm>
        </p:spPr>
        <p:txBody>
          <a:bodyPr/>
          <a:lstStyle/>
          <a:p>
            <a:pPr algn="ctr"/>
            <a:r>
              <a:rPr lang="en-US" u="sng" cap="none" dirty="0" smtClean="0">
                <a:latin typeface="Adobe Caslon Pro"/>
                <a:cs typeface="Adobe Caslon Pro"/>
              </a:rPr>
              <a:t>Genetics of Blood Types</a:t>
            </a:r>
            <a:endParaRPr lang="en-US" u="sng" cap="none" dirty="0">
              <a:latin typeface="Adobe Caslon Pro"/>
              <a:cs typeface="Adobe Caslon Pro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1980"/>
            <a:ext cx="4740498" cy="5142476"/>
          </a:xfrm>
        </p:spPr>
        <p:txBody>
          <a:bodyPr>
            <a:normAutofit/>
          </a:bodyPr>
          <a:lstStyle/>
          <a:p>
            <a:pPr marL="342900" indent="-342900" algn="just">
              <a:lnSpc>
                <a:spcPct val="150000"/>
              </a:lnSpc>
              <a:buFont typeface="Arial"/>
              <a:buChar char="•"/>
            </a:pPr>
            <a:r>
              <a:rPr lang="en-US" altLang="x-none" b="0" dirty="0">
                <a:latin typeface="Abadi MT Condensed Light"/>
                <a:cs typeface="Abadi MT Condensed Light"/>
              </a:rPr>
              <a:t>Your blood type is established before you are </a:t>
            </a:r>
            <a:r>
              <a:rPr lang="en-US" altLang="x-none" b="0" dirty="0" smtClean="0">
                <a:latin typeface="Abadi MT Condensed Light"/>
                <a:cs typeface="Abadi MT Condensed Light"/>
              </a:rPr>
              <a:t>born, </a:t>
            </a:r>
            <a:r>
              <a:rPr lang="en-US" altLang="x-none" b="0" dirty="0">
                <a:latin typeface="Abadi MT Condensed Light"/>
                <a:cs typeface="Abadi MT Condensed Light"/>
              </a:rPr>
              <a:t>by specific GENES inherited from your parents. </a:t>
            </a:r>
            <a:endParaRPr lang="en-US" altLang="x-none" b="0" dirty="0" smtClean="0">
              <a:latin typeface="Abadi MT Condensed Light"/>
              <a:cs typeface="Abadi MT Condensed Light"/>
            </a:endParaRPr>
          </a:p>
          <a:p>
            <a:pPr marL="800100" lvl="1" indent="-342900" algn="just">
              <a:lnSpc>
                <a:spcPct val="150000"/>
              </a:lnSpc>
              <a:buFont typeface="Arial"/>
              <a:buChar char="•"/>
            </a:pPr>
            <a:r>
              <a:rPr lang="en-US" altLang="x-none" b="0" dirty="0" smtClean="0">
                <a:latin typeface="Abadi MT Condensed Light"/>
                <a:cs typeface="Abadi MT Condensed Light"/>
              </a:rPr>
              <a:t>You have two copies of this gene, one inherited from </a:t>
            </a:r>
            <a:r>
              <a:rPr lang="en-US" altLang="x-none" b="0" dirty="0">
                <a:latin typeface="Abadi MT Condensed Light"/>
                <a:cs typeface="Abadi MT Condensed Light"/>
              </a:rPr>
              <a:t>your MOTHER and </a:t>
            </a:r>
            <a:r>
              <a:rPr lang="x-none" altLang="x-none" b="0" dirty="0">
                <a:latin typeface="Abadi MT Condensed Light"/>
                <a:cs typeface="Abadi MT Condensed Light"/>
              </a:rPr>
              <a:t> </a:t>
            </a:r>
            <a:r>
              <a:rPr lang="en-US" altLang="x-none" b="0" dirty="0" smtClean="0">
                <a:latin typeface="Abadi MT Condensed Light"/>
                <a:cs typeface="Abadi MT Condensed Light"/>
              </a:rPr>
              <a:t>the other inherited </a:t>
            </a:r>
            <a:r>
              <a:rPr lang="en-US" altLang="x-none" b="0" dirty="0">
                <a:latin typeface="Abadi MT Condensed Light"/>
                <a:cs typeface="Abadi MT Condensed Light"/>
              </a:rPr>
              <a:t>from your FATHER.  </a:t>
            </a:r>
          </a:p>
          <a:p>
            <a:endParaRPr lang="en-US" dirty="0"/>
          </a:p>
        </p:txBody>
      </p:sp>
      <p:pic>
        <p:nvPicPr>
          <p:cNvPr id="4" name="Picture 3" descr="codominant.jp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868" b="2839"/>
          <a:stretch/>
        </p:blipFill>
        <p:spPr>
          <a:xfrm>
            <a:off x="5740430" y="1427468"/>
            <a:ext cx="2924175" cy="3618665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5" name="Picture 4" descr="inheri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466" y="4622800"/>
            <a:ext cx="3703139" cy="1801656"/>
          </a:xfrm>
          <a:prstGeom prst="rect">
            <a:avLst/>
          </a:prstGeom>
          <a:ln>
            <a:solidFill>
              <a:srgbClr val="D1282E"/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5740429" y="5046133"/>
            <a:ext cx="2974975" cy="181588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1400" b="1" u="sng" dirty="0" err="1" smtClean="0">
                <a:solidFill>
                  <a:srgbClr val="FF0000"/>
                </a:solidFill>
                <a:latin typeface="Abadi MT Condensed Light"/>
                <a:cs typeface="Abadi MT Condensed Light"/>
              </a:rPr>
              <a:t>Codominance</a:t>
            </a:r>
            <a:r>
              <a:rPr lang="en-US" sz="1400" b="1" dirty="0">
                <a:latin typeface="Abadi MT Condensed Light"/>
                <a:cs typeface="Abadi MT Condensed Light"/>
              </a:rPr>
              <a:t> </a:t>
            </a:r>
            <a:r>
              <a:rPr lang="en-US" sz="1400" b="1" dirty="0" smtClean="0">
                <a:latin typeface="Abadi MT Condensed Light"/>
                <a:cs typeface="Abadi MT Condensed Light"/>
              </a:rPr>
              <a:t> </a:t>
            </a:r>
          </a:p>
          <a:p>
            <a:pPr algn="just"/>
            <a:r>
              <a:rPr lang="en-US" sz="1400" b="1" dirty="0" smtClean="0">
                <a:latin typeface="Abadi MT Condensed Light"/>
                <a:cs typeface="Abadi MT Condensed Light"/>
              </a:rPr>
              <a:t>is a</a:t>
            </a:r>
            <a:r>
              <a:rPr lang="en-US" sz="1400" b="1" dirty="0">
                <a:latin typeface="Abadi MT Condensed Light"/>
                <a:cs typeface="Abadi MT Condensed Light"/>
              </a:rPr>
              <a:t> condition in which the alleles of a gene pair in a heterozygote are fully expressed thereby resulting in offspring with a phenotype that is neither dominant nor recessive </a:t>
            </a:r>
            <a:r>
              <a:rPr lang="en-US" sz="1400" dirty="0" smtClean="0">
                <a:latin typeface="Abadi MT Condensed Light"/>
                <a:cs typeface="Abadi MT Condensed Light"/>
              </a:rPr>
              <a:t> </a:t>
            </a:r>
            <a:endParaRPr lang="en-US" sz="1400" dirty="0">
              <a:latin typeface="Abadi MT Condensed Light"/>
              <a:cs typeface="Abadi MT Condensed Light"/>
            </a:endParaRPr>
          </a:p>
        </p:txBody>
      </p:sp>
    </p:spTree>
    <p:extLst>
      <p:ext uri="{BB962C8B-B14F-4D97-AF65-F5344CB8AC3E}">
        <p14:creationId xmlns:p14="http://schemas.microsoft.com/office/powerpoint/2010/main" val="3014151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506664"/>
            <a:ext cx="8395237" cy="389413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2847" y="119529"/>
            <a:ext cx="5791200" cy="879988"/>
          </a:xfrm>
        </p:spPr>
        <p:txBody>
          <a:bodyPr/>
          <a:lstStyle/>
          <a:p>
            <a:pPr algn="ctr"/>
            <a:r>
              <a:rPr lang="en-US" u="sng" cap="none" dirty="0" smtClean="0">
                <a:latin typeface="Adobe Caslon Pro"/>
                <a:cs typeface="Adobe Caslon Pro"/>
              </a:rPr>
              <a:t>Blood Types</a:t>
            </a:r>
            <a:endParaRPr lang="en-US" u="sng" cap="none" dirty="0">
              <a:latin typeface="Adobe Caslon Pro"/>
              <a:cs typeface="Adobe Caslon Pro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34500"/>
            <a:ext cx="7620000" cy="4891664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en-US" b="0" dirty="0">
                <a:latin typeface="Abadi MT Condensed Light"/>
                <a:cs typeface="Abadi MT Condensed Light"/>
              </a:rPr>
              <a:t>There are 3 alleles or genes for blood type: A, B, &amp; O. </a:t>
            </a:r>
            <a:endParaRPr lang="en-US" b="0" dirty="0" smtClean="0">
              <a:latin typeface="Abadi MT Condensed Light"/>
              <a:cs typeface="Abadi MT Condensed Light"/>
            </a:endParaRPr>
          </a:p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en-US" b="0" dirty="0" smtClean="0">
                <a:latin typeface="Abadi MT Condensed Light"/>
                <a:cs typeface="Abadi MT Condensed Light"/>
              </a:rPr>
              <a:t>Since </a:t>
            </a:r>
            <a:r>
              <a:rPr lang="en-US" b="0" dirty="0">
                <a:latin typeface="Abadi MT Condensed Light"/>
                <a:cs typeface="Abadi MT Condensed Light"/>
              </a:rPr>
              <a:t>we have 2 genes, there </a:t>
            </a:r>
            <a:r>
              <a:rPr lang="en-US" u="sng" dirty="0">
                <a:solidFill>
                  <a:srgbClr val="9D1E23"/>
                </a:solidFill>
                <a:latin typeface="Abadi MT Condensed Light"/>
                <a:cs typeface="Abadi MT Condensed Light"/>
              </a:rPr>
              <a:t>are 6 possible combinations.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4296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6-10-02 at 11.21.4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133" y="288141"/>
            <a:ext cx="8669867" cy="6283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323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2612" y="200848"/>
            <a:ext cx="5791200" cy="1010560"/>
          </a:xfrm>
        </p:spPr>
        <p:txBody>
          <a:bodyPr/>
          <a:lstStyle/>
          <a:p>
            <a:pPr algn="ctr"/>
            <a:r>
              <a:rPr lang="nl-NL" b="1" u="sng" cap="none" dirty="0" err="1" smtClean="0">
                <a:latin typeface="Adobe Caslon Pro"/>
                <a:cs typeface="Adobe Caslon Pro"/>
              </a:rPr>
              <a:t>Rhesus</a:t>
            </a:r>
            <a:r>
              <a:rPr lang="nl-NL" b="1" u="sng" cap="none" dirty="0" smtClean="0">
                <a:latin typeface="Adobe Caslon Pro"/>
                <a:cs typeface="Adobe Caslon Pro"/>
              </a:rPr>
              <a:t> Blood Group</a:t>
            </a:r>
            <a:endParaRPr lang="en-US" b="1" u="sng" cap="none" dirty="0">
              <a:latin typeface="Adobe Caslon Pro"/>
              <a:cs typeface="Adobe Caslon Pro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543124"/>
            <a:ext cx="8171959" cy="4997349"/>
          </a:xfrm>
        </p:spPr>
        <p:txBody>
          <a:bodyPr>
            <a:normAutofit fontScale="92500" lnSpcReduction="10000"/>
          </a:bodyPr>
          <a:lstStyle/>
          <a:p>
            <a:pPr marL="342900" indent="-342900" algn="just">
              <a:lnSpc>
                <a:spcPct val="150000"/>
              </a:lnSpc>
              <a:buFont typeface="Arial"/>
              <a:buChar char="•"/>
            </a:pPr>
            <a:r>
              <a:rPr lang="en-US" sz="2400" b="0" dirty="0">
                <a:latin typeface="Abadi MT Condensed Light"/>
                <a:cs typeface="Abadi MT Condensed Light"/>
              </a:rPr>
              <a:t>First studied in rhesus </a:t>
            </a:r>
            <a:r>
              <a:rPr lang="en-US" sz="2400" b="0" dirty="0" smtClean="0">
                <a:latin typeface="Abadi MT Condensed Light"/>
                <a:cs typeface="Abadi MT Condensed Light"/>
              </a:rPr>
              <a:t>monkeys.</a:t>
            </a:r>
            <a:endParaRPr lang="en-US" sz="2400" b="0" dirty="0">
              <a:latin typeface="Abadi MT Condensed Light"/>
              <a:cs typeface="Abadi MT Condensed Light"/>
            </a:endParaRPr>
          </a:p>
          <a:p>
            <a:pPr marL="342900" indent="-342900" algn="just">
              <a:lnSpc>
                <a:spcPct val="150000"/>
              </a:lnSpc>
              <a:buFont typeface="Arial"/>
              <a:buChar char="•"/>
            </a:pPr>
            <a:r>
              <a:rPr lang="en-US" sz="2400" b="0" dirty="0">
                <a:latin typeface="Abadi MT Condensed Light"/>
                <a:cs typeface="Abadi MT Condensed Light"/>
              </a:rPr>
              <a:t>Is the second most significant blood group system in human </a:t>
            </a:r>
            <a:r>
              <a:rPr lang="en-US" sz="2400" b="0" dirty="0" smtClean="0">
                <a:latin typeface="Abadi MT Condensed Light"/>
                <a:cs typeface="Abadi MT Condensed Light"/>
              </a:rPr>
              <a:t>transfusion. </a:t>
            </a:r>
            <a:endParaRPr lang="en-US" sz="2400" b="0" dirty="0">
              <a:latin typeface="Abadi MT Condensed Light"/>
              <a:cs typeface="Abadi MT Condensed Light"/>
            </a:endParaRPr>
          </a:p>
          <a:p>
            <a:pPr marL="342900" indent="-342900" algn="just">
              <a:lnSpc>
                <a:spcPct val="150000"/>
              </a:lnSpc>
              <a:buFont typeface="Arial"/>
              <a:buChar char="•"/>
            </a:pPr>
            <a:r>
              <a:rPr lang="en-US" sz="2400" b="0" dirty="0">
                <a:latin typeface="Abadi MT Condensed Light"/>
                <a:cs typeface="Abadi MT Condensed Light"/>
              </a:rPr>
              <a:t>The D antigen (</a:t>
            </a:r>
            <a:r>
              <a:rPr lang="en-US" sz="2400" b="0" dirty="0" err="1">
                <a:latin typeface="Abadi MT Condensed Light"/>
                <a:cs typeface="Abadi MT Condensed Light"/>
              </a:rPr>
              <a:t>RhD</a:t>
            </a:r>
            <a:r>
              <a:rPr lang="en-US" sz="2400" b="0" dirty="0">
                <a:latin typeface="Abadi MT Condensed Light"/>
                <a:cs typeface="Abadi MT Condensed Light"/>
              </a:rPr>
              <a:t>) is the most </a:t>
            </a:r>
            <a:r>
              <a:rPr lang="en-US" sz="2400" b="0" dirty="0" smtClean="0">
                <a:latin typeface="Abadi MT Condensed Light"/>
                <a:cs typeface="Abadi MT Condensed Light"/>
              </a:rPr>
              <a:t>important. </a:t>
            </a:r>
            <a:endParaRPr lang="en-US" sz="2400" b="0" dirty="0">
              <a:latin typeface="Abadi MT Condensed Light"/>
              <a:cs typeface="Abadi MT Condensed Light"/>
            </a:endParaRPr>
          </a:p>
          <a:p>
            <a:pPr marL="342900" lvl="1" indent="-342900" algn="just">
              <a:lnSpc>
                <a:spcPct val="150000"/>
              </a:lnSpc>
              <a:spcAft>
                <a:spcPts val="600"/>
              </a:spcAft>
              <a:buClrTx/>
              <a:buFont typeface="Arial"/>
              <a:buChar char="•"/>
            </a:pPr>
            <a:r>
              <a:rPr lang="en-US" sz="2400" dirty="0" smtClean="0">
                <a:latin typeface="Abadi MT Condensed Light"/>
                <a:cs typeface="Abadi MT Condensed Light"/>
              </a:rPr>
              <a:t>If </a:t>
            </a:r>
            <a:r>
              <a:rPr lang="en-US" sz="2400" dirty="0">
                <a:latin typeface="Abadi MT Condensed Light"/>
                <a:cs typeface="Abadi MT Condensed Light"/>
              </a:rPr>
              <a:t>it is </a:t>
            </a:r>
            <a:r>
              <a:rPr lang="en-US" sz="2400" dirty="0" smtClean="0">
                <a:latin typeface="Abadi MT Condensed Light"/>
                <a:cs typeface="Abadi MT Condensed Light"/>
              </a:rPr>
              <a:t>present </a:t>
            </a:r>
            <a:r>
              <a:rPr lang="en-US" sz="2400" dirty="0">
                <a:latin typeface="Abadi MT Condensed Light"/>
                <a:cs typeface="Abadi MT Condensed Light"/>
              </a:rPr>
              <a:t>on </a:t>
            </a:r>
            <a:r>
              <a:rPr lang="en-US" sz="2400" dirty="0" smtClean="0">
                <a:latin typeface="Abadi MT Condensed Light"/>
                <a:cs typeface="Abadi MT Condensed Light"/>
              </a:rPr>
              <a:t>RBCs’ surface, </a:t>
            </a:r>
            <a:r>
              <a:rPr lang="en-US" sz="2400" dirty="0">
                <a:latin typeface="Abadi MT Condensed Light"/>
                <a:cs typeface="Abadi MT Condensed Light"/>
              </a:rPr>
              <a:t>the blood is </a:t>
            </a:r>
            <a:r>
              <a:rPr lang="en-US" sz="2400" b="1" dirty="0" err="1">
                <a:solidFill>
                  <a:srgbClr val="008000"/>
                </a:solidFill>
                <a:latin typeface="Abadi MT Condensed Light"/>
                <a:cs typeface="Abadi MT Condensed Light"/>
              </a:rPr>
              <a:t>RhD</a:t>
            </a:r>
            <a:r>
              <a:rPr lang="en-US" sz="2400" b="1" dirty="0">
                <a:solidFill>
                  <a:srgbClr val="008000"/>
                </a:solidFill>
                <a:latin typeface="Abadi MT Condensed Light"/>
                <a:cs typeface="Abadi MT Condensed Light"/>
              </a:rPr>
              <a:t> positive </a:t>
            </a:r>
            <a:r>
              <a:rPr lang="en-US" sz="2400" dirty="0">
                <a:latin typeface="Abadi MT Condensed Light"/>
                <a:cs typeface="Abadi MT Condensed Light"/>
              </a:rPr>
              <a:t>(~80% of the population), if not it's </a:t>
            </a:r>
            <a:r>
              <a:rPr lang="en-US" sz="2400" b="1" dirty="0" err="1">
                <a:solidFill>
                  <a:schemeClr val="tx2"/>
                </a:solidFill>
                <a:latin typeface="Abadi MT Condensed Light"/>
                <a:cs typeface="Abadi MT Condensed Light"/>
              </a:rPr>
              <a:t>RhD</a:t>
            </a:r>
            <a:r>
              <a:rPr lang="en-US" sz="2400" b="1" dirty="0">
                <a:solidFill>
                  <a:schemeClr val="tx2"/>
                </a:solidFill>
                <a:latin typeface="Abadi MT Condensed Light"/>
                <a:cs typeface="Abadi MT Condensed Light"/>
              </a:rPr>
              <a:t> </a:t>
            </a:r>
            <a:r>
              <a:rPr lang="en-US" sz="2400" b="1" dirty="0" smtClean="0">
                <a:solidFill>
                  <a:schemeClr val="tx2"/>
                </a:solidFill>
                <a:latin typeface="Abadi MT Condensed Light"/>
                <a:cs typeface="Abadi MT Condensed Light"/>
              </a:rPr>
              <a:t>negative</a:t>
            </a:r>
            <a:r>
              <a:rPr lang="en-US" sz="2400" dirty="0" smtClean="0">
                <a:latin typeface="Abadi MT Condensed Light"/>
                <a:cs typeface="Abadi MT Condensed Light"/>
              </a:rPr>
              <a:t>. </a:t>
            </a:r>
            <a:endParaRPr lang="en-US" sz="2400" dirty="0">
              <a:latin typeface="Abadi MT Condensed Light"/>
              <a:cs typeface="Abadi MT Condensed Light"/>
            </a:endParaRPr>
          </a:p>
          <a:p>
            <a:pPr marL="342900" indent="-342900" algn="just">
              <a:buFont typeface="Arial"/>
              <a:buChar char="•"/>
            </a:pPr>
            <a:r>
              <a:rPr lang="en-US" sz="2400" b="0" dirty="0" smtClean="0">
                <a:latin typeface="Abadi MT Condensed Light"/>
                <a:cs typeface="Abadi MT Condensed Light"/>
              </a:rPr>
              <a:t>So</a:t>
            </a:r>
            <a:r>
              <a:rPr lang="en-US" sz="2400" b="0" dirty="0">
                <a:latin typeface="Abadi MT Condensed Light"/>
                <a:cs typeface="Abadi MT Condensed Light"/>
              </a:rPr>
              <a:t>, for example, some people in group A will have it, and will therefore be classed as </a:t>
            </a:r>
            <a:r>
              <a:rPr lang="en-US" sz="2400" b="0" dirty="0">
                <a:solidFill>
                  <a:srgbClr val="1E778E"/>
                </a:solidFill>
                <a:latin typeface="Abadi MT Condensed Light"/>
                <a:cs typeface="Abadi MT Condensed Light"/>
              </a:rPr>
              <a:t>A+ </a:t>
            </a:r>
            <a:r>
              <a:rPr lang="en-US" sz="2400" b="0" dirty="0">
                <a:latin typeface="Abadi MT Condensed Light"/>
                <a:cs typeface="Abadi MT Condensed Light"/>
              </a:rPr>
              <a:t>(or A positive), while the ones that don't, are </a:t>
            </a:r>
            <a:r>
              <a:rPr lang="en-US" sz="2400" b="0" dirty="0">
                <a:solidFill>
                  <a:srgbClr val="1E778E"/>
                </a:solidFill>
                <a:latin typeface="Abadi MT Condensed Light"/>
                <a:cs typeface="Abadi MT Condensed Light"/>
              </a:rPr>
              <a:t>A- </a:t>
            </a:r>
            <a:r>
              <a:rPr lang="en-US" sz="2400" b="0" dirty="0">
                <a:latin typeface="Abadi MT Condensed Light"/>
                <a:cs typeface="Abadi MT Condensed Light"/>
              </a:rPr>
              <a:t>(or A negative) and so it goes for groups B, AB and </a:t>
            </a:r>
            <a:r>
              <a:rPr lang="en-US" sz="2400" b="0" dirty="0" smtClean="0">
                <a:latin typeface="Abadi MT Condensed Light"/>
                <a:cs typeface="Abadi MT Condensed Light"/>
              </a:rPr>
              <a:t>O. </a:t>
            </a:r>
            <a:endParaRPr lang="en-US" sz="2400" b="0" dirty="0">
              <a:latin typeface="Abadi MT Condensed Light"/>
              <a:cs typeface="Abadi MT Condensed Light"/>
            </a:endParaRP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6319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ential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Essential.thmx</Template>
  <TotalTime>1040</TotalTime>
  <Words>518</Words>
  <Application>Microsoft Office PowerPoint</Application>
  <PresentationFormat>On-screen Show (4:3)</PresentationFormat>
  <Paragraphs>46</Paragraphs>
  <Slides>13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Abadi MT Condensed Extra Bold</vt:lpstr>
      <vt:lpstr>Abadi MT Condensed Light</vt:lpstr>
      <vt:lpstr>Adobe Caslon Pro</vt:lpstr>
      <vt:lpstr>Arial</vt:lpstr>
      <vt:lpstr>Arial Black</vt:lpstr>
      <vt:lpstr>Century Schoolbook</vt:lpstr>
      <vt:lpstr>Essential</vt:lpstr>
      <vt:lpstr>Document</vt:lpstr>
      <vt:lpstr>PowerPoint Presentation</vt:lpstr>
      <vt:lpstr>Objectives</vt:lpstr>
      <vt:lpstr>Blood Group Substances</vt:lpstr>
      <vt:lpstr>ABO Blood Type System</vt:lpstr>
      <vt:lpstr>Importance of The ABO System </vt:lpstr>
      <vt:lpstr>Genetics of Blood Types</vt:lpstr>
      <vt:lpstr>Blood Types</vt:lpstr>
      <vt:lpstr>PowerPoint Presentation</vt:lpstr>
      <vt:lpstr>Rhesus Blood Group</vt:lpstr>
      <vt:lpstr>Rh Blood Group Transfusion</vt:lpstr>
      <vt:lpstr>Hemolytic Disease of The Newborn (HDN) </vt:lpstr>
      <vt:lpstr>Principle Of Test</vt:lpstr>
      <vt:lpstr>Results</vt:lpstr>
    </vt:vector>
  </TitlesOfParts>
  <Company>tb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 Mac </dc:creator>
  <cp:lastModifiedBy>SCTH</cp:lastModifiedBy>
  <cp:revision>32</cp:revision>
  <dcterms:created xsi:type="dcterms:W3CDTF">2014-10-11T17:15:44Z</dcterms:created>
  <dcterms:modified xsi:type="dcterms:W3CDTF">2019-02-05T07:46:02Z</dcterms:modified>
</cp:coreProperties>
</file>