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26"/>
  </p:notesMasterIdLst>
  <p:sldIdLst>
    <p:sldId id="278" r:id="rId5"/>
    <p:sldId id="294" r:id="rId6"/>
    <p:sldId id="315" r:id="rId7"/>
    <p:sldId id="331" r:id="rId8"/>
    <p:sldId id="316" r:id="rId9"/>
    <p:sldId id="332" r:id="rId10"/>
    <p:sldId id="317" r:id="rId11"/>
    <p:sldId id="335" r:id="rId12"/>
    <p:sldId id="334" r:id="rId13"/>
    <p:sldId id="336" r:id="rId14"/>
    <p:sldId id="337" r:id="rId15"/>
    <p:sldId id="338" r:id="rId16"/>
    <p:sldId id="339" r:id="rId17"/>
    <p:sldId id="295" r:id="rId18"/>
    <p:sldId id="324" r:id="rId19"/>
    <p:sldId id="325" r:id="rId20"/>
    <p:sldId id="327" r:id="rId21"/>
    <p:sldId id="326" r:id="rId22"/>
    <p:sldId id="328" r:id="rId23"/>
    <p:sldId id="333" r:id="rId24"/>
    <p:sldId id="330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66" d="100"/>
          <a:sy n="66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66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20D6-F6E4-43BE-BD50-6AF79E688991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78FA-B560-4E06-BC82-5B6652923DF0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E205-C9B7-4DFE-9B7F-F0374DBC62CE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78B0-F64B-4389-A4A8-571AB9B3DAE9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2F25-2EE8-4099-866A-4C4EDBF1A90B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6A2-B97B-45F6-B319-40B6A8637E07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8160-D3EE-4339-AB12-10061B002F32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932-C236-46C4-B5A4-8BED898C4274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3380-591F-4D6E-B050-331C0BCB733C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875-2502-43A7-89FD-052E16CD790D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BC48-CE44-4215-81F6-EACBECE730AA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085EDB-AF4B-411E-919F-AC4B0188EBD4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64418" y="1484784"/>
            <a:ext cx="621516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</a:p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الجزء الثالث – الاستعلامات -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استعلام جدي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54963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276872"/>
            <a:ext cx="4820370" cy="36004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79512" y="2564904"/>
            <a:ext cx="2232247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نختار الجدول ثم الحقول المطلوبة ثم نختار الجدول الآخر وحقوله المطلوبة ثم التالي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2411759" y="3645024"/>
            <a:ext cx="1440161" cy="1604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411759" y="3805432"/>
            <a:ext cx="2448274" cy="9197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4629796" cy="3458058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551950" y="5618722"/>
            <a:ext cx="1368152" cy="620264"/>
          </a:xfrm>
          <a:prstGeom prst="rect">
            <a:avLst/>
          </a:prstGeom>
          <a:solidFill>
            <a:schemeClr val="bg2">
              <a:lumMod val="90000"/>
              <a:alpha val="16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530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تكتب الشروط للبيانات من نوع رقم باستخدام العلامات </a:t>
            </a:r>
          </a:p>
          <a:p>
            <a:pPr marL="0" indent="0" algn="just">
              <a:buNone/>
            </a:pPr>
            <a:r>
              <a:rPr lang="ar-SA" sz="3200" dirty="0" smtClean="0"/>
              <a:t>المنطقية :</a:t>
            </a:r>
          </a:p>
          <a:p>
            <a:pPr marL="0" indent="0" algn="just">
              <a:buNone/>
            </a:pP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( &lt; , &gt; , =&lt; , =&gt; , = ,&lt; &gt;)</a:t>
            </a:r>
          </a:p>
          <a:p>
            <a:pPr marL="0" indent="0" algn="just">
              <a:buNone/>
            </a:pPr>
            <a:endParaRPr lang="ar-SA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الرقمي .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الرقمية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</a:t>
            </a:r>
            <a:r>
              <a:rPr lang="ar-SA" sz="3200" dirty="0"/>
              <a:t>تكتب الشروط </a:t>
            </a:r>
            <a:r>
              <a:rPr lang="ar-SA" sz="3200" dirty="0" smtClean="0"/>
              <a:t>للبيانات </a:t>
            </a:r>
            <a:r>
              <a:rPr lang="ar-SA" sz="3200" dirty="0"/>
              <a:t>من نوع </a:t>
            </a:r>
            <a:r>
              <a:rPr lang="ar-SA" sz="3200" dirty="0" smtClean="0"/>
              <a:t>نص بكتابة النص كاملا , أو جزء منه و التعويض عن الجزء المفقود بعلامة (</a:t>
            </a:r>
            <a:r>
              <a:rPr lang="en-US" sz="3200" dirty="0" smtClean="0"/>
              <a:t>X</a:t>
            </a:r>
            <a:r>
              <a:rPr lang="ar-SA" sz="3200" dirty="0" smtClean="0"/>
              <a:t>) .</a:t>
            </a: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</a:t>
            </a:r>
            <a:r>
              <a:rPr lang="ar-SA" sz="3200" dirty="0" smtClean="0"/>
              <a:t>النصي .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محمد علي الناصر</a:t>
            </a:r>
            <a:r>
              <a:rPr lang="en-US" sz="3200" dirty="0" smtClean="0"/>
              <a:t>”</a:t>
            </a:r>
            <a:endParaRPr lang="ar-SA" sz="3200" dirty="0"/>
          </a:p>
          <a:p>
            <a:pPr>
              <a:buNone/>
            </a:pPr>
            <a:r>
              <a:rPr lang="en-US" sz="3200" dirty="0"/>
              <a:t>“</a:t>
            </a:r>
            <a:r>
              <a:rPr lang="ar-SA" sz="3200" dirty="0"/>
              <a:t> * محمد</a:t>
            </a:r>
            <a:r>
              <a:rPr lang="en-US" sz="3200" dirty="0"/>
              <a:t>”</a:t>
            </a:r>
            <a:r>
              <a:rPr lang="ar-SA" sz="3200" dirty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 * م</a:t>
            </a:r>
            <a:r>
              <a:rPr lang="en-US" sz="3200" dirty="0" smtClean="0"/>
              <a:t>”</a:t>
            </a:r>
            <a:r>
              <a:rPr lang="ar-SA" sz="3200" dirty="0" smtClean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endParaRPr lang="ar-SA" sz="3200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النصية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28092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نقوم بكتابة كلمة 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dirty="0" smtClean="0"/>
              <a:t> أو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dirty="0" smtClean="0"/>
              <a:t> عند صف </a:t>
            </a:r>
            <a:r>
              <a:rPr lang="ar-SA" sz="3200" dirty="0"/>
              <a:t>المعايير أسفل اسم الحقل </a:t>
            </a:r>
            <a:r>
              <a:rPr lang="ar-SA" sz="3200" dirty="0" smtClean="0"/>
              <a:t>المطلوب .</a:t>
            </a:r>
          </a:p>
          <a:p>
            <a:pPr marL="0" indent="0" algn="just">
              <a:buNone/>
            </a:pPr>
            <a:r>
              <a:rPr lang="ar-SA" sz="3200" dirty="0" smtClean="0"/>
              <a:t>مثل : حقل متزوج في جدول الطالب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098134" y="69269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من نوع (نعم / لا )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8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1125529" y="1052736"/>
            <a:ext cx="7772400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من نوع تاريخ و وقت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331111" y="1990594"/>
            <a:ext cx="8554932" cy="4534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r-SA" sz="3200" dirty="0" smtClean="0"/>
              <a:t>نقوم بكتابة التاريخ المطلوب عند صف المعايير أسفل اسم حقل التاريخ مع ملاحظة (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الالتزام بنفس طريقة كتابة التاريخ بالجدول</a:t>
            </a:r>
            <a:r>
              <a:rPr lang="ar-SA" sz="3200" dirty="0" smtClean="0"/>
              <a:t>). 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ar-SA" sz="3200" dirty="0" smtClean="0"/>
              <a:t>يطابق التاريخ           </a:t>
            </a:r>
            <a:r>
              <a:rPr lang="en-US" sz="3200" dirty="0" smtClean="0"/>
              <a:t>#2/2/1988# </a:t>
            </a:r>
            <a:r>
              <a:rPr lang="ar-SA" sz="3200" dirty="0" smtClean="0"/>
              <a:t> </a:t>
            </a:r>
          </a:p>
          <a:p>
            <a:pPr marL="0" indent="0" algn="just">
              <a:buNone/>
            </a:pPr>
            <a:r>
              <a:rPr lang="ar-SA" sz="3200" dirty="0" smtClean="0"/>
              <a:t>لا يطابق التاريخ   </a:t>
            </a:r>
            <a:r>
              <a:rPr lang="en-US" sz="3200" dirty="0" smtClean="0"/>
              <a:t>Not </a:t>
            </a:r>
            <a:r>
              <a:rPr lang="en-US" sz="3200" dirty="0"/>
              <a:t>#</a:t>
            </a:r>
            <a:r>
              <a:rPr lang="en-US" sz="3200" dirty="0" smtClean="0"/>
              <a:t>2/2/1988#       </a:t>
            </a:r>
          </a:p>
          <a:p>
            <a:pPr marL="0" indent="0" algn="just">
              <a:buNone/>
            </a:pPr>
            <a:r>
              <a:rPr lang="ar-SA" sz="3200" dirty="0"/>
              <a:t>تحتوي على </a:t>
            </a:r>
            <a:r>
              <a:rPr lang="ar-SA" sz="3200" dirty="0" smtClean="0"/>
              <a:t>قيم بعد </a:t>
            </a:r>
            <a:r>
              <a:rPr lang="ar-SA" sz="3200" dirty="0"/>
              <a:t>تاريخ </a:t>
            </a:r>
            <a:r>
              <a:rPr lang="ar-SA" sz="3200" dirty="0" smtClean="0"/>
              <a:t>معين   </a:t>
            </a:r>
            <a:r>
              <a:rPr lang="en-US" sz="3200" dirty="0" smtClean="0"/>
              <a:t>#2/2/1988#</a:t>
            </a:r>
            <a:r>
              <a:rPr lang="ar-SA" sz="3200" dirty="0" smtClean="0"/>
              <a:t> &lt;</a:t>
            </a:r>
          </a:p>
          <a:p>
            <a:pPr marL="0" indent="0" algn="just">
              <a:buNone/>
            </a:pPr>
            <a:r>
              <a:rPr lang="ar-SA" sz="3200" dirty="0" smtClean="0"/>
              <a:t>تحتوي </a:t>
            </a:r>
            <a:r>
              <a:rPr lang="ar-SA" sz="3200" dirty="0"/>
              <a:t>على قيم </a:t>
            </a:r>
            <a:r>
              <a:rPr lang="ar-SA" sz="3200" dirty="0" smtClean="0"/>
              <a:t>قبل </a:t>
            </a:r>
            <a:r>
              <a:rPr lang="ar-SA" sz="3200" dirty="0"/>
              <a:t>تاريخ </a:t>
            </a:r>
            <a:r>
              <a:rPr lang="ar-SA" sz="3200" dirty="0" smtClean="0"/>
              <a:t>معين</a:t>
            </a:r>
            <a:r>
              <a:rPr lang="ar-SA" sz="3200" dirty="0"/>
              <a:t> </a:t>
            </a:r>
            <a:r>
              <a:rPr lang="ar-SA" sz="3200" dirty="0" smtClean="0"/>
              <a:t>  </a:t>
            </a:r>
            <a:r>
              <a:rPr lang="en-US" sz="3200" dirty="0" smtClean="0"/>
              <a:t>  #</a:t>
            </a:r>
            <a:r>
              <a:rPr lang="en-US" sz="3200" dirty="0"/>
              <a:t>2/2/1988</a:t>
            </a:r>
            <a:r>
              <a:rPr lang="en-US" sz="3200" dirty="0" smtClean="0"/>
              <a:t>#</a:t>
            </a:r>
            <a:r>
              <a:rPr lang="ar-SA" sz="3200" dirty="0" smtClean="0"/>
              <a:t>&gt;</a:t>
            </a:r>
            <a:endParaRPr lang="en-US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</p:spTree>
    <p:extLst>
      <p:ext uri="{BB962C8B-B14F-4D97-AF65-F5344CB8AC3E}">
        <p14:creationId xmlns:p14="http://schemas.microsoft.com/office/powerpoint/2010/main" val="3604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في تصميم الاستعلام يمكن وضع أكثر من شرط في صف  المعايير  سواء من جدول واحد أو اثنين.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مثال : </a:t>
            </a:r>
            <a:r>
              <a:rPr lang="ar-SA" sz="3200" dirty="0"/>
              <a:t>الاستعلام عن اسماء طلاب تخصص </a:t>
            </a:r>
            <a:r>
              <a:rPr lang="ar-SA" sz="3200" dirty="0" smtClean="0">
                <a:solidFill>
                  <a:schemeClr val="accent1"/>
                </a:solidFill>
              </a:rPr>
              <a:t>محاسبة</a:t>
            </a:r>
            <a:r>
              <a:rPr lang="ar-SA" sz="3200" dirty="0" smtClean="0"/>
              <a:t> </a:t>
            </a:r>
            <a:r>
              <a:rPr lang="ar-SA" sz="3200" dirty="0"/>
              <a:t>التي </a:t>
            </a:r>
            <a:r>
              <a:rPr lang="ar-SA" sz="3200" dirty="0">
                <a:solidFill>
                  <a:schemeClr val="accent1"/>
                </a:solidFill>
              </a:rPr>
              <a:t>تزيد درجتهم عن90</a:t>
            </a:r>
            <a:r>
              <a:rPr lang="ar-SA" sz="3200" dirty="0"/>
              <a:t> </a:t>
            </a:r>
            <a:r>
              <a:rPr lang="ar-SA" sz="3200" dirty="0" smtClean="0"/>
              <a:t>في </a:t>
            </a:r>
            <a:r>
              <a:rPr lang="ar-SA" sz="3200" dirty="0" smtClean="0">
                <a:solidFill>
                  <a:schemeClr val="accent1"/>
                </a:solidFill>
              </a:rPr>
              <a:t>مقرر 1102</a:t>
            </a:r>
            <a:r>
              <a:rPr lang="ar-SA" sz="3200" dirty="0" smtClean="0"/>
              <a:t>.</a:t>
            </a:r>
            <a:endParaRPr lang="ar-SA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فرض أكثر من شرط في الاستعلام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7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عند فتح تصميم الاستعلام أضيف العملية الحسابية في حقل جديد بالشكل التالي :</a:t>
            </a:r>
          </a:p>
          <a:p>
            <a:pPr marL="0" indent="0" algn="just">
              <a:buNone/>
            </a:pPr>
            <a:r>
              <a:rPr lang="ar-SA" sz="3200" dirty="0" smtClean="0"/>
              <a:t> الصافي :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</a:t>
            </a:r>
            <a:r>
              <a:rPr lang="en-US" sz="3200" dirty="0" smtClean="0"/>
              <a:t>  [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العلامة الحسابية  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الآخر</a:t>
            </a:r>
            <a:r>
              <a:rPr lang="en-US" sz="3200" dirty="0" smtClean="0"/>
              <a:t>[</a:t>
            </a: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ثم أتأكد من إظهار الحقل </a:t>
            </a:r>
          </a:p>
          <a:p>
            <a:pPr marL="0" indent="0" algn="just">
              <a:buNone/>
            </a:pPr>
            <a:r>
              <a:rPr lang="ar-SA" sz="3200" dirty="0" smtClean="0"/>
              <a:t>ثم تشغيل الاستعلام , ألاحظ ظهور حقل العملية الحسابية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تنفيذ عملية حسابية و إظهار ناتجها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2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هي الطريقة الرئيسية للحصول على معلومات من قاعدة البيانات , خاصة في قواعد البيانات التي تحوي جداول فيها عدد كبير من السجلات .</a:t>
            </a:r>
          </a:p>
          <a:p>
            <a:pPr algn="just"/>
            <a:endParaRPr lang="ar-SA" sz="2800" dirty="0" smtClean="0"/>
          </a:p>
          <a:p>
            <a:pPr algn="just"/>
            <a:r>
              <a:rPr lang="ar-SA" sz="2800" dirty="0" smtClean="0"/>
              <a:t>يمكنك الاستعلام من فرض </a:t>
            </a:r>
            <a:r>
              <a:rPr lang="ar-SA" sz="2800" dirty="0"/>
              <a:t>شروط لعرض </a:t>
            </a:r>
            <a:r>
              <a:rPr lang="ar-SA" sz="2800" dirty="0" smtClean="0"/>
              <a:t>بيانات محددة , </a:t>
            </a:r>
            <a:r>
              <a:rPr lang="ar-SA" sz="2800" dirty="0"/>
              <a:t>بحيث لا تعرض الا السجلات </a:t>
            </a:r>
            <a:r>
              <a:rPr lang="ar-SA" sz="2800" dirty="0" smtClean="0"/>
              <a:t>المحققة  لهذه الشروط .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algn="just"/>
            <a:r>
              <a:rPr lang="ar-SA" sz="2800" dirty="0" smtClean="0"/>
              <a:t>مثلا: أريد استعلام عن اسماء طالبات تخصص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الرياضيات</a:t>
            </a:r>
            <a:r>
              <a:rPr lang="ar-SA" sz="2800" dirty="0" smtClean="0"/>
              <a:t> التي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تزيد درجتهم عن90</a:t>
            </a:r>
            <a:r>
              <a:rPr lang="ar-SA" sz="2800" dirty="0" smtClean="0"/>
              <a:t> في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مادة سلم </a:t>
            </a:r>
            <a:r>
              <a:rPr lang="ar-SA" sz="2800" dirty="0" smtClean="0"/>
              <a:t>.</a:t>
            </a:r>
            <a:endParaRPr lang="en-US" sz="2800" dirty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الاستعلامات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Queries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11560" y="3506641"/>
            <a:ext cx="5400600" cy="69985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الصافي : </a:t>
            </a:r>
            <a:r>
              <a:rPr lang="en-US" dirty="0"/>
              <a:t>]</a:t>
            </a:r>
            <a:r>
              <a:rPr lang="ar-SA" dirty="0" smtClean="0"/>
              <a:t>المكافأة </a:t>
            </a:r>
            <a:r>
              <a:rPr lang="en-US" dirty="0" smtClean="0"/>
              <a:t>  [</a:t>
            </a:r>
            <a:r>
              <a:rPr lang="ar-SA" dirty="0" smtClean="0"/>
              <a:t>-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]</a:t>
            </a:r>
            <a:r>
              <a:rPr lang="ar-SA" dirty="0" smtClean="0"/>
              <a:t>الغرامات </a:t>
            </a:r>
            <a:r>
              <a:rPr lang="en-US" dirty="0" smtClean="0"/>
              <a:t>[</a:t>
            </a:r>
            <a:endParaRPr lang="ar-SA" dirty="0" smtClean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424838" y="4221088"/>
            <a:ext cx="0" cy="5760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2915816" y="5517232"/>
            <a:ext cx="648072" cy="3600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عنوان 1"/>
          <p:cNvSpPr txBox="1">
            <a:spLocks/>
          </p:cNvSpPr>
          <p:nvPr/>
        </p:nvSpPr>
        <p:spPr>
          <a:xfrm>
            <a:off x="1656185" y="5503232"/>
            <a:ext cx="125963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إظهار</a:t>
            </a:r>
          </a:p>
        </p:txBody>
      </p:sp>
    </p:spTree>
    <p:extLst>
      <p:ext uri="{BB962C8B-B14F-4D97-AF65-F5344CB8AC3E}">
        <p14:creationId xmlns:p14="http://schemas.microsoft.com/office/powerpoint/2010/main" val="13329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1052737"/>
            <a:ext cx="9144000" cy="5805264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987824" y="5178026"/>
            <a:ext cx="221160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ظهرت النتيجة</a:t>
            </a:r>
          </a:p>
        </p:txBody>
      </p:sp>
      <p:cxnSp>
        <p:nvCxnSpPr>
          <p:cNvPr id="10" name="رابط كسهم مستقيم 9"/>
          <p:cNvCxnSpPr>
            <a:stCxn id="9" idx="0"/>
          </p:cNvCxnSpPr>
          <p:nvPr/>
        </p:nvCxnSpPr>
        <p:spPr>
          <a:xfrm flipV="1">
            <a:off x="4093625" y="4077072"/>
            <a:ext cx="546336" cy="11009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699792" y="3356992"/>
            <a:ext cx="644420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281" y="2503349"/>
            <a:ext cx="540060" cy="5656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SA" dirty="0"/>
              <a:t>1</a:t>
            </a:r>
          </a:p>
        </p:txBody>
      </p:sp>
      <p:pic>
        <p:nvPicPr>
          <p:cNvPr id="9" name="صورة 8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6514"/>
            <a:ext cx="3025421" cy="3195489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631930" y="3207839"/>
            <a:ext cx="3687411" cy="121641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إنشاء =&gt; تصميم </a:t>
            </a:r>
            <a:r>
              <a:rPr lang="ar-SA" dirty="0" smtClean="0"/>
              <a:t>الاستعلام </a:t>
            </a:r>
            <a:r>
              <a:rPr lang="ar-SA" dirty="0"/>
              <a:t>ثم</a:t>
            </a:r>
          </a:p>
          <a:p>
            <a:r>
              <a:rPr lang="ar-SA" dirty="0" smtClean="0"/>
              <a:t>اضافة </a:t>
            </a:r>
            <a:r>
              <a:rPr lang="ar-SA" dirty="0"/>
              <a:t>الجدول الذي أود </a:t>
            </a:r>
          </a:p>
          <a:p>
            <a:r>
              <a:rPr lang="ar-SA" dirty="0"/>
              <a:t>عمل استعلام عن بياناته ..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1980254" y="4424258"/>
            <a:ext cx="3495382" cy="13810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1306" y="2780928"/>
            <a:ext cx="4256698" cy="15853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خانة الحقل اختار اسم الحقول التي أود عرض بياناتها </a:t>
            </a:r>
          </a:p>
        </p:txBody>
      </p:sp>
      <p:cxnSp>
        <p:nvCxnSpPr>
          <p:cNvPr id="9" name="رابط كسهم مستقيم 8"/>
          <p:cNvCxnSpPr>
            <a:stCxn id="5" idx="3"/>
          </p:cNvCxnSpPr>
          <p:nvPr/>
        </p:nvCxnSpPr>
        <p:spPr>
          <a:xfrm>
            <a:off x="4608004" y="3573589"/>
            <a:ext cx="2484276" cy="13296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5148064" y="2826514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63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2708920"/>
            <a:ext cx="3779911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اكتب </a:t>
            </a:r>
            <a:r>
              <a:rPr lang="ar-SA" dirty="0"/>
              <a:t>الشرط في صف المعايير أسفل اسم الحقل المطلوب  تنفيذ الشرط عليه </a:t>
            </a:r>
            <a:r>
              <a:rPr lang="ar-SA" dirty="0" smtClean="0"/>
              <a:t>حسب القواعد .  </a:t>
            </a:r>
            <a:endParaRPr lang="ar-SA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>
            <a:stCxn id="6" idx="3"/>
          </p:cNvCxnSpPr>
          <p:nvPr/>
        </p:nvCxnSpPr>
        <p:spPr>
          <a:xfrm>
            <a:off x="4103439" y="3560827"/>
            <a:ext cx="2088741" cy="20071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4787769" y="289115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67789" y="242088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347864" y="3395214"/>
            <a:ext cx="2808312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أقوم بتشغيل الاستعلام</a:t>
            </a:r>
          </a:p>
        </p:txBody>
      </p:sp>
      <p:cxnSp>
        <p:nvCxnSpPr>
          <p:cNvPr id="9" name="رابط كسهم مستقيم 8"/>
          <p:cNvCxnSpPr>
            <a:stCxn id="8" idx="3"/>
          </p:cNvCxnSpPr>
          <p:nvPr/>
        </p:nvCxnSpPr>
        <p:spPr>
          <a:xfrm flipV="1">
            <a:off x="6156176" y="1916833"/>
            <a:ext cx="2376264" cy="198243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وان 1"/>
          <p:cNvSpPr txBox="1">
            <a:spLocks/>
          </p:cNvSpPr>
          <p:nvPr/>
        </p:nvSpPr>
        <p:spPr>
          <a:xfrm>
            <a:off x="467544" y="2543307"/>
            <a:ext cx="2555775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أو عرضه بطريقة عرض البيانات لمشاهدة النتائج .  </a:t>
            </a:r>
          </a:p>
        </p:txBody>
      </p:sp>
    </p:spTree>
    <p:extLst>
      <p:ext uri="{BB962C8B-B14F-4D97-AF65-F5344CB8AC3E}">
        <p14:creationId xmlns:p14="http://schemas.microsoft.com/office/powerpoint/2010/main" val="2000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627784" y="3880498"/>
            <a:ext cx="3538325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نلاحظ أنه تم تطبيق الاستعلام واظهار البيانات المستوفية للشروط فقط  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H="1" flipV="1">
            <a:off x="1979712" y="3212976"/>
            <a:ext cx="2417235" cy="6675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4321" y="1484784"/>
            <a:ext cx="7992888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يمكن إنشاء </a:t>
            </a:r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الاستعلام </a:t>
            </a:r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جدولين عن طريق 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ar-SA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تصميم الاستعلام 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معالج الاستعلامات .</a:t>
            </a:r>
          </a:p>
        </p:txBody>
      </p:sp>
    </p:spTree>
    <p:extLst>
      <p:ext uri="{BB962C8B-B14F-4D97-AF65-F5344CB8AC3E}">
        <p14:creationId xmlns:p14="http://schemas.microsoft.com/office/powerpoint/2010/main" val="15474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" y="1052736"/>
            <a:ext cx="9144000" cy="5825887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 تصميم الاستعلام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" y="2636912"/>
            <a:ext cx="3025421" cy="31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70583-8C27-41EA-94D8-ECECDB065A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091F6-2D24-42CC-95D9-D373A120DD5C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C0541B-E39E-45F7-B5EE-7944DB96F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1606</TotalTime>
  <Words>548</Words>
  <Application>Microsoft Office PowerPoint</Application>
  <PresentationFormat>On-screen Show (4:3)</PresentationFormat>
  <Paragraphs>96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موازنة</vt:lpstr>
      <vt:lpstr>PowerPoint Presentation</vt:lpstr>
      <vt:lpstr>الاستعلامات Queries: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كتابة شروط البيانات الرقمية :</vt:lpstr>
      <vt:lpstr>كتابة شروط البيانات النصية :</vt:lpstr>
      <vt:lpstr>كتابة شروط البيانات من نوع (نعم / لا ) :</vt:lpstr>
      <vt:lpstr>PowerPoint Presentation</vt:lpstr>
      <vt:lpstr>فرض أكثر من شرط في الاستعلام :</vt:lpstr>
      <vt:lpstr>تنفيذ عملية حسابية و إظهار ناتجها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143</cp:revision>
  <dcterms:created xsi:type="dcterms:W3CDTF">2012-03-02T14:49:28Z</dcterms:created>
  <dcterms:modified xsi:type="dcterms:W3CDTF">2018-09-04T15:06:36Z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