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12" r:id="rId3"/>
    <p:sldId id="258" r:id="rId4"/>
    <p:sldId id="259" r:id="rId5"/>
    <p:sldId id="262" r:id="rId6"/>
    <p:sldId id="265" r:id="rId7"/>
    <p:sldId id="292" r:id="rId8"/>
    <p:sldId id="261" r:id="rId9"/>
    <p:sldId id="263" r:id="rId10"/>
    <p:sldId id="264" r:id="rId11"/>
    <p:sldId id="260" r:id="rId12"/>
    <p:sldId id="266" r:id="rId13"/>
    <p:sldId id="269" r:id="rId14"/>
    <p:sldId id="270" r:id="rId15"/>
    <p:sldId id="293" r:id="rId16"/>
    <p:sldId id="298" r:id="rId17"/>
    <p:sldId id="299" r:id="rId18"/>
    <p:sldId id="271" r:id="rId19"/>
    <p:sldId id="296" r:id="rId20"/>
    <p:sldId id="295" r:id="rId21"/>
    <p:sldId id="297" r:id="rId22"/>
    <p:sldId id="272" r:id="rId23"/>
    <p:sldId id="273" r:id="rId24"/>
    <p:sldId id="274" r:id="rId25"/>
    <p:sldId id="275" r:id="rId26"/>
    <p:sldId id="276" r:id="rId27"/>
    <p:sldId id="277" r:id="rId28"/>
    <p:sldId id="300" r:id="rId29"/>
    <p:sldId id="279" r:id="rId30"/>
    <p:sldId id="280" r:id="rId31"/>
    <p:sldId id="281" r:id="rId32"/>
    <p:sldId id="282" r:id="rId33"/>
    <p:sldId id="283" r:id="rId34"/>
    <p:sldId id="284" r:id="rId35"/>
    <p:sldId id="285" r:id="rId36"/>
    <p:sldId id="286" r:id="rId37"/>
    <p:sldId id="287" r:id="rId38"/>
    <p:sldId id="288" r:id="rId39"/>
    <p:sldId id="303" r:id="rId40"/>
    <p:sldId id="304" r:id="rId41"/>
    <p:sldId id="305" r:id="rId42"/>
    <p:sldId id="306" r:id="rId43"/>
    <p:sldId id="307" r:id="rId44"/>
    <p:sldId id="308" r:id="rId45"/>
    <p:sldId id="309" r:id="rId46"/>
    <p:sldId id="310" r:id="rId47"/>
    <p:sldId id="311" r:id="rId48"/>
    <p:sldId id="302" r:id="rId49"/>
    <p:sldId id="301" r:id="rId50"/>
    <p:sldId id="313"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2" d="100"/>
          <a:sy n="42" d="100"/>
        </p:scale>
        <p:origin x="-1208"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AE7FD0-7CBF-504E-AD25-5862E41CC59E}" type="datetimeFigureOut">
              <a:rPr lang="en-US" smtClean="0"/>
              <a:t>02/09/19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72156-8D41-B642-8E85-1A9E43447892}" type="slidenum">
              <a:rPr lang="en-US" smtClean="0"/>
              <a:t>‹#›</a:t>
            </a:fld>
            <a:endParaRPr lang="en-US"/>
          </a:p>
        </p:txBody>
      </p:sp>
    </p:spTree>
    <p:extLst>
      <p:ext uri="{BB962C8B-B14F-4D97-AF65-F5344CB8AC3E}">
        <p14:creationId xmlns:p14="http://schemas.microsoft.com/office/powerpoint/2010/main" val="2361194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AE7FD0-7CBF-504E-AD25-5862E41CC59E}" type="datetimeFigureOut">
              <a:rPr lang="en-US" smtClean="0"/>
              <a:t>02/09/19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72156-8D41-B642-8E85-1A9E43447892}" type="slidenum">
              <a:rPr lang="en-US" smtClean="0"/>
              <a:t>‹#›</a:t>
            </a:fld>
            <a:endParaRPr lang="en-US"/>
          </a:p>
        </p:txBody>
      </p:sp>
    </p:spTree>
    <p:extLst>
      <p:ext uri="{BB962C8B-B14F-4D97-AF65-F5344CB8AC3E}">
        <p14:creationId xmlns:p14="http://schemas.microsoft.com/office/powerpoint/2010/main" val="527243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AE7FD0-7CBF-504E-AD25-5862E41CC59E}" type="datetimeFigureOut">
              <a:rPr lang="en-US" smtClean="0"/>
              <a:t>02/09/19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72156-8D41-B642-8E85-1A9E43447892}" type="slidenum">
              <a:rPr lang="en-US" smtClean="0"/>
              <a:t>‹#›</a:t>
            </a:fld>
            <a:endParaRPr lang="en-US"/>
          </a:p>
        </p:txBody>
      </p:sp>
    </p:spTree>
    <p:extLst>
      <p:ext uri="{BB962C8B-B14F-4D97-AF65-F5344CB8AC3E}">
        <p14:creationId xmlns:p14="http://schemas.microsoft.com/office/powerpoint/2010/main" val="1872531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AE7FD0-7CBF-504E-AD25-5862E41CC59E}" type="datetimeFigureOut">
              <a:rPr lang="en-US" smtClean="0"/>
              <a:t>02/09/19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72156-8D41-B642-8E85-1A9E43447892}" type="slidenum">
              <a:rPr lang="en-US" smtClean="0"/>
              <a:t>‹#›</a:t>
            </a:fld>
            <a:endParaRPr lang="en-US"/>
          </a:p>
        </p:txBody>
      </p:sp>
    </p:spTree>
    <p:extLst>
      <p:ext uri="{BB962C8B-B14F-4D97-AF65-F5344CB8AC3E}">
        <p14:creationId xmlns:p14="http://schemas.microsoft.com/office/powerpoint/2010/main" val="2634851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AE7FD0-7CBF-504E-AD25-5862E41CC59E}" type="datetimeFigureOut">
              <a:rPr lang="en-US" smtClean="0"/>
              <a:t>02/09/19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72156-8D41-B642-8E85-1A9E43447892}" type="slidenum">
              <a:rPr lang="en-US" smtClean="0"/>
              <a:t>‹#›</a:t>
            </a:fld>
            <a:endParaRPr lang="en-US"/>
          </a:p>
        </p:txBody>
      </p:sp>
    </p:spTree>
    <p:extLst>
      <p:ext uri="{BB962C8B-B14F-4D97-AF65-F5344CB8AC3E}">
        <p14:creationId xmlns:p14="http://schemas.microsoft.com/office/powerpoint/2010/main" val="317127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AE7FD0-7CBF-504E-AD25-5862E41CC59E}" type="datetimeFigureOut">
              <a:rPr lang="en-US" smtClean="0"/>
              <a:t>02/09/19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572156-8D41-B642-8E85-1A9E43447892}" type="slidenum">
              <a:rPr lang="en-US" smtClean="0"/>
              <a:t>‹#›</a:t>
            </a:fld>
            <a:endParaRPr lang="en-US"/>
          </a:p>
        </p:txBody>
      </p:sp>
    </p:spTree>
    <p:extLst>
      <p:ext uri="{BB962C8B-B14F-4D97-AF65-F5344CB8AC3E}">
        <p14:creationId xmlns:p14="http://schemas.microsoft.com/office/powerpoint/2010/main" val="256952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AE7FD0-7CBF-504E-AD25-5862E41CC59E}" type="datetimeFigureOut">
              <a:rPr lang="en-US" smtClean="0"/>
              <a:t>02/09/19 </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572156-8D41-B642-8E85-1A9E43447892}" type="slidenum">
              <a:rPr lang="en-US" smtClean="0"/>
              <a:t>‹#›</a:t>
            </a:fld>
            <a:endParaRPr lang="en-US"/>
          </a:p>
        </p:txBody>
      </p:sp>
    </p:spTree>
    <p:extLst>
      <p:ext uri="{BB962C8B-B14F-4D97-AF65-F5344CB8AC3E}">
        <p14:creationId xmlns:p14="http://schemas.microsoft.com/office/powerpoint/2010/main" val="2846952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AE7FD0-7CBF-504E-AD25-5862E41CC59E}" type="datetimeFigureOut">
              <a:rPr lang="en-US" smtClean="0"/>
              <a:t>02/09/19 </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572156-8D41-B642-8E85-1A9E43447892}" type="slidenum">
              <a:rPr lang="en-US" smtClean="0"/>
              <a:t>‹#›</a:t>
            </a:fld>
            <a:endParaRPr lang="en-US"/>
          </a:p>
        </p:txBody>
      </p:sp>
    </p:spTree>
    <p:extLst>
      <p:ext uri="{BB962C8B-B14F-4D97-AF65-F5344CB8AC3E}">
        <p14:creationId xmlns:p14="http://schemas.microsoft.com/office/powerpoint/2010/main" val="264671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AE7FD0-7CBF-504E-AD25-5862E41CC59E}" type="datetimeFigureOut">
              <a:rPr lang="en-US" smtClean="0"/>
              <a:t>02/09/19 </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572156-8D41-B642-8E85-1A9E43447892}" type="slidenum">
              <a:rPr lang="en-US" smtClean="0"/>
              <a:t>‹#›</a:t>
            </a:fld>
            <a:endParaRPr lang="en-US"/>
          </a:p>
        </p:txBody>
      </p:sp>
    </p:spTree>
    <p:extLst>
      <p:ext uri="{BB962C8B-B14F-4D97-AF65-F5344CB8AC3E}">
        <p14:creationId xmlns:p14="http://schemas.microsoft.com/office/powerpoint/2010/main" val="71282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AE7FD0-7CBF-504E-AD25-5862E41CC59E}" type="datetimeFigureOut">
              <a:rPr lang="en-US" smtClean="0"/>
              <a:t>02/09/19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572156-8D41-B642-8E85-1A9E43447892}" type="slidenum">
              <a:rPr lang="en-US" smtClean="0"/>
              <a:t>‹#›</a:t>
            </a:fld>
            <a:endParaRPr lang="en-US"/>
          </a:p>
        </p:txBody>
      </p:sp>
    </p:spTree>
    <p:extLst>
      <p:ext uri="{BB962C8B-B14F-4D97-AF65-F5344CB8AC3E}">
        <p14:creationId xmlns:p14="http://schemas.microsoft.com/office/powerpoint/2010/main" val="1736337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AE7FD0-7CBF-504E-AD25-5862E41CC59E}" type="datetimeFigureOut">
              <a:rPr lang="en-US" smtClean="0"/>
              <a:t>02/09/19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572156-8D41-B642-8E85-1A9E43447892}" type="slidenum">
              <a:rPr lang="en-US" smtClean="0"/>
              <a:t>‹#›</a:t>
            </a:fld>
            <a:endParaRPr lang="en-US"/>
          </a:p>
        </p:txBody>
      </p:sp>
    </p:spTree>
    <p:extLst>
      <p:ext uri="{BB962C8B-B14F-4D97-AF65-F5344CB8AC3E}">
        <p14:creationId xmlns:p14="http://schemas.microsoft.com/office/powerpoint/2010/main" val="27096360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AE7FD0-7CBF-504E-AD25-5862E41CC59E}" type="datetimeFigureOut">
              <a:rPr lang="en-US" smtClean="0"/>
              <a:t>02/09/19 </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572156-8D41-B642-8E85-1A9E43447892}" type="slidenum">
              <a:rPr lang="en-US" smtClean="0"/>
              <a:t>‹#›</a:t>
            </a:fld>
            <a:endParaRPr lang="en-US"/>
          </a:p>
        </p:txBody>
      </p:sp>
    </p:spTree>
    <p:extLst>
      <p:ext uri="{BB962C8B-B14F-4D97-AF65-F5344CB8AC3E}">
        <p14:creationId xmlns:p14="http://schemas.microsoft.com/office/powerpoint/2010/main" val="2058341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w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wmf"/><Relationship Id="rId3" Type="http://schemas.openxmlformats.org/officeDocument/2006/relationships/image" Target="../media/image6.w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 Id="rId3" Type="http://schemas.openxmlformats.org/officeDocument/2006/relationships/image" Target="../media/image6.w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wmf"/><Relationship Id="rId3" Type="http://schemas.openxmlformats.org/officeDocument/2006/relationships/image" Target="../media/image6.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ACS</a:t>
            </a:r>
            <a:endParaRPr lang="en-US" dirty="0"/>
          </a:p>
        </p:txBody>
      </p:sp>
      <p:sp>
        <p:nvSpPr>
          <p:cNvPr id="3" name="Subtitle 2"/>
          <p:cNvSpPr>
            <a:spLocks noGrp="1"/>
          </p:cNvSpPr>
          <p:nvPr>
            <p:ph type="subTitle" idx="1"/>
          </p:nvPr>
        </p:nvSpPr>
        <p:spPr/>
        <p:txBody>
          <a:bodyPr/>
          <a:lstStyle/>
          <a:p>
            <a:r>
              <a:rPr lang="en-US" dirty="0" smtClean="0"/>
              <a:t>Zohair Al Aseri </a:t>
            </a:r>
          </a:p>
          <a:p>
            <a:r>
              <a:rPr lang="en-US" dirty="0" smtClean="0"/>
              <a:t>2019</a:t>
            </a:r>
            <a:endParaRPr lang="en-US" dirty="0"/>
          </a:p>
        </p:txBody>
      </p:sp>
    </p:spTree>
    <p:extLst>
      <p:ext uri="{BB962C8B-B14F-4D97-AF65-F5344CB8AC3E}">
        <p14:creationId xmlns:p14="http://schemas.microsoft.com/office/powerpoint/2010/main" val="210548413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6719" y="1813590"/>
            <a:ext cx="8932316" cy="3416320"/>
          </a:xfrm>
          <a:prstGeom prst="rect">
            <a:avLst/>
          </a:prstGeom>
        </p:spPr>
        <p:txBody>
          <a:bodyPr wrap="square">
            <a:spAutoFit/>
          </a:bodyPr>
          <a:lstStyle/>
          <a:p>
            <a:pPr marL="285750" indent="-285750">
              <a:buFont typeface="Arial"/>
              <a:buChar char="•"/>
            </a:pPr>
            <a:endParaRPr lang="en-US" sz="2400" dirty="0" smtClean="0"/>
          </a:p>
          <a:p>
            <a:pPr marL="285750" indent="-285750">
              <a:buFont typeface="Arial"/>
              <a:buChar char="•"/>
            </a:pPr>
            <a:r>
              <a:rPr lang="en-US" sz="2400" dirty="0" smtClean="0"/>
              <a:t>Third heart sound (S3) may be present,</a:t>
            </a:r>
          </a:p>
          <a:p>
            <a:pPr marL="285750" indent="-285750">
              <a:buFont typeface="Arial"/>
              <a:buChar char="•"/>
            </a:pPr>
            <a:endParaRPr lang="en-US" sz="2400" dirty="0" smtClean="0"/>
          </a:p>
          <a:p>
            <a:pPr marL="285750" indent="-285750">
              <a:buFont typeface="Arial"/>
              <a:buChar char="•"/>
            </a:pPr>
            <a:r>
              <a:rPr lang="en-US" sz="2400" dirty="0" smtClean="0"/>
              <a:t>Fourth heart sound (S4) prevalent in patients with inferior-wall ischemia and may be heard in patients with ischemia or systolic murmur secondary to mitral regurgitation</a:t>
            </a:r>
          </a:p>
          <a:p>
            <a:pPr marL="285750" indent="-285750">
              <a:buFont typeface="Arial"/>
              <a:buChar char="•"/>
            </a:pPr>
            <a:endParaRPr lang="en-US" sz="2400" dirty="0" smtClean="0"/>
          </a:p>
          <a:p>
            <a:pPr marL="285750" indent="-285750">
              <a:buFont typeface="Arial"/>
              <a:buChar char="•"/>
            </a:pPr>
            <a:r>
              <a:rPr lang="en-US" sz="2400" dirty="0" smtClean="0"/>
              <a:t>A systolic murmur related to dynamic obstruction of the left ventricular (LV) outflow tract may also occur. </a:t>
            </a:r>
            <a:endParaRPr lang="en-US" sz="2400" dirty="0"/>
          </a:p>
        </p:txBody>
      </p:sp>
      <p:sp>
        <p:nvSpPr>
          <p:cNvPr id="5" name="Rectangle 4"/>
          <p:cNvSpPr/>
          <p:nvPr/>
        </p:nvSpPr>
        <p:spPr>
          <a:xfrm>
            <a:off x="396719" y="1125250"/>
            <a:ext cx="3782606" cy="584776"/>
          </a:xfrm>
          <a:prstGeom prst="rect">
            <a:avLst/>
          </a:prstGeom>
        </p:spPr>
        <p:txBody>
          <a:bodyPr wrap="none">
            <a:spAutoFit/>
          </a:bodyPr>
          <a:lstStyle/>
          <a:p>
            <a:r>
              <a:rPr lang="en-US" sz="3200" b="1" dirty="0" smtClean="0">
                <a:solidFill>
                  <a:srgbClr val="0000FF"/>
                </a:solidFill>
              </a:rPr>
              <a:t>Physical Examination</a:t>
            </a:r>
            <a:endParaRPr lang="en-US" sz="3200" b="1" dirty="0">
              <a:solidFill>
                <a:srgbClr val="0000FF"/>
              </a:solidFill>
            </a:endParaRPr>
          </a:p>
        </p:txBody>
      </p:sp>
      <p:sp>
        <p:nvSpPr>
          <p:cNvPr id="6"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786255" y="5585906"/>
            <a:ext cx="7840064" cy="954107"/>
          </a:xfrm>
          <a:prstGeom prst="rect">
            <a:avLst/>
          </a:prstGeom>
          <a:solidFill>
            <a:schemeClr val="bg2">
              <a:lumMod val="75000"/>
            </a:schemeClr>
          </a:solidFill>
        </p:spPr>
        <p:txBody>
          <a:bodyPr wrap="square">
            <a:spAutoFit/>
          </a:bodyPr>
          <a:lstStyle/>
          <a:p>
            <a:r>
              <a:rPr lang="en-US" sz="2800" dirty="0" smtClean="0"/>
              <a:t>A new murmur may reflect papillary muscle dysfunction</a:t>
            </a:r>
            <a:endParaRPr lang="en-US" sz="2800" dirty="0"/>
          </a:p>
        </p:txBody>
      </p:sp>
    </p:spTree>
    <p:extLst>
      <p:ext uri="{BB962C8B-B14F-4D97-AF65-F5344CB8AC3E}">
        <p14:creationId xmlns:p14="http://schemas.microsoft.com/office/powerpoint/2010/main" val="1981074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2885" y="1381687"/>
            <a:ext cx="8376645" cy="4893648"/>
          </a:xfrm>
          <a:prstGeom prst="rect">
            <a:avLst/>
          </a:prstGeom>
        </p:spPr>
        <p:txBody>
          <a:bodyPr wrap="square">
            <a:spAutoFit/>
          </a:bodyPr>
          <a:lstStyle/>
          <a:p>
            <a:r>
              <a:rPr lang="en-US" sz="3200" b="1" dirty="0" smtClean="0">
                <a:solidFill>
                  <a:srgbClr val="0000FF"/>
                </a:solidFill>
              </a:rPr>
              <a:t>Differential Diagnoses</a:t>
            </a:r>
          </a:p>
          <a:p>
            <a:r>
              <a:rPr lang="en-US" sz="2800" dirty="0" smtClean="0"/>
              <a:t>Acute Pericarditis</a:t>
            </a:r>
          </a:p>
          <a:p>
            <a:r>
              <a:rPr lang="en-US" sz="2800" dirty="0" smtClean="0"/>
              <a:t>Anxiety Disorders</a:t>
            </a:r>
          </a:p>
          <a:p>
            <a:r>
              <a:rPr lang="en-US" sz="2800" dirty="0" smtClean="0"/>
              <a:t>Aortic Stenosis</a:t>
            </a:r>
          </a:p>
          <a:p>
            <a:r>
              <a:rPr lang="en-US" sz="2800" dirty="0" smtClean="0"/>
              <a:t>Asthma</a:t>
            </a:r>
          </a:p>
          <a:p>
            <a:r>
              <a:rPr lang="en-US" sz="2800" dirty="0" smtClean="0"/>
              <a:t>Dilated Cardiomyopathy</a:t>
            </a:r>
          </a:p>
          <a:p>
            <a:r>
              <a:rPr lang="en-US" sz="2800" dirty="0" smtClean="0"/>
              <a:t>Emergent Treatment of Gastroenteritis</a:t>
            </a:r>
          </a:p>
          <a:p>
            <a:r>
              <a:rPr lang="en-US" sz="2800" dirty="0" smtClean="0"/>
              <a:t>Esophagitis</a:t>
            </a:r>
          </a:p>
          <a:p>
            <a:r>
              <a:rPr lang="en-US" sz="2800" dirty="0" smtClean="0"/>
              <a:t>Hypertensive Emergencies in Emergency Medicine</a:t>
            </a:r>
          </a:p>
          <a:p>
            <a:r>
              <a:rPr lang="en-US" sz="2800" dirty="0" smtClean="0"/>
              <a:t>Myocardial Infarction</a:t>
            </a:r>
          </a:p>
          <a:p>
            <a:r>
              <a:rPr lang="en-US" sz="2800" dirty="0" smtClean="0"/>
              <a:t>Myocarditis</a:t>
            </a:r>
            <a:endParaRPr lang="en-US" sz="2800" dirty="0"/>
          </a:p>
        </p:txBody>
      </p:sp>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Tree>
    <p:extLst>
      <p:ext uri="{BB962C8B-B14F-4D97-AF65-F5344CB8AC3E}">
        <p14:creationId xmlns:p14="http://schemas.microsoft.com/office/powerpoint/2010/main" val="3548757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4451" y="2102962"/>
            <a:ext cx="4572000" cy="2739211"/>
          </a:xfrm>
          <a:prstGeom prst="rect">
            <a:avLst/>
          </a:prstGeom>
        </p:spPr>
        <p:txBody>
          <a:bodyPr>
            <a:spAutoFit/>
          </a:bodyPr>
          <a:lstStyle/>
          <a:p>
            <a:r>
              <a:rPr lang="en-US" sz="3200" b="1" dirty="0">
                <a:solidFill>
                  <a:srgbClr val="0000FF"/>
                </a:solidFill>
              </a:rPr>
              <a:t>Complications</a:t>
            </a:r>
            <a:r>
              <a:rPr lang="en-US" sz="2800" dirty="0"/>
              <a:t> </a:t>
            </a:r>
            <a:endParaRPr lang="en-US" sz="2800" dirty="0" smtClean="0"/>
          </a:p>
          <a:p>
            <a:pPr marL="457200" indent="-457200">
              <a:buFont typeface="Arial"/>
              <a:buChar char="•"/>
            </a:pPr>
            <a:r>
              <a:rPr lang="en-US" sz="2800" dirty="0" smtClean="0"/>
              <a:t>pulmonary edema</a:t>
            </a:r>
            <a:endParaRPr lang="en-US" sz="2800" dirty="0"/>
          </a:p>
          <a:p>
            <a:pPr marL="457200" indent="-457200">
              <a:buFont typeface="Arial"/>
              <a:buChar char="•"/>
            </a:pPr>
            <a:r>
              <a:rPr lang="en-US" sz="2800" dirty="0" smtClean="0"/>
              <a:t>rupture </a:t>
            </a:r>
            <a:r>
              <a:rPr lang="en-US" sz="2800" dirty="0"/>
              <a:t>of the papillary </a:t>
            </a:r>
            <a:r>
              <a:rPr lang="en-US" sz="2800" dirty="0" smtClean="0"/>
              <a:t>muscle left </a:t>
            </a:r>
            <a:r>
              <a:rPr lang="en-US" sz="2800" dirty="0"/>
              <a:t>ventricular free wall, and ventricular septum.</a:t>
            </a:r>
          </a:p>
        </p:txBody>
      </p:sp>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Tree>
    <p:extLst>
      <p:ext uri="{BB962C8B-B14F-4D97-AF65-F5344CB8AC3E}">
        <p14:creationId xmlns:p14="http://schemas.microsoft.com/office/powerpoint/2010/main" val="111761868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571500"/>
            <a:ext cx="3730781" cy="1143000"/>
          </a:xfrm>
        </p:spPr>
        <p:txBody>
          <a:bodyPr>
            <a:normAutofit fontScale="90000"/>
          </a:bodyPr>
          <a:lstStyle/>
          <a:p>
            <a:r>
              <a:rPr lang="en-US" dirty="0" smtClean="0"/>
              <a:t>Acute coronary syndrome (ACS) </a:t>
            </a:r>
            <a:endParaRPr lang="en-US" dirty="0"/>
          </a:p>
        </p:txBody>
      </p:sp>
      <p:pic>
        <p:nvPicPr>
          <p:cNvPr id="2" name="Picture 1"/>
          <p:cNvPicPr>
            <a:picLocks noChangeAspect="1"/>
          </p:cNvPicPr>
          <p:nvPr/>
        </p:nvPicPr>
        <p:blipFill>
          <a:blip r:embed="rId2"/>
          <a:stretch>
            <a:fillRect/>
          </a:stretch>
        </p:blipFill>
        <p:spPr>
          <a:xfrm>
            <a:off x="-222250" y="2222500"/>
            <a:ext cx="7124700" cy="4635500"/>
          </a:xfrm>
          <a:prstGeom prst="rect">
            <a:avLst/>
          </a:prstGeom>
        </p:spPr>
      </p:pic>
      <p:sp>
        <p:nvSpPr>
          <p:cNvPr id="3" name="Rectangle 2"/>
          <p:cNvSpPr/>
          <p:nvPr/>
        </p:nvSpPr>
        <p:spPr>
          <a:xfrm>
            <a:off x="3810000" y="32088"/>
            <a:ext cx="5334000" cy="4401205"/>
          </a:xfrm>
          <a:prstGeom prst="rect">
            <a:avLst/>
          </a:prstGeom>
          <a:solidFill>
            <a:srgbClr val="C4BD97"/>
          </a:solidFill>
        </p:spPr>
        <p:txBody>
          <a:bodyPr wrap="square">
            <a:spAutoFit/>
          </a:bodyPr>
          <a:lstStyle/>
          <a:p>
            <a:pPr marL="457200" indent="-457200">
              <a:buFont typeface="Arial"/>
              <a:buChar char="•"/>
            </a:pPr>
            <a:r>
              <a:rPr lang="en-US" sz="2800" dirty="0"/>
              <a:t>Peak A is the early release of myoglobin or </a:t>
            </a:r>
            <a:r>
              <a:rPr lang="en-US" sz="2800" dirty="0" err="1"/>
              <a:t>creatine</a:t>
            </a:r>
            <a:r>
              <a:rPr lang="en-US" sz="2800" dirty="0"/>
              <a:t> kinase </a:t>
            </a:r>
            <a:r>
              <a:rPr lang="en-US" sz="2800" dirty="0" err="1"/>
              <a:t>isoenzyme</a:t>
            </a:r>
            <a:r>
              <a:rPr lang="en-US" sz="2800" dirty="0"/>
              <a:t> MB (CK-MB) after acute </a:t>
            </a:r>
            <a:r>
              <a:rPr lang="en-US" sz="2800" dirty="0" smtClean="0"/>
              <a:t>MI. </a:t>
            </a:r>
          </a:p>
          <a:p>
            <a:pPr marL="457200" indent="-457200">
              <a:buFont typeface="Arial"/>
              <a:buChar char="•"/>
            </a:pPr>
            <a:r>
              <a:rPr lang="en-US" sz="2800" dirty="0" smtClean="0"/>
              <a:t>Peak </a:t>
            </a:r>
            <a:r>
              <a:rPr lang="en-US" sz="2800" dirty="0"/>
              <a:t>B is the cardiac troponin level after infarction. </a:t>
            </a:r>
            <a:endParaRPr lang="en-US" sz="2800" dirty="0" smtClean="0"/>
          </a:p>
          <a:p>
            <a:pPr marL="457200" indent="-457200">
              <a:buFont typeface="Arial"/>
              <a:buChar char="•"/>
            </a:pPr>
            <a:r>
              <a:rPr lang="en-US" sz="2800" dirty="0" smtClean="0"/>
              <a:t>Peak </a:t>
            </a:r>
            <a:r>
              <a:rPr lang="en-US" sz="2800" dirty="0"/>
              <a:t>C is the CK-MB level after infarction. </a:t>
            </a:r>
            <a:endParaRPr lang="en-US" sz="2800" dirty="0" smtClean="0"/>
          </a:p>
          <a:p>
            <a:pPr marL="457200" indent="-457200">
              <a:buFont typeface="Arial"/>
              <a:buChar char="•"/>
            </a:pPr>
            <a:r>
              <a:rPr lang="en-US" sz="2800" dirty="0" smtClean="0"/>
              <a:t>Peak </a:t>
            </a:r>
            <a:r>
              <a:rPr lang="en-US" sz="2800" dirty="0"/>
              <a:t>D is the cardiac troponin level after unstable angina. </a:t>
            </a:r>
          </a:p>
        </p:txBody>
      </p:sp>
    </p:spTree>
    <p:extLst>
      <p:ext uri="{BB962C8B-B14F-4D97-AF65-F5344CB8AC3E}">
        <p14:creationId xmlns:p14="http://schemas.microsoft.com/office/powerpoint/2010/main" val="390480787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682469" y="2901087"/>
            <a:ext cx="8229600" cy="3108544"/>
          </a:xfrm>
          <a:prstGeom prst="rect">
            <a:avLst/>
          </a:prstGeom>
        </p:spPr>
        <p:txBody>
          <a:bodyPr wrap="square">
            <a:spAutoFit/>
          </a:bodyPr>
          <a:lstStyle/>
          <a:p>
            <a:r>
              <a:rPr lang="en-US" sz="2800" dirty="0"/>
              <a:t>T</a:t>
            </a:r>
            <a:r>
              <a:rPr lang="en-US" sz="2800" dirty="0" smtClean="0"/>
              <a:t>roponin </a:t>
            </a:r>
            <a:r>
              <a:rPr lang="en-US" sz="2800" dirty="0"/>
              <a:t>levels increase </a:t>
            </a:r>
            <a:r>
              <a:rPr lang="en-US" sz="2800" dirty="0" smtClean="0"/>
              <a:t> about </a:t>
            </a:r>
            <a:r>
              <a:rPr lang="en-US" sz="2800" dirty="0"/>
              <a:t>6 h after the onset of </a:t>
            </a:r>
            <a:r>
              <a:rPr lang="en-US" sz="2800" dirty="0" smtClean="0"/>
              <a:t>infarction</a:t>
            </a:r>
            <a:endParaRPr lang="en-US" sz="2800" dirty="0"/>
          </a:p>
          <a:p>
            <a:endParaRPr lang="en-US" sz="2800" dirty="0"/>
          </a:p>
          <a:p>
            <a:r>
              <a:rPr lang="en-US" sz="2800" dirty="0"/>
              <a:t>T</a:t>
            </a:r>
            <a:r>
              <a:rPr lang="en-US" sz="2800" dirty="0" smtClean="0"/>
              <a:t>hey </a:t>
            </a:r>
            <a:r>
              <a:rPr lang="en-US" sz="2800" dirty="0"/>
              <a:t>remain elevated for as long as 2 weeks. </a:t>
            </a:r>
            <a:endParaRPr lang="en-US" sz="2800" dirty="0" smtClean="0"/>
          </a:p>
          <a:p>
            <a:endParaRPr lang="en-US" sz="2800" dirty="0"/>
          </a:p>
          <a:p>
            <a:r>
              <a:rPr lang="en-US" sz="2800" dirty="0" smtClean="0"/>
              <a:t>As </a:t>
            </a:r>
            <a:r>
              <a:rPr lang="en-US" sz="2800" dirty="0"/>
              <a:t>a result, troponin values cannot be used to diagnose </a:t>
            </a:r>
            <a:r>
              <a:rPr lang="en-US" sz="2800" dirty="0" err="1"/>
              <a:t>reinfarction</a:t>
            </a:r>
            <a:r>
              <a:rPr lang="en-US" sz="2800" dirty="0"/>
              <a:t>. </a:t>
            </a:r>
          </a:p>
        </p:txBody>
      </p:sp>
      <p:sp>
        <p:nvSpPr>
          <p:cNvPr id="3" name="Rectangle 2"/>
          <p:cNvSpPr/>
          <p:nvPr/>
        </p:nvSpPr>
        <p:spPr>
          <a:xfrm>
            <a:off x="1099415" y="1656834"/>
            <a:ext cx="1701507" cy="584776"/>
          </a:xfrm>
          <a:prstGeom prst="rect">
            <a:avLst/>
          </a:prstGeom>
        </p:spPr>
        <p:txBody>
          <a:bodyPr wrap="none">
            <a:spAutoFit/>
          </a:bodyPr>
          <a:lstStyle/>
          <a:p>
            <a:r>
              <a:rPr lang="en-US" sz="3200" dirty="0">
                <a:solidFill>
                  <a:srgbClr val="0000FF"/>
                </a:solidFill>
              </a:rPr>
              <a:t>T</a:t>
            </a:r>
            <a:r>
              <a:rPr lang="en-US" sz="3200" dirty="0" smtClean="0">
                <a:solidFill>
                  <a:srgbClr val="0000FF"/>
                </a:solidFill>
              </a:rPr>
              <a:t>roponin </a:t>
            </a:r>
            <a:endParaRPr lang="en-US" sz="3200" dirty="0">
              <a:solidFill>
                <a:srgbClr val="0000FF"/>
              </a:solidFill>
            </a:endParaRPr>
          </a:p>
        </p:txBody>
      </p:sp>
    </p:spTree>
    <p:extLst>
      <p:ext uri="{BB962C8B-B14F-4D97-AF65-F5344CB8AC3E}">
        <p14:creationId xmlns:p14="http://schemas.microsoft.com/office/powerpoint/2010/main" val="390480787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3" name="Rectangle 2"/>
          <p:cNvSpPr/>
          <p:nvPr/>
        </p:nvSpPr>
        <p:spPr>
          <a:xfrm>
            <a:off x="1099415" y="1656834"/>
            <a:ext cx="4381728" cy="584776"/>
          </a:xfrm>
          <a:prstGeom prst="rect">
            <a:avLst/>
          </a:prstGeom>
        </p:spPr>
        <p:txBody>
          <a:bodyPr wrap="none">
            <a:spAutoFit/>
          </a:bodyPr>
          <a:lstStyle/>
          <a:p>
            <a:r>
              <a:rPr lang="en-US" sz="3200" dirty="0"/>
              <a:t>Highly sensitive </a:t>
            </a:r>
            <a:r>
              <a:rPr lang="en-US" sz="3200" dirty="0" smtClean="0">
                <a:solidFill>
                  <a:srgbClr val="0000FF"/>
                </a:solidFill>
              </a:rPr>
              <a:t>Troponin </a:t>
            </a:r>
            <a:endParaRPr lang="en-US" sz="3200" dirty="0">
              <a:solidFill>
                <a:srgbClr val="0000FF"/>
              </a:solidFill>
            </a:endParaRPr>
          </a:p>
        </p:txBody>
      </p:sp>
      <p:sp>
        <p:nvSpPr>
          <p:cNvPr id="4" name="Rectangle 3"/>
          <p:cNvSpPr/>
          <p:nvPr/>
        </p:nvSpPr>
        <p:spPr>
          <a:xfrm>
            <a:off x="793750" y="2690336"/>
            <a:ext cx="8350250" cy="1815882"/>
          </a:xfrm>
          <a:prstGeom prst="rect">
            <a:avLst/>
          </a:prstGeom>
        </p:spPr>
        <p:txBody>
          <a:bodyPr wrap="square">
            <a:spAutoFit/>
          </a:bodyPr>
          <a:lstStyle/>
          <a:p>
            <a:r>
              <a:rPr lang="en-US" sz="2800" dirty="0" smtClean="0"/>
              <a:t>Highly </a:t>
            </a:r>
            <a:r>
              <a:rPr lang="en-US" sz="2800" dirty="0"/>
              <a:t>sensitive troponin I assay (</a:t>
            </a:r>
            <a:r>
              <a:rPr lang="en-US" sz="2800" dirty="0" err="1"/>
              <a:t>hsTnI</a:t>
            </a:r>
            <a:r>
              <a:rPr lang="en-US" sz="2800" dirty="0"/>
              <a:t>) or contemporary troponin I assay (</a:t>
            </a:r>
            <a:r>
              <a:rPr lang="en-US" sz="2800" dirty="0" err="1"/>
              <a:t>cTnI</a:t>
            </a:r>
            <a:r>
              <a:rPr lang="en-US" sz="2800" dirty="0"/>
              <a:t>) determination 3 hours after admission for chest pain may facilitate early rule-out of acute myocardial infarction. </a:t>
            </a:r>
          </a:p>
        </p:txBody>
      </p:sp>
    </p:spTree>
    <p:extLst>
      <p:ext uri="{BB962C8B-B14F-4D97-AF65-F5344CB8AC3E}">
        <p14:creationId xmlns:p14="http://schemas.microsoft.com/office/powerpoint/2010/main" val="380634288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1058421" y="2551837"/>
            <a:ext cx="7197262" cy="3046988"/>
          </a:xfrm>
          <a:prstGeom prst="rect">
            <a:avLst/>
          </a:prstGeom>
        </p:spPr>
        <p:txBody>
          <a:bodyPr wrap="square">
            <a:spAutoFit/>
          </a:bodyPr>
          <a:lstStyle/>
          <a:p>
            <a:r>
              <a:rPr lang="en-US" sz="3200" dirty="0" smtClean="0">
                <a:solidFill>
                  <a:srgbClr val="0000FF"/>
                </a:solidFill>
              </a:rPr>
              <a:t>Myoglobin</a:t>
            </a:r>
          </a:p>
          <a:p>
            <a:pPr marL="457200" indent="-457200">
              <a:buFont typeface="Arial"/>
              <a:buChar char="•"/>
            </a:pPr>
            <a:r>
              <a:rPr lang="en-US" sz="3200" dirty="0" smtClean="0"/>
              <a:t>Not </a:t>
            </a:r>
            <a:r>
              <a:rPr lang="en-US" sz="3200" dirty="0"/>
              <a:t>cardiac </a:t>
            </a:r>
            <a:r>
              <a:rPr lang="en-US" sz="3200" dirty="0" smtClean="0"/>
              <a:t>specific</a:t>
            </a:r>
            <a:endParaRPr lang="en-US" sz="3200" dirty="0"/>
          </a:p>
          <a:p>
            <a:pPr marL="457200" indent="-457200">
              <a:buFont typeface="Arial"/>
              <a:buChar char="•"/>
            </a:pPr>
            <a:r>
              <a:rPr lang="en-US" sz="3200" dirty="0" smtClean="0"/>
              <a:t>May </a:t>
            </a:r>
            <a:r>
              <a:rPr lang="en-US" sz="3200" dirty="0"/>
              <a:t>be detected as early as 2 </a:t>
            </a:r>
            <a:r>
              <a:rPr lang="en-US" sz="3200" dirty="0" smtClean="0"/>
              <a:t>hours</a:t>
            </a:r>
          </a:p>
          <a:p>
            <a:pPr marL="457200" indent="-457200">
              <a:buFont typeface="Arial"/>
              <a:buChar char="•"/>
            </a:pPr>
            <a:r>
              <a:rPr lang="en-US" sz="3200" dirty="0" smtClean="0"/>
              <a:t>Results </a:t>
            </a:r>
            <a:r>
              <a:rPr lang="en-US" sz="3200" dirty="0"/>
              <a:t>should be supplemented with other, more specific cardiac biomarkers, such as CK-MB or troponin.</a:t>
            </a:r>
          </a:p>
        </p:txBody>
      </p:sp>
    </p:spTree>
    <p:extLst>
      <p:ext uri="{BB962C8B-B14F-4D97-AF65-F5344CB8AC3E}">
        <p14:creationId xmlns:p14="http://schemas.microsoft.com/office/powerpoint/2010/main" val="381049094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816496" y="1584004"/>
            <a:ext cx="7197262" cy="2554545"/>
          </a:xfrm>
          <a:prstGeom prst="rect">
            <a:avLst/>
          </a:prstGeom>
        </p:spPr>
        <p:txBody>
          <a:bodyPr wrap="square">
            <a:spAutoFit/>
          </a:bodyPr>
          <a:lstStyle/>
          <a:p>
            <a:pPr marL="457200" indent="-457200">
              <a:buFont typeface="Arial"/>
              <a:buChar char="•"/>
            </a:pPr>
            <a:r>
              <a:rPr lang="en-US" sz="4000" dirty="0" smtClean="0">
                <a:solidFill>
                  <a:srgbClr val="0000FF"/>
                </a:solidFill>
              </a:rPr>
              <a:t>CBC</a:t>
            </a:r>
          </a:p>
          <a:p>
            <a:pPr marL="457200" indent="-457200">
              <a:buFont typeface="Arial"/>
              <a:buChar char="•"/>
            </a:pPr>
            <a:r>
              <a:rPr lang="en-US" sz="4000" dirty="0" smtClean="0">
                <a:solidFill>
                  <a:srgbClr val="0000FF"/>
                </a:solidFill>
              </a:rPr>
              <a:t>Electrolytes, especially K</a:t>
            </a:r>
          </a:p>
          <a:p>
            <a:pPr marL="457200" indent="-457200">
              <a:buFont typeface="Arial"/>
              <a:buChar char="•"/>
            </a:pPr>
            <a:r>
              <a:rPr lang="en-US" sz="4000" dirty="0" smtClean="0">
                <a:solidFill>
                  <a:srgbClr val="0000FF"/>
                </a:solidFill>
              </a:rPr>
              <a:t>Blood </a:t>
            </a:r>
            <a:r>
              <a:rPr lang="en-US" sz="4000" dirty="0">
                <a:solidFill>
                  <a:srgbClr val="0000FF"/>
                </a:solidFill>
              </a:rPr>
              <a:t>glucose </a:t>
            </a:r>
            <a:r>
              <a:rPr lang="en-US" sz="4000" dirty="0" smtClean="0">
                <a:solidFill>
                  <a:srgbClr val="0000FF"/>
                </a:solidFill>
              </a:rPr>
              <a:t>level</a:t>
            </a:r>
          </a:p>
          <a:p>
            <a:pPr marL="457200" indent="-457200">
              <a:buFont typeface="Arial"/>
              <a:buChar char="•"/>
            </a:pPr>
            <a:r>
              <a:rPr lang="en-US" sz="4000" dirty="0" smtClean="0">
                <a:solidFill>
                  <a:srgbClr val="0000FF"/>
                </a:solidFill>
              </a:rPr>
              <a:t>Renal profile</a:t>
            </a:r>
            <a:r>
              <a:rPr lang="en-US" sz="4000" dirty="0" smtClean="0"/>
              <a:t>.</a:t>
            </a:r>
            <a:endParaRPr lang="en-US" sz="4000" dirty="0"/>
          </a:p>
        </p:txBody>
      </p:sp>
    </p:spTree>
    <p:extLst>
      <p:ext uri="{BB962C8B-B14F-4D97-AF65-F5344CB8AC3E}">
        <p14:creationId xmlns:p14="http://schemas.microsoft.com/office/powerpoint/2010/main" val="370712809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396718" y="1530340"/>
            <a:ext cx="8747281" cy="4401205"/>
          </a:xfrm>
          <a:prstGeom prst="rect">
            <a:avLst/>
          </a:prstGeom>
        </p:spPr>
        <p:txBody>
          <a:bodyPr wrap="square">
            <a:spAutoFit/>
          </a:bodyPr>
          <a:lstStyle/>
          <a:p>
            <a:r>
              <a:rPr lang="en-US" sz="2800" dirty="0"/>
              <a:t>Electrocardiography</a:t>
            </a:r>
          </a:p>
          <a:p>
            <a:pPr marL="457200" indent="-457200">
              <a:buFont typeface="Arial"/>
              <a:buChar char="•"/>
            </a:pPr>
            <a:r>
              <a:rPr lang="en-US" sz="2800" dirty="0"/>
              <a:t>S</a:t>
            </a:r>
            <a:r>
              <a:rPr lang="en-US" sz="2800" dirty="0" smtClean="0"/>
              <a:t>hould </a:t>
            </a:r>
            <a:r>
              <a:rPr lang="en-US" sz="2800" dirty="0"/>
              <a:t>be reviewed promptly</a:t>
            </a:r>
            <a:r>
              <a:rPr lang="en-US" sz="2800" dirty="0" smtClean="0"/>
              <a:t>.</a:t>
            </a:r>
          </a:p>
          <a:p>
            <a:pPr marL="457200" indent="-457200">
              <a:buFont typeface="Arial"/>
              <a:buChar char="•"/>
            </a:pPr>
            <a:r>
              <a:rPr lang="en-US" sz="2800" dirty="0" smtClean="0"/>
              <a:t>KPI Door to ECG  is 10 minute</a:t>
            </a:r>
            <a:endParaRPr lang="en-US" sz="2800" dirty="0"/>
          </a:p>
          <a:p>
            <a:pPr marL="457200" indent="-457200">
              <a:buFont typeface="Arial"/>
              <a:buChar char="•"/>
            </a:pPr>
            <a:r>
              <a:rPr lang="en-US" sz="2800" dirty="0"/>
              <a:t>Recording an ECG during an episode of the presenting symptoms is valuable. </a:t>
            </a:r>
            <a:endParaRPr lang="en-US" sz="2800" dirty="0" smtClean="0"/>
          </a:p>
          <a:p>
            <a:pPr marL="457200" indent="-457200">
              <a:buFont typeface="Arial"/>
              <a:buChar char="•"/>
            </a:pPr>
            <a:r>
              <a:rPr lang="en-US" sz="2800" dirty="0" smtClean="0"/>
              <a:t>Transient </a:t>
            </a:r>
            <a:r>
              <a:rPr lang="en-US" sz="2800" dirty="0"/>
              <a:t>ST-segment changes (&gt;0.05 mV) that develop during a symptomatic period and that resolve when the symptoms do are strongly predictive of underlying CAD and have prognostic value. </a:t>
            </a:r>
          </a:p>
          <a:p>
            <a:pPr marL="457200" indent="-457200">
              <a:buFont typeface="Arial"/>
              <a:buChar char="•"/>
            </a:pPr>
            <a:r>
              <a:rPr lang="en-US" sz="2800" dirty="0" smtClean="0"/>
              <a:t>Comparison </a:t>
            </a:r>
            <a:r>
              <a:rPr lang="en-US" sz="2800" dirty="0"/>
              <a:t>with previous ECGs is often helpful.</a:t>
            </a:r>
          </a:p>
        </p:txBody>
      </p:sp>
    </p:spTree>
    <p:extLst>
      <p:ext uri="{BB962C8B-B14F-4D97-AF65-F5344CB8AC3E}">
        <p14:creationId xmlns:p14="http://schemas.microsoft.com/office/powerpoint/2010/main" val="3904807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396718" y="1530340"/>
            <a:ext cx="8747281" cy="1569660"/>
          </a:xfrm>
          <a:prstGeom prst="rect">
            <a:avLst/>
          </a:prstGeom>
        </p:spPr>
        <p:txBody>
          <a:bodyPr wrap="square">
            <a:spAutoFit/>
          </a:bodyPr>
          <a:lstStyle/>
          <a:p>
            <a:r>
              <a:rPr lang="en-US" sz="3200" b="1" dirty="0" smtClean="0">
                <a:solidFill>
                  <a:srgbClr val="0000FF"/>
                </a:solidFill>
              </a:rPr>
              <a:t>Electrocardiography</a:t>
            </a:r>
          </a:p>
          <a:p>
            <a:endParaRPr lang="en-US" sz="3200" b="1" dirty="0">
              <a:solidFill>
                <a:srgbClr val="0000FF"/>
              </a:solidFill>
            </a:endParaRPr>
          </a:p>
          <a:p>
            <a:endParaRPr lang="en-US" sz="3200" b="1" dirty="0">
              <a:solidFill>
                <a:srgbClr val="0000FF"/>
              </a:solidFill>
            </a:endParaRPr>
          </a:p>
        </p:txBody>
      </p:sp>
      <p:sp>
        <p:nvSpPr>
          <p:cNvPr id="3" name="Rectangle 2"/>
          <p:cNvSpPr/>
          <p:nvPr/>
        </p:nvSpPr>
        <p:spPr>
          <a:xfrm>
            <a:off x="444915" y="2453670"/>
            <a:ext cx="7538602" cy="2062103"/>
          </a:xfrm>
          <a:prstGeom prst="rect">
            <a:avLst/>
          </a:prstGeom>
        </p:spPr>
        <p:txBody>
          <a:bodyPr wrap="square">
            <a:spAutoFit/>
          </a:bodyPr>
          <a:lstStyle/>
          <a:p>
            <a:pPr algn="ctr"/>
            <a:r>
              <a:rPr lang="en-US" sz="3200" dirty="0"/>
              <a:t>A normal ECG or one that remains unchanged from the baseline does not exclude the possibility that chest pain is ischemic in origin</a:t>
            </a:r>
          </a:p>
        </p:txBody>
      </p:sp>
    </p:spTree>
    <p:extLst>
      <p:ext uri="{BB962C8B-B14F-4D97-AF65-F5344CB8AC3E}">
        <p14:creationId xmlns:p14="http://schemas.microsoft.com/office/powerpoint/2010/main" val="931677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r" rtl="1"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rtl="1"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rtl="1"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rtl="1"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84D7BD2-3912-E54E-B8F6-1C236777765A}" type="slidenum">
              <a:rPr lang="ar-sa" sz="1400"/>
              <a:pPr eaLnBrk="1" hangingPunct="1"/>
              <a:t>2</a:t>
            </a:fld>
            <a:endParaRPr lang="en-US" sz="1400"/>
          </a:p>
        </p:txBody>
      </p:sp>
      <p:sp>
        <p:nvSpPr>
          <p:cNvPr id="16386" name="Rectangle 2"/>
          <p:cNvSpPr>
            <a:spLocks noGrp="1" noChangeArrowheads="1"/>
          </p:cNvSpPr>
          <p:nvPr>
            <p:ph type="title"/>
          </p:nvPr>
        </p:nvSpPr>
        <p:spPr>
          <a:xfrm>
            <a:off x="642938" y="1714500"/>
            <a:ext cx="8229600" cy="1143000"/>
          </a:xfrm>
        </p:spPr>
        <p:txBody>
          <a:bodyPr/>
          <a:lstStyle/>
          <a:p>
            <a:pPr eaLnBrk="1" hangingPunct="1"/>
            <a:endParaRPr lang="en-US">
              <a:latin typeface="Arial" charset="0"/>
            </a:endParaRPr>
          </a:p>
        </p:txBody>
      </p:sp>
      <p:sp>
        <p:nvSpPr>
          <p:cNvPr id="16387" name="Rectangle 3"/>
          <p:cNvSpPr>
            <a:spLocks noGrp="1" noChangeArrowheads="1"/>
          </p:cNvSpPr>
          <p:nvPr>
            <p:ph type="body" idx="1"/>
          </p:nvPr>
        </p:nvSpPr>
        <p:spPr>
          <a:xfrm>
            <a:off x="551513" y="1830387"/>
            <a:ext cx="8229600" cy="4525963"/>
          </a:xfrm>
        </p:spPr>
        <p:txBody>
          <a:bodyPr/>
          <a:lstStyle/>
          <a:p>
            <a:pPr algn="l" rtl="0" eaLnBrk="1" hangingPunct="1">
              <a:lnSpc>
                <a:spcPct val="80000"/>
              </a:lnSpc>
            </a:pPr>
            <a:r>
              <a:rPr lang="en-GB" sz="2800" dirty="0">
                <a:latin typeface="Arial" charset="0"/>
              </a:rPr>
              <a:t>Introduction</a:t>
            </a:r>
          </a:p>
          <a:p>
            <a:pPr algn="l" rtl="0" eaLnBrk="1" hangingPunct="1">
              <a:lnSpc>
                <a:spcPct val="80000"/>
              </a:lnSpc>
            </a:pPr>
            <a:r>
              <a:rPr lang="en-GB" sz="2800" dirty="0">
                <a:latin typeface="Arial" charset="0"/>
              </a:rPr>
              <a:t>Chest Pain history</a:t>
            </a:r>
          </a:p>
          <a:p>
            <a:pPr algn="l" rtl="0" eaLnBrk="1" hangingPunct="1">
              <a:lnSpc>
                <a:spcPct val="80000"/>
              </a:lnSpc>
            </a:pPr>
            <a:r>
              <a:rPr lang="en-GB" sz="2800" dirty="0">
                <a:latin typeface="Arial" charset="0"/>
              </a:rPr>
              <a:t>Physical Exam</a:t>
            </a:r>
          </a:p>
          <a:p>
            <a:pPr algn="l" rtl="0" eaLnBrk="1" hangingPunct="1">
              <a:lnSpc>
                <a:spcPct val="80000"/>
              </a:lnSpc>
            </a:pPr>
            <a:r>
              <a:rPr lang="en-GB" sz="2800" dirty="0">
                <a:latin typeface="Arial" charset="0"/>
              </a:rPr>
              <a:t>Cardiac risk factors</a:t>
            </a:r>
          </a:p>
          <a:p>
            <a:pPr algn="l" rtl="0" eaLnBrk="1" hangingPunct="1">
              <a:lnSpc>
                <a:spcPct val="80000"/>
              </a:lnSpc>
            </a:pPr>
            <a:r>
              <a:rPr lang="en-GB" sz="2800" dirty="0">
                <a:latin typeface="Arial" charset="0"/>
              </a:rPr>
              <a:t>Cardiac biomarkers</a:t>
            </a:r>
          </a:p>
          <a:p>
            <a:pPr algn="l" rtl="0" eaLnBrk="1" hangingPunct="1">
              <a:lnSpc>
                <a:spcPct val="80000"/>
              </a:lnSpc>
            </a:pPr>
            <a:r>
              <a:rPr lang="en-GB" sz="2800" dirty="0">
                <a:latin typeface="Arial" charset="0"/>
              </a:rPr>
              <a:t>ECG in ACS</a:t>
            </a:r>
            <a:endParaRPr lang="en-US" sz="2800" dirty="0">
              <a:latin typeface="Arial" charset="0"/>
            </a:endParaRPr>
          </a:p>
          <a:p>
            <a:pPr algn="l" rtl="0" eaLnBrk="1" hangingPunct="1">
              <a:lnSpc>
                <a:spcPct val="80000"/>
              </a:lnSpc>
            </a:pPr>
            <a:r>
              <a:rPr lang="en-GB" sz="2800" dirty="0" smtClean="0">
                <a:latin typeface="Arial" charset="0"/>
              </a:rPr>
              <a:t>New </a:t>
            </a:r>
            <a:r>
              <a:rPr lang="en-GB" sz="2800" dirty="0">
                <a:latin typeface="Arial" charset="0"/>
              </a:rPr>
              <a:t>imaging modality</a:t>
            </a:r>
            <a:endParaRPr lang="en-US" sz="2800" dirty="0">
              <a:latin typeface="Arial" charset="0"/>
            </a:endParaRPr>
          </a:p>
          <a:p>
            <a:pPr algn="l" rtl="0" eaLnBrk="1" hangingPunct="1">
              <a:lnSpc>
                <a:spcPct val="80000"/>
              </a:lnSpc>
            </a:pPr>
            <a:r>
              <a:rPr lang="en-US" sz="2800" dirty="0" smtClean="0">
                <a:latin typeface="Arial" charset="0"/>
              </a:rPr>
              <a:t>Treatments</a:t>
            </a:r>
          </a:p>
          <a:p>
            <a:pPr algn="l" rtl="0" eaLnBrk="1" hangingPunct="1">
              <a:lnSpc>
                <a:spcPct val="80000"/>
              </a:lnSpc>
            </a:pPr>
            <a:r>
              <a:rPr lang="en-US" sz="2800" dirty="0" smtClean="0">
                <a:latin typeface="Arial" charset="0"/>
              </a:rPr>
              <a:t>Summary</a:t>
            </a:r>
            <a:endParaRPr lang="en-US" sz="2800" dirty="0">
              <a:latin typeface="Arial" charset="0"/>
            </a:endParaRPr>
          </a:p>
        </p:txBody>
      </p:sp>
      <p:sp>
        <p:nvSpPr>
          <p:cNvPr id="16388" name="عنوان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r" rtl="1"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rtl="1"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rtl="1"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rtl="1"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4400">
                <a:solidFill>
                  <a:schemeClr val="tx2"/>
                </a:solidFill>
              </a:rPr>
              <a:t>Acute Coronary Syndrome</a:t>
            </a:r>
            <a:endParaRPr lang="ar-sa" sz="4400">
              <a:solidFill>
                <a:schemeClr val="tx2"/>
              </a:solidFill>
            </a:endParaRPr>
          </a:p>
        </p:txBody>
      </p:sp>
    </p:spTree>
    <p:extLst>
      <p:ext uri="{BB962C8B-B14F-4D97-AF65-F5344CB8AC3E}">
        <p14:creationId xmlns:p14="http://schemas.microsoft.com/office/powerpoint/2010/main" val="62635121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396718" y="1530340"/>
            <a:ext cx="8747281" cy="1569660"/>
          </a:xfrm>
          <a:prstGeom prst="rect">
            <a:avLst/>
          </a:prstGeom>
        </p:spPr>
        <p:txBody>
          <a:bodyPr wrap="square">
            <a:spAutoFit/>
          </a:bodyPr>
          <a:lstStyle/>
          <a:p>
            <a:r>
              <a:rPr lang="en-US" sz="3200" b="1" dirty="0" smtClean="0">
                <a:solidFill>
                  <a:srgbClr val="0000FF"/>
                </a:solidFill>
              </a:rPr>
              <a:t>Electrocardiography</a:t>
            </a:r>
          </a:p>
          <a:p>
            <a:endParaRPr lang="en-US" sz="3200" b="1" dirty="0">
              <a:solidFill>
                <a:srgbClr val="0000FF"/>
              </a:solidFill>
            </a:endParaRPr>
          </a:p>
          <a:p>
            <a:endParaRPr lang="en-US" sz="3200" b="1" dirty="0">
              <a:solidFill>
                <a:srgbClr val="0000FF"/>
              </a:solidFill>
            </a:endParaRPr>
          </a:p>
        </p:txBody>
      </p:sp>
      <p:sp>
        <p:nvSpPr>
          <p:cNvPr id="4" name="Rectangle 3"/>
          <p:cNvSpPr/>
          <p:nvPr/>
        </p:nvSpPr>
        <p:spPr>
          <a:xfrm>
            <a:off x="907217" y="2445892"/>
            <a:ext cx="7719101" cy="2677656"/>
          </a:xfrm>
          <a:prstGeom prst="rect">
            <a:avLst/>
          </a:prstGeom>
        </p:spPr>
        <p:txBody>
          <a:bodyPr wrap="square">
            <a:spAutoFit/>
          </a:bodyPr>
          <a:lstStyle/>
          <a:p>
            <a:r>
              <a:rPr lang="en-US" sz="2800" i="1" dirty="0" smtClean="0"/>
              <a:t>Differential of  transient </a:t>
            </a:r>
            <a:r>
              <a:rPr lang="en-US" sz="2800" i="1" dirty="0"/>
              <a:t>ST-segment </a:t>
            </a:r>
            <a:r>
              <a:rPr lang="en-US" sz="2800" i="1" dirty="0" smtClean="0"/>
              <a:t>elevations: </a:t>
            </a:r>
          </a:p>
          <a:p>
            <a:pPr marL="457200" indent="-457200">
              <a:buFont typeface="Arial"/>
              <a:buChar char="•"/>
            </a:pPr>
            <a:r>
              <a:rPr lang="en-US" sz="2800" dirty="0" smtClean="0"/>
              <a:t>LV aneurysm</a:t>
            </a:r>
            <a:endParaRPr lang="en-US" sz="2800" dirty="0"/>
          </a:p>
          <a:p>
            <a:pPr marL="457200" indent="-457200">
              <a:buFont typeface="Arial"/>
              <a:buChar char="•"/>
            </a:pPr>
            <a:r>
              <a:rPr lang="en-US" sz="2800" dirty="0" smtClean="0"/>
              <a:t>pericarditis,</a:t>
            </a:r>
          </a:p>
          <a:p>
            <a:pPr marL="457200" indent="-457200">
              <a:buFont typeface="Arial"/>
              <a:buChar char="•"/>
            </a:pPr>
            <a:r>
              <a:rPr lang="en-US" sz="2800" dirty="0" err="1" smtClean="0"/>
              <a:t>Prinzmetal</a:t>
            </a:r>
            <a:r>
              <a:rPr lang="en-US" sz="2800" dirty="0" smtClean="0"/>
              <a:t> angina</a:t>
            </a:r>
            <a:endParaRPr lang="en-US" sz="2800" dirty="0"/>
          </a:p>
          <a:p>
            <a:pPr marL="457200" indent="-457200">
              <a:buFont typeface="Arial"/>
              <a:buChar char="•"/>
            </a:pPr>
            <a:r>
              <a:rPr lang="en-US" sz="2800" dirty="0" smtClean="0"/>
              <a:t>early repolarization</a:t>
            </a:r>
            <a:endParaRPr lang="en-US" sz="2800" dirty="0"/>
          </a:p>
          <a:p>
            <a:pPr marL="457200" indent="-457200">
              <a:buFont typeface="Arial"/>
              <a:buChar char="•"/>
            </a:pPr>
            <a:r>
              <a:rPr lang="en-US" sz="2800" dirty="0" smtClean="0"/>
              <a:t>Wolff</a:t>
            </a:r>
            <a:r>
              <a:rPr lang="en-US" sz="2800" dirty="0"/>
              <a:t>-Parkinson-White </a:t>
            </a:r>
            <a:r>
              <a:rPr lang="en-US" sz="2800" dirty="0" smtClean="0"/>
              <a:t>syndrome. </a:t>
            </a:r>
          </a:p>
        </p:txBody>
      </p:sp>
      <p:sp>
        <p:nvSpPr>
          <p:cNvPr id="6" name="Rectangle 5"/>
          <p:cNvSpPr/>
          <p:nvPr/>
        </p:nvSpPr>
        <p:spPr>
          <a:xfrm>
            <a:off x="396719" y="5637020"/>
            <a:ext cx="7765218" cy="1077218"/>
          </a:xfrm>
          <a:prstGeom prst="rect">
            <a:avLst/>
          </a:prstGeom>
          <a:solidFill>
            <a:srgbClr val="C4BD97"/>
          </a:solidFill>
        </p:spPr>
        <p:txBody>
          <a:bodyPr wrap="square">
            <a:spAutoFit/>
          </a:bodyPr>
          <a:lstStyle/>
          <a:p>
            <a:pPr algn="ctr"/>
            <a:r>
              <a:rPr lang="en-US" sz="3200" dirty="0"/>
              <a:t>Fixed </a:t>
            </a:r>
            <a:r>
              <a:rPr lang="en-US" sz="3200" dirty="0" smtClean="0"/>
              <a:t>ECG changes </a:t>
            </a:r>
            <a:r>
              <a:rPr lang="en-US" sz="3200" dirty="0"/>
              <a:t>suggest acute myocardial infarction.</a:t>
            </a:r>
          </a:p>
        </p:txBody>
      </p:sp>
    </p:spTree>
    <p:extLst>
      <p:ext uri="{BB962C8B-B14F-4D97-AF65-F5344CB8AC3E}">
        <p14:creationId xmlns:p14="http://schemas.microsoft.com/office/powerpoint/2010/main" val="2350803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396718" y="1530340"/>
            <a:ext cx="8747281" cy="1569660"/>
          </a:xfrm>
          <a:prstGeom prst="rect">
            <a:avLst/>
          </a:prstGeom>
        </p:spPr>
        <p:txBody>
          <a:bodyPr wrap="square">
            <a:spAutoFit/>
          </a:bodyPr>
          <a:lstStyle/>
          <a:p>
            <a:r>
              <a:rPr lang="en-US" sz="3200" b="1" dirty="0" smtClean="0">
                <a:solidFill>
                  <a:srgbClr val="0000FF"/>
                </a:solidFill>
              </a:rPr>
              <a:t>Electrocardiography</a:t>
            </a:r>
          </a:p>
          <a:p>
            <a:endParaRPr lang="en-US" sz="3200" b="1" dirty="0">
              <a:solidFill>
                <a:srgbClr val="0000FF"/>
              </a:solidFill>
            </a:endParaRPr>
          </a:p>
          <a:p>
            <a:endParaRPr lang="en-US" sz="3200" b="1" dirty="0">
              <a:solidFill>
                <a:srgbClr val="0000FF"/>
              </a:solidFill>
            </a:endParaRPr>
          </a:p>
        </p:txBody>
      </p:sp>
      <p:sp>
        <p:nvSpPr>
          <p:cNvPr id="7" name="Rectangle 6"/>
          <p:cNvSpPr/>
          <p:nvPr/>
        </p:nvSpPr>
        <p:spPr>
          <a:xfrm>
            <a:off x="1481789" y="2828836"/>
            <a:ext cx="7662211" cy="3539430"/>
          </a:xfrm>
          <a:prstGeom prst="rect">
            <a:avLst/>
          </a:prstGeom>
        </p:spPr>
        <p:txBody>
          <a:bodyPr wrap="square">
            <a:spAutoFit/>
          </a:bodyPr>
          <a:lstStyle/>
          <a:p>
            <a:r>
              <a:rPr lang="en-US" sz="3200" dirty="0"/>
              <a:t>D</a:t>
            </a:r>
            <a:r>
              <a:rPr lang="en-US" sz="3200" dirty="0" smtClean="0"/>
              <a:t>ifficult cases where there is ST elevation</a:t>
            </a:r>
            <a:endParaRPr lang="en-US" sz="3200" dirty="0"/>
          </a:p>
          <a:p>
            <a:pPr marL="457200" indent="-457200">
              <a:buFont typeface="Arial"/>
              <a:buChar char="•"/>
            </a:pPr>
            <a:r>
              <a:rPr lang="en-US" sz="3200" dirty="0"/>
              <a:t>B</a:t>
            </a:r>
            <a:r>
              <a:rPr lang="en-US" sz="3200" dirty="0" smtClean="0"/>
              <a:t>undle</a:t>
            </a:r>
            <a:r>
              <a:rPr lang="en-US" sz="3200" dirty="0"/>
              <a:t>-branch </a:t>
            </a:r>
            <a:r>
              <a:rPr lang="en-US" sz="3200" dirty="0" smtClean="0"/>
              <a:t>block</a:t>
            </a:r>
          </a:p>
          <a:p>
            <a:pPr marL="457200" indent="-457200">
              <a:buFont typeface="Arial"/>
              <a:buChar char="•"/>
            </a:pPr>
            <a:r>
              <a:rPr lang="en-US" sz="3200" dirty="0" smtClean="0"/>
              <a:t>LV aneurysm</a:t>
            </a:r>
          </a:p>
          <a:p>
            <a:pPr marL="457200" indent="-457200">
              <a:buFont typeface="Arial"/>
              <a:buChar char="•"/>
            </a:pPr>
            <a:r>
              <a:rPr lang="en-US" sz="3200" dirty="0" smtClean="0"/>
              <a:t>Ventricular hypertrophy</a:t>
            </a:r>
          </a:p>
          <a:p>
            <a:pPr marL="457200" indent="-457200">
              <a:buFont typeface="Arial"/>
              <a:buChar char="•"/>
            </a:pPr>
            <a:r>
              <a:rPr lang="en-US" sz="3200" dirty="0" smtClean="0"/>
              <a:t>Paced Rhythm</a:t>
            </a:r>
          </a:p>
          <a:p>
            <a:endParaRPr lang="en-US" sz="3200" dirty="0" smtClean="0"/>
          </a:p>
          <a:p>
            <a:endParaRPr lang="en-US" sz="3200" dirty="0"/>
          </a:p>
        </p:txBody>
      </p:sp>
    </p:spTree>
    <p:extLst>
      <p:ext uri="{BB962C8B-B14F-4D97-AF65-F5344CB8AC3E}">
        <p14:creationId xmlns:p14="http://schemas.microsoft.com/office/powerpoint/2010/main" val="3681405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825500" y="1804085"/>
            <a:ext cx="7524750" cy="1815882"/>
          </a:xfrm>
          <a:prstGeom prst="rect">
            <a:avLst/>
          </a:prstGeom>
        </p:spPr>
        <p:txBody>
          <a:bodyPr wrap="square">
            <a:spAutoFit/>
          </a:bodyPr>
          <a:lstStyle/>
          <a:p>
            <a:r>
              <a:rPr lang="en-US" sz="2800" dirty="0"/>
              <a:t>Computed Tomography Coronary Angiography and CT Coronary Artery Calcium </a:t>
            </a:r>
            <a:r>
              <a:rPr lang="en-US" sz="2800" dirty="0" smtClean="0"/>
              <a:t>Scoring</a:t>
            </a:r>
          </a:p>
          <a:p>
            <a:endParaRPr lang="en-US" sz="2800" dirty="0"/>
          </a:p>
          <a:p>
            <a:endParaRPr lang="en-US" sz="2800" dirty="0"/>
          </a:p>
        </p:txBody>
      </p:sp>
      <p:sp>
        <p:nvSpPr>
          <p:cNvPr id="3" name="Rectangle 2"/>
          <p:cNvSpPr/>
          <p:nvPr/>
        </p:nvSpPr>
        <p:spPr>
          <a:xfrm>
            <a:off x="825500" y="3198803"/>
            <a:ext cx="6762750" cy="1323439"/>
          </a:xfrm>
          <a:prstGeom prst="rect">
            <a:avLst/>
          </a:prstGeom>
        </p:spPr>
        <p:txBody>
          <a:bodyPr wrap="square">
            <a:spAutoFit/>
          </a:bodyPr>
          <a:lstStyle/>
          <a:p>
            <a:r>
              <a:rPr lang="en-US" sz="2000" dirty="0"/>
              <a:t>The “triple rule out” protocol might be helpful in the evaluation of select patients, but these findings suggest that it should not be routinely used with the expectation that it will improve efficiency or reduce resource use.</a:t>
            </a:r>
          </a:p>
        </p:txBody>
      </p:sp>
    </p:spTree>
    <p:extLst>
      <p:ext uri="{BB962C8B-B14F-4D97-AF65-F5344CB8AC3E}">
        <p14:creationId xmlns:p14="http://schemas.microsoft.com/office/powerpoint/2010/main" val="3904807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665293" y="2279634"/>
            <a:ext cx="7015819" cy="4031873"/>
          </a:xfrm>
          <a:prstGeom prst="rect">
            <a:avLst/>
          </a:prstGeom>
        </p:spPr>
        <p:txBody>
          <a:bodyPr wrap="square">
            <a:spAutoFit/>
          </a:bodyPr>
          <a:lstStyle/>
          <a:p>
            <a:r>
              <a:rPr lang="en-US" sz="3200" dirty="0" smtClean="0">
                <a:solidFill>
                  <a:srgbClr val="0000FF"/>
                </a:solidFill>
              </a:rPr>
              <a:t>Chest X Ray</a:t>
            </a:r>
          </a:p>
          <a:p>
            <a:pPr marL="457200" indent="-457200">
              <a:buFont typeface="Arial"/>
              <a:buChar char="•"/>
            </a:pPr>
            <a:r>
              <a:rPr lang="en-US" sz="3200" dirty="0"/>
              <a:t>C</a:t>
            </a:r>
            <a:r>
              <a:rPr lang="en-US" sz="3200" dirty="0" smtClean="0"/>
              <a:t>ardiomegaly </a:t>
            </a:r>
            <a:r>
              <a:rPr lang="en-US" sz="3200" dirty="0"/>
              <a:t>and pulmonary </a:t>
            </a:r>
            <a:r>
              <a:rPr lang="en-US" sz="3200" dirty="0" smtClean="0"/>
              <a:t>edema</a:t>
            </a:r>
          </a:p>
          <a:p>
            <a:pPr marL="457200" indent="-457200">
              <a:buFont typeface="Arial"/>
              <a:buChar char="•"/>
            </a:pPr>
            <a:r>
              <a:rPr lang="en-US" sz="3200" dirty="0"/>
              <a:t>C</a:t>
            </a:r>
            <a:r>
              <a:rPr lang="en-US" sz="3200" dirty="0" smtClean="0"/>
              <a:t>omplications </a:t>
            </a:r>
            <a:r>
              <a:rPr lang="en-US" sz="3200" dirty="0"/>
              <a:t>of ischemia, such as pulmonary edema</a:t>
            </a:r>
            <a:r>
              <a:rPr lang="en-US" sz="3200" dirty="0" smtClean="0"/>
              <a:t>.</a:t>
            </a:r>
          </a:p>
          <a:p>
            <a:endParaRPr lang="en-US" sz="3200" dirty="0"/>
          </a:p>
          <a:p>
            <a:r>
              <a:rPr lang="en-US" sz="3200" dirty="0" smtClean="0"/>
              <a:t> </a:t>
            </a:r>
            <a:r>
              <a:rPr lang="en-US" sz="3200" dirty="0"/>
              <a:t>P</a:t>
            </a:r>
            <a:r>
              <a:rPr lang="en-US" sz="3200" dirty="0" smtClean="0"/>
              <a:t>rovide </a:t>
            </a:r>
            <a:r>
              <a:rPr lang="en-US" sz="3200" dirty="0"/>
              <a:t>clues to alternative causes of symptoms, such as thoracic aneurysm or pneumonia</a:t>
            </a:r>
          </a:p>
        </p:txBody>
      </p:sp>
    </p:spTree>
    <p:extLst>
      <p:ext uri="{BB962C8B-B14F-4D97-AF65-F5344CB8AC3E}">
        <p14:creationId xmlns:p14="http://schemas.microsoft.com/office/powerpoint/2010/main" val="39048078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981116" y="1505996"/>
            <a:ext cx="6997863" cy="4154984"/>
          </a:xfrm>
          <a:prstGeom prst="rect">
            <a:avLst/>
          </a:prstGeom>
        </p:spPr>
        <p:txBody>
          <a:bodyPr wrap="square">
            <a:spAutoFit/>
          </a:bodyPr>
          <a:lstStyle/>
          <a:p>
            <a:r>
              <a:rPr lang="en-US" sz="4000" b="1" dirty="0" smtClean="0">
                <a:solidFill>
                  <a:srgbClr val="0000FF"/>
                </a:solidFill>
              </a:rPr>
              <a:t>Echo:</a:t>
            </a:r>
          </a:p>
          <a:p>
            <a:r>
              <a:rPr lang="en-US" sz="2800" dirty="0"/>
              <a:t>E</a:t>
            </a:r>
            <a:r>
              <a:rPr lang="en-US" sz="2800" dirty="0" smtClean="0"/>
              <a:t>chocardiogram help </a:t>
            </a:r>
            <a:r>
              <a:rPr lang="en-US" sz="2800" dirty="0"/>
              <a:t>in </a:t>
            </a:r>
            <a:endParaRPr lang="en-US" sz="2800" dirty="0" smtClean="0"/>
          </a:p>
          <a:p>
            <a:pPr marL="457200" indent="-457200">
              <a:buFont typeface="Arial"/>
              <a:buChar char="•"/>
            </a:pPr>
            <a:r>
              <a:rPr lang="en-US" sz="2800" dirty="0"/>
              <a:t>D</a:t>
            </a:r>
            <a:r>
              <a:rPr lang="en-US" sz="2800" dirty="0" smtClean="0"/>
              <a:t>efining </a:t>
            </a:r>
            <a:r>
              <a:rPr lang="en-US" sz="2800" dirty="0"/>
              <a:t>the extent of an infarction </a:t>
            </a:r>
            <a:endParaRPr lang="en-US" sz="2800" dirty="0" smtClean="0"/>
          </a:p>
          <a:p>
            <a:pPr marL="457200" indent="-457200">
              <a:buFont typeface="Arial"/>
              <a:buChar char="•"/>
            </a:pPr>
            <a:r>
              <a:rPr lang="en-US" sz="2800" dirty="0"/>
              <a:t>A</a:t>
            </a:r>
            <a:r>
              <a:rPr lang="en-US" sz="2800" dirty="0" smtClean="0"/>
              <a:t>ssessing </a:t>
            </a:r>
            <a:r>
              <a:rPr lang="en-US" sz="2800" dirty="0"/>
              <a:t>overall function of the left and right ventricles. </a:t>
            </a:r>
            <a:endParaRPr lang="en-US" sz="2800" dirty="0" smtClean="0"/>
          </a:p>
          <a:p>
            <a:pPr marL="457200" indent="-457200">
              <a:buFont typeface="Arial"/>
              <a:buChar char="•"/>
            </a:pPr>
            <a:r>
              <a:rPr lang="en-US" sz="2800" dirty="0"/>
              <a:t>I</a:t>
            </a:r>
            <a:r>
              <a:rPr lang="en-US" sz="2800" dirty="0" smtClean="0"/>
              <a:t>dentify </a:t>
            </a:r>
            <a:r>
              <a:rPr lang="en-US" sz="2800" dirty="0"/>
              <a:t>complications, such as </a:t>
            </a:r>
            <a:endParaRPr lang="en-US" sz="2800" dirty="0" smtClean="0"/>
          </a:p>
          <a:p>
            <a:pPr marL="1371600" lvl="2" indent="-457200">
              <a:buFont typeface="Arial"/>
              <a:buChar char="•"/>
            </a:pPr>
            <a:r>
              <a:rPr lang="en-US" sz="2800" dirty="0" smtClean="0"/>
              <a:t>acute </a:t>
            </a:r>
            <a:r>
              <a:rPr lang="en-US" sz="2800" dirty="0"/>
              <a:t>mitral regurgitation, </a:t>
            </a:r>
            <a:endParaRPr lang="en-US" sz="2800" dirty="0" smtClean="0"/>
          </a:p>
          <a:p>
            <a:pPr marL="1371600" lvl="2" indent="-457200">
              <a:buFont typeface="Arial"/>
              <a:buChar char="•"/>
            </a:pPr>
            <a:r>
              <a:rPr lang="en-US" sz="2800" dirty="0" smtClean="0"/>
              <a:t>LV </a:t>
            </a:r>
            <a:r>
              <a:rPr lang="en-US" sz="2800" dirty="0"/>
              <a:t>rupture, and </a:t>
            </a:r>
            <a:endParaRPr lang="en-US" sz="2800" dirty="0" smtClean="0"/>
          </a:p>
          <a:p>
            <a:pPr marL="1371600" lvl="2" indent="-457200">
              <a:buFont typeface="Arial"/>
              <a:buChar char="•"/>
            </a:pPr>
            <a:r>
              <a:rPr lang="en-US" sz="2800" dirty="0" smtClean="0"/>
              <a:t>pericardial </a:t>
            </a:r>
            <a:r>
              <a:rPr lang="en-US" sz="2800" dirty="0"/>
              <a:t>effusion</a:t>
            </a:r>
          </a:p>
        </p:txBody>
      </p:sp>
    </p:spTree>
    <p:extLst>
      <p:ext uri="{BB962C8B-B14F-4D97-AF65-F5344CB8AC3E}">
        <p14:creationId xmlns:p14="http://schemas.microsoft.com/office/powerpoint/2010/main" val="3904807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759559" y="1701851"/>
            <a:ext cx="3262432" cy="523220"/>
          </a:xfrm>
          <a:prstGeom prst="rect">
            <a:avLst/>
          </a:prstGeom>
        </p:spPr>
        <p:txBody>
          <a:bodyPr wrap="none">
            <a:spAutoFit/>
          </a:bodyPr>
          <a:lstStyle/>
          <a:p>
            <a:r>
              <a:rPr lang="en-US" sz="2800" b="1" dirty="0">
                <a:solidFill>
                  <a:srgbClr val="0000FF"/>
                </a:solidFill>
              </a:rPr>
              <a:t>Cardiac Angiography</a:t>
            </a:r>
          </a:p>
        </p:txBody>
      </p:sp>
      <p:sp>
        <p:nvSpPr>
          <p:cNvPr id="3" name="TextBox 2"/>
          <p:cNvSpPr txBox="1"/>
          <p:nvPr/>
        </p:nvSpPr>
        <p:spPr>
          <a:xfrm>
            <a:off x="940994" y="2892307"/>
            <a:ext cx="5230067" cy="646331"/>
          </a:xfrm>
          <a:prstGeom prst="rect">
            <a:avLst/>
          </a:prstGeom>
          <a:noFill/>
        </p:spPr>
        <p:txBody>
          <a:bodyPr wrap="none" rtlCol="0">
            <a:spAutoFit/>
          </a:bodyPr>
          <a:lstStyle/>
          <a:p>
            <a:r>
              <a:rPr lang="en-US" sz="3600" dirty="0" smtClean="0"/>
              <a:t>Diagnostic and therapeutic</a:t>
            </a:r>
            <a:endParaRPr lang="en-US" sz="3600" dirty="0"/>
          </a:p>
        </p:txBody>
      </p:sp>
      <p:sp>
        <p:nvSpPr>
          <p:cNvPr id="4" name="Rectangle 3"/>
          <p:cNvSpPr/>
          <p:nvPr/>
        </p:nvSpPr>
        <p:spPr>
          <a:xfrm>
            <a:off x="759559" y="4150012"/>
            <a:ext cx="7459221" cy="1384995"/>
          </a:xfrm>
          <a:prstGeom prst="rect">
            <a:avLst/>
          </a:prstGeom>
        </p:spPr>
        <p:txBody>
          <a:bodyPr wrap="square">
            <a:spAutoFit/>
          </a:bodyPr>
          <a:lstStyle/>
          <a:p>
            <a:pPr algn="ctr"/>
            <a:r>
              <a:rPr lang="en-US" sz="2800" dirty="0"/>
              <a:t>The earlier that coronary angiography is performed, the lower the risk of recurrent </a:t>
            </a:r>
            <a:r>
              <a:rPr lang="en-US" sz="2800" dirty="0" err="1"/>
              <a:t>ischaemia</a:t>
            </a:r>
            <a:endParaRPr lang="en-US" sz="2800" dirty="0"/>
          </a:p>
        </p:txBody>
      </p:sp>
    </p:spTree>
    <p:extLst>
      <p:ext uri="{BB962C8B-B14F-4D97-AF65-F5344CB8AC3E}">
        <p14:creationId xmlns:p14="http://schemas.microsoft.com/office/powerpoint/2010/main" val="3904807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756015" y="1735229"/>
            <a:ext cx="7870304" cy="3539430"/>
          </a:xfrm>
          <a:prstGeom prst="rect">
            <a:avLst/>
          </a:prstGeom>
        </p:spPr>
        <p:txBody>
          <a:bodyPr wrap="square">
            <a:spAutoFit/>
          </a:bodyPr>
          <a:lstStyle/>
          <a:p>
            <a:r>
              <a:rPr lang="en-US" sz="3200" dirty="0">
                <a:solidFill>
                  <a:srgbClr val="0000FF"/>
                </a:solidFill>
              </a:rPr>
              <a:t>Stress cardiac magnetic resonance imaging (MRI) </a:t>
            </a:r>
            <a:endParaRPr lang="en-US" sz="3200" dirty="0" smtClean="0">
              <a:solidFill>
                <a:srgbClr val="0000FF"/>
              </a:solidFill>
            </a:endParaRPr>
          </a:p>
          <a:p>
            <a:pPr marL="457200" indent="-457200">
              <a:buFont typeface="Arial"/>
              <a:buChar char="•"/>
            </a:pPr>
            <a:r>
              <a:rPr lang="en-US" sz="3200" dirty="0" smtClean="0"/>
              <a:t>in </a:t>
            </a:r>
            <a:r>
              <a:rPr lang="en-US" sz="3200" dirty="0"/>
              <a:t>an observation unit </a:t>
            </a:r>
            <a:r>
              <a:rPr lang="en-US" sz="3200" dirty="0" smtClean="0"/>
              <a:t>setting</a:t>
            </a:r>
          </a:p>
          <a:p>
            <a:pPr marL="457200" indent="-457200">
              <a:buFont typeface="Arial"/>
              <a:buChar char="•"/>
            </a:pPr>
            <a:r>
              <a:rPr lang="en-US" sz="3200" dirty="0" smtClean="0"/>
              <a:t>reduce </a:t>
            </a:r>
            <a:r>
              <a:rPr lang="en-US" sz="3200" dirty="0"/>
              <a:t>the medical costs, compared with inpatient care, for patients who present with emergent, non-low-risk chest pain, without missing acute coronary syndrome.</a:t>
            </a:r>
          </a:p>
        </p:txBody>
      </p:sp>
    </p:spTree>
    <p:extLst>
      <p:ext uri="{BB962C8B-B14F-4D97-AF65-F5344CB8AC3E}">
        <p14:creationId xmlns:p14="http://schemas.microsoft.com/office/powerpoint/2010/main" val="3904807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384433" y="1880065"/>
            <a:ext cx="8241886" cy="4401205"/>
          </a:xfrm>
          <a:prstGeom prst="rect">
            <a:avLst/>
          </a:prstGeom>
        </p:spPr>
        <p:txBody>
          <a:bodyPr wrap="square">
            <a:spAutoFit/>
          </a:bodyPr>
          <a:lstStyle/>
          <a:p>
            <a:pPr marL="457200" indent="-457200">
              <a:buFont typeface="Arial"/>
              <a:buChar char="•"/>
            </a:pPr>
            <a:r>
              <a:rPr lang="en-US" sz="2800" dirty="0" smtClean="0"/>
              <a:t>Aspirin</a:t>
            </a:r>
          </a:p>
          <a:p>
            <a:pPr marL="457200" indent="-457200">
              <a:buFont typeface="Arial"/>
              <a:buChar char="•"/>
            </a:pPr>
            <a:r>
              <a:rPr lang="en-US" sz="2800" dirty="0" err="1" smtClean="0"/>
              <a:t>Clopidogrel</a:t>
            </a:r>
            <a:endParaRPr lang="en-US" sz="2800" dirty="0"/>
          </a:p>
          <a:p>
            <a:pPr marL="457200" indent="-457200">
              <a:buFont typeface="Arial"/>
              <a:buChar char="•"/>
            </a:pPr>
            <a:r>
              <a:rPr lang="en-US" sz="2800" dirty="0" smtClean="0"/>
              <a:t>Unfractionated </a:t>
            </a:r>
            <a:r>
              <a:rPr lang="en-US" sz="2800" dirty="0"/>
              <a:t>heparin or </a:t>
            </a:r>
            <a:r>
              <a:rPr lang="en-US" sz="2800" dirty="0" smtClean="0"/>
              <a:t>(</a:t>
            </a:r>
            <a:r>
              <a:rPr lang="en-US" sz="2800" dirty="0"/>
              <a:t>LMWH</a:t>
            </a:r>
            <a:r>
              <a:rPr lang="en-US" sz="2800" dirty="0" smtClean="0"/>
              <a:t>)</a:t>
            </a:r>
            <a:endParaRPr lang="en-US" sz="2800" dirty="0"/>
          </a:p>
          <a:p>
            <a:pPr marL="457200" indent="-457200">
              <a:buFont typeface="Arial"/>
              <a:buChar char="•"/>
            </a:pPr>
            <a:r>
              <a:rPr lang="en-US" sz="2800" dirty="0" smtClean="0"/>
              <a:t>IV </a:t>
            </a:r>
            <a:r>
              <a:rPr lang="en-US" sz="2800" dirty="0"/>
              <a:t>platelet glycoprotein </a:t>
            </a:r>
            <a:r>
              <a:rPr lang="en-US" sz="2800" dirty="0" err="1"/>
              <a:t>IIb</a:t>
            </a:r>
            <a:r>
              <a:rPr lang="en-US" sz="2800" dirty="0"/>
              <a:t>/</a:t>
            </a:r>
            <a:r>
              <a:rPr lang="en-US" sz="2800" dirty="0" err="1"/>
              <a:t>IIIa</a:t>
            </a:r>
            <a:r>
              <a:rPr lang="en-US" sz="2800" dirty="0"/>
              <a:t> complex blockers (</a:t>
            </a:r>
            <a:r>
              <a:rPr lang="en-US" sz="2800" dirty="0" err="1"/>
              <a:t>eg</a:t>
            </a:r>
            <a:r>
              <a:rPr lang="en-US" sz="2800" dirty="0"/>
              <a:t>, </a:t>
            </a:r>
            <a:r>
              <a:rPr lang="en-US" sz="2800" dirty="0" err="1"/>
              <a:t>tirofiban</a:t>
            </a:r>
            <a:r>
              <a:rPr lang="en-US" sz="2800" dirty="0"/>
              <a:t>, </a:t>
            </a:r>
            <a:r>
              <a:rPr lang="en-US" sz="2800" dirty="0" err="1"/>
              <a:t>eptifibatide</a:t>
            </a:r>
            <a:r>
              <a:rPr lang="en-US" sz="2800" dirty="0" smtClean="0"/>
              <a:t>)</a:t>
            </a:r>
            <a:endParaRPr lang="en-US" sz="2800" dirty="0"/>
          </a:p>
          <a:p>
            <a:pPr marL="457200" indent="-457200">
              <a:buFont typeface="Arial"/>
              <a:buChar char="•"/>
            </a:pPr>
            <a:r>
              <a:rPr lang="en-US" sz="2800" dirty="0" smtClean="0"/>
              <a:t>beta blocker</a:t>
            </a:r>
          </a:p>
          <a:p>
            <a:pPr marL="457200" indent="-457200">
              <a:buFont typeface="Arial"/>
              <a:buChar char="•"/>
            </a:pPr>
            <a:r>
              <a:rPr lang="en-US" sz="2800" dirty="0" smtClean="0"/>
              <a:t>ACEI</a:t>
            </a:r>
          </a:p>
          <a:p>
            <a:pPr marL="457200" indent="-457200">
              <a:buFont typeface="Arial"/>
              <a:buChar char="•"/>
            </a:pPr>
            <a:r>
              <a:rPr lang="en-US" sz="2800" dirty="0" smtClean="0"/>
              <a:t>Statin.</a:t>
            </a:r>
          </a:p>
          <a:p>
            <a:pPr marL="457200" indent="-457200">
              <a:buFont typeface="Arial"/>
              <a:buChar char="•"/>
            </a:pPr>
            <a:r>
              <a:rPr lang="en-US" sz="2800" dirty="0" smtClean="0"/>
              <a:t>Pain management nitro </a:t>
            </a:r>
          </a:p>
          <a:p>
            <a:pPr marL="457200" indent="-457200">
              <a:buFont typeface="Arial"/>
              <a:buChar char="•"/>
            </a:pPr>
            <a:r>
              <a:rPr lang="en-US" sz="2800" dirty="0" smtClean="0"/>
              <a:t>The </a:t>
            </a:r>
            <a:r>
              <a:rPr lang="en-US" sz="2800" dirty="0"/>
              <a:t>goal is early revascularization.</a:t>
            </a:r>
          </a:p>
        </p:txBody>
      </p:sp>
      <p:sp>
        <p:nvSpPr>
          <p:cNvPr id="3" name="TextBox 2"/>
          <p:cNvSpPr txBox="1"/>
          <p:nvPr/>
        </p:nvSpPr>
        <p:spPr>
          <a:xfrm>
            <a:off x="333814" y="1233734"/>
            <a:ext cx="5744545" cy="1200329"/>
          </a:xfrm>
          <a:prstGeom prst="rect">
            <a:avLst/>
          </a:prstGeom>
          <a:noFill/>
        </p:spPr>
        <p:txBody>
          <a:bodyPr wrap="square" rtlCol="0">
            <a:spAutoFit/>
          </a:bodyPr>
          <a:lstStyle/>
          <a:p>
            <a:r>
              <a:rPr lang="en-US" sz="3600" i="1" dirty="0" smtClean="0">
                <a:solidFill>
                  <a:srgbClr val="0000FF"/>
                </a:solidFill>
              </a:rPr>
              <a:t>Treatment for </a:t>
            </a:r>
            <a:r>
              <a:rPr lang="en-US" sz="3600" dirty="0"/>
              <a:t>NSTEMI</a:t>
            </a:r>
          </a:p>
          <a:p>
            <a:r>
              <a:rPr lang="en-US" sz="3600" i="1" dirty="0" smtClean="0">
                <a:solidFill>
                  <a:srgbClr val="0000FF"/>
                </a:solidFill>
              </a:rPr>
              <a:t> </a:t>
            </a:r>
            <a:endParaRPr lang="en-US" sz="3600" i="1" dirty="0">
              <a:solidFill>
                <a:srgbClr val="0000FF"/>
              </a:solidFill>
            </a:endParaRPr>
          </a:p>
        </p:txBody>
      </p:sp>
    </p:spTree>
    <p:extLst>
      <p:ext uri="{BB962C8B-B14F-4D97-AF65-F5344CB8AC3E}">
        <p14:creationId xmlns:p14="http://schemas.microsoft.com/office/powerpoint/2010/main" val="39048078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333814" y="2025907"/>
            <a:ext cx="8241886" cy="4832093"/>
          </a:xfrm>
          <a:prstGeom prst="rect">
            <a:avLst/>
          </a:prstGeom>
        </p:spPr>
        <p:txBody>
          <a:bodyPr wrap="square">
            <a:spAutoFit/>
          </a:bodyPr>
          <a:lstStyle/>
          <a:p>
            <a:pPr marL="457200" indent="-457200">
              <a:buFont typeface="Arial"/>
              <a:buChar char="•"/>
            </a:pPr>
            <a:r>
              <a:rPr lang="en-US" sz="2800" dirty="0" smtClean="0"/>
              <a:t>Aspirin</a:t>
            </a:r>
          </a:p>
          <a:p>
            <a:pPr marL="457200" indent="-457200">
              <a:buFont typeface="Arial"/>
              <a:buChar char="•"/>
            </a:pPr>
            <a:r>
              <a:rPr lang="en-US" sz="2800" dirty="0" err="1" smtClean="0"/>
              <a:t>Clopidogrel</a:t>
            </a:r>
            <a:endParaRPr lang="en-US" sz="2800" dirty="0"/>
          </a:p>
          <a:p>
            <a:pPr marL="457200" indent="-457200">
              <a:buFont typeface="Arial"/>
              <a:buChar char="•"/>
            </a:pPr>
            <a:r>
              <a:rPr lang="en-US" sz="2800" dirty="0" smtClean="0"/>
              <a:t>Unfractionated </a:t>
            </a:r>
            <a:r>
              <a:rPr lang="en-US" sz="2800" dirty="0"/>
              <a:t>heparin or </a:t>
            </a:r>
            <a:r>
              <a:rPr lang="en-US" sz="2800" dirty="0" smtClean="0"/>
              <a:t>(</a:t>
            </a:r>
            <a:r>
              <a:rPr lang="en-US" sz="2800" dirty="0"/>
              <a:t>LMWH</a:t>
            </a:r>
            <a:r>
              <a:rPr lang="en-US" sz="2800" dirty="0" smtClean="0"/>
              <a:t>)</a:t>
            </a:r>
            <a:endParaRPr lang="en-US" sz="2800" dirty="0"/>
          </a:p>
          <a:p>
            <a:pPr marL="457200" indent="-457200">
              <a:buFont typeface="Arial"/>
              <a:buChar char="•"/>
            </a:pPr>
            <a:r>
              <a:rPr lang="en-US" sz="2800" dirty="0" smtClean="0"/>
              <a:t>IV </a:t>
            </a:r>
            <a:r>
              <a:rPr lang="en-US" sz="2800" dirty="0"/>
              <a:t>platelet glycoprotein </a:t>
            </a:r>
            <a:r>
              <a:rPr lang="en-US" sz="2800" dirty="0" err="1"/>
              <a:t>IIb</a:t>
            </a:r>
            <a:r>
              <a:rPr lang="en-US" sz="2800" dirty="0"/>
              <a:t>/</a:t>
            </a:r>
            <a:r>
              <a:rPr lang="en-US" sz="2800" dirty="0" err="1"/>
              <a:t>IIIa</a:t>
            </a:r>
            <a:r>
              <a:rPr lang="en-US" sz="2800" dirty="0"/>
              <a:t> complex blockers (</a:t>
            </a:r>
            <a:r>
              <a:rPr lang="en-US" sz="2800" dirty="0" err="1"/>
              <a:t>eg</a:t>
            </a:r>
            <a:r>
              <a:rPr lang="en-US" sz="2800" dirty="0"/>
              <a:t>, </a:t>
            </a:r>
            <a:r>
              <a:rPr lang="en-US" sz="2800" dirty="0" err="1"/>
              <a:t>tirofiban</a:t>
            </a:r>
            <a:r>
              <a:rPr lang="en-US" sz="2800" dirty="0"/>
              <a:t>, </a:t>
            </a:r>
            <a:r>
              <a:rPr lang="en-US" sz="2800" dirty="0" err="1"/>
              <a:t>eptifibatide</a:t>
            </a:r>
            <a:r>
              <a:rPr lang="en-US" sz="2800" dirty="0" smtClean="0"/>
              <a:t>)</a:t>
            </a:r>
            <a:endParaRPr lang="en-US" sz="2800" dirty="0"/>
          </a:p>
          <a:p>
            <a:pPr marL="457200" indent="-457200">
              <a:buFont typeface="Arial"/>
              <a:buChar char="•"/>
            </a:pPr>
            <a:r>
              <a:rPr lang="en-US" sz="2800" b="1" i="1" u="sng" dirty="0">
                <a:solidFill>
                  <a:srgbClr val="FF0000"/>
                </a:solidFill>
              </a:rPr>
              <a:t>PCI if not available fibrinolysis</a:t>
            </a:r>
          </a:p>
          <a:p>
            <a:pPr marL="457200" indent="-457200">
              <a:buFont typeface="Arial"/>
              <a:buChar char="•"/>
            </a:pPr>
            <a:r>
              <a:rPr lang="en-US" sz="2800" dirty="0" smtClean="0"/>
              <a:t>beta blocker</a:t>
            </a:r>
          </a:p>
          <a:p>
            <a:pPr marL="457200" indent="-457200">
              <a:buFont typeface="Arial"/>
              <a:buChar char="•"/>
            </a:pPr>
            <a:r>
              <a:rPr lang="en-US" sz="2800" dirty="0" smtClean="0"/>
              <a:t>ACEI</a:t>
            </a:r>
          </a:p>
          <a:p>
            <a:pPr marL="457200" indent="-457200">
              <a:buFont typeface="Arial"/>
              <a:buChar char="•"/>
            </a:pPr>
            <a:r>
              <a:rPr lang="en-US" sz="2800" dirty="0" smtClean="0"/>
              <a:t>Statin.</a:t>
            </a:r>
          </a:p>
          <a:p>
            <a:pPr marL="457200" indent="-457200">
              <a:buFont typeface="Arial"/>
              <a:buChar char="•"/>
            </a:pPr>
            <a:r>
              <a:rPr lang="en-US" sz="2800" dirty="0" smtClean="0"/>
              <a:t>Pain management nitro </a:t>
            </a:r>
          </a:p>
          <a:p>
            <a:pPr marL="457200" indent="-457200">
              <a:buFont typeface="Arial"/>
              <a:buChar char="•"/>
            </a:pPr>
            <a:r>
              <a:rPr lang="en-US" sz="2800" dirty="0" smtClean="0"/>
              <a:t>The </a:t>
            </a:r>
            <a:r>
              <a:rPr lang="en-US" sz="2800" dirty="0"/>
              <a:t>goal is early revascularization.</a:t>
            </a:r>
          </a:p>
        </p:txBody>
      </p:sp>
      <p:sp>
        <p:nvSpPr>
          <p:cNvPr id="3" name="TextBox 2"/>
          <p:cNvSpPr txBox="1"/>
          <p:nvPr/>
        </p:nvSpPr>
        <p:spPr>
          <a:xfrm>
            <a:off x="333814" y="1233734"/>
            <a:ext cx="5744545" cy="1323439"/>
          </a:xfrm>
          <a:prstGeom prst="rect">
            <a:avLst/>
          </a:prstGeom>
          <a:noFill/>
        </p:spPr>
        <p:txBody>
          <a:bodyPr wrap="square" rtlCol="0">
            <a:spAutoFit/>
          </a:bodyPr>
          <a:lstStyle/>
          <a:p>
            <a:r>
              <a:rPr lang="en-US" sz="3600" i="1" dirty="0" smtClean="0">
                <a:solidFill>
                  <a:srgbClr val="0000FF"/>
                </a:solidFill>
              </a:rPr>
              <a:t>Treatment for </a:t>
            </a:r>
            <a:r>
              <a:rPr lang="en-US" sz="4400" b="1" dirty="0" smtClean="0"/>
              <a:t>STEMI</a:t>
            </a:r>
            <a:endParaRPr lang="en-US" sz="4400" b="1" dirty="0"/>
          </a:p>
          <a:p>
            <a:r>
              <a:rPr lang="en-US" sz="3600" i="1" dirty="0" smtClean="0">
                <a:solidFill>
                  <a:srgbClr val="0000FF"/>
                </a:solidFill>
              </a:rPr>
              <a:t> </a:t>
            </a:r>
            <a:endParaRPr lang="en-US" sz="3600" i="1" dirty="0">
              <a:solidFill>
                <a:srgbClr val="0000FF"/>
              </a:solidFill>
            </a:endParaRPr>
          </a:p>
        </p:txBody>
      </p:sp>
    </p:spTree>
    <p:extLst>
      <p:ext uri="{BB962C8B-B14F-4D97-AF65-F5344CB8AC3E}">
        <p14:creationId xmlns:p14="http://schemas.microsoft.com/office/powerpoint/2010/main" val="22622557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108676" y="1143000"/>
            <a:ext cx="9035323" cy="5324535"/>
          </a:xfrm>
          <a:prstGeom prst="rect">
            <a:avLst/>
          </a:prstGeom>
        </p:spPr>
        <p:txBody>
          <a:bodyPr wrap="square">
            <a:spAutoFit/>
          </a:bodyPr>
          <a:lstStyle/>
          <a:p>
            <a:r>
              <a:rPr lang="en-US" sz="3200" b="1" dirty="0" smtClean="0">
                <a:solidFill>
                  <a:srgbClr val="0000FF"/>
                </a:solidFill>
              </a:rPr>
              <a:t>Nitrates</a:t>
            </a:r>
          </a:p>
          <a:p>
            <a:r>
              <a:rPr lang="en-US" sz="2800" dirty="0"/>
              <a:t>D</a:t>
            </a:r>
            <a:r>
              <a:rPr lang="en-US" sz="2800" dirty="0" smtClean="0"/>
              <a:t>o </a:t>
            </a:r>
            <a:r>
              <a:rPr lang="en-US" sz="2800" dirty="0"/>
              <a:t>not improve </a:t>
            </a:r>
            <a:r>
              <a:rPr lang="en-US" sz="2800" dirty="0" smtClean="0"/>
              <a:t>mortality</a:t>
            </a:r>
          </a:p>
          <a:p>
            <a:r>
              <a:rPr lang="en-US" sz="2800" dirty="0"/>
              <a:t>P</a:t>
            </a:r>
            <a:r>
              <a:rPr lang="en-US" sz="2800" dirty="0" smtClean="0"/>
              <a:t>rovide </a:t>
            </a:r>
            <a:r>
              <a:rPr lang="en-US" sz="2800" dirty="0"/>
              <a:t>symptomatic relief by means of several mechanisms, including coronary vasodilation, improved collateral blood flow, decrease in preload (</a:t>
            </a:r>
            <a:r>
              <a:rPr lang="en-US" sz="2800" dirty="0" err="1"/>
              <a:t>venodilation</a:t>
            </a:r>
            <a:r>
              <a:rPr lang="en-US" sz="2800" dirty="0"/>
              <a:t> and reduced venous return), and decrease in afterload (arterial vasodilation). </a:t>
            </a:r>
            <a:endParaRPr lang="en-US" sz="2800" dirty="0" smtClean="0"/>
          </a:p>
          <a:p>
            <a:endParaRPr lang="en-US" sz="2800" dirty="0"/>
          </a:p>
          <a:p>
            <a:r>
              <a:rPr lang="en-US" sz="2800" dirty="0" smtClean="0"/>
              <a:t>Don’t give in  </a:t>
            </a:r>
          </a:p>
          <a:p>
            <a:pPr marL="457200" indent="-457200">
              <a:buFont typeface="Arial"/>
              <a:buChar char="•"/>
            </a:pPr>
            <a:r>
              <a:rPr lang="en-US" sz="2800" dirty="0"/>
              <a:t>H</a:t>
            </a:r>
            <a:r>
              <a:rPr lang="en-US" sz="2800" dirty="0" smtClean="0"/>
              <a:t>ypotension</a:t>
            </a:r>
          </a:p>
          <a:p>
            <a:pPr marL="457200" indent="-457200">
              <a:buFont typeface="Arial"/>
              <a:buChar char="•"/>
            </a:pPr>
            <a:r>
              <a:rPr lang="en-US" sz="2800" dirty="0" smtClean="0"/>
              <a:t>Right, posterior or inferior MI</a:t>
            </a:r>
          </a:p>
          <a:p>
            <a:pPr marL="457200" indent="-457200">
              <a:buFont typeface="Arial"/>
              <a:buChar char="•"/>
            </a:pPr>
            <a:r>
              <a:rPr lang="en-US" sz="2800" dirty="0" smtClean="0"/>
              <a:t>Sever </a:t>
            </a:r>
            <a:r>
              <a:rPr lang="en-US" sz="2800" dirty="0" err="1" smtClean="0"/>
              <a:t>brady</a:t>
            </a:r>
            <a:r>
              <a:rPr lang="en-US" sz="2800" dirty="0" smtClean="0"/>
              <a:t> or tachycardia</a:t>
            </a:r>
          </a:p>
          <a:p>
            <a:pPr marL="457200" indent="-457200">
              <a:buFont typeface="Arial"/>
              <a:buChar char="•"/>
            </a:pPr>
            <a:r>
              <a:rPr lang="en-US" sz="2800" dirty="0" smtClean="0"/>
              <a:t>Or with </a:t>
            </a:r>
            <a:r>
              <a:rPr lang="en-US" sz="2800" dirty="0" err="1" smtClean="0"/>
              <a:t>physphodistrase</a:t>
            </a:r>
            <a:r>
              <a:rPr lang="en-US" sz="2800" dirty="0" smtClean="0"/>
              <a:t> inhibitors</a:t>
            </a:r>
            <a:endParaRPr lang="en-US" sz="2800" dirty="0"/>
          </a:p>
        </p:txBody>
      </p:sp>
    </p:spTree>
    <p:extLst>
      <p:ext uri="{BB962C8B-B14F-4D97-AF65-F5344CB8AC3E}">
        <p14:creationId xmlns:p14="http://schemas.microsoft.com/office/powerpoint/2010/main" val="3904807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coronary syndrome (ACS) </a:t>
            </a:r>
            <a:endParaRPr lang="en-US" dirty="0"/>
          </a:p>
        </p:txBody>
      </p:sp>
      <p:sp>
        <p:nvSpPr>
          <p:cNvPr id="4" name="Rectangle 3"/>
          <p:cNvSpPr/>
          <p:nvPr/>
        </p:nvSpPr>
        <p:spPr>
          <a:xfrm>
            <a:off x="573627" y="2128410"/>
            <a:ext cx="7451471" cy="3108544"/>
          </a:xfrm>
          <a:prstGeom prst="rect">
            <a:avLst/>
          </a:prstGeom>
        </p:spPr>
        <p:txBody>
          <a:bodyPr wrap="square">
            <a:spAutoFit/>
          </a:bodyPr>
          <a:lstStyle/>
          <a:p>
            <a:pPr marL="457200" indent="-457200">
              <a:buFont typeface="Arial"/>
              <a:buChar char="•"/>
            </a:pPr>
            <a:r>
              <a:rPr lang="en-US" sz="2800" dirty="0" smtClean="0"/>
              <a:t>Is a spectrum of clinical presentations:</a:t>
            </a:r>
          </a:p>
          <a:p>
            <a:pPr marL="457200" indent="-457200">
              <a:buFont typeface="Arial"/>
              <a:buChar char="•"/>
            </a:pPr>
            <a:r>
              <a:rPr lang="en-US" sz="2800" dirty="0"/>
              <a:t>R</a:t>
            </a:r>
            <a:r>
              <a:rPr lang="en-US" sz="2800" dirty="0" smtClean="0"/>
              <a:t>anging from:</a:t>
            </a:r>
          </a:p>
          <a:p>
            <a:pPr marL="1371600" lvl="2" indent="-457200">
              <a:buFont typeface="Arial"/>
              <a:buChar char="•"/>
            </a:pPr>
            <a:r>
              <a:rPr lang="en-US" sz="2800" dirty="0" smtClean="0"/>
              <a:t>ST-segment elevation myocardial infarction (STEMI) </a:t>
            </a:r>
            <a:endParaRPr lang="en-US" sz="2800" dirty="0"/>
          </a:p>
          <a:p>
            <a:pPr marL="1371600" lvl="2" indent="-457200">
              <a:buFont typeface="Arial"/>
              <a:buChar char="•"/>
            </a:pPr>
            <a:r>
              <a:rPr lang="en-US" sz="2800" dirty="0"/>
              <a:t>N</a:t>
            </a:r>
            <a:r>
              <a:rPr lang="en-US" sz="2800" dirty="0" smtClean="0"/>
              <a:t>on–ST-segment elevation myocardial infarction (NSTEMI) </a:t>
            </a:r>
            <a:endParaRPr lang="en-US" sz="2800" dirty="0"/>
          </a:p>
          <a:p>
            <a:pPr marL="1371600" lvl="2" indent="-457200">
              <a:buFont typeface="Arial"/>
              <a:buChar char="•"/>
            </a:pPr>
            <a:r>
              <a:rPr lang="en-US" sz="2800" dirty="0" smtClean="0"/>
              <a:t>Unstable angina</a:t>
            </a:r>
            <a:endParaRPr lang="en-US" sz="2800" dirty="0"/>
          </a:p>
        </p:txBody>
      </p:sp>
    </p:spTree>
    <p:extLst>
      <p:ext uri="{BB962C8B-B14F-4D97-AF65-F5344CB8AC3E}">
        <p14:creationId xmlns:p14="http://schemas.microsoft.com/office/powerpoint/2010/main" val="325774989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396718" y="1143000"/>
            <a:ext cx="8524257" cy="5509201"/>
          </a:xfrm>
          <a:prstGeom prst="rect">
            <a:avLst/>
          </a:prstGeom>
        </p:spPr>
        <p:txBody>
          <a:bodyPr wrap="square">
            <a:spAutoFit/>
          </a:bodyPr>
          <a:lstStyle/>
          <a:p>
            <a:r>
              <a:rPr lang="en-US" sz="2800" b="1" u="sng" dirty="0">
                <a:solidFill>
                  <a:srgbClr val="0000FF"/>
                </a:solidFill>
              </a:rPr>
              <a:t>Beta-blockers</a:t>
            </a:r>
          </a:p>
          <a:p>
            <a:r>
              <a:rPr lang="en-US" sz="2800" dirty="0"/>
              <a:t>Beta-blockers are indicated in all </a:t>
            </a:r>
            <a:r>
              <a:rPr lang="en-US" sz="2800" dirty="0" smtClean="0"/>
              <a:t>patients.</a:t>
            </a:r>
          </a:p>
          <a:p>
            <a:endParaRPr lang="en-US" dirty="0"/>
          </a:p>
          <a:p>
            <a:r>
              <a:rPr lang="en-US" sz="2800" b="1" i="1" u="sng" dirty="0" smtClean="0">
                <a:solidFill>
                  <a:srgbClr val="0000FF"/>
                </a:solidFill>
              </a:rPr>
              <a:t>Contraindications</a:t>
            </a:r>
            <a:r>
              <a:rPr lang="en-US" sz="2800" b="1" i="1" u="sng" dirty="0">
                <a:solidFill>
                  <a:srgbClr val="0000FF"/>
                </a:solidFill>
              </a:rPr>
              <a:t>:</a:t>
            </a:r>
          </a:p>
          <a:p>
            <a:endParaRPr lang="en-US" dirty="0"/>
          </a:p>
          <a:p>
            <a:pPr marL="285750" indent="-285750">
              <a:buFont typeface="Arial"/>
              <a:buChar char="•"/>
            </a:pPr>
            <a:r>
              <a:rPr lang="en-US" sz="2800" dirty="0"/>
              <a:t>Systolic blood pressure less than 90 mm </a:t>
            </a:r>
            <a:r>
              <a:rPr lang="en-US" sz="2800" dirty="0" smtClean="0"/>
              <a:t>Hg</a:t>
            </a:r>
            <a:endParaRPr lang="en-US" sz="2800" dirty="0"/>
          </a:p>
          <a:p>
            <a:pPr marL="285750" indent="-285750">
              <a:buFont typeface="Arial"/>
              <a:buChar char="•"/>
            </a:pPr>
            <a:r>
              <a:rPr lang="en-US" sz="2800" dirty="0"/>
              <a:t>Cardiogenic </a:t>
            </a:r>
            <a:r>
              <a:rPr lang="en-US" sz="2800" dirty="0" smtClean="0"/>
              <a:t>shock</a:t>
            </a:r>
            <a:endParaRPr lang="en-US" sz="2800" dirty="0"/>
          </a:p>
          <a:p>
            <a:pPr marL="285750" indent="-285750">
              <a:buFont typeface="Arial"/>
              <a:buChar char="•"/>
            </a:pPr>
            <a:r>
              <a:rPr lang="en-US" sz="2800" dirty="0"/>
              <a:t>Severe </a:t>
            </a:r>
            <a:r>
              <a:rPr lang="en-US" sz="2800" dirty="0" err="1" smtClean="0"/>
              <a:t>bradycardia</a:t>
            </a:r>
            <a:endParaRPr lang="en-US" sz="2800" dirty="0"/>
          </a:p>
          <a:p>
            <a:pPr marL="285750" indent="-285750">
              <a:buFont typeface="Arial"/>
              <a:buChar char="•"/>
            </a:pPr>
            <a:r>
              <a:rPr lang="en-US" sz="2800" dirty="0"/>
              <a:t>Right, posterior or inferior </a:t>
            </a:r>
            <a:r>
              <a:rPr lang="en-US" sz="2800" dirty="0" smtClean="0"/>
              <a:t>MI</a:t>
            </a:r>
          </a:p>
          <a:p>
            <a:pPr marL="285750" indent="-285750">
              <a:buFont typeface="Arial"/>
              <a:buChar char="•"/>
            </a:pPr>
            <a:r>
              <a:rPr lang="en-US" sz="2800" dirty="0" smtClean="0"/>
              <a:t>Second</a:t>
            </a:r>
            <a:r>
              <a:rPr lang="en-US" sz="2800" dirty="0"/>
              <a:t>- or third-degree heart </a:t>
            </a:r>
            <a:r>
              <a:rPr lang="en-US" sz="2800" dirty="0" smtClean="0"/>
              <a:t>block</a:t>
            </a:r>
            <a:endParaRPr lang="en-US" sz="2800" dirty="0"/>
          </a:p>
          <a:p>
            <a:pPr marL="285750" indent="-285750">
              <a:buFont typeface="Arial"/>
              <a:buChar char="•"/>
            </a:pPr>
            <a:r>
              <a:rPr lang="en-US" sz="2800" dirty="0"/>
              <a:t>Asthma or emphysema that is sensitive to beta </a:t>
            </a:r>
            <a:r>
              <a:rPr lang="en-US" sz="2800" dirty="0" smtClean="0"/>
              <a:t>agonists</a:t>
            </a:r>
            <a:endParaRPr lang="en-US" sz="2800" dirty="0"/>
          </a:p>
          <a:p>
            <a:pPr marL="285750" indent="-285750">
              <a:buFont typeface="Arial"/>
              <a:buChar char="•"/>
            </a:pPr>
            <a:r>
              <a:rPr lang="en-US" sz="2800" dirty="0"/>
              <a:t>Peripheral vascular </a:t>
            </a:r>
            <a:r>
              <a:rPr lang="en-US" sz="2800" dirty="0" smtClean="0"/>
              <a:t>disease</a:t>
            </a:r>
            <a:endParaRPr lang="en-US" sz="2800" dirty="0"/>
          </a:p>
          <a:p>
            <a:pPr marL="285750" indent="-285750">
              <a:buFont typeface="Arial"/>
              <a:buChar char="•"/>
            </a:pPr>
            <a:r>
              <a:rPr lang="en-US" sz="2800" dirty="0"/>
              <a:t>Uncompensated CHF</a:t>
            </a:r>
          </a:p>
        </p:txBody>
      </p:sp>
    </p:spTree>
    <p:extLst>
      <p:ext uri="{BB962C8B-B14F-4D97-AF65-F5344CB8AC3E}">
        <p14:creationId xmlns:p14="http://schemas.microsoft.com/office/powerpoint/2010/main" val="39048078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653007" y="1584005"/>
            <a:ext cx="8842540" cy="5016757"/>
          </a:xfrm>
          <a:prstGeom prst="rect">
            <a:avLst/>
          </a:prstGeom>
        </p:spPr>
        <p:txBody>
          <a:bodyPr wrap="square">
            <a:spAutoFit/>
          </a:bodyPr>
          <a:lstStyle/>
          <a:p>
            <a:r>
              <a:rPr lang="en-US" sz="3200" b="1" i="1" u="sng" dirty="0">
                <a:solidFill>
                  <a:srgbClr val="0000FF"/>
                </a:solidFill>
              </a:rPr>
              <a:t>Aspirin</a:t>
            </a:r>
          </a:p>
          <a:p>
            <a:endParaRPr lang="en-US" sz="3200" dirty="0" smtClean="0"/>
          </a:p>
          <a:p>
            <a:pPr marL="514350" indent="-514350">
              <a:buAutoNum type="arabicPlain" startAt="162"/>
            </a:pPr>
            <a:r>
              <a:rPr lang="en-US" sz="3200" dirty="0" smtClean="0"/>
              <a:t> mg to 350 mg oral immediately if no </a:t>
            </a:r>
            <a:r>
              <a:rPr lang="en-US" sz="3200" dirty="0" err="1" smtClean="0"/>
              <a:t>contraindicationes</a:t>
            </a:r>
            <a:endParaRPr lang="en-US" sz="3200" dirty="0" smtClean="0"/>
          </a:p>
          <a:p>
            <a:r>
              <a:rPr lang="en-US" sz="3200" dirty="0"/>
              <a:t>A</a:t>
            </a:r>
            <a:r>
              <a:rPr lang="en-US" sz="3200" dirty="0" smtClean="0"/>
              <a:t>spirin </a:t>
            </a:r>
            <a:r>
              <a:rPr lang="en-US" sz="3200" dirty="0"/>
              <a:t>permanently impairs the cyclooxygenase pathway of thromboxane A2 production in platelets, in this way inhibiting platelet function. </a:t>
            </a:r>
            <a:endParaRPr lang="en-US" sz="3200" dirty="0" smtClean="0"/>
          </a:p>
          <a:p>
            <a:endParaRPr lang="en-US" sz="3200" dirty="0"/>
          </a:p>
          <a:p>
            <a:r>
              <a:rPr lang="en-US" sz="3200" dirty="0" smtClean="0"/>
              <a:t>Aspirin </a:t>
            </a:r>
            <a:r>
              <a:rPr lang="en-US" sz="3200" dirty="0"/>
              <a:t>reduces morbidity and mortality and is continued indefinitely</a:t>
            </a:r>
          </a:p>
        </p:txBody>
      </p:sp>
    </p:spTree>
    <p:extLst>
      <p:ext uri="{BB962C8B-B14F-4D97-AF65-F5344CB8AC3E}">
        <p14:creationId xmlns:p14="http://schemas.microsoft.com/office/powerpoint/2010/main" val="39048078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414674" y="1571280"/>
            <a:ext cx="7387400" cy="2308324"/>
          </a:xfrm>
          <a:prstGeom prst="rect">
            <a:avLst/>
          </a:prstGeom>
        </p:spPr>
        <p:txBody>
          <a:bodyPr wrap="square">
            <a:spAutoFit/>
          </a:bodyPr>
          <a:lstStyle/>
          <a:p>
            <a:r>
              <a:rPr lang="en-US" sz="3200" b="1" i="1" u="sng" dirty="0" err="1">
                <a:solidFill>
                  <a:srgbClr val="0000FF"/>
                </a:solidFill>
              </a:rPr>
              <a:t>Clopidogrel</a:t>
            </a:r>
            <a:endParaRPr lang="en-US" sz="3200" b="1" i="1" u="sng" dirty="0">
              <a:solidFill>
                <a:srgbClr val="0000FF"/>
              </a:solidFill>
            </a:endParaRPr>
          </a:p>
          <a:p>
            <a:r>
              <a:rPr lang="en-US" sz="2800" dirty="0" err="1"/>
              <a:t>Clopidogrel</a:t>
            </a:r>
            <a:r>
              <a:rPr lang="en-US" sz="2800" dirty="0"/>
              <a:t> (</a:t>
            </a:r>
            <a:r>
              <a:rPr lang="en-US" sz="2800" dirty="0" err="1"/>
              <a:t>thienopyridine</a:t>
            </a:r>
            <a:r>
              <a:rPr lang="en-US" sz="2800" dirty="0"/>
              <a:t>) inhibits adenosine 5'-diphosphate (ADP)–dependent activation of the glycoprotein </a:t>
            </a:r>
            <a:r>
              <a:rPr lang="en-US" sz="2800" dirty="0" err="1"/>
              <a:t>IIb</a:t>
            </a:r>
            <a:r>
              <a:rPr lang="en-US" sz="2800" dirty="0"/>
              <a:t>/</a:t>
            </a:r>
            <a:r>
              <a:rPr lang="en-US" sz="2800" dirty="0" err="1"/>
              <a:t>IIIa</a:t>
            </a:r>
            <a:r>
              <a:rPr lang="en-US" sz="2800" dirty="0"/>
              <a:t> complex, a necessary step for platelet aggregation.</a:t>
            </a:r>
          </a:p>
        </p:txBody>
      </p:sp>
      <p:sp>
        <p:nvSpPr>
          <p:cNvPr id="3" name="Rectangle 2"/>
          <p:cNvSpPr/>
          <p:nvPr/>
        </p:nvSpPr>
        <p:spPr>
          <a:xfrm>
            <a:off x="396719" y="3879604"/>
            <a:ext cx="8163449" cy="1815882"/>
          </a:xfrm>
          <a:prstGeom prst="rect">
            <a:avLst/>
          </a:prstGeom>
        </p:spPr>
        <p:txBody>
          <a:bodyPr wrap="square">
            <a:spAutoFit/>
          </a:bodyPr>
          <a:lstStyle/>
          <a:p>
            <a:pPr marL="457200" indent="-457200">
              <a:buFont typeface="Arial"/>
              <a:buChar char="•"/>
            </a:pPr>
            <a:r>
              <a:rPr lang="en-US" sz="2800" dirty="0"/>
              <a:t>O</a:t>
            </a:r>
            <a:r>
              <a:rPr lang="en-US" sz="2800" dirty="0" smtClean="0"/>
              <a:t>ptimal </a:t>
            </a:r>
            <a:r>
              <a:rPr lang="en-US" sz="2800" dirty="0"/>
              <a:t>loading dose </a:t>
            </a:r>
            <a:r>
              <a:rPr lang="en-US" sz="2800" dirty="0" smtClean="0"/>
              <a:t>still </a:t>
            </a:r>
            <a:r>
              <a:rPr lang="en-US" sz="2800" dirty="0"/>
              <a:t>being evaluated. </a:t>
            </a:r>
            <a:endParaRPr lang="en-US" sz="2800" dirty="0" smtClean="0"/>
          </a:p>
          <a:p>
            <a:pPr marL="457200" indent="-457200">
              <a:buFont typeface="Arial"/>
              <a:buChar char="•"/>
            </a:pPr>
            <a:r>
              <a:rPr lang="en-US" sz="2800" dirty="0" smtClean="0"/>
              <a:t>600 </a:t>
            </a:r>
            <a:r>
              <a:rPr lang="en-US" sz="2800" dirty="0"/>
              <a:t>mg </a:t>
            </a:r>
            <a:r>
              <a:rPr lang="en-US" sz="2800" dirty="0" err="1" smtClean="0"/>
              <a:t>vs</a:t>
            </a:r>
            <a:r>
              <a:rPr lang="en-US" sz="2800" dirty="0" smtClean="0"/>
              <a:t> 300 </a:t>
            </a:r>
            <a:r>
              <a:rPr lang="en-US" sz="2800" dirty="0"/>
              <a:t>mg. T</a:t>
            </a:r>
            <a:r>
              <a:rPr lang="en-US" sz="2800" dirty="0" smtClean="0"/>
              <a:t>hen 75 mg daily</a:t>
            </a:r>
          </a:p>
          <a:p>
            <a:pPr marL="457200" indent="-457200">
              <a:buFont typeface="Arial"/>
              <a:buChar char="•"/>
            </a:pPr>
            <a:r>
              <a:rPr lang="en-US" sz="2800" dirty="0" smtClean="0"/>
              <a:t>Withhold </a:t>
            </a:r>
            <a:r>
              <a:rPr lang="en-US" sz="2800" dirty="0" err="1"/>
              <a:t>clopidogrel</a:t>
            </a:r>
            <a:r>
              <a:rPr lang="en-US" sz="2800" dirty="0"/>
              <a:t> for at least 5 days before elective coronary artery bypass grafting (CABG). </a:t>
            </a:r>
          </a:p>
        </p:txBody>
      </p:sp>
    </p:spTree>
    <p:extLst>
      <p:ext uri="{BB962C8B-B14F-4D97-AF65-F5344CB8AC3E}">
        <p14:creationId xmlns:p14="http://schemas.microsoft.com/office/powerpoint/2010/main" val="39048078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516168" y="1415261"/>
            <a:ext cx="8218827" cy="4955203"/>
          </a:xfrm>
          <a:prstGeom prst="rect">
            <a:avLst/>
          </a:prstGeom>
        </p:spPr>
        <p:txBody>
          <a:bodyPr wrap="square">
            <a:spAutoFit/>
          </a:bodyPr>
          <a:lstStyle/>
          <a:p>
            <a:r>
              <a:rPr lang="en-US" sz="3200" b="1" i="1" u="sng" dirty="0">
                <a:solidFill>
                  <a:srgbClr val="0000FF"/>
                </a:solidFill>
              </a:rPr>
              <a:t>Dual antiplatelet therapy with </a:t>
            </a:r>
            <a:r>
              <a:rPr lang="en-US" sz="3200" b="1" i="1" u="sng" dirty="0" err="1">
                <a:solidFill>
                  <a:srgbClr val="0000FF"/>
                </a:solidFill>
              </a:rPr>
              <a:t>clopidogrel</a:t>
            </a:r>
            <a:r>
              <a:rPr lang="en-US" sz="3200" b="1" i="1" u="sng" dirty="0">
                <a:solidFill>
                  <a:srgbClr val="0000FF"/>
                </a:solidFill>
              </a:rPr>
              <a:t> and </a:t>
            </a:r>
            <a:r>
              <a:rPr lang="en-US" sz="3200" b="1" i="1" u="sng" dirty="0" smtClean="0">
                <a:solidFill>
                  <a:srgbClr val="0000FF"/>
                </a:solidFill>
              </a:rPr>
              <a:t>aspirin</a:t>
            </a:r>
            <a:r>
              <a:rPr lang="en-US" sz="2800" dirty="0" smtClean="0"/>
              <a:t> compared </a:t>
            </a:r>
            <a:r>
              <a:rPr lang="en-US" sz="2800" dirty="0"/>
              <a:t>with aspirin </a:t>
            </a:r>
            <a:r>
              <a:rPr lang="en-US" sz="2800" dirty="0" smtClean="0"/>
              <a:t>alone:</a:t>
            </a:r>
          </a:p>
          <a:p>
            <a:endParaRPr lang="en-US" sz="2800" dirty="0" smtClean="0"/>
          </a:p>
          <a:p>
            <a:pPr marL="457200" indent="-457200">
              <a:buFont typeface="Arial"/>
              <a:buChar char="•"/>
            </a:pPr>
            <a:r>
              <a:rPr lang="en-US" sz="2800" dirty="0"/>
              <a:t>R</a:t>
            </a:r>
            <a:r>
              <a:rPr lang="en-US" sz="2800" dirty="0" smtClean="0"/>
              <a:t>educes </a:t>
            </a:r>
            <a:r>
              <a:rPr lang="en-US" sz="2800" dirty="0"/>
              <a:t>major CV events in patients with established ischemic heart </a:t>
            </a:r>
            <a:r>
              <a:rPr lang="en-US" sz="2800" dirty="0" smtClean="0"/>
              <a:t>disease</a:t>
            </a:r>
          </a:p>
          <a:p>
            <a:pPr marL="457200" indent="-457200">
              <a:buFont typeface="Arial"/>
              <a:buChar char="•"/>
            </a:pPr>
            <a:endParaRPr lang="en-US" sz="2800" dirty="0"/>
          </a:p>
          <a:p>
            <a:pPr marL="457200" indent="-457200">
              <a:buFont typeface="Arial"/>
              <a:buChar char="•"/>
            </a:pPr>
            <a:r>
              <a:rPr lang="en-US" sz="2800" dirty="0" smtClean="0"/>
              <a:t>Reduces </a:t>
            </a:r>
            <a:r>
              <a:rPr lang="en-US" sz="2800" dirty="0"/>
              <a:t>coronary stent </a:t>
            </a:r>
            <a:r>
              <a:rPr lang="en-US" sz="2800" dirty="0" smtClean="0"/>
              <a:t>thrombosis.</a:t>
            </a:r>
          </a:p>
          <a:p>
            <a:endParaRPr lang="en-US" sz="2800" dirty="0" smtClean="0"/>
          </a:p>
          <a:p>
            <a:pPr marL="457200" indent="-457200">
              <a:buFont typeface="Arial"/>
              <a:buChar char="•"/>
            </a:pPr>
            <a:r>
              <a:rPr lang="en-US" sz="2800" dirty="0"/>
              <a:t>N</a:t>
            </a:r>
            <a:r>
              <a:rPr lang="en-US" sz="2800" dirty="0" smtClean="0"/>
              <a:t>ot </a:t>
            </a:r>
            <a:r>
              <a:rPr lang="en-US" sz="2800" dirty="0"/>
              <a:t>routinely recommended for patients with prior ischemic stroke because of the risk of </a:t>
            </a:r>
            <a:r>
              <a:rPr lang="en-US" sz="2800" dirty="0" smtClean="0"/>
              <a:t>bleeding</a:t>
            </a:r>
          </a:p>
          <a:p>
            <a:pPr marL="457200" indent="-457200">
              <a:buFont typeface="Arial"/>
              <a:buChar char="•"/>
            </a:pPr>
            <a:r>
              <a:rPr lang="en-US" sz="2800" dirty="0" smtClean="0"/>
              <a:t>Need PPI to prevent GI bleeding???</a:t>
            </a:r>
            <a:endParaRPr lang="en-US" sz="2800" dirty="0"/>
          </a:p>
        </p:txBody>
      </p:sp>
    </p:spTree>
    <p:extLst>
      <p:ext uri="{BB962C8B-B14F-4D97-AF65-F5344CB8AC3E}">
        <p14:creationId xmlns:p14="http://schemas.microsoft.com/office/powerpoint/2010/main" val="39048078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396719" y="1143000"/>
            <a:ext cx="8747281" cy="5324535"/>
          </a:xfrm>
          <a:prstGeom prst="rect">
            <a:avLst/>
          </a:prstGeom>
        </p:spPr>
        <p:txBody>
          <a:bodyPr wrap="square">
            <a:spAutoFit/>
          </a:bodyPr>
          <a:lstStyle/>
          <a:p>
            <a:r>
              <a:rPr lang="en-US" sz="3200" b="1" i="1" u="sng" dirty="0" err="1">
                <a:solidFill>
                  <a:srgbClr val="0000FF"/>
                </a:solidFill>
              </a:rPr>
              <a:t>Prasugrel</a:t>
            </a:r>
            <a:endParaRPr lang="en-US" sz="3200" b="1" i="1" u="sng" dirty="0">
              <a:solidFill>
                <a:srgbClr val="0000FF"/>
              </a:solidFill>
            </a:endParaRPr>
          </a:p>
          <a:p>
            <a:r>
              <a:rPr lang="en-US" sz="2800" dirty="0"/>
              <a:t>Like </a:t>
            </a:r>
            <a:r>
              <a:rPr lang="en-US" sz="2800" dirty="0" err="1"/>
              <a:t>clopidogrel</a:t>
            </a:r>
            <a:r>
              <a:rPr lang="en-US" sz="2800" dirty="0"/>
              <a:t>, </a:t>
            </a:r>
            <a:r>
              <a:rPr lang="en-US" sz="2800" dirty="0" err="1"/>
              <a:t>prasugrel</a:t>
            </a:r>
            <a:r>
              <a:rPr lang="en-US" sz="2800" dirty="0"/>
              <a:t> is a </a:t>
            </a:r>
            <a:r>
              <a:rPr lang="en-US" sz="2800" dirty="0" err="1"/>
              <a:t>thienopyridine</a:t>
            </a:r>
            <a:r>
              <a:rPr lang="en-US" sz="2800" dirty="0"/>
              <a:t> ADP receptor inhibitor that inhibits platelet aggregation. </a:t>
            </a:r>
            <a:endParaRPr lang="en-US" sz="2800" dirty="0" smtClean="0"/>
          </a:p>
          <a:p>
            <a:endParaRPr lang="en-US" sz="2800" dirty="0" smtClean="0"/>
          </a:p>
          <a:p>
            <a:r>
              <a:rPr lang="en-US" sz="2800" dirty="0" smtClean="0"/>
              <a:t>Reduce </a:t>
            </a:r>
            <a:r>
              <a:rPr lang="en-US" sz="2800" dirty="0"/>
              <a:t>new and recurrent myocardial infarctions. </a:t>
            </a:r>
            <a:endParaRPr lang="en-US" sz="2800" dirty="0" smtClean="0"/>
          </a:p>
          <a:p>
            <a:endParaRPr lang="en-US" sz="2800" dirty="0"/>
          </a:p>
          <a:p>
            <a:r>
              <a:rPr lang="en-US" sz="2800" dirty="0" smtClean="0"/>
              <a:t>Loading </a:t>
            </a:r>
            <a:r>
              <a:rPr lang="en-US" sz="2800" dirty="0"/>
              <a:t>dose is 60 mg PO once and maintenance is 10 mg PO </a:t>
            </a:r>
            <a:r>
              <a:rPr lang="en-US" sz="2800" dirty="0" err="1"/>
              <a:t>qd</a:t>
            </a:r>
            <a:r>
              <a:rPr lang="en-US" sz="2800" dirty="0"/>
              <a:t> (given with aspirin 75-325 mg/d). </a:t>
            </a:r>
            <a:endParaRPr lang="en-US" sz="2800" dirty="0" smtClean="0"/>
          </a:p>
          <a:p>
            <a:endParaRPr lang="en-US" sz="2800" dirty="0" smtClean="0"/>
          </a:p>
          <a:p>
            <a:r>
              <a:rPr lang="en-US" sz="2800" dirty="0" smtClean="0"/>
              <a:t>Indicated </a:t>
            </a:r>
            <a:r>
              <a:rPr lang="en-US" sz="2800" dirty="0"/>
              <a:t>for the reduction of thrombotic cardiovascular events (including stent thrombosis) with ACS that is managed with PCI.</a:t>
            </a:r>
          </a:p>
        </p:txBody>
      </p:sp>
    </p:spTree>
    <p:extLst>
      <p:ext uri="{BB962C8B-B14F-4D97-AF65-F5344CB8AC3E}">
        <p14:creationId xmlns:p14="http://schemas.microsoft.com/office/powerpoint/2010/main" val="39048078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396719" y="1240215"/>
            <a:ext cx="8494016" cy="4401205"/>
          </a:xfrm>
          <a:prstGeom prst="rect">
            <a:avLst/>
          </a:prstGeom>
        </p:spPr>
        <p:txBody>
          <a:bodyPr wrap="square">
            <a:spAutoFit/>
          </a:bodyPr>
          <a:lstStyle/>
          <a:p>
            <a:r>
              <a:rPr lang="en-US" sz="2800" b="1" i="1" u="sng" dirty="0" err="1" smtClean="0">
                <a:solidFill>
                  <a:srgbClr val="0000FF"/>
                </a:solidFill>
              </a:rPr>
              <a:t>Heparine</a:t>
            </a:r>
            <a:endParaRPr lang="en-US" sz="2800" b="1" i="1" u="sng" dirty="0" smtClean="0">
              <a:solidFill>
                <a:srgbClr val="0000FF"/>
              </a:solidFill>
            </a:endParaRPr>
          </a:p>
          <a:p>
            <a:pPr marL="457200" indent="-457200">
              <a:buFont typeface="Arial"/>
              <a:buChar char="•"/>
            </a:pPr>
            <a:r>
              <a:rPr lang="en-US" sz="2800" dirty="0" smtClean="0"/>
              <a:t>Unfractionated  or LMWH</a:t>
            </a:r>
          </a:p>
          <a:p>
            <a:endParaRPr lang="en-US" sz="2800" dirty="0" smtClean="0"/>
          </a:p>
          <a:p>
            <a:pPr marL="457200" indent="-457200">
              <a:buFont typeface="Arial"/>
              <a:buChar char="•"/>
            </a:pPr>
            <a:r>
              <a:rPr lang="en-US" sz="2800" dirty="0"/>
              <a:t>W</a:t>
            </a:r>
            <a:r>
              <a:rPr lang="en-US" sz="2800" dirty="0" smtClean="0"/>
              <a:t>as </a:t>
            </a:r>
            <a:r>
              <a:rPr lang="en-US" sz="2800" dirty="0"/>
              <a:t>associated with a 33% reduction in the risk of myocardial infarction or death in patients with unstable angina who were treated with aspirin plus heparin, compared with patients who were treated with aspirin </a:t>
            </a:r>
            <a:r>
              <a:rPr lang="en-US" sz="2800" dirty="0" smtClean="0"/>
              <a:t>alone</a:t>
            </a:r>
          </a:p>
          <a:p>
            <a:pPr marL="457200" indent="-457200">
              <a:buFont typeface="Arial"/>
              <a:buChar char="•"/>
            </a:pPr>
            <a:endParaRPr lang="en-US" sz="2800" dirty="0" smtClean="0"/>
          </a:p>
          <a:p>
            <a:pPr marL="457200" indent="-457200">
              <a:buFont typeface="Arial"/>
              <a:buChar char="•"/>
            </a:pPr>
            <a:r>
              <a:rPr lang="en-US" sz="2800" dirty="0" smtClean="0"/>
              <a:t>May be LMWH is better </a:t>
            </a:r>
            <a:r>
              <a:rPr lang="en-US" sz="2800" dirty="0" err="1" smtClean="0"/>
              <a:t>thn</a:t>
            </a:r>
            <a:r>
              <a:rPr lang="en-US" sz="2800" dirty="0" smtClean="0"/>
              <a:t> </a:t>
            </a:r>
            <a:r>
              <a:rPr lang="en-US" sz="2800" dirty="0" err="1" smtClean="0"/>
              <a:t>Unfractinted</a:t>
            </a:r>
            <a:r>
              <a:rPr lang="en-US" sz="2800" dirty="0" smtClean="0"/>
              <a:t> </a:t>
            </a:r>
            <a:r>
              <a:rPr lang="en-US" sz="2800" dirty="0" err="1" smtClean="0"/>
              <a:t>heparine</a:t>
            </a:r>
            <a:endParaRPr lang="en-US" sz="2800" dirty="0"/>
          </a:p>
        </p:txBody>
      </p:sp>
    </p:spTree>
    <p:extLst>
      <p:ext uri="{BB962C8B-B14F-4D97-AF65-F5344CB8AC3E}">
        <p14:creationId xmlns:p14="http://schemas.microsoft.com/office/powerpoint/2010/main" val="39048078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138918" y="3964188"/>
            <a:ext cx="8487401" cy="1815882"/>
          </a:xfrm>
          <a:prstGeom prst="rect">
            <a:avLst/>
          </a:prstGeom>
        </p:spPr>
        <p:txBody>
          <a:bodyPr wrap="square">
            <a:spAutoFit/>
          </a:bodyPr>
          <a:lstStyle/>
          <a:p>
            <a:pPr marL="457200" indent="-457200">
              <a:buFont typeface="Arial"/>
              <a:buChar char="•"/>
            </a:pPr>
            <a:r>
              <a:rPr lang="en-US" sz="2800" dirty="0" err="1" smtClean="0"/>
              <a:t>IIb</a:t>
            </a:r>
            <a:r>
              <a:rPr lang="en-US" sz="2800" dirty="0"/>
              <a:t>/</a:t>
            </a:r>
            <a:r>
              <a:rPr lang="en-US" sz="2800" dirty="0" err="1"/>
              <a:t>IIIb</a:t>
            </a:r>
            <a:r>
              <a:rPr lang="en-US" sz="2800" dirty="0"/>
              <a:t> antagonists in combination with aspirin are considered standard antiplatelet therapy for patients at high risk for unstable angina</a:t>
            </a:r>
            <a:r>
              <a:rPr lang="en-US" sz="2800" dirty="0" smtClean="0"/>
              <a:t>.</a:t>
            </a:r>
          </a:p>
          <a:p>
            <a:pPr marL="457200" indent="-457200">
              <a:buFont typeface="Arial"/>
              <a:buChar char="•"/>
            </a:pPr>
            <a:endParaRPr lang="en-US" sz="2800" dirty="0"/>
          </a:p>
        </p:txBody>
      </p:sp>
      <p:sp>
        <p:nvSpPr>
          <p:cNvPr id="3" name="Rectangle 2"/>
          <p:cNvSpPr/>
          <p:nvPr/>
        </p:nvSpPr>
        <p:spPr>
          <a:xfrm>
            <a:off x="138918" y="1143000"/>
            <a:ext cx="8782058" cy="2739211"/>
          </a:xfrm>
          <a:prstGeom prst="rect">
            <a:avLst/>
          </a:prstGeom>
        </p:spPr>
        <p:txBody>
          <a:bodyPr wrap="square">
            <a:spAutoFit/>
          </a:bodyPr>
          <a:lstStyle/>
          <a:p>
            <a:r>
              <a:rPr lang="en-US" sz="3200" b="1" i="1" u="sng" dirty="0" err="1">
                <a:solidFill>
                  <a:srgbClr val="0000FF"/>
                </a:solidFill>
              </a:rPr>
              <a:t>Abciximab</a:t>
            </a:r>
            <a:r>
              <a:rPr lang="en-US" sz="3200" b="1" i="1" u="sng" dirty="0">
                <a:solidFill>
                  <a:srgbClr val="0000FF"/>
                </a:solidFill>
              </a:rPr>
              <a:t>, </a:t>
            </a:r>
            <a:r>
              <a:rPr lang="en-US" sz="3200" b="1" i="1" u="sng" dirty="0" err="1">
                <a:solidFill>
                  <a:srgbClr val="0000FF"/>
                </a:solidFill>
              </a:rPr>
              <a:t>eptifibatide</a:t>
            </a:r>
            <a:r>
              <a:rPr lang="en-US" sz="3200" b="1" i="1" u="sng" dirty="0">
                <a:solidFill>
                  <a:srgbClr val="0000FF"/>
                </a:solidFill>
              </a:rPr>
              <a:t>, and </a:t>
            </a:r>
            <a:r>
              <a:rPr lang="en-US" sz="3200" b="1" i="1" u="sng" dirty="0" err="1">
                <a:solidFill>
                  <a:srgbClr val="0000FF"/>
                </a:solidFill>
              </a:rPr>
              <a:t>tirofiban</a:t>
            </a:r>
            <a:endParaRPr lang="en-US" sz="3200" b="1" i="1" u="sng" dirty="0">
              <a:solidFill>
                <a:srgbClr val="0000FF"/>
              </a:solidFill>
            </a:endParaRPr>
          </a:p>
          <a:p>
            <a:pPr marL="457200" indent="-457200">
              <a:buFont typeface="Arial"/>
              <a:buChar char="•"/>
            </a:pPr>
            <a:r>
              <a:rPr lang="en-US" sz="2800" dirty="0"/>
              <a:t>Glycoprotein </a:t>
            </a:r>
            <a:r>
              <a:rPr lang="en-US" sz="2800" dirty="0" err="1"/>
              <a:t>IIb</a:t>
            </a:r>
            <a:r>
              <a:rPr lang="en-US" sz="2800" dirty="0"/>
              <a:t>/</a:t>
            </a:r>
            <a:r>
              <a:rPr lang="en-US" sz="2800" dirty="0" err="1"/>
              <a:t>IIIa</a:t>
            </a:r>
            <a:r>
              <a:rPr lang="en-US" sz="2800" dirty="0"/>
              <a:t> receptor antagonists </a:t>
            </a:r>
            <a:endParaRPr lang="en-US" sz="2800" dirty="0" smtClean="0"/>
          </a:p>
          <a:p>
            <a:pPr marL="457200" indent="-457200">
              <a:buFont typeface="Arial"/>
              <a:buChar char="•"/>
            </a:pPr>
            <a:endParaRPr lang="en-US" sz="2800" dirty="0" smtClean="0"/>
          </a:p>
          <a:p>
            <a:pPr marL="457200" indent="-457200">
              <a:buFont typeface="Arial"/>
              <a:buChar char="•"/>
            </a:pPr>
            <a:r>
              <a:rPr lang="en-US" sz="2800" dirty="0" smtClean="0"/>
              <a:t>Inhibit </a:t>
            </a:r>
            <a:r>
              <a:rPr lang="en-US" sz="2800" dirty="0"/>
              <a:t>the glycoprotein </a:t>
            </a:r>
            <a:r>
              <a:rPr lang="en-US" sz="2800" dirty="0" err="1"/>
              <a:t>IIb</a:t>
            </a:r>
            <a:r>
              <a:rPr lang="en-US" sz="2800" dirty="0"/>
              <a:t>/</a:t>
            </a:r>
            <a:r>
              <a:rPr lang="en-US" sz="2800" dirty="0" err="1"/>
              <a:t>IIIa</a:t>
            </a:r>
            <a:r>
              <a:rPr lang="en-US" sz="2800" dirty="0"/>
              <a:t> receptor, which is involved in the final common pathway for platelet adhesion and aggregation.</a:t>
            </a:r>
          </a:p>
        </p:txBody>
      </p:sp>
      <p:sp>
        <p:nvSpPr>
          <p:cNvPr id="4" name="Rectangle 3"/>
          <p:cNvSpPr/>
          <p:nvPr/>
        </p:nvSpPr>
        <p:spPr>
          <a:xfrm>
            <a:off x="396718" y="5780069"/>
            <a:ext cx="8747281" cy="954107"/>
          </a:xfrm>
          <a:prstGeom prst="rect">
            <a:avLst/>
          </a:prstGeom>
        </p:spPr>
        <p:txBody>
          <a:bodyPr wrap="square">
            <a:spAutoFit/>
          </a:bodyPr>
          <a:lstStyle/>
          <a:p>
            <a:pPr marL="285750" indent="-285750">
              <a:buFont typeface="Arial"/>
              <a:buChar char="•"/>
            </a:pPr>
            <a:r>
              <a:rPr lang="en-US" sz="2800" dirty="0" err="1" smtClean="0"/>
              <a:t>Eptifibatide</a:t>
            </a:r>
            <a:r>
              <a:rPr lang="en-US" sz="2800" dirty="0" smtClean="0"/>
              <a:t> </a:t>
            </a:r>
            <a:r>
              <a:rPr lang="en-US" sz="2800" dirty="0"/>
              <a:t>or </a:t>
            </a:r>
            <a:r>
              <a:rPr lang="en-US" sz="2800" dirty="0" err="1"/>
              <a:t>tirofiban</a:t>
            </a:r>
            <a:r>
              <a:rPr lang="en-US" sz="2800" dirty="0"/>
              <a:t> in patients with high-risk features in whom invasive treatment is not planned</a:t>
            </a:r>
          </a:p>
        </p:txBody>
      </p:sp>
    </p:spTree>
    <p:extLst>
      <p:ext uri="{BB962C8B-B14F-4D97-AF65-F5344CB8AC3E}">
        <p14:creationId xmlns:p14="http://schemas.microsoft.com/office/powerpoint/2010/main" val="39048078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475156" y="2153664"/>
            <a:ext cx="7841008" cy="1569660"/>
          </a:xfrm>
          <a:prstGeom prst="rect">
            <a:avLst/>
          </a:prstGeom>
        </p:spPr>
        <p:txBody>
          <a:bodyPr wrap="square">
            <a:spAutoFit/>
          </a:bodyPr>
          <a:lstStyle/>
          <a:p>
            <a:r>
              <a:rPr lang="en-US" sz="3200" b="1" i="1" u="sng" dirty="0">
                <a:solidFill>
                  <a:srgbClr val="0000FF"/>
                </a:solidFill>
              </a:rPr>
              <a:t>Factor </a:t>
            </a:r>
            <a:r>
              <a:rPr lang="en-US" sz="3200" b="1" i="1" u="sng" dirty="0" err="1">
                <a:solidFill>
                  <a:srgbClr val="0000FF"/>
                </a:solidFill>
              </a:rPr>
              <a:t>Xa</a:t>
            </a:r>
            <a:r>
              <a:rPr lang="en-US" sz="3200" b="1" i="1" u="sng" dirty="0">
                <a:solidFill>
                  <a:srgbClr val="0000FF"/>
                </a:solidFill>
              </a:rPr>
              <a:t> </a:t>
            </a:r>
            <a:r>
              <a:rPr lang="en-US" sz="3200" b="1" i="1" u="sng" dirty="0" smtClean="0">
                <a:solidFill>
                  <a:srgbClr val="0000FF"/>
                </a:solidFill>
              </a:rPr>
              <a:t>inhibitors  (need further studies)</a:t>
            </a:r>
            <a:endParaRPr lang="en-US" sz="3200" b="1" i="1" u="sng" dirty="0">
              <a:solidFill>
                <a:srgbClr val="0000FF"/>
              </a:solidFill>
            </a:endParaRPr>
          </a:p>
          <a:p>
            <a:pPr marL="285750" indent="-285750">
              <a:buFont typeface="Arial"/>
              <a:buChar char="•"/>
            </a:pPr>
            <a:r>
              <a:rPr lang="en-US" sz="3200" dirty="0"/>
              <a:t>O</a:t>
            </a:r>
            <a:r>
              <a:rPr lang="en-US" sz="3200" dirty="0" smtClean="0"/>
              <a:t>ral </a:t>
            </a:r>
            <a:r>
              <a:rPr lang="en-US" sz="3200" dirty="0" err="1"/>
              <a:t>Xa</a:t>
            </a:r>
            <a:r>
              <a:rPr lang="en-US" sz="3200" dirty="0"/>
              <a:t> inhibitor </a:t>
            </a:r>
            <a:r>
              <a:rPr lang="en-US" sz="3200" dirty="0" err="1"/>
              <a:t>rivaroxaban</a:t>
            </a:r>
            <a:r>
              <a:rPr lang="en-US" sz="3200" dirty="0"/>
              <a:t> </a:t>
            </a:r>
          </a:p>
          <a:p>
            <a:pPr marL="285750" indent="-285750">
              <a:buFont typeface="Arial"/>
              <a:buChar char="•"/>
            </a:pPr>
            <a:r>
              <a:rPr lang="en-US" sz="3200" dirty="0" err="1" smtClean="0"/>
              <a:t>Xda</a:t>
            </a:r>
            <a:r>
              <a:rPr lang="en-US" sz="3200" dirty="0" smtClean="0"/>
              <a:t> </a:t>
            </a:r>
            <a:r>
              <a:rPr lang="en-US" sz="3200" dirty="0"/>
              <a:t>inhibitor, </a:t>
            </a:r>
            <a:r>
              <a:rPr lang="en-US" sz="3200" dirty="0" err="1"/>
              <a:t>fondaparinux</a:t>
            </a:r>
            <a:r>
              <a:rPr lang="en-US" sz="3200" dirty="0"/>
              <a:t> (</a:t>
            </a:r>
            <a:r>
              <a:rPr lang="en-US" sz="3200" dirty="0" err="1"/>
              <a:t>Arixtra</a:t>
            </a:r>
            <a:r>
              <a:rPr lang="en-US" sz="3200" dirty="0" smtClean="0"/>
              <a:t>)</a:t>
            </a:r>
            <a:endParaRPr lang="en-US" sz="3200" dirty="0"/>
          </a:p>
        </p:txBody>
      </p:sp>
    </p:spTree>
    <p:extLst>
      <p:ext uri="{BB962C8B-B14F-4D97-AF65-F5344CB8AC3E}">
        <p14:creationId xmlns:p14="http://schemas.microsoft.com/office/powerpoint/2010/main" val="3904807872"/>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17954" y="1143000"/>
            <a:ext cx="9126045" cy="5078314"/>
          </a:xfrm>
          <a:prstGeom prst="rect">
            <a:avLst/>
          </a:prstGeom>
        </p:spPr>
        <p:txBody>
          <a:bodyPr wrap="square">
            <a:spAutoFit/>
          </a:bodyPr>
          <a:lstStyle/>
          <a:p>
            <a:r>
              <a:rPr lang="en-US" sz="3600" b="1" i="1" u="sng" dirty="0" smtClean="0">
                <a:solidFill>
                  <a:srgbClr val="0000FF"/>
                </a:solidFill>
              </a:rPr>
              <a:t>Fibrinolysis</a:t>
            </a:r>
          </a:p>
          <a:p>
            <a:pPr marL="571500" indent="-571500">
              <a:buFont typeface="Arial"/>
              <a:buChar char="•"/>
            </a:pPr>
            <a:r>
              <a:rPr lang="en-US" sz="3600" dirty="0" smtClean="0"/>
              <a:t>TNK</a:t>
            </a:r>
          </a:p>
          <a:p>
            <a:pPr marL="571500" indent="-571500">
              <a:buFont typeface="Arial"/>
              <a:buChar char="•"/>
            </a:pPr>
            <a:r>
              <a:rPr lang="en-US" sz="3600" dirty="0" smtClean="0"/>
              <a:t>TPA</a:t>
            </a:r>
          </a:p>
          <a:p>
            <a:pPr marL="571500" indent="-571500">
              <a:buFont typeface="Arial"/>
              <a:buChar char="•"/>
            </a:pPr>
            <a:r>
              <a:rPr lang="en-US" sz="3600" dirty="0" err="1" smtClean="0"/>
              <a:t>Sterptokinase</a:t>
            </a:r>
            <a:endParaRPr lang="en-US" sz="3600" dirty="0" smtClean="0"/>
          </a:p>
          <a:p>
            <a:pPr marL="571500" indent="-571500">
              <a:buFont typeface="Arial"/>
              <a:buChar char="•"/>
            </a:pPr>
            <a:r>
              <a:rPr lang="en-US" sz="3600" dirty="0" err="1" smtClean="0"/>
              <a:t>Urokinase</a:t>
            </a:r>
            <a:endParaRPr lang="en-US" sz="3600" dirty="0"/>
          </a:p>
          <a:p>
            <a:r>
              <a:rPr lang="en-US" sz="3600" dirty="0" smtClean="0"/>
              <a:t>Should be given immediately to STEMI patient if no contraindications and </a:t>
            </a:r>
            <a:r>
              <a:rPr lang="en-US" sz="3600" dirty="0" smtClean="0">
                <a:solidFill>
                  <a:srgbClr val="FF0000"/>
                </a:solidFill>
              </a:rPr>
              <a:t>if PCI is not available</a:t>
            </a:r>
          </a:p>
          <a:p>
            <a:endParaRPr lang="en-US" sz="3600" dirty="0" smtClean="0"/>
          </a:p>
          <a:p>
            <a:r>
              <a:rPr lang="en-US" sz="3600" dirty="0" smtClean="0"/>
              <a:t> </a:t>
            </a:r>
            <a:endParaRPr lang="en-US" sz="3600" dirty="0"/>
          </a:p>
        </p:txBody>
      </p:sp>
      <p:sp>
        <p:nvSpPr>
          <p:cNvPr id="3" name="Rectangle 2"/>
          <p:cNvSpPr/>
          <p:nvPr/>
        </p:nvSpPr>
        <p:spPr>
          <a:xfrm>
            <a:off x="396719" y="5383876"/>
            <a:ext cx="7764856" cy="1200329"/>
          </a:xfrm>
          <a:prstGeom prst="rect">
            <a:avLst/>
          </a:prstGeom>
          <a:solidFill>
            <a:srgbClr val="C4BD97"/>
          </a:solidFill>
        </p:spPr>
        <p:txBody>
          <a:bodyPr wrap="square">
            <a:spAutoFit/>
          </a:bodyPr>
          <a:lstStyle/>
          <a:p>
            <a:pPr lvl="0"/>
            <a:r>
              <a:rPr lang="en-US" sz="3600" b="1" dirty="0" smtClean="0">
                <a:solidFill>
                  <a:srgbClr val="0000FF"/>
                </a:solidFill>
              </a:rPr>
              <a:t>KPI</a:t>
            </a:r>
            <a:r>
              <a:rPr lang="en-US" sz="3600" b="1" dirty="0">
                <a:solidFill>
                  <a:srgbClr val="0000FF"/>
                </a:solidFill>
              </a:rPr>
              <a:t>: 60 </a:t>
            </a:r>
            <a:r>
              <a:rPr lang="en-US" sz="3600" b="1" dirty="0" smtClean="0">
                <a:solidFill>
                  <a:srgbClr val="0000FF"/>
                </a:solidFill>
              </a:rPr>
              <a:t>minutes (door </a:t>
            </a:r>
            <a:r>
              <a:rPr lang="en-US" sz="3600" b="1" dirty="0">
                <a:solidFill>
                  <a:srgbClr val="0000FF"/>
                </a:solidFill>
              </a:rPr>
              <a:t>to needle </a:t>
            </a:r>
            <a:r>
              <a:rPr lang="en-US" sz="3600" b="1" dirty="0" smtClean="0">
                <a:solidFill>
                  <a:srgbClr val="0000FF"/>
                </a:solidFill>
              </a:rPr>
              <a:t>time) </a:t>
            </a:r>
            <a:r>
              <a:rPr lang="en-US" sz="3600" b="1" dirty="0">
                <a:solidFill>
                  <a:srgbClr val="0000FF"/>
                </a:solidFill>
              </a:rPr>
              <a:t>in emergency department</a:t>
            </a:r>
          </a:p>
        </p:txBody>
      </p:sp>
    </p:spTree>
    <p:extLst>
      <p:ext uri="{BB962C8B-B14F-4D97-AF65-F5344CB8AC3E}">
        <p14:creationId xmlns:p14="http://schemas.microsoft.com/office/powerpoint/2010/main" val="39048078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4"/>
          <p:cNvSpPr>
            <a:spLocks noChangeArrowheads="1"/>
          </p:cNvSpPr>
          <p:nvPr/>
        </p:nvSpPr>
        <p:spPr bwMode="auto">
          <a:xfrm>
            <a:off x="611188" y="188913"/>
            <a:ext cx="239871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2800" b="1" i="1">
                <a:solidFill>
                  <a:srgbClr val="0000FF"/>
                </a:solidFill>
              </a:rPr>
              <a:t>Fibrinolytics </a:t>
            </a:r>
            <a:r>
              <a:rPr lang="ar-sa" sz="2800">
                <a:solidFill>
                  <a:srgbClr val="0000FF"/>
                </a:solidFill>
              </a:rPr>
              <a:t/>
            </a:r>
            <a:br>
              <a:rPr lang="ar-sa" sz="2800">
                <a:solidFill>
                  <a:srgbClr val="0000FF"/>
                </a:solidFill>
              </a:rPr>
            </a:br>
            <a:endParaRPr lang="ar-sa" sz="2800">
              <a:solidFill>
                <a:srgbClr val="0000FF"/>
              </a:solidFill>
            </a:endParaRPr>
          </a:p>
        </p:txBody>
      </p:sp>
      <p:sp>
        <p:nvSpPr>
          <p:cNvPr id="66562" name="Rectangle 5"/>
          <p:cNvSpPr>
            <a:spLocks noChangeArrowheads="1"/>
          </p:cNvSpPr>
          <p:nvPr/>
        </p:nvSpPr>
        <p:spPr bwMode="auto">
          <a:xfrm>
            <a:off x="428625" y="2071688"/>
            <a:ext cx="82804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rtl="0"/>
            <a:r>
              <a:rPr lang="en-US" sz="2400"/>
              <a:t>In the ED fibrinolytics should be given to patients with symptoms of ACS and ECG evidence of</a:t>
            </a:r>
            <a:r>
              <a:rPr lang="ar-sa" sz="2400"/>
              <a:t> </a:t>
            </a:r>
            <a:r>
              <a:rPr lang="en-US" sz="2400"/>
              <a:t>on of the following:</a:t>
            </a:r>
          </a:p>
          <a:p>
            <a:pPr algn="l" rtl="0"/>
            <a:endParaRPr lang="en-US" sz="2400"/>
          </a:p>
          <a:p>
            <a:pPr lvl="4" algn="l" rtl="0">
              <a:buFontTx/>
              <a:buChar char="•"/>
            </a:pPr>
            <a:r>
              <a:rPr lang="en-US" sz="2400">
                <a:solidFill>
                  <a:srgbClr val="FF3300"/>
                </a:solidFill>
              </a:rPr>
              <a:t>STEMI</a:t>
            </a:r>
          </a:p>
          <a:p>
            <a:pPr lvl="4" algn="l" rtl="0">
              <a:buFontTx/>
              <a:buChar char="•"/>
            </a:pPr>
            <a:r>
              <a:rPr lang="en-US" sz="2400">
                <a:solidFill>
                  <a:srgbClr val="FF3300"/>
                </a:solidFill>
              </a:rPr>
              <a:t>New LBBB</a:t>
            </a:r>
          </a:p>
          <a:p>
            <a:pPr lvl="4" algn="l" rtl="0">
              <a:buFontTx/>
              <a:buChar char="•"/>
            </a:pPr>
            <a:r>
              <a:rPr lang="en-US" sz="2400">
                <a:solidFill>
                  <a:srgbClr val="FF3300"/>
                </a:solidFill>
              </a:rPr>
              <a:t>True posterior infarction</a:t>
            </a:r>
          </a:p>
          <a:p>
            <a:pPr algn="l" rtl="0"/>
            <a:endParaRPr lang="en-US" sz="2400">
              <a:solidFill>
                <a:srgbClr val="FF3300"/>
              </a:solidFill>
            </a:endParaRPr>
          </a:p>
          <a:p>
            <a:pPr algn="l" rtl="0"/>
            <a:endParaRPr lang="en-US" sz="2400">
              <a:solidFill>
                <a:srgbClr val="FF3300"/>
              </a:solidFill>
            </a:endParaRPr>
          </a:p>
          <a:p>
            <a:pPr algn="l" rtl="0"/>
            <a:endParaRPr lang="en-US" sz="2400"/>
          </a:p>
        </p:txBody>
      </p:sp>
    </p:spTree>
    <p:extLst>
      <p:ext uri="{BB962C8B-B14F-4D97-AF65-F5344CB8AC3E}">
        <p14:creationId xmlns:p14="http://schemas.microsoft.com/office/powerpoint/2010/main" val="376409875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5773" y="2828836"/>
            <a:ext cx="7741593" cy="2308324"/>
          </a:xfrm>
          <a:prstGeom prst="rect">
            <a:avLst/>
          </a:prstGeom>
        </p:spPr>
        <p:txBody>
          <a:bodyPr wrap="square">
            <a:spAutoFit/>
          </a:bodyPr>
          <a:lstStyle/>
          <a:p>
            <a:r>
              <a:rPr lang="en-US" sz="3600" dirty="0" smtClean="0"/>
              <a:t>It is almost always associated with rupture of an atherosclerotic plaque and partial or complete thrombosis of the infarct-related artery.</a:t>
            </a:r>
            <a:endParaRPr lang="en-US" sz="3600" dirty="0"/>
          </a:p>
        </p:txBody>
      </p:sp>
      <p:sp>
        <p:nvSpPr>
          <p:cNvPr id="5" name="Title 1"/>
          <p:cNvSpPr>
            <a:spLocks noGrp="1"/>
          </p:cNvSpPr>
          <p:nvPr>
            <p:ph type="title"/>
          </p:nvPr>
        </p:nvSpPr>
        <p:spPr>
          <a:xfrm>
            <a:off x="457200" y="274638"/>
            <a:ext cx="8229600" cy="1143000"/>
          </a:xfrm>
        </p:spPr>
        <p:txBody>
          <a:bodyPr/>
          <a:lstStyle/>
          <a:p>
            <a:r>
              <a:rPr lang="en-US" dirty="0" smtClean="0"/>
              <a:t>Acute coronary syndrome (ACS) </a:t>
            </a:r>
            <a:endParaRPr lang="en-US" dirty="0"/>
          </a:p>
        </p:txBody>
      </p:sp>
    </p:spTree>
    <p:extLst>
      <p:ext uri="{BB962C8B-B14F-4D97-AF65-F5344CB8AC3E}">
        <p14:creationId xmlns:p14="http://schemas.microsoft.com/office/powerpoint/2010/main" val="3150873937"/>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مستطيل 1"/>
          <p:cNvSpPr>
            <a:spLocks noChangeArrowheads="1"/>
          </p:cNvSpPr>
          <p:nvPr/>
        </p:nvSpPr>
        <p:spPr bwMode="auto">
          <a:xfrm>
            <a:off x="928688" y="2136775"/>
            <a:ext cx="7786687" cy="275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rtl="0">
              <a:lnSpc>
                <a:spcPct val="90000"/>
              </a:lnSpc>
            </a:pPr>
            <a:r>
              <a:rPr lang="en-US" sz="2400"/>
              <a:t>The AHA recommends </a:t>
            </a:r>
          </a:p>
          <a:p>
            <a:pPr algn="l" rtl="0">
              <a:lnSpc>
                <a:spcPct val="90000"/>
              </a:lnSpc>
            </a:pPr>
            <a:endParaRPr lang="en-US" sz="2400"/>
          </a:p>
          <a:p>
            <a:pPr algn="l" rtl="0">
              <a:lnSpc>
                <a:spcPct val="90000"/>
              </a:lnSpc>
              <a:buFont typeface="Arial" charset="0"/>
              <a:buChar char="•"/>
            </a:pPr>
            <a:r>
              <a:rPr lang="en-US" sz="2400"/>
              <a:t> Fibrinolytics within 30 to 60 minutes of arrival in the emergency department. </a:t>
            </a:r>
          </a:p>
          <a:p>
            <a:pPr algn="l" rtl="0">
              <a:lnSpc>
                <a:spcPct val="90000"/>
              </a:lnSpc>
            </a:pPr>
            <a:endParaRPr lang="en-US" sz="2400"/>
          </a:p>
          <a:p>
            <a:pPr algn="l" rtl="0">
              <a:lnSpc>
                <a:spcPct val="90000"/>
              </a:lnSpc>
            </a:pPr>
            <a:r>
              <a:rPr lang="en-US" sz="2400"/>
              <a:t>It is encouraged that AMI patients who undergo primary PTCA have therapy initiated no later than 90 minutes after arrival.</a:t>
            </a:r>
          </a:p>
        </p:txBody>
      </p:sp>
      <p:sp>
        <p:nvSpPr>
          <p:cNvPr id="67586" name="Rectangle 4"/>
          <p:cNvSpPr>
            <a:spLocks noChangeArrowheads="1"/>
          </p:cNvSpPr>
          <p:nvPr/>
        </p:nvSpPr>
        <p:spPr bwMode="auto">
          <a:xfrm>
            <a:off x="611188" y="188913"/>
            <a:ext cx="239871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2800" b="1" i="1">
                <a:solidFill>
                  <a:srgbClr val="0000FF"/>
                </a:solidFill>
              </a:rPr>
              <a:t>Fibrinolytics </a:t>
            </a:r>
            <a:r>
              <a:rPr lang="ar-sa" sz="2800">
                <a:solidFill>
                  <a:srgbClr val="0000FF"/>
                </a:solidFill>
              </a:rPr>
              <a:t/>
            </a:r>
            <a:br>
              <a:rPr lang="ar-sa" sz="2800">
                <a:solidFill>
                  <a:srgbClr val="0000FF"/>
                </a:solidFill>
              </a:rPr>
            </a:br>
            <a:endParaRPr lang="ar-sa" sz="2800">
              <a:solidFill>
                <a:srgbClr val="0000FF"/>
              </a:solidFill>
            </a:endParaRPr>
          </a:p>
        </p:txBody>
      </p:sp>
    </p:spTree>
    <p:extLst>
      <p:ext uri="{BB962C8B-B14F-4D97-AF65-F5344CB8AC3E}">
        <p14:creationId xmlns:p14="http://schemas.microsoft.com/office/powerpoint/2010/main" val="192002438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09" name="Picture 5" descr="f4-u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813" y="476250"/>
            <a:ext cx="7981950" cy="488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0" name="Rectangle 6"/>
          <p:cNvSpPr>
            <a:spLocks noChangeArrowheads="1"/>
          </p:cNvSpPr>
          <p:nvPr/>
        </p:nvSpPr>
        <p:spPr bwMode="auto">
          <a:xfrm>
            <a:off x="785813" y="5857875"/>
            <a:ext cx="80724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r>
              <a:rPr lang="en-US"/>
              <a:t>The four Ds of emergency department (ED)–based diagnosis and management of the patient with acute myocardial infarction (AMI). </a:t>
            </a:r>
            <a:endParaRPr lang="ar-sa"/>
          </a:p>
        </p:txBody>
      </p:sp>
    </p:spTree>
    <p:extLst>
      <p:ext uri="{BB962C8B-B14F-4D97-AF65-F5344CB8AC3E}">
        <p14:creationId xmlns:p14="http://schemas.microsoft.com/office/powerpoint/2010/main" val="472258466"/>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620713"/>
            <a:ext cx="8089900" cy="515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4" name="Rectangle 5"/>
          <p:cNvSpPr>
            <a:spLocks noChangeArrowheads="1"/>
          </p:cNvSpPr>
          <p:nvPr/>
        </p:nvSpPr>
        <p:spPr bwMode="auto">
          <a:xfrm>
            <a:off x="6011863" y="260350"/>
            <a:ext cx="239871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2800" b="1" i="1">
                <a:solidFill>
                  <a:srgbClr val="0000FF"/>
                </a:solidFill>
              </a:rPr>
              <a:t>Fibrinolytics </a:t>
            </a:r>
            <a:r>
              <a:rPr lang="ar-sa" sz="2800">
                <a:solidFill>
                  <a:srgbClr val="0000FF"/>
                </a:solidFill>
              </a:rPr>
              <a:t/>
            </a:r>
            <a:br>
              <a:rPr lang="ar-sa" sz="2800">
                <a:solidFill>
                  <a:srgbClr val="0000FF"/>
                </a:solidFill>
              </a:rPr>
            </a:br>
            <a:endParaRPr lang="ar-sa" sz="2800">
              <a:solidFill>
                <a:srgbClr val="0000FF"/>
              </a:solidFill>
            </a:endParaRPr>
          </a:p>
        </p:txBody>
      </p:sp>
    </p:spTree>
    <p:extLst>
      <p:ext uri="{BB962C8B-B14F-4D97-AF65-F5344CB8AC3E}">
        <p14:creationId xmlns:p14="http://schemas.microsoft.com/office/powerpoint/2010/main" val="4064115650"/>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665163"/>
            <a:ext cx="8101012" cy="619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58" name="Rectangle 7"/>
          <p:cNvSpPr>
            <a:spLocks noChangeArrowheads="1"/>
          </p:cNvSpPr>
          <p:nvPr/>
        </p:nvSpPr>
        <p:spPr bwMode="auto">
          <a:xfrm>
            <a:off x="611188" y="246063"/>
            <a:ext cx="7943850" cy="519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800" b="1" i="1">
                <a:solidFill>
                  <a:srgbClr val="0000FF"/>
                </a:solidFill>
              </a:rPr>
              <a:t>Fibrinolytics</a:t>
            </a:r>
            <a:endParaRPr lang="ar-sa" sz="2800">
              <a:solidFill>
                <a:srgbClr val="0000FF"/>
              </a:solidFill>
            </a:endParaRPr>
          </a:p>
        </p:txBody>
      </p:sp>
    </p:spTree>
    <p:extLst>
      <p:ext uri="{BB962C8B-B14F-4D97-AF65-F5344CB8AC3E}">
        <p14:creationId xmlns:p14="http://schemas.microsoft.com/office/powerpoint/2010/main" val="3885951562"/>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2420938"/>
            <a:ext cx="8526463" cy="339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2" name="Rectangle 5"/>
          <p:cNvSpPr>
            <a:spLocks noChangeArrowheads="1"/>
          </p:cNvSpPr>
          <p:nvPr/>
        </p:nvSpPr>
        <p:spPr bwMode="auto">
          <a:xfrm>
            <a:off x="611188" y="260350"/>
            <a:ext cx="2305050"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800" b="1" i="1">
                <a:solidFill>
                  <a:srgbClr val="0000FF"/>
                </a:solidFill>
              </a:rPr>
              <a:t>Fibrinolytics</a:t>
            </a:r>
            <a:endParaRPr lang="ar-sa" sz="2800">
              <a:solidFill>
                <a:srgbClr val="0000FF"/>
              </a:solidFill>
            </a:endParaRPr>
          </a:p>
        </p:txBody>
      </p:sp>
      <p:pic>
        <p:nvPicPr>
          <p:cNvPr id="7168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75" y="1357313"/>
            <a:ext cx="7864475" cy="571500"/>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0293354"/>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44675"/>
            <a:ext cx="8820150" cy="479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6" name="Rectangle 5"/>
          <p:cNvSpPr>
            <a:spLocks noChangeArrowheads="1"/>
          </p:cNvSpPr>
          <p:nvPr/>
        </p:nvSpPr>
        <p:spPr bwMode="auto">
          <a:xfrm>
            <a:off x="179388" y="188913"/>
            <a:ext cx="2484437" cy="519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800" b="1" i="1">
                <a:solidFill>
                  <a:srgbClr val="0000FF"/>
                </a:solidFill>
              </a:rPr>
              <a:t>Fibrinolytics</a:t>
            </a:r>
            <a:endParaRPr lang="ar-sa" sz="2800">
              <a:solidFill>
                <a:srgbClr val="0000FF"/>
              </a:solidFill>
            </a:endParaRPr>
          </a:p>
        </p:txBody>
      </p:sp>
      <p:pic>
        <p:nvPicPr>
          <p:cNvPr id="7270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981075"/>
            <a:ext cx="7864475" cy="338138"/>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4430609"/>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2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557338"/>
            <a:ext cx="8024812" cy="507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0" name="Rectangle 5"/>
          <p:cNvSpPr>
            <a:spLocks noChangeArrowheads="1"/>
          </p:cNvSpPr>
          <p:nvPr/>
        </p:nvSpPr>
        <p:spPr bwMode="auto">
          <a:xfrm>
            <a:off x="0" y="260350"/>
            <a:ext cx="2398713"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800" b="1" i="1">
                <a:solidFill>
                  <a:srgbClr val="0000FF"/>
                </a:solidFill>
              </a:rPr>
              <a:t>Fibrinolytics</a:t>
            </a:r>
            <a:endParaRPr lang="ar-sa" sz="2800">
              <a:solidFill>
                <a:srgbClr val="0000FF"/>
              </a:solidFill>
            </a:endParaRPr>
          </a:p>
        </p:txBody>
      </p:sp>
      <p:pic>
        <p:nvPicPr>
          <p:cNvPr id="7373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052513"/>
            <a:ext cx="7864475" cy="338137"/>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2554391"/>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285750" y="2643188"/>
            <a:ext cx="8643938" cy="4071937"/>
          </a:xfrm>
          <a:prstGeom prst="rect">
            <a:avLst/>
          </a:prstGeom>
        </p:spPr>
        <p:txBody>
          <a:bodyPr/>
          <a:lstStyle/>
          <a:p>
            <a:pPr marL="342900" indent="-342900" algn="l" rtl="0">
              <a:lnSpc>
                <a:spcPct val="80000"/>
              </a:lnSpc>
              <a:defRPr/>
            </a:pPr>
            <a:r>
              <a:rPr lang="en-US" sz="2400" kern="0" dirty="0">
                <a:latin typeface="+mn-lt"/>
                <a:ea typeface="+mn-ea"/>
                <a:cs typeface="+mn-cs"/>
              </a:rPr>
              <a:t> </a:t>
            </a:r>
          </a:p>
          <a:p>
            <a:pPr marL="342900" indent="-342900" algn="l" rtl="0">
              <a:lnSpc>
                <a:spcPct val="80000"/>
              </a:lnSpc>
              <a:buFontTx/>
              <a:buAutoNum type="arabicParenBoth"/>
              <a:defRPr/>
            </a:pPr>
            <a:r>
              <a:rPr lang="en-US" sz="2400" kern="0" dirty="0">
                <a:latin typeface="+mn-lt"/>
                <a:ea typeface="+mn-ea"/>
                <a:cs typeface="+mn-cs"/>
              </a:rPr>
              <a:t> its longer half-life allows it to be administered as a single bolus</a:t>
            </a:r>
          </a:p>
          <a:p>
            <a:pPr marL="342900" indent="-342900" algn="l" rtl="0">
              <a:lnSpc>
                <a:spcPct val="80000"/>
              </a:lnSpc>
              <a:buFontTx/>
              <a:buAutoNum type="arabicParenBoth"/>
              <a:defRPr/>
            </a:pPr>
            <a:endParaRPr lang="en-US" sz="2400" kern="0" dirty="0">
              <a:latin typeface="+mn-lt"/>
              <a:ea typeface="+mn-ea"/>
              <a:cs typeface="+mn-cs"/>
            </a:endParaRPr>
          </a:p>
          <a:p>
            <a:pPr marL="342900" indent="-342900" algn="l" rtl="0">
              <a:lnSpc>
                <a:spcPct val="80000"/>
              </a:lnSpc>
              <a:buFontTx/>
              <a:buAutoNum type="arabicParenBoth"/>
              <a:defRPr/>
            </a:pPr>
            <a:r>
              <a:rPr lang="en-US" sz="2400" kern="0" dirty="0">
                <a:latin typeface="+mn-lt"/>
                <a:ea typeface="+mn-ea"/>
                <a:cs typeface="+mn-cs"/>
              </a:rPr>
              <a:t> 14 times more fibrin specific than t-PA and even more so than r-PA</a:t>
            </a:r>
          </a:p>
          <a:p>
            <a:pPr marL="342900" indent="-342900" algn="l" rtl="0">
              <a:lnSpc>
                <a:spcPct val="80000"/>
              </a:lnSpc>
              <a:defRPr/>
            </a:pPr>
            <a:r>
              <a:rPr lang="en-US" sz="2400" kern="0" dirty="0">
                <a:latin typeface="+mn-lt"/>
                <a:ea typeface="+mn-ea"/>
                <a:cs typeface="+mn-cs"/>
              </a:rPr>
              <a:t> </a:t>
            </a:r>
          </a:p>
          <a:p>
            <a:pPr marL="342900" indent="-342900" algn="l" rtl="0">
              <a:lnSpc>
                <a:spcPct val="80000"/>
              </a:lnSpc>
              <a:defRPr/>
            </a:pPr>
            <a:r>
              <a:rPr lang="en-US" sz="2400" kern="0" dirty="0">
                <a:latin typeface="+mn-lt"/>
                <a:ea typeface="+mn-ea"/>
                <a:cs typeface="+mn-cs"/>
              </a:rPr>
              <a:t>(3) 80 times more resistant to </a:t>
            </a:r>
            <a:r>
              <a:rPr lang="en-US" sz="2400" kern="0" dirty="0" err="1">
                <a:latin typeface="+mn-lt"/>
                <a:ea typeface="+mn-ea"/>
                <a:cs typeface="+mn-cs"/>
              </a:rPr>
              <a:t>plasminogen</a:t>
            </a:r>
            <a:r>
              <a:rPr lang="en-US" sz="2400" kern="0" dirty="0">
                <a:latin typeface="+mn-lt"/>
                <a:ea typeface="+mn-ea"/>
                <a:cs typeface="+mn-cs"/>
              </a:rPr>
              <a:t> activator inhibitor type 1 than t-PA. </a:t>
            </a:r>
          </a:p>
          <a:p>
            <a:pPr marL="342900" indent="-342900" algn="l" rtl="0">
              <a:lnSpc>
                <a:spcPct val="80000"/>
              </a:lnSpc>
              <a:defRPr/>
            </a:pPr>
            <a:endParaRPr lang="en-US" sz="2400" kern="0" dirty="0">
              <a:latin typeface="+mn-lt"/>
              <a:ea typeface="+mn-ea"/>
              <a:cs typeface="+mn-cs"/>
            </a:endParaRPr>
          </a:p>
          <a:p>
            <a:pPr marL="342900" indent="-342900" algn="l" rtl="0">
              <a:lnSpc>
                <a:spcPct val="80000"/>
              </a:lnSpc>
              <a:defRPr/>
            </a:pPr>
            <a:endParaRPr lang="en-US" sz="2400" kern="0" dirty="0">
              <a:latin typeface="+mn-lt"/>
              <a:ea typeface="+mn-ea"/>
              <a:cs typeface="+mn-cs"/>
            </a:endParaRPr>
          </a:p>
          <a:p>
            <a:pPr marL="342900" indent="-342900" algn="l" rtl="0">
              <a:lnSpc>
                <a:spcPct val="80000"/>
              </a:lnSpc>
              <a:defRPr/>
            </a:pPr>
            <a:r>
              <a:rPr lang="en-US" sz="2400" kern="0" dirty="0">
                <a:latin typeface="+mn-lt"/>
                <a:ea typeface="+mn-ea"/>
                <a:cs typeface="+mn-cs"/>
              </a:rPr>
              <a:t>TNK was equally or minimally more effective, particularly in late presenters. </a:t>
            </a:r>
          </a:p>
          <a:p>
            <a:pPr marL="342900" indent="-342900" algn="l">
              <a:lnSpc>
                <a:spcPct val="80000"/>
              </a:lnSpc>
              <a:defRPr/>
            </a:pPr>
            <a:endParaRPr lang="en-US" sz="2400" kern="0" dirty="0">
              <a:latin typeface="+mn-lt"/>
              <a:ea typeface="+mn-ea"/>
              <a:cs typeface="+mn-cs"/>
            </a:endParaRPr>
          </a:p>
        </p:txBody>
      </p:sp>
      <p:sp>
        <p:nvSpPr>
          <p:cNvPr id="74754" name="مستطيل 2"/>
          <p:cNvSpPr>
            <a:spLocks noChangeArrowheads="1"/>
          </p:cNvSpPr>
          <p:nvPr/>
        </p:nvSpPr>
        <p:spPr bwMode="auto">
          <a:xfrm>
            <a:off x="242888" y="1071563"/>
            <a:ext cx="9032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a:solidFill>
                  <a:schemeClr val="accent2"/>
                </a:solidFill>
              </a:rPr>
              <a:t>TNK</a:t>
            </a:r>
            <a:endParaRPr lang="ar-sa" sz="2800">
              <a:solidFill>
                <a:schemeClr val="accent2"/>
              </a:solidFill>
            </a:endParaRPr>
          </a:p>
        </p:txBody>
      </p:sp>
      <p:sp>
        <p:nvSpPr>
          <p:cNvPr id="74755" name="Rectangle 5"/>
          <p:cNvSpPr>
            <a:spLocks noChangeArrowheads="1"/>
          </p:cNvSpPr>
          <p:nvPr/>
        </p:nvSpPr>
        <p:spPr bwMode="auto">
          <a:xfrm>
            <a:off x="0" y="260350"/>
            <a:ext cx="2398713"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800" b="1" i="1">
                <a:solidFill>
                  <a:srgbClr val="0000FF"/>
                </a:solidFill>
              </a:rPr>
              <a:t>Fibrinolytics</a:t>
            </a:r>
            <a:endParaRPr lang="ar-sa" sz="2800">
              <a:solidFill>
                <a:srgbClr val="0000FF"/>
              </a:solidFill>
            </a:endParaRPr>
          </a:p>
        </p:txBody>
      </p:sp>
      <p:sp>
        <p:nvSpPr>
          <p:cNvPr id="5" name="مستطيل 4"/>
          <p:cNvSpPr/>
          <p:nvPr/>
        </p:nvSpPr>
        <p:spPr>
          <a:xfrm>
            <a:off x="428625" y="1643063"/>
            <a:ext cx="8072438" cy="682625"/>
          </a:xfrm>
          <a:prstGeom prst="rect">
            <a:avLst/>
          </a:prstGeom>
        </p:spPr>
        <p:txBody>
          <a:bodyPr>
            <a:spAutoFit/>
          </a:bodyPr>
          <a:lstStyle/>
          <a:p>
            <a:pPr marL="342900" indent="-342900" algn="l" rtl="0">
              <a:lnSpc>
                <a:spcPct val="80000"/>
              </a:lnSpc>
              <a:defRPr/>
            </a:pPr>
            <a:r>
              <a:rPr lang="en-US" sz="2400" kern="0" dirty="0">
                <a:solidFill>
                  <a:srgbClr val="000000"/>
                </a:solidFill>
                <a:latin typeface="Arial"/>
                <a:ea typeface="+mn-ea"/>
                <a:cs typeface="Arial"/>
              </a:rPr>
              <a:t>TNK has several interesting characteristics and associated potential benefits: </a:t>
            </a:r>
          </a:p>
        </p:txBody>
      </p:sp>
    </p:spTree>
    <p:extLst>
      <p:ext uri="{BB962C8B-B14F-4D97-AF65-F5344CB8AC3E}">
        <p14:creationId xmlns:p14="http://schemas.microsoft.com/office/powerpoint/2010/main" val="1052422967"/>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عنصر نائب لرقم الشريحة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r" rtl="1"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rtl="1"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rtl="1"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rtl="1"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4904233-1DF2-9B46-9A48-0F2E70EE8500}" type="slidenum">
              <a:rPr lang="ar-sa" sz="1400"/>
              <a:pPr eaLnBrk="1" hangingPunct="1"/>
              <a:t>48</a:t>
            </a:fld>
            <a:endParaRPr lang="en-US" sz="1400"/>
          </a:p>
        </p:txBody>
      </p:sp>
      <p:sp>
        <p:nvSpPr>
          <p:cNvPr id="48130" name="AutoShape 4"/>
          <p:cNvSpPr>
            <a:spLocks noChangeArrowheads="1"/>
          </p:cNvSpPr>
          <p:nvPr/>
        </p:nvSpPr>
        <p:spPr bwMode="auto">
          <a:xfrm>
            <a:off x="3203575" y="908050"/>
            <a:ext cx="2160588" cy="533400"/>
          </a:xfrm>
          <a:prstGeom prst="flowChartTerminator">
            <a:avLst/>
          </a:prstGeom>
          <a:solidFill>
            <a:schemeClr val="bg1"/>
          </a:solidFill>
          <a:ln w="57150">
            <a:solidFill>
              <a:schemeClr val="accent2"/>
            </a:solidFill>
            <a:miter lim="800000"/>
            <a:headEnd/>
            <a:tailEnd/>
          </a:ln>
          <a:effectLst>
            <a:prstShdw prst="shdw13" dist="53882" dir="13500000">
              <a:schemeClr val="bg2">
                <a:alpha val="50000"/>
              </a:schemeClr>
            </a:prstShdw>
          </a:effectLst>
        </p:spPr>
        <p:txBody>
          <a:bodyPr wrap="none" anchor="ctr"/>
          <a:lstStyle/>
          <a:p>
            <a:r>
              <a:rPr lang="en-GB" sz="2400">
                <a:solidFill>
                  <a:srgbClr val="000000"/>
                </a:solidFill>
                <a:latin typeface="Tahoma" charset="0"/>
              </a:rPr>
              <a:t>Chest Pain</a:t>
            </a:r>
            <a:endParaRPr lang="en-US" sz="2400">
              <a:solidFill>
                <a:srgbClr val="000000"/>
              </a:solidFill>
              <a:latin typeface="Tahoma" charset="0"/>
            </a:endParaRPr>
          </a:p>
        </p:txBody>
      </p:sp>
      <p:sp>
        <p:nvSpPr>
          <p:cNvPr id="91141" name="AutoShape 5"/>
          <p:cNvSpPr>
            <a:spLocks noChangeArrowheads="1"/>
          </p:cNvSpPr>
          <p:nvPr/>
        </p:nvSpPr>
        <p:spPr bwMode="auto">
          <a:xfrm>
            <a:off x="509588" y="4017963"/>
            <a:ext cx="3352800" cy="533400"/>
          </a:xfrm>
          <a:prstGeom prst="flowChartTerminator">
            <a:avLst/>
          </a:prstGeom>
          <a:solidFill>
            <a:schemeClr val="bg1"/>
          </a:solidFill>
          <a:ln w="57150">
            <a:solidFill>
              <a:schemeClr val="accent2"/>
            </a:solidFill>
            <a:miter lim="800000"/>
            <a:headEnd/>
            <a:tailEnd/>
          </a:ln>
          <a:effectLst>
            <a:prstShdw prst="shdw13" dist="53882" dir="13500000">
              <a:schemeClr val="bg2">
                <a:alpha val="50000"/>
              </a:schemeClr>
            </a:prstShdw>
          </a:effectLst>
        </p:spPr>
        <p:txBody>
          <a:bodyPr wrap="none" anchor="ctr"/>
          <a:lstStyle/>
          <a:p>
            <a:r>
              <a:rPr lang="en-GB" sz="2400">
                <a:solidFill>
                  <a:srgbClr val="000000"/>
                </a:solidFill>
                <a:latin typeface="Tahoma" charset="0"/>
              </a:rPr>
              <a:t>Esophageal perforation</a:t>
            </a:r>
            <a:endParaRPr lang="en-US" sz="2400">
              <a:solidFill>
                <a:srgbClr val="000000"/>
              </a:solidFill>
              <a:latin typeface="Tahoma" charset="0"/>
            </a:endParaRPr>
          </a:p>
        </p:txBody>
      </p:sp>
      <p:sp>
        <p:nvSpPr>
          <p:cNvPr id="91142" name="AutoShape 6"/>
          <p:cNvSpPr>
            <a:spLocks noChangeArrowheads="1"/>
          </p:cNvSpPr>
          <p:nvPr/>
        </p:nvSpPr>
        <p:spPr bwMode="auto">
          <a:xfrm>
            <a:off x="1619250" y="6065838"/>
            <a:ext cx="1295400" cy="533400"/>
          </a:xfrm>
          <a:prstGeom prst="flowChartTerminator">
            <a:avLst/>
          </a:prstGeom>
          <a:solidFill>
            <a:schemeClr val="bg1"/>
          </a:solidFill>
          <a:ln w="57150">
            <a:solidFill>
              <a:schemeClr val="accent2"/>
            </a:solidFill>
            <a:miter lim="800000"/>
            <a:headEnd/>
            <a:tailEnd/>
          </a:ln>
          <a:effectLst>
            <a:prstShdw prst="shdw13" dist="53882" dir="13500000">
              <a:schemeClr val="bg2">
                <a:alpha val="50000"/>
              </a:schemeClr>
            </a:prstShdw>
          </a:effectLst>
        </p:spPr>
        <p:txBody>
          <a:bodyPr wrap="none" anchor="ctr"/>
          <a:lstStyle/>
          <a:p>
            <a:r>
              <a:rPr lang="en-GB" sz="2400">
                <a:solidFill>
                  <a:srgbClr val="000000"/>
                </a:solidFill>
                <a:latin typeface="Tahoma" charset="0"/>
              </a:rPr>
              <a:t>PE</a:t>
            </a:r>
            <a:endParaRPr lang="en-US" sz="2400">
              <a:solidFill>
                <a:srgbClr val="000000"/>
              </a:solidFill>
              <a:latin typeface="Tahoma" charset="0"/>
            </a:endParaRPr>
          </a:p>
        </p:txBody>
      </p:sp>
      <p:sp>
        <p:nvSpPr>
          <p:cNvPr id="91143" name="AutoShape 7"/>
          <p:cNvSpPr>
            <a:spLocks noChangeArrowheads="1"/>
          </p:cNvSpPr>
          <p:nvPr/>
        </p:nvSpPr>
        <p:spPr bwMode="auto">
          <a:xfrm>
            <a:off x="4643438" y="3500438"/>
            <a:ext cx="1600200" cy="533400"/>
          </a:xfrm>
          <a:prstGeom prst="flowChartTerminator">
            <a:avLst/>
          </a:prstGeom>
          <a:solidFill>
            <a:schemeClr val="bg1"/>
          </a:solidFill>
          <a:ln w="57150">
            <a:solidFill>
              <a:schemeClr val="accent2"/>
            </a:solidFill>
            <a:miter lim="800000"/>
            <a:headEnd/>
            <a:tailEnd/>
          </a:ln>
          <a:effectLst>
            <a:prstShdw prst="shdw13" dist="53882" dir="13500000">
              <a:schemeClr val="bg2">
                <a:alpha val="50000"/>
              </a:schemeClr>
            </a:prstShdw>
          </a:effectLst>
        </p:spPr>
        <p:txBody>
          <a:bodyPr wrap="none" anchor="ctr"/>
          <a:lstStyle/>
          <a:p>
            <a:r>
              <a:rPr lang="en-GB" sz="2400">
                <a:solidFill>
                  <a:srgbClr val="000000"/>
                </a:solidFill>
                <a:latin typeface="Tahoma" charset="0"/>
              </a:rPr>
              <a:t>Prognostic</a:t>
            </a:r>
            <a:endParaRPr lang="en-US" sz="2400">
              <a:solidFill>
                <a:srgbClr val="000000"/>
              </a:solidFill>
              <a:latin typeface="Tahoma" charset="0"/>
            </a:endParaRPr>
          </a:p>
        </p:txBody>
      </p:sp>
      <p:sp>
        <p:nvSpPr>
          <p:cNvPr id="91144" name="AutoShape 8"/>
          <p:cNvSpPr>
            <a:spLocks noChangeArrowheads="1"/>
          </p:cNvSpPr>
          <p:nvPr/>
        </p:nvSpPr>
        <p:spPr bwMode="auto">
          <a:xfrm>
            <a:off x="6372225" y="1916113"/>
            <a:ext cx="1600200" cy="533400"/>
          </a:xfrm>
          <a:prstGeom prst="flowChartTerminator">
            <a:avLst/>
          </a:prstGeom>
          <a:solidFill>
            <a:schemeClr val="bg1"/>
          </a:solidFill>
          <a:ln w="57150">
            <a:solidFill>
              <a:schemeClr val="accent2"/>
            </a:solidFill>
            <a:miter lim="800000"/>
            <a:headEnd/>
            <a:tailEnd/>
          </a:ln>
          <a:effectLst>
            <a:prstShdw prst="shdw13" dist="53882" dir="13500000">
              <a:schemeClr val="bg2">
                <a:alpha val="50000"/>
              </a:schemeClr>
            </a:prstShdw>
          </a:effectLst>
        </p:spPr>
        <p:txBody>
          <a:bodyPr wrap="none" anchor="ctr"/>
          <a:lstStyle/>
          <a:p>
            <a:r>
              <a:rPr lang="en-GB" sz="2400">
                <a:solidFill>
                  <a:srgbClr val="000000"/>
                </a:solidFill>
                <a:latin typeface="Tahoma" charset="0"/>
              </a:rPr>
              <a:t>Inclusion</a:t>
            </a:r>
            <a:endParaRPr lang="en-US" sz="2400">
              <a:solidFill>
                <a:srgbClr val="000000"/>
              </a:solidFill>
              <a:latin typeface="Tahoma" charset="0"/>
            </a:endParaRPr>
          </a:p>
        </p:txBody>
      </p:sp>
      <p:sp>
        <p:nvSpPr>
          <p:cNvPr id="91145" name="AutoShape 9"/>
          <p:cNvSpPr>
            <a:spLocks noChangeArrowheads="1"/>
          </p:cNvSpPr>
          <p:nvPr/>
        </p:nvSpPr>
        <p:spPr bwMode="auto">
          <a:xfrm>
            <a:off x="1258888" y="2060575"/>
            <a:ext cx="1600200" cy="533400"/>
          </a:xfrm>
          <a:prstGeom prst="flowChartTerminator">
            <a:avLst/>
          </a:prstGeom>
          <a:solidFill>
            <a:schemeClr val="bg1"/>
          </a:solidFill>
          <a:ln w="57150">
            <a:solidFill>
              <a:schemeClr val="accent2"/>
            </a:solidFill>
            <a:miter lim="800000"/>
            <a:headEnd/>
            <a:tailEnd/>
          </a:ln>
          <a:effectLst>
            <a:prstShdw prst="shdw13" dist="53882" dir="13500000">
              <a:schemeClr val="bg2">
                <a:alpha val="50000"/>
              </a:schemeClr>
            </a:prstShdw>
          </a:effectLst>
        </p:spPr>
        <p:txBody>
          <a:bodyPr wrap="none" anchor="ctr"/>
          <a:lstStyle/>
          <a:p>
            <a:r>
              <a:rPr lang="en-GB" sz="2400">
                <a:solidFill>
                  <a:srgbClr val="000000"/>
                </a:solidFill>
                <a:latin typeface="Tahoma" charset="0"/>
              </a:rPr>
              <a:t>Exclusion</a:t>
            </a:r>
            <a:endParaRPr lang="en-US" sz="2400">
              <a:solidFill>
                <a:srgbClr val="000000"/>
              </a:solidFill>
              <a:latin typeface="Tahoma" charset="0"/>
            </a:endParaRPr>
          </a:p>
        </p:txBody>
      </p:sp>
      <p:sp>
        <p:nvSpPr>
          <p:cNvPr id="91146" name="AutoShape 10"/>
          <p:cNvSpPr>
            <a:spLocks noChangeArrowheads="1"/>
          </p:cNvSpPr>
          <p:nvPr/>
        </p:nvSpPr>
        <p:spPr bwMode="auto">
          <a:xfrm>
            <a:off x="1119188" y="4627563"/>
            <a:ext cx="2209800" cy="533400"/>
          </a:xfrm>
          <a:prstGeom prst="flowChartTerminator">
            <a:avLst/>
          </a:prstGeom>
          <a:solidFill>
            <a:schemeClr val="bg1"/>
          </a:solidFill>
          <a:ln w="57150">
            <a:solidFill>
              <a:schemeClr val="accent2"/>
            </a:solidFill>
            <a:miter lim="800000"/>
            <a:headEnd/>
            <a:tailEnd/>
          </a:ln>
          <a:effectLst>
            <a:prstShdw prst="shdw13" dist="53882" dir="13500000">
              <a:schemeClr val="bg2">
                <a:alpha val="50000"/>
              </a:schemeClr>
            </a:prstShdw>
          </a:effectLst>
        </p:spPr>
        <p:txBody>
          <a:bodyPr wrap="none" anchor="ctr"/>
          <a:lstStyle/>
          <a:p>
            <a:r>
              <a:rPr lang="en-GB" sz="2400">
                <a:solidFill>
                  <a:srgbClr val="000000"/>
                </a:solidFill>
                <a:latin typeface="Tahoma" charset="0"/>
              </a:rPr>
              <a:t>Pneumothorax</a:t>
            </a:r>
            <a:endParaRPr lang="en-US" sz="2400">
              <a:solidFill>
                <a:srgbClr val="000000"/>
              </a:solidFill>
              <a:latin typeface="Tahoma" charset="0"/>
            </a:endParaRPr>
          </a:p>
        </p:txBody>
      </p:sp>
      <p:sp>
        <p:nvSpPr>
          <p:cNvPr id="91147" name="AutoShape 11"/>
          <p:cNvSpPr>
            <a:spLocks noChangeArrowheads="1"/>
          </p:cNvSpPr>
          <p:nvPr/>
        </p:nvSpPr>
        <p:spPr bwMode="auto">
          <a:xfrm>
            <a:off x="1423988" y="5389563"/>
            <a:ext cx="1600200" cy="533400"/>
          </a:xfrm>
          <a:prstGeom prst="flowChartTerminator">
            <a:avLst/>
          </a:prstGeom>
          <a:solidFill>
            <a:schemeClr val="bg1"/>
          </a:solidFill>
          <a:ln w="57150">
            <a:solidFill>
              <a:schemeClr val="accent2"/>
            </a:solidFill>
            <a:miter lim="800000"/>
            <a:headEnd/>
            <a:tailEnd/>
          </a:ln>
          <a:effectLst>
            <a:prstShdw prst="shdw13" dist="53882" dir="13500000">
              <a:schemeClr val="bg2">
                <a:alpha val="50000"/>
              </a:schemeClr>
            </a:prstShdw>
          </a:effectLst>
        </p:spPr>
        <p:txBody>
          <a:bodyPr wrap="none" anchor="ctr"/>
          <a:lstStyle/>
          <a:p>
            <a:r>
              <a:rPr lang="en-GB" b="1">
                <a:solidFill>
                  <a:srgbClr val="000000"/>
                </a:solidFill>
                <a:latin typeface="Tahoma" charset="0"/>
              </a:rPr>
              <a:t>A Dissection</a:t>
            </a:r>
            <a:endParaRPr lang="en-US" b="1">
              <a:solidFill>
                <a:srgbClr val="000000"/>
              </a:solidFill>
              <a:latin typeface="Tahoma" charset="0"/>
            </a:endParaRPr>
          </a:p>
        </p:txBody>
      </p:sp>
      <p:sp>
        <p:nvSpPr>
          <p:cNvPr id="91148" name="AutoShape 12"/>
          <p:cNvSpPr>
            <a:spLocks noChangeArrowheads="1"/>
          </p:cNvSpPr>
          <p:nvPr/>
        </p:nvSpPr>
        <p:spPr bwMode="auto">
          <a:xfrm>
            <a:off x="5867400" y="5084763"/>
            <a:ext cx="2819400" cy="912812"/>
          </a:xfrm>
          <a:prstGeom prst="flowChartTerminator">
            <a:avLst/>
          </a:prstGeom>
          <a:solidFill>
            <a:schemeClr val="bg1"/>
          </a:solidFill>
          <a:ln w="57150">
            <a:solidFill>
              <a:schemeClr val="accent2"/>
            </a:solidFill>
            <a:miter lim="800000"/>
            <a:headEnd/>
            <a:tailEnd/>
          </a:ln>
          <a:effectLst>
            <a:prstShdw prst="shdw13" dist="53882" dir="13500000">
              <a:schemeClr val="bg2">
                <a:alpha val="50000"/>
              </a:schemeClr>
            </a:prstShdw>
          </a:effectLst>
        </p:spPr>
        <p:txBody>
          <a:bodyPr wrap="none" anchor="ctr"/>
          <a:lstStyle/>
          <a:p>
            <a:r>
              <a:rPr lang="en-GB" sz="2400">
                <a:solidFill>
                  <a:srgbClr val="000000"/>
                </a:solidFill>
                <a:latin typeface="Tahoma" charset="0"/>
              </a:rPr>
              <a:t>Anti ischemic </a:t>
            </a:r>
          </a:p>
          <a:p>
            <a:r>
              <a:rPr lang="en-GB" sz="2400">
                <a:solidFill>
                  <a:srgbClr val="000000"/>
                </a:solidFill>
                <a:latin typeface="Tahoma" charset="0"/>
              </a:rPr>
              <a:t>contraindications</a:t>
            </a:r>
            <a:endParaRPr lang="en-US" sz="2400">
              <a:solidFill>
                <a:srgbClr val="000000"/>
              </a:solidFill>
              <a:latin typeface="Tahoma" charset="0"/>
            </a:endParaRPr>
          </a:p>
        </p:txBody>
      </p:sp>
      <p:sp>
        <p:nvSpPr>
          <p:cNvPr id="91149" name="AutoShape 13"/>
          <p:cNvSpPr>
            <a:spLocks noChangeArrowheads="1"/>
          </p:cNvSpPr>
          <p:nvPr/>
        </p:nvSpPr>
        <p:spPr bwMode="auto">
          <a:xfrm>
            <a:off x="7543800" y="3644900"/>
            <a:ext cx="1600200" cy="533400"/>
          </a:xfrm>
          <a:prstGeom prst="flowChartTerminator">
            <a:avLst/>
          </a:prstGeom>
          <a:solidFill>
            <a:schemeClr val="bg1"/>
          </a:solidFill>
          <a:ln w="57150">
            <a:solidFill>
              <a:schemeClr val="accent2"/>
            </a:solidFill>
            <a:miter lim="800000"/>
            <a:headEnd/>
            <a:tailEnd/>
          </a:ln>
          <a:effectLst>
            <a:prstShdw prst="shdw13" dist="53882" dir="13500000">
              <a:schemeClr val="bg2">
                <a:alpha val="50000"/>
              </a:schemeClr>
            </a:prstShdw>
          </a:effectLst>
        </p:spPr>
        <p:txBody>
          <a:bodyPr wrap="none" anchor="ctr"/>
          <a:lstStyle/>
          <a:p>
            <a:r>
              <a:rPr lang="en-GB" sz="2000">
                <a:solidFill>
                  <a:srgbClr val="000000"/>
                </a:solidFill>
                <a:latin typeface="Tahoma" charset="0"/>
              </a:rPr>
              <a:t>Complication</a:t>
            </a:r>
            <a:endParaRPr lang="en-US" sz="2000">
              <a:solidFill>
                <a:srgbClr val="000000"/>
              </a:solidFill>
              <a:latin typeface="Tahoma" charset="0"/>
            </a:endParaRPr>
          </a:p>
        </p:txBody>
      </p:sp>
      <p:sp>
        <p:nvSpPr>
          <p:cNvPr id="91150" name="AutoShape 14"/>
          <p:cNvSpPr>
            <a:spLocks noChangeArrowheads="1"/>
          </p:cNvSpPr>
          <p:nvPr/>
        </p:nvSpPr>
        <p:spPr bwMode="auto">
          <a:xfrm rot="1306397">
            <a:off x="4945063" y="1630363"/>
            <a:ext cx="1295400" cy="2159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bg1"/>
          </a:solidFill>
          <a:ln w="9525">
            <a:solidFill>
              <a:schemeClr val="accent2"/>
            </a:solidFill>
            <a:miter lim="800000"/>
            <a:headEnd/>
            <a:tailEnd/>
          </a:ln>
        </p:spPr>
        <p:txBody>
          <a:bodyPr wrap="none" anchor="ctr"/>
          <a:lstStyle/>
          <a:p>
            <a:endParaRPr lang="en-US"/>
          </a:p>
        </p:txBody>
      </p:sp>
      <p:sp>
        <p:nvSpPr>
          <p:cNvPr id="91151" name="AutoShape 15"/>
          <p:cNvSpPr>
            <a:spLocks noChangeArrowheads="1"/>
          </p:cNvSpPr>
          <p:nvPr/>
        </p:nvSpPr>
        <p:spPr bwMode="auto">
          <a:xfrm rot="9024419">
            <a:off x="2732088" y="1709738"/>
            <a:ext cx="1244600" cy="2159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bg1"/>
          </a:solidFill>
          <a:ln w="9525">
            <a:solidFill>
              <a:schemeClr val="accent2"/>
            </a:solidFill>
            <a:miter lim="800000"/>
            <a:headEnd/>
            <a:tailEnd/>
          </a:ln>
        </p:spPr>
        <p:txBody>
          <a:bodyPr wrap="none" anchor="ctr"/>
          <a:lstStyle/>
          <a:p>
            <a:endParaRPr lang="en-US"/>
          </a:p>
        </p:txBody>
      </p:sp>
      <p:sp>
        <p:nvSpPr>
          <p:cNvPr id="91152" name="AutoShape 16"/>
          <p:cNvSpPr>
            <a:spLocks noChangeArrowheads="1"/>
          </p:cNvSpPr>
          <p:nvPr/>
        </p:nvSpPr>
        <p:spPr bwMode="auto">
          <a:xfrm rot="7891060">
            <a:off x="5472113" y="2817812"/>
            <a:ext cx="1042988" cy="106363"/>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bg1"/>
          </a:solidFill>
          <a:ln w="9525">
            <a:solidFill>
              <a:schemeClr val="accent2"/>
            </a:solidFill>
            <a:miter lim="800000"/>
            <a:headEnd/>
            <a:tailEnd/>
          </a:ln>
        </p:spPr>
        <p:txBody>
          <a:bodyPr wrap="none" anchor="ctr"/>
          <a:lstStyle/>
          <a:p>
            <a:endParaRPr lang="en-US"/>
          </a:p>
        </p:txBody>
      </p:sp>
      <p:sp>
        <p:nvSpPr>
          <p:cNvPr id="91153" name="AutoShape 17"/>
          <p:cNvSpPr>
            <a:spLocks noChangeArrowheads="1"/>
          </p:cNvSpPr>
          <p:nvPr/>
        </p:nvSpPr>
        <p:spPr bwMode="auto">
          <a:xfrm rot="2877362">
            <a:off x="7488238" y="2889250"/>
            <a:ext cx="1042987" cy="106363"/>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bg1"/>
          </a:solidFill>
          <a:ln w="9525">
            <a:solidFill>
              <a:schemeClr val="accent2"/>
            </a:solidFill>
            <a:miter lim="800000"/>
            <a:headEnd/>
            <a:tailEnd/>
          </a:ln>
        </p:spPr>
        <p:txBody>
          <a:bodyPr wrap="none" anchor="ctr"/>
          <a:lstStyle/>
          <a:p>
            <a:endParaRPr lang="en-US"/>
          </a:p>
        </p:txBody>
      </p:sp>
      <p:sp>
        <p:nvSpPr>
          <p:cNvPr id="91154" name="AutoShape 18"/>
          <p:cNvSpPr>
            <a:spLocks noChangeArrowheads="1"/>
          </p:cNvSpPr>
          <p:nvPr/>
        </p:nvSpPr>
        <p:spPr bwMode="auto">
          <a:xfrm rot="5400000">
            <a:off x="5761038" y="3536950"/>
            <a:ext cx="2159000" cy="2159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bg1"/>
          </a:solidFill>
          <a:ln w="9525">
            <a:solidFill>
              <a:schemeClr val="accent2"/>
            </a:solidFill>
            <a:miter lim="800000"/>
            <a:headEnd/>
            <a:tailEnd/>
          </a:ln>
        </p:spPr>
        <p:txBody>
          <a:bodyPr wrap="none" anchor="ctr"/>
          <a:lstStyle/>
          <a:p>
            <a:endParaRPr lang="en-US"/>
          </a:p>
        </p:txBody>
      </p:sp>
      <p:sp>
        <p:nvSpPr>
          <p:cNvPr id="91155" name="Oval 19"/>
          <p:cNvSpPr>
            <a:spLocks noChangeArrowheads="1"/>
          </p:cNvSpPr>
          <p:nvPr/>
        </p:nvSpPr>
        <p:spPr bwMode="auto">
          <a:xfrm>
            <a:off x="971550" y="2781300"/>
            <a:ext cx="2305050" cy="863600"/>
          </a:xfrm>
          <a:prstGeom prst="ellipse">
            <a:avLst/>
          </a:prstGeom>
          <a:solidFill>
            <a:schemeClr val="bg1"/>
          </a:solidFill>
          <a:ln w="9525">
            <a:solidFill>
              <a:schemeClr val="accent2"/>
            </a:solidFill>
            <a:round/>
            <a:headEnd/>
            <a:tailEnd/>
          </a:ln>
        </p:spPr>
        <p:txBody>
          <a:bodyPr wrap="none" anchor="ctr"/>
          <a:lstStyle/>
          <a:p>
            <a:r>
              <a:rPr lang="en-GB" b="1">
                <a:solidFill>
                  <a:srgbClr val="000000"/>
                </a:solidFill>
                <a:latin typeface="Tahoma" charset="0"/>
              </a:rPr>
              <a:t>Life Threatening</a:t>
            </a:r>
          </a:p>
          <a:p>
            <a:r>
              <a:rPr lang="en-GB" b="1">
                <a:solidFill>
                  <a:srgbClr val="000000"/>
                </a:solidFill>
                <a:latin typeface="Tahoma" charset="0"/>
              </a:rPr>
              <a:t>    Conditions</a:t>
            </a:r>
            <a:endParaRPr lang="en-US" b="1">
              <a:solidFill>
                <a:srgbClr val="000000"/>
              </a:solidFill>
              <a:latin typeface="Tahoma" charset="0"/>
            </a:endParaRPr>
          </a:p>
        </p:txBody>
      </p:sp>
      <p:sp>
        <p:nvSpPr>
          <p:cNvPr id="91156" name="AutoShape 20"/>
          <p:cNvSpPr>
            <a:spLocks noChangeArrowheads="1"/>
          </p:cNvSpPr>
          <p:nvPr/>
        </p:nvSpPr>
        <p:spPr bwMode="auto">
          <a:xfrm>
            <a:off x="3708400" y="2133600"/>
            <a:ext cx="2160588" cy="217488"/>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bg1"/>
          </a:solidFill>
          <a:ln w="9525">
            <a:solidFill>
              <a:schemeClr val="accent2"/>
            </a:solidFill>
            <a:miter lim="800000"/>
            <a:headEnd/>
            <a:tailEnd/>
          </a:ln>
        </p:spPr>
        <p:txBody>
          <a:bodyPr wrap="none" anchor="ctr"/>
          <a:lstStyle/>
          <a:p>
            <a:endParaRPr lang="en-US"/>
          </a:p>
        </p:txBody>
      </p:sp>
      <p:sp>
        <p:nvSpPr>
          <p:cNvPr id="91157" name="AutoShape 21"/>
          <p:cNvSpPr>
            <a:spLocks noChangeArrowheads="1"/>
          </p:cNvSpPr>
          <p:nvPr/>
        </p:nvSpPr>
        <p:spPr bwMode="auto">
          <a:xfrm>
            <a:off x="2914650" y="5214938"/>
            <a:ext cx="2014538" cy="928687"/>
          </a:xfrm>
          <a:prstGeom prst="diamond">
            <a:avLst/>
          </a:prstGeom>
          <a:solidFill>
            <a:schemeClr val="bg1"/>
          </a:solidFill>
          <a:ln w="28575">
            <a:solidFill>
              <a:srgbClr val="FF0000"/>
            </a:solidFill>
            <a:miter lim="800000"/>
            <a:headEnd/>
            <a:tailEnd/>
          </a:ln>
        </p:spPr>
        <p:txBody>
          <a:bodyPr wrap="none" anchor="ctr"/>
          <a:lstStyle/>
          <a:p>
            <a:r>
              <a:rPr lang="en-US" sz="2000">
                <a:solidFill>
                  <a:srgbClr val="000000"/>
                </a:solidFill>
                <a:latin typeface="Tahoma" charset="0"/>
              </a:rPr>
              <a:t>CXR, Bil BP</a:t>
            </a:r>
          </a:p>
        </p:txBody>
      </p:sp>
      <p:sp>
        <p:nvSpPr>
          <p:cNvPr id="48148" name="Rectangle 22"/>
          <p:cNvSpPr>
            <a:spLocks noChangeArrowheads="1"/>
          </p:cNvSpPr>
          <p:nvPr/>
        </p:nvSpPr>
        <p:spPr bwMode="auto">
          <a:xfrm>
            <a:off x="1576387" y="65359"/>
            <a:ext cx="6822083" cy="842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en-US" sz="3600" b="1" dirty="0">
                <a:solidFill>
                  <a:srgbClr val="0000FF"/>
                </a:solidFill>
              </a:rPr>
              <a:t>Chest Pain  </a:t>
            </a:r>
            <a:r>
              <a:rPr lang="en-US" sz="3600" b="1" dirty="0" smtClean="0">
                <a:solidFill>
                  <a:srgbClr val="0000FF"/>
                </a:solidFill>
              </a:rPr>
              <a:t>Evaluation  Summary</a:t>
            </a:r>
            <a:endParaRPr lang="en-US" sz="3600" b="1" dirty="0">
              <a:solidFill>
                <a:srgbClr val="0000FF"/>
              </a:solidFill>
            </a:endParaRPr>
          </a:p>
        </p:txBody>
      </p:sp>
    </p:spTree>
    <p:extLst>
      <p:ext uri="{BB962C8B-B14F-4D97-AF65-F5344CB8AC3E}">
        <p14:creationId xmlns:p14="http://schemas.microsoft.com/office/powerpoint/2010/main" val="2593890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1141"/>
                                        </p:tgtEl>
                                        <p:attrNameLst>
                                          <p:attrName>style.visibility</p:attrName>
                                        </p:attrNameLst>
                                      </p:cBhvr>
                                      <p:to>
                                        <p:strVal val="visible"/>
                                      </p:to>
                                    </p:set>
                                    <p:animEffect transition="in" filter="blinds(horizontal)">
                                      <p:cBhvr>
                                        <p:cTn id="7" dur="500"/>
                                        <p:tgtEl>
                                          <p:spTgt spid="9114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1142"/>
                                        </p:tgtEl>
                                        <p:attrNameLst>
                                          <p:attrName>style.visibility</p:attrName>
                                        </p:attrNameLst>
                                      </p:cBhvr>
                                      <p:to>
                                        <p:strVal val="visible"/>
                                      </p:to>
                                    </p:set>
                                    <p:animEffect transition="in" filter="blinds(horizontal)">
                                      <p:cBhvr>
                                        <p:cTn id="10" dur="500"/>
                                        <p:tgtEl>
                                          <p:spTgt spid="9114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1145"/>
                                        </p:tgtEl>
                                        <p:attrNameLst>
                                          <p:attrName>style.visibility</p:attrName>
                                        </p:attrNameLst>
                                      </p:cBhvr>
                                      <p:to>
                                        <p:strVal val="visible"/>
                                      </p:to>
                                    </p:set>
                                    <p:animEffect transition="in" filter="blinds(horizontal)">
                                      <p:cBhvr>
                                        <p:cTn id="13" dur="500"/>
                                        <p:tgtEl>
                                          <p:spTgt spid="9114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91146"/>
                                        </p:tgtEl>
                                        <p:attrNameLst>
                                          <p:attrName>style.visibility</p:attrName>
                                        </p:attrNameLst>
                                      </p:cBhvr>
                                      <p:to>
                                        <p:strVal val="visible"/>
                                      </p:to>
                                    </p:set>
                                    <p:animEffect transition="in" filter="blinds(horizontal)">
                                      <p:cBhvr>
                                        <p:cTn id="16" dur="500"/>
                                        <p:tgtEl>
                                          <p:spTgt spid="9114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91147"/>
                                        </p:tgtEl>
                                        <p:attrNameLst>
                                          <p:attrName>style.visibility</p:attrName>
                                        </p:attrNameLst>
                                      </p:cBhvr>
                                      <p:to>
                                        <p:strVal val="visible"/>
                                      </p:to>
                                    </p:set>
                                    <p:animEffect transition="in" filter="blinds(horizontal)">
                                      <p:cBhvr>
                                        <p:cTn id="19" dur="500"/>
                                        <p:tgtEl>
                                          <p:spTgt spid="91147"/>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91151"/>
                                        </p:tgtEl>
                                        <p:attrNameLst>
                                          <p:attrName>style.visibility</p:attrName>
                                        </p:attrNameLst>
                                      </p:cBhvr>
                                      <p:to>
                                        <p:strVal val="visible"/>
                                      </p:to>
                                    </p:set>
                                    <p:animEffect transition="in" filter="blinds(horizontal)">
                                      <p:cBhvr>
                                        <p:cTn id="22" dur="500"/>
                                        <p:tgtEl>
                                          <p:spTgt spid="91151"/>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91155"/>
                                        </p:tgtEl>
                                        <p:attrNameLst>
                                          <p:attrName>style.visibility</p:attrName>
                                        </p:attrNameLst>
                                      </p:cBhvr>
                                      <p:to>
                                        <p:strVal val="visible"/>
                                      </p:to>
                                    </p:set>
                                    <p:animEffect transition="in" filter="blinds(horizontal)">
                                      <p:cBhvr>
                                        <p:cTn id="25" dur="500"/>
                                        <p:tgtEl>
                                          <p:spTgt spid="91155"/>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91157"/>
                                        </p:tgtEl>
                                        <p:attrNameLst>
                                          <p:attrName>style.visibility</p:attrName>
                                        </p:attrNameLst>
                                      </p:cBhvr>
                                      <p:to>
                                        <p:strVal val="visible"/>
                                      </p:to>
                                    </p:set>
                                    <p:animEffect transition="in" filter="box(in)">
                                      <p:cBhvr>
                                        <p:cTn id="28" dur="500"/>
                                        <p:tgtEl>
                                          <p:spTgt spid="9115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91144"/>
                                        </p:tgtEl>
                                        <p:attrNameLst>
                                          <p:attrName>style.visibility</p:attrName>
                                        </p:attrNameLst>
                                      </p:cBhvr>
                                      <p:to>
                                        <p:strVal val="visible"/>
                                      </p:to>
                                    </p:set>
                                    <p:animEffect transition="in" filter="blinds(horizontal)">
                                      <p:cBhvr>
                                        <p:cTn id="33" dur="500"/>
                                        <p:tgtEl>
                                          <p:spTgt spid="91144"/>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91150"/>
                                        </p:tgtEl>
                                        <p:attrNameLst>
                                          <p:attrName>style.visibility</p:attrName>
                                        </p:attrNameLst>
                                      </p:cBhvr>
                                      <p:to>
                                        <p:strVal val="visible"/>
                                      </p:to>
                                    </p:set>
                                    <p:animEffect transition="in" filter="blinds(horizontal)">
                                      <p:cBhvr>
                                        <p:cTn id="36" dur="500"/>
                                        <p:tgtEl>
                                          <p:spTgt spid="91150"/>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91156"/>
                                        </p:tgtEl>
                                        <p:attrNameLst>
                                          <p:attrName>style.visibility</p:attrName>
                                        </p:attrNameLst>
                                      </p:cBhvr>
                                      <p:to>
                                        <p:strVal val="visible"/>
                                      </p:to>
                                    </p:set>
                                    <p:animEffect transition="in" filter="box(in)">
                                      <p:cBhvr>
                                        <p:cTn id="39" dur="500"/>
                                        <p:tgtEl>
                                          <p:spTgt spid="9115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91143"/>
                                        </p:tgtEl>
                                        <p:attrNameLst>
                                          <p:attrName>style.visibility</p:attrName>
                                        </p:attrNameLst>
                                      </p:cBhvr>
                                      <p:to>
                                        <p:strVal val="visible"/>
                                      </p:to>
                                    </p:set>
                                    <p:animEffect transition="in" filter="box(in)">
                                      <p:cBhvr>
                                        <p:cTn id="44" dur="500"/>
                                        <p:tgtEl>
                                          <p:spTgt spid="91143"/>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91152"/>
                                        </p:tgtEl>
                                        <p:attrNameLst>
                                          <p:attrName>style.visibility</p:attrName>
                                        </p:attrNameLst>
                                      </p:cBhvr>
                                      <p:to>
                                        <p:strVal val="visible"/>
                                      </p:to>
                                    </p:set>
                                    <p:animEffect transition="in" filter="box(in)">
                                      <p:cBhvr>
                                        <p:cTn id="47" dur="500"/>
                                        <p:tgtEl>
                                          <p:spTgt spid="91152"/>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91148"/>
                                        </p:tgtEl>
                                        <p:attrNameLst>
                                          <p:attrName>style.visibility</p:attrName>
                                        </p:attrNameLst>
                                      </p:cBhvr>
                                      <p:to>
                                        <p:strVal val="visible"/>
                                      </p:to>
                                    </p:set>
                                    <p:animEffect transition="in" filter="box(in)">
                                      <p:cBhvr>
                                        <p:cTn id="50" dur="500"/>
                                        <p:tgtEl>
                                          <p:spTgt spid="91148"/>
                                        </p:tgtEl>
                                      </p:cBhvr>
                                    </p:animEffect>
                                  </p:childTnLst>
                                </p:cTn>
                              </p:par>
                              <p:par>
                                <p:cTn id="51" presetID="4" presetClass="entr" presetSubtype="16" fill="hold" grpId="0" nodeType="withEffect">
                                  <p:stCondLst>
                                    <p:cond delay="0"/>
                                  </p:stCondLst>
                                  <p:childTnLst>
                                    <p:set>
                                      <p:cBhvr>
                                        <p:cTn id="52" dur="1" fill="hold">
                                          <p:stCondLst>
                                            <p:cond delay="0"/>
                                          </p:stCondLst>
                                        </p:cTn>
                                        <p:tgtEl>
                                          <p:spTgt spid="91149"/>
                                        </p:tgtEl>
                                        <p:attrNameLst>
                                          <p:attrName>style.visibility</p:attrName>
                                        </p:attrNameLst>
                                      </p:cBhvr>
                                      <p:to>
                                        <p:strVal val="visible"/>
                                      </p:to>
                                    </p:set>
                                    <p:animEffect transition="in" filter="box(in)">
                                      <p:cBhvr>
                                        <p:cTn id="53" dur="500"/>
                                        <p:tgtEl>
                                          <p:spTgt spid="91149"/>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91153"/>
                                        </p:tgtEl>
                                        <p:attrNameLst>
                                          <p:attrName>style.visibility</p:attrName>
                                        </p:attrNameLst>
                                      </p:cBhvr>
                                      <p:to>
                                        <p:strVal val="visible"/>
                                      </p:to>
                                    </p:set>
                                    <p:animEffect transition="in" filter="box(in)">
                                      <p:cBhvr>
                                        <p:cTn id="56" dur="500"/>
                                        <p:tgtEl>
                                          <p:spTgt spid="91153"/>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91154"/>
                                        </p:tgtEl>
                                        <p:attrNameLst>
                                          <p:attrName>style.visibility</p:attrName>
                                        </p:attrNameLst>
                                      </p:cBhvr>
                                      <p:to>
                                        <p:strVal val="visible"/>
                                      </p:to>
                                    </p:set>
                                    <p:animEffect transition="in" filter="box(in)">
                                      <p:cBhvr>
                                        <p:cTn id="59" dur="500"/>
                                        <p:tgtEl>
                                          <p:spTgt spid="91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1" grpId="0" animBg="1"/>
      <p:bldP spid="91142" grpId="0" animBg="1"/>
      <p:bldP spid="91143" grpId="0" animBg="1"/>
      <p:bldP spid="91144" grpId="0" animBg="1"/>
      <p:bldP spid="91145" grpId="0" animBg="1"/>
      <p:bldP spid="91146" grpId="0" animBg="1"/>
      <p:bldP spid="91147" grpId="0" animBg="1"/>
      <p:bldP spid="91148" grpId="0" animBg="1"/>
      <p:bldP spid="91149" grpId="0" animBg="1"/>
      <p:bldP spid="91150" grpId="0" animBg="1"/>
      <p:bldP spid="91151" grpId="0" animBg="1"/>
      <p:bldP spid="91152" grpId="0" animBg="1"/>
      <p:bldP spid="91153" grpId="0" animBg="1"/>
      <p:bldP spid="91154" grpId="0" animBg="1"/>
      <p:bldP spid="91155" grpId="0" animBg="1"/>
      <p:bldP spid="91156" grpId="0" animBg="1"/>
      <p:bldP spid="91157"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عنصر نائب لرقم الشريحة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r" rtl="1"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rtl="1"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rtl="1"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rtl="1"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FE51BE0-7B0F-A147-A2D2-6A78DF14D8F7}" type="slidenum">
              <a:rPr lang="ar-sa" sz="1400"/>
              <a:pPr eaLnBrk="1" hangingPunct="1"/>
              <a:t>49</a:t>
            </a:fld>
            <a:endParaRPr lang="en-US" sz="1400"/>
          </a:p>
        </p:txBody>
      </p:sp>
      <p:sp>
        <p:nvSpPr>
          <p:cNvPr id="93188" name="Text Box 4"/>
          <p:cNvSpPr txBox="1">
            <a:spLocks noChangeArrowheads="1"/>
          </p:cNvSpPr>
          <p:nvPr/>
        </p:nvSpPr>
        <p:spPr bwMode="auto">
          <a:xfrm>
            <a:off x="6659563" y="6021388"/>
            <a:ext cx="1982787" cy="777875"/>
          </a:xfrm>
          <a:prstGeom prst="rect">
            <a:avLst/>
          </a:prstGeom>
          <a:solidFill>
            <a:schemeClr val="bg1"/>
          </a:solidFill>
          <a:ln w="76200">
            <a:solidFill>
              <a:schemeClr val="accent2"/>
            </a:solidFill>
            <a:prstDash val="lgDash"/>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r" rtl="1"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rtl="1"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rtl="1"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rtl="1"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2000">
                <a:solidFill>
                  <a:srgbClr val="000000"/>
                </a:solidFill>
                <a:latin typeface="Tahoma" charset="0"/>
              </a:rPr>
              <a:t>Unstable angina</a:t>
            </a:r>
          </a:p>
        </p:txBody>
      </p:sp>
      <p:sp>
        <p:nvSpPr>
          <p:cNvPr id="93189" name="Rectangle 5"/>
          <p:cNvSpPr>
            <a:spLocks noChangeArrowheads="1"/>
          </p:cNvSpPr>
          <p:nvPr/>
        </p:nvSpPr>
        <p:spPr bwMode="auto">
          <a:xfrm>
            <a:off x="900113" y="2276475"/>
            <a:ext cx="898525" cy="466725"/>
          </a:xfrm>
          <a:prstGeom prst="rect">
            <a:avLst/>
          </a:prstGeom>
          <a:solidFill>
            <a:schemeClr val="bg1"/>
          </a:solidFill>
          <a:ln w="9525">
            <a:solidFill>
              <a:schemeClr val="accent2"/>
            </a:solidFill>
            <a:miter lim="800000"/>
            <a:headEnd/>
            <a:tailEnd/>
          </a:ln>
        </p:spPr>
        <p:txBody>
          <a:bodyPr wrap="none">
            <a:spAutoFit/>
          </a:bodyPr>
          <a:lstStyle/>
          <a:p>
            <a:pPr algn="l"/>
            <a:r>
              <a:rPr lang="en-US" sz="2400">
                <a:solidFill>
                  <a:srgbClr val="000000"/>
                </a:solidFill>
                <a:latin typeface="Tahoma" charset="0"/>
              </a:rPr>
              <a:t>Entry</a:t>
            </a:r>
          </a:p>
        </p:txBody>
      </p:sp>
      <p:sp>
        <p:nvSpPr>
          <p:cNvPr id="93190" name="Rectangle 6"/>
          <p:cNvSpPr>
            <a:spLocks noChangeArrowheads="1"/>
          </p:cNvSpPr>
          <p:nvPr/>
        </p:nvSpPr>
        <p:spPr bwMode="auto">
          <a:xfrm>
            <a:off x="4140200" y="2155825"/>
            <a:ext cx="4449763" cy="466725"/>
          </a:xfrm>
          <a:prstGeom prst="rect">
            <a:avLst/>
          </a:prstGeom>
          <a:solidFill>
            <a:schemeClr val="bg1"/>
          </a:solidFill>
          <a:ln w="9525">
            <a:solidFill>
              <a:schemeClr val="accent2"/>
            </a:solidFill>
            <a:miter lim="800000"/>
            <a:headEnd/>
            <a:tailEnd/>
          </a:ln>
        </p:spPr>
        <p:txBody>
          <a:bodyPr wrap="none">
            <a:spAutoFit/>
          </a:bodyPr>
          <a:lstStyle/>
          <a:p>
            <a:pPr algn="l"/>
            <a:r>
              <a:rPr lang="en-US" sz="2400">
                <a:solidFill>
                  <a:srgbClr val="000000"/>
                </a:solidFill>
                <a:latin typeface="Tahoma" charset="0"/>
              </a:rPr>
              <a:t>Chest pain or angina equivalent</a:t>
            </a:r>
          </a:p>
        </p:txBody>
      </p:sp>
      <p:sp>
        <p:nvSpPr>
          <p:cNvPr id="93191" name="Rectangle 7"/>
          <p:cNvSpPr>
            <a:spLocks noChangeArrowheads="1"/>
          </p:cNvSpPr>
          <p:nvPr/>
        </p:nvSpPr>
        <p:spPr bwMode="auto">
          <a:xfrm>
            <a:off x="900113" y="2924175"/>
            <a:ext cx="1438275" cy="831850"/>
          </a:xfrm>
          <a:prstGeom prst="rect">
            <a:avLst/>
          </a:prstGeom>
          <a:solidFill>
            <a:schemeClr val="bg1"/>
          </a:solidFill>
          <a:ln w="9525">
            <a:solidFill>
              <a:schemeClr val="accent2"/>
            </a:solidFill>
            <a:miter lim="800000"/>
            <a:headEnd/>
            <a:tailEnd/>
          </a:ln>
        </p:spPr>
        <p:txBody>
          <a:bodyPr wrap="none">
            <a:spAutoFit/>
          </a:bodyPr>
          <a:lstStyle/>
          <a:p>
            <a:pPr algn="l"/>
            <a:r>
              <a:rPr lang="en-US" sz="2400">
                <a:solidFill>
                  <a:srgbClr val="000000"/>
                </a:solidFill>
                <a:latin typeface="Tahoma" charset="0"/>
              </a:rPr>
              <a:t>Working </a:t>
            </a:r>
          </a:p>
          <a:p>
            <a:pPr algn="l"/>
            <a:r>
              <a:rPr lang="en-US" sz="2400">
                <a:solidFill>
                  <a:srgbClr val="000000"/>
                </a:solidFill>
                <a:latin typeface="Tahoma" charset="0"/>
              </a:rPr>
              <a:t>diagnosis</a:t>
            </a:r>
          </a:p>
        </p:txBody>
      </p:sp>
      <p:sp>
        <p:nvSpPr>
          <p:cNvPr id="93192" name="Rectangle 8"/>
          <p:cNvSpPr>
            <a:spLocks noChangeArrowheads="1"/>
          </p:cNvSpPr>
          <p:nvPr/>
        </p:nvSpPr>
        <p:spPr bwMode="auto">
          <a:xfrm>
            <a:off x="5580063" y="3068638"/>
            <a:ext cx="757237" cy="495300"/>
          </a:xfrm>
          <a:prstGeom prst="rect">
            <a:avLst/>
          </a:prstGeom>
          <a:solidFill>
            <a:schemeClr val="bg1"/>
          </a:solidFill>
          <a:ln w="38100">
            <a:solidFill>
              <a:schemeClr val="accent2"/>
            </a:solidFill>
            <a:miter lim="800000"/>
            <a:headEnd/>
            <a:tailEnd/>
          </a:ln>
        </p:spPr>
        <p:txBody>
          <a:bodyPr wrap="none">
            <a:spAutoFit/>
          </a:bodyPr>
          <a:lstStyle/>
          <a:p>
            <a:pPr algn="l"/>
            <a:r>
              <a:rPr lang="en-US" sz="2400">
                <a:solidFill>
                  <a:srgbClr val="000000"/>
                </a:solidFill>
                <a:latin typeface="Tahoma" charset="0"/>
              </a:rPr>
              <a:t>ACS</a:t>
            </a:r>
          </a:p>
        </p:txBody>
      </p:sp>
      <p:sp>
        <p:nvSpPr>
          <p:cNvPr id="93193" name="Rectangle 9"/>
          <p:cNvSpPr>
            <a:spLocks noChangeArrowheads="1"/>
          </p:cNvSpPr>
          <p:nvPr/>
        </p:nvSpPr>
        <p:spPr bwMode="auto">
          <a:xfrm>
            <a:off x="900113" y="4076700"/>
            <a:ext cx="750887" cy="466725"/>
          </a:xfrm>
          <a:prstGeom prst="rect">
            <a:avLst/>
          </a:prstGeom>
          <a:solidFill>
            <a:schemeClr val="bg1"/>
          </a:solidFill>
          <a:ln w="9525">
            <a:solidFill>
              <a:schemeClr val="accent2"/>
            </a:solidFill>
            <a:miter lim="800000"/>
            <a:headEnd/>
            <a:tailEnd/>
          </a:ln>
        </p:spPr>
        <p:txBody>
          <a:bodyPr wrap="none">
            <a:spAutoFit/>
          </a:bodyPr>
          <a:lstStyle/>
          <a:p>
            <a:pPr algn="l"/>
            <a:r>
              <a:rPr lang="en-US" sz="2400">
                <a:solidFill>
                  <a:srgbClr val="000000"/>
                </a:solidFill>
                <a:latin typeface="Tahoma" charset="0"/>
              </a:rPr>
              <a:t>ECG</a:t>
            </a:r>
          </a:p>
        </p:txBody>
      </p:sp>
      <p:sp>
        <p:nvSpPr>
          <p:cNvPr id="93194" name="Rectangle 10"/>
          <p:cNvSpPr>
            <a:spLocks noChangeArrowheads="1"/>
          </p:cNvSpPr>
          <p:nvPr/>
        </p:nvSpPr>
        <p:spPr bwMode="auto">
          <a:xfrm>
            <a:off x="3419475" y="4100513"/>
            <a:ext cx="1857375" cy="466725"/>
          </a:xfrm>
          <a:prstGeom prst="rect">
            <a:avLst/>
          </a:prstGeom>
          <a:solidFill>
            <a:schemeClr val="bg1"/>
          </a:solidFill>
          <a:ln w="9525">
            <a:solidFill>
              <a:schemeClr val="accent2"/>
            </a:solidFill>
            <a:miter lim="800000"/>
            <a:headEnd/>
            <a:tailEnd/>
          </a:ln>
        </p:spPr>
        <p:txBody>
          <a:bodyPr wrap="none">
            <a:spAutoFit/>
          </a:bodyPr>
          <a:lstStyle/>
          <a:p>
            <a:pPr algn="l"/>
            <a:r>
              <a:rPr lang="en-US" sz="2400">
                <a:solidFill>
                  <a:srgbClr val="000000"/>
                </a:solidFill>
                <a:latin typeface="Tahoma" charset="0"/>
              </a:rPr>
              <a:t>ST Elevation</a:t>
            </a:r>
          </a:p>
        </p:txBody>
      </p:sp>
      <p:sp>
        <p:nvSpPr>
          <p:cNvPr id="93195" name="Rectangle 11"/>
          <p:cNvSpPr>
            <a:spLocks noChangeArrowheads="1"/>
          </p:cNvSpPr>
          <p:nvPr/>
        </p:nvSpPr>
        <p:spPr bwMode="auto">
          <a:xfrm>
            <a:off x="6516688" y="4100513"/>
            <a:ext cx="2309812" cy="466725"/>
          </a:xfrm>
          <a:prstGeom prst="rect">
            <a:avLst/>
          </a:prstGeom>
          <a:solidFill>
            <a:schemeClr val="bg1"/>
          </a:solidFill>
          <a:ln w="9525">
            <a:solidFill>
              <a:schemeClr val="accent2"/>
            </a:solidFill>
            <a:miter lim="800000"/>
            <a:headEnd/>
            <a:tailEnd/>
          </a:ln>
        </p:spPr>
        <p:txBody>
          <a:bodyPr wrap="none">
            <a:spAutoFit/>
          </a:bodyPr>
          <a:lstStyle/>
          <a:p>
            <a:pPr algn="l"/>
            <a:r>
              <a:rPr lang="en-US" sz="2400">
                <a:solidFill>
                  <a:srgbClr val="000000"/>
                </a:solidFill>
                <a:latin typeface="Tahoma" charset="0"/>
              </a:rPr>
              <a:t>No ST elevation</a:t>
            </a:r>
          </a:p>
        </p:txBody>
      </p:sp>
      <p:sp>
        <p:nvSpPr>
          <p:cNvPr id="93196" name="Rectangle 12"/>
          <p:cNvSpPr>
            <a:spLocks noChangeArrowheads="1"/>
          </p:cNvSpPr>
          <p:nvPr/>
        </p:nvSpPr>
        <p:spPr bwMode="auto">
          <a:xfrm>
            <a:off x="900113" y="4941888"/>
            <a:ext cx="1692275" cy="466725"/>
          </a:xfrm>
          <a:prstGeom prst="rect">
            <a:avLst/>
          </a:prstGeom>
          <a:solidFill>
            <a:schemeClr val="bg1"/>
          </a:solidFill>
          <a:ln w="9525">
            <a:solidFill>
              <a:schemeClr val="accent2"/>
            </a:solidFill>
            <a:miter lim="800000"/>
            <a:headEnd/>
            <a:tailEnd/>
          </a:ln>
        </p:spPr>
        <p:txBody>
          <a:bodyPr wrap="none">
            <a:spAutoFit/>
          </a:bodyPr>
          <a:lstStyle/>
          <a:p>
            <a:pPr algn="l"/>
            <a:r>
              <a:rPr lang="en-US" sz="2400">
                <a:solidFill>
                  <a:srgbClr val="000000"/>
                </a:solidFill>
                <a:latin typeface="Tahoma" charset="0"/>
              </a:rPr>
              <a:t>Biomarkers</a:t>
            </a:r>
          </a:p>
        </p:txBody>
      </p:sp>
      <p:sp>
        <p:nvSpPr>
          <p:cNvPr id="93197" name="Rectangle 13"/>
          <p:cNvSpPr>
            <a:spLocks noChangeArrowheads="1"/>
          </p:cNvSpPr>
          <p:nvPr/>
        </p:nvSpPr>
        <p:spPr bwMode="auto">
          <a:xfrm>
            <a:off x="3851275" y="4964113"/>
            <a:ext cx="969963" cy="466725"/>
          </a:xfrm>
          <a:prstGeom prst="rect">
            <a:avLst/>
          </a:prstGeom>
          <a:solidFill>
            <a:schemeClr val="bg1"/>
          </a:solidFill>
          <a:ln w="9525">
            <a:solidFill>
              <a:schemeClr val="accent2"/>
            </a:solidFill>
            <a:miter lim="800000"/>
            <a:headEnd/>
            <a:tailEnd/>
          </a:ln>
        </p:spPr>
        <p:txBody>
          <a:bodyPr wrap="none">
            <a:spAutoFit/>
          </a:bodyPr>
          <a:lstStyle/>
          <a:p>
            <a:pPr algn="l"/>
            <a:r>
              <a:rPr lang="en-US" sz="2400">
                <a:solidFill>
                  <a:srgbClr val="000000"/>
                </a:solidFill>
                <a:latin typeface="Tahoma" charset="0"/>
              </a:rPr>
              <a:t>CKMB</a:t>
            </a:r>
          </a:p>
        </p:txBody>
      </p:sp>
      <p:sp>
        <p:nvSpPr>
          <p:cNvPr id="93198" name="Rectangle 14"/>
          <p:cNvSpPr>
            <a:spLocks noChangeArrowheads="1"/>
          </p:cNvSpPr>
          <p:nvPr/>
        </p:nvSpPr>
        <p:spPr bwMode="auto">
          <a:xfrm>
            <a:off x="5219700" y="4868863"/>
            <a:ext cx="1368425" cy="711200"/>
          </a:xfrm>
          <a:prstGeom prst="rect">
            <a:avLst/>
          </a:prstGeom>
          <a:solidFill>
            <a:schemeClr val="bg1"/>
          </a:solidFill>
          <a:ln w="9525">
            <a:solidFill>
              <a:schemeClr val="accent2"/>
            </a:solidFill>
            <a:miter lim="800000"/>
            <a:headEnd/>
            <a:tailEnd/>
          </a:ln>
        </p:spPr>
        <p:txBody>
          <a:bodyPr>
            <a:spAutoFit/>
          </a:bodyPr>
          <a:lstStyle/>
          <a:p>
            <a:pPr algn="l"/>
            <a:r>
              <a:rPr lang="en-US" sz="2000">
                <a:solidFill>
                  <a:srgbClr val="000000"/>
                </a:solidFill>
                <a:latin typeface="Tahoma" charset="0"/>
              </a:rPr>
              <a:t>Troponin positive</a:t>
            </a:r>
          </a:p>
        </p:txBody>
      </p:sp>
      <p:sp>
        <p:nvSpPr>
          <p:cNvPr id="93199" name="Rectangle 15"/>
          <p:cNvSpPr>
            <a:spLocks noChangeArrowheads="1"/>
          </p:cNvSpPr>
          <p:nvPr/>
        </p:nvSpPr>
        <p:spPr bwMode="auto">
          <a:xfrm>
            <a:off x="7019925" y="4868863"/>
            <a:ext cx="1223963" cy="711200"/>
          </a:xfrm>
          <a:prstGeom prst="rect">
            <a:avLst/>
          </a:prstGeom>
          <a:solidFill>
            <a:schemeClr val="bg1"/>
          </a:solidFill>
          <a:ln w="9525">
            <a:solidFill>
              <a:schemeClr val="accent2"/>
            </a:solidFill>
            <a:miter lim="800000"/>
            <a:headEnd/>
            <a:tailEnd/>
          </a:ln>
        </p:spPr>
        <p:txBody>
          <a:bodyPr>
            <a:spAutoFit/>
          </a:bodyPr>
          <a:lstStyle/>
          <a:p>
            <a:pPr algn="l"/>
            <a:r>
              <a:rPr lang="en-US" sz="2000">
                <a:solidFill>
                  <a:srgbClr val="000000"/>
                </a:solidFill>
                <a:latin typeface="Tahoma" charset="0"/>
              </a:rPr>
              <a:t>Troponin negative</a:t>
            </a:r>
          </a:p>
        </p:txBody>
      </p:sp>
      <p:sp>
        <p:nvSpPr>
          <p:cNvPr id="93200" name="Rectangle 16"/>
          <p:cNvSpPr>
            <a:spLocks noChangeArrowheads="1"/>
          </p:cNvSpPr>
          <p:nvPr/>
        </p:nvSpPr>
        <p:spPr bwMode="auto">
          <a:xfrm>
            <a:off x="900113" y="5876925"/>
            <a:ext cx="1262062" cy="711200"/>
          </a:xfrm>
          <a:prstGeom prst="rect">
            <a:avLst/>
          </a:prstGeom>
          <a:solidFill>
            <a:schemeClr val="bg1"/>
          </a:solidFill>
          <a:ln w="9525">
            <a:solidFill>
              <a:schemeClr val="accent2"/>
            </a:solidFill>
            <a:miter lim="800000"/>
            <a:headEnd/>
            <a:tailEnd/>
          </a:ln>
        </p:spPr>
        <p:txBody>
          <a:bodyPr wrap="none">
            <a:spAutoFit/>
          </a:bodyPr>
          <a:lstStyle/>
          <a:p>
            <a:pPr algn="l"/>
            <a:r>
              <a:rPr lang="en-US" sz="2000">
                <a:solidFill>
                  <a:srgbClr val="000000"/>
                </a:solidFill>
                <a:latin typeface="Tahoma" charset="0"/>
              </a:rPr>
              <a:t>Final </a:t>
            </a:r>
          </a:p>
          <a:p>
            <a:pPr algn="l"/>
            <a:r>
              <a:rPr lang="en-US" sz="2000">
                <a:solidFill>
                  <a:srgbClr val="000000"/>
                </a:solidFill>
                <a:latin typeface="Tahoma" charset="0"/>
              </a:rPr>
              <a:t>Diagnosis</a:t>
            </a:r>
          </a:p>
        </p:txBody>
      </p:sp>
      <p:sp>
        <p:nvSpPr>
          <p:cNvPr id="93201" name="Rectangle 17"/>
          <p:cNvSpPr>
            <a:spLocks noChangeArrowheads="1"/>
          </p:cNvSpPr>
          <p:nvPr/>
        </p:nvSpPr>
        <p:spPr bwMode="auto">
          <a:xfrm>
            <a:off x="3851275" y="5949950"/>
            <a:ext cx="903288" cy="711200"/>
          </a:xfrm>
          <a:prstGeom prst="rect">
            <a:avLst/>
          </a:prstGeom>
          <a:solidFill>
            <a:schemeClr val="bg1"/>
          </a:solidFill>
          <a:ln w="9525">
            <a:solidFill>
              <a:schemeClr val="accent2"/>
            </a:solidFill>
            <a:miter lim="800000"/>
            <a:headEnd/>
            <a:tailEnd/>
          </a:ln>
        </p:spPr>
        <p:txBody>
          <a:bodyPr wrap="none">
            <a:spAutoFit/>
          </a:bodyPr>
          <a:lstStyle/>
          <a:p>
            <a:pPr algn="l"/>
            <a:r>
              <a:rPr lang="en-US" sz="2000">
                <a:solidFill>
                  <a:srgbClr val="000000"/>
                </a:solidFill>
                <a:latin typeface="Tahoma" charset="0"/>
              </a:rPr>
              <a:t>Acute </a:t>
            </a:r>
          </a:p>
          <a:p>
            <a:pPr algn="l"/>
            <a:r>
              <a:rPr lang="en-US" sz="2000">
                <a:solidFill>
                  <a:srgbClr val="000000"/>
                </a:solidFill>
                <a:latin typeface="Tahoma" charset="0"/>
              </a:rPr>
              <a:t>MI</a:t>
            </a:r>
          </a:p>
        </p:txBody>
      </p:sp>
      <p:sp>
        <p:nvSpPr>
          <p:cNvPr id="93202" name="AutoShape 18"/>
          <p:cNvSpPr>
            <a:spLocks noChangeArrowheads="1"/>
          </p:cNvSpPr>
          <p:nvPr/>
        </p:nvSpPr>
        <p:spPr bwMode="auto">
          <a:xfrm>
            <a:off x="2555875" y="2349500"/>
            <a:ext cx="719138" cy="215900"/>
          </a:xfrm>
          <a:prstGeom prst="rightArrow">
            <a:avLst>
              <a:gd name="adj1" fmla="val 50000"/>
              <a:gd name="adj2" fmla="val 83272"/>
            </a:avLst>
          </a:prstGeom>
          <a:solidFill>
            <a:schemeClr val="bg1"/>
          </a:solidFill>
          <a:ln w="9525">
            <a:solidFill>
              <a:schemeClr val="accent2"/>
            </a:solidFill>
            <a:miter lim="800000"/>
            <a:headEnd/>
            <a:tailEnd/>
          </a:ln>
        </p:spPr>
        <p:txBody>
          <a:bodyPr wrap="none" anchor="ctr"/>
          <a:lstStyle/>
          <a:p>
            <a:endParaRPr lang="en-US"/>
          </a:p>
        </p:txBody>
      </p:sp>
      <p:sp>
        <p:nvSpPr>
          <p:cNvPr id="93203" name="AutoShape 19"/>
          <p:cNvSpPr>
            <a:spLocks noChangeArrowheads="1"/>
          </p:cNvSpPr>
          <p:nvPr/>
        </p:nvSpPr>
        <p:spPr bwMode="auto">
          <a:xfrm>
            <a:off x="1835150" y="4149725"/>
            <a:ext cx="1439863" cy="215900"/>
          </a:xfrm>
          <a:prstGeom prst="rightArrow">
            <a:avLst>
              <a:gd name="adj1" fmla="val 50000"/>
              <a:gd name="adj2" fmla="val 166728"/>
            </a:avLst>
          </a:prstGeom>
          <a:solidFill>
            <a:schemeClr val="bg1"/>
          </a:solidFill>
          <a:ln w="9525">
            <a:solidFill>
              <a:schemeClr val="accent2"/>
            </a:solidFill>
            <a:miter lim="800000"/>
            <a:headEnd/>
            <a:tailEnd/>
          </a:ln>
        </p:spPr>
        <p:txBody>
          <a:bodyPr wrap="none" anchor="ctr"/>
          <a:lstStyle/>
          <a:p>
            <a:endParaRPr lang="en-US"/>
          </a:p>
        </p:txBody>
      </p:sp>
      <p:sp>
        <p:nvSpPr>
          <p:cNvPr id="93204" name="AutoShape 20"/>
          <p:cNvSpPr>
            <a:spLocks noChangeArrowheads="1"/>
          </p:cNvSpPr>
          <p:nvPr/>
        </p:nvSpPr>
        <p:spPr bwMode="auto">
          <a:xfrm>
            <a:off x="2627313" y="5013325"/>
            <a:ext cx="719137" cy="288925"/>
          </a:xfrm>
          <a:prstGeom prst="rightArrow">
            <a:avLst>
              <a:gd name="adj1" fmla="val 50000"/>
              <a:gd name="adj2" fmla="val 62225"/>
            </a:avLst>
          </a:prstGeom>
          <a:solidFill>
            <a:schemeClr val="bg1"/>
          </a:solidFill>
          <a:ln w="9525">
            <a:solidFill>
              <a:schemeClr val="accent2"/>
            </a:solidFill>
            <a:miter lim="800000"/>
            <a:headEnd/>
            <a:tailEnd/>
          </a:ln>
        </p:spPr>
        <p:txBody>
          <a:bodyPr wrap="none" anchor="ctr"/>
          <a:lstStyle/>
          <a:p>
            <a:endParaRPr lang="en-US"/>
          </a:p>
        </p:txBody>
      </p:sp>
      <p:sp>
        <p:nvSpPr>
          <p:cNvPr id="93205" name="AutoShape 21"/>
          <p:cNvSpPr>
            <a:spLocks noChangeArrowheads="1"/>
          </p:cNvSpPr>
          <p:nvPr/>
        </p:nvSpPr>
        <p:spPr bwMode="auto">
          <a:xfrm>
            <a:off x="2555875" y="5876925"/>
            <a:ext cx="719138" cy="288925"/>
          </a:xfrm>
          <a:prstGeom prst="rightArrow">
            <a:avLst>
              <a:gd name="adj1" fmla="val 50000"/>
              <a:gd name="adj2" fmla="val 62225"/>
            </a:avLst>
          </a:prstGeom>
          <a:solidFill>
            <a:schemeClr val="bg1"/>
          </a:solidFill>
          <a:ln w="9525">
            <a:solidFill>
              <a:schemeClr val="accent2"/>
            </a:solidFill>
            <a:miter lim="800000"/>
            <a:headEnd/>
            <a:tailEnd/>
          </a:ln>
        </p:spPr>
        <p:txBody>
          <a:bodyPr wrap="none" anchor="ctr"/>
          <a:lstStyle/>
          <a:p>
            <a:endParaRPr lang="en-US"/>
          </a:p>
        </p:txBody>
      </p:sp>
      <p:sp>
        <p:nvSpPr>
          <p:cNvPr id="93206" name="AutoShape 22"/>
          <p:cNvSpPr>
            <a:spLocks noChangeArrowheads="1"/>
          </p:cNvSpPr>
          <p:nvPr/>
        </p:nvSpPr>
        <p:spPr bwMode="auto">
          <a:xfrm rot="5400000">
            <a:off x="4105275" y="4691063"/>
            <a:ext cx="358775" cy="142875"/>
          </a:xfrm>
          <a:prstGeom prst="rightArrow">
            <a:avLst>
              <a:gd name="adj1" fmla="val 50000"/>
              <a:gd name="adj2" fmla="val 62778"/>
            </a:avLst>
          </a:prstGeom>
          <a:solidFill>
            <a:schemeClr val="bg1"/>
          </a:solidFill>
          <a:ln w="9525">
            <a:solidFill>
              <a:schemeClr val="accent2"/>
            </a:solidFill>
            <a:miter lim="800000"/>
            <a:headEnd/>
            <a:tailEnd/>
          </a:ln>
        </p:spPr>
        <p:txBody>
          <a:bodyPr wrap="none" anchor="ctr"/>
          <a:lstStyle/>
          <a:p>
            <a:endParaRPr lang="en-US"/>
          </a:p>
        </p:txBody>
      </p:sp>
      <p:sp>
        <p:nvSpPr>
          <p:cNvPr id="93207" name="AutoShape 23"/>
          <p:cNvSpPr>
            <a:spLocks noChangeArrowheads="1"/>
          </p:cNvSpPr>
          <p:nvPr/>
        </p:nvSpPr>
        <p:spPr bwMode="auto">
          <a:xfrm rot="5400000">
            <a:off x="4103688" y="5624513"/>
            <a:ext cx="358775" cy="142875"/>
          </a:xfrm>
          <a:prstGeom prst="rightArrow">
            <a:avLst>
              <a:gd name="adj1" fmla="val 50000"/>
              <a:gd name="adj2" fmla="val 62778"/>
            </a:avLst>
          </a:prstGeom>
          <a:solidFill>
            <a:schemeClr val="bg1"/>
          </a:solidFill>
          <a:ln w="9525">
            <a:solidFill>
              <a:schemeClr val="accent2"/>
            </a:solidFill>
            <a:miter lim="800000"/>
            <a:headEnd/>
            <a:tailEnd/>
          </a:ln>
        </p:spPr>
        <p:txBody>
          <a:bodyPr wrap="none" anchor="ctr"/>
          <a:lstStyle/>
          <a:p>
            <a:endParaRPr lang="en-US"/>
          </a:p>
        </p:txBody>
      </p:sp>
      <p:sp>
        <p:nvSpPr>
          <p:cNvPr id="93208" name="AutoShape 24"/>
          <p:cNvSpPr>
            <a:spLocks noChangeArrowheads="1"/>
          </p:cNvSpPr>
          <p:nvPr/>
        </p:nvSpPr>
        <p:spPr bwMode="auto">
          <a:xfrm rot="5400000">
            <a:off x="7343775" y="5768975"/>
            <a:ext cx="358775" cy="142875"/>
          </a:xfrm>
          <a:prstGeom prst="rightArrow">
            <a:avLst>
              <a:gd name="adj1" fmla="val 50000"/>
              <a:gd name="adj2" fmla="val 62778"/>
            </a:avLst>
          </a:prstGeom>
          <a:solidFill>
            <a:schemeClr val="bg1"/>
          </a:solidFill>
          <a:ln w="9525">
            <a:solidFill>
              <a:schemeClr val="accent2"/>
            </a:solidFill>
            <a:miter lim="800000"/>
            <a:headEnd/>
            <a:tailEnd/>
          </a:ln>
        </p:spPr>
        <p:txBody>
          <a:bodyPr wrap="none" anchor="ctr"/>
          <a:lstStyle/>
          <a:p>
            <a:endParaRPr lang="en-US"/>
          </a:p>
        </p:txBody>
      </p:sp>
      <p:sp>
        <p:nvSpPr>
          <p:cNvPr id="93209" name="AutoShape 25"/>
          <p:cNvSpPr>
            <a:spLocks noChangeArrowheads="1"/>
          </p:cNvSpPr>
          <p:nvPr/>
        </p:nvSpPr>
        <p:spPr bwMode="auto">
          <a:xfrm rot="5400000">
            <a:off x="7415213" y="4618037"/>
            <a:ext cx="215900" cy="142875"/>
          </a:xfrm>
          <a:prstGeom prst="rightArrow">
            <a:avLst>
              <a:gd name="adj1" fmla="val 50000"/>
              <a:gd name="adj2" fmla="val 37778"/>
            </a:avLst>
          </a:prstGeom>
          <a:solidFill>
            <a:schemeClr val="bg1"/>
          </a:solidFill>
          <a:ln w="9525">
            <a:solidFill>
              <a:schemeClr val="accent2"/>
            </a:solidFill>
            <a:miter lim="800000"/>
            <a:headEnd/>
            <a:tailEnd/>
          </a:ln>
        </p:spPr>
        <p:txBody>
          <a:bodyPr wrap="none" anchor="ctr"/>
          <a:lstStyle/>
          <a:p>
            <a:endParaRPr lang="en-US"/>
          </a:p>
        </p:txBody>
      </p:sp>
      <p:sp>
        <p:nvSpPr>
          <p:cNvPr id="93210" name="Line 26"/>
          <p:cNvSpPr>
            <a:spLocks noChangeShapeType="1"/>
          </p:cNvSpPr>
          <p:nvPr/>
        </p:nvSpPr>
        <p:spPr bwMode="auto">
          <a:xfrm>
            <a:off x="4284663" y="3789363"/>
            <a:ext cx="3240087"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11" name="Line 27"/>
          <p:cNvSpPr>
            <a:spLocks noChangeShapeType="1"/>
          </p:cNvSpPr>
          <p:nvPr/>
        </p:nvSpPr>
        <p:spPr bwMode="auto">
          <a:xfrm>
            <a:off x="5940425" y="3573463"/>
            <a:ext cx="0" cy="21590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12" name="Line 28"/>
          <p:cNvSpPr>
            <a:spLocks noChangeShapeType="1"/>
          </p:cNvSpPr>
          <p:nvPr/>
        </p:nvSpPr>
        <p:spPr bwMode="auto">
          <a:xfrm>
            <a:off x="4284663" y="3789363"/>
            <a:ext cx="0" cy="287337"/>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13" name="Line 29"/>
          <p:cNvSpPr>
            <a:spLocks noChangeShapeType="1"/>
          </p:cNvSpPr>
          <p:nvPr/>
        </p:nvSpPr>
        <p:spPr bwMode="auto">
          <a:xfrm>
            <a:off x="7524750" y="3789363"/>
            <a:ext cx="0" cy="287337"/>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14" name="AutoShape 30"/>
          <p:cNvSpPr>
            <a:spLocks noChangeArrowheads="1"/>
          </p:cNvSpPr>
          <p:nvPr/>
        </p:nvSpPr>
        <p:spPr bwMode="auto">
          <a:xfrm>
            <a:off x="2411413" y="3284538"/>
            <a:ext cx="2592387" cy="144462"/>
          </a:xfrm>
          <a:prstGeom prst="rightArrow">
            <a:avLst>
              <a:gd name="adj1" fmla="val 50000"/>
              <a:gd name="adj2" fmla="val 448628"/>
            </a:avLst>
          </a:prstGeom>
          <a:solidFill>
            <a:schemeClr val="bg1"/>
          </a:solidFill>
          <a:ln w="9525">
            <a:solidFill>
              <a:schemeClr val="accent2"/>
            </a:solidFill>
            <a:miter lim="800000"/>
            <a:headEnd/>
            <a:tailEnd/>
          </a:ln>
        </p:spPr>
        <p:txBody>
          <a:bodyPr wrap="none" anchor="ctr"/>
          <a:lstStyle/>
          <a:p>
            <a:endParaRPr lang="en-US"/>
          </a:p>
        </p:txBody>
      </p:sp>
      <p:sp>
        <p:nvSpPr>
          <p:cNvPr id="47133" name="Text Box 32"/>
          <p:cNvSpPr txBox="1">
            <a:spLocks noChangeArrowheads="1"/>
          </p:cNvSpPr>
          <p:nvPr/>
        </p:nvSpPr>
        <p:spPr bwMode="auto">
          <a:xfrm>
            <a:off x="900113" y="1484313"/>
            <a:ext cx="1214437" cy="406400"/>
          </a:xfrm>
          <a:prstGeom prst="rect">
            <a:avLst/>
          </a:prstGeom>
          <a:solidFill>
            <a:schemeClr val="bg1"/>
          </a:solidFill>
          <a:ln w="9525">
            <a:solidFill>
              <a:schemeClr val="accent2"/>
            </a:solid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r" rtl="1"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rtl="1"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rtl="1"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rtl="1"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2000">
                <a:solidFill>
                  <a:srgbClr val="000000"/>
                </a:solidFill>
                <a:latin typeface="Tahoma" charset="0"/>
              </a:rPr>
              <a:t>In Triage</a:t>
            </a:r>
          </a:p>
        </p:txBody>
      </p:sp>
      <p:sp>
        <p:nvSpPr>
          <p:cNvPr id="93217" name="AutoShape 33"/>
          <p:cNvSpPr>
            <a:spLocks noChangeArrowheads="1"/>
          </p:cNvSpPr>
          <p:nvPr/>
        </p:nvSpPr>
        <p:spPr bwMode="auto">
          <a:xfrm>
            <a:off x="6732588" y="3068638"/>
            <a:ext cx="2160587" cy="431800"/>
          </a:xfrm>
          <a:prstGeom prst="roundRect">
            <a:avLst>
              <a:gd name="adj" fmla="val 16667"/>
            </a:avLst>
          </a:prstGeom>
          <a:solidFill>
            <a:schemeClr val="bg1"/>
          </a:solidFill>
          <a:ln w="28575">
            <a:solidFill>
              <a:schemeClr val="accent2"/>
            </a:solidFill>
            <a:round/>
            <a:headEnd/>
            <a:tailEnd/>
          </a:ln>
        </p:spPr>
        <p:txBody>
          <a:bodyPr wrap="none" anchor="ctr"/>
          <a:lstStyle/>
          <a:p>
            <a:r>
              <a:rPr lang="en-US" sz="2000">
                <a:solidFill>
                  <a:srgbClr val="000000"/>
                </a:solidFill>
                <a:latin typeface="Tahoma" charset="0"/>
              </a:rPr>
              <a:t>In Monitored bed</a:t>
            </a:r>
          </a:p>
        </p:txBody>
      </p:sp>
      <p:sp>
        <p:nvSpPr>
          <p:cNvPr id="93218" name="Line 34"/>
          <p:cNvSpPr>
            <a:spLocks noChangeShapeType="1"/>
          </p:cNvSpPr>
          <p:nvPr/>
        </p:nvSpPr>
        <p:spPr bwMode="auto">
          <a:xfrm>
            <a:off x="6372225" y="3284538"/>
            <a:ext cx="360363" cy="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19" name="AutoShape 35"/>
          <p:cNvSpPr>
            <a:spLocks noChangeArrowheads="1"/>
          </p:cNvSpPr>
          <p:nvPr/>
        </p:nvSpPr>
        <p:spPr bwMode="auto">
          <a:xfrm rot="8521005">
            <a:off x="4767263" y="5705475"/>
            <a:ext cx="469900" cy="123825"/>
          </a:xfrm>
          <a:prstGeom prst="rightArrow">
            <a:avLst>
              <a:gd name="adj1" fmla="val 50000"/>
              <a:gd name="adj2" fmla="val 94872"/>
            </a:avLst>
          </a:prstGeom>
          <a:solidFill>
            <a:schemeClr val="bg1"/>
          </a:solidFill>
          <a:ln w="9525">
            <a:solidFill>
              <a:schemeClr val="accent2"/>
            </a:solidFill>
            <a:miter lim="800000"/>
            <a:headEnd/>
            <a:tailEnd/>
          </a:ln>
        </p:spPr>
        <p:txBody>
          <a:bodyPr wrap="none" anchor="ctr"/>
          <a:lstStyle/>
          <a:p>
            <a:endParaRPr lang="en-US"/>
          </a:p>
        </p:txBody>
      </p:sp>
      <p:sp>
        <p:nvSpPr>
          <p:cNvPr id="93220" name="AutoShape 36"/>
          <p:cNvSpPr>
            <a:spLocks noChangeArrowheads="1"/>
          </p:cNvSpPr>
          <p:nvPr/>
        </p:nvSpPr>
        <p:spPr bwMode="auto">
          <a:xfrm rot="10800000">
            <a:off x="6011863" y="4437063"/>
            <a:ext cx="433387" cy="360362"/>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lnTo>
                  <a:pt x="15429" y="0"/>
                </a:lnTo>
                <a:close/>
              </a:path>
            </a:pathLst>
          </a:custGeom>
          <a:solidFill>
            <a:schemeClr val="bg1"/>
          </a:solidFill>
          <a:ln w="9525">
            <a:solidFill>
              <a:schemeClr val="accent2"/>
            </a:solidFill>
            <a:miter lim="800000"/>
            <a:headEnd/>
            <a:tailEnd/>
          </a:ln>
        </p:spPr>
        <p:txBody>
          <a:bodyPr wrap="none" anchor="ctr"/>
          <a:lstStyle/>
          <a:p>
            <a:endParaRPr lang="en-US"/>
          </a:p>
        </p:txBody>
      </p:sp>
      <p:sp>
        <p:nvSpPr>
          <p:cNvPr id="93221" name="AutoShape 37"/>
          <p:cNvSpPr>
            <a:spLocks noChangeArrowheads="1"/>
          </p:cNvSpPr>
          <p:nvPr/>
        </p:nvSpPr>
        <p:spPr bwMode="auto">
          <a:xfrm rot="152045" flipV="1">
            <a:off x="5292725" y="4437063"/>
            <a:ext cx="433388" cy="358775"/>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lnTo>
                  <a:pt x="15429" y="0"/>
                </a:lnTo>
                <a:close/>
              </a:path>
            </a:pathLst>
          </a:custGeom>
          <a:solidFill>
            <a:schemeClr val="bg1"/>
          </a:solidFill>
          <a:ln w="9525">
            <a:solidFill>
              <a:schemeClr val="accent2"/>
            </a:solidFill>
            <a:miter lim="800000"/>
            <a:headEnd/>
            <a:tailEnd/>
          </a:ln>
        </p:spPr>
        <p:txBody>
          <a:bodyPr wrap="none" anchor="ctr"/>
          <a:lstStyle/>
          <a:p>
            <a:endParaRPr lang="en-US"/>
          </a:p>
        </p:txBody>
      </p:sp>
      <p:sp>
        <p:nvSpPr>
          <p:cNvPr id="37" name="Rectangle 22"/>
          <p:cNvSpPr>
            <a:spLocks noChangeArrowheads="1"/>
          </p:cNvSpPr>
          <p:nvPr/>
        </p:nvSpPr>
        <p:spPr bwMode="auto">
          <a:xfrm>
            <a:off x="1576387" y="65359"/>
            <a:ext cx="6822083" cy="842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en-US" sz="3600" b="1" dirty="0">
                <a:solidFill>
                  <a:srgbClr val="0000FF"/>
                </a:solidFill>
              </a:rPr>
              <a:t>Chest Pain  </a:t>
            </a:r>
            <a:r>
              <a:rPr lang="en-US" sz="3600" b="1" dirty="0" smtClean="0">
                <a:solidFill>
                  <a:srgbClr val="0000FF"/>
                </a:solidFill>
              </a:rPr>
              <a:t>Evaluation  Summary</a:t>
            </a:r>
            <a:endParaRPr lang="en-US" sz="3600" b="1" dirty="0">
              <a:solidFill>
                <a:srgbClr val="0000FF"/>
              </a:solidFill>
            </a:endParaRPr>
          </a:p>
        </p:txBody>
      </p:sp>
    </p:spTree>
    <p:extLst>
      <p:ext uri="{BB962C8B-B14F-4D97-AF65-F5344CB8AC3E}">
        <p14:creationId xmlns:p14="http://schemas.microsoft.com/office/powerpoint/2010/main" val="15312885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3189"/>
                                        </p:tgtEl>
                                        <p:attrNameLst>
                                          <p:attrName>style.visibility</p:attrName>
                                        </p:attrNameLst>
                                      </p:cBhvr>
                                      <p:to>
                                        <p:strVal val="visible"/>
                                      </p:to>
                                    </p:set>
                                    <p:animEffect transition="in" filter="blinds(horizontal)">
                                      <p:cBhvr>
                                        <p:cTn id="7" dur="500"/>
                                        <p:tgtEl>
                                          <p:spTgt spid="9318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3190"/>
                                        </p:tgtEl>
                                        <p:attrNameLst>
                                          <p:attrName>style.visibility</p:attrName>
                                        </p:attrNameLst>
                                      </p:cBhvr>
                                      <p:to>
                                        <p:strVal val="visible"/>
                                      </p:to>
                                    </p:set>
                                    <p:animEffect transition="in" filter="blinds(horizontal)">
                                      <p:cBhvr>
                                        <p:cTn id="10" dur="500"/>
                                        <p:tgtEl>
                                          <p:spTgt spid="9319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3191"/>
                                        </p:tgtEl>
                                        <p:attrNameLst>
                                          <p:attrName>style.visibility</p:attrName>
                                        </p:attrNameLst>
                                      </p:cBhvr>
                                      <p:to>
                                        <p:strVal val="visible"/>
                                      </p:to>
                                    </p:set>
                                    <p:animEffect transition="in" filter="blinds(horizontal)">
                                      <p:cBhvr>
                                        <p:cTn id="13" dur="500"/>
                                        <p:tgtEl>
                                          <p:spTgt spid="9319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93192"/>
                                        </p:tgtEl>
                                        <p:attrNameLst>
                                          <p:attrName>style.visibility</p:attrName>
                                        </p:attrNameLst>
                                      </p:cBhvr>
                                      <p:to>
                                        <p:strVal val="visible"/>
                                      </p:to>
                                    </p:set>
                                    <p:animEffect transition="in" filter="blinds(horizontal)">
                                      <p:cBhvr>
                                        <p:cTn id="16" dur="500"/>
                                        <p:tgtEl>
                                          <p:spTgt spid="93192"/>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93202"/>
                                        </p:tgtEl>
                                        <p:attrNameLst>
                                          <p:attrName>style.visibility</p:attrName>
                                        </p:attrNameLst>
                                      </p:cBhvr>
                                      <p:to>
                                        <p:strVal val="visible"/>
                                      </p:to>
                                    </p:set>
                                    <p:animEffect transition="in" filter="blinds(horizontal)">
                                      <p:cBhvr>
                                        <p:cTn id="19" dur="500"/>
                                        <p:tgtEl>
                                          <p:spTgt spid="93202"/>
                                        </p:tgtEl>
                                      </p:cBhvr>
                                    </p:animEffect>
                                  </p:childTnLst>
                                </p:cTn>
                              </p:par>
                            </p:childTnLst>
                          </p:cTn>
                        </p:par>
                        <p:par>
                          <p:cTn id="20" fill="hold" nodeType="afterGroup">
                            <p:stCondLst>
                              <p:cond delay="500"/>
                            </p:stCondLst>
                            <p:childTnLst>
                              <p:par>
                                <p:cTn id="21" presetID="3" presetClass="entr" presetSubtype="10" fill="hold" grpId="0" nodeType="afterEffect">
                                  <p:stCondLst>
                                    <p:cond delay="0"/>
                                  </p:stCondLst>
                                  <p:childTnLst>
                                    <p:set>
                                      <p:cBhvr>
                                        <p:cTn id="22" dur="1" fill="hold">
                                          <p:stCondLst>
                                            <p:cond delay="0"/>
                                          </p:stCondLst>
                                        </p:cTn>
                                        <p:tgtEl>
                                          <p:spTgt spid="93210"/>
                                        </p:tgtEl>
                                        <p:attrNameLst>
                                          <p:attrName>style.visibility</p:attrName>
                                        </p:attrNameLst>
                                      </p:cBhvr>
                                      <p:to>
                                        <p:strVal val="visible"/>
                                      </p:to>
                                    </p:set>
                                    <p:animEffect transition="in" filter="blinds(horizontal)">
                                      <p:cBhvr>
                                        <p:cTn id="23" dur="500"/>
                                        <p:tgtEl>
                                          <p:spTgt spid="93210"/>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93211"/>
                                        </p:tgtEl>
                                        <p:attrNameLst>
                                          <p:attrName>style.visibility</p:attrName>
                                        </p:attrNameLst>
                                      </p:cBhvr>
                                      <p:to>
                                        <p:strVal val="visible"/>
                                      </p:to>
                                    </p:set>
                                    <p:animEffect transition="in" filter="blinds(horizontal)">
                                      <p:cBhvr>
                                        <p:cTn id="26" dur="500"/>
                                        <p:tgtEl>
                                          <p:spTgt spid="93211"/>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93214"/>
                                        </p:tgtEl>
                                        <p:attrNameLst>
                                          <p:attrName>style.visibility</p:attrName>
                                        </p:attrNameLst>
                                      </p:cBhvr>
                                      <p:to>
                                        <p:strVal val="visible"/>
                                      </p:to>
                                    </p:set>
                                    <p:animEffect transition="in" filter="blinds(horizontal)">
                                      <p:cBhvr>
                                        <p:cTn id="29" dur="500"/>
                                        <p:tgtEl>
                                          <p:spTgt spid="93214"/>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93217"/>
                                        </p:tgtEl>
                                        <p:attrNameLst>
                                          <p:attrName>style.visibility</p:attrName>
                                        </p:attrNameLst>
                                      </p:cBhvr>
                                      <p:to>
                                        <p:strVal val="visible"/>
                                      </p:to>
                                    </p:set>
                                    <p:animEffect transition="in" filter="blinds(horizontal)">
                                      <p:cBhvr>
                                        <p:cTn id="32" dur="500"/>
                                        <p:tgtEl>
                                          <p:spTgt spid="93217"/>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93218"/>
                                        </p:tgtEl>
                                        <p:attrNameLst>
                                          <p:attrName>style.visibility</p:attrName>
                                        </p:attrNameLst>
                                      </p:cBhvr>
                                      <p:to>
                                        <p:strVal val="visible"/>
                                      </p:to>
                                    </p:set>
                                    <p:animEffect transition="in" filter="blinds(horizontal)">
                                      <p:cBhvr>
                                        <p:cTn id="35" dur="500"/>
                                        <p:tgtEl>
                                          <p:spTgt spid="9321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93193"/>
                                        </p:tgtEl>
                                        <p:attrNameLst>
                                          <p:attrName>style.visibility</p:attrName>
                                        </p:attrNameLst>
                                      </p:cBhvr>
                                      <p:to>
                                        <p:strVal val="visible"/>
                                      </p:to>
                                    </p:set>
                                    <p:animEffect transition="in" filter="blinds(horizontal)">
                                      <p:cBhvr>
                                        <p:cTn id="40" dur="500"/>
                                        <p:tgtEl>
                                          <p:spTgt spid="93193"/>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93194"/>
                                        </p:tgtEl>
                                        <p:attrNameLst>
                                          <p:attrName>style.visibility</p:attrName>
                                        </p:attrNameLst>
                                      </p:cBhvr>
                                      <p:to>
                                        <p:strVal val="visible"/>
                                      </p:to>
                                    </p:set>
                                    <p:animEffect transition="in" filter="blinds(horizontal)">
                                      <p:cBhvr>
                                        <p:cTn id="43" dur="500"/>
                                        <p:tgtEl>
                                          <p:spTgt spid="93194"/>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93195"/>
                                        </p:tgtEl>
                                        <p:attrNameLst>
                                          <p:attrName>style.visibility</p:attrName>
                                        </p:attrNameLst>
                                      </p:cBhvr>
                                      <p:to>
                                        <p:strVal val="visible"/>
                                      </p:to>
                                    </p:set>
                                    <p:animEffect transition="in" filter="blinds(horizontal)">
                                      <p:cBhvr>
                                        <p:cTn id="46" dur="500"/>
                                        <p:tgtEl>
                                          <p:spTgt spid="93195"/>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93203"/>
                                        </p:tgtEl>
                                        <p:attrNameLst>
                                          <p:attrName>style.visibility</p:attrName>
                                        </p:attrNameLst>
                                      </p:cBhvr>
                                      <p:to>
                                        <p:strVal val="visible"/>
                                      </p:to>
                                    </p:set>
                                    <p:animEffect transition="in" filter="blinds(horizontal)">
                                      <p:cBhvr>
                                        <p:cTn id="49" dur="500"/>
                                        <p:tgtEl>
                                          <p:spTgt spid="93203"/>
                                        </p:tgtEl>
                                      </p:cBhvr>
                                    </p:animEffect>
                                  </p:childTnLst>
                                </p:cTn>
                              </p:par>
                            </p:childTnLst>
                          </p:cTn>
                        </p:par>
                        <p:par>
                          <p:cTn id="50" fill="hold" nodeType="afterGroup">
                            <p:stCondLst>
                              <p:cond delay="500"/>
                            </p:stCondLst>
                            <p:childTnLst>
                              <p:par>
                                <p:cTn id="51" presetID="3" presetClass="entr" presetSubtype="10" fill="hold" grpId="1" nodeType="afterEffect">
                                  <p:stCondLst>
                                    <p:cond delay="0"/>
                                  </p:stCondLst>
                                  <p:childTnLst>
                                    <p:set>
                                      <p:cBhvr>
                                        <p:cTn id="52" dur="1" fill="hold">
                                          <p:stCondLst>
                                            <p:cond delay="0"/>
                                          </p:stCondLst>
                                        </p:cTn>
                                        <p:tgtEl>
                                          <p:spTgt spid="93210"/>
                                        </p:tgtEl>
                                        <p:attrNameLst>
                                          <p:attrName>style.visibility</p:attrName>
                                        </p:attrNameLst>
                                      </p:cBhvr>
                                      <p:to>
                                        <p:strVal val="visible"/>
                                      </p:to>
                                    </p:set>
                                    <p:animEffect transition="in" filter="blinds(horizontal)">
                                      <p:cBhvr>
                                        <p:cTn id="53" dur="500"/>
                                        <p:tgtEl>
                                          <p:spTgt spid="93210"/>
                                        </p:tgtEl>
                                      </p:cBhvr>
                                    </p:animEffect>
                                  </p:childTnLst>
                                </p:cTn>
                              </p:par>
                              <p:par>
                                <p:cTn id="54" presetID="3" presetClass="entr" presetSubtype="10" fill="hold" grpId="1" nodeType="withEffect">
                                  <p:stCondLst>
                                    <p:cond delay="0"/>
                                  </p:stCondLst>
                                  <p:childTnLst>
                                    <p:set>
                                      <p:cBhvr>
                                        <p:cTn id="55" dur="1" fill="hold">
                                          <p:stCondLst>
                                            <p:cond delay="0"/>
                                          </p:stCondLst>
                                        </p:cTn>
                                        <p:tgtEl>
                                          <p:spTgt spid="93211"/>
                                        </p:tgtEl>
                                        <p:attrNameLst>
                                          <p:attrName>style.visibility</p:attrName>
                                        </p:attrNameLst>
                                      </p:cBhvr>
                                      <p:to>
                                        <p:strVal val="visible"/>
                                      </p:to>
                                    </p:set>
                                    <p:animEffect transition="in" filter="blinds(horizontal)">
                                      <p:cBhvr>
                                        <p:cTn id="56" dur="500"/>
                                        <p:tgtEl>
                                          <p:spTgt spid="93211"/>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93212"/>
                                        </p:tgtEl>
                                        <p:attrNameLst>
                                          <p:attrName>style.visibility</p:attrName>
                                        </p:attrNameLst>
                                      </p:cBhvr>
                                      <p:to>
                                        <p:strVal val="visible"/>
                                      </p:to>
                                    </p:set>
                                    <p:animEffect transition="in" filter="blinds(horizontal)">
                                      <p:cBhvr>
                                        <p:cTn id="59" dur="500"/>
                                        <p:tgtEl>
                                          <p:spTgt spid="93212"/>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93213"/>
                                        </p:tgtEl>
                                        <p:attrNameLst>
                                          <p:attrName>style.visibility</p:attrName>
                                        </p:attrNameLst>
                                      </p:cBhvr>
                                      <p:to>
                                        <p:strVal val="visible"/>
                                      </p:to>
                                    </p:set>
                                    <p:animEffect transition="in" filter="blinds(horizontal)">
                                      <p:cBhvr>
                                        <p:cTn id="62" dur="500"/>
                                        <p:tgtEl>
                                          <p:spTgt spid="9321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93196"/>
                                        </p:tgtEl>
                                        <p:attrNameLst>
                                          <p:attrName>style.visibility</p:attrName>
                                        </p:attrNameLst>
                                      </p:cBhvr>
                                      <p:to>
                                        <p:strVal val="visible"/>
                                      </p:to>
                                    </p:set>
                                    <p:animEffect transition="in" filter="blinds(horizontal)">
                                      <p:cBhvr>
                                        <p:cTn id="67" dur="500"/>
                                        <p:tgtEl>
                                          <p:spTgt spid="93196"/>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93197"/>
                                        </p:tgtEl>
                                        <p:attrNameLst>
                                          <p:attrName>style.visibility</p:attrName>
                                        </p:attrNameLst>
                                      </p:cBhvr>
                                      <p:to>
                                        <p:strVal val="visible"/>
                                      </p:to>
                                    </p:set>
                                    <p:animEffect transition="in" filter="blinds(horizontal)">
                                      <p:cBhvr>
                                        <p:cTn id="70" dur="500"/>
                                        <p:tgtEl>
                                          <p:spTgt spid="93197"/>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93200"/>
                                        </p:tgtEl>
                                        <p:attrNameLst>
                                          <p:attrName>style.visibility</p:attrName>
                                        </p:attrNameLst>
                                      </p:cBhvr>
                                      <p:to>
                                        <p:strVal val="visible"/>
                                      </p:to>
                                    </p:set>
                                    <p:animEffect transition="in" filter="blinds(horizontal)">
                                      <p:cBhvr>
                                        <p:cTn id="73" dur="500"/>
                                        <p:tgtEl>
                                          <p:spTgt spid="93200"/>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93201"/>
                                        </p:tgtEl>
                                        <p:attrNameLst>
                                          <p:attrName>style.visibility</p:attrName>
                                        </p:attrNameLst>
                                      </p:cBhvr>
                                      <p:to>
                                        <p:strVal val="visible"/>
                                      </p:to>
                                    </p:set>
                                    <p:animEffect transition="in" filter="blinds(horizontal)">
                                      <p:cBhvr>
                                        <p:cTn id="76" dur="500"/>
                                        <p:tgtEl>
                                          <p:spTgt spid="93201"/>
                                        </p:tgtEl>
                                      </p:cBhvr>
                                    </p:animEffect>
                                  </p:childTnLst>
                                </p:cTn>
                              </p:par>
                              <p:par>
                                <p:cTn id="77" presetID="3" presetClass="entr" presetSubtype="10" fill="hold" grpId="0" nodeType="withEffect">
                                  <p:stCondLst>
                                    <p:cond delay="0"/>
                                  </p:stCondLst>
                                  <p:childTnLst>
                                    <p:set>
                                      <p:cBhvr>
                                        <p:cTn id="78" dur="1" fill="hold">
                                          <p:stCondLst>
                                            <p:cond delay="0"/>
                                          </p:stCondLst>
                                        </p:cTn>
                                        <p:tgtEl>
                                          <p:spTgt spid="93204"/>
                                        </p:tgtEl>
                                        <p:attrNameLst>
                                          <p:attrName>style.visibility</p:attrName>
                                        </p:attrNameLst>
                                      </p:cBhvr>
                                      <p:to>
                                        <p:strVal val="visible"/>
                                      </p:to>
                                    </p:set>
                                    <p:animEffect transition="in" filter="blinds(horizontal)">
                                      <p:cBhvr>
                                        <p:cTn id="79" dur="500"/>
                                        <p:tgtEl>
                                          <p:spTgt spid="93204"/>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93205"/>
                                        </p:tgtEl>
                                        <p:attrNameLst>
                                          <p:attrName>style.visibility</p:attrName>
                                        </p:attrNameLst>
                                      </p:cBhvr>
                                      <p:to>
                                        <p:strVal val="visible"/>
                                      </p:to>
                                    </p:set>
                                    <p:animEffect transition="in" filter="blinds(horizontal)">
                                      <p:cBhvr>
                                        <p:cTn id="82" dur="500"/>
                                        <p:tgtEl>
                                          <p:spTgt spid="93205"/>
                                        </p:tgtEl>
                                      </p:cBhvr>
                                    </p:animEffect>
                                  </p:childTnLst>
                                </p:cTn>
                              </p:par>
                              <p:par>
                                <p:cTn id="83" presetID="3" presetClass="entr" presetSubtype="10" fill="hold" grpId="0" nodeType="withEffect">
                                  <p:stCondLst>
                                    <p:cond delay="0"/>
                                  </p:stCondLst>
                                  <p:childTnLst>
                                    <p:set>
                                      <p:cBhvr>
                                        <p:cTn id="84" dur="1" fill="hold">
                                          <p:stCondLst>
                                            <p:cond delay="0"/>
                                          </p:stCondLst>
                                        </p:cTn>
                                        <p:tgtEl>
                                          <p:spTgt spid="93206"/>
                                        </p:tgtEl>
                                        <p:attrNameLst>
                                          <p:attrName>style.visibility</p:attrName>
                                        </p:attrNameLst>
                                      </p:cBhvr>
                                      <p:to>
                                        <p:strVal val="visible"/>
                                      </p:to>
                                    </p:set>
                                    <p:animEffect transition="in" filter="blinds(horizontal)">
                                      <p:cBhvr>
                                        <p:cTn id="85" dur="500"/>
                                        <p:tgtEl>
                                          <p:spTgt spid="93206"/>
                                        </p:tgtEl>
                                      </p:cBhvr>
                                    </p:animEffect>
                                  </p:childTnLst>
                                </p:cTn>
                              </p:par>
                              <p:par>
                                <p:cTn id="86" presetID="3" presetClass="entr" presetSubtype="10" fill="hold" grpId="0" nodeType="withEffect">
                                  <p:stCondLst>
                                    <p:cond delay="0"/>
                                  </p:stCondLst>
                                  <p:childTnLst>
                                    <p:set>
                                      <p:cBhvr>
                                        <p:cTn id="87" dur="1" fill="hold">
                                          <p:stCondLst>
                                            <p:cond delay="0"/>
                                          </p:stCondLst>
                                        </p:cTn>
                                        <p:tgtEl>
                                          <p:spTgt spid="93207"/>
                                        </p:tgtEl>
                                        <p:attrNameLst>
                                          <p:attrName>style.visibility</p:attrName>
                                        </p:attrNameLst>
                                      </p:cBhvr>
                                      <p:to>
                                        <p:strVal val="visible"/>
                                      </p:to>
                                    </p:set>
                                    <p:animEffect transition="in" filter="blinds(horizontal)">
                                      <p:cBhvr>
                                        <p:cTn id="88" dur="500"/>
                                        <p:tgtEl>
                                          <p:spTgt spid="93207"/>
                                        </p:tgtEl>
                                      </p:cBhvr>
                                    </p:animEffect>
                                  </p:childTnLst>
                                </p:cTn>
                              </p:par>
                              <p:par>
                                <p:cTn id="89" presetID="3" presetClass="entr" presetSubtype="10" fill="hold" grpId="0" nodeType="withEffect">
                                  <p:stCondLst>
                                    <p:cond delay="0"/>
                                  </p:stCondLst>
                                  <p:childTnLst>
                                    <p:set>
                                      <p:cBhvr>
                                        <p:cTn id="90" dur="1" fill="hold">
                                          <p:stCondLst>
                                            <p:cond delay="0"/>
                                          </p:stCondLst>
                                        </p:cTn>
                                        <p:tgtEl>
                                          <p:spTgt spid="93219"/>
                                        </p:tgtEl>
                                        <p:attrNameLst>
                                          <p:attrName>style.visibility</p:attrName>
                                        </p:attrNameLst>
                                      </p:cBhvr>
                                      <p:to>
                                        <p:strVal val="visible"/>
                                      </p:to>
                                    </p:set>
                                    <p:animEffect transition="in" filter="blinds(horizontal)">
                                      <p:cBhvr>
                                        <p:cTn id="91" dur="500"/>
                                        <p:tgtEl>
                                          <p:spTgt spid="93219"/>
                                        </p:tgtEl>
                                      </p:cBhvr>
                                    </p:animEffect>
                                  </p:childTnLst>
                                </p:cTn>
                              </p:par>
                              <p:par>
                                <p:cTn id="92" presetID="3" presetClass="entr" presetSubtype="10" fill="hold" grpId="0" nodeType="withEffect">
                                  <p:stCondLst>
                                    <p:cond delay="0"/>
                                  </p:stCondLst>
                                  <p:childTnLst>
                                    <p:set>
                                      <p:cBhvr>
                                        <p:cTn id="93" dur="1" fill="hold">
                                          <p:stCondLst>
                                            <p:cond delay="0"/>
                                          </p:stCondLst>
                                        </p:cTn>
                                        <p:tgtEl>
                                          <p:spTgt spid="93198"/>
                                        </p:tgtEl>
                                        <p:attrNameLst>
                                          <p:attrName>style.visibility</p:attrName>
                                        </p:attrNameLst>
                                      </p:cBhvr>
                                      <p:to>
                                        <p:strVal val="visible"/>
                                      </p:to>
                                    </p:set>
                                    <p:animEffect transition="in" filter="blinds(horizontal)">
                                      <p:cBhvr>
                                        <p:cTn id="94" dur="500"/>
                                        <p:tgtEl>
                                          <p:spTgt spid="93198"/>
                                        </p:tgtEl>
                                      </p:cBhvr>
                                    </p:animEffect>
                                  </p:childTnLst>
                                </p:cTn>
                              </p:par>
                              <p:par>
                                <p:cTn id="95" presetID="3" presetClass="entr" presetSubtype="10" fill="hold" grpId="0" nodeType="withEffect">
                                  <p:stCondLst>
                                    <p:cond delay="0"/>
                                  </p:stCondLst>
                                  <p:childTnLst>
                                    <p:set>
                                      <p:cBhvr>
                                        <p:cTn id="96" dur="1" fill="hold">
                                          <p:stCondLst>
                                            <p:cond delay="0"/>
                                          </p:stCondLst>
                                        </p:cTn>
                                        <p:tgtEl>
                                          <p:spTgt spid="93221"/>
                                        </p:tgtEl>
                                        <p:attrNameLst>
                                          <p:attrName>style.visibility</p:attrName>
                                        </p:attrNameLst>
                                      </p:cBhvr>
                                      <p:to>
                                        <p:strVal val="visible"/>
                                      </p:to>
                                    </p:set>
                                    <p:animEffect transition="in" filter="blinds(horizontal)">
                                      <p:cBhvr>
                                        <p:cTn id="97" dur="500"/>
                                        <p:tgtEl>
                                          <p:spTgt spid="93221"/>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93188"/>
                                        </p:tgtEl>
                                        <p:attrNameLst>
                                          <p:attrName>style.visibility</p:attrName>
                                        </p:attrNameLst>
                                      </p:cBhvr>
                                      <p:to>
                                        <p:strVal val="visible"/>
                                      </p:to>
                                    </p:set>
                                    <p:animEffect transition="in" filter="blinds(horizontal)">
                                      <p:cBhvr>
                                        <p:cTn id="102" dur="500"/>
                                        <p:tgtEl>
                                          <p:spTgt spid="93188"/>
                                        </p:tgtEl>
                                      </p:cBhvr>
                                    </p:animEffect>
                                  </p:childTnLst>
                                </p:cTn>
                              </p:par>
                              <p:par>
                                <p:cTn id="103" presetID="3" presetClass="entr" presetSubtype="10" fill="hold" grpId="1" nodeType="withEffect">
                                  <p:stCondLst>
                                    <p:cond delay="0"/>
                                  </p:stCondLst>
                                  <p:childTnLst>
                                    <p:set>
                                      <p:cBhvr>
                                        <p:cTn id="104" dur="1" fill="hold">
                                          <p:stCondLst>
                                            <p:cond delay="0"/>
                                          </p:stCondLst>
                                        </p:cTn>
                                        <p:tgtEl>
                                          <p:spTgt spid="93195"/>
                                        </p:tgtEl>
                                        <p:attrNameLst>
                                          <p:attrName>style.visibility</p:attrName>
                                        </p:attrNameLst>
                                      </p:cBhvr>
                                      <p:to>
                                        <p:strVal val="visible"/>
                                      </p:to>
                                    </p:set>
                                    <p:animEffect transition="in" filter="blinds(horizontal)">
                                      <p:cBhvr>
                                        <p:cTn id="105" dur="500"/>
                                        <p:tgtEl>
                                          <p:spTgt spid="93195"/>
                                        </p:tgtEl>
                                      </p:cBhvr>
                                    </p:animEffect>
                                  </p:childTnLst>
                                </p:cTn>
                              </p:par>
                              <p:par>
                                <p:cTn id="106" presetID="3" presetClass="entr" presetSubtype="10" fill="hold" grpId="0" nodeType="withEffect">
                                  <p:stCondLst>
                                    <p:cond delay="0"/>
                                  </p:stCondLst>
                                  <p:childTnLst>
                                    <p:set>
                                      <p:cBhvr>
                                        <p:cTn id="107" dur="1" fill="hold">
                                          <p:stCondLst>
                                            <p:cond delay="0"/>
                                          </p:stCondLst>
                                        </p:cTn>
                                        <p:tgtEl>
                                          <p:spTgt spid="93199"/>
                                        </p:tgtEl>
                                        <p:attrNameLst>
                                          <p:attrName>style.visibility</p:attrName>
                                        </p:attrNameLst>
                                      </p:cBhvr>
                                      <p:to>
                                        <p:strVal val="visible"/>
                                      </p:to>
                                    </p:set>
                                    <p:animEffect transition="in" filter="blinds(horizontal)">
                                      <p:cBhvr>
                                        <p:cTn id="108" dur="500"/>
                                        <p:tgtEl>
                                          <p:spTgt spid="93199"/>
                                        </p:tgtEl>
                                      </p:cBhvr>
                                    </p:animEffect>
                                  </p:childTnLst>
                                </p:cTn>
                              </p:par>
                              <p:par>
                                <p:cTn id="109" presetID="3" presetClass="entr" presetSubtype="10" fill="hold" grpId="0" nodeType="withEffect">
                                  <p:stCondLst>
                                    <p:cond delay="0"/>
                                  </p:stCondLst>
                                  <p:childTnLst>
                                    <p:set>
                                      <p:cBhvr>
                                        <p:cTn id="110" dur="1" fill="hold">
                                          <p:stCondLst>
                                            <p:cond delay="0"/>
                                          </p:stCondLst>
                                        </p:cTn>
                                        <p:tgtEl>
                                          <p:spTgt spid="93208"/>
                                        </p:tgtEl>
                                        <p:attrNameLst>
                                          <p:attrName>style.visibility</p:attrName>
                                        </p:attrNameLst>
                                      </p:cBhvr>
                                      <p:to>
                                        <p:strVal val="visible"/>
                                      </p:to>
                                    </p:set>
                                    <p:animEffect transition="in" filter="blinds(horizontal)">
                                      <p:cBhvr>
                                        <p:cTn id="111" dur="500"/>
                                        <p:tgtEl>
                                          <p:spTgt spid="93208"/>
                                        </p:tgtEl>
                                      </p:cBhvr>
                                    </p:animEffect>
                                  </p:childTnLst>
                                </p:cTn>
                              </p:par>
                              <p:par>
                                <p:cTn id="112" presetID="3" presetClass="entr" presetSubtype="10" fill="hold" grpId="0" nodeType="withEffect">
                                  <p:stCondLst>
                                    <p:cond delay="0"/>
                                  </p:stCondLst>
                                  <p:childTnLst>
                                    <p:set>
                                      <p:cBhvr>
                                        <p:cTn id="113" dur="1" fill="hold">
                                          <p:stCondLst>
                                            <p:cond delay="0"/>
                                          </p:stCondLst>
                                        </p:cTn>
                                        <p:tgtEl>
                                          <p:spTgt spid="93209"/>
                                        </p:tgtEl>
                                        <p:attrNameLst>
                                          <p:attrName>style.visibility</p:attrName>
                                        </p:attrNameLst>
                                      </p:cBhvr>
                                      <p:to>
                                        <p:strVal val="visible"/>
                                      </p:to>
                                    </p:set>
                                    <p:animEffect transition="in" filter="blinds(horizontal)">
                                      <p:cBhvr>
                                        <p:cTn id="114" dur="500"/>
                                        <p:tgtEl>
                                          <p:spTgt spid="93209"/>
                                        </p:tgtEl>
                                      </p:cBhvr>
                                    </p:animEffect>
                                  </p:childTnLst>
                                </p:cTn>
                              </p:par>
                              <p:par>
                                <p:cTn id="115" presetID="3" presetClass="entr" presetSubtype="10" fill="hold" grpId="0" nodeType="withEffect">
                                  <p:stCondLst>
                                    <p:cond delay="0"/>
                                  </p:stCondLst>
                                  <p:childTnLst>
                                    <p:set>
                                      <p:cBhvr>
                                        <p:cTn id="116" dur="1" fill="hold">
                                          <p:stCondLst>
                                            <p:cond delay="0"/>
                                          </p:stCondLst>
                                        </p:cTn>
                                        <p:tgtEl>
                                          <p:spTgt spid="93220"/>
                                        </p:tgtEl>
                                        <p:attrNameLst>
                                          <p:attrName>style.visibility</p:attrName>
                                        </p:attrNameLst>
                                      </p:cBhvr>
                                      <p:to>
                                        <p:strVal val="visible"/>
                                      </p:to>
                                    </p:set>
                                    <p:animEffect transition="in" filter="blinds(horizontal)">
                                      <p:cBhvr>
                                        <p:cTn id="117" dur="500"/>
                                        <p:tgtEl>
                                          <p:spTgt spid="93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8" grpId="0" animBg="1"/>
      <p:bldP spid="93189" grpId="0" animBg="1"/>
      <p:bldP spid="93190" grpId="0" animBg="1"/>
      <p:bldP spid="93191" grpId="0" animBg="1"/>
      <p:bldP spid="93192" grpId="0" animBg="1"/>
      <p:bldP spid="93193" grpId="0" animBg="1"/>
      <p:bldP spid="93194" grpId="0" animBg="1"/>
      <p:bldP spid="93195" grpId="0" animBg="1"/>
      <p:bldP spid="93195" grpId="1" animBg="1"/>
      <p:bldP spid="93196" grpId="0" animBg="1"/>
      <p:bldP spid="93197" grpId="0" animBg="1"/>
      <p:bldP spid="93198" grpId="0" animBg="1"/>
      <p:bldP spid="93199" grpId="0" animBg="1"/>
      <p:bldP spid="93200" grpId="0" animBg="1"/>
      <p:bldP spid="93201" grpId="0" animBg="1"/>
      <p:bldP spid="93202" grpId="0" animBg="1"/>
      <p:bldP spid="93203" grpId="0" animBg="1"/>
      <p:bldP spid="93204" grpId="0" animBg="1"/>
      <p:bldP spid="93205" grpId="0" animBg="1"/>
      <p:bldP spid="93206" grpId="0" animBg="1"/>
      <p:bldP spid="93207" grpId="0" animBg="1"/>
      <p:bldP spid="93208" grpId="0" animBg="1"/>
      <p:bldP spid="93209" grpId="0" animBg="1"/>
      <p:bldP spid="93210" grpId="0" animBg="1"/>
      <p:bldP spid="93210" grpId="1" animBg="1"/>
      <p:bldP spid="93211" grpId="0" animBg="1"/>
      <p:bldP spid="93211" grpId="1" animBg="1"/>
      <p:bldP spid="93212" grpId="0" animBg="1"/>
      <p:bldP spid="93213" grpId="0" animBg="1"/>
      <p:bldP spid="93214" grpId="0" animBg="1"/>
      <p:bldP spid="93217" grpId="0" animBg="1"/>
      <p:bldP spid="93218" grpId="0" animBg="1"/>
      <p:bldP spid="93219" grpId="0" animBg="1"/>
      <p:bldP spid="93220" grpId="0" animBg="1"/>
      <p:bldP spid="932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txBody>
          <a:bodyPr/>
          <a:lstStyle/>
          <a:p>
            <a:r>
              <a:rPr lang="en-US" dirty="0" smtClean="0"/>
              <a:t>Acute coronary syndrome (ACS) </a:t>
            </a:r>
            <a:endParaRPr lang="en-US" dirty="0"/>
          </a:p>
        </p:txBody>
      </p:sp>
      <p:sp>
        <p:nvSpPr>
          <p:cNvPr id="6" name="Rectangle 5"/>
          <p:cNvSpPr/>
          <p:nvPr/>
        </p:nvSpPr>
        <p:spPr>
          <a:xfrm>
            <a:off x="526940" y="1417638"/>
            <a:ext cx="7901489" cy="4832093"/>
          </a:xfrm>
          <a:prstGeom prst="rect">
            <a:avLst/>
          </a:prstGeom>
        </p:spPr>
        <p:txBody>
          <a:bodyPr wrap="square">
            <a:spAutoFit/>
          </a:bodyPr>
          <a:lstStyle/>
          <a:p>
            <a:r>
              <a:rPr lang="en-US" sz="2800" b="1" dirty="0" smtClean="0">
                <a:solidFill>
                  <a:srgbClr val="0000FF"/>
                </a:solidFill>
              </a:rPr>
              <a:t>Symptoms</a:t>
            </a:r>
          </a:p>
          <a:p>
            <a:endParaRPr lang="en-US" sz="2800" dirty="0" smtClean="0"/>
          </a:p>
          <a:p>
            <a:pPr marL="457200" indent="-457200">
              <a:buFont typeface="Arial"/>
              <a:buChar char="•"/>
            </a:pPr>
            <a:r>
              <a:rPr lang="en-US" sz="2800" dirty="0" smtClean="0"/>
              <a:t>Palpitations</a:t>
            </a:r>
          </a:p>
          <a:p>
            <a:pPr marL="457200" indent="-457200">
              <a:buFont typeface="Arial"/>
              <a:buChar char="•"/>
            </a:pPr>
            <a:endParaRPr lang="en-US" sz="2800" dirty="0" smtClean="0"/>
          </a:p>
          <a:p>
            <a:pPr marL="457200" indent="-457200">
              <a:buFont typeface="Arial"/>
              <a:buChar char="•"/>
            </a:pPr>
            <a:r>
              <a:rPr lang="en-US" sz="2800" dirty="0" smtClean="0"/>
              <a:t>Pain: </a:t>
            </a:r>
          </a:p>
          <a:p>
            <a:pPr lvl="3"/>
            <a:r>
              <a:rPr lang="en-US" sz="2800" dirty="0" smtClean="0"/>
              <a:t>Usually pressure, squeezing, or a burning sensation across the precordium</a:t>
            </a:r>
          </a:p>
          <a:p>
            <a:pPr lvl="3"/>
            <a:endParaRPr lang="en-US" sz="2800" dirty="0" smtClean="0"/>
          </a:p>
          <a:p>
            <a:pPr lvl="3"/>
            <a:r>
              <a:rPr lang="en-US" sz="2800" dirty="0"/>
              <a:t>M</a:t>
            </a:r>
            <a:r>
              <a:rPr lang="en-US" sz="2800" dirty="0" smtClean="0"/>
              <a:t>ay radiate to the neck, shoulder, jaw, back, upper abdomen, or either arm</a:t>
            </a:r>
          </a:p>
          <a:p>
            <a:endParaRPr lang="en-US" sz="2800" dirty="0" smtClean="0"/>
          </a:p>
        </p:txBody>
      </p:sp>
    </p:spTree>
    <p:extLst>
      <p:ext uri="{BB962C8B-B14F-4D97-AF65-F5344CB8AC3E}">
        <p14:creationId xmlns:p14="http://schemas.microsoft.com/office/powerpoint/2010/main" val="42250990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ext Box 2"/>
          <p:cNvSpPr txBox="1">
            <a:spLocks noChangeArrowheads="1"/>
          </p:cNvSpPr>
          <p:nvPr/>
        </p:nvSpPr>
        <p:spPr bwMode="auto">
          <a:xfrm>
            <a:off x="1371600" y="533400"/>
            <a:ext cx="6840538" cy="830263"/>
          </a:xfrm>
          <a:prstGeom prst="rect">
            <a:avLst/>
          </a:prstGeom>
          <a:solidFill>
            <a:schemeClr val="bg1"/>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r" rtl="1"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rtl="1"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rtl="1"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rtl="1"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a:latin typeface="Tahoma" charset="0"/>
              </a:rPr>
              <a:t>Comprehensive management plan can be assembled through</a:t>
            </a:r>
          </a:p>
        </p:txBody>
      </p:sp>
      <p:sp>
        <p:nvSpPr>
          <p:cNvPr id="84994" name="Rectangle 3"/>
          <p:cNvSpPr>
            <a:spLocks noChangeArrowheads="1"/>
          </p:cNvSpPr>
          <p:nvPr/>
        </p:nvSpPr>
        <p:spPr bwMode="auto">
          <a:xfrm>
            <a:off x="838200" y="1828800"/>
            <a:ext cx="2771775" cy="466725"/>
          </a:xfrm>
          <a:prstGeom prst="rect">
            <a:avLst/>
          </a:prstGeom>
          <a:solidFill>
            <a:schemeClr val="bg1"/>
          </a:solidFill>
          <a:ln w="9525">
            <a:solidFill>
              <a:srgbClr val="FF0000"/>
            </a:solidFill>
            <a:miter lim="800000"/>
            <a:headEnd/>
            <a:tailEnd/>
          </a:ln>
        </p:spPr>
        <p:txBody>
          <a:bodyPr wrap="none">
            <a:spAutoFit/>
          </a:bodyPr>
          <a:lstStyle/>
          <a:p>
            <a:r>
              <a:rPr lang="en-US" sz="2400" b="1">
                <a:solidFill>
                  <a:srgbClr val="000000"/>
                </a:solidFill>
                <a:latin typeface="Tahoma" charset="0"/>
              </a:rPr>
              <a:t>ABCDE Approach</a:t>
            </a:r>
          </a:p>
        </p:txBody>
      </p:sp>
      <p:sp>
        <p:nvSpPr>
          <p:cNvPr id="14340" name="Rectangle 4"/>
          <p:cNvSpPr>
            <a:spLocks noChangeArrowheads="1"/>
          </p:cNvSpPr>
          <p:nvPr/>
        </p:nvSpPr>
        <p:spPr bwMode="auto">
          <a:xfrm>
            <a:off x="1476375" y="3498850"/>
            <a:ext cx="4075113"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en-US">
                <a:solidFill>
                  <a:srgbClr val="000000"/>
                </a:solidFill>
                <a:latin typeface="Tahoma" charset="0"/>
              </a:rPr>
              <a:t>Antiplatlet, anticoagulant, ACEI &amp; ARB</a:t>
            </a:r>
          </a:p>
        </p:txBody>
      </p:sp>
      <p:sp>
        <p:nvSpPr>
          <p:cNvPr id="14341" name="Rectangle 5"/>
          <p:cNvSpPr>
            <a:spLocks noChangeArrowheads="1"/>
          </p:cNvSpPr>
          <p:nvPr/>
        </p:nvSpPr>
        <p:spPr bwMode="auto">
          <a:xfrm>
            <a:off x="1476375" y="3932238"/>
            <a:ext cx="3984625"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en-US">
                <a:solidFill>
                  <a:srgbClr val="000000"/>
                </a:solidFill>
                <a:latin typeface="Tahoma" charset="0"/>
              </a:rPr>
              <a:t>B. blocker and blood pressure control</a:t>
            </a:r>
          </a:p>
        </p:txBody>
      </p:sp>
      <p:sp>
        <p:nvSpPr>
          <p:cNvPr id="14342" name="Rectangle 6"/>
          <p:cNvSpPr>
            <a:spLocks noChangeArrowheads="1"/>
          </p:cNvSpPr>
          <p:nvPr/>
        </p:nvSpPr>
        <p:spPr bwMode="auto">
          <a:xfrm>
            <a:off x="1476375" y="4364038"/>
            <a:ext cx="4949825"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en-US">
                <a:solidFill>
                  <a:srgbClr val="000000"/>
                </a:solidFill>
                <a:latin typeface="Tahoma" charset="0"/>
              </a:rPr>
              <a:t>Cholesterol and cigarette control and cessation</a:t>
            </a:r>
          </a:p>
        </p:txBody>
      </p:sp>
      <p:sp>
        <p:nvSpPr>
          <p:cNvPr id="14343" name="Rectangle 7"/>
          <p:cNvSpPr>
            <a:spLocks noChangeArrowheads="1"/>
          </p:cNvSpPr>
          <p:nvPr/>
        </p:nvSpPr>
        <p:spPr bwMode="auto">
          <a:xfrm>
            <a:off x="1476375" y="4795838"/>
            <a:ext cx="223520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en-US">
                <a:solidFill>
                  <a:srgbClr val="000000"/>
                </a:solidFill>
                <a:latin typeface="Tahoma" charset="0"/>
              </a:rPr>
              <a:t>Diet and Dm control</a:t>
            </a:r>
          </a:p>
        </p:txBody>
      </p:sp>
      <p:sp>
        <p:nvSpPr>
          <p:cNvPr id="14344" name="Rectangle 8"/>
          <p:cNvSpPr>
            <a:spLocks noChangeArrowheads="1"/>
          </p:cNvSpPr>
          <p:nvPr/>
        </p:nvSpPr>
        <p:spPr bwMode="auto">
          <a:xfrm>
            <a:off x="1476375" y="5227638"/>
            <a:ext cx="1012825"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en-US">
                <a:solidFill>
                  <a:srgbClr val="000000"/>
                </a:solidFill>
                <a:latin typeface="Tahoma" charset="0"/>
              </a:rPr>
              <a:t>Exercise</a:t>
            </a:r>
          </a:p>
        </p:txBody>
      </p:sp>
      <p:sp>
        <p:nvSpPr>
          <p:cNvPr id="14345" name="Rectangle 9"/>
          <p:cNvSpPr>
            <a:spLocks noChangeArrowheads="1"/>
          </p:cNvSpPr>
          <p:nvPr/>
        </p:nvSpPr>
        <p:spPr bwMode="auto">
          <a:xfrm>
            <a:off x="900113" y="3498850"/>
            <a:ext cx="401637" cy="466725"/>
          </a:xfrm>
          <a:prstGeom prst="rect">
            <a:avLst/>
          </a:prstGeom>
          <a:solidFill>
            <a:schemeClr val="bg1"/>
          </a:solidFill>
          <a:ln w="9525">
            <a:solidFill>
              <a:srgbClr val="FF0000"/>
            </a:solidFill>
            <a:miter lim="800000"/>
            <a:headEnd/>
            <a:tailEnd/>
          </a:ln>
        </p:spPr>
        <p:txBody>
          <a:bodyPr wrap="none">
            <a:spAutoFit/>
          </a:bodyPr>
          <a:lstStyle/>
          <a:p>
            <a:r>
              <a:rPr lang="en-US" b="1">
                <a:solidFill>
                  <a:srgbClr val="000000"/>
                </a:solidFill>
                <a:latin typeface="Tahoma" charset="0"/>
              </a:rPr>
              <a:t>A</a:t>
            </a:r>
          </a:p>
        </p:txBody>
      </p:sp>
      <p:sp>
        <p:nvSpPr>
          <p:cNvPr id="14346" name="Rectangle 10"/>
          <p:cNvSpPr>
            <a:spLocks noChangeArrowheads="1"/>
          </p:cNvSpPr>
          <p:nvPr/>
        </p:nvSpPr>
        <p:spPr bwMode="auto">
          <a:xfrm>
            <a:off x="900113" y="3932238"/>
            <a:ext cx="403225" cy="466725"/>
          </a:xfrm>
          <a:prstGeom prst="rect">
            <a:avLst/>
          </a:prstGeom>
          <a:solidFill>
            <a:schemeClr val="bg1"/>
          </a:solidFill>
          <a:ln w="9525">
            <a:solidFill>
              <a:srgbClr val="FF0000"/>
            </a:solidFill>
            <a:miter lim="800000"/>
            <a:headEnd/>
            <a:tailEnd/>
          </a:ln>
        </p:spPr>
        <p:txBody>
          <a:bodyPr wrap="none">
            <a:spAutoFit/>
          </a:bodyPr>
          <a:lstStyle/>
          <a:p>
            <a:r>
              <a:rPr lang="en-US" b="1">
                <a:solidFill>
                  <a:srgbClr val="000000"/>
                </a:solidFill>
                <a:latin typeface="Tahoma" charset="0"/>
              </a:rPr>
              <a:t>B</a:t>
            </a:r>
          </a:p>
        </p:txBody>
      </p:sp>
      <p:sp>
        <p:nvSpPr>
          <p:cNvPr id="14347" name="Rectangle 11"/>
          <p:cNvSpPr>
            <a:spLocks noChangeArrowheads="1"/>
          </p:cNvSpPr>
          <p:nvPr/>
        </p:nvSpPr>
        <p:spPr bwMode="auto">
          <a:xfrm>
            <a:off x="900113" y="4364038"/>
            <a:ext cx="396875" cy="466725"/>
          </a:xfrm>
          <a:prstGeom prst="rect">
            <a:avLst/>
          </a:prstGeom>
          <a:solidFill>
            <a:schemeClr val="bg1"/>
          </a:solidFill>
          <a:ln w="9525">
            <a:solidFill>
              <a:srgbClr val="FF0000"/>
            </a:solidFill>
            <a:miter lim="800000"/>
            <a:headEnd/>
            <a:tailEnd/>
          </a:ln>
        </p:spPr>
        <p:txBody>
          <a:bodyPr wrap="none">
            <a:spAutoFit/>
          </a:bodyPr>
          <a:lstStyle/>
          <a:p>
            <a:r>
              <a:rPr lang="en-US" b="1">
                <a:solidFill>
                  <a:srgbClr val="000000"/>
                </a:solidFill>
                <a:latin typeface="Tahoma" charset="0"/>
              </a:rPr>
              <a:t>C</a:t>
            </a:r>
          </a:p>
        </p:txBody>
      </p:sp>
      <p:sp>
        <p:nvSpPr>
          <p:cNvPr id="14348" name="Rectangle 12"/>
          <p:cNvSpPr>
            <a:spLocks noChangeArrowheads="1"/>
          </p:cNvSpPr>
          <p:nvPr/>
        </p:nvSpPr>
        <p:spPr bwMode="auto">
          <a:xfrm>
            <a:off x="900113" y="4795838"/>
            <a:ext cx="385762" cy="369887"/>
          </a:xfrm>
          <a:prstGeom prst="rect">
            <a:avLst/>
          </a:prstGeom>
          <a:solidFill>
            <a:schemeClr val="bg1"/>
          </a:solidFill>
          <a:ln w="9525">
            <a:solidFill>
              <a:srgbClr val="FF0000"/>
            </a:solidFill>
            <a:miter lim="800000"/>
            <a:headEnd/>
            <a:tailEnd/>
          </a:ln>
        </p:spPr>
        <p:txBody>
          <a:bodyPr>
            <a:spAutoFit/>
          </a:bodyPr>
          <a:lstStyle/>
          <a:p>
            <a:r>
              <a:rPr lang="en-US" b="1">
                <a:solidFill>
                  <a:srgbClr val="000000"/>
                </a:solidFill>
                <a:latin typeface="Tahoma" charset="0"/>
              </a:rPr>
              <a:t>D</a:t>
            </a:r>
          </a:p>
        </p:txBody>
      </p:sp>
      <p:sp>
        <p:nvSpPr>
          <p:cNvPr id="14349" name="Rectangle 13"/>
          <p:cNvSpPr>
            <a:spLocks noChangeArrowheads="1"/>
          </p:cNvSpPr>
          <p:nvPr/>
        </p:nvSpPr>
        <p:spPr bwMode="auto">
          <a:xfrm>
            <a:off x="928688" y="5214938"/>
            <a:ext cx="358775" cy="369887"/>
          </a:xfrm>
          <a:prstGeom prst="rect">
            <a:avLst/>
          </a:prstGeom>
          <a:solidFill>
            <a:schemeClr val="bg1"/>
          </a:solidFill>
          <a:ln w="9525">
            <a:solidFill>
              <a:srgbClr val="FF0000"/>
            </a:solidFill>
            <a:miter lim="800000"/>
            <a:headEnd/>
            <a:tailEnd/>
          </a:ln>
        </p:spPr>
        <p:txBody>
          <a:bodyPr>
            <a:spAutoFit/>
          </a:bodyPr>
          <a:lstStyle/>
          <a:p>
            <a:r>
              <a:rPr lang="en-US" b="1">
                <a:solidFill>
                  <a:srgbClr val="000000"/>
                </a:solidFill>
                <a:latin typeface="Tahoma" charset="0"/>
              </a:rPr>
              <a:t>E</a:t>
            </a:r>
          </a:p>
        </p:txBody>
      </p:sp>
      <p:sp>
        <p:nvSpPr>
          <p:cNvPr id="85005" name="Text Box 18"/>
          <p:cNvSpPr txBox="1">
            <a:spLocks noChangeArrowheads="1"/>
          </p:cNvSpPr>
          <p:nvPr/>
        </p:nvSpPr>
        <p:spPr bwMode="auto">
          <a:xfrm>
            <a:off x="6227763" y="0"/>
            <a:ext cx="2916237"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0"/>
                <a:cs typeface="ＭＳ Ｐゴシック"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0"/>
              </a:defRPr>
            </a:lvl5pPr>
            <a:lvl6pPr marL="2514600" indent="-228600" algn="r" rtl="1"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0"/>
              </a:defRPr>
            </a:lvl6pPr>
            <a:lvl7pPr marL="2971800" indent="-228600" algn="r" rtl="1"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0"/>
              </a:defRPr>
            </a:lvl7pPr>
            <a:lvl8pPr marL="3429000" indent="-228600" algn="r" rtl="1"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0"/>
              </a:defRPr>
            </a:lvl8pPr>
            <a:lvl9pPr marL="3886200" indent="-228600" algn="r" rtl="1"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0"/>
              </a:defRPr>
            </a:lvl9pPr>
          </a:lstStyle>
          <a:p>
            <a:pPr algn="ctr" eaLnBrk="1" hangingPunct="1">
              <a:lnSpc>
                <a:spcPct val="97000"/>
              </a:lnSpc>
              <a:buClr>
                <a:srgbClr val="000000"/>
              </a:buClr>
              <a:buSzPct val="100000"/>
              <a:buFont typeface="Times New Roman" charset="0"/>
              <a:buNone/>
            </a:pPr>
            <a:r>
              <a:rPr lang="en-GB" sz="1600" b="1">
                <a:latin typeface="Sans Serif" charset="0"/>
              </a:rPr>
              <a:t> ED ACS  Management and Algorithms</a:t>
            </a:r>
          </a:p>
        </p:txBody>
      </p:sp>
    </p:spTree>
    <p:extLst>
      <p:ext uri="{BB962C8B-B14F-4D97-AF65-F5344CB8AC3E}">
        <p14:creationId xmlns:p14="http://schemas.microsoft.com/office/powerpoint/2010/main" val="16133163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blinds(horizontal)">
                                      <p:cBhvr>
                                        <p:cTn id="7" dur="500"/>
                                        <p:tgtEl>
                                          <p:spTgt spid="1434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345"/>
                                        </p:tgtEl>
                                        <p:attrNameLst>
                                          <p:attrName>style.visibility</p:attrName>
                                        </p:attrNameLst>
                                      </p:cBhvr>
                                      <p:to>
                                        <p:strVal val="visible"/>
                                      </p:to>
                                    </p:set>
                                    <p:animEffect transition="in" filter="blinds(horizontal)">
                                      <p:cBhvr>
                                        <p:cTn id="10" dur="500"/>
                                        <p:tgtEl>
                                          <p:spTgt spid="1434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4341"/>
                                        </p:tgtEl>
                                        <p:attrNameLst>
                                          <p:attrName>style.visibility</p:attrName>
                                        </p:attrNameLst>
                                      </p:cBhvr>
                                      <p:to>
                                        <p:strVal val="visible"/>
                                      </p:to>
                                    </p:set>
                                    <p:animEffect transition="in" filter="blinds(horizontal)">
                                      <p:cBhvr>
                                        <p:cTn id="15" dur="500"/>
                                        <p:tgtEl>
                                          <p:spTgt spid="1434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4346"/>
                                        </p:tgtEl>
                                        <p:attrNameLst>
                                          <p:attrName>style.visibility</p:attrName>
                                        </p:attrNameLst>
                                      </p:cBhvr>
                                      <p:to>
                                        <p:strVal val="visible"/>
                                      </p:to>
                                    </p:set>
                                    <p:animEffect transition="in" filter="blinds(horizontal)">
                                      <p:cBhvr>
                                        <p:cTn id="18" dur="500"/>
                                        <p:tgtEl>
                                          <p:spTgt spid="1434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4342"/>
                                        </p:tgtEl>
                                        <p:attrNameLst>
                                          <p:attrName>style.visibility</p:attrName>
                                        </p:attrNameLst>
                                      </p:cBhvr>
                                      <p:to>
                                        <p:strVal val="visible"/>
                                      </p:to>
                                    </p:set>
                                    <p:animEffect transition="in" filter="blinds(horizontal)">
                                      <p:cBhvr>
                                        <p:cTn id="23" dur="500"/>
                                        <p:tgtEl>
                                          <p:spTgt spid="14342"/>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4347"/>
                                        </p:tgtEl>
                                        <p:attrNameLst>
                                          <p:attrName>style.visibility</p:attrName>
                                        </p:attrNameLst>
                                      </p:cBhvr>
                                      <p:to>
                                        <p:strVal val="visible"/>
                                      </p:to>
                                    </p:set>
                                    <p:animEffect transition="in" filter="blinds(horizontal)">
                                      <p:cBhvr>
                                        <p:cTn id="26" dur="500"/>
                                        <p:tgtEl>
                                          <p:spTgt spid="1434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4343"/>
                                        </p:tgtEl>
                                        <p:attrNameLst>
                                          <p:attrName>style.visibility</p:attrName>
                                        </p:attrNameLst>
                                      </p:cBhvr>
                                      <p:to>
                                        <p:strVal val="visible"/>
                                      </p:to>
                                    </p:set>
                                    <p:animEffect transition="in" filter="blinds(horizontal)">
                                      <p:cBhvr>
                                        <p:cTn id="31" dur="500"/>
                                        <p:tgtEl>
                                          <p:spTgt spid="14343"/>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4348"/>
                                        </p:tgtEl>
                                        <p:attrNameLst>
                                          <p:attrName>style.visibility</p:attrName>
                                        </p:attrNameLst>
                                      </p:cBhvr>
                                      <p:to>
                                        <p:strVal val="visible"/>
                                      </p:to>
                                    </p:set>
                                    <p:animEffect transition="in" filter="blinds(horizontal)">
                                      <p:cBhvr>
                                        <p:cTn id="34" dur="500"/>
                                        <p:tgtEl>
                                          <p:spTgt spid="1434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4344"/>
                                        </p:tgtEl>
                                        <p:attrNameLst>
                                          <p:attrName>style.visibility</p:attrName>
                                        </p:attrNameLst>
                                      </p:cBhvr>
                                      <p:to>
                                        <p:strVal val="visible"/>
                                      </p:to>
                                    </p:set>
                                    <p:anim calcmode="lin" valueType="num">
                                      <p:cBhvr additive="base">
                                        <p:cTn id="39" dur="500" fill="hold"/>
                                        <p:tgtEl>
                                          <p:spTgt spid="14344"/>
                                        </p:tgtEl>
                                        <p:attrNameLst>
                                          <p:attrName>ppt_x</p:attrName>
                                        </p:attrNameLst>
                                      </p:cBhvr>
                                      <p:tavLst>
                                        <p:tav tm="0">
                                          <p:val>
                                            <p:strVal val="#ppt_x"/>
                                          </p:val>
                                        </p:tav>
                                        <p:tav tm="100000">
                                          <p:val>
                                            <p:strVal val="#ppt_x"/>
                                          </p:val>
                                        </p:tav>
                                      </p:tavLst>
                                    </p:anim>
                                    <p:anim calcmode="lin" valueType="num">
                                      <p:cBhvr additive="base">
                                        <p:cTn id="40" dur="500" fill="hold"/>
                                        <p:tgtEl>
                                          <p:spTgt spid="1434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4349"/>
                                        </p:tgtEl>
                                        <p:attrNameLst>
                                          <p:attrName>style.visibility</p:attrName>
                                        </p:attrNameLst>
                                      </p:cBhvr>
                                      <p:to>
                                        <p:strVal val="visible"/>
                                      </p:to>
                                    </p:set>
                                    <p:anim calcmode="lin" valueType="num">
                                      <p:cBhvr additive="base">
                                        <p:cTn id="43" dur="500" fill="hold"/>
                                        <p:tgtEl>
                                          <p:spTgt spid="14349"/>
                                        </p:tgtEl>
                                        <p:attrNameLst>
                                          <p:attrName>ppt_x</p:attrName>
                                        </p:attrNameLst>
                                      </p:cBhvr>
                                      <p:tavLst>
                                        <p:tav tm="0">
                                          <p:val>
                                            <p:strVal val="#ppt_x"/>
                                          </p:val>
                                        </p:tav>
                                        <p:tav tm="100000">
                                          <p:val>
                                            <p:strVal val="#ppt_x"/>
                                          </p:val>
                                        </p:tav>
                                      </p:tavLst>
                                    </p:anim>
                                    <p:anim calcmode="lin" valueType="num">
                                      <p:cBhvr additive="base">
                                        <p:cTn id="44" dur="500" fill="hold"/>
                                        <p:tgtEl>
                                          <p:spTgt spid="143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nimBg="1"/>
      <p:bldP spid="14341" grpId="0" animBg="1"/>
      <p:bldP spid="14342" grpId="0" animBg="1"/>
      <p:bldP spid="14343" grpId="0" animBg="1"/>
      <p:bldP spid="14344" grpId="0" animBg="1"/>
      <p:bldP spid="14345" grpId="0" animBg="1"/>
      <p:bldP spid="14346" grpId="0" animBg="1"/>
      <p:bldP spid="14347" grpId="0" animBg="1"/>
      <p:bldP spid="14348" grpId="0" animBg="1"/>
      <p:bldP spid="1434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txBody>
          <a:bodyPr/>
          <a:lstStyle/>
          <a:p>
            <a:r>
              <a:rPr lang="en-US" dirty="0" smtClean="0"/>
              <a:t>Acute coronary syndrome (ACS) </a:t>
            </a:r>
            <a:endParaRPr lang="en-US" dirty="0"/>
          </a:p>
        </p:txBody>
      </p:sp>
      <p:sp>
        <p:nvSpPr>
          <p:cNvPr id="6" name="Rectangle 5"/>
          <p:cNvSpPr/>
          <p:nvPr/>
        </p:nvSpPr>
        <p:spPr>
          <a:xfrm>
            <a:off x="526940" y="1962043"/>
            <a:ext cx="7901489" cy="4875181"/>
          </a:xfrm>
          <a:prstGeom prst="rect">
            <a:avLst/>
          </a:prstGeom>
        </p:spPr>
        <p:txBody>
          <a:bodyPr wrap="square">
            <a:spAutoFit/>
          </a:bodyPr>
          <a:lstStyle/>
          <a:p>
            <a:r>
              <a:rPr lang="en-US" sz="2800" b="1" dirty="0" smtClean="0">
                <a:solidFill>
                  <a:srgbClr val="0000FF"/>
                </a:solidFill>
              </a:rPr>
              <a:t>Symptoms</a:t>
            </a:r>
          </a:p>
          <a:p>
            <a:endParaRPr lang="en-US" sz="2800" dirty="0" smtClean="0"/>
          </a:p>
          <a:p>
            <a:r>
              <a:rPr lang="en-US" sz="2800" dirty="0" err="1" smtClean="0"/>
              <a:t>Exertional</a:t>
            </a:r>
            <a:r>
              <a:rPr lang="en-US" sz="2800" dirty="0" smtClean="0"/>
              <a:t> dyspnea that resolves with pain or rest</a:t>
            </a:r>
          </a:p>
          <a:p>
            <a:endParaRPr lang="en-US" sz="2800" dirty="0" smtClean="0"/>
          </a:p>
          <a:p>
            <a:r>
              <a:rPr lang="en-US" sz="2800" dirty="0" smtClean="0"/>
              <a:t>Diaphoresis from sympathetic discharge</a:t>
            </a:r>
          </a:p>
          <a:p>
            <a:endParaRPr lang="en-US" sz="2800" dirty="0" smtClean="0"/>
          </a:p>
          <a:p>
            <a:r>
              <a:rPr lang="en-US" sz="2800" dirty="0" smtClean="0"/>
              <a:t>Nausea from vagal stimulation</a:t>
            </a:r>
          </a:p>
          <a:p>
            <a:endParaRPr lang="en-US" sz="2800" dirty="0" smtClean="0"/>
          </a:p>
          <a:p>
            <a:r>
              <a:rPr lang="en-US" sz="2800" dirty="0" smtClean="0"/>
              <a:t>Decreased exercise tolerance</a:t>
            </a:r>
          </a:p>
          <a:p>
            <a:r>
              <a:rPr lang="en-US" sz="2800" dirty="0">
                <a:solidFill>
                  <a:schemeClr val="accent2"/>
                </a:solidFill>
              </a:rPr>
              <a:t>Abdominal Pain</a:t>
            </a:r>
            <a:r>
              <a:rPr lang="en-US" sz="2800" dirty="0"/>
              <a:t> </a:t>
            </a:r>
            <a:r>
              <a:rPr lang="en-US" sz="2800" dirty="0" smtClean="0"/>
              <a:t>for inferior MI</a:t>
            </a:r>
            <a:endParaRPr lang="en-US" sz="2800" dirty="0"/>
          </a:p>
          <a:p>
            <a:endParaRPr lang="en-US" sz="2800" dirty="0"/>
          </a:p>
        </p:txBody>
      </p:sp>
    </p:spTree>
    <p:extLst>
      <p:ext uri="{BB962C8B-B14F-4D97-AF65-F5344CB8AC3E}">
        <p14:creationId xmlns:p14="http://schemas.microsoft.com/office/powerpoint/2010/main" val="327601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
        <p:nvSpPr>
          <p:cNvPr id="2" name="Rectangle 1"/>
          <p:cNvSpPr/>
          <p:nvPr/>
        </p:nvSpPr>
        <p:spPr>
          <a:xfrm>
            <a:off x="857250" y="2205335"/>
            <a:ext cx="6032500" cy="3108544"/>
          </a:xfrm>
          <a:prstGeom prst="rect">
            <a:avLst/>
          </a:prstGeom>
        </p:spPr>
        <p:txBody>
          <a:bodyPr wrap="square">
            <a:spAutoFit/>
          </a:bodyPr>
          <a:lstStyle/>
          <a:p>
            <a:r>
              <a:rPr lang="en-US" sz="2800" dirty="0" smtClean="0">
                <a:solidFill>
                  <a:srgbClr val="0000FF"/>
                </a:solidFill>
              </a:rPr>
              <a:t>Angina Equivalents</a:t>
            </a:r>
          </a:p>
          <a:p>
            <a:endParaRPr lang="en-US" sz="2800" dirty="0"/>
          </a:p>
          <a:p>
            <a:pPr marL="457200" indent="-457200">
              <a:buFont typeface="Arial"/>
              <a:buChar char="•"/>
            </a:pPr>
            <a:r>
              <a:rPr lang="en-US" sz="2800" dirty="0" smtClean="0"/>
              <a:t>Shortness </a:t>
            </a:r>
            <a:r>
              <a:rPr lang="en-US" sz="2800" dirty="0"/>
              <a:t>of </a:t>
            </a:r>
            <a:r>
              <a:rPr lang="en-US" sz="2800" dirty="0" smtClean="0"/>
              <a:t>breath</a:t>
            </a:r>
            <a:endParaRPr lang="en-US" sz="2800" dirty="0"/>
          </a:p>
          <a:p>
            <a:pPr marL="457200" indent="-457200">
              <a:buFont typeface="Arial"/>
              <a:buChar char="•"/>
            </a:pPr>
            <a:r>
              <a:rPr lang="en-US" sz="2800" dirty="0"/>
              <a:t>S</a:t>
            </a:r>
            <a:r>
              <a:rPr lang="en-US" sz="2800" dirty="0" smtClean="0"/>
              <a:t>evere </a:t>
            </a:r>
            <a:r>
              <a:rPr lang="en-US" sz="2800" dirty="0"/>
              <a:t>weakness</a:t>
            </a:r>
            <a:r>
              <a:rPr lang="en-US" sz="2800" dirty="0" smtClean="0"/>
              <a:t>,</a:t>
            </a:r>
          </a:p>
          <a:p>
            <a:pPr marL="457200" indent="-457200">
              <a:buFont typeface="Arial"/>
              <a:buChar char="•"/>
            </a:pPr>
            <a:r>
              <a:rPr lang="en-US" sz="2800" dirty="0" smtClean="0"/>
              <a:t>Light</a:t>
            </a:r>
            <a:r>
              <a:rPr lang="en-US" sz="2800" dirty="0"/>
              <a:t>-</a:t>
            </a:r>
            <a:r>
              <a:rPr lang="en-US" sz="2800" dirty="0" smtClean="0"/>
              <a:t>headedness</a:t>
            </a:r>
            <a:endParaRPr lang="en-US" sz="2800" dirty="0"/>
          </a:p>
          <a:p>
            <a:pPr marL="457200" indent="-457200">
              <a:buFont typeface="Arial"/>
              <a:buChar char="•"/>
            </a:pPr>
            <a:r>
              <a:rPr lang="en-US" sz="2800" dirty="0" smtClean="0"/>
              <a:t>Diaphoresis,</a:t>
            </a:r>
          </a:p>
          <a:p>
            <a:pPr marL="457200" indent="-457200">
              <a:buFont typeface="Arial"/>
              <a:buChar char="•"/>
            </a:pPr>
            <a:r>
              <a:rPr lang="en-US" sz="2800" dirty="0" smtClean="0"/>
              <a:t>nausea </a:t>
            </a:r>
            <a:r>
              <a:rPr lang="en-US" sz="2800" dirty="0"/>
              <a:t>and vomiting.</a:t>
            </a:r>
          </a:p>
        </p:txBody>
      </p:sp>
    </p:spTree>
    <p:extLst>
      <p:ext uri="{BB962C8B-B14F-4D97-AF65-F5344CB8AC3E}">
        <p14:creationId xmlns:p14="http://schemas.microsoft.com/office/powerpoint/2010/main" val="3309953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1684" y="2274662"/>
            <a:ext cx="8932316" cy="4401205"/>
          </a:xfrm>
          <a:prstGeom prst="rect">
            <a:avLst/>
          </a:prstGeom>
        </p:spPr>
        <p:txBody>
          <a:bodyPr wrap="square">
            <a:spAutoFit/>
          </a:bodyPr>
          <a:lstStyle/>
          <a:p>
            <a:pPr marL="285750" indent="-285750">
              <a:buFont typeface="Arial"/>
              <a:buChar char="•"/>
            </a:pPr>
            <a:r>
              <a:rPr lang="en-US" sz="2800" dirty="0" smtClean="0"/>
              <a:t>Hypotension - Indicates ventricular dysfunction due to myocardial ischemia, infarction, or acute </a:t>
            </a:r>
            <a:r>
              <a:rPr lang="en-US" sz="2800" dirty="0" err="1" smtClean="0"/>
              <a:t>valvular</a:t>
            </a:r>
            <a:r>
              <a:rPr lang="en-US" sz="2800" dirty="0" smtClean="0"/>
              <a:t> dysfunction</a:t>
            </a:r>
          </a:p>
          <a:p>
            <a:pPr marL="285750" indent="-285750">
              <a:buFont typeface="Arial"/>
              <a:buChar char="•"/>
            </a:pPr>
            <a:endParaRPr lang="en-US" sz="2800" dirty="0" smtClean="0"/>
          </a:p>
          <a:p>
            <a:pPr marL="285750" indent="-285750">
              <a:buFont typeface="Arial"/>
              <a:buChar char="•"/>
            </a:pPr>
            <a:r>
              <a:rPr lang="en-US" sz="2800" dirty="0" smtClean="0"/>
              <a:t>Hypertension - May precipitate angina or reflect elevated catecholamine levels due to anxiety or to exogenous sympathomimetic stimulation</a:t>
            </a:r>
          </a:p>
          <a:p>
            <a:pPr marL="285750" indent="-285750">
              <a:buFont typeface="Arial"/>
              <a:buChar char="•"/>
            </a:pPr>
            <a:endParaRPr lang="en-US" sz="2800" dirty="0" smtClean="0"/>
          </a:p>
          <a:p>
            <a:pPr marL="285750" indent="-285750">
              <a:buFont typeface="Arial"/>
              <a:buChar char="•"/>
            </a:pPr>
            <a:r>
              <a:rPr lang="en-US" sz="2800" dirty="0" smtClean="0"/>
              <a:t>Diaphoresis</a:t>
            </a:r>
          </a:p>
          <a:p>
            <a:pPr marL="285750" indent="-285750">
              <a:buFont typeface="Arial"/>
              <a:buChar char="•"/>
            </a:pPr>
            <a:endParaRPr lang="en-US" sz="2800" dirty="0" smtClean="0"/>
          </a:p>
        </p:txBody>
      </p:sp>
      <p:sp>
        <p:nvSpPr>
          <p:cNvPr id="5" name="Rectangle 4"/>
          <p:cNvSpPr/>
          <p:nvPr/>
        </p:nvSpPr>
        <p:spPr>
          <a:xfrm>
            <a:off x="211684" y="1239273"/>
            <a:ext cx="3332863" cy="523220"/>
          </a:xfrm>
          <a:prstGeom prst="rect">
            <a:avLst/>
          </a:prstGeom>
        </p:spPr>
        <p:txBody>
          <a:bodyPr wrap="none">
            <a:spAutoFit/>
          </a:bodyPr>
          <a:lstStyle/>
          <a:p>
            <a:r>
              <a:rPr lang="en-US" sz="2800" b="1" dirty="0" smtClean="0">
                <a:solidFill>
                  <a:srgbClr val="0000FF"/>
                </a:solidFill>
              </a:rPr>
              <a:t>Physical Examination</a:t>
            </a:r>
            <a:endParaRPr lang="en-US" sz="2800" b="1" dirty="0">
              <a:solidFill>
                <a:srgbClr val="0000FF"/>
              </a:solidFill>
            </a:endParaRPr>
          </a:p>
        </p:txBody>
      </p:sp>
      <p:sp>
        <p:nvSpPr>
          <p:cNvPr id="6" name="Title 1"/>
          <p:cNvSpPr txBox="1">
            <a:spLocks/>
          </p:cNvSpPr>
          <p:nvPr/>
        </p:nvSpPr>
        <p:spPr>
          <a:xfrm>
            <a:off x="457200" y="-88299"/>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mtClean="0"/>
              <a:t>Acute coronary syndrome (ACS) </a:t>
            </a:r>
            <a:endParaRPr lang="en-US" dirty="0"/>
          </a:p>
        </p:txBody>
      </p:sp>
    </p:spTree>
    <p:extLst>
      <p:ext uri="{BB962C8B-B14F-4D97-AF65-F5344CB8AC3E}">
        <p14:creationId xmlns:p14="http://schemas.microsoft.com/office/powerpoint/2010/main" val="1354878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6719" y="1813590"/>
            <a:ext cx="8932316" cy="3970318"/>
          </a:xfrm>
          <a:prstGeom prst="rect">
            <a:avLst/>
          </a:prstGeom>
        </p:spPr>
        <p:txBody>
          <a:bodyPr wrap="square">
            <a:spAutoFit/>
          </a:bodyPr>
          <a:lstStyle/>
          <a:p>
            <a:pPr marL="285750" indent="-285750">
              <a:buFont typeface="Arial"/>
              <a:buChar char="•"/>
            </a:pPr>
            <a:endParaRPr lang="en-US" sz="2800" dirty="0" smtClean="0"/>
          </a:p>
          <a:p>
            <a:pPr marL="285750" indent="-285750">
              <a:buFont typeface="Arial"/>
              <a:buChar char="•"/>
            </a:pPr>
            <a:r>
              <a:rPr lang="en-US" sz="2800" dirty="0" smtClean="0"/>
              <a:t>Pulmonary edema and other signs of left heart failure</a:t>
            </a:r>
          </a:p>
          <a:p>
            <a:pPr marL="285750" indent="-285750">
              <a:buFont typeface="Arial"/>
              <a:buChar char="•"/>
            </a:pPr>
            <a:endParaRPr lang="en-US" sz="2800" dirty="0" smtClean="0"/>
          </a:p>
          <a:p>
            <a:pPr marL="285750" indent="-285750">
              <a:buFont typeface="Arial"/>
              <a:buChar char="•"/>
            </a:pPr>
            <a:r>
              <a:rPr lang="en-US" sz="2800" dirty="0" err="1" smtClean="0"/>
              <a:t>Extracardiac</a:t>
            </a:r>
            <a:r>
              <a:rPr lang="en-US" sz="2800" dirty="0" smtClean="0"/>
              <a:t> vascular disease</a:t>
            </a:r>
          </a:p>
          <a:p>
            <a:pPr marL="285750" indent="-285750">
              <a:buFont typeface="Arial"/>
              <a:buChar char="•"/>
            </a:pPr>
            <a:endParaRPr lang="en-US" sz="2800" dirty="0" smtClean="0"/>
          </a:p>
          <a:p>
            <a:pPr marL="285750" indent="-285750">
              <a:buFont typeface="Arial"/>
              <a:buChar char="•"/>
            </a:pPr>
            <a:r>
              <a:rPr lang="en-US" sz="2800" dirty="0" smtClean="0"/>
              <a:t>Jugular venous distention</a:t>
            </a:r>
          </a:p>
          <a:p>
            <a:pPr marL="285750" indent="-285750">
              <a:buFont typeface="Arial"/>
              <a:buChar char="•"/>
            </a:pPr>
            <a:endParaRPr lang="en-US" sz="2800" dirty="0" smtClean="0"/>
          </a:p>
          <a:p>
            <a:pPr marL="285750" indent="-285750">
              <a:buFont typeface="Arial"/>
              <a:buChar char="•"/>
            </a:pPr>
            <a:r>
              <a:rPr lang="en-US" sz="2800" dirty="0" smtClean="0"/>
              <a:t>Cool, clammy skin and diaphoresis in patients with cardiogenic shock</a:t>
            </a:r>
            <a:endParaRPr lang="en-US" sz="2800" dirty="0"/>
          </a:p>
        </p:txBody>
      </p:sp>
      <p:sp>
        <p:nvSpPr>
          <p:cNvPr id="5" name="Rectangle 4"/>
          <p:cNvSpPr/>
          <p:nvPr/>
        </p:nvSpPr>
        <p:spPr>
          <a:xfrm>
            <a:off x="396719" y="1125250"/>
            <a:ext cx="3782606" cy="584776"/>
          </a:xfrm>
          <a:prstGeom prst="rect">
            <a:avLst/>
          </a:prstGeom>
        </p:spPr>
        <p:txBody>
          <a:bodyPr wrap="none">
            <a:spAutoFit/>
          </a:bodyPr>
          <a:lstStyle/>
          <a:p>
            <a:r>
              <a:rPr lang="en-US" sz="3200" b="1" dirty="0" smtClean="0">
                <a:solidFill>
                  <a:srgbClr val="0000FF"/>
                </a:solidFill>
              </a:rPr>
              <a:t>Physical Examination</a:t>
            </a:r>
            <a:endParaRPr lang="en-US" sz="3200" b="1" dirty="0">
              <a:solidFill>
                <a:srgbClr val="0000FF"/>
              </a:solidFill>
            </a:endParaRPr>
          </a:p>
        </p:txBody>
      </p:sp>
      <p:sp>
        <p:nvSpPr>
          <p:cNvPr id="6" name="Title 1"/>
          <p:cNvSpPr>
            <a:spLocks noGrp="1"/>
          </p:cNvSpPr>
          <p:nvPr>
            <p:ph type="title"/>
          </p:nvPr>
        </p:nvSpPr>
        <p:spPr>
          <a:xfrm>
            <a:off x="396719" y="0"/>
            <a:ext cx="8229600" cy="1143000"/>
          </a:xfrm>
        </p:spPr>
        <p:txBody>
          <a:bodyPr/>
          <a:lstStyle/>
          <a:p>
            <a:r>
              <a:rPr lang="en-US" dirty="0" smtClean="0"/>
              <a:t>Acute coronary syndrome (ACS) </a:t>
            </a:r>
            <a:endParaRPr lang="en-US" dirty="0"/>
          </a:p>
        </p:txBody>
      </p:sp>
    </p:spTree>
    <p:extLst>
      <p:ext uri="{BB962C8B-B14F-4D97-AF65-F5344CB8AC3E}">
        <p14:creationId xmlns:p14="http://schemas.microsoft.com/office/powerpoint/2010/main" val="14072845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220</TotalTime>
  <Words>1936</Words>
  <Application>Microsoft Macintosh PowerPoint</Application>
  <PresentationFormat>On-screen Show (4:3)</PresentationFormat>
  <Paragraphs>358</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ACS</vt:lpstr>
      <vt:lpstr>PowerPoint Presentation</vt:lpstr>
      <vt:lpstr>Acute coronary syndrome (ACS) </vt:lpstr>
      <vt:lpstr>Acute coronary syndrome (ACS) </vt:lpstr>
      <vt:lpstr>Acute coronary syndrome (ACS) </vt:lpstr>
      <vt:lpstr>Acute coronary syndrome (ACS) </vt:lpstr>
      <vt:lpstr>Acute coronary syndrome (ACS) </vt:lpstr>
      <vt:lpstr>PowerPoint Presentation</vt:lpstr>
      <vt:lpstr>Acute coronary syndrome (ACS) </vt:lpstr>
      <vt:lpstr>Acute coronary syndrome (ACS) </vt:lpstr>
      <vt:lpstr>Acute coronary syndrome (ACS) </vt:lpstr>
      <vt:lpstr>Acute coronary syndrome (ACS) </vt:lpstr>
      <vt:lpstr>Acute coronary syndrome (ACS) </vt:lpstr>
      <vt:lpstr>Acute coronary syndrome (ACS) </vt:lpstr>
      <vt:lpstr>Acute coronary syndrome (ACS) </vt:lpstr>
      <vt:lpstr>Acute coronary syndrome (ACS) </vt:lpstr>
      <vt:lpstr>Acute coronary syndrome (ACS) </vt:lpstr>
      <vt:lpstr>Acute coronary syndrome (ACS) </vt:lpstr>
      <vt:lpstr>Acute coronary syndrome (ACS) </vt:lpstr>
      <vt:lpstr>Acute coronary syndrome (ACS) </vt:lpstr>
      <vt:lpstr>Acute coronary syndrome (ACS) </vt:lpstr>
      <vt:lpstr>Acute coronary syndrome (ACS) </vt:lpstr>
      <vt:lpstr>Acute coronary syndrome (ACS) </vt:lpstr>
      <vt:lpstr>Acute coronary syndrome (ACS) </vt:lpstr>
      <vt:lpstr>Acute coronary syndrome (ACS) </vt:lpstr>
      <vt:lpstr>Acute coronary syndrome (ACS) </vt:lpstr>
      <vt:lpstr>Acute coronary syndrome (ACS) </vt:lpstr>
      <vt:lpstr>Acute coronary syndrome (ACS) </vt:lpstr>
      <vt:lpstr>Acute coronary syndrome (ACS) </vt:lpstr>
      <vt:lpstr>Acute coronary syndrome (ACS) </vt:lpstr>
      <vt:lpstr>Acute coronary syndrome (ACS) </vt:lpstr>
      <vt:lpstr>Acute coronary syndrome (ACS) </vt:lpstr>
      <vt:lpstr>Acute coronary syndrome (ACS) </vt:lpstr>
      <vt:lpstr>Acute coronary syndrome (ACS) </vt:lpstr>
      <vt:lpstr>Acute coronary syndrome (ACS) </vt:lpstr>
      <vt:lpstr>Acute coronary syndrome (ACS) </vt:lpstr>
      <vt:lpstr>Acute coronary syndrome (ACS) </vt:lpstr>
      <vt:lpstr>Acute coronary syndrome (ACS)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zohair al aseri</dc:creator>
  <cp:lastModifiedBy>zohair al aseri</cp:lastModifiedBy>
  <cp:revision>36</cp:revision>
  <dcterms:created xsi:type="dcterms:W3CDTF">2019-09-01T05:37:23Z</dcterms:created>
  <dcterms:modified xsi:type="dcterms:W3CDTF">2019-09-02T06:03:42Z</dcterms:modified>
</cp:coreProperties>
</file>