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72" r:id="rId4"/>
    <p:sldId id="263" r:id="rId5"/>
    <p:sldId id="269" r:id="rId6"/>
    <p:sldId id="275" r:id="rId7"/>
    <p:sldId id="270" r:id="rId8"/>
    <p:sldId id="274" r:id="rId9"/>
    <p:sldId id="265" r:id="rId10"/>
    <p:sldId id="273" r:id="rId11"/>
    <p:sldId id="267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291" autoAdjust="0"/>
  </p:normalViewPr>
  <p:slideViewPr>
    <p:cSldViewPr snapToGrid="0">
      <p:cViewPr varScale="1">
        <p:scale>
          <a:sx n="69" d="100"/>
          <a:sy n="69" d="100"/>
        </p:scale>
        <p:origin x="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C0E33-9C18-4DF3-8F70-297CBFF000DD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08F83-9811-4C4B-BA12-84EA243BBAC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40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56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402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174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93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484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833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924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929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38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722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526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1DA80-8E7C-46DF-82F2-5CB2B25FE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4231A-8387-4429-8C3C-45C4A2912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DF412-12A2-40B1-94A4-A7670C28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1232C-0DC9-4A5A-9471-A84CE958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8856D-BD86-4808-8049-2598CE4B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67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4E0BE-B916-4852-BAE0-766472951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4F928-37EE-4420-9B76-2945927F8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AA237-E6EC-407C-8306-19B213BE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3FDB-FFF6-4353-897E-BE6CE8BD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A1AC7-13FA-47E3-9796-DE9C1116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64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B7F999-D1AC-4CDC-8137-4EAEB69C8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21B0D-EE66-4A0E-AFBC-5C7D3B92B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15634-08F7-4B36-87E2-4F4F45ED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105A4-A027-4F6C-94B8-12B82957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F134C-3F2A-4657-8C1B-D07671F99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71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12FD-33D0-43C3-B527-A74714A2C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F7ED4-572E-4DF2-8B99-185AE4B36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B1274-4845-46DF-BFD4-76770814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76707-213D-4AFC-84C0-A3249142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17016-2509-43DF-BC3F-54257E84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96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D6850-AECE-466D-96E7-DCE2EDAE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36E43-A7E7-4BF1-A66B-0C0548820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F359D-BC74-4058-9DA4-B7F3D043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8C18B-A3DB-4A35-A104-20361756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442CD-A69C-4D28-BC10-D58AB65B7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60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00D3-6C6B-4D24-A9E4-9B508BD5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96357-9CA1-4B0C-BCB3-38FA54062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24EEC-A093-4CF0-95F9-A07F00CF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B5EF1-6453-4628-881B-25C69A1E8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0B82A-B35A-4E49-962F-D90D33328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1897D-7266-40FB-8EDF-B1EBF4BFC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2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E43AD-1BF1-4F73-9BF9-776FDC34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665FF-E2F3-4E9B-AB15-B1F140331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11964-593D-44EE-9D97-6A898D1D0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614EB6-7430-4E80-958F-355110EE6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726E9-E1B3-4707-AA29-7E11ABE61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886231-1D84-40A1-8347-3484EB4C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859B94-16BD-48F6-A8D5-082177AC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1A0EEF-B922-4D35-A800-6C732767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80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63BBD-2FC5-43A5-AE9B-33709EE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AE02C0-EDFA-44B3-B795-95945FC9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57F0C-1B75-4E13-B6BF-BC365675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9539D-4881-4B38-B517-E39BEC8BC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461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C83A3-6468-4102-BD8D-26B099B3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7189E-332F-4BE9-BC0E-F08DA856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00E5A-6FBA-4093-B9EC-C8F39E55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98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4581-A149-48C7-B0AB-2CA1AC2A1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935BF-544B-4513-8A81-0AE91BCE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8E9EF-AC0B-4787-B1EA-1DD8D1E3C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38871-5C06-47FA-B658-6ACB220F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CF27D-12BD-432A-A2B3-7D3DA3D5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9677F-A73D-4E95-ADF9-E0AB65F7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77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7379C-FDCE-4AB8-A7B3-C812A0E4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47C32C-758D-43BA-93B9-2FE3BAC8D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16D77-B72B-4756-A52A-2072EE8D6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FF552-F08B-41FB-9D27-5B7899AC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979AC-4D7F-4E11-8AEE-636330A96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99C58-870A-46DE-B9D1-BC9739B3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77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89B95A-D818-4F77-8B4A-7780AFE7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F245E-A803-429C-909C-0D773E6C8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BE13C-1AAA-473F-9D59-D97F28DC8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251B-FE01-4E5D-B599-9B0A49235A22}" type="datetimeFigureOut">
              <a:rPr lang="en-GB" smtClean="0"/>
              <a:t>07/10/2019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95CFC-08EE-480B-A5B5-338CB3AF4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C0336-3F22-4C3E-8D77-BD1D3D24F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48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CBB3BC-FC1B-4B9F-A0BA-828FA3F4971F}"/>
              </a:ext>
            </a:extLst>
          </p:cNvPr>
          <p:cNvSpPr/>
          <p:nvPr/>
        </p:nvSpPr>
        <p:spPr>
          <a:xfrm>
            <a:off x="3066756" y="833547"/>
            <a:ext cx="5669280" cy="1676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 Research Methods Module (</a:t>
            </a:r>
            <a:r>
              <a:rPr lang="en-GB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</a:t>
            </a: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603)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 1, 2019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CEA686-1DFC-4651-AD5C-474CB342EB8B}"/>
              </a:ext>
            </a:extLst>
          </p:cNvPr>
          <p:cNvSpPr/>
          <p:nvPr/>
        </p:nvSpPr>
        <p:spPr>
          <a:xfrm>
            <a:off x="4909625" y="4828699"/>
            <a:ext cx="2293033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Modi </a:t>
            </a:r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Alsubaie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280EA6-51B1-4D56-8CB6-BEFF3C679CF7}"/>
              </a:ext>
            </a:extLst>
          </p:cNvPr>
          <p:cNvSpPr/>
          <p:nvPr/>
        </p:nvSpPr>
        <p:spPr>
          <a:xfrm>
            <a:off x="3938953" y="2832331"/>
            <a:ext cx="3924886" cy="1676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Research Methods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Experimental Studies</a:t>
            </a:r>
          </a:p>
        </p:txBody>
      </p:sp>
    </p:spTree>
    <p:extLst>
      <p:ext uri="{BB962C8B-B14F-4D97-AF65-F5344CB8AC3E}">
        <p14:creationId xmlns:p14="http://schemas.microsoft.com/office/powerpoint/2010/main" val="2015278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3772487" y="334625"/>
            <a:ext cx="3261572" cy="7875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كيف اختار منهجي المناسب؟ 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3631C0-D367-441C-87B4-A4D3047AAF64}"/>
              </a:ext>
            </a:extLst>
          </p:cNvPr>
          <p:cNvSpPr/>
          <p:nvPr/>
        </p:nvSpPr>
        <p:spPr>
          <a:xfrm>
            <a:off x="6394833" y="1448338"/>
            <a:ext cx="5284549" cy="17083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ar-S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لديك تدخل معين ( علاج، برنامج ...الخ)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2-لديك توزيع عشوائي للمجموعات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3-لديك مجموعة ضابطة </a:t>
            </a:r>
          </a:p>
          <a:p>
            <a:pPr algn="ct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اذن الدراسة هي تجريبية حقيقية /إكلينيكية ضابطة عشوائية </a:t>
            </a:r>
          </a:p>
          <a:p>
            <a:pPr algn="r"/>
            <a:endParaRPr lang="ar-S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61694F-87E8-486F-8EFE-11D0F4FFDF53}"/>
              </a:ext>
            </a:extLst>
          </p:cNvPr>
          <p:cNvSpPr/>
          <p:nvPr/>
        </p:nvSpPr>
        <p:spPr>
          <a:xfrm>
            <a:off x="118723" y="1451013"/>
            <a:ext cx="5284549" cy="17083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1-لديك تدخل معين ( علاج، برنامج ...الخ)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2-ليس هناك توزيع عشوائي للمجموعات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3-ليس هناك مجموعة ضابطة أو قد يكون هناك </a:t>
            </a:r>
          </a:p>
          <a:p>
            <a:pPr algn="ctr"/>
            <a:endParaRPr lang="ar-S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اذن الدراسة شبه تجريبية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EE5ED0-BA88-4BC4-BCEE-C51C280E814F}"/>
              </a:ext>
            </a:extLst>
          </p:cNvPr>
          <p:cNvSpPr/>
          <p:nvPr/>
        </p:nvSpPr>
        <p:spPr>
          <a:xfrm>
            <a:off x="3291415" y="3900067"/>
            <a:ext cx="5284549" cy="17083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ليس هناك تدخل معين ( علاج، برنامج ...الخ)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ليس هناك توزيع عشوائي للمجموعات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ليس هناك مجموعة ضابطة </a:t>
            </a:r>
          </a:p>
          <a:p>
            <a:pPr algn="ct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اذن الدراسة وصفية -غير تجريبية </a:t>
            </a:r>
          </a:p>
        </p:txBody>
      </p:sp>
    </p:spTree>
    <p:extLst>
      <p:ext uri="{BB962C8B-B14F-4D97-AF65-F5344CB8AC3E}">
        <p14:creationId xmlns:p14="http://schemas.microsoft.com/office/powerpoint/2010/main" val="428281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395815" y="2507672"/>
            <a:ext cx="4688804" cy="2854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الهدف/ السببية 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مكان الدراسة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هل يوجد متغير مستقل أو تابع؟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مستوى التحكم من قبل الباحث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-العشوائية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مجتمع الدراسة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عدد المجموعات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المقارنة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التكلفة </a:t>
            </a:r>
          </a:p>
          <a:p>
            <a:pPr algn="ct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7129337" y="298225"/>
            <a:ext cx="3607724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السببية المقارنة 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Causal-Comparative Studies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1C4DED-9CCE-4F97-8DC3-00E3838C037A}"/>
              </a:ext>
            </a:extLst>
          </p:cNvPr>
          <p:cNvSpPr/>
          <p:nvPr/>
        </p:nvSpPr>
        <p:spPr>
          <a:xfrm>
            <a:off x="6436397" y="2507671"/>
            <a:ext cx="4688804" cy="28540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الهدف/ السببية 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مكان الدراسة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هل يوجد متغير مستقل أو تابع؟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مستوى التحكم من قبل الباحث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-العشوائية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مجتمع الدراسة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عدد المجموعات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المقارنة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التكلفة </a:t>
            </a:r>
          </a:p>
          <a:p>
            <a:pPr algn="ct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54BEF5-B3B3-4AAE-9C57-AA36807736A3}"/>
              </a:ext>
            </a:extLst>
          </p:cNvPr>
          <p:cNvSpPr/>
          <p:nvPr/>
        </p:nvSpPr>
        <p:spPr>
          <a:xfrm>
            <a:off x="725978" y="298225"/>
            <a:ext cx="3463637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التجريبية</a:t>
            </a:r>
          </a:p>
          <a:p>
            <a:pPr algn="ctr"/>
            <a:r>
              <a:rPr lang="en-GB"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Studies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1A6627-5F6B-464E-88DF-65895830FABE}"/>
              </a:ext>
            </a:extLst>
          </p:cNvPr>
          <p:cNvSpPr/>
          <p:nvPr/>
        </p:nvSpPr>
        <p:spPr>
          <a:xfrm>
            <a:off x="4661949" y="298225"/>
            <a:ext cx="1995054" cy="596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مقارنة 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648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F9942FF-6437-4EF3-914A-45094C4BA1E1}"/>
              </a:ext>
            </a:extLst>
          </p:cNvPr>
          <p:cNvSpPr/>
          <p:nvPr/>
        </p:nvSpPr>
        <p:spPr>
          <a:xfrm>
            <a:off x="2377440" y="242631"/>
            <a:ext cx="7005711" cy="17385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تطبيق</a:t>
            </a:r>
          </a:p>
        </p:txBody>
      </p:sp>
    </p:spTree>
    <p:extLst>
      <p:ext uri="{BB962C8B-B14F-4D97-AF65-F5344CB8AC3E}">
        <p14:creationId xmlns:p14="http://schemas.microsoft.com/office/powerpoint/2010/main" val="3733609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130105" y="2064327"/>
            <a:ext cx="9931789" cy="45510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اجراء تجربة لمعرفة أثر متغير مستقل على متغير ثابت 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تستخدم لاختبار فرضية تحت شروط معينة وضبط عالي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مجموعتان متشابهتان أو مجموعات متشابهة  في كل أو معظم الجوانب ماعدا المتغير المستقل</a:t>
            </a:r>
            <a:endParaRPr lang="ar-SA" b="1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بعض الجوانب في التجربة</a:t>
            </a:r>
          </a:p>
          <a:p>
            <a:pPr algn="r"/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Manipulation 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المعالجة</a:t>
            </a:r>
          </a:p>
          <a:p>
            <a:pPr algn="r"/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Independent Variable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المتغير المستقل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Dependent Variable 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المتغير التابع </a:t>
            </a:r>
          </a:p>
          <a:p>
            <a:pPr algn="r"/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Experimental Group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المجموعة التجريبية </a:t>
            </a:r>
            <a:endParaRPr lang="en-GB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Control Group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المجموعة الضابطة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Control 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-التحكم</a:t>
            </a:r>
          </a:p>
          <a:p>
            <a:pPr algn="r"/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Randomisation 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العشوائية</a:t>
            </a:r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  <a:p>
            <a:pPr algn="r"/>
            <a:endParaRPr lang="ar-SA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endParaRPr lang="ar-SA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endParaRPr lang="ar-SA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42631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التجريبية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Studies</a:t>
            </a:r>
          </a:p>
        </p:txBody>
      </p:sp>
    </p:spTree>
    <p:extLst>
      <p:ext uri="{BB962C8B-B14F-4D97-AF65-F5344CB8AC3E}">
        <p14:creationId xmlns:p14="http://schemas.microsoft.com/office/powerpoint/2010/main" val="214720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395815" y="2507672"/>
            <a:ext cx="4688804" cy="2854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هو أن نستطيع تعميم نتائج التجربة في مواقف تجريبية مشابه</a:t>
            </a:r>
          </a:p>
          <a:p>
            <a:pPr algn="r"/>
            <a:r>
              <a:rPr lang="ar-SA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العوامل المؤثرة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تفاعل الاختبار مع التجربة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تفاعل الاختيار مع التجربة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تفاعل الظروف التجريبية مع التجربة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تفاعل المواقف التجريبية</a:t>
            </a:r>
          </a:p>
          <a:p>
            <a:pPr marL="285750" indent="-285750" algn="r">
              <a:buFontTx/>
              <a:buChar char="-"/>
            </a:pPr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1047191" y="485614"/>
            <a:ext cx="3607724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الصدق الخارجي للتجربة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1C4DED-9CCE-4F97-8DC3-00E3838C037A}"/>
              </a:ext>
            </a:extLst>
          </p:cNvPr>
          <p:cNvSpPr/>
          <p:nvPr/>
        </p:nvSpPr>
        <p:spPr>
          <a:xfrm>
            <a:off x="6588797" y="2507671"/>
            <a:ext cx="4688804" cy="28540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الفروق بين المجموعتين ترجع الى المتغير المستقل وليس الى متغيرات دخيلة</a:t>
            </a:r>
          </a:p>
          <a:p>
            <a:pPr algn="r"/>
            <a:r>
              <a:rPr lang="ar-SA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بعض العوامل المؤثرة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التاريخ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النضج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موقف الاختبار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نوعية الأدوات</a:t>
            </a:r>
          </a:p>
          <a:p>
            <a:pPr algn="r"/>
            <a:endParaRPr lang="ar-S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54BEF5-B3B3-4AAE-9C57-AA36807736A3}"/>
              </a:ext>
            </a:extLst>
          </p:cNvPr>
          <p:cNvSpPr/>
          <p:nvPr/>
        </p:nvSpPr>
        <p:spPr>
          <a:xfrm>
            <a:off x="7201380" y="485614"/>
            <a:ext cx="3463637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الصدق الداخلي للتجربة</a:t>
            </a:r>
          </a:p>
        </p:txBody>
      </p:sp>
    </p:spTree>
    <p:extLst>
      <p:ext uri="{BB962C8B-B14F-4D97-AF65-F5344CB8AC3E}">
        <p14:creationId xmlns:p14="http://schemas.microsoft.com/office/powerpoint/2010/main" val="293497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130105" y="1995055"/>
            <a:ext cx="9931789" cy="3796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ar-SA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متى استخدم الدراسات التجريبية؟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اهتمام بالعلاقة السببية (ضبط اكثر للعوامل وتوزيع عشوائي)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-اهتمام بأثر أو فعالية علاج معين أو برنامج تدريبي معين ...الخ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لتلافي سلبيات أنواع الدراسات الأخرى </a:t>
            </a:r>
          </a:p>
          <a:p>
            <a:pPr algn="r"/>
            <a:endParaRPr lang="ar-SA" b="1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بعض خطوات الدراسات التجريبية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1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</a:t>
            </a:r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اختيار المشكلة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</a:t>
            </a:r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اختيار العينة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3- الأدوات والتدخل 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4- الإجراءات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:  حسب التصميم المستخدم، مثال على التصميم الأساسي:  توزيع عشوائي للمجموعتين التجريبية والضابطة، تطبيق (مثلا مقياس أو مقاييس) قبل التدخل، التدخل ( المدة قد تختلف: ساعات، أيام، أسابيع، شهور)، بعد الانتهاء من التدخل يتم تطبيق نفس المقياس أو المقاييس المطبقة قبل التدخل 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5- </a:t>
            </a:r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تحليل البيانات وتفسيرها</a:t>
            </a:r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9942FF-6437-4EF3-914A-45094C4BA1E1}"/>
              </a:ext>
            </a:extLst>
          </p:cNvPr>
          <p:cNvSpPr/>
          <p:nvPr/>
        </p:nvSpPr>
        <p:spPr>
          <a:xfrm>
            <a:off x="2377440" y="242631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التجريبية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Studies</a:t>
            </a:r>
          </a:p>
        </p:txBody>
      </p:sp>
    </p:spTree>
    <p:extLst>
      <p:ext uri="{BB962C8B-B14F-4D97-AF65-F5344CB8AC3E}">
        <p14:creationId xmlns:p14="http://schemas.microsoft.com/office/powerpoint/2010/main" val="42721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130105" y="1593273"/>
            <a:ext cx="9931789" cy="5022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ar-SA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بعض أنواع الدراسات التجريبية</a:t>
            </a:r>
          </a:p>
          <a:p>
            <a:pPr algn="r"/>
            <a:endParaRPr lang="ar-SA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 1-الدراسات التجريبية الحقيقية</a:t>
            </a:r>
          </a:p>
          <a:p>
            <a:pPr algn="r"/>
            <a:r>
              <a:rPr lang="en-GB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True Experimental Studies </a:t>
            </a:r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1-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تعتبر المعيار الذهبي في الدراسات التجريبية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يوجد مجموعتان أو اكثر (</a:t>
            </a:r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تجريبية وضابطة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)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توزيع عشوائي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متغير مستقل (علاج، تدخل، نوع من الدعم...الخ)، ومتغير تابع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  <a:p>
            <a:pPr algn="r"/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2-الدراسات شبه التجريبية</a:t>
            </a:r>
          </a:p>
          <a:p>
            <a:pPr algn="r"/>
            <a:r>
              <a:rPr lang="en-GB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Quasi- Experimental Studies</a:t>
            </a:r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2-</a:t>
            </a:r>
            <a:endParaRPr lang="en-GB" b="1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-عدم القدرة على عمل تجربة حقيقية، أو عمل دراسة ضابطة عشوائية فيمكن استخدام شبه التجريبي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مثلا: لا نستطيع تقديم دواء وهمي لمرضى في حالة متقدمة من المرض ( جانب أخلاقي)، وبالتالي لا توجد مجموعة ضابطة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9942FF-6437-4EF3-914A-45094C4BA1E1}"/>
              </a:ext>
            </a:extLst>
          </p:cNvPr>
          <p:cNvSpPr/>
          <p:nvPr/>
        </p:nvSpPr>
        <p:spPr>
          <a:xfrm>
            <a:off x="2377440" y="242631"/>
            <a:ext cx="7005711" cy="9211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التجريبية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Studies</a:t>
            </a:r>
          </a:p>
        </p:txBody>
      </p:sp>
    </p:spTree>
    <p:extLst>
      <p:ext uri="{BB962C8B-B14F-4D97-AF65-F5344CB8AC3E}">
        <p14:creationId xmlns:p14="http://schemas.microsoft.com/office/powerpoint/2010/main" val="127800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130105" y="1593273"/>
            <a:ext cx="9931789" cy="3823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ar-SA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بعض أنواع الدراسات التجريبية الحقيقية:</a:t>
            </a:r>
          </a:p>
          <a:p>
            <a:pPr algn="r"/>
            <a:endParaRPr lang="ar-SA" b="1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en-GB" b="1" dirty="0">
                <a:solidFill>
                  <a:schemeClr val="tx1"/>
                </a:solidFill>
                <a:cs typeface="Times New Roman" panose="02020603050405020304" pitchFamily="18" charset="0"/>
              </a:rPr>
              <a:t>Basic experiment designs</a:t>
            </a:r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1-</a:t>
            </a:r>
            <a:endParaRPr lang="en-GB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1-التصميم التجريبي الأساسي </a:t>
            </a:r>
          </a:p>
          <a:p>
            <a:pPr algn="r"/>
            <a:endParaRPr lang="ar-SA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مثال على نوعين من أنواع التصميم التجريبي الأساسي: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1- </a:t>
            </a:r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مجموعتان: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 مجموعة تتلقى المتغير المستقل، ومجموعة ضابطة لا تتلقى المتغير المستقل، التوزيع عشوائي، وهناك قياس قبلي وبعدي</a:t>
            </a:r>
          </a:p>
          <a:p>
            <a:pPr algn="r"/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indent="-285750" algn="r">
              <a:buFontTx/>
              <a:buChar char="-"/>
            </a:pP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2-- </a:t>
            </a:r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تصميم الأربع مجموعات 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مجموعتان تجريبيتان (يتم القياس القبلي لمجموعة واحدة فقط)، ومجموعتان ضابطتان (يتم القياس القبلي لمجموعة واحدة فقط)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9942FF-6437-4EF3-914A-45094C4BA1E1}"/>
              </a:ext>
            </a:extLst>
          </p:cNvPr>
          <p:cNvSpPr/>
          <p:nvPr/>
        </p:nvSpPr>
        <p:spPr>
          <a:xfrm>
            <a:off x="2377440" y="242631"/>
            <a:ext cx="7005711" cy="9211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التجريبية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Studies</a:t>
            </a:r>
          </a:p>
        </p:txBody>
      </p:sp>
    </p:spTree>
    <p:extLst>
      <p:ext uri="{BB962C8B-B14F-4D97-AF65-F5344CB8AC3E}">
        <p14:creationId xmlns:p14="http://schemas.microsoft.com/office/powerpoint/2010/main" val="82152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130105" y="1593273"/>
            <a:ext cx="9931789" cy="29787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بعض أنواع الدراسات التجريبية الحقيقية:</a:t>
            </a:r>
          </a:p>
          <a:p>
            <a:pPr algn="r"/>
            <a:endParaRPr lang="ar-SA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Randomised Clinical Trials (RCTs)</a:t>
            </a:r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2-</a:t>
            </a:r>
            <a:r>
              <a:rPr lang="en-GB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2- الدراسات الإكلينيكية العشوائية</a:t>
            </a:r>
          </a:p>
          <a:p>
            <a:pPr algn="r"/>
            <a:endParaRPr lang="ar-SA" b="1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 - دراسة تجريبية يتم فيها تقديم </a:t>
            </a:r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العلاج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 للمجموعة التجريبية بينما المجموعة الضابطة لا تتلقى علاج، ويتم قياس المتغيرات التابعة، بحيث يكون التوزيع عشوائيا</a:t>
            </a:r>
            <a:endParaRPr lang="en-GB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Arms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تسمى مجموعاتها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 :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Blind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Double blind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</a:t>
            </a:r>
            <a:endParaRPr lang="en-GB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9942FF-6437-4EF3-914A-45094C4BA1E1}"/>
              </a:ext>
            </a:extLst>
          </p:cNvPr>
          <p:cNvSpPr/>
          <p:nvPr/>
        </p:nvSpPr>
        <p:spPr>
          <a:xfrm>
            <a:off x="2377440" y="242631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التجريبية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Studies</a:t>
            </a:r>
          </a:p>
        </p:txBody>
      </p:sp>
    </p:spTree>
    <p:extLst>
      <p:ext uri="{BB962C8B-B14F-4D97-AF65-F5344CB8AC3E}">
        <p14:creationId xmlns:p14="http://schemas.microsoft.com/office/powerpoint/2010/main" val="4110966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14400" y="1870364"/>
            <a:ext cx="9931789" cy="4017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ar-SA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بعض أنواع / المصطلحات المستخدمة في الدراسات الإكلينيكية العشوائية  </a:t>
            </a:r>
            <a:endParaRPr lang="en-GB" b="1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en-GB" b="1" dirty="0">
                <a:solidFill>
                  <a:schemeClr val="tx1"/>
                </a:solidFill>
                <a:cs typeface="Times New Roman" panose="02020603050405020304" pitchFamily="18" charset="0"/>
              </a:rPr>
              <a:t>Parallel Groups 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مستخدم بكثرة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</a:t>
            </a:r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مجموعتان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، توزيع عشوائي</a:t>
            </a:r>
          </a:p>
          <a:p>
            <a:pPr algn="r"/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en-GB" b="1" dirty="0">
                <a:solidFill>
                  <a:schemeClr val="tx1"/>
                </a:solidFill>
                <a:cs typeface="Times New Roman" panose="02020603050405020304" pitchFamily="18" charset="0"/>
              </a:rPr>
              <a:t>Randomised Block Design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طريقة للتوزيع العشوائي في الدراسات الإكلينيكية العشوائية 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مثال: </a:t>
            </a:r>
          </a:p>
          <a:p>
            <a:pPr algn="r"/>
            <a:r>
              <a:rPr lang="en-GB" b="1" dirty="0">
                <a:solidFill>
                  <a:schemeClr val="tx1"/>
                </a:solidFill>
                <a:cs typeface="Times New Roman" panose="02020603050405020304" pitchFamily="18" charset="0"/>
              </a:rPr>
              <a:t>Stratified Random Sample 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ضبط خصائص معينة قد تؤثر على التجربة. مثلا الجنس، العمر، شدة المشكلة...الخ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توزع بشكل متكافئ بين المجموعتين</a:t>
            </a:r>
          </a:p>
          <a:p>
            <a:pPr marL="285750" indent="-285750" algn="r">
              <a:buFontTx/>
              <a:buChar char="-"/>
            </a:pPr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Tx/>
              <a:buChar char="-"/>
            </a:pPr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9942FF-6437-4EF3-914A-45094C4BA1E1}"/>
              </a:ext>
            </a:extLst>
          </p:cNvPr>
          <p:cNvSpPr/>
          <p:nvPr/>
        </p:nvSpPr>
        <p:spPr>
          <a:xfrm>
            <a:off x="2377440" y="242631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التجريبية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Studies</a:t>
            </a:r>
          </a:p>
        </p:txBody>
      </p:sp>
    </p:spTree>
    <p:extLst>
      <p:ext uri="{BB962C8B-B14F-4D97-AF65-F5344CB8AC3E}">
        <p14:creationId xmlns:p14="http://schemas.microsoft.com/office/powerpoint/2010/main" val="284668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395815" y="2507672"/>
            <a:ext cx="4688804" cy="16764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يوجد تدخل أو علاج...الخ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2-لا يوجد توزيع عشوائي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قد يوجد مجموعة ضابطة غير مكافئة للمجموعة التجريبية وقد لا يوجد</a:t>
            </a:r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783955" y="596451"/>
            <a:ext cx="3607724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الدراسة شبه التجريبية</a:t>
            </a:r>
          </a:p>
          <a:p>
            <a:pPr algn="ctr"/>
            <a:r>
              <a:rPr lang="en-GB" sz="20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Quasi Experimental Study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1C4DED-9CCE-4F97-8DC3-00E3838C037A}"/>
              </a:ext>
            </a:extLst>
          </p:cNvPr>
          <p:cNvSpPr/>
          <p:nvPr/>
        </p:nvSpPr>
        <p:spPr>
          <a:xfrm>
            <a:off x="6200870" y="2507672"/>
            <a:ext cx="4688804" cy="16764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1-يوجد تدخل او علاج...الخ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2-توزيع عشوائي للمشاركين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يوجد مجموعة ضابطة مكافئة للمجموعة التجريبية </a:t>
            </a:r>
          </a:p>
          <a:p>
            <a:pPr algn="r"/>
            <a:endParaRPr lang="ar-S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54BEF5-B3B3-4AAE-9C57-AA36807736A3}"/>
              </a:ext>
            </a:extLst>
          </p:cNvPr>
          <p:cNvSpPr/>
          <p:nvPr/>
        </p:nvSpPr>
        <p:spPr>
          <a:xfrm>
            <a:off x="6927273" y="596450"/>
            <a:ext cx="3463637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الدراسة التجريبية الحقيقية</a:t>
            </a:r>
          </a:p>
          <a:p>
            <a:pPr algn="ctr"/>
            <a:r>
              <a:rPr lang="en-GB" sz="20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True Experimental Study</a:t>
            </a:r>
          </a:p>
          <a:p>
            <a:pPr algn="ctr"/>
            <a:endParaRPr lang="ar-SA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3BC2EF-2DCA-461D-9DE0-EE67A15F0614}"/>
              </a:ext>
            </a:extLst>
          </p:cNvPr>
          <p:cNvSpPr/>
          <p:nvPr/>
        </p:nvSpPr>
        <p:spPr>
          <a:xfrm>
            <a:off x="4661949" y="298225"/>
            <a:ext cx="1995054" cy="596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مقارنة 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76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2151</Words>
  <Application>Microsoft Office PowerPoint</Application>
  <PresentationFormat>Widescreen</PresentationFormat>
  <Paragraphs>256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modi alsubaie</dc:creator>
  <cp:lastModifiedBy>modi alsubaie</cp:lastModifiedBy>
  <cp:revision>144</cp:revision>
  <dcterms:created xsi:type="dcterms:W3CDTF">2019-06-26T05:47:19Z</dcterms:created>
  <dcterms:modified xsi:type="dcterms:W3CDTF">2019-10-07T18:38:05Z</dcterms:modified>
</cp:coreProperties>
</file>