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1" r:id="rId3"/>
    <p:sldId id="288" r:id="rId4"/>
    <p:sldId id="282" r:id="rId5"/>
    <p:sldId id="283" r:id="rId6"/>
    <p:sldId id="284" r:id="rId7"/>
    <p:sldId id="285" r:id="rId8"/>
    <p:sldId id="290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291" autoAdjust="0"/>
  </p:normalViewPr>
  <p:slideViewPr>
    <p:cSldViewPr snapToGrid="0">
      <p:cViewPr varScale="1">
        <p:scale>
          <a:sx n="69" d="100"/>
          <a:sy n="69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C0E33-9C18-4DF3-8F70-297CBFF000DD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08F83-9811-4C4B-BA12-84EA243BBA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40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107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5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518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69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98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22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85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DA80-8E7C-46DF-82F2-5CB2B25FE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4231A-8387-4429-8C3C-45C4A2912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DF412-12A2-40B1-94A4-A7670C28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232C-0DC9-4A5A-9471-A84CE958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8856D-BD86-4808-8049-2598CE4B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67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E0BE-B916-4852-BAE0-76647295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4F928-37EE-4420-9B76-2945927F8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A237-E6EC-407C-8306-19B213BE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3FDB-FFF6-4353-897E-BE6CE8BD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A1AC7-13FA-47E3-9796-DE9C1116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64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B7F999-D1AC-4CDC-8137-4EAEB69C8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21B0D-EE66-4A0E-AFBC-5C7D3B92B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15634-08F7-4B36-87E2-4F4F45ED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105A4-A027-4F6C-94B8-12B82957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F134C-3F2A-4657-8C1B-D07671F9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7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12FD-33D0-43C3-B527-A74714A2C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7ED4-572E-4DF2-8B99-185AE4B3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1274-4845-46DF-BFD4-7677081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76707-213D-4AFC-84C0-A3249142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17016-2509-43DF-BC3F-54257E84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9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6850-AECE-466D-96E7-DCE2EDAE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36E43-A7E7-4BF1-A66B-0C0548820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359D-BC74-4058-9DA4-B7F3D043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8C18B-A3DB-4A35-A104-20361756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442CD-A69C-4D28-BC10-D58AB65B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60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00D3-6C6B-4D24-A9E4-9B508BD5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96357-9CA1-4B0C-BCB3-38FA54062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24EEC-A093-4CF0-95F9-A07F00CF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B5EF1-6453-4628-881B-25C69A1E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0B82A-B35A-4E49-962F-D90D3332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1897D-7266-40FB-8EDF-B1EBF4BF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2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43AD-1BF1-4F73-9BF9-776FDC34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665FF-E2F3-4E9B-AB15-B1F14033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11964-593D-44EE-9D97-6A898D1D0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14EB6-7430-4E80-958F-355110EE6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726E9-E1B3-4707-AA29-7E11ABE61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86231-1D84-40A1-8347-3484EB4C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59B94-16BD-48F6-A8D5-082177AC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A0EEF-B922-4D35-A800-6C732767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8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3BBD-2FC5-43A5-AE9B-33709EE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E02C0-EDFA-44B3-B795-95945FC9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57F0C-1B75-4E13-B6BF-BC365675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9539D-4881-4B38-B517-E39BEC8B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61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C83A3-6468-4102-BD8D-26B099B3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7189E-332F-4BE9-BC0E-F08DA856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00E5A-6FBA-4093-B9EC-C8F39E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98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4581-A149-48C7-B0AB-2CA1AC2A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935BF-544B-4513-8A81-0AE91BCE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8E9EF-AC0B-4787-B1EA-1DD8D1E3C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38871-5C06-47FA-B658-6ACB220F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CF27D-12BD-432A-A2B3-7D3DA3D5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9677F-A73D-4E95-ADF9-E0AB65F7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7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7379C-FDCE-4AB8-A7B3-C812A0E4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7C32C-758D-43BA-93B9-2FE3BAC8D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16D77-B72B-4756-A52A-2072EE8D6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FF552-F08B-41FB-9D27-5B7899AC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79AC-4D7F-4E11-8AEE-636330A9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99C58-870A-46DE-B9D1-BC9739B3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77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9B95A-D818-4F77-8B4A-7780AFE7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F245E-A803-429C-909C-0D773E6C8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E13C-1AAA-473F-9D59-D97F28DC8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251B-FE01-4E5D-B599-9B0A49235A22}" type="datetimeFigureOut">
              <a:rPr lang="en-GB" smtClean="0"/>
              <a:t>21/10/2019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95CFC-08EE-480B-A5B5-338CB3AF4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C0336-3F22-4C3E-8D77-BD1D3D24F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4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CBB3BC-FC1B-4B9F-A0BA-828FA3F4971F}"/>
              </a:ext>
            </a:extLst>
          </p:cNvPr>
          <p:cNvSpPr/>
          <p:nvPr/>
        </p:nvSpPr>
        <p:spPr>
          <a:xfrm>
            <a:off x="3066756" y="833547"/>
            <a:ext cx="5669280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Research Methods Module (</a:t>
            </a:r>
            <a:r>
              <a:rPr lang="en-GB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603)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 1,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CEA686-1DFC-4651-AD5C-474CB342EB8B}"/>
              </a:ext>
            </a:extLst>
          </p:cNvPr>
          <p:cNvSpPr/>
          <p:nvPr/>
        </p:nvSpPr>
        <p:spPr>
          <a:xfrm>
            <a:off x="4909625" y="4828699"/>
            <a:ext cx="2293033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Modi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Alsubaie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280EA6-51B1-4D56-8CB6-BEFF3C679CF7}"/>
              </a:ext>
            </a:extLst>
          </p:cNvPr>
          <p:cNvSpPr/>
          <p:nvPr/>
        </p:nvSpPr>
        <p:spPr>
          <a:xfrm>
            <a:off x="3938953" y="2832331"/>
            <a:ext cx="3924886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8: Research Methods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Quantitative, Qualitative and Mixed Methods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527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551708"/>
            <a:ext cx="9931789" cy="37545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منهج يركز على البحث حول ظاهرة أو مشكلة بحثا كميا </a:t>
            </a:r>
          </a:p>
          <a:p>
            <a:pPr algn="r"/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امثلة: دراسات مسحية، ارتباطية، مقارنة، تجريبية ...</a:t>
            </a:r>
          </a:p>
          <a:p>
            <a:pPr algn="r"/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يفيد في </a:t>
            </a:r>
            <a:r>
              <a:rPr lang="ar-SA" sz="1900" dirty="0">
                <a:solidFill>
                  <a:schemeClr val="tx1"/>
                </a:solidFill>
                <a:cs typeface="Times New Roman" panose="02020603050405020304" pitchFamily="18" charset="0"/>
              </a:rPr>
              <a:t>فحص نتائج تدخلات، علاقات بين متغيرات، فروق...</a:t>
            </a:r>
          </a:p>
          <a:p>
            <a:pPr algn="r"/>
            <a:r>
              <a:rPr lang="ar-SA" sz="1900" dirty="0">
                <a:solidFill>
                  <a:schemeClr val="tx1"/>
                </a:solidFill>
                <a:cs typeface="Times New Roman" panose="02020603050405020304" pitchFamily="18" charset="0"/>
              </a:rPr>
              <a:t>- منهج يعتمد على اختبار فروض أو نظريات</a:t>
            </a:r>
            <a:endParaRPr lang="ar-SA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جمع البيانات كميا: الأدوات المستخدمة قد تكون مقاييس، مقابلات، ملاحظة....</a:t>
            </a:r>
          </a:p>
          <a:p>
            <a:pPr algn="r"/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تحليل النتائج يعتمد بشكل أساسي على الإحصاء المعياري (ثقة اكثر)</a:t>
            </a:r>
          </a:p>
          <a:p>
            <a:pPr algn="r"/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عرض النتائج احصائيا </a:t>
            </a:r>
            <a:endParaRPr lang="ar-SA" sz="19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sz="1900" dirty="0">
                <a:solidFill>
                  <a:schemeClr val="tx1"/>
                </a:solidFill>
                <a:cs typeface="Times New Roman" panose="02020603050405020304" pitchFamily="18" charset="0"/>
              </a:rPr>
              <a:t>- تطبق في أماكن أكثر تحكما</a:t>
            </a:r>
          </a:p>
          <a:p>
            <a:pPr algn="r"/>
            <a:r>
              <a:rPr lang="ar-SA" sz="1900" dirty="0">
                <a:solidFill>
                  <a:schemeClr val="tx1"/>
                </a:solidFill>
                <a:cs typeface="Times New Roman" panose="02020603050405020304" pitchFamily="18" charset="0"/>
              </a:rPr>
              <a:t>-عدد كبير من الحالات وإمكانية التعميم </a:t>
            </a:r>
          </a:p>
          <a:p>
            <a:pPr algn="r"/>
            <a:r>
              <a:rPr lang="ar-SA" sz="1900" u="sng" dirty="0">
                <a:solidFill>
                  <a:schemeClr val="tx1"/>
                </a:solidFill>
                <a:cs typeface="Times New Roman" panose="02020603050405020304" pitchFamily="18" charset="0"/>
              </a:rPr>
              <a:t>سلبيات عامة</a:t>
            </a:r>
            <a:r>
              <a:rPr lang="ar-SA" sz="1900" dirty="0">
                <a:solidFill>
                  <a:schemeClr val="tx1"/>
                </a:solidFill>
                <a:cs typeface="Times New Roman" panose="02020603050405020304" pitchFamily="18" charset="0"/>
              </a:rPr>
              <a:t>: لا تركز على وجهات نظر المشاركين حول الظاهرة او المشكلة، ولا تفحص لماذا أو كيف </a:t>
            </a:r>
          </a:p>
          <a:p>
            <a:pPr algn="r"/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3EDC1D-F6EB-4BC9-920F-11B3DA46311E}"/>
              </a:ext>
            </a:extLst>
          </p:cNvPr>
          <p:cNvSpPr/>
          <p:nvPr/>
        </p:nvSpPr>
        <p:spPr>
          <a:xfrm>
            <a:off x="2377440" y="242631"/>
            <a:ext cx="7005711" cy="810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Method </a:t>
            </a:r>
          </a:p>
        </p:txBody>
      </p:sp>
    </p:spTree>
    <p:extLst>
      <p:ext uri="{BB962C8B-B14F-4D97-AF65-F5344CB8AC3E}">
        <p14:creationId xmlns:p14="http://schemas.microsoft.com/office/powerpoint/2010/main" val="274248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690255"/>
            <a:ext cx="9931789" cy="3422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فهم الظاهرة ولكن من خلال وجهة نظر المشاركين في الدراسة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بحث كيفي/ نوعي يركز على البيانات غير الرقمية مع طريقة مختلفة لتحليل النتائج</a:t>
            </a: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تفيد في فحص المكانيزمات، التفاعل بين الافراد، الأسباب لنتائج كمية ...</a:t>
            </a:r>
          </a:p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تساعد في تطوير فرضيات ونظريات</a:t>
            </a:r>
          </a:p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يتم جمع البيانات من خلال الملاحظة، المقابلة، ........</a:t>
            </a:r>
          </a:p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تحليل النتائج: تحليل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 المحتوى ( نصي، سمعي، بصري)</a:t>
            </a:r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 أنماط معينة من خلال وصف المشاركين</a:t>
            </a:r>
          </a:p>
          <a:p>
            <a:pPr lvl="8"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عرض النتائج:</a:t>
            </a:r>
          </a:p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في البيئة الطبيعية للشخص ولكن (ليس دائما)</a:t>
            </a:r>
          </a:p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عدد قليل من المشاركين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</a:t>
            </a:r>
            <a:r>
              <a:rPr lang="ar-SA" u="sng" dirty="0">
                <a:solidFill>
                  <a:schemeClr val="tx1"/>
                </a:solidFill>
                <a:cs typeface="Times New Roman" panose="02020603050405020304" pitchFamily="18" charset="0"/>
              </a:rPr>
              <a:t>سلبيات عامة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: خطر التحيز عالي، يحتاج الى التدريب والخبرة وبرامج معينة</a:t>
            </a:r>
            <a:r>
              <a:rPr lang="en-GB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FDC65B-94AB-452B-B04D-D567A1D3E3EB}"/>
              </a:ext>
            </a:extLst>
          </p:cNvPr>
          <p:cNvSpPr/>
          <p:nvPr/>
        </p:nvSpPr>
        <p:spPr>
          <a:xfrm>
            <a:off x="2377440" y="242631"/>
            <a:ext cx="7005711" cy="810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Qualitative Method </a:t>
            </a:r>
          </a:p>
        </p:txBody>
      </p:sp>
    </p:spTree>
    <p:extLst>
      <p:ext uri="{BB962C8B-B14F-4D97-AF65-F5344CB8AC3E}">
        <p14:creationId xmlns:p14="http://schemas.microsoft.com/office/powerpoint/2010/main" val="237640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482436"/>
            <a:ext cx="9931789" cy="32142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بعض خصائص البحث الكيفي </a:t>
            </a:r>
            <a:endParaRPr lang="ar-SA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1-جمع البيانات في السياق الطبيعي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:  </a:t>
            </a:r>
            <a:endParaRPr lang="en-GB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2-الباحث أساسي في البحث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3-مصادر متنوعة للبيانات: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4-تحليل البيانات: </a:t>
            </a:r>
            <a:endParaRPr lang="en-GB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5-المعاني التي يحملها المشارك حول مشكلة البحث: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6- الطبيعة المتغيرة :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7-الأثر الشخصي للباحث في الدراسة: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8- خاصية الشمولية في الوصف:</a:t>
            </a:r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3EDC1D-F6EB-4BC9-920F-11B3DA46311E}"/>
              </a:ext>
            </a:extLst>
          </p:cNvPr>
          <p:cNvSpPr/>
          <p:nvPr/>
        </p:nvSpPr>
        <p:spPr>
          <a:xfrm>
            <a:off x="2377440" y="242631"/>
            <a:ext cx="7005711" cy="810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Qualitative Method </a:t>
            </a:r>
          </a:p>
        </p:txBody>
      </p:sp>
    </p:spTree>
    <p:extLst>
      <p:ext uri="{BB962C8B-B14F-4D97-AF65-F5344CB8AC3E}">
        <p14:creationId xmlns:p14="http://schemas.microsoft.com/office/powerpoint/2010/main" val="211947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634836"/>
            <a:ext cx="9931789" cy="26185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منهج جديد، يجمع بين الطرق الكمية والكيفية للإجابة على سؤال أو أسئلة البحث </a:t>
            </a:r>
          </a:p>
          <a:p>
            <a:pPr algn="r"/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هناك تصورات </a:t>
            </a:r>
            <a:r>
              <a:rPr lang="ar-SA" sz="1900" dirty="0">
                <a:solidFill>
                  <a:schemeClr val="tx1"/>
                </a:solidFill>
                <a:cs typeface="Times New Roman" panose="02020603050405020304" pitchFamily="18" charset="0"/>
              </a:rPr>
              <a:t>مختلفة للمشكلة كميا وكيفيا </a:t>
            </a:r>
            <a:endParaRPr lang="ar-SA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يساعد في التعامل مع مشاكل الطرق الكمية أو الكيفية ويعطي فهم كامل للمشكلة</a:t>
            </a:r>
          </a:p>
          <a:p>
            <a:pPr algn="r"/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لابد من توفر جميع الإجراءات الخاصة بكل طريقة سواء الكمية او الكيفية  </a:t>
            </a:r>
          </a:p>
          <a:p>
            <a:pPr algn="r"/>
            <a:r>
              <a:rPr lang="ar-S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تحليل لكلا البيانات ثم المزج والربط </a:t>
            </a:r>
          </a:p>
          <a:p>
            <a:pPr algn="r"/>
            <a:r>
              <a:rPr lang="ar-SA" sz="19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ar-SA" sz="1900" b="1" dirty="0">
                <a:solidFill>
                  <a:schemeClr val="tx1"/>
                </a:solidFill>
                <a:cs typeface="Times New Roman" panose="02020603050405020304" pitchFamily="18" charset="0"/>
              </a:rPr>
              <a:t>- الفرق بين المنهج المختلط والمنهج المتعدد؟</a:t>
            </a:r>
            <a:endParaRPr lang="ar-SA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3EDC1D-F6EB-4BC9-920F-11B3DA46311E}"/>
              </a:ext>
            </a:extLst>
          </p:cNvPr>
          <p:cNvSpPr/>
          <p:nvPr/>
        </p:nvSpPr>
        <p:spPr>
          <a:xfrm>
            <a:off x="2377440" y="242631"/>
            <a:ext cx="7005711" cy="810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Mixed Method </a:t>
            </a:r>
          </a:p>
        </p:txBody>
      </p:sp>
    </p:spTree>
    <p:extLst>
      <p:ext uri="{BB962C8B-B14F-4D97-AF65-F5344CB8AC3E}">
        <p14:creationId xmlns:p14="http://schemas.microsoft.com/office/powerpoint/2010/main" val="2542890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14400" y="1246300"/>
            <a:ext cx="9931789" cy="54377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dirty="0">
                <a:solidFill>
                  <a:schemeClr val="tx1"/>
                </a:solidFill>
                <a:cs typeface="+mj-cs"/>
              </a:rPr>
              <a:t>قد تكون الأسئلة ايضاحية او استكشافية أو متقاربة، ويتم الإجابة عليها من خلال كلا الطرق الكمية والكيفية مع اختلاف الترتيب فيما بينهم، امثلة على بعض التصاميم: </a:t>
            </a:r>
          </a:p>
          <a:p>
            <a:pPr algn="r"/>
            <a:r>
              <a:rPr lang="en-GB" sz="2000" b="1" dirty="0">
                <a:solidFill>
                  <a:schemeClr val="tx1"/>
                </a:solidFill>
                <a:cs typeface="+mj-cs"/>
              </a:rPr>
              <a:t>Explanatory Sequential Design </a:t>
            </a:r>
            <a:endParaRPr lang="ar-SA" sz="2000" b="1" dirty="0">
              <a:solidFill>
                <a:schemeClr val="tx1"/>
              </a:solidFill>
              <a:cs typeface="+mj-cs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+mj-cs"/>
              </a:rPr>
              <a:t>تصميم تسلسلي ايضاحي يبدأ باستخدام المنهج الكمي وتحليله ثم استخدام الكيفي ( والذي يستخدم ليفسر النتائج الكمية) وتحليله، التطبيق في </a:t>
            </a:r>
            <a:r>
              <a:rPr lang="ar-SA" b="1" dirty="0">
                <a:solidFill>
                  <a:schemeClr val="tx1"/>
                </a:solidFill>
                <a:cs typeface="+mj-cs"/>
              </a:rPr>
              <a:t>أوقات مختلفة </a:t>
            </a:r>
            <a:r>
              <a:rPr lang="ar-SA" dirty="0">
                <a:solidFill>
                  <a:schemeClr val="tx1"/>
                </a:solidFill>
                <a:cs typeface="+mj-cs"/>
              </a:rPr>
              <a:t>ولكن  الهدف الإجابة على نفس السؤال</a:t>
            </a:r>
          </a:p>
          <a:p>
            <a:pPr algn="r"/>
            <a:r>
              <a:rPr lang="en-GB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r"/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GB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Exploratory Sequential Design </a:t>
            </a:r>
            <a:endParaRPr lang="ar-SA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تصميم تسلسلي استكشافي يبدأ باستخدام المنهج الكيفي ثم الكمي (المنهج الكيفي)، التطبيق في 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أوقات مختلفة 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ولكن الهدف الإجابة على نفس السؤال </a:t>
            </a:r>
          </a:p>
          <a:p>
            <a:pPr algn="r"/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GB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Convergent Parallel Design </a:t>
            </a:r>
            <a:endParaRPr lang="ar-SA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تصميم متوازي يتم تطبيق المنهج الكمي والكيفي 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في نفس الوقت 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ثم تحلل النتائج وتدمج وتفسر</a:t>
            </a:r>
            <a:endParaRPr lang="en-GB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en-GB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en-GB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3EDC1D-F6EB-4BC9-920F-11B3DA46311E}"/>
              </a:ext>
            </a:extLst>
          </p:cNvPr>
          <p:cNvSpPr/>
          <p:nvPr/>
        </p:nvSpPr>
        <p:spPr>
          <a:xfrm>
            <a:off x="2377440" y="173968"/>
            <a:ext cx="7005711" cy="550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Mixed Method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ECC7D7-3DCB-4B1C-BC57-AFB0A441CDB2}"/>
              </a:ext>
            </a:extLst>
          </p:cNvPr>
          <p:cNvSpPr/>
          <p:nvPr/>
        </p:nvSpPr>
        <p:spPr>
          <a:xfrm>
            <a:off x="8339953" y="2995772"/>
            <a:ext cx="1437249" cy="443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كمي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1640B5-4D40-4B8C-9EE5-85832C666C61}"/>
              </a:ext>
            </a:extLst>
          </p:cNvPr>
          <p:cNvSpPr/>
          <p:nvPr/>
        </p:nvSpPr>
        <p:spPr>
          <a:xfrm>
            <a:off x="5540272" y="2978728"/>
            <a:ext cx="1474399" cy="443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كيفي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E10EC4-209C-4ECD-9F35-58B86E09CB12}"/>
              </a:ext>
            </a:extLst>
          </p:cNvPr>
          <p:cNvSpPr/>
          <p:nvPr/>
        </p:nvSpPr>
        <p:spPr>
          <a:xfrm>
            <a:off x="2438896" y="2932723"/>
            <a:ext cx="1735077" cy="443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دمج وتفسير  </a:t>
            </a:r>
            <a:endParaRPr lang="en-GB" dirty="0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19208F02-9B03-4136-BFBD-974BA52A2FE8}"/>
              </a:ext>
            </a:extLst>
          </p:cNvPr>
          <p:cNvSpPr/>
          <p:nvPr/>
        </p:nvSpPr>
        <p:spPr>
          <a:xfrm>
            <a:off x="7387626" y="3106608"/>
            <a:ext cx="678873" cy="221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1986A-8100-4ABA-AA4C-C2D1A30387CB}"/>
              </a:ext>
            </a:extLst>
          </p:cNvPr>
          <p:cNvSpPr/>
          <p:nvPr/>
        </p:nvSpPr>
        <p:spPr>
          <a:xfrm>
            <a:off x="5528660" y="4175984"/>
            <a:ext cx="1437249" cy="443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كمي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030A3B-E8BF-4D14-979C-FF8D63EE0104}"/>
              </a:ext>
            </a:extLst>
          </p:cNvPr>
          <p:cNvSpPr/>
          <p:nvPr/>
        </p:nvSpPr>
        <p:spPr>
          <a:xfrm>
            <a:off x="8349333" y="4175984"/>
            <a:ext cx="1528002" cy="443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كيفي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844599-F0D0-45EB-B164-4831CE0A4859}"/>
              </a:ext>
            </a:extLst>
          </p:cNvPr>
          <p:cNvSpPr/>
          <p:nvPr/>
        </p:nvSpPr>
        <p:spPr>
          <a:xfrm>
            <a:off x="7721461" y="5551755"/>
            <a:ext cx="1437249" cy="443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كيفي  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039A3A-95A1-412F-AD1E-4C577FC4EFD6}"/>
              </a:ext>
            </a:extLst>
          </p:cNvPr>
          <p:cNvSpPr/>
          <p:nvPr/>
        </p:nvSpPr>
        <p:spPr>
          <a:xfrm>
            <a:off x="7721461" y="6133645"/>
            <a:ext cx="1437249" cy="443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كمي </a:t>
            </a:r>
            <a:endParaRPr lang="en-GB" dirty="0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7124C4D6-5E0D-4F43-A507-2F0C3E777C1C}"/>
              </a:ext>
            </a:extLst>
          </p:cNvPr>
          <p:cNvSpPr/>
          <p:nvPr/>
        </p:nvSpPr>
        <p:spPr>
          <a:xfrm>
            <a:off x="4517686" y="3089564"/>
            <a:ext cx="678873" cy="221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3D14EFC9-48F7-406A-8EDD-73CBF8C6C368}"/>
              </a:ext>
            </a:extLst>
          </p:cNvPr>
          <p:cNvSpPr/>
          <p:nvPr/>
        </p:nvSpPr>
        <p:spPr>
          <a:xfrm>
            <a:off x="7387626" y="4307601"/>
            <a:ext cx="678873" cy="221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F6082379-0788-450B-AF31-935A5ED6EAD5}"/>
              </a:ext>
            </a:extLst>
          </p:cNvPr>
          <p:cNvSpPr/>
          <p:nvPr/>
        </p:nvSpPr>
        <p:spPr>
          <a:xfrm>
            <a:off x="4497512" y="4286820"/>
            <a:ext cx="678873" cy="221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37058C-799F-4C6C-AEBB-A499ACECAAA8}"/>
              </a:ext>
            </a:extLst>
          </p:cNvPr>
          <p:cNvSpPr/>
          <p:nvPr/>
        </p:nvSpPr>
        <p:spPr>
          <a:xfrm>
            <a:off x="2377440" y="4175983"/>
            <a:ext cx="1767797" cy="443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دمج وتفسير  </a:t>
            </a:r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BB87241-03A9-466B-A088-244AF32C35B7}"/>
              </a:ext>
            </a:extLst>
          </p:cNvPr>
          <p:cNvSpPr/>
          <p:nvPr/>
        </p:nvSpPr>
        <p:spPr>
          <a:xfrm>
            <a:off x="4497513" y="5839510"/>
            <a:ext cx="1805348" cy="4433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/>
              <a:t>دمج وتفسير  </a:t>
            </a:r>
            <a:endParaRPr lang="en-GB" dirty="0"/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58D88FF2-3755-472D-8EB8-A7B21132C4BB}"/>
              </a:ext>
            </a:extLst>
          </p:cNvPr>
          <p:cNvSpPr/>
          <p:nvPr/>
        </p:nvSpPr>
        <p:spPr>
          <a:xfrm>
            <a:off x="6626473" y="5911972"/>
            <a:ext cx="678873" cy="2216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5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634837"/>
            <a:ext cx="9931789" cy="441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محتويات الدراسة المختلطة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المقدمة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أسئلة البحث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توضيح المنهج المستخدم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توضيح التصميم المستخدم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العينة / حجم العينة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السياق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الأدوات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إجراءات جمع البيانات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تحليل البيانات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دمج البيانات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الصدق/ الثبات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3EDC1D-F6EB-4BC9-920F-11B3DA46311E}"/>
              </a:ext>
            </a:extLst>
          </p:cNvPr>
          <p:cNvSpPr/>
          <p:nvPr/>
        </p:nvSpPr>
        <p:spPr>
          <a:xfrm>
            <a:off x="2377440" y="242631"/>
            <a:ext cx="7005711" cy="810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Mixed Method </a:t>
            </a:r>
          </a:p>
        </p:txBody>
      </p:sp>
    </p:spTree>
    <p:extLst>
      <p:ext uri="{BB962C8B-B14F-4D97-AF65-F5344CB8AC3E}">
        <p14:creationId xmlns:p14="http://schemas.microsoft.com/office/powerpoint/2010/main" val="3783698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634837"/>
            <a:ext cx="9931789" cy="17941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بعض البرامج المساعدة في تحليل البيانات الكيفية</a:t>
            </a:r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en-GB" sz="2000" dirty="0">
                <a:solidFill>
                  <a:schemeClr val="tx1"/>
                </a:solidFill>
                <a:cs typeface="Times New Roman" panose="02020603050405020304" pitchFamily="18" charset="0"/>
              </a:rPr>
              <a:t>NVIVO</a:t>
            </a:r>
          </a:p>
          <a:p>
            <a:pPr algn="r"/>
            <a:r>
              <a:rPr lang="en-GB" sz="2000" dirty="0">
                <a:solidFill>
                  <a:schemeClr val="tx1"/>
                </a:solidFill>
                <a:cs typeface="Times New Roman" panose="02020603050405020304" pitchFamily="18" charset="0"/>
              </a:rPr>
              <a:t>MAXQDA </a:t>
            </a:r>
          </a:p>
          <a:p>
            <a:pPr algn="r"/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10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634837"/>
            <a:ext cx="9931789" cy="24799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تم الاعداد لجزء من هذه المحاضرة بالرجوع الى المراجع:</a:t>
            </a:r>
          </a:p>
          <a:p>
            <a:pPr algn="r"/>
            <a:r>
              <a:rPr lang="en-GB" sz="2000" dirty="0">
                <a:solidFill>
                  <a:schemeClr val="tx1"/>
                </a:solidFill>
                <a:cs typeface="Times New Roman" panose="02020603050405020304" pitchFamily="18" charset="0"/>
              </a:rPr>
              <a:t>Creswell, J. W., &amp; Plano Clark, V.L (2017). Designing and Conducting Mixed Methods Research (3</a:t>
            </a:r>
            <a:r>
              <a:rPr lang="en-GB" sz="20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rd</a:t>
            </a:r>
            <a:r>
              <a:rPr lang="en-GB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ed), SAGE publications </a:t>
            </a:r>
          </a:p>
          <a:p>
            <a:pPr algn="r"/>
            <a:endParaRPr lang="ar-SA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تطوير مقترح للطرق المختلط في البحث العلمي (2017) </a:t>
            </a:r>
            <a:r>
              <a:rPr lang="ar-SA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جونبي</a:t>
            </a:r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ar-SA" sz="2000" dirty="0" err="1">
                <a:solidFill>
                  <a:schemeClr val="tx1"/>
                </a:solidFill>
                <a:cs typeface="Times New Roman" panose="02020603050405020304" pitchFamily="18" charset="0"/>
              </a:rPr>
              <a:t>وشوتز</a:t>
            </a:r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، ترجمة  جواهر الزيد، الرياض، دار جامعة الملك سعود</a:t>
            </a:r>
          </a:p>
        </p:txBody>
      </p:sp>
    </p:spTree>
    <p:extLst>
      <p:ext uri="{BB962C8B-B14F-4D97-AF65-F5344CB8AC3E}">
        <p14:creationId xmlns:p14="http://schemas.microsoft.com/office/powerpoint/2010/main" val="157871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1595</Words>
  <Application>Microsoft Office PowerPoint</Application>
  <PresentationFormat>Widescreen</PresentationFormat>
  <Paragraphs>153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modi alsubaie</dc:creator>
  <cp:lastModifiedBy>modi alsubaie</cp:lastModifiedBy>
  <cp:revision>244</cp:revision>
  <dcterms:created xsi:type="dcterms:W3CDTF">2019-06-26T05:47:19Z</dcterms:created>
  <dcterms:modified xsi:type="dcterms:W3CDTF">2019-10-21T19:08:24Z</dcterms:modified>
</cp:coreProperties>
</file>