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3" r:id="rId1"/>
  </p:sldMasterIdLst>
  <p:notesMasterIdLst>
    <p:notesMasterId r:id="rId29"/>
  </p:notesMasterIdLst>
  <p:sldIdLst>
    <p:sldId id="374" r:id="rId2"/>
    <p:sldId id="363" r:id="rId3"/>
    <p:sldId id="294" r:id="rId4"/>
    <p:sldId id="295" r:id="rId5"/>
    <p:sldId id="257" r:id="rId6"/>
    <p:sldId id="258" r:id="rId7"/>
    <p:sldId id="296" r:id="rId8"/>
    <p:sldId id="298" r:id="rId9"/>
    <p:sldId id="299" r:id="rId10"/>
    <p:sldId id="334" r:id="rId11"/>
    <p:sldId id="335" r:id="rId12"/>
    <p:sldId id="336" r:id="rId13"/>
    <p:sldId id="337" r:id="rId14"/>
    <p:sldId id="362" r:id="rId15"/>
    <p:sldId id="375" r:id="rId16"/>
    <p:sldId id="259" r:id="rId17"/>
    <p:sldId id="339" r:id="rId18"/>
    <p:sldId id="357" r:id="rId19"/>
    <p:sldId id="260" r:id="rId20"/>
    <p:sldId id="261" r:id="rId21"/>
    <p:sldId id="263" r:id="rId22"/>
    <p:sldId id="262" r:id="rId23"/>
    <p:sldId id="340" r:id="rId24"/>
    <p:sldId id="341" r:id="rId25"/>
    <p:sldId id="264" r:id="rId26"/>
    <p:sldId id="359" r:id="rId27"/>
    <p:sldId id="376" r:id="rId28"/>
  </p:sldIdLst>
  <p:sldSz cx="9144000" cy="6858000" type="screen4x3"/>
  <p:notesSz cx="6858000" cy="9144000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FF33"/>
    <a:srgbClr val="009999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CB417F-B265-44E6-8EE6-D36BB6CE5B2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05570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6A2AE9-99C9-4FC4-B09D-38FF2461451C}" type="slidenum">
              <a:rPr lang="fr-FR" sz="1200"/>
              <a:pPr/>
              <a:t>2</a:t>
            </a:fld>
            <a:endParaRPr lang="fr-FR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417F-B265-44E6-8EE6-D36BB6CE5B2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6865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7DCE4F-F98D-435F-9566-0969AED4AF5A}" type="slidenum">
              <a:rPr lang="fr-FR" sz="1200"/>
              <a:pPr/>
              <a:t>14</a:t>
            </a:fld>
            <a:endParaRPr lang="fr-FR" sz="12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</p:spPr>
        <p:txBody>
          <a:bodyPr/>
          <a:lstStyle/>
          <a:p>
            <a:r>
              <a:rPr lang="en-US" dirty="0" smtClean="0"/>
              <a:t>Pictures public domain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7DCE4F-F98D-435F-9566-0969AED4AF5A}" type="slidenum">
              <a:rPr lang="fr-FR" sz="1200"/>
              <a:pPr/>
              <a:t>18</a:t>
            </a:fld>
            <a:endParaRPr lang="fr-FR" sz="1200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</p:spPr>
        <p:txBody>
          <a:bodyPr/>
          <a:lstStyle/>
          <a:p>
            <a:r>
              <a:rPr lang="en-US" dirty="0" smtClean="0"/>
              <a:t>Pictures public domain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877CE6-ECC4-43AB-83B8-855074151CE0}" type="slidenum">
              <a:rPr lang="fr-FR" sz="1200"/>
              <a:pPr/>
              <a:t>26</a:t>
            </a:fld>
            <a:endParaRPr lang="fr-FR" sz="1200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3693"/>
            <a:ext cx="5027916" cy="4113922"/>
          </a:xfrm>
          <a:noFill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F87E-CCEA-4DE0-8C69-70F9CFE4E17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14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384E1-D624-4164-B434-4451C6821C3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97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E910C-F4E8-44F0-A71F-5A7BAFC40AA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841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F01B2-0D14-4F78-AAEF-C1E5B84034EA}" type="datetime1">
              <a:rPr lang="en-US" smtClean="0"/>
              <a:pPr>
                <a:defRPr/>
              </a:pPr>
              <a:t>8/6/2017</a:t>
            </a:fld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Dr.T.V.Rao MD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5758-DEE0-484E-9CC3-96FE04A22E5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42160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524000"/>
            <a:ext cx="4122738" cy="2236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1538" y="1524000"/>
            <a:ext cx="4124325" cy="2236788"/>
          </a:xfrm>
        </p:spPr>
        <p:txBody>
          <a:bodyPr/>
          <a:lstStyle/>
          <a:p>
            <a:pPr lvl="0"/>
            <a:endParaRPr lang="en-IN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02222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30B64-FAF1-4E9D-B7D4-3FABCBB2EAA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49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3B213-F43A-4416-817C-2EC13E38E4C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48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04636-A36A-4527-916A-4F96D9464D5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18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7F30F-D842-4114-B610-D89A4376194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59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9F7D1-30B7-4617-A7F0-B5B98E9B843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97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B007F-FA80-43FB-B873-DBE3A930F30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70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74832-2229-45CA-9FAE-21750459A85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90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DF5C7-CFF5-4A49-BDE4-054E625F695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560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8747-2338-4C01-AB90-D6AC753A9C9B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8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35010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9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Serology</a:t>
            </a:r>
            <a:r>
              <a:rPr lang="en-US" sz="5400" b="1" dirty="0" smtClean="0">
                <a:solidFill>
                  <a:srgbClr val="3333FF"/>
                </a:solidFill>
              </a:rPr>
              <a:t/>
            </a:r>
            <a:br>
              <a:rPr lang="en-US" sz="5400" b="1" dirty="0" smtClean="0">
                <a:solidFill>
                  <a:srgbClr val="3333FF"/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Adobe Ming Std L" pitchFamily="18" charset="-128"/>
              </a:rPr>
              <a:t>AGGLUTINATION TESTS and IMMUNOASSYS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</a:br>
            <a:r>
              <a:rPr lang="en-US" sz="3600" b="1" dirty="0" smtClean="0">
                <a:solidFill>
                  <a:srgbClr val="3333FF"/>
                </a:solidFill>
              </a:rPr>
              <a:t>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BASICS</a:t>
            </a:r>
            <a: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00CCFF"/>
                </a:solidFill>
              </a:rPr>
              <a:t/>
            </a:r>
            <a:br>
              <a:rPr lang="en-US" sz="3600" b="1" dirty="0" smtClean="0">
                <a:solidFill>
                  <a:srgbClr val="00CCFF"/>
                </a:solidFill>
              </a:rPr>
            </a:br>
            <a:r>
              <a:rPr lang="en-US" sz="5400" b="1" dirty="0" smtClean="0">
                <a:solidFill>
                  <a:srgbClr val="3333FF"/>
                </a:solidFill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</a:rPr>
              <a:t> Saud </a:t>
            </a:r>
            <a:r>
              <a:rPr lang="en-US" sz="3600" i="1" dirty="0" err="1" smtClean="0">
                <a:solidFill>
                  <a:schemeClr val="tx1"/>
                </a:solidFill>
              </a:rPr>
              <a:t>AbdUllah</a:t>
            </a:r>
            <a:r>
              <a:rPr lang="en-US" sz="3600" i="1" dirty="0" smtClean="0">
                <a:solidFill>
                  <a:schemeClr val="tx1"/>
                </a:solidFill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</a:rPr>
              <a:t>Almasri</a:t>
            </a:r>
            <a:r>
              <a:rPr lang="en-US" sz="3600" i="1" dirty="0" smtClean="0">
                <a:solidFill>
                  <a:schemeClr val="tx1"/>
                </a:solidFill>
              </a:rPr>
              <a:t/>
            </a:r>
            <a:br>
              <a:rPr lang="en-US" sz="3600" i="1" dirty="0" smtClean="0">
                <a:solidFill>
                  <a:schemeClr val="tx1"/>
                </a:solidFill>
              </a:rPr>
            </a:br>
            <a:r>
              <a:rPr lang="en-US" sz="3600" i="1" dirty="0" smtClean="0"/>
              <a:t>434104889</a:t>
            </a:r>
            <a:r>
              <a:rPr lang="en-US" sz="3600" i="1" dirty="0" smtClean="0">
                <a:solidFill>
                  <a:schemeClr val="tx1"/>
                </a:solidFill>
              </a:rPr>
              <a:t>    </a:t>
            </a:r>
            <a:endParaRPr lang="en-IN" sz="2000" i="1" dirty="0" smtClean="0">
              <a:solidFill>
                <a:srgbClr val="66FFFF"/>
              </a:solidFill>
            </a:endParaRPr>
          </a:p>
        </p:txBody>
      </p:sp>
      <p:sp>
        <p:nvSpPr>
          <p:cNvPr id="2" name="عنوان فرعي 1"/>
          <p:cNvSpPr>
            <a:spLocks noGrp="1"/>
          </p:cNvSpPr>
          <p:nvPr>
            <p:ph type="subTitle" idx="1"/>
          </p:nvPr>
        </p:nvSpPr>
        <p:spPr>
          <a:xfrm>
            <a:off x="-1836712" y="6165304"/>
            <a:ext cx="6400800" cy="1752600"/>
          </a:xfrm>
        </p:spPr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01144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28625"/>
            <a:ext cx="9144000" cy="1398588"/>
          </a:xfrm>
        </p:spPr>
        <p:txBody>
          <a:bodyPr/>
          <a:lstStyle/>
          <a:p>
            <a:pPr marL="484188" eaLnBrk="1" hangingPunct="1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DIRECT AGGLUTINATION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714500"/>
            <a:ext cx="8229600" cy="47402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GB" dirty="0" smtClean="0">
                <a:solidFill>
                  <a:schemeClr val="accent5">
                    <a:lumMod val="75000"/>
                  </a:schemeClr>
                </a:solidFill>
                <a:latin typeface="Adobe Garamond Pro" pitchFamily="18" charset="0"/>
              </a:rPr>
              <a:t>-  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  <a:latin typeface="Adobe Garamond Pro" pitchFamily="18" charset="0"/>
              </a:rPr>
              <a:t>Test patient serum against large, cellular antigens to screen for the presence of antibodies.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Adobe Garamond Pro" pitchFamily="18" charset="0"/>
            </a:endParaRPr>
          </a:p>
          <a:p>
            <a:pPr eaLnBrk="1" hangingPunct="1">
              <a:buFont typeface="Courier New" pitchFamily="49" charset="0"/>
              <a:buChar char="o"/>
            </a:pPr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Antigen is naturally present on the surface of the cells.</a:t>
            </a:r>
          </a:p>
          <a:p>
            <a:pPr eaLnBrk="1" hangingPunct="1">
              <a:buFont typeface="Courier New" pitchFamily="49" charset="0"/>
              <a:buChar char="o"/>
            </a:pPr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In this case, the Ag-Ab reaction forms an agglutination, which is directly visible.</a:t>
            </a: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B27DEC-9CAC-4386-9D87-358BBB7D4EB1}" type="slidenum">
              <a:rPr lang="en-GB" smtClean="0"/>
              <a:pPr eaLnBrk="1" hangingPunct="1"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188" eaLnBrk="1" hangingPunct="1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DIRECT AGGLUTINATION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526087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The particle antigen may be a bacterium.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 e.g.: Serotyping of E. coli, Salmonella using a specific antiserum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The particle antigen may be a parasite.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  e.g.: Serodiagnosis of Toxoplasmosis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The particle antigen may be a red blood cell.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  e.g.: Determination of blood groups</a:t>
            </a:r>
          </a:p>
        </p:txBody>
      </p:sp>
      <p:sp>
        <p:nvSpPr>
          <p:cNvPr id="184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0C5D31-F4BF-4DB9-9F34-F19B212CF0F5}" type="slidenum">
              <a:rPr lang="en-GB" smtClean="0"/>
              <a:pPr eaLnBrk="1" hangingPunct="1"/>
              <a:t>11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945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75"/>
          <a:stretch>
            <a:fillRect/>
          </a:stretch>
        </p:blipFill>
        <p:spPr>
          <a:xfrm>
            <a:off x="0" y="0"/>
            <a:ext cx="9144000" cy="6742113"/>
          </a:xfrm>
        </p:spPr>
      </p:pic>
      <p:sp>
        <p:nvSpPr>
          <p:cNvPr id="194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9250A6-29A5-4272-9C78-93B47108689A}" type="slidenum">
              <a:rPr lang="en-GB" smtClean="0"/>
              <a:pPr eaLnBrk="1" hangingPunct="1"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DIRECT AGGLUTINATION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These reactions can be performed on slides (rapid tests) or on microliter plates or tubes for Antibody titration if required.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IN" dirty="0" smtClean="0"/>
          </a:p>
        </p:txBody>
      </p:sp>
      <p:sp>
        <p:nvSpPr>
          <p:cNvPr id="204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DA0FA30-EB28-41A4-81F6-C7110A67AEB0}" type="slidenum">
              <a:rPr lang="en-GB" smtClean="0"/>
              <a:pPr eaLnBrk="1" hangingPunct="1"/>
              <a:t>13</a:t>
            </a:fld>
            <a:endParaRPr lang="en-GB" dirty="0" smtClean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392488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1433513"/>
            <a:ext cx="8839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dirty="0">
              <a:solidFill>
                <a:srgbClr val="000099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2291" name="Group 81"/>
          <p:cNvGrpSpPr>
            <a:grpSpLocks/>
          </p:cNvGrpSpPr>
          <p:nvPr/>
        </p:nvGrpSpPr>
        <p:grpSpPr bwMode="auto">
          <a:xfrm>
            <a:off x="5506135" y="4293096"/>
            <a:ext cx="3200400" cy="2005012"/>
            <a:chOff x="3753" y="2736"/>
            <a:chExt cx="1388" cy="842"/>
          </a:xfrm>
        </p:grpSpPr>
        <p:pic>
          <p:nvPicPr>
            <p:cNvPr id="12368" name="Picture 75" descr="slid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2736"/>
              <a:ext cx="1344" cy="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69" name="Text Box 76"/>
            <p:cNvSpPr txBox="1">
              <a:spLocks noChangeArrowheads="1"/>
            </p:cNvSpPr>
            <p:nvPr/>
          </p:nvSpPr>
          <p:spPr bwMode="auto">
            <a:xfrm>
              <a:off x="3753" y="3436"/>
              <a:ext cx="134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  <a:cs typeface="Arial" charset="0"/>
                </a:rPr>
                <a:t>Positive     Negative</a:t>
              </a:r>
              <a:endParaRPr lang="th-TH" sz="1600" b="1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292" name="Group 80"/>
          <p:cNvGrpSpPr>
            <a:grpSpLocks/>
          </p:cNvGrpSpPr>
          <p:nvPr/>
        </p:nvGrpSpPr>
        <p:grpSpPr bwMode="auto">
          <a:xfrm>
            <a:off x="5507038" y="1552575"/>
            <a:ext cx="3340100" cy="2452489"/>
            <a:chOff x="3408" y="1056"/>
            <a:chExt cx="1344" cy="1051"/>
          </a:xfrm>
        </p:grpSpPr>
        <p:grpSp>
          <p:nvGrpSpPr>
            <p:cNvPr id="12295" name="Group 3"/>
            <p:cNvGrpSpPr>
              <a:grpSpLocks/>
            </p:cNvGrpSpPr>
            <p:nvPr/>
          </p:nvGrpSpPr>
          <p:grpSpPr bwMode="auto">
            <a:xfrm>
              <a:off x="3456" y="1056"/>
              <a:ext cx="1248" cy="1019"/>
              <a:chOff x="273" y="912"/>
              <a:chExt cx="5199" cy="3413"/>
            </a:xfrm>
          </p:grpSpPr>
          <p:sp>
            <p:nvSpPr>
              <p:cNvPr id="12297" name="Rectangle 4"/>
              <p:cNvSpPr>
                <a:spLocks noChangeArrowheads="1"/>
              </p:cNvSpPr>
              <p:nvPr/>
            </p:nvSpPr>
            <p:spPr bwMode="auto">
              <a:xfrm>
                <a:off x="384" y="912"/>
                <a:ext cx="5088" cy="307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th-TH" sz="2800">
                  <a:solidFill>
                    <a:srgbClr val="6699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298" name="Oval 5"/>
              <p:cNvSpPr>
                <a:spLocks noChangeArrowheads="1"/>
              </p:cNvSpPr>
              <p:nvPr/>
            </p:nvSpPr>
            <p:spPr bwMode="auto">
              <a:xfrm>
                <a:off x="1444" y="1108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299" name="AutoShape 6"/>
              <p:cNvSpPr>
                <a:spLocks noChangeArrowheads="1"/>
              </p:cNvSpPr>
              <p:nvPr/>
            </p:nvSpPr>
            <p:spPr bwMode="auto">
              <a:xfrm>
                <a:off x="1636" y="96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0" name="AutoShape 7"/>
              <p:cNvSpPr>
                <a:spLocks noChangeArrowheads="1"/>
              </p:cNvSpPr>
              <p:nvPr/>
            </p:nvSpPr>
            <p:spPr bwMode="auto">
              <a:xfrm rot="-5400000">
                <a:off x="1348" y="130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1" name="AutoShape 8"/>
              <p:cNvSpPr>
                <a:spLocks noChangeArrowheads="1"/>
              </p:cNvSpPr>
              <p:nvPr/>
            </p:nvSpPr>
            <p:spPr bwMode="auto">
              <a:xfrm rot="5400000">
                <a:off x="1992" y="132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2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1684" y="158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3" name="Oval 10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4" name="AutoShape 11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5" name="AutoShape 12"/>
              <p:cNvSpPr>
                <a:spLocks noChangeArrowheads="1"/>
              </p:cNvSpPr>
              <p:nvPr/>
            </p:nvSpPr>
            <p:spPr bwMode="auto">
              <a:xfrm rot="-5400000">
                <a:off x="2112" y="302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6" name="AutoShape 13"/>
              <p:cNvSpPr>
                <a:spLocks noChangeArrowheads="1"/>
              </p:cNvSpPr>
              <p:nvPr/>
            </p:nvSpPr>
            <p:spPr bwMode="auto">
              <a:xfrm rot="5400000">
                <a:off x="2784" y="307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7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2448" y="336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9" name="AutoShape 16"/>
              <p:cNvSpPr>
                <a:spLocks noChangeArrowheads="1"/>
              </p:cNvSpPr>
              <p:nvPr/>
            </p:nvSpPr>
            <p:spPr bwMode="auto">
              <a:xfrm>
                <a:off x="3072" y="259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0" name="AutoShape 17"/>
              <p:cNvSpPr>
                <a:spLocks noChangeArrowheads="1"/>
              </p:cNvSpPr>
              <p:nvPr/>
            </p:nvSpPr>
            <p:spPr bwMode="auto">
              <a:xfrm rot="-5400000">
                <a:off x="2784" y="288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1" name="AutoShape 18"/>
              <p:cNvSpPr>
                <a:spLocks noChangeArrowheads="1"/>
              </p:cNvSpPr>
              <p:nvPr/>
            </p:nvSpPr>
            <p:spPr bwMode="auto">
              <a:xfrm rot="5400000">
                <a:off x="3456" y="292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120" y="321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3" name="Oval 20"/>
              <p:cNvSpPr>
                <a:spLocks noChangeArrowheads="1"/>
              </p:cNvSpPr>
              <p:nvPr/>
            </p:nvSpPr>
            <p:spPr bwMode="auto">
              <a:xfrm>
                <a:off x="2640" y="3408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4" name="AutoShape 21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5" name="AutoShape 22"/>
              <p:cNvSpPr>
                <a:spLocks noChangeArrowheads="1"/>
              </p:cNvSpPr>
              <p:nvPr/>
            </p:nvSpPr>
            <p:spPr bwMode="auto">
              <a:xfrm rot="-5400000">
                <a:off x="2544" y="355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6" name="AutoShape 23"/>
              <p:cNvSpPr>
                <a:spLocks noChangeArrowheads="1"/>
              </p:cNvSpPr>
              <p:nvPr/>
            </p:nvSpPr>
            <p:spPr bwMode="auto">
              <a:xfrm rot="5400000">
                <a:off x="3216" y="360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7" name="AutoShape 24"/>
              <p:cNvSpPr>
                <a:spLocks noChangeArrowheads="1"/>
              </p:cNvSpPr>
              <p:nvPr/>
            </p:nvSpPr>
            <p:spPr bwMode="auto">
              <a:xfrm rot="10800000" flipH="1">
                <a:off x="2880" y="388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8" name="AutoShape 25"/>
              <p:cNvSpPr>
                <a:spLocks noChangeArrowheads="1"/>
              </p:cNvSpPr>
              <p:nvPr/>
            </p:nvSpPr>
            <p:spPr bwMode="auto">
              <a:xfrm>
                <a:off x="3888" y="158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9" name="AutoShape 26"/>
              <p:cNvSpPr>
                <a:spLocks noChangeArrowheads="1"/>
              </p:cNvSpPr>
              <p:nvPr/>
            </p:nvSpPr>
            <p:spPr bwMode="auto">
              <a:xfrm flipH="1">
                <a:off x="3768" y="156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auto">
              <a:xfrm>
                <a:off x="3864" y="1800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1" name="AutoShape 28"/>
              <p:cNvSpPr>
                <a:spLocks noChangeArrowheads="1"/>
              </p:cNvSpPr>
              <p:nvPr/>
            </p:nvSpPr>
            <p:spPr bwMode="auto">
              <a:xfrm>
                <a:off x="2788" y="1300"/>
                <a:ext cx="376" cy="328"/>
              </a:xfrm>
              <a:prstGeom prst="plus">
                <a:avLst>
                  <a:gd name="adj" fmla="val 24995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2" name="Oval 29"/>
              <p:cNvSpPr>
                <a:spLocks noChangeArrowheads="1"/>
              </p:cNvSpPr>
              <p:nvPr/>
            </p:nvSpPr>
            <p:spPr bwMode="auto">
              <a:xfrm>
                <a:off x="628" y="1252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3" name="AutoShape 30"/>
              <p:cNvSpPr>
                <a:spLocks noChangeArrowheads="1"/>
              </p:cNvSpPr>
              <p:nvPr/>
            </p:nvSpPr>
            <p:spPr bwMode="auto">
              <a:xfrm>
                <a:off x="820" y="110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4" name="AutoShape 31"/>
              <p:cNvSpPr>
                <a:spLocks noChangeArrowheads="1"/>
              </p:cNvSpPr>
              <p:nvPr/>
            </p:nvSpPr>
            <p:spPr bwMode="auto">
              <a:xfrm rot="-5400000">
                <a:off x="532" y="139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5" name="AutoShape 32"/>
              <p:cNvSpPr>
                <a:spLocks noChangeArrowheads="1"/>
              </p:cNvSpPr>
              <p:nvPr/>
            </p:nvSpPr>
            <p:spPr bwMode="auto">
              <a:xfrm rot="5400000">
                <a:off x="1156" y="144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6" name="AutoShape 33"/>
              <p:cNvSpPr>
                <a:spLocks noChangeArrowheads="1"/>
              </p:cNvSpPr>
              <p:nvPr/>
            </p:nvSpPr>
            <p:spPr bwMode="auto">
              <a:xfrm rot="10800000" flipH="1">
                <a:off x="868" y="173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7" name="Oval 34"/>
              <p:cNvSpPr>
                <a:spLocks noChangeArrowheads="1"/>
              </p:cNvSpPr>
              <p:nvPr/>
            </p:nvSpPr>
            <p:spPr bwMode="auto">
              <a:xfrm>
                <a:off x="1300" y="1924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8" name="AutoShape 35"/>
              <p:cNvSpPr>
                <a:spLocks noChangeArrowheads="1"/>
              </p:cNvSpPr>
              <p:nvPr/>
            </p:nvSpPr>
            <p:spPr bwMode="auto">
              <a:xfrm>
                <a:off x="1492" y="178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9" name="AutoShape 36"/>
              <p:cNvSpPr>
                <a:spLocks noChangeArrowheads="1"/>
              </p:cNvSpPr>
              <p:nvPr/>
            </p:nvSpPr>
            <p:spPr bwMode="auto">
              <a:xfrm rot="-5400000">
                <a:off x="1204" y="206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0" name="AutoShape 37"/>
              <p:cNvSpPr>
                <a:spLocks noChangeArrowheads="1"/>
              </p:cNvSpPr>
              <p:nvPr/>
            </p:nvSpPr>
            <p:spPr bwMode="auto">
              <a:xfrm rot="5400000">
                <a:off x="1876" y="211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1" name="AutoShape 38"/>
              <p:cNvSpPr>
                <a:spLocks noChangeArrowheads="1"/>
              </p:cNvSpPr>
              <p:nvPr/>
            </p:nvSpPr>
            <p:spPr bwMode="auto">
              <a:xfrm rot="10800000" flipH="1">
                <a:off x="1540" y="240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2" name="AutoShape 39"/>
              <p:cNvSpPr>
                <a:spLocks noChangeArrowheads="1"/>
              </p:cNvSpPr>
              <p:nvPr/>
            </p:nvSpPr>
            <p:spPr bwMode="auto">
              <a:xfrm>
                <a:off x="4872" y="204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3" name="AutoShape 40"/>
              <p:cNvSpPr>
                <a:spLocks noChangeArrowheads="1"/>
              </p:cNvSpPr>
              <p:nvPr/>
            </p:nvSpPr>
            <p:spPr bwMode="auto">
              <a:xfrm flipH="1">
                <a:off x="4728" y="204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4" name="Rectangle 41"/>
              <p:cNvSpPr>
                <a:spLocks noChangeArrowheads="1"/>
              </p:cNvSpPr>
              <p:nvPr/>
            </p:nvSpPr>
            <p:spPr bwMode="auto">
              <a:xfrm>
                <a:off x="4824" y="2280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5" name="AutoShape 42"/>
              <p:cNvSpPr>
                <a:spLocks noChangeArrowheads="1"/>
              </p:cNvSpPr>
              <p:nvPr/>
            </p:nvSpPr>
            <p:spPr bwMode="auto">
              <a:xfrm>
                <a:off x="2880" y="302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6" name="AutoShape 43"/>
              <p:cNvSpPr>
                <a:spLocks noChangeArrowheads="1"/>
              </p:cNvSpPr>
              <p:nvPr/>
            </p:nvSpPr>
            <p:spPr bwMode="auto">
              <a:xfrm flipH="1">
                <a:off x="2736" y="302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7" name="Rectangle 44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8" name="Oval 45"/>
              <p:cNvSpPr>
                <a:spLocks noChangeArrowheads="1"/>
              </p:cNvSpPr>
              <p:nvPr/>
            </p:nvSpPr>
            <p:spPr bwMode="auto">
              <a:xfrm>
                <a:off x="3168" y="3216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9" name="AutoShape 46"/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0" name="AutoShape 47"/>
              <p:cNvSpPr>
                <a:spLocks noChangeArrowheads="1"/>
              </p:cNvSpPr>
              <p:nvPr/>
            </p:nvSpPr>
            <p:spPr bwMode="auto">
              <a:xfrm rot="-5400000">
                <a:off x="3072" y="336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1" name="AutoShape 48"/>
              <p:cNvSpPr>
                <a:spLocks noChangeArrowheads="1"/>
              </p:cNvSpPr>
              <p:nvPr/>
            </p:nvSpPr>
            <p:spPr bwMode="auto">
              <a:xfrm rot="5400000">
                <a:off x="3744" y="340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2" name="AutoShape 49"/>
              <p:cNvSpPr>
                <a:spLocks noChangeArrowheads="1"/>
              </p:cNvSpPr>
              <p:nvPr/>
            </p:nvSpPr>
            <p:spPr bwMode="auto">
              <a:xfrm rot="10800000" flipH="1">
                <a:off x="3408" y="369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3" name="AutoShape 50"/>
              <p:cNvSpPr>
                <a:spLocks noChangeArrowheads="1"/>
              </p:cNvSpPr>
              <p:nvPr/>
            </p:nvSpPr>
            <p:spPr bwMode="auto">
              <a:xfrm rot="16200000" flipH="1">
                <a:off x="4536" y="136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4" name="AutoShape 51"/>
              <p:cNvSpPr>
                <a:spLocks noChangeArrowheads="1"/>
              </p:cNvSpPr>
              <p:nvPr/>
            </p:nvSpPr>
            <p:spPr bwMode="auto">
              <a:xfrm rot="5400000">
                <a:off x="4536" y="146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5" name="Rectangle 52"/>
              <p:cNvSpPr>
                <a:spLocks noChangeArrowheads="1"/>
              </p:cNvSpPr>
              <p:nvPr/>
            </p:nvSpPr>
            <p:spPr bwMode="auto">
              <a:xfrm>
                <a:off x="4296" y="1488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6" name="AutoShape 53"/>
              <p:cNvSpPr>
                <a:spLocks noChangeArrowheads="1"/>
              </p:cNvSpPr>
              <p:nvPr/>
            </p:nvSpPr>
            <p:spPr bwMode="auto">
              <a:xfrm rot="16200000" flipH="1">
                <a:off x="2400" y="336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7" name="AutoShape 54"/>
              <p:cNvSpPr>
                <a:spLocks noChangeArrowheads="1"/>
              </p:cNvSpPr>
              <p:nvPr/>
            </p:nvSpPr>
            <p:spPr bwMode="auto">
              <a:xfrm rot="5400000">
                <a:off x="2400" y="3456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8" name="Rectangle 55"/>
              <p:cNvSpPr>
                <a:spLocks noChangeArrowheads="1"/>
              </p:cNvSpPr>
              <p:nvPr/>
            </p:nvSpPr>
            <p:spPr bwMode="auto">
              <a:xfrm>
                <a:off x="2160" y="3480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9" name="AutoShape 56"/>
              <p:cNvSpPr>
                <a:spLocks noChangeArrowheads="1"/>
              </p:cNvSpPr>
              <p:nvPr/>
            </p:nvSpPr>
            <p:spPr bwMode="auto">
              <a:xfrm rot="16200000" flipH="1">
                <a:off x="2976" y="316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0" name="AutoShape 57"/>
              <p:cNvSpPr>
                <a:spLocks noChangeArrowheads="1"/>
              </p:cNvSpPr>
              <p:nvPr/>
            </p:nvSpPr>
            <p:spPr bwMode="auto">
              <a:xfrm rot="5400000">
                <a:off x="2976" y="326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1" name="Rectangle 58"/>
              <p:cNvSpPr>
                <a:spLocks noChangeArrowheads="1"/>
              </p:cNvSpPr>
              <p:nvPr/>
            </p:nvSpPr>
            <p:spPr bwMode="auto">
              <a:xfrm>
                <a:off x="2736" y="3288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2" name="Rectangle 59"/>
              <p:cNvSpPr>
                <a:spLocks noChangeArrowheads="1"/>
              </p:cNvSpPr>
              <p:nvPr/>
            </p:nvSpPr>
            <p:spPr bwMode="auto">
              <a:xfrm>
                <a:off x="273" y="2626"/>
                <a:ext cx="309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endParaRPr lang="th-TH" b="1">
                  <a:solidFill>
                    <a:schemeClr val="bg1"/>
                  </a:solidFill>
                  <a:cs typeface="CordiaUPC" pitchFamily="34" charset="-34"/>
                </a:endParaRPr>
              </a:p>
            </p:txBody>
          </p:sp>
          <p:sp>
            <p:nvSpPr>
              <p:cNvPr id="12353" name="AutoShape 60"/>
              <p:cNvSpPr>
                <a:spLocks noChangeArrowheads="1"/>
              </p:cNvSpPr>
              <p:nvPr/>
            </p:nvSpPr>
            <p:spPr bwMode="auto">
              <a:xfrm>
                <a:off x="2784" y="2064"/>
                <a:ext cx="328" cy="376"/>
              </a:xfrm>
              <a:prstGeom prst="downArrow">
                <a:avLst>
                  <a:gd name="adj1" fmla="val 50000"/>
                  <a:gd name="adj2" fmla="val 57322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4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3864" y="112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5" name="AutoShape 62"/>
              <p:cNvSpPr>
                <a:spLocks noChangeArrowheads="1"/>
              </p:cNvSpPr>
              <p:nvPr/>
            </p:nvSpPr>
            <p:spPr bwMode="auto">
              <a:xfrm rot="5400000">
                <a:off x="3864" y="1032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6" name="Rectangle 63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7" name="AutoShape 64"/>
              <p:cNvSpPr>
                <a:spLocks noChangeArrowheads="1"/>
              </p:cNvSpPr>
              <p:nvPr/>
            </p:nvSpPr>
            <p:spPr bwMode="auto">
              <a:xfrm rot="16200000" flipH="1">
                <a:off x="3504" y="302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8" name="AutoShape 65"/>
              <p:cNvSpPr>
                <a:spLocks noChangeArrowheads="1"/>
              </p:cNvSpPr>
              <p:nvPr/>
            </p:nvSpPr>
            <p:spPr bwMode="auto">
              <a:xfrm rot="5400000">
                <a:off x="3504" y="292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9" name="Rectangle 66"/>
              <p:cNvSpPr>
                <a:spLocks noChangeArrowheads="1"/>
              </p:cNvSpPr>
              <p:nvPr/>
            </p:nvSpPr>
            <p:spPr bwMode="auto">
              <a:xfrm>
                <a:off x="3696" y="3048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0" name="AutoShape 67"/>
              <p:cNvSpPr>
                <a:spLocks noChangeArrowheads="1"/>
              </p:cNvSpPr>
              <p:nvPr/>
            </p:nvSpPr>
            <p:spPr bwMode="auto">
              <a:xfrm>
                <a:off x="3264" y="360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1" name="AutoShape 68"/>
              <p:cNvSpPr>
                <a:spLocks noChangeArrowheads="1"/>
              </p:cNvSpPr>
              <p:nvPr/>
            </p:nvSpPr>
            <p:spPr bwMode="auto">
              <a:xfrm flipH="1">
                <a:off x="3168" y="364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2" name="Rectangle 69"/>
              <p:cNvSpPr>
                <a:spLocks noChangeArrowheads="1"/>
              </p:cNvSpPr>
              <p:nvPr/>
            </p:nvSpPr>
            <p:spPr bwMode="auto">
              <a:xfrm>
                <a:off x="3216" y="3840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3" name="Text Box 70"/>
              <p:cNvSpPr txBox="1">
                <a:spLocks noChangeArrowheads="1"/>
              </p:cNvSpPr>
              <p:nvPr/>
            </p:nvSpPr>
            <p:spPr bwMode="auto">
              <a:xfrm>
                <a:off x="3745" y="2498"/>
                <a:ext cx="1442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th-TH" b="1">
                  <a:solidFill>
                    <a:srgbClr val="FF99FF"/>
                  </a:solidFill>
                  <a:cs typeface="CordiaUPC" pitchFamily="34" charset="-34"/>
                </a:endParaRPr>
              </a:p>
            </p:txBody>
          </p:sp>
          <p:sp>
            <p:nvSpPr>
              <p:cNvPr id="12364" name="Text Box 71"/>
              <p:cNvSpPr txBox="1">
                <a:spLocks noChangeArrowheads="1"/>
              </p:cNvSpPr>
              <p:nvPr/>
            </p:nvSpPr>
            <p:spPr bwMode="auto">
              <a:xfrm>
                <a:off x="1311" y="3600"/>
                <a:ext cx="308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h-TH" b="1">
                  <a:solidFill>
                    <a:schemeClr val="bg1"/>
                  </a:solidFill>
                  <a:cs typeface="CordiaUPC" pitchFamily="34" charset="-34"/>
                </a:endParaRPr>
              </a:p>
            </p:txBody>
          </p:sp>
          <p:sp>
            <p:nvSpPr>
              <p:cNvPr id="12365" name="AutoShape 72"/>
              <p:cNvSpPr>
                <a:spLocks noChangeArrowheads="1"/>
              </p:cNvSpPr>
              <p:nvPr/>
            </p:nvSpPr>
            <p:spPr bwMode="auto">
              <a:xfrm rot="16200000" flipH="1">
                <a:off x="4824" y="1032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6" name="AutoShape 73"/>
              <p:cNvSpPr>
                <a:spLocks noChangeArrowheads="1"/>
              </p:cNvSpPr>
              <p:nvPr/>
            </p:nvSpPr>
            <p:spPr bwMode="auto">
              <a:xfrm rot="5400000">
                <a:off x="4824" y="112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7" name="Rectangle 74"/>
              <p:cNvSpPr>
                <a:spLocks noChangeArrowheads="1"/>
              </p:cNvSpPr>
              <p:nvPr/>
            </p:nvSpPr>
            <p:spPr bwMode="auto">
              <a:xfrm>
                <a:off x="4584" y="1152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sp>
          <p:nvSpPr>
            <p:cNvPr id="12296" name="Text Box 77"/>
            <p:cNvSpPr txBox="1">
              <a:spLocks noChangeArrowheads="1"/>
            </p:cNvSpPr>
            <p:nvPr/>
          </p:nvSpPr>
          <p:spPr bwMode="auto">
            <a:xfrm>
              <a:off x="3408" y="1948"/>
              <a:ext cx="134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  <a:cs typeface="Arial" charset="0"/>
                </a:rPr>
                <a:t>Ag-Ab complex</a:t>
              </a:r>
              <a:endParaRPr lang="th-TH" sz="16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81678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9144000" cy="14335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Direct agglutination </a:t>
            </a:r>
          </a:p>
        </p:txBody>
      </p:sp>
      <p:sp>
        <p:nvSpPr>
          <p:cNvPr id="12294" name="Rectangle 79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1524000"/>
            <a:ext cx="5286375" cy="4595813"/>
          </a:xfrm>
        </p:spPr>
        <p:txBody>
          <a:bodyPr>
            <a:normAutofit lnSpcReduction="10000"/>
          </a:bodyPr>
          <a:lstStyle/>
          <a:p>
            <a:pPr marL="290513" indent="-290513">
              <a:lnSpc>
                <a:spcPct val="80000"/>
              </a:lnSpc>
              <a:buFont typeface="Times"/>
              <a:buNone/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Principle</a:t>
            </a:r>
          </a:p>
          <a:p>
            <a:pPr marL="290513" indent="-290513">
              <a:lnSpc>
                <a:spcPct val="8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combination of an insoluble particulate antigen with its soluble antibody </a:t>
            </a:r>
          </a:p>
          <a:p>
            <a:pPr marL="404813" lvl="1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- forms antigen-antibody complex. </a:t>
            </a:r>
          </a:p>
          <a:p>
            <a:pPr marL="404813" lvl="1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- particles clump/agglutinate</a:t>
            </a:r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 </a:t>
            </a:r>
          </a:p>
          <a:p>
            <a:pPr marL="290513" indent="-290513">
              <a:lnSpc>
                <a:spcPct val="80000"/>
              </a:lnSpc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used for antigen detection</a:t>
            </a:r>
          </a:p>
          <a:p>
            <a:pPr marL="290513" indent="-290513">
              <a:lnSpc>
                <a:spcPct val="80000"/>
              </a:lnSpc>
              <a:buFont typeface="Times"/>
              <a:buNone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Examples</a:t>
            </a:r>
          </a:p>
          <a:p>
            <a:pPr marL="404813" lvl="1" indent="0">
              <a:lnSpc>
                <a:spcPct val="80000"/>
              </a:lnSpc>
              <a:buNone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- bacterial agglutination tests for sero-typing and sero-grouping e.g., </a:t>
            </a:r>
            <a:r>
              <a:rPr lang="en-US" sz="2600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Vibrio cholerae, Salmonella spp</a:t>
            </a:r>
          </a:p>
        </p:txBody>
      </p:sp>
    </p:spTree>
    <p:extLst>
      <p:ext uri="{BB962C8B-B14F-4D97-AF65-F5344CB8AC3E}">
        <p14:creationId xmlns:p14="http://schemas.microsoft.com/office/powerpoint/2010/main" xmlns="" val="378957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9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Slide Agglutination Test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5259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Used for serotyping (e.g. Salmonella)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Antigen: isolated Salmonella in suspension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Antibody: specific antisera against Salmonella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Place test Salmonella in a drop of saline on a slide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Add a drop of antiserum, mix and rock slide for approx. 1 minute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Examine for agglutination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E4A3B2A-A852-4024-99C4-4DC7243A1923}" type="slidenum">
              <a:rPr lang="en-GB" smtClean="0"/>
              <a:pPr eaLnBrk="1" hangingPunct="1"/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 smtClean="0"/>
          </a:p>
        </p:txBody>
      </p:sp>
      <p:pic>
        <p:nvPicPr>
          <p:cNvPr id="225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71387"/>
            <a:ext cx="9396413" cy="6958013"/>
          </a:xfrm>
          <a:noFill/>
        </p:spPr>
      </p:pic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0D4D46-3787-41A3-BDEF-BF592B75E7EA}" type="slidenum">
              <a:rPr lang="en-GB" smtClean="0"/>
              <a:pPr eaLnBrk="1" hangingPunct="1"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04800" y="1433513"/>
            <a:ext cx="88392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</a:pPr>
            <a:endParaRPr lang="en-US" dirty="0">
              <a:solidFill>
                <a:srgbClr val="000099"/>
              </a:solidFill>
              <a:latin typeface="Arial Narrow" pitchFamily="34" charset="0"/>
              <a:cs typeface="Times New Roman" pitchFamily="18" charset="0"/>
            </a:endParaRPr>
          </a:p>
        </p:txBody>
      </p:sp>
      <p:grpSp>
        <p:nvGrpSpPr>
          <p:cNvPr id="12291" name="Group 81"/>
          <p:cNvGrpSpPr>
            <a:grpSpLocks/>
          </p:cNvGrpSpPr>
          <p:nvPr/>
        </p:nvGrpSpPr>
        <p:grpSpPr bwMode="auto">
          <a:xfrm>
            <a:off x="5459413" y="4024313"/>
            <a:ext cx="3200400" cy="2005012"/>
            <a:chOff x="3753" y="2736"/>
            <a:chExt cx="1388" cy="842"/>
          </a:xfrm>
        </p:grpSpPr>
        <p:pic>
          <p:nvPicPr>
            <p:cNvPr id="12368" name="Picture 75" descr="slide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" y="2736"/>
              <a:ext cx="1344" cy="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69" name="Text Box 76"/>
            <p:cNvSpPr txBox="1">
              <a:spLocks noChangeArrowheads="1"/>
            </p:cNvSpPr>
            <p:nvPr/>
          </p:nvSpPr>
          <p:spPr bwMode="auto">
            <a:xfrm>
              <a:off x="3753" y="3436"/>
              <a:ext cx="134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  <a:cs typeface="Arial" charset="0"/>
                </a:rPr>
                <a:t>Positive     Negative</a:t>
              </a:r>
              <a:endParaRPr lang="th-TH" sz="1600" b="1">
                <a:latin typeface="Arial" charset="0"/>
                <a:cs typeface="Arial" charset="0"/>
              </a:endParaRPr>
            </a:p>
          </p:txBody>
        </p:sp>
      </p:grpSp>
      <p:grpSp>
        <p:nvGrpSpPr>
          <p:cNvPr id="12292" name="Group 80"/>
          <p:cNvGrpSpPr>
            <a:grpSpLocks/>
          </p:cNvGrpSpPr>
          <p:nvPr/>
        </p:nvGrpSpPr>
        <p:grpSpPr bwMode="auto">
          <a:xfrm>
            <a:off x="5507038" y="1552575"/>
            <a:ext cx="3340100" cy="2220913"/>
            <a:chOff x="3408" y="1056"/>
            <a:chExt cx="1344" cy="1051"/>
          </a:xfrm>
        </p:grpSpPr>
        <p:grpSp>
          <p:nvGrpSpPr>
            <p:cNvPr id="12295" name="Group 3"/>
            <p:cNvGrpSpPr>
              <a:grpSpLocks/>
            </p:cNvGrpSpPr>
            <p:nvPr/>
          </p:nvGrpSpPr>
          <p:grpSpPr bwMode="auto">
            <a:xfrm>
              <a:off x="3456" y="1056"/>
              <a:ext cx="1248" cy="1019"/>
              <a:chOff x="273" y="912"/>
              <a:chExt cx="5199" cy="3413"/>
            </a:xfrm>
          </p:grpSpPr>
          <p:sp>
            <p:nvSpPr>
              <p:cNvPr id="12297" name="Rectangle 4"/>
              <p:cNvSpPr>
                <a:spLocks noChangeArrowheads="1"/>
              </p:cNvSpPr>
              <p:nvPr/>
            </p:nvSpPr>
            <p:spPr bwMode="auto">
              <a:xfrm>
                <a:off x="384" y="912"/>
                <a:ext cx="5088" cy="3072"/>
              </a:xfrm>
              <a:prstGeom prst="rect">
                <a:avLst/>
              </a:pr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th-TH" sz="2800">
                  <a:solidFill>
                    <a:srgbClr val="6699FF"/>
                  </a:solidFill>
                  <a:latin typeface="Angsana New" pitchFamily="18" charset="-34"/>
                  <a:cs typeface="Angsana New" pitchFamily="18" charset="-34"/>
                </a:endParaRPr>
              </a:p>
            </p:txBody>
          </p:sp>
          <p:sp>
            <p:nvSpPr>
              <p:cNvPr id="12298" name="Oval 5"/>
              <p:cNvSpPr>
                <a:spLocks noChangeArrowheads="1"/>
              </p:cNvSpPr>
              <p:nvPr/>
            </p:nvSpPr>
            <p:spPr bwMode="auto">
              <a:xfrm>
                <a:off x="1444" y="1108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299" name="AutoShape 6"/>
              <p:cNvSpPr>
                <a:spLocks noChangeArrowheads="1"/>
              </p:cNvSpPr>
              <p:nvPr/>
            </p:nvSpPr>
            <p:spPr bwMode="auto">
              <a:xfrm>
                <a:off x="1636" y="96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0" name="AutoShape 7"/>
              <p:cNvSpPr>
                <a:spLocks noChangeArrowheads="1"/>
              </p:cNvSpPr>
              <p:nvPr/>
            </p:nvSpPr>
            <p:spPr bwMode="auto">
              <a:xfrm rot="-5400000">
                <a:off x="1348" y="130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1" name="AutoShape 8"/>
              <p:cNvSpPr>
                <a:spLocks noChangeArrowheads="1"/>
              </p:cNvSpPr>
              <p:nvPr/>
            </p:nvSpPr>
            <p:spPr bwMode="auto">
              <a:xfrm rot="5400000">
                <a:off x="1992" y="132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2" name="AutoShape 9"/>
              <p:cNvSpPr>
                <a:spLocks noChangeArrowheads="1"/>
              </p:cNvSpPr>
              <p:nvPr/>
            </p:nvSpPr>
            <p:spPr bwMode="auto">
              <a:xfrm rot="10800000" flipH="1">
                <a:off x="1684" y="158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3" name="Oval 10"/>
              <p:cNvSpPr>
                <a:spLocks noChangeArrowheads="1"/>
              </p:cNvSpPr>
              <p:nvPr/>
            </p:nvSpPr>
            <p:spPr bwMode="auto">
              <a:xfrm>
                <a:off x="2208" y="2880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4" name="AutoShape 11"/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5" name="AutoShape 12"/>
              <p:cNvSpPr>
                <a:spLocks noChangeArrowheads="1"/>
              </p:cNvSpPr>
              <p:nvPr/>
            </p:nvSpPr>
            <p:spPr bwMode="auto">
              <a:xfrm rot="-5400000">
                <a:off x="2112" y="302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6" name="AutoShape 13"/>
              <p:cNvSpPr>
                <a:spLocks noChangeArrowheads="1"/>
              </p:cNvSpPr>
              <p:nvPr/>
            </p:nvSpPr>
            <p:spPr bwMode="auto">
              <a:xfrm rot="5400000">
                <a:off x="2784" y="307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7" name="AutoShape 14"/>
              <p:cNvSpPr>
                <a:spLocks noChangeArrowheads="1"/>
              </p:cNvSpPr>
              <p:nvPr/>
            </p:nvSpPr>
            <p:spPr bwMode="auto">
              <a:xfrm rot="10800000" flipH="1">
                <a:off x="2448" y="336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8" name="Oval 15"/>
              <p:cNvSpPr>
                <a:spLocks noChangeArrowheads="1"/>
              </p:cNvSpPr>
              <p:nvPr/>
            </p:nvSpPr>
            <p:spPr bwMode="auto">
              <a:xfrm>
                <a:off x="2880" y="2736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09" name="AutoShape 16"/>
              <p:cNvSpPr>
                <a:spLocks noChangeArrowheads="1"/>
              </p:cNvSpPr>
              <p:nvPr/>
            </p:nvSpPr>
            <p:spPr bwMode="auto">
              <a:xfrm>
                <a:off x="3072" y="259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0" name="AutoShape 17"/>
              <p:cNvSpPr>
                <a:spLocks noChangeArrowheads="1"/>
              </p:cNvSpPr>
              <p:nvPr/>
            </p:nvSpPr>
            <p:spPr bwMode="auto">
              <a:xfrm rot="-5400000">
                <a:off x="2784" y="288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1" name="AutoShape 18"/>
              <p:cNvSpPr>
                <a:spLocks noChangeArrowheads="1"/>
              </p:cNvSpPr>
              <p:nvPr/>
            </p:nvSpPr>
            <p:spPr bwMode="auto">
              <a:xfrm rot="5400000">
                <a:off x="3456" y="292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2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120" y="321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3" name="Oval 20"/>
              <p:cNvSpPr>
                <a:spLocks noChangeArrowheads="1"/>
              </p:cNvSpPr>
              <p:nvPr/>
            </p:nvSpPr>
            <p:spPr bwMode="auto">
              <a:xfrm>
                <a:off x="2640" y="3408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4" name="AutoShape 21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5" name="AutoShape 22"/>
              <p:cNvSpPr>
                <a:spLocks noChangeArrowheads="1"/>
              </p:cNvSpPr>
              <p:nvPr/>
            </p:nvSpPr>
            <p:spPr bwMode="auto">
              <a:xfrm rot="-5400000">
                <a:off x="2544" y="355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6" name="AutoShape 23"/>
              <p:cNvSpPr>
                <a:spLocks noChangeArrowheads="1"/>
              </p:cNvSpPr>
              <p:nvPr/>
            </p:nvSpPr>
            <p:spPr bwMode="auto">
              <a:xfrm rot="5400000">
                <a:off x="3216" y="360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7" name="AutoShape 24"/>
              <p:cNvSpPr>
                <a:spLocks noChangeArrowheads="1"/>
              </p:cNvSpPr>
              <p:nvPr/>
            </p:nvSpPr>
            <p:spPr bwMode="auto">
              <a:xfrm rot="10800000" flipH="1">
                <a:off x="2880" y="388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8" name="AutoShape 25"/>
              <p:cNvSpPr>
                <a:spLocks noChangeArrowheads="1"/>
              </p:cNvSpPr>
              <p:nvPr/>
            </p:nvSpPr>
            <p:spPr bwMode="auto">
              <a:xfrm>
                <a:off x="3888" y="158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19" name="AutoShape 26"/>
              <p:cNvSpPr>
                <a:spLocks noChangeArrowheads="1"/>
              </p:cNvSpPr>
              <p:nvPr/>
            </p:nvSpPr>
            <p:spPr bwMode="auto">
              <a:xfrm flipH="1">
                <a:off x="3768" y="156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0" name="Rectangle 27"/>
              <p:cNvSpPr>
                <a:spLocks noChangeArrowheads="1"/>
              </p:cNvSpPr>
              <p:nvPr/>
            </p:nvSpPr>
            <p:spPr bwMode="auto">
              <a:xfrm>
                <a:off x="3864" y="1800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1" name="AutoShape 28"/>
              <p:cNvSpPr>
                <a:spLocks noChangeArrowheads="1"/>
              </p:cNvSpPr>
              <p:nvPr/>
            </p:nvSpPr>
            <p:spPr bwMode="auto">
              <a:xfrm>
                <a:off x="2788" y="1300"/>
                <a:ext cx="376" cy="328"/>
              </a:xfrm>
              <a:prstGeom prst="plus">
                <a:avLst>
                  <a:gd name="adj" fmla="val 24995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2" name="Oval 29"/>
              <p:cNvSpPr>
                <a:spLocks noChangeArrowheads="1"/>
              </p:cNvSpPr>
              <p:nvPr/>
            </p:nvSpPr>
            <p:spPr bwMode="auto">
              <a:xfrm>
                <a:off x="628" y="1252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3" name="AutoShape 30"/>
              <p:cNvSpPr>
                <a:spLocks noChangeArrowheads="1"/>
              </p:cNvSpPr>
              <p:nvPr/>
            </p:nvSpPr>
            <p:spPr bwMode="auto">
              <a:xfrm>
                <a:off x="820" y="110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4" name="AutoShape 31"/>
              <p:cNvSpPr>
                <a:spLocks noChangeArrowheads="1"/>
              </p:cNvSpPr>
              <p:nvPr/>
            </p:nvSpPr>
            <p:spPr bwMode="auto">
              <a:xfrm rot="-5400000">
                <a:off x="532" y="139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5" name="AutoShape 32"/>
              <p:cNvSpPr>
                <a:spLocks noChangeArrowheads="1"/>
              </p:cNvSpPr>
              <p:nvPr/>
            </p:nvSpPr>
            <p:spPr bwMode="auto">
              <a:xfrm rot="5400000">
                <a:off x="1156" y="144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6" name="AutoShape 33"/>
              <p:cNvSpPr>
                <a:spLocks noChangeArrowheads="1"/>
              </p:cNvSpPr>
              <p:nvPr/>
            </p:nvSpPr>
            <p:spPr bwMode="auto">
              <a:xfrm rot="10800000" flipH="1">
                <a:off x="868" y="173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7" name="Oval 34"/>
              <p:cNvSpPr>
                <a:spLocks noChangeArrowheads="1"/>
              </p:cNvSpPr>
              <p:nvPr/>
            </p:nvSpPr>
            <p:spPr bwMode="auto">
              <a:xfrm>
                <a:off x="1300" y="1924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8" name="AutoShape 35"/>
              <p:cNvSpPr>
                <a:spLocks noChangeArrowheads="1"/>
              </p:cNvSpPr>
              <p:nvPr/>
            </p:nvSpPr>
            <p:spPr bwMode="auto">
              <a:xfrm>
                <a:off x="1492" y="178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29" name="AutoShape 36"/>
              <p:cNvSpPr>
                <a:spLocks noChangeArrowheads="1"/>
              </p:cNvSpPr>
              <p:nvPr/>
            </p:nvSpPr>
            <p:spPr bwMode="auto">
              <a:xfrm rot="-5400000">
                <a:off x="1204" y="206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0" name="AutoShape 37"/>
              <p:cNvSpPr>
                <a:spLocks noChangeArrowheads="1"/>
              </p:cNvSpPr>
              <p:nvPr/>
            </p:nvSpPr>
            <p:spPr bwMode="auto">
              <a:xfrm rot="5400000">
                <a:off x="1876" y="211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1" name="AutoShape 38"/>
              <p:cNvSpPr>
                <a:spLocks noChangeArrowheads="1"/>
              </p:cNvSpPr>
              <p:nvPr/>
            </p:nvSpPr>
            <p:spPr bwMode="auto">
              <a:xfrm rot="10800000" flipH="1">
                <a:off x="1540" y="2404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2" name="AutoShape 39"/>
              <p:cNvSpPr>
                <a:spLocks noChangeArrowheads="1"/>
              </p:cNvSpPr>
              <p:nvPr/>
            </p:nvSpPr>
            <p:spPr bwMode="auto">
              <a:xfrm>
                <a:off x="4872" y="204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3" name="AutoShape 40"/>
              <p:cNvSpPr>
                <a:spLocks noChangeArrowheads="1"/>
              </p:cNvSpPr>
              <p:nvPr/>
            </p:nvSpPr>
            <p:spPr bwMode="auto">
              <a:xfrm flipH="1">
                <a:off x="4728" y="204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4" name="Rectangle 41"/>
              <p:cNvSpPr>
                <a:spLocks noChangeArrowheads="1"/>
              </p:cNvSpPr>
              <p:nvPr/>
            </p:nvSpPr>
            <p:spPr bwMode="auto">
              <a:xfrm>
                <a:off x="4824" y="2280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5" name="AutoShape 42"/>
              <p:cNvSpPr>
                <a:spLocks noChangeArrowheads="1"/>
              </p:cNvSpPr>
              <p:nvPr/>
            </p:nvSpPr>
            <p:spPr bwMode="auto">
              <a:xfrm>
                <a:off x="2880" y="302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6" name="AutoShape 43"/>
              <p:cNvSpPr>
                <a:spLocks noChangeArrowheads="1"/>
              </p:cNvSpPr>
              <p:nvPr/>
            </p:nvSpPr>
            <p:spPr bwMode="auto">
              <a:xfrm flipH="1">
                <a:off x="2736" y="302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7" name="Rectangle 44"/>
              <p:cNvSpPr>
                <a:spLocks noChangeArrowheads="1"/>
              </p:cNvSpPr>
              <p:nvPr/>
            </p:nvSpPr>
            <p:spPr bwMode="auto">
              <a:xfrm>
                <a:off x="2832" y="3264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8" name="Oval 45"/>
              <p:cNvSpPr>
                <a:spLocks noChangeArrowheads="1"/>
              </p:cNvSpPr>
              <p:nvPr/>
            </p:nvSpPr>
            <p:spPr bwMode="auto">
              <a:xfrm>
                <a:off x="3168" y="3216"/>
                <a:ext cx="520" cy="4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39" name="AutoShape 46"/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0" name="AutoShape 47"/>
              <p:cNvSpPr>
                <a:spLocks noChangeArrowheads="1"/>
              </p:cNvSpPr>
              <p:nvPr/>
            </p:nvSpPr>
            <p:spPr bwMode="auto">
              <a:xfrm rot="-5400000">
                <a:off x="3072" y="3360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1" name="AutoShape 48"/>
              <p:cNvSpPr>
                <a:spLocks noChangeArrowheads="1"/>
              </p:cNvSpPr>
              <p:nvPr/>
            </p:nvSpPr>
            <p:spPr bwMode="auto">
              <a:xfrm rot="5400000">
                <a:off x="3744" y="3408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2" name="AutoShape 49"/>
              <p:cNvSpPr>
                <a:spLocks noChangeArrowheads="1"/>
              </p:cNvSpPr>
              <p:nvPr/>
            </p:nvSpPr>
            <p:spPr bwMode="auto">
              <a:xfrm rot="10800000" flipH="1">
                <a:off x="3408" y="3696"/>
                <a:ext cx="88" cy="136"/>
              </a:xfrm>
              <a:prstGeom prst="triangle">
                <a:avLst>
                  <a:gd name="adj" fmla="val 49995"/>
                </a:avLst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3" name="AutoShape 50"/>
              <p:cNvSpPr>
                <a:spLocks noChangeArrowheads="1"/>
              </p:cNvSpPr>
              <p:nvPr/>
            </p:nvSpPr>
            <p:spPr bwMode="auto">
              <a:xfrm rot="16200000" flipH="1">
                <a:off x="4536" y="136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4" name="AutoShape 51"/>
              <p:cNvSpPr>
                <a:spLocks noChangeArrowheads="1"/>
              </p:cNvSpPr>
              <p:nvPr/>
            </p:nvSpPr>
            <p:spPr bwMode="auto">
              <a:xfrm rot="5400000">
                <a:off x="4536" y="146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5" name="Rectangle 52"/>
              <p:cNvSpPr>
                <a:spLocks noChangeArrowheads="1"/>
              </p:cNvSpPr>
              <p:nvPr/>
            </p:nvSpPr>
            <p:spPr bwMode="auto">
              <a:xfrm>
                <a:off x="4296" y="1488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6" name="AutoShape 53"/>
              <p:cNvSpPr>
                <a:spLocks noChangeArrowheads="1"/>
              </p:cNvSpPr>
              <p:nvPr/>
            </p:nvSpPr>
            <p:spPr bwMode="auto">
              <a:xfrm rot="16200000" flipH="1">
                <a:off x="2400" y="336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7" name="AutoShape 54"/>
              <p:cNvSpPr>
                <a:spLocks noChangeArrowheads="1"/>
              </p:cNvSpPr>
              <p:nvPr/>
            </p:nvSpPr>
            <p:spPr bwMode="auto">
              <a:xfrm rot="5400000">
                <a:off x="2400" y="3456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8" name="Rectangle 55"/>
              <p:cNvSpPr>
                <a:spLocks noChangeArrowheads="1"/>
              </p:cNvSpPr>
              <p:nvPr/>
            </p:nvSpPr>
            <p:spPr bwMode="auto">
              <a:xfrm>
                <a:off x="2160" y="3480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49" name="AutoShape 56"/>
              <p:cNvSpPr>
                <a:spLocks noChangeArrowheads="1"/>
              </p:cNvSpPr>
              <p:nvPr/>
            </p:nvSpPr>
            <p:spPr bwMode="auto">
              <a:xfrm rot="16200000" flipH="1">
                <a:off x="2976" y="316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0" name="AutoShape 57"/>
              <p:cNvSpPr>
                <a:spLocks noChangeArrowheads="1"/>
              </p:cNvSpPr>
              <p:nvPr/>
            </p:nvSpPr>
            <p:spPr bwMode="auto">
              <a:xfrm rot="5400000">
                <a:off x="2976" y="326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1" name="Rectangle 58"/>
              <p:cNvSpPr>
                <a:spLocks noChangeArrowheads="1"/>
              </p:cNvSpPr>
              <p:nvPr/>
            </p:nvSpPr>
            <p:spPr bwMode="auto">
              <a:xfrm>
                <a:off x="2736" y="3288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2" name="Rectangle 59"/>
              <p:cNvSpPr>
                <a:spLocks noChangeArrowheads="1"/>
              </p:cNvSpPr>
              <p:nvPr/>
            </p:nvSpPr>
            <p:spPr bwMode="auto">
              <a:xfrm>
                <a:off x="273" y="2626"/>
                <a:ext cx="309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endParaRPr lang="th-TH" b="1">
                  <a:solidFill>
                    <a:schemeClr val="bg1"/>
                  </a:solidFill>
                  <a:cs typeface="CordiaUPC" pitchFamily="34" charset="-34"/>
                </a:endParaRPr>
              </a:p>
            </p:txBody>
          </p:sp>
          <p:sp>
            <p:nvSpPr>
              <p:cNvPr id="12353" name="AutoShape 60"/>
              <p:cNvSpPr>
                <a:spLocks noChangeArrowheads="1"/>
              </p:cNvSpPr>
              <p:nvPr/>
            </p:nvSpPr>
            <p:spPr bwMode="auto">
              <a:xfrm>
                <a:off x="2784" y="2064"/>
                <a:ext cx="328" cy="376"/>
              </a:xfrm>
              <a:prstGeom prst="downArrow">
                <a:avLst>
                  <a:gd name="adj1" fmla="val 50000"/>
                  <a:gd name="adj2" fmla="val 57322"/>
                </a:avLst>
              </a:pr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4" name="AutoShape 61"/>
              <p:cNvSpPr>
                <a:spLocks noChangeArrowheads="1"/>
              </p:cNvSpPr>
              <p:nvPr/>
            </p:nvSpPr>
            <p:spPr bwMode="auto">
              <a:xfrm rot="16200000" flipH="1">
                <a:off x="3864" y="112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5" name="AutoShape 62"/>
              <p:cNvSpPr>
                <a:spLocks noChangeArrowheads="1"/>
              </p:cNvSpPr>
              <p:nvPr/>
            </p:nvSpPr>
            <p:spPr bwMode="auto">
              <a:xfrm rot="5400000">
                <a:off x="3864" y="1032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6" name="Rectangle 63"/>
              <p:cNvSpPr>
                <a:spLocks noChangeArrowheads="1"/>
              </p:cNvSpPr>
              <p:nvPr/>
            </p:nvSpPr>
            <p:spPr bwMode="auto">
              <a:xfrm>
                <a:off x="3984" y="1152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7" name="AutoShape 64"/>
              <p:cNvSpPr>
                <a:spLocks noChangeArrowheads="1"/>
              </p:cNvSpPr>
              <p:nvPr/>
            </p:nvSpPr>
            <p:spPr bwMode="auto">
              <a:xfrm rot="16200000" flipH="1">
                <a:off x="3504" y="3024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8" name="AutoShape 65"/>
              <p:cNvSpPr>
                <a:spLocks noChangeArrowheads="1"/>
              </p:cNvSpPr>
              <p:nvPr/>
            </p:nvSpPr>
            <p:spPr bwMode="auto">
              <a:xfrm rot="5400000">
                <a:off x="3504" y="292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59" name="Rectangle 66"/>
              <p:cNvSpPr>
                <a:spLocks noChangeArrowheads="1"/>
              </p:cNvSpPr>
              <p:nvPr/>
            </p:nvSpPr>
            <p:spPr bwMode="auto">
              <a:xfrm>
                <a:off x="3696" y="3048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0" name="AutoShape 67"/>
              <p:cNvSpPr>
                <a:spLocks noChangeArrowheads="1"/>
              </p:cNvSpPr>
              <p:nvPr/>
            </p:nvSpPr>
            <p:spPr bwMode="auto">
              <a:xfrm>
                <a:off x="3264" y="3600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1" name="AutoShape 68"/>
              <p:cNvSpPr>
                <a:spLocks noChangeArrowheads="1"/>
              </p:cNvSpPr>
              <p:nvPr/>
            </p:nvSpPr>
            <p:spPr bwMode="auto">
              <a:xfrm flipH="1">
                <a:off x="3168" y="364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2" name="Rectangle 69"/>
              <p:cNvSpPr>
                <a:spLocks noChangeArrowheads="1"/>
              </p:cNvSpPr>
              <p:nvPr/>
            </p:nvSpPr>
            <p:spPr bwMode="auto">
              <a:xfrm>
                <a:off x="3216" y="3840"/>
                <a:ext cx="40" cy="18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3" name="Text Box 70"/>
              <p:cNvSpPr txBox="1">
                <a:spLocks noChangeArrowheads="1"/>
              </p:cNvSpPr>
              <p:nvPr/>
            </p:nvSpPr>
            <p:spPr bwMode="auto">
              <a:xfrm>
                <a:off x="3745" y="2498"/>
                <a:ext cx="1442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/>
                <a:endParaRPr lang="th-TH" b="1">
                  <a:solidFill>
                    <a:srgbClr val="FF99FF"/>
                  </a:solidFill>
                  <a:cs typeface="CordiaUPC" pitchFamily="34" charset="-34"/>
                </a:endParaRPr>
              </a:p>
            </p:txBody>
          </p:sp>
          <p:sp>
            <p:nvSpPr>
              <p:cNvPr id="12364" name="Text Box 71"/>
              <p:cNvSpPr txBox="1">
                <a:spLocks noChangeArrowheads="1"/>
              </p:cNvSpPr>
              <p:nvPr/>
            </p:nvSpPr>
            <p:spPr bwMode="auto">
              <a:xfrm>
                <a:off x="1311" y="3600"/>
                <a:ext cx="308" cy="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th-TH" b="1">
                  <a:solidFill>
                    <a:schemeClr val="bg1"/>
                  </a:solidFill>
                  <a:cs typeface="CordiaUPC" pitchFamily="34" charset="-34"/>
                </a:endParaRPr>
              </a:p>
            </p:txBody>
          </p:sp>
          <p:sp>
            <p:nvSpPr>
              <p:cNvPr id="12365" name="AutoShape 72"/>
              <p:cNvSpPr>
                <a:spLocks noChangeArrowheads="1"/>
              </p:cNvSpPr>
              <p:nvPr/>
            </p:nvSpPr>
            <p:spPr bwMode="auto">
              <a:xfrm rot="16200000" flipH="1">
                <a:off x="4824" y="1032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6" name="AutoShape 73"/>
              <p:cNvSpPr>
                <a:spLocks noChangeArrowheads="1"/>
              </p:cNvSpPr>
              <p:nvPr/>
            </p:nvSpPr>
            <p:spPr bwMode="auto">
              <a:xfrm rot="5400000">
                <a:off x="4824" y="1128"/>
                <a:ext cx="88" cy="232"/>
              </a:xfrm>
              <a:prstGeom prst="parallelogram">
                <a:avLst>
                  <a:gd name="adj" fmla="val 24995"/>
                </a:avLst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  <p:sp>
            <p:nvSpPr>
              <p:cNvPr id="12367" name="Rectangle 74"/>
              <p:cNvSpPr>
                <a:spLocks noChangeArrowheads="1"/>
              </p:cNvSpPr>
              <p:nvPr/>
            </p:nvSpPr>
            <p:spPr bwMode="auto">
              <a:xfrm>
                <a:off x="4584" y="1152"/>
                <a:ext cx="160" cy="64"/>
              </a:xfrm>
              <a:prstGeom prst="rect">
                <a:avLst/>
              </a:prstGeom>
              <a:solidFill>
                <a:srgbClr val="9900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IN" dirty="0"/>
              </a:p>
            </p:txBody>
          </p:sp>
        </p:grpSp>
        <p:sp>
          <p:nvSpPr>
            <p:cNvPr id="12296" name="Text Box 77"/>
            <p:cNvSpPr txBox="1">
              <a:spLocks noChangeArrowheads="1"/>
            </p:cNvSpPr>
            <p:nvPr/>
          </p:nvSpPr>
          <p:spPr bwMode="auto">
            <a:xfrm>
              <a:off x="3408" y="1948"/>
              <a:ext cx="1344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b="1" dirty="0">
                  <a:latin typeface="Arial" charset="0"/>
                  <a:cs typeface="Arial" charset="0"/>
                </a:rPr>
                <a:t>Ag-Ab complex</a:t>
              </a:r>
              <a:endParaRPr lang="th-TH" sz="1600" b="1" dirty="0">
                <a:latin typeface="Arial" charset="0"/>
                <a:cs typeface="Arial" charset="0"/>
              </a:endParaRPr>
            </a:p>
          </p:txBody>
        </p:sp>
      </p:grpSp>
      <p:sp>
        <p:nvSpPr>
          <p:cNvPr id="281678" name="Rectangle 7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Direct agglutination </a:t>
            </a:r>
          </a:p>
        </p:txBody>
      </p:sp>
      <p:sp>
        <p:nvSpPr>
          <p:cNvPr id="12294" name="Rectangle 79"/>
          <p:cNvSpPr>
            <a:spLocks noGrp="1" noChangeArrowheads="1"/>
          </p:cNvSpPr>
          <p:nvPr>
            <p:ph type="body" sz="half" idx="1"/>
          </p:nvPr>
        </p:nvSpPr>
        <p:spPr>
          <a:xfrm>
            <a:off x="306388" y="1524000"/>
            <a:ext cx="5286375" cy="45958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Principle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combination of an insoluble particulate antigen with its soluble antibody </a:t>
            </a:r>
          </a:p>
          <a:p>
            <a:pPr marL="461963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forms antigen-antibody complex </a:t>
            </a:r>
          </a:p>
          <a:p>
            <a:pPr marL="461963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particles clump/agglutinate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used for antigen detection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Examples</a:t>
            </a:r>
          </a:p>
          <a:p>
            <a:pPr marL="461963" indent="-457200"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bacterial agglutination tests for sero-typing and sero-grouping e.g., </a:t>
            </a:r>
            <a:r>
              <a:rPr lang="en-US" sz="3000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Vibrio cholerae, Salmonella spp</a:t>
            </a:r>
          </a:p>
        </p:txBody>
      </p:sp>
    </p:spTree>
    <p:extLst>
      <p:ext uri="{BB962C8B-B14F-4D97-AF65-F5344CB8AC3E}">
        <p14:creationId xmlns:p14="http://schemas.microsoft.com/office/powerpoint/2010/main" xmlns="" val="108464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GB" sz="6000" b="1" dirty="0" smtClean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</a:rPr>
              <a:t>Slide Agglutination Test</a:t>
            </a:r>
          </a:p>
        </p:txBody>
      </p:sp>
      <p:sp>
        <p:nvSpPr>
          <p:cNvPr id="23557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4ADB6B3-AFD9-4C71-ACD4-A965A0D30034}" type="datetime1">
              <a:rPr lang="en-US" smtClean="0"/>
              <a:pPr eaLnBrk="1" hangingPunct="1"/>
              <a:t>8/6/2017</a:t>
            </a:fld>
            <a:endParaRPr lang="en-US" dirty="0"/>
          </a:p>
        </p:txBody>
      </p:sp>
      <p:sp>
        <p:nvSpPr>
          <p:cNvPr id="2355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dirty="0" smtClean="0"/>
              <a:t>Dr.T.V.Rao MD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107C250-7512-4B38-B7D3-F93608D78B9F}" type="slidenum">
              <a:rPr lang="en-GB" smtClean="0"/>
              <a:pPr eaLnBrk="1" hangingPunct="1"/>
              <a:t>19</a:t>
            </a:fld>
            <a:endParaRPr lang="en-GB" dirty="0" smtClean="0"/>
          </a:p>
        </p:txBody>
      </p:sp>
      <p:pic>
        <p:nvPicPr>
          <p:cNvPr id="23555" name="Picture 2" descr="SATDub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Methods for Ag-Ab detection</a:t>
            </a:r>
            <a:endParaRPr lang="th-TH" sz="4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784"/>
            <a:ext cx="9144000" cy="4752529"/>
          </a:xfrm>
        </p:spPr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Precipitation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Agglutination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Hemagglutination and Hemagglutination inhibition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Viral neutralization test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Radio-immunoassays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ELISA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Immunofluorescence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Immmunoblotting</a:t>
            </a:r>
          </a:p>
          <a:p>
            <a:pPr lvl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Immunochromatography</a:t>
            </a:r>
            <a:endParaRPr lang="th-TH" sz="2400" dirty="0" smtClean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BDAC-956B-4024-AC43-7D3BD5B4B4F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24944"/>
            <a:ext cx="2423138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34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Tube Agglutination Test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31006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Also known as the standard agglutination test or serum agglutination test (SAT)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Test serum is diluted in a series of tubes (doubling dilutions)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Constant defined amount of antigen is then added to each tube and tubes incubated for ~20h @37</a:t>
            </a: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°</a:t>
            </a: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C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Particular antigen clumps at the bottom of the test tube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Test is read at 50% agglutination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Quantitative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Confirmatory test for ELISA reactors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Example: Brucellosis screening , Widal Testing</a:t>
            </a:r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6AAB77-97FA-44B4-AD54-5A92BA155D52}" type="slidenum">
              <a:rPr lang="en-GB" smtClean="0"/>
              <a:pPr eaLnBrk="1" hangingPunct="1"/>
              <a:t>20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97F7B84-EA35-47B8-8241-E693C476F63E}" type="datetime1">
              <a:rPr lang="en-US" smtClean="0"/>
              <a:pPr eaLnBrk="1" hangingPunct="1"/>
              <a:t>8/6/2017</a:t>
            </a:fld>
            <a:endParaRPr lang="en-US" dirty="0"/>
          </a:p>
        </p:txBody>
      </p:sp>
      <p:sp>
        <p:nvSpPr>
          <p:cNvPr id="2560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dirty="0" smtClean="0"/>
              <a:t>Dr.T.V.Rao MD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E039C6-F12E-4B6C-89FB-CAAC9E467FA4}" type="slidenum">
              <a:rPr lang="en-GB" smtClean="0"/>
              <a:pPr eaLnBrk="1" hangingPunct="1"/>
              <a:t>21</a:t>
            </a:fld>
            <a:endParaRPr lang="en-GB" dirty="0" smtClean="0"/>
          </a:p>
        </p:txBody>
      </p:sp>
      <p:pic>
        <p:nvPicPr>
          <p:cNvPr id="25603" name="Picture 2" descr="TATDub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889248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269016" y="425450"/>
            <a:ext cx="695998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5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  <a:ea typeface="Arial Unicode MS" pitchFamily="34" charset="-128"/>
                <a:cs typeface="Arial Unicode MS" pitchFamily="34" charset="-128"/>
              </a:rPr>
              <a:t>Tube Agglutination Test</a:t>
            </a:r>
            <a:endParaRPr lang="en-GB" sz="4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aramond Pro Bold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3444147" y="4797425"/>
            <a:ext cx="0" cy="6477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1476375" y="2852738"/>
            <a:ext cx="503238" cy="1511300"/>
            <a:chOff x="2517" y="845"/>
            <a:chExt cx="499" cy="1361"/>
          </a:xfrm>
        </p:grpSpPr>
        <p:sp>
          <p:nvSpPr>
            <p:cNvPr id="26668" name="AutoShape 3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9" name="Rectangle 4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70" name="Rectangle 5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26627" name="Group 6"/>
          <p:cNvGrpSpPr>
            <a:grpSpLocks/>
          </p:cNvGrpSpPr>
          <p:nvPr/>
        </p:nvGrpSpPr>
        <p:grpSpPr bwMode="auto">
          <a:xfrm>
            <a:off x="2555875" y="2852738"/>
            <a:ext cx="503238" cy="1511300"/>
            <a:chOff x="2517" y="845"/>
            <a:chExt cx="499" cy="1361"/>
          </a:xfrm>
        </p:grpSpPr>
        <p:sp>
          <p:nvSpPr>
            <p:cNvPr id="26665" name="AutoShape 7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6" name="Rectangle 8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7" name="Rectangle 9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3636963" y="2852738"/>
            <a:ext cx="503237" cy="1511300"/>
            <a:chOff x="2517" y="845"/>
            <a:chExt cx="499" cy="1361"/>
          </a:xfrm>
        </p:grpSpPr>
        <p:sp>
          <p:nvSpPr>
            <p:cNvPr id="26662" name="AutoShape 11" descr="5%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pattFill prst="pct5">
              <a:fgClr>
                <a:srgbClr val="000000"/>
              </a:fgClr>
              <a:bgClr>
                <a:schemeClr val="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3" name="Rectangle 12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4" name="Rectangle 13" descr="5%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26629" name="Group 14"/>
          <p:cNvGrpSpPr>
            <a:grpSpLocks/>
          </p:cNvGrpSpPr>
          <p:nvPr/>
        </p:nvGrpSpPr>
        <p:grpSpPr bwMode="auto">
          <a:xfrm>
            <a:off x="4716463" y="2852738"/>
            <a:ext cx="503237" cy="1511300"/>
            <a:chOff x="2517" y="845"/>
            <a:chExt cx="499" cy="1361"/>
          </a:xfrm>
        </p:grpSpPr>
        <p:sp>
          <p:nvSpPr>
            <p:cNvPr id="26659" name="AutoShape 15" descr="20%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pattFill prst="pct20">
              <a:fgClr>
                <a:srgbClr val="000000"/>
              </a:fgClr>
              <a:bgClr>
                <a:schemeClr val="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0" name="Rectangle 16" descr="10%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61" name="Rectangle 17" descr="20%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26630" name="Group 18"/>
          <p:cNvGrpSpPr>
            <a:grpSpLocks/>
          </p:cNvGrpSpPr>
          <p:nvPr/>
        </p:nvGrpSpPr>
        <p:grpSpPr bwMode="auto">
          <a:xfrm>
            <a:off x="5724525" y="2852738"/>
            <a:ext cx="503238" cy="1511300"/>
            <a:chOff x="2517" y="845"/>
            <a:chExt cx="499" cy="1361"/>
          </a:xfrm>
        </p:grpSpPr>
        <p:sp>
          <p:nvSpPr>
            <p:cNvPr id="26656" name="AutoShape 19" descr="20%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pattFill prst="pct20">
              <a:fgClr>
                <a:srgbClr val="000000"/>
              </a:fgClr>
              <a:bgClr>
                <a:schemeClr val="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57" name="Rectangle 20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58" name="Rectangle 21" descr="20%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26631" name="Group 22"/>
          <p:cNvGrpSpPr>
            <a:grpSpLocks/>
          </p:cNvGrpSpPr>
          <p:nvPr/>
        </p:nvGrpSpPr>
        <p:grpSpPr bwMode="auto">
          <a:xfrm>
            <a:off x="6732588" y="2852738"/>
            <a:ext cx="503237" cy="1511300"/>
            <a:chOff x="2517" y="845"/>
            <a:chExt cx="499" cy="1361"/>
          </a:xfrm>
        </p:grpSpPr>
        <p:sp>
          <p:nvSpPr>
            <p:cNvPr id="26653" name="AutoShape 23" descr="20%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pattFill prst="pct20">
              <a:fgClr>
                <a:srgbClr val="000000"/>
              </a:fgClr>
              <a:bgClr>
                <a:schemeClr val="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54" name="Rectangle 24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55" name="Rectangle 25" descr="20%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pattFill prst="pct20">
              <a:fgClr>
                <a:srgbClr val="000000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grpSp>
        <p:nvGrpSpPr>
          <p:cNvPr id="26632" name="Group 26"/>
          <p:cNvGrpSpPr>
            <a:grpSpLocks/>
          </p:cNvGrpSpPr>
          <p:nvPr/>
        </p:nvGrpSpPr>
        <p:grpSpPr bwMode="auto">
          <a:xfrm>
            <a:off x="7669213" y="2852738"/>
            <a:ext cx="503237" cy="1511300"/>
            <a:chOff x="2517" y="845"/>
            <a:chExt cx="499" cy="1361"/>
          </a:xfrm>
        </p:grpSpPr>
        <p:sp>
          <p:nvSpPr>
            <p:cNvPr id="26650" name="AutoShape 27" descr="25%"/>
            <p:cNvSpPr>
              <a:spLocks noChangeArrowheads="1"/>
            </p:cNvSpPr>
            <p:nvPr/>
          </p:nvSpPr>
          <p:spPr bwMode="auto">
            <a:xfrm>
              <a:off x="2517" y="1434"/>
              <a:ext cx="499" cy="772"/>
            </a:xfrm>
            <a:prstGeom prst="flowChartOffpageConnector">
              <a:avLst/>
            </a:prstGeom>
            <a:pattFill prst="pct25">
              <a:fgClr>
                <a:srgbClr val="000000"/>
              </a:fgClr>
              <a:bgClr>
                <a:schemeClr val="hlink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51" name="Rectangle 28"/>
            <p:cNvSpPr>
              <a:spLocks noChangeArrowheads="1"/>
            </p:cNvSpPr>
            <p:nvPr/>
          </p:nvSpPr>
          <p:spPr bwMode="auto">
            <a:xfrm>
              <a:off x="2517" y="845"/>
              <a:ext cx="499" cy="5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  <p:sp>
          <p:nvSpPr>
            <p:cNvPr id="26652" name="Rectangle 29" descr="25%"/>
            <p:cNvSpPr>
              <a:spLocks noChangeArrowheads="1"/>
            </p:cNvSpPr>
            <p:nvPr/>
          </p:nvSpPr>
          <p:spPr bwMode="auto">
            <a:xfrm>
              <a:off x="2517" y="1434"/>
              <a:ext cx="499" cy="454"/>
            </a:xfrm>
            <a:prstGeom prst="rect">
              <a:avLst/>
            </a:prstGeom>
            <a:pattFill prst="pct25">
              <a:fgClr>
                <a:srgbClr val="000000"/>
              </a:fgClr>
              <a:bgClr>
                <a:schemeClr val="hlink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 dirty="0"/>
            </a:p>
          </p:txBody>
        </p:sp>
      </p:grpSp>
      <p:sp>
        <p:nvSpPr>
          <p:cNvPr id="26633" name="AutoShape 30"/>
          <p:cNvSpPr>
            <a:spLocks/>
          </p:cNvSpPr>
          <p:nvPr/>
        </p:nvSpPr>
        <p:spPr bwMode="auto">
          <a:xfrm rot="5400000">
            <a:off x="2521744" y="1124744"/>
            <a:ext cx="431800" cy="2303462"/>
          </a:xfrm>
          <a:prstGeom prst="leftBrace">
            <a:avLst>
              <a:gd name="adj1" fmla="val 4445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6634" name="AutoShape 31"/>
          <p:cNvSpPr>
            <a:spLocks/>
          </p:cNvSpPr>
          <p:nvPr/>
        </p:nvSpPr>
        <p:spPr bwMode="auto">
          <a:xfrm rot="5400000">
            <a:off x="6121401" y="655637"/>
            <a:ext cx="431800" cy="3095625"/>
          </a:xfrm>
          <a:prstGeom prst="leftBrace">
            <a:avLst>
              <a:gd name="adj1" fmla="val 5974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6635" name="Text Box 32"/>
          <p:cNvSpPr txBox="1">
            <a:spLocks noChangeArrowheads="1"/>
          </p:cNvSpPr>
          <p:nvPr/>
        </p:nvSpPr>
        <p:spPr bwMode="auto">
          <a:xfrm>
            <a:off x="4789488" y="1339850"/>
            <a:ext cx="30956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No agglutination</a:t>
            </a:r>
          </a:p>
        </p:txBody>
      </p:sp>
      <p:sp>
        <p:nvSpPr>
          <p:cNvPr id="26636" name="Text Box 33"/>
          <p:cNvSpPr txBox="1">
            <a:spLocks noChangeArrowheads="1"/>
          </p:cNvSpPr>
          <p:nvPr/>
        </p:nvSpPr>
        <p:spPr bwMode="auto">
          <a:xfrm>
            <a:off x="1297781" y="1339849"/>
            <a:ext cx="2879725" cy="4667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Agglutination</a:t>
            </a:r>
          </a:p>
        </p:txBody>
      </p:sp>
      <p:sp>
        <p:nvSpPr>
          <p:cNvPr id="26637" name="Text Box 34"/>
          <p:cNvSpPr txBox="1">
            <a:spLocks noChangeArrowheads="1"/>
          </p:cNvSpPr>
          <p:nvPr/>
        </p:nvSpPr>
        <p:spPr bwMode="auto">
          <a:xfrm>
            <a:off x="1370013" y="4508500"/>
            <a:ext cx="647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1/10</a:t>
            </a:r>
          </a:p>
        </p:txBody>
      </p:sp>
      <p:sp>
        <p:nvSpPr>
          <p:cNvPr id="26638" name="Text Box 35"/>
          <p:cNvSpPr txBox="1">
            <a:spLocks noChangeArrowheads="1"/>
          </p:cNvSpPr>
          <p:nvPr/>
        </p:nvSpPr>
        <p:spPr bwMode="auto">
          <a:xfrm>
            <a:off x="2413000" y="45085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1/20</a:t>
            </a:r>
          </a:p>
        </p:txBody>
      </p:sp>
      <p:sp>
        <p:nvSpPr>
          <p:cNvPr id="26639" name="Text Box 36"/>
          <p:cNvSpPr txBox="1">
            <a:spLocks noChangeArrowheads="1"/>
          </p:cNvSpPr>
          <p:nvPr/>
        </p:nvSpPr>
        <p:spPr bwMode="auto">
          <a:xfrm>
            <a:off x="3421063" y="4508500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1/40</a:t>
            </a:r>
          </a:p>
        </p:txBody>
      </p:sp>
      <p:sp>
        <p:nvSpPr>
          <p:cNvPr id="26640" name="Text Box 37"/>
          <p:cNvSpPr txBox="1">
            <a:spLocks noChangeArrowheads="1"/>
          </p:cNvSpPr>
          <p:nvPr/>
        </p:nvSpPr>
        <p:spPr bwMode="auto">
          <a:xfrm>
            <a:off x="4500563" y="4508500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1/80</a:t>
            </a:r>
          </a:p>
        </p:txBody>
      </p:sp>
      <p:sp>
        <p:nvSpPr>
          <p:cNvPr id="26641" name="Text Box 38"/>
          <p:cNvSpPr txBox="1">
            <a:spLocks noChangeArrowheads="1"/>
          </p:cNvSpPr>
          <p:nvPr/>
        </p:nvSpPr>
        <p:spPr bwMode="auto">
          <a:xfrm>
            <a:off x="5580063" y="4508500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1/160</a:t>
            </a:r>
          </a:p>
        </p:txBody>
      </p:sp>
      <p:sp>
        <p:nvSpPr>
          <p:cNvPr id="26642" name="Text Box 39"/>
          <p:cNvSpPr txBox="1">
            <a:spLocks noChangeArrowheads="1"/>
          </p:cNvSpPr>
          <p:nvPr/>
        </p:nvSpPr>
        <p:spPr bwMode="auto">
          <a:xfrm>
            <a:off x="6589713" y="4508500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1/320</a:t>
            </a:r>
          </a:p>
        </p:txBody>
      </p:sp>
      <p:sp>
        <p:nvSpPr>
          <p:cNvPr id="26643" name="Text Box 40"/>
          <p:cNvSpPr txBox="1">
            <a:spLocks noChangeArrowheads="1"/>
          </p:cNvSpPr>
          <p:nvPr/>
        </p:nvSpPr>
        <p:spPr bwMode="auto">
          <a:xfrm>
            <a:off x="7453313" y="450850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Neg. ctrl</a:t>
            </a:r>
          </a:p>
        </p:txBody>
      </p:sp>
      <p:sp>
        <p:nvSpPr>
          <p:cNvPr id="26644" name="AutoShape 41"/>
          <p:cNvSpPr>
            <a:spLocks noChangeArrowheads="1"/>
          </p:cNvSpPr>
          <p:nvPr/>
        </p:nvSpPr>
        <p:spPr bwMode="auto">
          <a:xfrm flipH="1" flipV="1">
            <a:off x="1547813" y="4219575"/>
            <a:ext cx="358775" cy="1460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6645" name="AutoShape 42"/>
          <p:cNvSpPr>
            <a:spLocks noChangeArrowheads="1"/>
          </p:cNvSpPr>
          <p:nvPr/>
        </p:nvSpPr>
        <p:spPr bwMode="auto">
          <a:xfrm flipH="1" flipV="1">
            <a:off x="3708400" y="4262438"/>
            <a:ext cx="358775" cy="7461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6646" name="AutoShape 43"/>
          <p:cNvSpPr>
            <a:spLocks noChangeArrowheads="1"/>
          </p:cNvSpPr>
          <p:nvPr/>
        </p:nvSpPr>
        <p:spPr bwMode="auto">
          <a:xfrm flipH="1" flipV="1">
            <a:off x="2628900" y="4219575"/>
            <a:ext cx="358775" cy="14605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8236" name="Text Box 44"/>
          <p:cNvSpPr txBox="1">
            <a:spLocks noChangeArrowheads="1"/>
          </p:cNvSpPr>
          <p:nvPr/>
        </p:nvSpPr>
        <p:spPr bwMode="auto">
          <a:xfrm>
            <a:off x="828675" y="5588000"/>
            <a:ext cx="6408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In this case, the titre is 1/40</a:t>
            </a:r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 flipV="1">
            <a:off x="3924300" y="4940300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 dirty="0"/>
          </a:p>
        </p:txBody>
      </p:sp>
      <p:sp>
        <p:nvSpPr>
          <p:cNvPr id="26649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684213" y="333374"/>
            <a:ext cx="7772400" cy="719361"/>
          </a:xfrm>
        </p:spPr>
        <p:txBody>
          <a:bodyPr>
            <a:noAutofit/>
          </a:bodyPr>
          <a:lstStyle/>
          <a:p>
            <a:pPr eaLnBrk="1" hangingPunct="1"/>
            <a:r>
              <a:rPr lang="en-GB" sz="6000" b="1" dirty="0" smtClean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</a:rPr>
              <a:t>Tube Agglutination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6" grpId="0"/>
      <p:bldP spid="8237" grpId="0" animBg="1"/>
      <p:bldP spid="266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PH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Passive Agglutination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6883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PH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An agglutination reaction that employs particles that are coated with antigens not normally found in the cell surfaces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PH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Particle carriers include: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PH" dirty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PH" dirty="0" smtClean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Red blood cells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PH" dirty="0" smtClean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 Polystyrene latex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PH" dirty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 </a:t>
            </a:r>
            <a:r>
              <a:rPr lang="en-PH" dirty="0" err="1" smtClean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Bentonite</a:t>
            </a:r>
            <a:endParaRPr lang="en-PH" dirty="0" smtClean="0">
              <a:solidFill>
                <a:srgbClr val="7030A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lvl="1" eaLnBrk="1" hangingPunct="1">
              <a:buFont typeface="Wingdings" pitchFamily="2" charset="2"/>
              <a:buChar char="q"/>
            </a:pPr>
            <a:r>
              <a:rPr lang="en-PH" dirty="0" smtClean="0">
                <a:solidFill>
                  <a:srgbClr val="7030A0"/>
                </a:solidFill>
                <a:latin typeface="Adobe Fan Heiti Std B" pitchFamily="34" charset="-128"/>
                <a:ea typeface="Adobe Fan Heiti Std B" pitchFamily="34" charset="-128"/>
              </a:rPr>
              <a:t> charcoal</a:t>
            </a:r>
          </a:p>
          <a:p>
            <a:pPr eaLnBrk="1" hangingPunct="1"/>
            <a:endParaRPr lang="en-PH" dirty="0" smtClean="0"/>
          </a:p>
        </p:txBody>
      </p:sp>
      <p:sp>
        <p:nvSpPr>
          <p:cNvPr id="276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51DC17-B5DF-49D3-8DF1-2730CB171686}" type="slidenum">
              <a:rPr lang="en-GB" smtClean="0"/>
              <a:pPr eaLnBrk="1" hangingPunct="1"/>
              <a:t>23</a:t>
            </a:fld>
            <a:endParaRPr lang="en-GB" dirty="0" smtClean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744416" cy="274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PH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Passive Agglutination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PH" sz="4000" dirty="0" smtClean="0">
                <a:solidFill>
                  <a:srgbClr val="002060"/>
                </a:solidFill>
              </a:rPr>
              <a:t>Passive agglutination has been used in the detection of :</a:t>
            </a:r>
          </a:p>
          <a:p>
            <a:pPr marL="457200" lvl="1" indent="0" eaLnBrk="1" hangingPunct="1">
              <a:buNone/>
            </a:pPr>
            <a:r>
              <a:rPr lang="en-PH" sz="3600" dirty="0" smtClean="0">
                <a:solidFill>
                  <a:srgbClr val="7030A0"/>
                </a:solidFill>
              </a:rPr>
              <a:t>- Rheumatoid factor</a:t>
            </a:r>
          </a:p>
          <a:p>
            <a:pPr marL="457200" lvl="1" indent="0" eaLnBrk="1" hangingPunct="1">
              <a:buNone/>
            </a:pPr>
            <a:r>
              <a:rPr lang="en-PH" sz="3600" dirty="0" smtClean="0">
                <a:solidFill>
                  <a:srgbClr val="7030A0"/>
                </a:solidFill>
              </a:rPr>
              <a:t>- Antinuclear antibody in LE</a:t>
            </a:r>
          </a:p>
          <a:p>
            <a:pPr marL="457200" lvl="1" indent="0" eaLnBrk="1" hangingPunct="1">
              <a:buNone/>
            </a:pPr>
            <a:r>
              <a:rPr lang="en-PH" sz="3600" dirty="0" smtClean="0">
                <a:solidFill>
                  <a:srgbClr val="7030A0"/>
                </a:solidFill>
              </a:rPr>
              <a:t>- </a:t>
            </a:r>
            <a:r>
              <a:rPr lang="en-PH" sz="3600" dirty="0" err="1" smtClean="0">
                <a:solidFill>
                  <a:srgbClr val="7030A0"/>
                </a:solidFill>
              </a:rPr>
              <a:t>Ab</a:t>
            </a:r>
            <a:r>
              <a:rPr lang="en-PH" sz="3600" dirty="0" smtClean="0">
                <a:solidFill>
                  <a:srgbClr val="7030A0"/>
                </a:solidFill>
              </a:rPr>
              <a:t> to group A streptococcus antigens</a:t>
            </a:r>
          </a:p>
          <a:p>
            <a:pPr marL="457200" lvl="1" indent="0" eaLnBrk="1" hangingPunct="1">
              <a:buNone/>
            </a:pPr>
            <a:r>
              <a:rPr lang="en-PH" sz="3600" dirty="0" smtClean="0">
                <a:solidFill>
                  <a:srgbClr val="7030A0"/>
                </a:solidFill>
              </a:rPr>
              <a:t>- </a:t>
            </a:r>
            <a:r>
              <a:rPr lang="en-PH" sz="3600" dirty="0" err="1" smtClean="0">
                <a:solidFill>
                  <a:srgbClr val="7030A0"/>
                </a:solidFill>
              </a:rPr>
              <a:t>Ab</a:t>
            </a:r>
            <a:r>
              <a:rPr lang="en-PH" sz="3600" dirty="0" smtClean="0">
                <a:solidFill>
                  <a:srgbClr val="7030A0"/>
                </a:solidFill>
              </a:rPr>
              <a:t> to </a:t>
            </a:r>
            <a:r>
              <a:rPr lang="en-PH" sz="3600" i="1" dirty="0" smtClean="0">
                <a:solidFill>
                  <a:srgbClr val="7030A0"/>
                </a:solidFill>
              </a:rPr>
              <a:t>Trichinella spiralis</a:t>
            </a:r>
          </a:p>
          <a:p>
            <a:pPr eaLnBrk="1" hangingPunct="1"/>
            <a:endParaRPr lang="en-PH" sz="4000" dirty="0" smtClean="0"/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04BAA2-01D9-41ED-80D3-11B82F56EA8A}" type="slidenum">
              <a:rPr lang="en-GB" smtClean="0"/>
              <a:pPr eaLnBrk="1" hangingPunct="1"/>
              <a:t>24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</a:rPr>
              <a:t>Passive Agglutination Test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3414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Converting a precipitating test to an agglutinating test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Chemically link soluble antigen to inert particles such as LATEX or RBC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Addition of specific antibody will cause the particles to agglutinate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Reverse PAT: antibody linked to LATEX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e.g. Lancefield grouping in Streptococci.</a:t>
            </a:r>
          </a:p>
          <a:p>
            <a:pPr eaLnBrk="1" hangingPunct="1"/>
            <a:endParaRPr lang="en-GB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F74D188-FF5F-4F7F-B85E-554F98BEFF2E}" type="slidenum">
              <a:rPr lang="en-GB" smtClean="0"/>
              <a:pPr eaLnBrk="1" hangingPunct="1"/>
              <a:t>25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Reverse passive agglutination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Font typeface="Times"/>
              <a:buNone/>
            </a:pPr>
            <a:r>
              <a:rPr lang="en-US" sz="57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 Heiti Std B" pitchFamily="34" charset="-128"/>
                <a:ea typeface="Adobe Fan Heiti Std B" pitchFamily="34" charset="-128"/>
              </a:rPr>
              <a:t>Principle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- antigen binds to soluble antibody coated on carrier particles and results in agglutination 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- detects antigens</a:t>
            </a:r>
          </a:p>
          <a:p>
            <a:pPr>
              <a:buFont typeface="Times"/>
              <a:buNone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Example</a:t>
            </a:r>
          </a:p>
          <a:p>
            <a:pPr marL="457200" lvl="1" indent="0">
              <a:buNone/>
            </a:pPr>
            <a:r>
              <a:rPr lang="en-US" sz="3600" dirty="0" smtClean="0">
                <a:latin typeface="Adobe Fan Heiti Std B" pitchFamily="34" charset="-128"/>
                <a:ea typeface="Adobe Fan Heiti Std B" pitchFamily="34" charset="-128"/>
              </a:rPr>
              <a:t>- </a:t>
            </a:r>
            <a:r>
              <a:rPr lang="en-US" sz="36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detecting cholera toxin</a:t>
            </a:r>
            <a:endParaRPr lang="en-US" dirty="0" smtClean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3BDAC-956B-4024-AC43-7D3BD5B4B4F0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3903" y="1412776"/>
            <a:ext cx="4499992" cy="504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206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</a:rPr>
              <a:t>REVERSE PASSIVE</a:t>
            </a:r>
            <a:r>
              <a:rPr lang="en-US" sz="6000" b="1" dirty="0" smtClean="0">
                <a:solidFill>
                  <a:srgbClr val="FF0000"/>
                </a:solidFill>
              </a:rPr>
              <a:t/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dobe Garamond Pro" pitchFamily="18" charset="0"/>
              </a:rPr>
              <a:t>Agglutination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09728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5900" b="1" dirty="0" smtClean="0">
                <a:solidFill>
                  <a:schemeClr val="bg1">
                    <a:lumMod val="50000"/>
                  </a:schemeClr>
                </a:solidFill>
              </a:rPr>
              <a:t>Antibody rather than antigen is attached to a carrier particle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5900" b="1" dirty="0" smtClean="0">
                <a:solidFill>
                  <a:schemeClr val="bg1">
                    <a:lumMod val="50000"/>
                  </a:schemeClr>
                </a:solidFill>
              </a:rPr>
              <a:t>For the detection of microbial antigens such as: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Group A and B streptococcus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Staphylococcus aureus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Neisseria meningitides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Haemophilus influenza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Rotavirus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Cryptococcus neoformans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Mycoplasma pneumoniae</a:t>
            </a:r>
          </a:p>
          <a:p>
            <a:pPr marL="868680" indent="-857250">
              <a:buFont typeface="Wingdings" pitchFamily="2" charset="2"/>
              <a:buChar char="q"/>
              <a:defRPr/>
            </a:pPr>
            <a:r>
              <a:rPr lang="en-US" sz="6300" b="1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Candida albicans</a:t>
            </a:r>
          </a:p>
        </p:txBody>
      </p:sp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3B1FD1-CE9E-4EF0-A9B3-4EACB782B094}" type="slidenum">
              <a:rPr lang="en-GB" smtClean="0"/>
              <a:pPr eaLnBrk="1" hangingPunct="1"/>
              <a:t>27</a:t>
            </a:fld>
            <a:endParaRPr lang="en-GB" dirty="0" smtClean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68702"/>
            <a:ext cx="3671307" cy="2939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36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</a:rPr>
              <a:t>Agglutination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dobe Garamond Pro Bold" pitchFamily="18" charset="0"/>
              </a:rPr>
              <a:t>Agglutinins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Antibodies that produce such reactions</a:t>
            </a:r>
            <a:endParaRPr lang="en-US" sz="3200" dirty="0" smtClean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Adobe Garamond Pro Bold" pitchFamily="18" charset="0"/>
              </a:rPr>
              <a:t>Involves two-step process: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Sensitization or initial binding</a:t>
            </a:r>
          </a:p>
          <a:p>
            <a:pPr lvl="1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Lattice formation or formation of large aggregates</a:t>
            </a:r>
          </a:p>
          <a:p>
            <a:pPr lvl="1" eaLnBrk="1" hangingPunct="1">
              <a:buFont typeface="Georgia" pitchFamily="18" charset="0"/>
              <a:buNone/>
            </a:pPr>
            <a:endParaRPr lang="en-US" sz="2800" dirty="0" smtClean="0"/>
          </a:p>
        </p:txBody>
      </p:sp>
      <p:pic>
        <p:nvPicPr>
          <p:cNvPr id="2" name="عنصر نائب للمحتوى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614078"/>
            <a:ext cx="4038600" cy="2382320"/>
          </a:xfrm>
        </p:spPr>
      </p:pic>
      <p:sp>
        <p:nvSpPr>
          <p:cNvPr id="92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878E513-815A-4B64-B87E-5937A7AC6F9F}" type="slidenum">
              <a:rPr lang="en-GB" smtClean="0"/>
              <a:pPr eaLnBrk="1" hangingPunct="1"/>
              <a:t>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</a:rPr>
              <a:t>Agglutination</a:t>
            </a:r>
            <a:endParaRPr lang="en-US" sz="6000" dirty="0" smtClean="0">
              <a:solidFill>
                <a:srgbClr val="FF0000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  <a:defRPr/>
            </a:pPr>
            <a:r>
              <a:rPr lang="en-US" sz="4000" b="1" u="sng" dirty="0" smtClean="0">
                <a:latin typeface="Adobe Heiti Std R" pitchFamily="34" charset="-128"/>
                <a:ea typeface="Adobe Heiti Std R" pitchFamily="34" charset="-128"/>
              </a:rPr>
              <a:t>- Types of particles that participate in such reactions: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Adobe Garamond Pro" pitchFamily="18" charset="0"/>
              </a:rPr>
              <a:t>Erythrocytes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4400" dirty="0" smtClean="0">
                <a:solidFill>
                  <a:srgbClr val="002060"/>
                </a:solidFill>
                <a:latin typeface="Adobe Garamond Pro" pitchFamily="18" charset="0"/>
              </a:rPr>
              <a:t>Bacterial cells</a:t>
            </a:r>
          </a:p>
          <a:p>
            <a:pPr lvl="1">
              <a:buFont typeface="Wingdings" pitchFamily="2" charset="2"/>
              <a:buChar char="q"/>
              <a:defRPr/>
            </a:pPr>
            <a:r>
              <a:rPr lang="en-US" sz="4400" b="1" dirty="0" smtClean="0">
                <a:solidFill>
                  <a:srgbClr val="002060"/>
                </a:solidFill>
                <a:latin typeface="Adobe Garamond Pro" pitchFamily="18" charset="0"/>
              </a:rPr>
              <a:t>Inert carriers such as latex particles</a:t>
            </a:r>
          </a:p>
        </p:txBody>
      </p:sp>
      <p:sp>
        <p:nvSpPr>
          <p:cNvPr id="102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99CEEF-9698-49B8-9F30-9F5A38BED8F9}" type="slidenum">
              <a:rPr lang="en-GB" smtClean="0"/>
              <a:pPr eaLnBrk="1" hangingPunct="1"/>
              <a:t>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54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Agglutination tests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Antibodies can agglutinate multivalent particulate antigens, such as Red Blood Cells (RBCs) or bacteria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Some viruses also have the ability to agglutinate with RBCs.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This behavior is called </a:t>
            </a: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agglutination.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GB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Serological tests based on agglutination are usually more sensitive than those based on precipitation</a:t>
            </a:r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AC59AF-5543-419B-AB76-34854D169E7A}" type="slidenum">
              <a:rPr lang="en-GB" smtClean="0"/>
              <a:pPr eaLnBrk="1" hangingPunct="1"/>
              <a:t>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sz="60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Examples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3288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q"/>
            </a:pPr>
            <a:r>
              <a:rPr lang="en-GB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Slide Agglutination Test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Plate Agglutination Test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Tube Agglutination Test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Passive Agglutination Test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Microscopic Agglutination Test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GB" sz="4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Haemagglutination test (HAT)</a:t>
            </a:r>
          </a:p>
        </p:txBody>
      </p:sp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21081EE-1C14-4EF4-B64E-0FB946076E5B}" type="slidenum">
              <a:rPr lang="en-GB" smtClean="0"/>
              <a:pPr eaLnBrk="1" hangingPunct="1"/>
              <a:t>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 Bold" pitchFamily="18" charset="0"/>
              </a:rPr>
              <a:t>Steps in Agglutination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213350"/>
          </a:xfrm>
        </p:spPr>
        <p:txBody>
          <a:bodyPr/>
          <a:lstStyle/>
          <a:p>
            <a:pPr marL="681037" indent="-571500" eaLnBrk="1" hangingPunct="1">
              <a:buClr>
                <a:srgbClr val="FFFFFF"/>
              </a:buClr>
              <a:buFont typeface="Wingdings" pitchFamily="2" charset="2"/>
              <a:buChar char="Ø"/>
              <a:defRPr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Primary phenomenon </a:t>
            </a: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(SENSITIZATION)</a:t>
            </a:r>
          </a:p>
          <a:p>
            <a:pPr marL="1160463" lvl="2" indent="-457200" eaLnBrk="1" hangingPunct="1"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First reaction involving Ag-Ab combination </a:t>
            </a:r>
          </a:p>
          <a:p>
            <a:pPr marL="1160463" lvl="2" indent="-457200" eaLnBrk="1" hangingPunct="1"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Single antigenic determinant on the surface particle</a:t>
            </a:r>
            <a:endParaRPr lang="en-US" sz="1800" dirty="0" smtClean="0">
              <a:solidFill>
                <a:srgbClr val="002060"/>
              </a:solidFill>
              <a:latin typeface="Adobe Fan Heiti Std B" pitchFamily="34" charset="-128"/>
              <a:ea typeface="Adobe Fan Heiti Std B" pitchFamily="34" charset="-128"/>
            </a:endParaRPr>
          </a:p>
          <a:p>
            <a:pPr marL="1025525" lvl="1" indent="-571500" eaLnBrk="1" hangingPunct="1">
              <a:buFont typeface="+mj-lt"/>
              <a:buAutoNum type="romanUcPeriod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Initial reaction: rapid and reversible</a:t>
            </a:r>
          </a:p>
          <a:p>
            <a:pPr marL="1025525" lvl="1" indent="-571500" eaLnBrk="1" hangingPunct="1">
              <a:buFont typeface="+mj-lt"/>
              <a:buAutoNum type="romanUcPeriod"/>
              <a:defRPr/>
            </a:pP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Cross link formation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 visible aggregates (stabilization)</a:t>
            </a:r>
          </a:p>
          <a:p>
            <a:pPr marL="968375" lvl="1" indent="-514350" eaLnBrk="1" hangingPunct="1">
              <a:buFontTx/>
              <a:buAutoNum type="romanUcPeriod"/>
              <a:defRPr/>
            </a:pPr>
            <a:endParaRPr lang="en-US" sz="3200" dirty="0" smtClean="0">
              <a:latin typeface="Calibri" pitchFamily="34" charset="0"/>
              <a:sym typeface="Wingdings" pitchFamily="2" charset="2"/>
            </a:endParaRPr>
          </a:p>
          <a:p>
            <a:pPr marL="968375" lvl="1" indent="-514350" eaLnBrk="1" hangingPunct="1">
              <a:buFontTx/>
              <a:buAutoNum type="romanUcPeriod"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968375" lvl="1" indent="-514350" eaLnBrk="1" hangingPunct="1">
              <a:buFont typeface="Georgia" pitchFamily="18" charset="0"/>
              <a:buChar char="▫"/>
              <a:defRPr/>
            </a:pPr>
            <a:endParaRPr lang="en-US" sz="3600" dirty="0" smtClean="0">
              <a:latin typeface="Calibri" pitchFamily="34" charset="0"/>
            </a:endParaRPr>
          </a:p>
          <a:p>
            <a:pPr marL="968375" lvl="1" indent="-514350" eaLnBrk="1" hangingPunct="1">
              <a:buFont typeface="Georgia" pitchFamily="18" charset="0"/>
              <a:buChar char="▫"/>
              <a:defRPr/>
            </a:pPr>
            <a:endParaRPr lang="en-US" sz="3600" dirty="0" smtClean="0">
              <a:latin typeface="Calibri" pitchFamily="34" charset="0"/>
            </a:endParaRPr>
          </a:p>
        </p:txBody>
      </p:sp>
      <p:sp>
        <p:nvSpPr>
          <p:cNvPr id="133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6DFECFD-B27A-4A92-8E51-604B11A0CF47}" type="slidenum">
              <a:rPr lang="en-GB" smtClean="0"/>
              <a:pPr eaLnBrk="1" hangingPunct="1"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50825" y="609600"/>
            <a:ext cx="8785225" cy="5746750"/>
          </a:xfrm>
        </p:spPr>
        <p:txBody>
          <a:bodyPr/>
          <a:lstStyle/>
          <a:p>
            <a:pPr algn="ctr" eaLnBrk="1" hangingPunct="1">
              <a:buFont typeface="Georgia" pitchFamily="18" charset="0"/>
              <a:buNone/>
              <a:defRPr/>
            </a:pP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Secondary phenomenon: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</a:rPr>
              <a:t>LATTICE FORMATION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</a:rPr>
              <a:t>Ab + multivalent Ag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 stable network (visible reaction)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conc. of Ag and Ab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Governed by  physiochemical factors: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Ionic strength of milieu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pH</a:t>
            </a:r>
          </a:p>
          <a:p>
            <a:pPr lvl="2" eaLnBrk="1" hangingPunct="1">
              <a:buFont typeface="Wingdings" pitchFamily="2" charset="2"/>
              <a:buChar char="§"/>
              <a:defRPr/>
            </a:pPr>
            <a:r>
              <a:rPr lang="en-US" sz="30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  <a:sym typeface="Wingdings" pitchFamily="2" charset="2"/>
              </a:rPr>
              <a:t>temperature</a:t>
            </a:r>
          </a:p>
          <a:p>
            <a:pPr lvl="2" eaLnBrk="1" hangingPunct="1">
              <a:defRPr/>
            </a:pPr>
            <a:endParaRPr lang="en-US" sz="3000" dirty="0" smtClean="0">
              <a:latin typeface="Calibri" pitchFamily="34" charset="0"/>
              <a:sym typeface="Wingdings" pitchFamily="2" charset="2"/>
            </a:endParaRP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C2B1D3-B34D-4748-8904-6EE8F7E12EB5}" type="slidenum">
              <a:rPr lang="en-GB" smtClean="0"/>
              <a:pPr eaLnBrk="1" hangingPunct="1"/>
              <a:t>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Secondary Phenomenon 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143000"/>
            <a:ext cx="7772400" cy="29337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Adobe Caslon Pro Bold" pitchFamily="18" charset="0"/>
              </a:rPr>
              <a:t>Lattice Formation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The Fab portion of the Ig molecule attaches to antigens on 2 adjacent cells-visible results in </a:t>
            </a:r>
            <a:r>
              <a:rPr lang="en-US" sz="2400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agglutination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If both antigen and antibody are SOLUBLE reaction will become visible over time, ie, p</a:t>
            </a:r>
            <a:r>
              <a:rPr lang="en-US" sz="2400" i="1" dirty="0" smtClean="0">
                <a:solidFill>
                  <a:srgbClr val="002060"/>
                </a:solidFill>
                <a:latin typeface="Adobe Fan Heiti Std B" pitchFamily="34" charset="-128"/>
                <a:ea typeface="Adobe Fan Heiti Std B" pitchFamily="34" charset="-128"/>
              </a:rPr>
              <a:t>recipitation</a:t>
            </a:r>
          </a:p>
        </p:txBody>
      </p:sp>
      <p:pic>
        <p:nvPicPr>
          <p:cNvPr id="16388" name="Picture 5" descr="agglutin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2000" y="4221088"/>
            <a:ext cx="3810000" cy="1943100"/>
          </a:xfrm>
        </p:spPr>
      </p:pic>
      <p:sp>
        <p:nvSpPr>
          <p:cNvPr id="163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43DAEF7-C07C-4EBC-863B-31E615ECED18}" type="slidenum">
              <a:rPr lang="en-GB" smtClean="0"/>
              <a:pPr eaLnBrk="1" hangingPunct="1"/>
              <a:t>9</a:t>
            </a:fld>
            <a:endParaRPr lang="en-GB" dirty="0" smtClean="0"/>
          </a:p>
        </p:txBody>
      </p:sp>
      <p:pic>
        <p:nvPicPr>
          <p:cNvPr id="16389" name="Picture 7" descr="igm agglutina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04482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790</TotalTime>
  <Words>830</Words>
  <Application>Microsoft Office PowerPoint</Application>
  <PresentationFormat>On-screen Show (4:3)</PresentationFormat>
  <Paragraphs>187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Serology AGGLUTINATION TESTS and IMMUNOASSYS   BASICS    Saud AbdUllah Almasri 434104889    </vt:lpstr>
      <vt:lpstr>Methods for Ag-Ab detection</vt:lpstr>
      <vt:lpstr>Agglutination</vt:lpstr>
      <vt:lpstr>Agglutination</vt:lpstr>
      <vt:lpstr>Agglutination tests</vt:lpstr>
      <vt:lpstr>Examples</vt:lpstr>
      <vt:lpstr>Steps in Agglutination</vt:lpstr>
      <vt:lpstr>Slide 8</vt:lpstr>
      <vt:lpstr>Secondary Phenomenon  </vt:lpstr>
      <vt:lpstr>DIRECT AGGLUTINATION</vt:lpstr>
      <vt:lpstr>DIRECT AGGLUTINATION</vt:lpstr>
      <vt:lpstr>Slide 12</vt:lpstr>
      <vt:lpstr>DIRECT AGGLUTINATION</vt:lpstr>
      <vt:lpstr>Direct agglutination </vt:lpstr>
      <vt:lpstr>Slide 15</vt:lpstr>
      <vt:lpstr>Slide Agglutination Test</vt:lpstr>
      <vt:lpstr>Slide 17</vt:lpstr>
      <vt:lpstr>Direct agglutination </vt:lpstr>
      <vt:lpstr>Slide Agglutination Test</vt:lpstr>
      <vt:lpstr>Tube Agglutination Test</vt:lpstr>
      <vt:lpstr>Slide 21</vt:lpstr>
      <vt:lpstr>Tube Agglutination Test</vt:lpstr>
      <vt:lpstr>Passive Agglutination</vt:lpstr>
      <vt:lpstr>Passive Agglutination</vt:lpstr>
      <vt:lpstr>Passive Agglutination Test</vt:lpstr>
      <vt:lpstr>Reverse passive agglutination</vt:lpstr>
      <vt:lpstr>REVERSE PASSIVE Agglutination Tests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Agglutination tests</dc:title>
  <dc:creator>Ayman</dc:creator>
  <cp:lastModifiedBy>ihab moussa</cp:lastModifiedBy>
  <cp:revision>83</cp:revision>
  <dcterms:created xsi:type="dcterms:W3CDTF">2010-10-07T03:59:56Z</dcterms:created>
  <dcterms:modified xsi:type="dcterms:W3CDTF">2017-08-06T11:21:20Z</dcterms:modified>
</cp:coreProperties>
</file>