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63" r:id="rId3"/>
    <p:sldId id="269" r:id="rId4"/>
    <p:sldId id="270" r:id="rId5"/>
    <p:sldId id="264" r:id="rId6"/>
    <p:sldId id="265" r:id="rId7"/>
    <p:sldId id="259" r:id="rId8"/>
    <p:sldId id="267" r:id="rId9"/>
    <p:sldId id="266" r:id="rId10"/>
    <p:sldId id="260" r:id="rId11"/>
    <p:sldId id="261" r:id="rId12"/>
    <p:sldId id="262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6ED5A4-2815-40A0-A88D-7A80A6EB4FC3}" type="datetimeFigureOut">
              <a:rPr lang="ar-SA" smtClean="0"/>
              <a:pPr/>
              <a:t>11/14/1438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6A42D4-3DAE-42E0-A232-3B1932081D6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It is one of important laboratory method to detect antigen antibody reaction.</a:t>
            </a:r>
          </a:p>
          <a:p>
            <a:pPr marL="342900" lvl="0" indent="-342900" algn="l" rt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It provides flexible and useful method for semi quantitating of either antigen or antibody concentration.</a:t>
            </a:r>
          </a:p>
          <a:p>
            <a:pPr marL="342900" lvl="0" indent="-342900" algn="l" rt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The reaction occurs between insoluble antigen and appropriate antibody</a:t>
            </a:r>
            <a:r>
              <a:rPr lang="en-US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  <a:endParaRPr lang="en-US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Agglutination test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0654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agglutination reaction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11560" y="2276872"/>
            <a:ext cx="3803904" cy="387705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. Indirect agglutination</a:t>
            </a:r>
          </a:p>
          <a:p>
            <a:pPr marL="342900" lvl="0" indent="-342900" algn="l" rt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serum is mixed with latex spheres (inert substance) with the soluble antigens attached.</a:t>
            </a:r>
          </a:p>
          <a:p>
            <a:pPr marL="342900" lvl="0" indent="-342900" algn="l" rt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Antibodies will then cause visible agglutination of the latex spheres with the soluble antigens attached. </a:t>
            </a:r>
          </a:p>
          <a:p>
            <a:pPr marL="0" indent="0" algn="l">
              <a:buNone/>
            </a:pP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5" name="Picture 6" descr="Slide2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3968" y="2132856"/>
            <a:ext cx="4680519" cy="45365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67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ease of performance.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speed of performance, usually requiring few minutes.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high degree of sensitivity.</a:t>
            </a:r>
          </a:p>
          <a:p>
            <a:pPr algn="l"/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agglutination methods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1371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the 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reaction are only </a:t>
            </a:r>
            <a:r>
              <a:rPr lang="en-US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semi quantitative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sz="32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the 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occurrence of the </a:t>
            </a:r>
            <a:r>
              <a:rPr lang="en-US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prozone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phenomenon, in which agglutination is inhibited by extreme antibody excess as a result of poor </a:t>
            </a:r>
            <a:r>
              <a:rPr lang="en-US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lattic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formation.</a:t>
            </a:r>
          </a:p>
          <a:p>
            <a:pPr marL="0" lvl="0" indent="0" algn="l" rtl="0" fontAlgn="base"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marL="0" indent="0" algn="l"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agglutination methods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8759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4294967295"/>
          </p:nvPr>
        </p:nvSpPr>
        <p:spPr>
          <a:xfrm>
            <a:off x="0" y="2247900"/>
            <a:ext cx="7747000" cy="38782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              </a:t>
            </a:r>
          </a:p>
          <a:p>
            <a:pPr marL="0" indent="0" algn="l"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              Any Questions ?</a:t>
            </a:r>
            <a:endParaRPr lang="ar-SA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7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Involves </a:t>
            </a:r>
            <a:r>
              <a:rPr lang="en-US" sz="2800" b="1" dirty="0">
                <a:solidFill>
                  <a:srgbClr val="FF0000"/>
                </a:solidFill>
              </a:rPr>
              <a:t>two-step process: 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chemeClr val="tx2"/>
                </a:solidFill>
              </a:rPr>
              <a:t>-Sensitization or initial binding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- Lattice formation or formation of large aggregates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Agglutination test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7284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محتوى 10"/>
          <p:cNvSpPr>
            <a:spLocks noGrp="1"/>
          </p:cNvSpPr>
          <p:nvPr>
            <p:ph sz="quarter" idx="4294967295"/>
          </p:nvPr>
        </p:nvSpPr>
        <p:spPr>
          <a:xfrm>
            <a:off x="251520" y="1340768"/>
            <a:ext cx="4464496" cy="477587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Step one :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This </a:t>
            </a:r>
            <a:r>
              <a:rPr lang="en-US" b="1" dirty="0">
                <a:solidFill>
                  <a:schemeClr val="tx2"/>
                </a:solidFill>
              </a:rPr>
              <a:t>represents what occurs during stage one of agglutination : Sensitization </a:t>
            </a:r>
          </a:p>
          <a:p>
            <a:pPr marL="0" indent="0" algn="l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chemeClr val="tx2"/>
                </a:solidFill>
              </a:rPr>
              <a:t>Antibody molecules attach to their corresponding Antigenic site (epitope) on the red blood cell membrane. There is no visible clumping.</a:t>
            </a:r>
            <a:endParaRPr lang="ar-SA" b="1" dirty="0">
              <a:solidFill>
                <a:schemeClr val="tx2"/>
              </a:solidFill>
            </a:endParaRPr>
          </a:p>
        </p:txBody>
      </p:sp>
      <p:pic>
        <p:nvPicPr>
          <p:cNvPr id="14" name="عنصر نائب للمحتوى 1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803650" cy="4679752"/>
          </a:xfrm>
        </p:spPr>
      </p:pic>
    </p:spTree>
    <p:extLst>
      <p:ext uri="{BB962C8B-B14F-4D97-AF65-F5344CB8AC3E}">
        <p14:creationId xmlns:p14="http://schemas.microsoft.com/office/powerpoint/2010/main" xmlns="" val="213568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quarter" idx="4294967295"/>
          </p:nvPr>
        </p:nvSpPr>
        <p:spPr>
          <a:xfrm>
            <a:off x="251520" y="908720"/>
            <a:ext cx="3803650" cy="51845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Step two: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2"/>
                </a:solidFill>
              </a:rPr>
              <a:t>This represents what occurs during stage </a:t>
            </a:r>
            <a:r>
              <a:rPr lang="en-US" b="1" dirty="0" smtClean="0">
                <a:solidFill>
                  <a:schemeClr val="tx2"/>
                </a:solidFill>
              </a:rPr>
              <a:t>two </a:t>
            </a:r>
            <a:r>
              <a:rPr lang="en-US" b="1" dirty="0">
                <a:solidFill>
                  <a:schemeClr val="tx2"/>
                </a:solidFill>
              </a:rPr>
              <a:t>of </a:t>
            </a:r>
            <a:r>
              <a:rPr lang="en-US" b="1" dirty="0" smtClean="0">
                <a:solidFill>
                  <a:schemeClr val="tx2"/>
                </a:solidFill>
              </a:rPr>
              <a:t>agglutination: </a:t>
            </a:r>
            <a:r>
              <a:rPr lang="en-US" b="1" dirty="0" err="1" smtClean="0">
                <a:solidFill>
                  <a:schemeClr val="tx2"/>
                </a:solidFill>
              </a:rPr>
              <a:t>Lattic</a:t>
            </a:r>
            <a:r>
              <a:rPr lang="en-US" b="1" dirty="0" smtClean="0">
                <a:solidFill>
                  <a:schemeClr val="tx2"/>
                </a:solidFill>
              </a:rPr>
              <a:t> Formation</a:t>
            </a:r>
          </a:p>
          <a:p>
            <a:pPr marL="0" indent="0" algn="l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chemeClr val="tx2"/>
                </a:solidFill>
              </a:rPr>
              <a:t>Antibody molecules crosslink RBCs forming a lattice that results in visible clumping or agglutination.</a:t>
            </a:r>
            <a:endParaRPr lang="ar-SA" b="1" dirty="0">
              <a:solidFill>
                <a:schemeClr val="tx2"/>
              </a:solidFill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3803650" cy="3744416"/>
          </a:xfrm>
        </p:spPr>
      </p:pic>
    </p:spTree>
    <p:extLst>
      <p:ext uri="{BB962C8B-B14F-4D97-AF65-F5344CB8AC3E}">
        <p14:creationId xmlns:p14="http://schemas.microsoft.com/office/powerpoint/2010/main" xmlns="" val="312656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-Antibodies </a:t>
            </a:r>
            <a:r>
              <a:rPr lang="en-US" sz="2800" b="1" dirty="0">
                <a:solidFill>
                  <a:schemeClr val="tx2"/>
                </a:solidFill>
              </a:rPr>
              <a:t>can agglutinate multivalent particulate antigens, such as Red Blood Cells </a:t>
            </a:r>
            <a:r>
              <a:rPr lang="en-US" sz="2800" b="1" dirty="0" smtClean="0">
                <a:solidFill>
                  <a:schemeClr val="tx2"/>
                </a:solidFill>
              </a:rPr>
              <a:t>(RBCs</a:t>
            </a:r>
            <a:r>
              <a:rPr lang="en-US" sz="2800" b="1" dirty="0">
                <a:solidFill>
                  <a:schemeClr val="tx2"/>
                </a:solidFill>
              </a:rPr>
              <a:t>) or </a:t>
            </a:r>
            <a:r>
              <a:rPr lang="en-US" sz="2800" b="1" dirty="0" smtClean="0">
                <a:solidFill>
                  <a:schemeClr val="tx2"/>
                </a:solidFill>
              </a:rPr>
              <a:t>bacteria.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-Some </a:t>
            </a:r>
            <a:r>
              <a:rPr lang="en-US" sz="2800" b="1" dirty="0">
                <a:solidFill>
                  <a:schemeClr val="tx2"/>
                </a:solidFill>
              </a:rPr>
              <a:t>viruses also have the ability to agglutinate </a:t>
            </a:r>
            <a:r>
              <a:rPr lang="en-US" sz="2800" b="1" dirty="0" smtClean="0">
                <a:solidFill>
                  <a:schemeClr val="tx2"/>
                </a:solidFill>
              </a:rPr>
              <a:t>with RBCs. 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-This </a:t>
            </a:r>
            <a:r>
              <a:rPr lang="en-US" sz="2800" b="1" dirty="0">
                <a:solidFill>
                  <a:schemeClr val="tx2"/>
                </a:solidFill>
              </a:rPr>
              <a:t>behavior is called agglutination. </a:t>
            </a:r>
          </a:p>
          <a:p>
            <a:pPr marL="0" indent="0" algn="l"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</a:rPr>
              <a:t>-Serological </a:t>
            </a:r>
            <a:r>
              <a:rPr lang="en-US" sz="2800" b="1" dirty="0">
                <a:solidFill>
                  <a:schemeClr val="tx2"/>
                </a:solidFill>
              </a:rPr>
              <a:t>tests based on agglutination are usually more sensitive 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Agglutination test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2298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•</a:t>
            </a:r>
            <a:r>
              <a:rPr lang="en-US" sz="2800" b="1" dirty="0">
                <a:solidFill>
                  <a:schemeClr val="tx2"/>
                </a:solidFill>
              </a:rPr>
              <a:t>Slide Agglutination Test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•Plate Agglutination Test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•Tube Agglutination Test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•Passive Agglutination Test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•Microscopic Agglutination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•Test </a:t>
            </a:r>
            <a:r>
              <a:rPr lang="en-US" sz="2800" b="1" dirty="0" err="1">
                <a:solidFill>
                  <a:schemeClr val="tx2"/>
                </a:solidFill>
              </a:rPr>
              <a:t>Haemagglutination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Test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292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agglutination reaction</a:t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1. Direct </a:t>
            </a:r>
            <a:r>
              <a:rPr lang="en-US" sz="2800" b="1" dirty="0">
                <a:solidFill>
                  <a:srgbClr val="FF0000"/>
                </a:solidFill>
              </a:rPr>
              <a:t>agglutination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To test patient’s sera (contain antibody)  against large antigen.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Direct agglutination can be used to determine antibody titer.</a:t>
            </a:r>
          </a:p>
          <a:p>
            <a:pPr marL="0" indent="0" algn="l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6" descr="Slide1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5025" y="2420888"/>
            <a:ext cx="3803650" cy="35283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•Used for serotyping (e.g. Salmonella)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•</a:t>
            </a:r>
            <a:r>
              <a:rPr lang="en-US" sz="2800" b="1" dirty="0">
                <a:solidFill>
                  <a:schemeClr val="tx2"/>
                </a:solidFill>
              </a:rPr>
              <a:t>Antigen: isolated Salmonella in suspension Antibody: specific antisera against Salmonella .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•Place test Salmonella in a drop of saline on a slide .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•Add a drop of antiserum, mix and rock slide for approx. 1 minute .   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</a:rPr>
              <a:t>•Examine for agglutination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Agglutination Test 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215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6752"/>
            <a:ext cx="7129463" cy="4679950"/>
          </a:xfrm>
        </p:spPr>
      </p:pic>
    </p:spTree>
    <p:extLst>
      <p:ext uri="{BB962C8B-B14F-4D97-AF65-F5344CB8AC3E}">
        <p14:creationId xmlns:p14="http://schemas.microsoft.com/office/powerpoint/2010/main" xmlns="" val="3292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271</TotalTime>
  <Words>371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غلاف فني</vt:lpstr>
      <vt:lpstr>Agglutination test</vt:lpstr>
      <vt:lpstr>Agglutination test</vt:lpstr>
      <vt:lpstr>Slide 3</vt:lpstr>
      <vt:lpstr>Slide 4</vt:lpstr>
      <vt:lpstr>Agglutination test</vt:lpstr>
      <vt:lpstr> Examples</vt:lpstr>
      <vt:lpstr> Types of agglutination reaction </vt:lpstr>
      <vt:lpstr>Slide Agglutination Test </vt:lpstr>
      <vt:lpstr>Slide 9</vt:lpstr>
      <vt:lpstr>Types of agglutination reaction</vt:lpstr>
      <vt:lpstr>advantages of agglutination methods</vt:lpstr>
      <vt:lpstr>Disadvantages of agglutination methods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Agglutination test</dc:title>
  <dc:creator>عبدالملك عبدالملك</dc:creator>
  <cp:lastModifiedBy>ihab moussa</cp:lastModifiedBy>
  <cp:revision>22</cp:revision>
  <dcterms:created xsi:type="dcterms:W3CDTF">2017-07-27T19:56:34Z</dcterms:created>
  <dcterms:modified xsi:type="dcterms:W3CDTF">2017-08-06T11:29:48Z</dcterms:modified>
</cp:coreProperties>
</file>