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67" r:id="rId11"/>
    <p:sldId id="268" r:id="rId12"/>
    <p:sldId id="269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D1282E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9D1E2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D1282E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01125" y="0"/>
            <a:ext cx="142875" cy="1371600"/>
          </a:xfrm>
          <a:custGeom>
            <a:avLst/>
            <a:gdLst/>
            <a:ahLst/>
            <a:cxnLst/>
            <a:rect l="l" t="t" r="r" b="b"/>
            <a:pathLst>
              <a:path w="142875" h="1371600">
                <a:moveTo>
                  <a:pt x="0" y="0"/>
                </a:moveTo>
                <a:lnTo>
                  <a:pt x="142875" y="0"/>
                </a:lnTo>
                <a:lnTo>
                  <a:pt x="142875" y="1371600"/>
                </a:lnTo>
                <a:lnTo>
                  <a:pt x="0" y="1371600"/>
                </a:lnTo>
                <a:lnTo>
                  <a:pt x="0" y="0"/>
                </a:lnTo>
                <a:close/>
              </a:path>
            </a:pathLst>
          </a:custGeom>
          <a:solidFill>
            <a:srgbClr val="DC3E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001125" y="1371600"/>
            <a:ext cx="142875" cy="5486400"/>
          </a:xfrm>
          <a:custGeom>
            <a:avLst/>
            <a:gdLst/>
            <a:ahLst/>
            <a:cxnLst/>
            <a:rect l="l" t="t" r="r" b="b"/>
            <a:pathLst>
              <a:path w="142875" h="5486400">
                <a:moveTo>
                  <a:pt x="0" y="0"/>
                </a:moveTo>
                <a:lnTo>
                  <a:pt x="142875" y="0"/>
                </a:lnTo>
                <a:lnTo>
                  <a:pt x="142875" y="5486399"/>
                </a:lnTo>
                <a:lnTo>
                  <a:pt x="0" y="548639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4800" y="1598213"/>
            <a:ext cx="8276412" cy="4212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D1282E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01125" y="0"/>
            <a:ext cx="142875" cy="1371600"/>
          </a:xfrm>
          <a:custGeom>
            <a:avLst/>
            <a:gdLst/>
            <a:ahLst/>
            <a:cxnLst/>
            <a:rect l="l" t="t" r="r" b="b"/>
            <a:pathLst>
              <a:path w="142875" h="1371600">
                <a:moveTo>
                  <a:pt x="0" y="0"/>
                </a:moveTo>
                <a:lnTo>
                  <a:pt x="142875" y="0"/>
                </a:lnTo>
                <a:lnTo>
                  <a:pt x="142875" y="1371600"/>
                </a:lnTo>
                <a:lnTo>
                  <a:pt x="0" y="1371600"/>
                </a:lnTo>
                <a:lnTo>
                  <a:pt x="0" y="0"/>
                </a:lnTo>
                <a:close/>
              </a:path>
            </a:pathLst>
          </a:custGeom>
          <a:solidFill>
            <a:srgbClr val="DC3E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001125" y="1371600"/>
            <a:ext cx="142875" cy="5486400"/>
          </a:xfrm>
          <a:custGeom>
            <a:avLst/>
            <a:gdLst/>
            <a:ahLst/>
            <a:cxnLst/>
            <a:rect l="l" t="t" r="r" b="b"/>
            <a:pathLst>
              <a:path w="142875" h="5486400">
                <a:moveTo>
                  <a:pt x="0" y="0"/>
                </a:moveTo>
                <a:lnTo>
                  <a:pt x="142875" y="0"/>
                </a:lnTo>
                <a:lnTo>
                  <a:pt x="142875" y="5486399"/>
                </a:lnTo>
                <a:lnTo>
                  <a:pt x="0" y="548639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8533" y="170179"/>
            <a:ext cx="305054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D1282E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2419" y="1707896"/>
            <a:ext cx="8519160" cy="2638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9D1E2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01125" y="4846320"/>
            <a:ext cx="142875" cy="2011680"/>
          </a:xfrm>
          <a:custGeom>
            <a:avLst/>
            <a:gdLst/>
            <a:ahLst/>
            <a:cxnLst/>
            <a:rect l="l" t="t" r="r" b="b"/>
            <a:pathLst>
              <a:path w="142875" h="2011679">
                <a:moveTo>
                  <a:pt x="0" y="0"/>
                </a:moveTo>
                <a:lnTo>
                  <a:pt x="142875" y="0"/>
                </a:lnTo>
                <a:lnTo>
                  <a:pt x="142875" y="2011679"/>
                </a:lnTo>
                <a:lnTo>
                  <a:pt x="0" y="2011679"/>
                </a:lnTo>
                <a:lnTo>
                  <a:pt x="0" y="0"/>
                </a:lnTo>
                <a:close/>
              </a:path>
            </a:pathLst>
          </a:custGeom>
          <a:solidFill>
            <a:srgbClr val="DC3E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01125" y="0"/>
            <a:ext cx="142875" cy="4846320"/>
          </a:xfrm>
          <a:custGeom>
            <a:avLst/>
            <a:gdLst/>
            <a:ahLst/>
            <a:cxnLst/>
            <a:rect l="l" t="t" r="r" b="b"/>
            <a:pathLst>
              <a:path w="142875" h="4846320">
                <a:moveTo>
                  <a:pt x="0" y="0"/>
                </a:moveTo>
                <a:lnTo>
                  <a:pt x="142875" y="0"/>
                </a:lnTo>
                <a:lnTo>
                  <a:pt x="142875" y="4846320"/>
                </a:lnTo>
                <a:lnTo>
                  <a:pt x="0" y="48463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304800"/>
            <a:ext cx="2260600" cy="1709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22471" y="1709420"/>
            <a:ext cx="1523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80" dirty="0">
                <a:solidFill>
                  <a:srgbClr val="FF0000"/>
                </a:solidFill>
                <a:latin typeface="Calibri"/>
                <a:cs typeface="Calibri"/>
              </a:rPr>
              <a:t>BCH</a:t>
            </a:r>
            <a:r>
              <a:rPr sz="3600"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spc="5" dirty="0">
                <a:solidFill>
                  <a:srgbClr val="FF0000"/>
                </a:solidFill>
                <a:latin typeface="Calibri"/>
                <a:cs typeface="Calibri"/>
              </a:rPr>
              <a:t>471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1999" y="3276600"/>
            <a:ext cx="7239000" cy="2832100"/>
          </a:xfrm>
          <a:custGeom>
            <a:avLst/>
            <a:gdLst/>
            <a:ahLst/>
            <a:cxnLst/>
            <a:rect l="l" t="t" r="r" b="b"/>
            <a:pathLst>
              <a:path w="7239000" h="2832100">
                <a:moveTo>
                  <a:pt x="0" y="0"/>
                </a:moveTo>
                <a:lnTo>
                  <a:pt x="7238994" y="0"/>
                </a:lnTo>
                <a:lnTo>
                  <a:pt x="7238994" y="2831537"/>
                </a:lnTo>
                <a:lnTo>
                  <a:pt x="0" y="2831537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E56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86120" y="3919220"/>
            <a:ext cx="7091080" cy="18723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000" b="1" spc="-165" dirty="0">
                <a:solidFill>
                  <a:srgbClr val="9D1E23"/>
                </a:solidFill>
                <a:latin typeface="Calibri"/>
                <a:cs typeface="Calibri"/>
              </a:rPr>
              <a:t>Determination </a:t>
            </a:r>
            <a:r>
              <a:rPr sz="4000" b="1" spc="-150">
                <a:solidFill>
                  <a:srgbClr val="9D1E23"/>
                </a:solidFill>
                <a:latin typeface="Calibri"/>
                <a:cs typeface="Calibri"/>
              </a:rPr>
              <a:t>of </a:t>
            </a:r>
            <a:r>
              <a:rPr lang="en-US" sz="4000" b="1" spc="-150" dirty="0" smtClean="0">
                <a:solidFill>
                  <a:srgbClr val="9D1E23"/>
                </a:solidFill>
                <a:latin typeface="Calibri"/>
                <a:cs typeface="Calibri"/>
              </a:rPr>
              <a:t>non-functional </a:t>
            </a:r>
            <a:r>
              <a:rPr sz="4000" b="1" spc="-150" smtClean="0">
                <a:solidFill>
                  <a:srgbClr val="9D1E23"/>
                </a:solidFill>
                <a:latin typeface="Calibri"/>
                <a:cs typeface="Calibri"/>
              </a:rPr>
              <a:t>plasma</a:t>
            </a:r>
            <a:r>
              <a:rPr sz="4000" b="1" spc="-585" smtClean="0">
                <a:solidFill>
                  <a:srgbClr val="9D1E23"/>
                </a:solidFill>
                <a:latin typeface="Calibri"/>
                <a:cs typeface="Calibri"/>
              </a:rPr>
              <a:t> </a:t>
            </a:r>
            <a:r>
              <a:rPr sz="4000" b="1" spc="-150" smtClean="0">
                <a:solidFill>
                  <a:srgbClr val="9D1E23"/>
                </a:solidFill>
                <a:latin typeface="Calibri"/>
                <a:cs typeface="Calibri"/>
              </a:rPr>
              <a:t>enzymes</a:t>
            </a:r>
            <a:r>
              <a:rPr lang="en-US" sz="4000" b="1" spc="-150" dirty="0" smtClean="0">
                <a:solidFill>
                  <a:srgbClr val="9D1E23"/>
                </a:solidFill>
                <a:latin typeface="Calibri"/>
                <a:cs typeface="Calibri"/>
              </a:rPr>
              <a:t> in serum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443220"/>
            <a:ext cx="8839200" cy="84581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500"/>
              </a:lnSpc>
              <a:spcBef>
                <a:spcPts val="110"/>
              </a:spcBef>
            </a:pPr>
            <a:r>
              <a:rPr sz="1800" b="1" dirty="0">
                <a:latin typeface="Arial"/>
                <a:cs typeface="Arial"/>
              </a:rPr>
              <a:t>2) </a:t>
            </a:r>
            <a:r>
              <a:rPr sz="1800" b="1" spc="-5">
                <a:latin typeface="Arial"/>
                <a:cs typeface="Arial"/>
              </a:rPr>
              <a:t>Applications </a:t>
            </a:r>
            <a:r>
              <a:rPr lang="en-US" sz="1800" spc="755" dirty="0" smtClean="0">
                <a:solidFill>
                  <a:srgbClr val="FF0000"/>
                </a:solidFill>
                <a:latin typeface="Arial"/>
                <a:cs typeface="Arial"/>
                <a:sym typeface="Wingdings" pitchFamily="2" charset="2"/>
              </a:rPr>
              <a:t></a:t>
            </a:r>
            <a:r>
              <a:rPr sz="1800" spc="755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2) </a:t>
            </a:r>
            <a:r>
              <a:rPr sz="1800" b="1" spc="-5" dirty="0">
                <a:latin typeface="Arial"/>
                <a:cs typeface="Arial"/>
              </a:rPr>
              <a:t>Simple </a:t>
            </a:r>
            <a:r>
              <a:rPr sz="1800" b="1" spc="-5">
                <a:latin typeface="Arial"/>
                <a:cs typeface="Arial"/>
              </a:rPr>
              <a:t>Kinetics </a:t>
            </a:r>
            <a:r>
              <a:rPr lang="en-US" b="1" spc="755" dirty="0" smtClean="0">
                <a:solidFill>
                  <a:srgbClr val="FF0000"/>
                </a:solidFill>
                <a:latin typeface="Arial"/>
                <a:cs typeface="Arial"/>
                <a:sym typeface="Wingdings" pitchFamily="2" charset="2"/>
              </a:rPr>
              <a:t></a:t>
            </a:r>
            <a:r>
              <a:rPr sz="1800" spc="755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wave length (340 nm</a:t>
            </a:r>
            <a:r>
              <a:rPr sz="1800" b="1" spc="-5">
                <a:latin typeface="Arial"/>
                <a:cs typeface="Arial"/>
              </a:rPr>
              <a:t>) </a:t>
            </a:r>
            <a:r>
              <a:rPr lang="en-US" b="1" spc="755" dirty="0" smtClean="0">
                <a:solidFill>
                  <a:srgbClr val="FF0000"/>
                </a:solidFill>
                <a:latin typeface="Arial"/>
                <a:cs typeface="Arial"/>
                <a:sym typeface="Wingdings" pitchFamily="2" charset="2"/>
              </a:rPr>
              <a:t></a:t>
            </a:r>
            <a:r>
              <a:rPr sz="1800" spc="755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1) </a:t>
            </a:r>
            <a:r>
              <a:rPr sz="1800" b="1" spc="-5">
                <a:latin typeface="Arial"/>
                <a:cs typeface="Arial"/>
              </a:rPr>
              <a:t>Seconds </a:t>
            </a:r>
            <a:r>
              <a:rPr lang="en-US" b="1" spc="755" dirty="0" smtClean="0">
                <a:solidFill>
                  <a:srgbClr val="FF0000"/>
                </a:solidFill>
                <a:latin typeface="Arial"/>
                <a:cs typeface="Arial"/>
                <a:sym typeface="Wingdings" pitchFamily="2" charset="2"/>
              </a:rPr>
              <a:t></a:t>
            </a:r>
            <a:r>
              <a:rPr sz="1800" spc="755" smtClean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Duration </a:t>
            </a:r>
            <a:r>
              <a:rPr sz="1800" b="1" spc="-5">
                <a:latin typeface="Arial"/>
                <a:cs typeface="Arial"/>
              </a:rPr>
              <a:t>(</a:t>
            </a:r>
            <a:r>
              <a:rPr sz="1800" b="1" spc="-5" smtClean="0">
                <a:latin typeface="Arial"/>
                <a:cs typeface="Arial"/>
              </a:rPr>
              <a:t>1</a:t>
            </a:r>
            <a:r>
              <a:rPr lang="en-US" sz="1800" b="1" spc="-5" dirty="0" smtClean="0">
                <a:latin typeface="Arial"/>
                <a:cs typeface="Arial"/>
              </a:rPr>
              <a:t>20 </a:t>
            </a:r>
            <a:r>
              <a:rPr sz="1800" b="1" smtClean="0">
                <a:latin typeface="Arial"/>
                <a:cs typeface="Arial"/>
              </a:rPr>
              <a:t>sec </a:t>
            </a:r>
            <a:r>
              <a:rPr sz="1800" b="1">
                <a:latin typeface="Arial"/>
                <a:cs typeface="Arial"/>
              </a:rPr>
              <a:t>= </a:t>
            </a:r>
            <a:r>
              <a:rPr lang="en-US" sz="1800" b="1" dirty="0" smtClean="0">
                <a:latin typeface="Arial"/>
                <a:cs typeface="Arial"/>
              </a:rPr>
              <a:t>2</a:t>
            </a:r>
            <a:r>
              <a:rPr sz="1800" b="1" smtClean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min</a:t>
            </a:r>
            <a:r>
              <a:rPr sz="1800" b="1" spc="-5">
                <a:latin typeface="Arial"/>
                <a:cs typeface="Arial"/>
              </a:rPr>
              <a:t>) </a:t>
            </a:r>
            <a:r>
              <a:rPr lang="en-US" sz="1800" b="1" spc="755" dirty="0" smtClean="0">
                <a:solidFill>
                  <a:srgbClr val="FF0000"/>
                </a:solidFill>
                <a:latin typeface="Arial"/>
                <a:cs typeface="Arial"/>
                <a:sym typeface="Wingdings" pitchFamily="2" charset="2"/>
              </a:rPr>
              <a:t></a:t>
            </a:r>
            <a:r>
              <a:rPr sz="1800" spc="755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Intervals (60 </a:t>
            </a:r>
            <a:r>
              <a:rPr sz="1800" b="1" dirty="0">
                <a:latin typeface="Arial"/>
                <a:cs typeface="Arial"/>
              </a:rPr>
              <a:t>sec= 1 </a:t>
            </a:r>
            <a:r>
              <a:rPr sz="1800" b="1" spc="-5" dirty="0">
                <a:latin typeface="Arial"/>
                <a:cs typeface="Arial"/>
              </a:rPr>
              <a:t>min</a:t>
            </a:r>
            <a:r>
              <a:rPr sz="1800" b="1" spc="-5">
                <a:latin typeface="Arial"/>
                <a:cs typeface="Arial"/>
              </a:rPr>
              <a:t>) </a:t>
            </a:r>
            <a:r>
              <a:rPr lang="en-US" b="1" spc="755" dirty="0" smtClean="0">
                <a:solidFill>
                  <a:srgbClr val="FF0000"/>
                </a:solidFill>
                <a:latin typeface="Arial"/>
                <a:cs typeface="Arial"/>
                <a:sym typeface="Wingdings" pitchFamily="2" charset="2"/>
              </a:rPr>
              <a:t></a:t>
            </a:r>
            <a:r>
              <a:rPr sz="1800" spc="105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Print Data </a:t>
            </a:r>
            <a:r>
              <a:rPr sz="1800" b="1" spc="-30" dirty="0">
                <a:latin typeface="Arial"/>
                <a:cs typeface="Arial"/>
              </a:rPr>
              <a:t>Table </a:t>
            </a:r>
            <a:r>
              <a:rPr sz="1800" b="1" spc="-5" dirty="0">
                <a:latin typeface="Arial"/>
                <a:cs typeface="Arial"/>
              </a:rPr>
              <a:t>(off</a:t>
            </a:r>
            <a:r>
              <a:rPr sz="1800" b="1" spc="-5">
                <a:latin typeface="Arial"/>
                <a:cs typeface="Arial"/>
              </a:rPr>
              <a:t>) </a:t>
            </a:r>
            <a:r>
              <a:rPr lang="en-US" b="1" spc="755" dirty="0" smtClean="0">
                <a:solidFill>
                  <a:srgbClr val="FF0000"/>
                </a:solidFill>
                <a:latin typeface="Arial"/>
                <a:cs typeface="Arial"/>
                <a:sym typeface="Wingdings" pitchFamily="2" charset="2"/>
              </a:rPr>
              <a:t></a:t>
            </a:r>
            <a:r>
              <a:rPr sz="1800" spc="755" smtClean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Press </a:t>
            </a:r>
            <a:r>
              <a:rPr sz="1800" b="1" spc="-5" dirty="0">
                <a:latin typeface="Arial"/>
                <a:cs typeface="Arial"/>
              </a:rPr>
              <a:t>start (2 times)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44570" y="490220"/>
            <a:ext cx="175513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50" dirty="0">
                <a:latin typeface="Garamond"/>
                <a:cs typeface="Garamond"/>
              </a:rPr>
              <a:t>Method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353564"/>
              </p:ext>
            </p:extLst>
          </p:nvPr>
        </p:nvGraphicFramePr>
        <p:xfrm>
          <a:off x="298450" y="1517650"/>
          <a:ext cx="8153400" cy="3230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000" b="1" spc="-40" dirty="0">
                          <a:latin typeface="Arial"/>
                          <a:cs typeface="Arial"/>
                        </a:rPr>
                        <a:t>Tube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lang="en-US" sz="2000" b="1" spc="-5" dirty="0" smtClean="0">
                          <a:latin typeface="Arial"/>
                          <a:cs typeface="Arial"/>
                        </a:rPr>
                        <a:t>ALT</a:t>
                      </a:r>
                      <a:r>
                        <a:rPr lang="en-US" sz="2000" b="1" spc="-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 smtClean="0">
                          <a:latin typeface="Arial"/>
                          <a:cs typeface="Arial"/>
                        </a:rPr>
                        <a:t>reagent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lang="en-US" sz="2000" spc="0" dirty="0" smtClean="0">
                          <a:latin typeface="Arial"/>
                          <a:cs typeface="Arial"/>
                        </a:rPr>
                        <a:t>3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ml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 gridSpan="2"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Pre-warm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at 37 </a:t>
                      </a:r>
                      <a:r>
                        <a:rPr sz="1950" spc="0" baseline="2564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C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minutes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 marL="0" marR="0" marT="12192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Sample (serum)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lang="en-US" sz="2000" spc="-5" dirty="0" smtClean="0">
                          <a:latin typeface="Arial"/>
                          <a:cs typeface="Arial"/>
                        </a:rPr>
                        <a:t>200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µl</a:t>
                      </a:r>
                    </a:p>
                  </a:txBody>
                  <a:tcPr marL="0" marR="0" marT="12192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0160">
                <a:tc gridSpan="2">
                  <a:txBody>
                    <a:bodyPr/>
                    <a:lstStyle/>
                    <a:p>
                      <a:pPr marL="97790" marR="71755" algn="just">
                        <a:lnSpc>
                          <a:spcPct val="129200"/>
                        </a:lnSpc>
                        <a:spcBef>
                          <a:spcPts val="259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Mix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incubate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at 37 </a:t>
                      </a:r>
                      <a:r>
                        <a:rPr sz="1950" spc="0" baseline="2564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C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minutes, then read the absorbance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at  340 nm against </a:t>
                      </a:r>
                      <a:r>
                        <a:rPr sz="2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distilled water (blank)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every minute for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minutes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determine</a:t>
                      </a:r>
                      <a:r>
                        <a:rPr sz="20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ΔA/min.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6846" y="474979"/>
            <a:ext cx="14535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4" dirty="0"/>
              <a:t>Results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9450" y="1974850"/>
          <a:ext cx="73152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400" spc="-385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2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225" dirty="0">
                          <a:latin typeface="Arial"/>
                          <a:cs typeface="Arial"/>
                        </a:rPr>
                        <a:t>(min)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667385">
                        <a:lnSpc>
                          <a:spcPct val="100000"/>
                        </a:lnSpc>
                      </a:pPr>
                      <a:r>
                        <a:rPr sz="2400" spc="-340" dirty="0">
                          <a:latin typeface="Arial"/>
                          <a:cs typeface="Arial"/>
                        </a:rPr>
                        <a:t>Absorbance </a:t>
                      </a:r>
                      <a:r>
                        <a:rPr sz="2400" spc="-229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2400" spc="-235" dirty="0">
                          <a:latin typeface="Arial"/>
                          <a:cs typeface="Arial"/>
                        </a:rPr>
                        <a:t>340</a:t>
                      </a:r>
                      <a:r>
                        <a:rPr sz="2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445" dirty="0">
                          <a:latin typeface="Arial"/>
                          <a:cs typeface="Arial"/>
                        </a:rPr>
                        <a:t>nm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78613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400" spc="-395" dirty="0">
                          <a:latin typeface="Arial"/>
                          <a:cs typeface="Arial"/>
                        </a:rPr>
                        <a:t>A1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78613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400" spc="-395" dirty="0">
                          <a:latin typeface="Arial"/>
                          <a:cs typeface="Arial"/>
                        </a:rPr>
                        <a:t>A2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78613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400" spc="-395" dirty="0">
                          <a:latin typeface="Arial"/>
                          <a:cs typeface="Arial"/>
                        </a:rPr>
                        <a:t>A3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35940"/>
            <a:ext cx="22180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4" dirty="0"/>
              <a:t>Calculations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24840" y="1479296"/>
            <a:ext cx="6863715" cy="1771014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2800" b="1" spc="-260" dirty="0">
                <a:latin typeface="MS PGothic"/>
                <a:cs typeface="MS PGothic"/>
              </a:rPr>
              <a:t>Δ</a:t>
            </a:r>
            <a:r>
              <a:rPr sz="2800" spc="-260" dirty="0">
                <a:latin typeface="Arial"/>
                <a:cs typeface="Arial"/>
              </a:rPr>
              <a:t>A</a:t>
            </a:r>
            <a:r>
              <a:rPr sz="2775" spc="-390" baseline="-21021" dirty="0">
                <a:latin typeface="Arial"/>
                <a:cs typeface="Arial"/>
              </a:rPr>
              <a:t>1</a:t>
            </a:r>
            <a:r>
              <a:rPr sz="2800" spc="-260" dirty="0">
                <a:latin typeface="Arial"/>
                <a:cs typeface="Arial"/>
              </a:rPr>
              <a:t>, </a:t>
            </a:r>
            <a:r>
              <a:rPr sz="2800" spc="225" dirty="0">
                <a:latin typeface="Arial"/>
                <a:cs typeface="Arial"/>
              </a:rPr>
              <a:t>= </a:t>
            </a:r>
            <a:r>
              <a:rPr sz="2800" spc="-409" dirty="0" smtClean="0">
                <a:latin typeface="Arial"/>
                <a:cs typeface="Arial"/>
              </a:rPr>
              <a:t>A</a:t>
            </a:r>
            <a:r>
              <a:rPr lang="ar-SA" sz="2775" spc="-615" baseline="-21021" dirty="0" smtClean="0">
                <a:latin typeface="Arial"/>
                <a:cs typeface="Arial"/>
              </a:rPr>
              <a:t>1</a:t>
            </a:r>
            <a:r>
              <a:rPr lang="ar-SA" sz="2775" spc="-615" dirty="0" smtClean="0">
                <a:latin typeface="Arial"/>
                <a:cs typeface="Arial"/>
              </a:rPr>
              <a:t> </a:t>
            </a:r>
            <a:r>
              <a:rPr lang="en-US" sz="2800" spc="-145" dirty="0" smtClean="0">
                <a:latin typeface="Arial"/>
                <a:cs typeface="Arial"/>
              </a:rPr>
              <a:t>–</a:t>
            </a:r>
            <a:r>
              <a:rPr sz="2800" spc="-390" dirty="0" smtClean="0">
                <a:latin typeface="Arial"/>
                <a:cs typeface="Arial"/>
              </a:rPr>
              <a:t> </a:t>
            </a:r>
            <a:r>
              <a:rPr sz="2800" spc="-415" dirty="0" smtClean="0">
                <a:latin typeface="Arial"/>
                <a:cs typeface="Arial"/>
              </a:rPr>
              <a:t>A</a:t>
            </a:r>
            <a:r>
              <a:rPr lang="ar-SA" sz="2775" spc="-622" baseline="-21021" dirty="0">
                <a:latin typeface="Arial"/>
                <a:cs typeface="Arial"/>
              </a:rPr>
              <a:t>2</a:t>
            </a:r>
            <a:endParaRPr sz="2775" baseline="-21021" dirty="0">
              <a:latin typeface="Arial"/>
              <a:cs typeface="Arial"/>
            </a:endParaRPr>
          </a:p>
          <a:p>
            <a:pPr marL="2374265">
              <a:lnSpc>
                <a:spcPct val="100000"/>
              </a:lnSpc>
              <a:spcBef>
                <a:spcPts val="1215"/>
              </a:spcBef>
              <a:tabLst>
                <a:tab pos="3048000" algn="l"/>
              </a:tabLst>
            </a:pPr>
            <a:r>
              <a:rPr sz="2800" spc="1180" dirty="0">
                <a:latin typeface="Arial"/>
                <a:cs typeface="Arial"/>
              </a:rPr>
              <a:t>#	</a:t>
            </a:r>
            <a:r>
              <a:rPr sz="2800" b="1" spc="-310" dirty="0">
                <a:latin typeface="MS PGothic"/>
                <a:cs typeface="MS PGothic"/>
              </a:rPr>
              <a:t>Δ</a:t>
            </a:r>
            <a:r>
              <a:rPr sz="2800" spc="-310" dirty="0">
                <a:latin typeface="Arial"/>
                <a:cs typeface="Arial"/>
              </a:rPr>
              <a:t>A/min </a:t>
            </a:r>
            <a:r>
              <a:rPr sz="2800" spc="225" dirty="0">
                <a:latin typeface="Arial"/>
                <a:cs typeface="Arial"/>
              </a:rPr>
              <a:t>= </a:t>
            </a:r>
            <a:r>
              <a:rPr sz="2800" spc="-60" dirty="0">
                <a:latin typeface="Arial"/>
                <a:cs typeface="Arial"/>
              </a:rPr>
              <a:t>( </a:t>
            </a:r>
            <a:r>
              <a:rPr sz="2800" b="1" spc="-280" dirty="0">
                <a:latin typeface="MS PGothic"/>
                <a:cs typeface="MS PGothic"/>
              </a:rPr>
              <a:t>Δ</a:t>
            </a:r>
            <a:r>
              <a:rPr sz="2800" spc="-280" dirty="0">
                <a:latin typeface="Arial"/>
                <a:cs typeface="Arial"/>
              </a:rPr>
              <a:t>A</a:t>
            </a:r>
            <a:r>
              <a:rPr sz="2775" spc="-419" baseline="-21021" dirty="0">
                <a:latin typeface="Arial"/>
                <a:cs typeface="Arial"/>
              </a:rPr>
              <a:t>1 </a:t>
            </a:r>
            <a:r>
              <a:rPr sz="2800" spc="225" dirty="0">
                <a:latin typeface="Arial"/>
                <a:cs typeface="Arial"/>
              </a:rPr>
              <a:t>+ </a:t>
            </a:r>
            <a:r>
              <a:rPr sz="2800" b="1" spc="-225" dirty="0">
                <a:latin typeface="MS PGothic"/>
                <a:cs typeface="MS PGothic"/>
              </a:rPr>
              <a:t>Δ</a:t>
            </a:r>
            <a:r>
              <a:rPr sz="2800" spc="-225" dirty="0">
                <a:latin typeface="Arial"/>
                <a:cs typeface="Arial"/>
              </a:rPr>
              <a:t>A</a:t>
            </a:r>
            <a:r>
              <a:rPr sz="2775" spc="-337" baseline="-21021" dirty="0">
                <a:latin typeface="Arial"/>
                <a:cs typeface="Arial"/>
              </a:rPr>
              <a:t>2</a:t>
            </a:r>
            <a:r>
              <a:rPr sz="2800" spc="-225" dirty="0">
                <a:latin typeface="Arial"/>
                <a:cs typeface="Arial"/>
              </a:rPr>
              <a:t>) </a:t>
            </a:r>
            <a:r>
              <a:rPr sz="2800" spc="0" dirty="0">
                <a:latin typeface="Arial"/>
                <a:cs typeface="Arial"/>
              </a:rPr>
              <a:t>/</a:t>
            </a:r>
            <a:r>
              <a:rPr sz="2800" spc="-555" dirty="0">
                <a:latin typeface="Arial"/>
                <a:cs typeface="Arial"/>
              </a:rPr>
              <a:t> </a:t>
            </a:r>
            <a:r>
              <a:rPr sz="2800" spc="-275" dirty="0">
                <a:latin typeface="Arial"/>
                <a:cs typeface="Arial"/>
              </a:rPr>
              <a:t>2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800" b="1" spc="-280" dirty="0">
                <a:latin typeface="MS PGothic"/>
                <a:cs typeface="MS PGothic"/>
              </a:rPr>
              <a:t>Δ</a:t>
            </a:r>
            <a:r>
              <a:rPr sz="2800" spc="-280" dirty="0">
                <a:latin typeface="Arial"/>
                <a:cs typeface="Arial"/>
              </a:rPr>
              <a:t>A</a:t>
            </a:r>
            <a:r>
              <a:rPr sz="2775" spc="-419" baseline="-21021" dirty="0">
                <a:latin typeface="Arial"/>
                <a:cs typeface="Arial"/>
              </a:rPr>
              <a:t>2 </a:t>
            </a:r>
            <a:r>
              <a:rPr sz="2800" spc="225" dirty="0">
                <a:latin typeface="Arial"/>
                <a:cs typeface="Arial"/>
              </a:rPr>
              <a:t>= </a:t>
            </a:r>
            <a:r>
              <a:rPr sz="2800" spc="-409" dirty="0" smtClean="0">
                <a:latin typeface="Arial"/>
                <a:cs typeface="Arial"/>
              </a:rPr>
              <a:t>A</a:t>
            </a:r>
            <a:r>
              <a:rPr lang="ar-SA" sz="2775" spc="-615" baseline="-21021" dirty="0">
                <a:latin typeface="Arial"/>
                <a:cs typeface="Arial"/>
              </a:rPr>
              <a:t>2</a:t>
            </a:r>
            <a:r>
              <a:rPr sz="2800" spc="-160" dirty="0" smtClean="0">
                <a:latin typeface="Arial"/>
                <a:cs typeface="Arial"/>
              </a:rPr>
              <a:t>–</a:t>
            </a:r>
            <a:r>
              <a:rPr sz="2800" spc="-550" dirty="0" smtClean="0">
                <a:latin typeface="Arial"/>
                <a:cs typeface="Arial"/>
              </a:rPr>
              <a:t> </a:t>
            </a:r>
            <a:r>
              <a:rPr sz="2800" spc="-409" dirty="0" smtClean="0">
                <a:latin typeface="Arial"/>
                <a:cs typeface="Arial"/>
              </a:rPr>
              <a:t>A</a:t>
            </a:r>
            <a:r>
              <a:rPr lang="ar-SA" sz="2775" spc="-615" baseline="-21021" dirty="0">
                <a:latin typeface="Arial"/>
                <a:cs typeface="Arial"/>
              </a:rPr>
              <a:t>3</a:t>
            </a:r>
            <a:endParaRPr sz="2775" baseline="-21021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4840" y="3979164"/>
            <a:ext cx="154813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spc="-580" dirty="0" smtClean="0">
                <a:latin typeface="Arial"/>
                <a:cs typeface="Arial"/>
              </a:rPr>
              <a:t>ALT</a:t>
            </a:r>
            <a:r>
              <a:rPr sz="2800" spc="-254" dirty="0" smtClean="0">
                <a:latin typeface="Arial"/>
                <a:cs typeface="Arial"/>
              </a:rPr>
              <a:t>(U/L</a:t>
            </a:r>
            <a:r>
              <a:rPr sz="2800" spc="-254" dirty="0">
                <a:latin typeface="Arial"/>
                <a:cs typeface="Arial"/>
              </a:rPr>
              <a:t>)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225" dirty="0">
                <a:latin typeface="Arial"/>
                <a:cs typeface="Arial"/>
              </a:rPr>
              <a:t>=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72982" y="3979164"/>
            <a:ext cx="14738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330" dirty="0">
                <a:latin typeface="MS PGothic"/>
                <a:cs typeface="MS PGothic"/>
              </a:rPr>
              <a:t>Δ</a:t>
            </a:r>
            <a:r>
              <a:rPr sz="2800" spc="-330" dirty="0">
                <a:latin typeface="Arial"/>
                <a:cs typeface="Arial"/>
              </a:rPr>
              <a:t>A </a:t>
            </a:r>
            <a:r>
              <a:rPr sz="2800" spc="-440" dirty="0">
                <a:latin typeface="Arial"/>
                <a:cs typeface="Arial"/>
              </a:rPr>
              <a:t>x</a:t>
            </a:r>
            <a:r>
              <a:rPr sz="2800" spc="-480" dirty="0">
                <a:latin typeface="Arial"/>
                <a:cs typeface="Arial"/>
              </a:rPr>
              <a:t> </a:t>
            </a:r>
            <a:r>
              <a:rPr lang="en-US" sz="2800" spc="-275" dirty="0" smtClean="0">
                <a:latin typeface="Arial"/>
                <a:cs typeface="Arial"/>
              </a:rPr>
              <a:t>1768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840" y="5160264"/>
            <a:ext cx="70713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800" spc="-375" dirty="0">
                <a:solidFill>
                  <a:srgbClr val="FF2600"/>
                </a:solidFill>
                <a:latin typeface="Arial"/>
                <a:cs typeface="Arial"/>
              </a:rPr>
              <a:t>Normal</a:t>
            </a:r>
            <a:r>
              <a:rPr sz="2800" spc="-204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2800" spc="-420" dirty="0" smtClean="0">
                <a:solidFill>
                  <a:srgbClr val="FF2600"/>
                </a:solidFill>
                <a:latin typeface="Arial"/>
                <a:cs typeface="Arial"/>
              </a:rPr>
              <a:t>Valu</a:t>
            </a:r>
            <a:r>
              <a:rPr lang="en-US" sz="2800" spc="-420" dirty="0">
                <a:solidFill>
                  <a:srgbClr val="FF2600"/>
                </a:solidFill>
                <a:latin typeface="Arial"/>
                <a:cs typeface="Arial"/>
              </a:rPr>
              <a:t>e</a:t>
            </a:r>
            <a:r>
              <a:rPr sz="2800" spc="-420" dirty="0" smtClean="0">
                <a:solidFill>
                  <a:srgbClr val="FF2600"/>
                </a:solidFill>
                <a:latin typeface="Arial"/>
                <a:cs typeface="Arial"/>
              </a:rPr>
              <a:t>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85096" y="5160264"/>
            <a:ext cx="18929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5165581"/>
            <a:ext cx="3253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Males:     up to 42( U/L)</a:t>
            </a:r>
          </a:p>
          <a:p>
            <a:r>
              <a:rPr lang="en-US" sz="2400" dirty="0" smtClean="0"/>
              <a:t>Female:     up to 32( U/L)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008062"/>
            <a:ext cx="21685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50" dirty="0">
                <a:latin typeface="Garamond"/>
                <a:cs typeface="Garamond"/>
              </a:rPr>
              <a:t>O</a:t>
            </a:r>
            <a:r>
              <a:rPr b="1" spc="-20" dirty="0">
                <a:latin typeface="Garamond"/>
                <a:cs typeface="Garamond"/>
              </a:rPr>
              <a:t>b</a:t>
            </a:r>
            <a:r>
              <a:rPr b="1" spc="-70" dirty="0">
                <a:latin typeface="Garamond"/>
                <a:cs typeface="Garamond"/>
              </a:rPr>
              <a:t>j</a:t>
            </a:r>
            <a:r>
              <a:rPr b="1" spc="-200" dirty="0">
                <a:latin typeface="Garamond"/>
                <a:cs typeface="Garamond"/>
              </a:rPr>
              <a:t>e</a:t>
            </a:r>
            <a:r>
              <a:rPr b="1" spc="-265" dirty="0">
                <a:latin typeface="Garamond"/>
                <a:cs typeface="Garamond"/>
              </a:rPr>
              <a:t>c</a:t>
            </a:r>
            <a:r>
              <a:rPr b="1" spc="25" dirty="0">
                <a:latin typeface="Garamond"/>
                <a:cs typeface="Garamond"/>
              </a:rPr>
              <a:t>t</a:t>
            </a:r>
            <a:r>
              <a:rPr b="1" spc="-105" dirty="0">
                <a:latin typeface="Garamond"/>
                <a:cs typeface="Garamond"/>
              </a:rPr>
              <a:t>iv</a:t>
            </a:r>
            <a:r>
              <a:rPr b="1" spc="-200" dirty="0">
                <a:latin typeface="Garamond"/>
                <a:cs typeface="Garamond"/>
              </a:rPr>
              <a:t>e</a:t>
            </a:r>
            <a:r>
              <a:rPr b="1" spc="-190" dirty="0">
                <a:latin typeface="Garamond"/>
                <a:cs typeface="Garamond"/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0" y="2057400"/>
            <a:ext cx="9372600" cy="1636987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425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To determine the level </a:t>
            </a:r>
            <a:r>
              <a:rPr sz="2400">
                <a:latin typeface="Arial"/>
                <a:cs typeface="Arial"/>
              </a:rPr>
              <a:t>of </a:t>
            </a:r>
            <a:r>
              <a:rPr lang="en-US" sz="2400" dirty="0" err="1" smtClean="0">
                <a:latin typeface="Arial"/>
                <a:cs typeface="Arial"/>
              </a:rPr>
              <a:t>alanine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transaminase</a:t>
            </a:r>
            <a:r>
              <a:rPr lang="en-US" sz="2400" dirty="0" smtClean="0">
                <a:latin typeface="Arial"/>
                <a:cs typeface="Arial"/>
              </a:rPr>
              <a:t> (ALT)</a:t>
            </a:r>
            <a:r>
              <a:rPr sz="2400" smtClean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>
                <a:latin typeface="Arial"/>
                <a:cs typeface="Arial"/>
              </a:rPr>
              <a:t>serum</a:t>
            </a:r>
            <a:r>
              <a:rPr sz="2400" smtClean="0">
                <a:latin typeface="Arial"/>
                <a:cs typeface="Arial"/>
              </a:rPr>
              <a:t>.</a:t>
            </a:r>
            <a:endParaRPr lang="en-US" sz="2400" dirty="0" smtClean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425"/>
              </a:spcBef>
              <a:tabLst>
                <a:tab pos="469265" algn="l"/>
                <a:tab pos="469900" algn="l"/>
              </a:tabLst>
            </a:pP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33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To evaluate the presence of tissue damage.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531860" cy="11105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just">
              <a:lnSpc>
                <a:spcPts val="2800"/>
              </a:lnSpc>
              <a:spcBef>
                <a:spcPts val="260"/>
              </a:spcBef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Most clinical enzyme measurements using serum or plasma, occasionally  other fluids, such as urine and gut secretions, are investigated</a:t>
            </a:r>
            <a:r>
              <a:rPr sz="2400" spc="-26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10300" y="4383570"/>
            <a:ext cx="0" cy="560705"/>
          </a:xfrm>
          <a:custGeom>
            <a:avLst/>
            <a:gdLst/>
            <a:ahLst/>
            <a:cxnLst/>
            <a:rect l="l" t="t" r="r" b="b"/>
            <a:pathLst>
              <a:path h="560704">
                <a:moveTo>
                  <a:pt x="0" y="0"/>
                </a:moveTo>
                <a:lnTo>
                  <a:pt x="0" y="560377"/>
                </a:lnTo>
              </a:path>
            </a:pathLst>
          </a:custGeom>
          <a:ln w="12699">
            <a:solidFill>
              <a:srgbClr val="E56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25238" y="2595117"/>
            <a:ext cx="1885314" cy="565150"/>
          </a:xfrm>
          <a:custGeom>
            <a:avLst/>
            <a:gdLst/>
            <a:ahLst/>
            <a:cxnLst/>
            <a:rect l="l" t="t" r="r" b="b"/>
            <a:pathLst>
              <a:path w="1885314" h="565150">
                <a:moveTo>
                  <a:pt x="0" y="0"/>
                </a:moveTo>
                <a:lnTo>
                  <a:pt x="0" y="386432"/>
                </a:lnTo>
                <a:lnTo>
                  <a:pt x="1885048" y="386432"/>
                </a:lnTo>
                <a:lnTo>
                  <a:pt x="1885048" y="564929"/>
                </a:lnTo>
              </a:path>
            </a:pathLst>
          </a:custGeom>
          <a:ln w="12699">
            <a:solidFill>
              <a:srgbClr val="A8A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09545" y="4383570"/>
            <a:ext cx="0" cy="560705"/>
          </a:xfrm>
          <a:custGeom>
            <a:avLst/>
            <a:gdLst/>
            <a:ahLst/>
            <a:cxnLst/>
            <a:rect l="l" t="t" r="r" b="b"/>
            <a:pathLst>
              <a:path h="560704">
                <a:moveTo>
                  <a:pt x="0" y="0"/>
                </a:moveTo>
                <a:lnTo>
                  <a:pt x="0" y="560377"/>
                </a:lnTo>
              </a:path>
            </a:pathLst>
          </a:custGeom>
          <a:ln w="12699">
            <a:solidFill>
              <a:srgbClr val="E56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09545" y="2595117"/>
            <a:ext cx="2016125" cy="565150"/>
          </a:xfrm>
          <a:custGeom>
            <a:avLst/>
            <a:gdLst/>
            <a:ahLst/>
            <a:cxnLst/>
            <a:rect l="l" t="t" r="r" b="b"/>
            <a:pathLst>
              <a:path w="2016125" h="565150">
                <a:moveTo>
                  <a:pt x="2015698" y="0"/>
                </a:moveTo>
                <a:lnTo>
                  <a:pt x="2015698" y="386432"/>
                </a:lnTo>
                <a:lnTo>
                  <a:pt x="0" y="386432"/>
                </a:lnTo>
                <a:lnTo>
                  <a:pt x="0" y="564929"/>
                </a:lnTo>
              </a:path>
            </a:pathLst>
          </a:custGeom>
          <a:ln w="12699">
            <a:solidFill>
              <a:srgbClr val="A8A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97225" y="1325880"/>
            <a:ext cx="3100641" cy="1313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19400" y="1371600"/>
            <a:ext cx="3011805" cy="1223645"/>
          </a:xfrm>
          <a:custGeom>
            <a:avLst/>
            <a:gdLst/>
            <a:ahLst/>
            <a:cxnLst/>
            <a:rect l="l" t="t" r="r" b="b"/>
            <a:pathLst>
              <a:path w="3011804" h="1223645">
                <a:moveTo>
                  <a:pt x="2889338" y="0"/>
                </a:moveTo>
                <a:lnTo>
                  <a:pt x="122351" y="0"/>
                </a:lnTo>
                <a:lnTo>
                  <a:pt x="74725" y="9614"/>
                </a:lnTo>
                <a:lnTo>
                  <a:pt x="35834" y="35834"/>
                </a:lnTo>
                <a:lnTo>
                  <a:pt x="9614" y="74725"/>
                </a:lnTo>
                <a:lnTo>
                  <a:pt x="0" y="122351"/>
                </a:lnTo>
                <a:lnTo>
                  <a:pt x="0" y="1101166"/>
                </a:lnTo>
                <a:lnTo>
                  <a:pt x="9614" y="1148792"/>
                </a:lnTo>
                <a:lnTo>
                  <a:pt x="35834" y="1187683"/>
                </a:lnTo>
                <a:lnTo>
                  <a:pt x="74725" y="1213903"/>
                </a:lnTo>
                <a:lnTo>
                  <a:pt x="122351" y="1223517"/>
                </a:lnTo>
                <a:lnTo>
                  <a:pt x="2889338" y="1223517"/>
                </a:lnTo>
                <a:lnTo>
                  <a:pt x="2936965" y="1213903"/>
                </a:lnTo>
                <a:lnTo>
                  <a:pt x="2975856" y="1187683"/>
                </a:lnTo>
                <a:lnTo>
                  <a:pt x="3002076" y="1148792"/>
                </a:lnTo>
                <a:lnTo>
                  <a:pt x="3011690" y="1101166"/>
                </a:lnTo>
                <a:lnTo>
                  <a:pt x="3011690" y="122351"/>
                </a:lnTo>
                <a:lnTo>
                  <a:pt x="3002076" y="74725"/>
                </a:lnTo>
                <a:lnTo>
                  <a:pt x="2975856" y="35834"/>
                </a:lnTo>
                <a:lnTo>
                  <a:pt x="2936965" y="9614"/>
                </a:lnTo>
                <a:lnTo>
                  <a:pt x="2889338" y="0"/>
                </a:lnTo>
                <a:close/>
              </a:path>
            </a:pathLst>
          </a:custGeom>
          <a:solidFill>
            <a:srgbClr val="F8C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33483" y="1574977"/>
            <a:ext cx="3011805" cy="1223645"/>
          </a:xfrm>
          <a:custGeom>
            <a:avLst/>
            <a:gdLst/>
            <a:ahLst/>
            <a:cxnLst/>
            <a:rect l="l" t="t" r="r" b="b"/>
            <a:pathLst>
              <a:path w="3011804" h="1223645">
                <a:moveTo>
                  <a:pt x="2889338" y="0"/>
                </a:moveTo>
                <a:lnTo>
                  <a:pt x="122351" y="0"/>
                </a:lnTo>
                <a:lnTo>
                  <a:pt x="74730" y="9616"/>
                </a:lnTo>
                <a:lnTo>
                  <a:pt x="35839" y="35839"/>
                </a:lnTo>
                <a:lnTo>
                  <a:pt x="9616" y="74730"/>
                </a:lnTo>
                <a:lnTo>
                  <a:pt x="0" y="122351"/>
                </a:lnTo>
                <a:lnTo>
                  <a:pt x="0" y="1101178"/>
                </a:lnTo>
                <a:lnTo>
                  <a:pt x="9616" y="1148797"/>
                </a:lnTo>
                <a:lnTo>
                  <a:pt x="35839" y="1187684"/>
                </a:lnTo>
                <a:lnTo>
                  <a:pt x="74730" y="1213903"/>
                </a:lnTo>
                <a:lnTo>
                  <a:pt x="122351" y="1223517"/>
                </a:lnTo>
                <a:lnTo>
                  <a:pt x="2889338" y="1223517"/>
                </a:lnTo>
                <a:lnTo>
                  <a:pt x="2936965" y="1213903"/>
                </a:lnTo>
                <a:lnTo>
                  <a:pt x="2975856" y="1187684"/>
                </a:lnTo>
                <a:lnTo>
                  <a:pt x="3002076" y="1148797"/>
                </a:lnTo>
                <a:lnTo>
                  <a:pt x="3011690" y="1101178"/>
                </a:lnTo>
                <a:lnTo>
                  <a:pt x="3011690" y="122351"/>
                </a:lnTo>
                <a:lnTo>
                  <a:pt x="3002076" y="74730"/>
                </a:lnTo>
                <a:lnTo>
                  <a:pt x="2975856" y="35839"/>
                </a:lnTo>
                <a:lnTo>
                  <a:pt x="2936965" y="9616"/>
                </a:lnTo>
                <a:lnTo>
                  <a:pt x="2889338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33483" y="1574977"/>
            <a:ext cx="3011805" cy="1223645"/>
          </a:xfrm>
          <a:custGeom>
            <a:avLst/>
            <a:gdLst/>
            <a:ahLst/>
            <a:cxnLst/>
            <a:rect l="l" t="t" r="r" b="b"/>
            <a:pathLst>
              <a:path w="3011804" h="1223645">
                <a:moveTo>
                  <a:pt x="0" y="122351"/>
                </a:moveTo>
                <a:lnTo>
                  <a:pt x="9615" y="74726"/>
                </a:lnTo>
                <a:lnTo>
                  <a:pt x="35836" y="35836"/>
                </a:lnTo>
                <a:lnTo>
                  <a:pt x="74727" y="9615"/>
                </a:lnTo>
                <a:lnTo>
                  <a:pt x="122351" y="0"/>
                </a:lnTo>
                <a:lnTo>
                  <a:pt x="2889337" y="0"/>
                </a:lnTo>
                <a:lnTo>
                  <a:pt x="2936961" y="9615"/>
                </a:lnTo>
                <a:lnTo>
                  <a:pt x="2975851" y="35836"/>
                </a:lnTo>
                <a:lnTo>
                  <a:pt x="3002072" y="74726"/>
                </a:lnTo>
                <a:lnTo>
                  <a:pt x="3011687" y="122351"/>
                </a:lnTo>
                <a:lnTo>
                  <a:pt x="3011687" y="1101168"/>
                </a:lnTo>
                <a:lnTo>
                  <a:pt x="3002072" y="1148792"/>
                </a:lnTo>
                <a:lnTo>
                  <a:pt x="2975851" y="1187682"/>
                </a:lnTo>
                <a:lnTo>
                  <a:pt x="2936961" y="1213903"/>
                </a:lnTo>
                <a:lnTo>
                  <a:pt x="2889337" y="1223518"/>
                </a:lnTo>
                <a:lnTo>
                  <a:pt x="122351" y="1223518"/>
                </a:lnTo>
                <a:lnTo>
                  <a:pt x="74727" y="1213903"/>
                </a:lnTo>
                <a:lnTo>
                  <a:pt x="35836" y="1187682"/>
                </a:lnTo>
                <a:lnTo>
                  <a:pt x="9615" y="1148792"/>
                </a:lnTo>
                <a:lnTo>
                  <a:pt x="0" y="1101168"/>
                </a:lnTo>
                <a:lnTo>
                  <a:pt x="0" y="122351"/>
                </a:lnTo>
                <a:close/>
              </a:path>
            </a:pathLst>
          </a:custGeom>
          <a:ln w="12699">
            <a:solidFill>
              <a:srgbClr val="F8C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594958" y="1984184"/>
            <a:ext cx="189547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b="1" spc="-80" dirty="0">
                <a:latin typeface="Calibri"/>
                <a:cs typeface="Calibri"/>
              </a:rPr>
              <a:t>Plasma</a:t>
            </a:r>
            <a:r>
              <a:rPr sz="2300" b="1" spc="5" dirty="0">
                <a:latin typeface="Calibri"/>
                <a:cs typeface="Calibri"/>
              </a:rPr>
              <a:t> </a:t>
            </a:r>
            <a:r>
              <a:rPr sz="2300" b="1" spc="-85" dirty="0">
                <a:latin typeface="Calibri"/>
                <a:cs typeface="Calibri"/>
              </a:rPr>
              <a:t>Enzymes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1767" y="3113112"/>
            <a:ext cx="3404057" cy="13175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3092" y="3160052"/>
            <a:ext cx="3313429" cy="1223645"/>
          </a:xfrm>
          <a:custGeom>
            <a:avLst/>
            <a:gdLst/>
            <a:ahLst/>
            <a:cxnLst/>
            <a:rect l="l" t="t" r="r" b="b"/>
            <a:pathLst>
              <a:path w="3313429" h="1223645">
                <a:moveTo>
                  <a:pt x="3190549" y="0"/>
                </a:moveTo>
                <a:lnTo>
                  <a:pt x="122351" y="0"/>
                </a:lnTo>
                <a:lnTo>
                  <a:pt x="74727" y="9614"/>
                </a:lnTo>
                <a:lnTo>
                  <a:pt x="35836" y="35834"/>
                </a:lnTo>
                <a:lnTo>
                  <a:pt x="9615" y="74725"/>
                </a:lnTo>
                <a:lnTo>
                  <a:pt x="0" y="122351"/>
                </a:lnTo>
                <a:lnTo>
                  <a:pt x="0" y="1101166"/>
                </a:lnTo>
                <a:lnTo>
                  <a:pt x="9615" y="1148792"/>
                </a:lnTo>
                <a:lnTo>
                  <a:pt x="35836" y="1187683"/>
                </a:lnTo>
                <a:lnTo>
                  <a:pt x="74727" y="1213903"/>
                </a:lnTo>
                <a:lnTo>
                  <a:pt x="122351" y="1223518"/>
                </a:lnTo>
                <a:lnTo>
                  <a:pt x="3190549" y="1223518"/>
                </a:lnTo>
                <a:lnTo>
                  <a:pt x="3238176" y="1213903"/>
                </a:lnTo>
                <a:lnTo>
                  <a:pt x="3277067" y="1187683"/>
                </a:lnTo>
                <a:lnTo>
                  <a:pt x="3303287" y="1148792"/>
                </a:lnTo>
                <a:lnTo>
                  <a:pt x="3312901" y="1101166"/>
                </a:lnTo>
                <a:lnTo>
                  <a:pt x="3312901" y="122351"/>
                </a:lnTo>
                <a:lnTo>
                  <a:pt x="3303287" y="74725"/>
                </a:lnTo>
                <a:lnTo>
                  <a:pt x="3277067" y="35834"/>
                </a:lnTo>
                <a:lnTo>
                  <a:pt x="3238176" y="9614"/>
                </a:lnTo>
                <a:lnTo>
                  <a:pt x="3190549" y="0"/>
                </a:lnTo>
                <a:close/>
              </a:path>
            </a:pathLst>
          </a:custGeom>
          <a:solidFill>
            <a:srgbClr val="A8A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7182" y="3363429"/>
            <a:ext cx="3313429" cy="1223645"/>
          </a:xfrm>
          <a:custGeom>
            <a:avLst/>
            <a:gdLst/>
            <a:ahLst/>
            <a:cxnLst/>
            <a:rect l="l" t="t" r="r" b="b"/>
            <a:pathLst>
              <a:path w="3313429" h="1223645">
                <a:moveTo>
                  <a:pt x="3190556" y="0"/>
                </a:moveTo>
                <a:lnTo>
                  <a:pt x="122351" y="0"/>
                </a:lnTo>
                <a:lnTo>
                  <a:pt x="74727" y="9614"/>
                </a:lnTo>
                <a:lnTo>
                  <a:pt x="35836" y="35834"/>
                </a:lnTo>
                <a:lnTo>
                  <a:pt x="9615" y="74725"/>
                </a:lnTo>
                <a:lnTo>
                  <a:pt x="0" y="122351"/>
                </a:lnTo>
                <a:lnTo>
                  <a:pt x="0" y="1101166"/>
                </a:lnTo>
                <a:lnTo>
                  <a:pt x="9615" y="1148792"/>
                </a:lnTo>
                <a:lnTo>
                  <a:pt x="35836" y="1187683"/>
                </a:lnTo>
                <a:lnTo>
                  <a:pt x="74727" y="1213903"/>
                </a:lnTo>
                <a:lnTo>
                  <a:pt x="122351" y="1223518"/>
                </a:lnTo>
                <a:lnTo>
                  <a:pt x="3190556" y="1223518"/>
                </a:lnTo>
                <a:lnTo>
                  <a:pt x="3238182" y="1213903"/>
                </a:lnTo>
                <a:lnTo>
                  <a:pt x="3277073" y="1187683"/>
                </a:lnTo>
                <a:lnTo>
                  <a:pt x="3303293" y="1148792"/>
                </a:lnTo>
                <a:lnTo>
                  <a:pt x="3312908" y="1101166"/>
                </a:lnTo>
                <a:lnTo>
                  <a:pt x="3312908" y="122351"/>
                </a:lnTo>
                <a:lnTo>
                  <a:pt x="3303293" y="74725"/>
                </a:lnTo>
                <a:lnTo>
                  <a:pt x="3277073" y="35834"/>
                </a:lnTo>
                <a:lnTo>
                  <a:pt x="3238182" y="9614"/>
                </a:lnTo>
                <a:lnTo>
                  <a:pt x="3190556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7182" y="3363429"/>
            <a:ext cx="3313429" cy="1223645"/>
          </a:xfrm>
          <a:custGeom>
            <a:avLst/>
            <a:gdLst/>
            <a:ahLst/>
            <a:cxnLst/>
            <a:rect l="l" t="t" r="r" b="b"/>
            <a:pathLst>
              <a:path w="3313429" h="1223645">
                <a:moveTo>
                  <a:pt x="0" y="122351"/>
                </a:moveTo>
                <a:lnTo>
                  <a:pt x="9615" y="74726"/>
                </a:lnTo>
                <a:lnTo>
                  <a:pt x="35836" y="35836"/>
                </a:lnTo>
                <a:lnTo>
                  <a:pt x="74727" y="9615"/>
                </a:lnTo>
                <a:lnTo>
                  <a:pt x="122351" y="0"/>
                </a:lnTo>
                <a:lnTo>
                  <a:pt x="3190547" y="0"/>
                </a:lnTo>
                <a:lnTo>
                  <a:pt x="3238176" y="9615"/>
                </a:lnTo>
                <a:lnTo>
                  <a:pt x="3277070" y="35836"/>
                </a:lnTo>
                <a:lnTo>
                  <a:pt x="3303292" y="74726"/>
                </a:lnTo>
                <a:lnTo>
                  <a:pt x="3312907" y="122351"/>
                </a:lnTo>
                <a:lnTo>
                  <a:pt x="3312907" y="1101169"/>
                </a:lnTo>
                <a:lnTo>
                  <a:pt x="3303292" y="1148792"/>
                </a:lnTo>
                <a:lnTo>
                  <a:pt x="3277070" y="1187682"/>
                </a:lnTo>
                <a:lnTo>
                  <a:pt x="3238176" y="1213903"/>
                </a:lnTo>
                <a:lnTo>
                  <a:pt x="3190547" y="1223519"/>
                </a:lnTo>
                <a:lnTo>
                  <a:pt x="122351" y="1223519"/>
                </a:lnTo>
                <a:lnTo>
                  <a:pt x="74727" y="1213903"/>
                </a:lnTo>
                <a:lnTo>
                  <a:pt x="35836" y="1187682"/>
                </a:lnTo>
                <a:lnTo>
                  <a:pt x="9615" y="1148792"/>
                </a:lnTo>
                <a:lnTo>
                  <a:pt x="0" y="1101169"/>
                </a:lnTo>
                <a:lnTo>
                  <a:pt x="0" y="122351"/>
                </a:lnTo>
                <a:close/>
              </a:path>
            </a:pathLst>
          </a:custGeom>
          <a:ln w="12699">
            <a:solidFill>
              <a:srgbClr val="A8A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83560" y="3614889"/>
            <a:ext cx="2086610" cy="6807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49910" marR="5080" indent="-537845">
              <a:lnSpc>
                <a:spcPts val="2400"/>
              </a:lnSpc>
              <a:spcBef>
                <a:spcPts val="480"/>
              </a:spcBef>
            </a:pPr>
            <a:r>
              <a:rPr sz="2300" b="1" spc="-80" dirty="0">
                <a:latin typeface="Calibri"/>
                <a:cs typeface="Calibri"/>
              </a:rPr>
              <a:t>Functional Plasma  </a:t>
            </a:r>
            <a:r>
              <a:rPr sz="2300" b="1" spc="-85" dirty="0">
                <a:latin typeface="Calibri"/>
                <a:cs typeface="Calibri"/>
              </a:rPr>
              <a:t>Enzymes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98763" y="4896189"/>
            <a:ext cx="3665918" cy="13175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494" y="4943944"/>
            <a:ext cx="3574415" cy="1223645"/>
          </a:xfrm>
          <a:custGeom>
            <a:avLst/>
            <a:gdLst/>
            <a:ahLst/>
            <a:cxnLst/>
            <a:rect l="l" t="t" r="r" b="b"/>
            <a:pathLst>
              <a:path w="3574415" h="1223645">
                <a:moveTo>
                  <a:pt x="3451754" y="0"/>
                </a:moveTo>
                <a:lnTo>
                  <a:pt x="122353" y="0"/>
                </a:lnTo>
                <a:lnTo>
                  <a:pt x="74727" y="9614"/>
                </a:lnTo>
                <a:lnTo>
                  <a:pt x="35836" y="35834"/>
                </a:lnTo>
                <a:lnTo>
                  <a:pt x="9615" y="74725"/>
                </a:lnTo>
                <a:lnTo>
                  <a:pt x="0" y="122351"/>
                </a:lnTo>
                <a:lnTo>
                  <a:pt x="0" y="1101168"/>
                </a:lnTo>
                <a:lnTo>
                  <a:pt x="9615" y="1148793"/>
                </a:lnTo>
                <a:lnTo>
                  <a:pt x="35836" y="1187684"/>
                </a:lnTo>
                <a:lnTo>
                  <a:pt x="74727" y="1213905"/>
                </a:lnTo>
                <a:lnTo>
                  <a:pt x="122353" y="1223520"/>
                </a:lnTo>
                <a:lnTo>
                  <a:pt x="3451754" y="1223520"/>
                </a:lnTo>
                <a:lnTo>
                  <a:pt x="3499375" y="1213905"/>
                </a:lnTo>
                <a:lnTo>
                  <a:pt x="3538266" y="1187684"/>
                </a:lnTo>
                <a:lnTo>
                  <a:pt x="3564490" y="1148793"/>
                </a:lnTo>
                <a:lnTo>
                  <a:pt x="3574106" y="1101168"/>
                </a:lnTo>
                <a:lnTo>
                  <a:pt x="3574106" y="122351"/>
                </a:lnTo>
                <a:lnTo>
                  <a:pt x="3564490" y="74725"/>
                </a:lnTo>
                <a:lnTo>
                  <a:pt x="3538266" y="35834"/>
                </a:lnTo>
                <a:lnTo>
                  <a:pt x="3499375" y="9614"/>
                </a:lnTo>
                <a:lnTo>
                  <a:pt x="3451754" y="0"/>
                </a:lnTo>
                <a:close/>
              </a:path>
            </a:pathLst>
          </a:custGeom>
          <a:solidFill>
            <a:srgbClr val="E56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6583" y="5147335"/>
            <a:ext cx="3574415" cy="1710665"/>
          </a:xfrm>
          <a:custGeom>
            <a:avLst/>
            <a:gdLst/>
            <a:ahLst/>
            <a:cxnLst/>
            <a:rect l="l" t="t" r="r" b="b"/>
            <a:pathLst>
              <a:path w="3574415" h="1223645">
                <a:moveTo>
                  <a:pt x="3451749" y="0"/>
                </a:moveTo>
                <a:lnTo>
                  <a:pt x="122351" y="0"/>
                </a:lnTo>
                <a:lnTo>
                  <a:pt x="74727" y="9614"/>
                </a:lnTo>
                <a:lnTo>
                  <a:pt x="35836" y="35834"/>
                </a:lnTo>
                <a:lnTo>
                  <a:pt x="9615" y="74725"/>
                </a:lnTo>
                <a:lnTo>
                  <a:pt x="0" y="122351"/>
                </a:lnTo>
                <a:lnTo>
                  <a:pt x="0" y="1101163"/>
                </a:lnTo>
                <a:lnTo>
                  <a:pt x="9615" y="1148788"/>
                </a:lnTo>
                <a:lnTo>
                  <a:pt x="35836" y="1187679"/>
                </a:lnTo>
                <a:lnTo>
                  <a:pt x="74727" y="1213900"/>
                </a:lnTo>
                <a:lnTo>
                  <a:pt x="122351" y="1223515"/>
                </a:lnTo>
                <a:lnTo>
                  <a:pt x="3451749" y="1223515"/>
                </a:lnTo>
                <a:lnTo>
                  <a:pt x="3499375" y="1213900"/>
                </a:lnTo>
                <a:lnTo>
                  <a:pt x="3538266" y="1187679"/>
                </a:lnTo>
                <a:lnTo>
                  <a:pt x="3564486" y="1148788"/>
                </a:lnTo>
                <a:lnTo>
                  <a:pt x="3574101" y="1101163"/>
                </a:lnTo>
                <a:lnTo>
                  <a:pt x="3574101" y="122351"/>
                </a:lnTo>
                <a:lnTo>
                  <a:pt x="3564486" y="74725"/>
                </a:lnTo>
                <a:lnTo>
                  <a:pt x="3538266" y="35834"/>
                </a:lnTo>
                <a:lnTo>
                  <a:pt x="3499375" y="9614"/>
                </a:lnTo>
                <a:lnTo>
                  <a:pt x="3451749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6583" y="5147335"/>
            <a:ext cx="3574415" cy="1558265"/>
          </a:xfrm>
          <a:custGeom>
            <a:avLst/>
            <a:gdLst/>
            <a:ahLst/>
            <a:cxnLst/>
            <a:rect l="l" t="t" r="r" b="b"/>
            <a:pathLst>
              <a:path w="3574415" h="1223645">
                <a:moveTo>
                  <a:pt x="0" y="122351"/>
                </a:moveTo>
                <a:lnTo>
                  <a:pt x="9615" y="74727"/>
                </a:lnTo>
                <a:lnTo>
                  <a:pt x="35836" y="35836"/>
                </a:lnTo>
                <a:lnTo>
                  <a:pt x="74727" y="9615"/>
                </a:lnTo>
                <a:lnTo>
                  <a:pt x="122351" y="0"/>
                </a:lnTo>
                <a:lnTo>
                  <a:pt x="3451747" y="0"/>
                </a:lnTo>
                <a:lnTo>
                  <a:pt x="3499370" y="9615"/>
                </a:lnTo>
                <a:lnTo>
                  <a:pt x="3538261" y="35836"/>
                </a:lnTo>
                <a:lnTo>
                  <a:pt x="3564482" y="74727"/>
                </a:lnTo>
                <a:lnTo>
                  <a:pt x="3574097" y="122351"/>
                </a:lnTo>
                <a:lnTo>
                  <a:pt x="3574097" y="1101169"/>
                </a:lnTo>
                <a:lnTo>
                  <a:pt x="3564482" y="1148792"/>
                </a:lnTo>
                <a:lnTo>
                  <a:pt x="3538261" y="1187682"/>
                </a:lnTo>
                <a:lnTo>
                  <a:pt x="3499370" y="1213903"/>
                </a:lnTo>
                <a:lnTo>
                  <a:pt x="3451747" y="1223519"/>
                </a:lnTo>
                <a:lnTo>
                  <a:pt x="122351" y="1223519"/>
                </a:lnTo>
                <a:lnTo>
                  <a:pt x="74727" y="1213903"/>
                </a:lnTo>
                <a:lnTo>
                  <a:pt x="35836" y="1187682"/>
                </a:lnTo>
                <a:lnTo>
                  <a:pt x="9615" y="1148792"/>
                </a:lnTo>
                <a:lnTo>
                  <a:pt x="0" y="1101169"/>
                </a:lnTo>
                <a:lnTo>
                  <a:pt x="0" y="122351"/>
                </a:lnTo>
                <a:close/>
              </a:path>
            </a:pathLst>
          </a:custGeom>
          <a:ln w="12699">
            <a:solidFill>
              <a:srgbClr val="E56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01927" y="5241061"/>
            <a:ext cx="3249930" cy="1312666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algn="ctr">
              <a:lnSpc>
                <a:spcPct val="88800"/>
              </a:lnSpc>
              <a:spcBef>
                <a:spcPts val="409"/>
              </a:spcBef>
            </a:pPr>
            <a:r>
              <a:rPr sz="2300" dirty="0">
                <a:latin typeface="Arial"/>
                <a:cs typeface="Arial"/>
              </a:rPr>
              <a:t>Enzymes that are always present  in the circulation and preform a  function in the blood</a:t>
            </a:r>
            <a:endParaRPr sz="23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72495" y="3113112"/>
            <a:ext cx="3724097" cy="13175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94174" y="3160052"/>
            <a:ext cx="3632835" cy="1223645"/>
          </a:xfrm>
          <a:custGeom>
            <a:avLst/>
            <a:gdLst/>
            <a:ahLst/>
            <a:cxnLst/>
            <a:rect l="l" t="t" r="r" b="b"/>
            <a:pathLst>
              <a:path w="3632834" h="1223645">
                <a:moveTo>
                  <a:pt x="3509886" y="0"/>
                </a:moveTo>
                <a:lnTo>
                  <a:pt x="122351" y="0"/>
                </a:lnTo>
                <a:lnTo>
                  <a:pt x="74730" y="9614"/>
                </a:lnTo>
                <a:lnTo>
                  <a:pt x="35839" y="35834"/>
                </a:lnTo>
                <a:lnTo>
                  <a:pt x="9616" y="74725"/>
                </a:lnTo>
                <a:lnTo>
                  <a:pt x="0" y="122351"/>
                </a:lnTo>
                <a:lnTo>
                  <a:pt x="0" y="1101166"/>
                </a:lnTo>
                <a:lnTo>
                  <a:pt x="9616" y="1148792"/>
                </a:lnTo>
                <a:lnTo>
                  <a:pt x="35839" y="1187683"/>
                </a:lnTo>
                <a:lnTo>
                  <a:pt x="74730" y="1213903"/>
                </a:lnTo>
                <a:lnTo>
                  <a:pt x="122351" y="1223518"/>
                </a:lnTo>
                <a:lnTo>
                  <a:pt x="3509886" y="1223518"/>
                </a:lnTo>
                <a:lnTo>
                  <a:pt x="3557512" y="1213903"/>
                </a:lnTo>
                <a:lnTo>
                  <a:pt x="3596403" y="1187683"/>
                </a:lnTo>
                <a:lnTo>
                  <a:pt x="3622623" y="1148792"/>
                </a:lnTo>
                <a:lnTo>
                  <a:pt x="3632238" y="1101166"/>
                </a:lnTo>
                <a:lnTo>
                  <a:pt x="3632238" y="122351"/>
                </a:lnTo>
                <a:lnTo>
                  <a:pt x="3622623" y="74725"/>
                </a:lnTo>
                <a:lnTo>
                  <a:pt x="3596403" y="35834"/>
                </a:lnTo>
                <a:lnTo>
                  <a:pt x="3557512" y="9614"/>
                </a:lnTo>
                <a:lnTo>
                  <a:pt x="3509886" y="0"/>
                </a:lnTo>
                <a:close/>
              </a:path>
            </a:pathLst>
          </a:custGeom>
          <a:solidFill>
            <a:srgbClr val="A8A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08271" y="3363429"/>
            <a:ext cx="3632835" cy="1223645"/>
          </a:xfrm>
          <a:custGeom>
            <a:avLst/>
            <a:gdLst/>
            <a:ahLst/>
            <a:cxnLst/>
            <a:rect l="l" t="t" r="r" b="b"/>
            <a:pathLst>
              <a:path w="3632834" h="1223645">
                <a:moveTo>
                  <a:pt x="3509873" y="0"/>
                </a:moveTo>
                <a:lnTo>
                  <a:pt x="122351" y="0"/>
                </a:lnTo>
                <a:lnTo>
                  <a:pt x="74725" y="9614"/>
                </a:lnTo>
                <a:lnTo>
                  <a:pt x="35834" y="35834"/>
                </a:lnTo>
                <a:lnTo>
                  <a:pt x="9614" y="74725"/>
                </a:lnTo>
                <a:lnTo>
                  <a:pt x="0" y="122351"/>
                </a:lnTo>
                <a:lnTo>
                  <a:pt x="0" y="1101166"/>
                </a:lnTo>
                <a:lnTo>
                  <a:pt x="9614" y="1148792"/>
                </a:lnTo>
                <a:lnTo>
                  <a:pt x="35834" y="1187683"/>
                </a:lnTo>
                <a:lnTo>
                  <a:pt x="74725" y="1213903"/>
                </a:lnTo>
                <a:lnTo>
                  <a:pt x="122351" y="1223518"/>
                </a:lnTo>
                <a:lnTo>
                  <a:pt x="3509873" y="1223518"/>
                </a:lnTo>
                <a:lnTo>
                  <a:pt x="3557499" y="1213903"/>
                </a:lnTo>
                <a:lnTo>
                  <a:pt x="3596390" y="1187683"/>
                </a:lnTo>
                <a:lnTo>
                  <a:pt x="3622610" y="1148792"/>
                </a:lnTo>
                <a:lnTo>
                  <a:pt x="3632225" y="1101166"/>
                </a:lnTo>
                <a:lnTo>
                  <a:pt x="3632225" y="122351"/>
                </a:lnTo>
                <a:lnTo>
                  <a:pt x="3622610" y="74725"/>
                </a:lnTo>
                <a:lnTo>
                  <a:pt x="3596390" y="35834"/>
                </a:lnTo>
                <a:lnTo>
                  <a:pt x="3557499" y="9614"/>
                </a:lnTo>
                <a:lnTo>
                  <a:pt x="3509873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08271" y="3363429"/>
            <a:ext cx="3632835" cy="1223645"/>
          </a:xfrm>
          <a:custGeom>
            <a:avLst/>
            <a:gdLst/>
            <a:ahLst/>
            <a:cxnLst/>
            <a:rect l="l" t="t" r="r" b="b"/>
            <a:pathLst>
              <a:path w="3632834" h="1223645">
                <a:moveTo>
                  <a:pt x="0" y="122351"/>
                </a:moveTo>
                <a:lnTo>
                  <a:pt x="9615" y="74726"/>
                </a:lnTo>
                <a:lnTo>
                  <a:pt x="35836" y="35836"/>
                </a:lnTo>
                <a:lnTo>
                  <a:pt x="74727" y="9615"/>
                </a:lnTo>
                <a:lnTo>
                  <a:pt x="122352" y="0"/>
                </a:lnTo>
                <a:lnTo>
                  <a:pt x="3509877" y="0"/>
                </a:lnTo>
                <a:lnTo>
                  <a:pt x="3557506" y="9615"/>
                </a:lnTo>
                <a:lnTo>
                  <a:pt x="3596400" y="35836"/>
                </a:lnTo>
                <a:lnTo>
                  <a:pt x="3622622" y="74726"/>
                </a:lnTo>
                <a:lnTo>
                  <a:pt x="3632237" y="122351"/>
                </a:lnTo>
                <a:lnTo>
                  <a:pt x="3632237" y="1101169"/>
                </a:lnTo>
                <a:lnTo>
                  <a:pt x="3622622" y="1148792"/>
                </a:lnTo>
                <a:lnTo>
                  <a:pt x="3596400" y="1187682"/>
                </a:lnTo>
                <a:lnTo>
                  <a:pt x="3557506" y="1213903"/>
                </a:lnTo>
                <a:lnTo>
                  <a:pt x="3509877" y="1223519"/>
                </a:lnTo>
                <a:lnTo>
                  <a:pt x="122352" y="1223519"/>
                </a:lnTo>
                <a:lnTo>
                  <a:pt x="74727" y="1213903"/>
                </a:lnTo>
                <a:lnTo>
                  <a:pt x="35836" y="1187682"/>
                </a:lnTo>
                <a:lnTo>
                  <a:pt x="9615" y="1148792"/>
                </a:lnTo>
                <a:lnTo>
                  <a:pt x="0" y="1101169"/>
                </a:lnTo>
                <a:lnTo>
                  <a:pt x="0" y="122351"/>
                </a:lnTo>
                <a:close/>
              </a:path>
            </a:pathLst>
          </a:custGeom>
          <a:ln w="12699">
            <a:solidFill>
              <a:srgbClr val="A8A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186551" y="3614889"/>
            <a:ext cx="2482215" cy="6807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748030" marR="5080" indent="-735965">
              <a:lnSpc>
                <a:spcPts val="2400"/>
              </a:lnSpc>
              <a:spcBef>
                <a:spcPts val="480"/>
              </a:spcBef>
            </a:pPr>
            <a:r>
              <a:rPr sz="2300" b="1" spc="-105" dirty="0">
                <a:latin typeface="Calibri"/>
                <a:cs typeface="Calibri"/>
              </a:rPr>
              <a:t>Nonfunctional </a:t>
            </a:r>
            <a:r>
              <a:rPr sz="2300" b="1" spc="-80" dirty="0">
                <a:latin typeface="Calibri"/>
                <a:cs typeface="Calibri"/>
              </a:rPr>
              <a:t>Plasma  </a:t>
            </a:r>
            <a:r>
              <a:rPr sz="2300" b="1" spc="-85" dirty="0">
                <a:latin typeface="Calibri"/>
                <a:cs typeface="Calibri"/>
              </a:rPr>
              <a:t>Enzymes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601095" y="4896189"/>
            <a:ext cx="3266897" cy="131757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22787" y="4943944"/>
            <a:ext cx="3175635" cy="1223645"/>
          </a:xfrm>
          <a:custGeom>
            <a:avLst/>
            <a:gdLst/>
            <a:ahLst/>
            <a:cxnLst/>
            <a:rect l="l" t="t" r="r" b="b"/>
            <a:pathLst>
              <a:path w="3175634" h="1223645">
                <a:moveTo>
                  <a:pt x="3052673" y="0"/>
                </a:moveTo>
                <a:lnTo>
                  <a:pt x="122351" y="0"/>
                </a:lnTo>
                <a:lnTo>
                  <a:pt x="74725" y="9614"/>
                </a:lnTo>
                <a:lnTo>
                  <a:pt x="35834" y="35834"/>
                </a:lnTo>
                <a:lnTo>
                  <a:pt x="9614" y="74725"/>
                </a:lnTo>
                <a:lnTo>
                  <a:pt x="0" y="122351"/>
                </a:lnTo>
                <a:lnTo>
                  <a:pt x="0" y="1101168"/>
                </a:lnTo>
                <a:lnTo>
                  <a:pt x="9614" y="1148793"/>
                </a:lnTo>
                <a:lnTo>
                  <a:pt x="35834" y="1187684"/>
                </a:lnTo>
                <a:lnTo>
                  <a:pt x="74725" y="1213905"/>
                </a:lnTo>
                <a:lnTo>
                  <a:pt x="122351" y="1223520"/>
                </a:lnTo>
                <a:lnTo>
                  <a:pt x="3052673" y="1223520"/>
                </a:lnTo>
                <a:lnTo>
                  <a:pt x="3100294" y="1213905"/>
                </a:lnTo>
                <a:lnTo>
                  <a:pt x="3139185" y="1187684"/>
                </a:lnTo>
                <a:lnTo>
                  <a:pt x="3165409" y="1148793"/>
                </a:lnTo>
                <a:lnTo>
                  <a:pt x="3175025" y="1101168"/>
                </a:lnTo>
                <a:lnTo>
                  <a:pt x="3175025" y="122351"/>
                </a:lnTo>
                <a:lnTo>
                  <a:pt x="3165409" y="74725"/>
                </a:lnTo>
                <a:lnTo>
                  <a:pt x="3139185" y="35834"/>
                </a:lnTo>
                <a:lnTo>
                  <a:pt x="3100294" y="9614"/>
                </a:lnTo>
                <a:lnTo>
                  <a:pt x="3052673" y="0"/>
                </a:lnTo>
                <a:close/>
              </a:path>
            </a:pathLst>
          </a:custGeom>
          <a:solidFill>
            <a:srgbClr val="E56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36871" y="5147335"/>
            <a:ext cx="3175635" cy="1223645"/>
          </a:xfrm>
          <a:custGeom>
            <a:avLst/>
            <a:gdLst/>
            <a:ahLst/>
            <a:cxnLst/>
            <a:rect l="l" t="t" r="r" b="b"/>
            <a:pathLst>
              <a:path w="3175634" h="1223645">
                <a:moveTo>
                  <a:pt x="3052673" y="0"/>
                </a:moveTo>
                <a:lnTo>
                  <a:pt x="122351" y="0"/>
                </a:lnTo>
                <a:lnTo>
                  <a:pt x="74725" y="9614"/>
                </a:lnTo>
                <a:lnTo>
                  <a:pt x="35834" y="35834"/>
                </a:lnTo>
                <a:lnTo>
                  <a:pt x="9614" y="74725"/>
                </a:lnTo>
                <a:lnTo>
                  <a:pt x="0" y="122351"/>
                </a:lnTo>
                <a:lnTo>
                  <a:pt x="0" y="1101163"/>
                </a:lnTo>
                <a:lnTo>
                  <a:pt x="9614" y="1148788"/>
                </a:lnTo>
                <a:lnTo>
                  <a:pt x="35834" y="1187679"/>
                </a:lnTo>
                <a:lnTo>
                  <a:pt x="74725" y="1213900"/>
                </a:lnTo>
                <a:lnTo>
                  <a:pt x="122351" y="1223515"/>
                </a:lnTo>
                <a:lnTo>
                  <a:pt x="3052673" y="1223515"/>
                </a:lnTo>
                <a:lnTo>
                  <a:pt x="3100299" y="1213900"/>
                </a:lnTo>
                <a:lnTo>
                  <a:pt x="3139190" y="1187679"/>
                </a:lnTo>
                <a:lnTo>
                  <a:pt x="3165410" y="1148788"/>
                </a:lnTo>
                <a:lnTo>
                  <a:pt x="3175025" y="1101163"/>
                </a:lnTo>
                <a:lnTo>
                  <a:pt x="3175025" y="122351"/>
                </a:lnTo>
                <a:lnTo>
                  <a:pt x="3165410" y="74725"/>
                </a:lnTo>
                <a:lnTo>
                  <a:pt x="3139190" y="35834"/>
                </a:lnTo>
                <a:lnTo>
                  <a:pt x="3100299" y="9614"/>
                </a:lnTo>
                <a:lnTo>
                  <a:pt x="3052673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36871" y="5147335"/>
            <a:ext cx="3175635" cy="1223645"/>
          </a:xfrm>
          <a:custGeom>
            <a:avLst/>
            <a:gdLst/>
            <a:ahLst/>
            <a:cxnLst/>
            <a:rect l="l" t="t" r="r" b="b"/>
            <a:pathLst>
              <a:path w="3175634" h="1223645">
                <a:moveTo>
                  <a:pt x="0" y="122351"/>
                </a:moveTo>
                <a:lnTo>
                  <a:pt x="9615" y="74727"/>
                </a:lnTo>
                <a:lnTo>
                  <a:pt x="35836" y="35836"/>
                </a:lnTo>
                <a:lnTo>
                  <a:pt x="74727" y="9615"/>
                </a:lnTo>
                <a:lnTo>
                  <a:pt x="122352" y="0"/>
                </a:lnTo>
                <a:lnTo>
                  <a:pt x="3052668" y="0"/>
                </a:lnTo>
                <a:lnTo>
                  <a:pt x="3100297" y="9615"/>
                </a:lnTo>
                <a:lnTo>
                  <a:pt x="3139190" y="35836"/>
                </a:lnTo>
                <a:lnTo>
                  <a:pt x="3165412" y="74727"/>
                </a:lnTo>
                <a:lnTo>
                  <a:pt x="3175027" y="122351"/>
                </a:lnTo>
                <a:lnTo>
                  <a:pt x="3175027" y="1101169"/>
                </a:lnTo>
                <a:lnTo>
                  <a:pt x="3165412" y="1148792"/>
                </a:lnTo>
                <a:lnTo>
                  <a:pt x="3139190" y="1187682"/>
                </a:lnTo>
                <a:lnTo>
                  <a:pt x="3100297" y="1213903"/>
                </a:lnTo>
                <a:lnTo>
                  <a:pt x="3052668" y="1223519"/>
                </a:lnTo>
                <a:lnTo>
                  <a:pt x="122352" y="1223519"/>
                </a:lnTo>
                <a:lnTo>
                  <a:pt x="74727" y="1213903"/>
                </a:lnTo>
                <a:lnTo>
                  <a:pt x="35836" y="1187682"/>
                </a:lnTo>
                <a:lnTo>
                  <a:pt x="9615" y="1148792"/>
                </a:lnTo>
                <a:lnTo>
                  <a:pt x="0" y="1101169"/>
                </a:lnTo>
                <a:lnTo>
                  <a:pt x="0" y="122351"/>
                </a:lnTo>
                <a:close/>
              </a:path>
            </a:pathLst>
          </a:custGeom>
          <a:ln w="12699">
            <a:solidFill>
              <a:srgbClr val="E56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953001" y="5257800"/>
            <a:ext cx="2971799" cy="98488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50495" marR="5080" indent="-138430" algn="ctr">
              <a:lnSpc>
                <a:spcPts val="2400"/>
              </a:lnSpc>
              <a:spcBef>
                <a:spcPts val="480"/>
              </a:spcBef>
            </a:pPr>
            <a:r>
              <a:rPr sz="2300" dirty="0">
                <a:latin typeface="Arial"/>
                <a:cs typeface="Arial"/>
              </a:rPr>
              <a:t>Enzymes that preforms no  known function in blood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2400" y="1524000"/>
          <a:ext cx="8693150" cy="397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b="1" spc="-70" dirty="0">
                          <a:latin typeface="Calibri"/>
                          <a:cs typeface="Calibri"/>
                        </a:rPr>
                        <a:t>Functional </a:t>
                      </a:r>
                      <a:r>
                        <a:rPr sz="2000" b="1" spc="-75" dirty="0">
                          <a:latin typeface="Calibri"/>
                          <a:cs typeface="Calibri"/>
                        </a:rPr>
                        <a:t>plasma</a:t>
                      </a:r>
                      <a:r>
                        <a:rPr sz="2000" b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75" dirty="0">
                          <a:latin typeface="Calibri"/>
                          <a:cs typeface="Calibri"/>
                        </a:rPr>
                        <a:t>enzymes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b="1" spc="-90" dirty="0">
                          <a:latin typeface="Calibri"/>
                          <a:cs typeface="Calibri"/>
                        </a:rPr>
                        <a:t>Nonfunctional </a:t>
                      </a:r>
                      <a:r>
                        <a:rPr sz="2000" b="1" spc="-75" dirty="0">
                          <a:latin typeface="Calibri"/>
                          <a:cs typeface="Calibri"/>
                        </a:rPr>
                        <a:t>plasma</a:t>
                      </a:r>
                      <a:r>
                        <a:rPr sz="2000" b="1" spc="-1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75" dirty="0">
                          <a:latin typeface="Calibri"/>
                          <a:cs typeface="Calibri"/>
                        </a:rPr>
                        <a:t>enzymes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-50" dirty="0">
                          <a:latin typeface="Calibri"/>
                          <a:cs typeface="Calibri"/>
                        </a:rPr>
                        <a:t>Their</a:t>
                      </a:r>
                      <a:r>
                        <a:rPr sz="2000" b="1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substrate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Always present in the blood</a:t>
                      </a:r>
                      <a:endParaRPr sz="1800" spc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Absent from the blood</a:t>
                      </a:r>
                      <a:endParaRPr sz="1800" spc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4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-30" dirty="0">
                          <a:latin typeface="Calibri"/>
                          <a:cs typeface="Calibri"/>
                        </a:rPr>
                        <a:t>Site </a:t>
                      </a:r>
                      <a:r>
                        <a:rPr sz="2000" b="1" spc="-8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000" b="1" spc="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45" dirty="0">
                          <a:latin typeface="Calibri"/>
                          <a:cs typeface="Calibri"/>
                        </a:rPr>
                        <a:t>synthesis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Liver</a:t>
                      </a:r>
                      <a:endParaRPr sz="1800" spc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Different organs</a:t>
                      </a:r>
                      <a:endParaRPr sz="1800" spc="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e.g. liver, heart, muscles, and brain</a:t>
                      </a:r>
                      <a:endParaRPr sz="1800" spc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-55" dirty="0">
                          <a:latin typeface="Calibri"/>
                          <a:cs typeface="Calibri"/>
                        </a:rPr>
                        <a:t>Effect </a:t>
                      </a:r>
                      <a:r>
                        <a:rPr sz="2000" b="1" spc="-8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000" b="1" spc="2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35" dirty="0">
                          <a:latin typeface="Calibri"/>
                          <a:cs typeface="Calibri"/>
                        </a:rPr>
                        <a:t>diseases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Decrease in liver diseases</a:t>
                      </a:r>
                      <a:endParaRPr sz="1800" spc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8147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Different enzymes increase in  different organ diseases</a:t>
                      </a:r>
                      <a:endParaRPr sz="1800" spc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-75" dirty="0">
                          <a:latin typeface="Calibri"/>
                          <a:cs typeface="Calibri"/>
                        </a:rPr>
                        <a:t>Examples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1294130">
                        <a:lnSpc>
                          <a:spcPct val="116700"/>
                        </a:lnSpc>
                        <a:spcBef>
                          <a:spcPts val="359"/>
                        </a:spcBef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Clotting factors  Lipoprotein Lipase</a:t>
                      </a:r>
                      <a:endParaRPr sz="1800" spc="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297116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spc="0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800" spc="0" smtClean="0">
                          <a:latin typeface="Arial"/>
                          <a:cs typeface="Arial"/>
                        </a:rPr>
                        <a:t>T  L</a:t>
                      </a:r>
                      <a:r>
                        <a:rPr lang="en-US" sz="18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800" spc="0" smtClean="0">
                          <a:latin typeface="Arial"/>
                          <a:cs typeface="Arial"/>
                        </a:rPr>
                        <a:t>H</a:t>
                      </a:r>
                      <a:endParaRPr sz="1800" spc="0">
                        <a:latin typeface="Arial"/>
                        <a:cs typeface="Arial"/>
                      </a:endParaRPr>
                    </a:p>
                    <a:p>
                      <a:pPr marL="97790" marR="1809750">
                        <a:lnSpc>
                          <a:spcPct val="100000"/>
                        </a:lnSpc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Acid Phosphatase  Amylase</a:t>
                      </a:r>
                      <a:endParaRPr sz="1800" spc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5440" y="490220"/>
            <a:ext cx="84677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90" dirty="0">
                <a:solidFill>
                  <a:srgbClr val="000000"/>
                </a:solidFill>
                <a:latin typeface="Calibri"/>
                <a:cs typeface="Calibri"/>
              </a:rPr>
              <a:t>Differences </a:t>
            </a:r>
            <a:r>
              <a:rPr sz="2800" b="1" spc="-105" dirty="0">
                <a:solidFill>
                  <a:srgbClr val="000000"/>
                </a:solidFill>
                <a:latin typeface="Calibri"/>
                <a:cs typeface="Calibri"/>
              </a:rPr>
              <a:t>of </a:t>
            </a:r>
            <a:r>
              <a:rPr sz="2800" b="1" spc="-95" dirty="0">
                <a:solidFill>
                  <a:srgbClr val="000000"/>
                </a:solidFill>
                <a:latin typeface="Calibri"/>
                <a:cs typeface="Calibri"/>
              </a:rPr>
              <a:t>Functional </a:t>
            </a:r>
            <a:r>
              <a:rPr sz="2800" b="1" spc="-145" dirty="0">
                <a:solidFill>
                  <a:srgbClr val="000000"/>
                </a:solidFill>
                <a:latin typeface="Calibri"/>
                <a:cs typeface="Calibri"/>
              </a:rPr>
              <a:t>and </a:t>
            </a:r>
            <a:r>
              <a:rPr sz="2800" b="1" spc="-125" dirty="0">
                <a:solidFill>
                  <a:srgbClr val="000000"/>
                </a:solidFill>
                <a:latin typeface="Calibri"/>
                <a:cs typeface="Calibri"/>
              </a:rPr>
              <a:t>Nonfunctional </a:t>
            </a:r>
            <a:r>
              <a:rPr sz="2800" b="1" spc="-105" dirty="0">
                <a:solidFill>
                  <a:srgbClr val="000000"/>
                </a:solidFill>
                <a:latin typeface="Calibri"/>
                <a:cs typeface="Calibri"/>
              </a:rPr>
              <a:t>plasma</a:t>
            </a:r>
            <a:r>
              <a:rPr sz="2800" b="1" spc="-3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b="1" spc="-105" dirty="0">
                <a:solidFill>
                  <a:srgbClr val="000000"/>
                </a:solidFill>
                <a:latin typeface="Calibri"/>
                <a:cs typeface="Calibri"/>
              </a:rPr>
              <a:t>enzymes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3368" y="139700"/>
            <a:ext cx="67614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105" dirty="0">
                <a:latin typeface="Garamond"/>
                <a:cs typeface="Garamond"/>
              </a:rPr>
              <a:t>Sources</a:t>
            </a:r>
            <a:r>
              <a:rPr sz="3200" b="1" spc="-250" dirty="0">
                <a:latin typeface="Garamond"/>
                <a:cs typeface="Garamond"/>
              </a:rPr>
              <a:t> </a:t>
            </a:r>
            <a:r>
              <a:rPr sz="3200" b="1" spc="-30" dirty="0">
                <a:latin typeface="Garamond"/>
                <a:cs typeface="Garamond"/>
              </a:rPr>
              <a:t>of</a:t>
            </a:r>
            <a:r>
              <a:rPr sz="3200" b="1" spc="-250" dirty="0">
                <a:latin typeface="Garamond"/>
                <a:cs typeface="Garamond"/>
              </a:rPr>
              <a:t> </a:t>
            </a:r>
            <a:r>
              <a:rPr sz="3200" b="1" spc="-100" dirty="0">
                <a:latin typeface="Garamond"/>
                <a:cs typeface="Garamond"/>
              </a:rPr>
              <a:t>Nonfunctional</a:t>
            </a:r>
            <a:r>
              <a:rPr sz="3200" b="1" spc="-250" dirty="0">
                <a:latin typeface="Garamond"/>
                <a:cs typeface="Garamond"/>
              </a:rPr>
              <a:t> </a:t>
            </a:r>
            <a:r>
              <a:rPr sz="3200" b="1" spc="-110" dirty="0">
                <a:latin typeface="Garamond"/>
                <a:cs typeface="Garamond"/>
              </a:rPr>
              <a:t>Plasma</a:t>
            </a:r>
            <a:r>
              <a:rPr sz="3200" b="1" spc="-250" dirty="0">
                <a:latin typeface="Garamond"/>
                <a:cs typeface="Garamond"/>
              </a:rPr>
              <a:t> </a:t>
            </a:r>
            <a:r>
              <a:rPr sz="3200" b="1" spc="-110" dirty="0">
                <a:latin typeface="Garamond"/>
                <a:cs typeface="Garamond"/>
              </a:rPr>
              <a:t>Enzyme</a:t>
            </a:r>
            <a:endParaRPr sz="3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838200"/>
            <a:ext cx="8481060" cy="3673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5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u="sng" dirty="0">
                <a:solidFill>
                  <a:srgbClr val="9D1E23"/>
                </a:solidFill>
                <a:uFill>
                  <a:solidFill>
                    <a:srgbClr val="AF302E"/>
                  </a:solidFill>
                </a:uFill>
                <a:latin typeface="Arial"/>
                <a:cs typeface="Arial"/>
              </a:rPr>
              <a:t>Cell damage</a:t>
            </a:r>
            <a:r>
              <a:rPr sz="2000" dirty="0">
                <a:solidFill>
                  <a:srgbClr val="9D1E23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 the release of its content of enzymes into blood e.g. Myocardial  infarction and viral hepatitis</a:t>
            </a:r>
            <a:endParaRPr sz="2000">
              <a:latin typeface="Arial"/>
              <a:cs typeface="Arial"/>
            </a:endParaRPr>
          </a:p>
          <a:p>
            <a:pPr marL="355600" marR="189230" indent="-342900" algn="just">
              <a:lnSpc>
                <a:spcPct val="146700"/>
              </a:lnSpc>
              <a:spcBef>
                <a:spcPts val="116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u="sng" dirty="0">
                <a:solidFill>
                  <a:srgbClr val="9D1E23"/>
                </a:solidFill>
                <a:uFill>
                  <a:solidFill>
                    <a:srgbClr val="AF302E"/>
                  </a:solidFill>
                </a:uFill>
                <a:latin typeface="Arial"/>
                <a:cs typeface="Arial"/>
              </a:rPr>
              <a:t>Obstruction of normal pathways</a:t>
            </a:r>
            <a:r>
              <a:rPr sz="2000" dirty="0">
                <a:solidFill>
                  <a:srgbClr val="9D1E23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e.g. Obstruction of bile duct increases alkaline  phosphatase</a:t>
            </a:r>
            <a:endParaRPr sz="2000">
              <a:latin typeface="Arial"/>
              <a:cs typeface="Arial"/>
            </a:endParaRPr>
          </a:p>
          <a:p>
            <a:pPr marL="355600" marR="52069" indent="-342900" algn="just">
              <a:lnSpc>
                <a:spcPct val="150800"/>
              </a:lnSpc>
              <a:spcBef>
                <a:spcPts val="106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u="sng" dirty="0">
                <a:solidFill>
                  <a:srgbClr val="9D1E23"/>
                </a:solidFill>
                <a:uFill>
                  <a:solidFill>
                    <a:srgbClr val="AF302E"/>
                  </a:solidFill>
                </a:uFill>
                <a:latin typeface="Arial"/>
                <a:cs typeface="Arial"/>
              </a:rPr>
              <a:t>Increase of the enzyme synthesis</a:t>
            </a:r>
            <a:r>
              <a:rPr sz="2000" dirty="0">
                <a:solidFill>
                  <a:srgbClr val="9D1E23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e.g. bilirubin increases the rate of synthesis of  alkaline phosphatase in obstructive liver disease</a:t>
            </a:r>
            <a:endParaRPr sz="2000"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  <a:buClr>
                <a:srgbClr val="9D1E23"/>
              </a:buClr>
              <a:buFont typeface="Arial"/>
              <a:buChar char="•"/>
            </a:pPr>
            <a:endParaRPr sz="195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u="sng" dirty="0">
                <a:solidFill>
                  <a:srgbClr val="9D1E23"/>
                </a:solidFill>
                <a:uFill>
                  <a:solidFill>
                    <a:srgbClr val="AF302E"/>
                  </a:solidFill>
                </a:uFill>
                <a:latin typeface="Arial"/>
                <a:cs typeface="Arial"/>
              </a:rPr>
              <a:t>Increased permeability of cell membrane</a:t>
            </a:r>
            <a:r>
              <a:rPr sz="2000" dirty="0">
                <a:solidFill>
                  <a:srgbClr val="9D1E23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 in hypoxia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43494" y="4601095"/>
            <a:ext cx="7074128" cy="2256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3000" y="4800600"/>
            <a:ext cx="6477000" cy="1905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817" y="228600"/>
            <a:ext cx="8803183" cy="1136208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991995" marR="5080" indent="-1979930" algn="l">
              <a:lnSpc>
                <a:spcPts val="4300"/>
              </a:lnSpc>
              <a:spcBef>
                <a:spcPts val="260"/>
              </a:spcBef>
            </a:pPr>
            <a:r>
              <a:rPr sz="3600" dirty="0"/>
              <a:t>Medical Importance of </a:t>
            </a:r>
            <a:r>
              <a:rPr sz="3600"/>
              <a:t>Non </a:t>
            </a:r>
            <a:r>
              <a:rPr sz="3600" smtClean="0"/>
              <a:t>Functional</a:t>
            </a:r>
            <a:r>
              <a:rPr lang="en-US" sz="3600" dirty="0" smtClean="0"/>
              <a:t> </a:t>
            </a:r>
            <a:r>
              <a:rPr sz="3600" smtClean="0"/>
              <a:t>Plasma </a:t>
            </a:r>
            <a:r>
              <a:rPr sz="3600" dirty="0"/>
              <a:t>Enzymes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28600" y="1905000"/>
            <a:ext cx="8519160" cy="2537874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89535" algn="l">
              <a:lnSpc>
                <a:spcPct val="150000"/>
              </a:lnSpc>
              <a:spcBef>
                <a:spcPts val="1310"/>
              </a:spcBef>
            </a:pPr>
            <a:r>
              <a:rPr sz="2400" dirty="0"/>
              <a:t>Measurement of non functional enzymes is </a:t>
            </a:r>
            <a:r>
              <a:rPr sz="2400" u="heavy" dirty="0">
                <a:uFill>
                  <a:solidFill>
                    <a:srgbClr val="AF302E"/>
                  </a:solidFill>
                </a:uFill>
              </a:rPr>
              <a:t>important for:</a:t>
            </a:r>
          </a:p>
          <a:p>
            <a:pPr marL="515620" indent="-457200" algn="l">
              <a:lnSpc>
                <a:spcPct val="150000"/>
              </a:lnSpc>
              <a:spcBef>
                <a:spcPts val="1215"/>
              </a:spcBef>
              <a:buClr>
                <a:srgbClr val="D1282E"/>
              </a:buClr>
              <a:buChar char="•"/>
              <a:tabLst>
                <a:tab pos="514984" algn="l"/>
                <a:tab pos="515620" algn="l"/>
              </a:tabLst>
            </a:pPr>
            <a:r>
              <a:rPr sz="2400" dirty="0">
                <a:solidFill>
                  <a:srgbClr val="000000"/>
                </a:solidFill>
              </a:rPr>
              <a:t>Diagnosis </a:t>
            </a:r>
            <a:r>
              <a:rPr sz="2400">
                <a:solidFill>
                  <a:srgbClr val="000000"/>
                </a:solidFill>
              </a:rPr>
              <a:t>of </a:t>
            </a:r>
            <a:r>
              <a:rPr sz="2400" smtClean="0">
                <a:solidFill>
                  <a:srgbClr val="000000"/>
                </a:solidFill>
              </a:rPr>
              <a:t>diseases</a:t>
            </a:r>
            <a:endParaRPr sz="4000">
              <a:latin typeface="Times New Roman"/>
              <a:cs typeface="Times New Roman"/>
            </a:endParaRPr>
          </a:p>
          <a:p>
            <a:pPr marL="515620" marR="5080" indent="-457200" algn="l">
              <a:lnSpc>
                <a:spcPct val="150000"/>
              </a:lnSpc>
              <a:buClr>
                <a:srgbClr val="D1282E"/>
              </a:buClr>
              <a:buChar char="•"/>
              <a:tabLst>
                <a:tab pos="514984" algn="l"/>
                <a:tab pos="515620" algn="l"/>
                <a:tab pos="1911350" algn="l"/>
                <a:tab pos="2366645" algn="l"/>
                <a:tab pos="2844800" algn="l"/>
                <a:tab pos="2943860" algn="l"/>
                <a:tab pos="4120515" algn="l"/>
                <a:tab pos="5346065" algn="l"/>
                <a:tab pos="5845175" algn="l"/>
                <a:tab pos="6300470" algn="l"/>
                <a:tab pos="6877050" algn="l"/>
                <a:tab pos="8235315" algn="l"/>
              </a:tabLst>
            </a:pPr>
            <a:r>
              <a:rPr sz="2400" dirty="0">
                <a:solidFill>
                  <a:srgbClr val="000000"/>
                </a:solidFill>
              </a:rPr>
              <a:t>Prognosis	of</a:t>
            </a:r>
            <a:r>
              <a:rPr sz="2400">
                <a:solidFill>
                  <a:srgbClr val="000000"/>
                </a:solidFill>
              </a:rPr>
              <a:t>	</a:t>
            </a:r>
            <a:r>
              <a:rPr sz="2400" smtClean="0">
                <a:solidFill>
                  <a:srgbClr val="000000"/>
                </a:solidFill>
              </a:rPr>
              <a:t>the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sz="2400" smtClean="0">
                <a:solidFill>
                  <a:srgbClr val="000000"/>
                </a:solidFill>
              </a:rPr>
              <a:t>disease: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sz="2400" smtClean="0">
                <a:solidFill>
                  <a:srgbClr val="000000"/>
                </a:solidFill>
              </a:rPr>
              <a:t>following</a:t>
            </a:r>
            <a:r>
              <a:rPr sz="2400" dirty="0">
                <a:solidFill>
                  <a:srgbClr val="000000"/>
                </a:solidFill>
              </a:rPr>
              <a:t>	up</a:t>
            </a:r>
            <a:r>
              <a:rPr sz="2400">
                <a:solidFill>
                  <a:srgbClr val="000000"/>
                </a:solidFill>
              </a:rPr>
              <a:t>	</a:t>
            </a:r>
            <a:r>
              <a:rPr sz="2400" smtClean="0">
                <a:solidFill>
                  <a:srgbClr val="000000"/>
                </a:solidFill>
              </a:rPr>
              <a:t>of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sz="2400" smtClean="0">
                <a:solidFill>
                  <a:srgbClr val="000000"/>
                </a:solidFill>
              </a:rPr>
              <a:t>the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sz="2400" smtClean="0">
                <a:solidFill>
                  <a:srgbClr val="000000"/>
                </a:solidFill>
              </a:rPr>
              <a:t>treatment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sz="2400" smtClean="0">
                <a:solidFill>
                  <a:srgbClr val="000000"/>
                </a:solidFill>
              </a:rPr>
              <a:t>by  </a:t>
            </a:r>
            <a:r>
              <a:rPr sz="2400">
                <a:solidFill>
                  <a:srgbClr val="000000"/>
                </a:solidFill>
              </a:rPr>
              <a:t>measuring </a:t>
            </a:r>
            <a:r>
              <a:rPr sz="2400" smtClean="0">
                <a:solidFill>
                  <a:srgbClr val="000000"/>
                </a:solidFill>
              </a:rPr>
              <a:t>plasma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sz="2400" smtClean="0">
                <a:solidFill>
                  <a:srgbClr val="000000"/>
                </a:solidFill>
              </a:rPr>
              <a:t>enzymes </a:t>
            </a:r>
            <a:r>
              <a:rPr sz="2400" dirty="0">
                <a:solidFill>
                  <a:srgbClr val="000000"/>
                </a:solidFill>
              </a:rPr>
              <a:t>before and after treatment.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مستطيل 1"/>
          <p:cNvSpPr>
            <a:spLocks noChangeArrowheads="1"/>
          </p:cNvSpPr>
          <p:nvPr/>
        </p:nvSpPr>
        <p:spPr bwMode="auto">
          <a:xfrm>
            <a:off x="304800" y="609600"/>
            <a:ext cx="861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rtl="0"/>
            <a:r>
              <a:rPr lang="en-US" sz="2400" b="1" u="sng" dirty="0" err="1" smtClean="0">
                <a:solidFill>
                  <a:srgbClr val="0033CC"/>
                </a:solidFill>
                <a:latin typeface="+mn-lt"/>
                <a:cs typeface="Times New Roman" charset="0"/>
              </a:rPr>
              <a:t>Alanine</a:t>
            </a:r>
            <a:r>
              <a:rPr lang="en-US" sz="2400" b="1" u="sng" dirty="0" smtClean="0">
                <a:solidFill>
                  <a:srgbClr val="0033CC"/>
                </a:solidFill>
                <a:latin typeface="+mn-lt"/>
                <a:cs typeface="Times New Roman" charset="0"/>
              </a:rPr>
              <a:t> </a:t>
            </a:r>
            <a:r>
              <a:rPr lang="en-US" sz="2400" b="1" u="sng" dirty="0" err="1" smtClean="0">
                <a:solidFill>
                  <a:srgbClr val="0033CC"/>
                </a:solidFill>
                <a:latin typeface="+mn-lt"/>
                <a:cs typeface="Times New Roman" charset="0"/>
              </a:rPr>
              <a:t>transaminase</a:t>
            </a:r>
            <a:endParaRPr lang="en-US" sz="1400" b="1" u="sng" dirty="0">
              <a:solidFill>
                <a:srgbClr val="0033CC"/>
              </a:solidFill>
              <a:latin typeface="+mn-lt"/>
              <a:cs typeface="Times New Roman" charset="0"/>
            </a:endParaRP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228600" y="2057400"/>
            <a:ext cx="8610600" cy="4026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latin typeface="+mn-lt"/>
                <a:cs typeface="Times New Roman" charset="0"/>
              </a:rPr>
              <a:t>ALT is an enzyme that catalyzes a type of reaction (transamination) between an amino acid and α-</a:t>
            </a:r>
            <a:r>
              <a:rPr lang="en-US" sz="2400" dirty="0" err="1" smtClean="0">
                <a:latin typeface="+mn-lt"/>
                <a:cs typeface="Times New Roman" charset="0"/>
              </a:rPr>
              <a:t>keto</a:t>
            </a:r>
            <a:r>
              <a:rPr lang="en-US" sz="2400" dirty="0" smtClean="0">
                <a:latin typeface="+mn-lt"/>
                <a:cs typeface="Times New Roman" charset="0"/>
              </a:rPr>
              <a:t> acid. 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endParaRPr lang="en-US" sz="2400" dirty="0" smtClean="0">
              <a:latin typeface="+mn-lt"/>
              <a:cs typeface="Times New Roman" charset="0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latin typeface="+mn-lt"/>
                <a:cs typeface="Times New Roman" charset="0"/>
              </a:rPr>
              <a:t>It is  important in the production of various amino acids.  </a:t>
            </a:r>
          </a:p>
          <a:p>
            <a:pPr algn="just">
              <a:lnSpc>
                <a:spcPct val="150000"/>
              </a:lnSpc>
            </a:pPr>
            <a:endParaRPr lang="en-US" sz="2800" dirty="0">
              <a:latin typeface="+mn-lt"/>
              <a:cs typeface="Times New Roman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9-15 at 8.22.42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3"/>
          <a:stretch/>
        </p:blipFill>
        <p:spPr>
          <a:xfrm>
            <a:off x="0" y="289350"/>
            <a:ext cx="9144000" cy="634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947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285" y="152400"/>
            <a:ext cx="8839200" cy="6340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660066"/>
                </a:solidFill>
                <a:latin typeface="+mn-lt"/>
              </a:rPr>
              <a:t>ALT diagnostic importance</a:t>
            </a:r>
          </a:p>
          <a:p>
            <a:pPr marL="457200" indent="-457200" algn="just"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latin typeface="+mn-lt"/>
              </a:rPr>
              <a:t>ALT </a:t>
            </a:r>
            <a:r>
              <a:rPr lang="en-US" sz="2400" dirty="0">
                <a:latin typeface="+mn-lt"/>
              </a:rPr>
              <a:t>is found in serum (at low level) but is most commonly </a:t>
            </a:r>
            <a:r>
              <a:rPr lang="en-US" sz="2400" dirty="0" smtClean="0">
                <a:latin typeface="+mn-lt"/>
              </a:rPr>
              <a:t>associated </a:t>
            </a:r>
            <a:r>
              <a:rPr lang="en-US" sz="2400" dirty="0">
                <a:latin typeface="+mn-lt"/>
              </a:rPr>
              <a:t>with the liver</a:t>
            </a:r>
            <a:r>
              <a:rPr lang="en-US" sz="2400" dirty="0" smtClean="0">
                <a:latin typeface="+mn-lt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Arial"/>
              <a:buChar char="•"/>
            </a:pPr>
            <a:endParaRPr lang="en-US" sz="2400" dirty="0">
              <a:latin typeface="+mn-lt"/>
            </a:endParaRPr>
          </a:p>
          <a:p>
            <a:pPr marL="457200" indent="-457200" algn="just"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latin typeface="+mn-lt"/>
              </a:rPr>
              <a:t>thus </a:t>
            </a:r>
            <a:r>
              <a:rPr lang="en-US" sz="2400" dirty="0">
                <a:latin typeface="+mn-lt"/>
              </a:rPr>
              <a:t>, an elevated level ALT is a sensitive index of acute hepatocellular injury</a:t>
            </a:r>
            <a:r>
              <a:rPr lang="en-US" sz="2400" dirty="0" smtClean="0">
                <a:latin typeface="+mn-lt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Arial"/>
              <a:buChar char="•"/>
            </a:pPr>
            <a:endParaRPr lang="en-US" sz="2400" dirty="0">
              <a:latin typeface="+mn-lt"/>
            </a:endParaRPr>
          </a:p>
          <a:p>
            <a:pPr marL="457200" indent="-457200" algn="just">
              <a:lnSpc>
                <a:spcPct val="150000"/>
              </a:lnSpc>
              <a:buFont typeface="Arial"/>
              <a:buChar char="•"/>
            </a:pPr>
            <a:r>
              <a:rPr lang="en-US" sz="2400" dirty="0">
                <a:latin typeface="+mn-lt"/>
              </a:rPr>
              <a:t>Elevated serum </a:t>
            </a:r>
            <a:r>
              <a:rPr lang="en-US" sz="2400" dirty="0" smtClean="0">
                <a:latin typeface="+mn-lt"/>
              </a:rPr>
              <a:t>ALT (</a:t>
            </a:r>
            <a:r>
              <a:rPr lang="en-US" sz="2400" dirty="0">
                <a:latin typeface="+mn-lt"/>
              </a:rPr>
              <a:t>SGPT) level are found in hepatitis, cirrhosis , and obstructive jaundice. Levels of ALT are only slightly elevated in patient following a myocardial </a:t>
            </a:r>
            <a:r>
              <a:rPr lang="en-US" sz="2400" dirty="0" smtClean="0">
                <a:latin typeface="+mn-lt"/>
              </a:rPr>
              <a:t>infraction.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894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498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MS PGothic</vt:lpstr>
      <vt:lpstr>Arial</vt:lpstr>
      <vt:lpstr>Calibri</vt:lpstr>
      <vt:lpstr>Garamond</vt:lpstr>
      <vt:lpstr>Georgia</vt:lpstr>
      <vt:lpstr>Times New Roman</vt:lpstr>
      <vt:lpstr>Wingdings</vt:lpstr>
      <vt:lpstr>Office Theme</vt:lpstr>
      <vt:lpstr>BCH 471</vt:lpstr>
      <vt:lpstr>Objectives</vt:lpstr>
      <vt:lpstr>Most clinical enzyme measurements using serum or plasma, occasionally  other fluids, such as urine and gut secretions, are investigated.</vt:lpstr>
      <vt:lpstr>Differences of Functional and Nonfunctional plasma enzymes</vt:lpstr>
      <vt:lpstr>Sources of Nonfunctional Plasma Enzyme</vt:lpstr>
      <vt:lpstr>Medical Importance of Non Functional Plasma Enzymes</vt:lpstr>
      <vt:lpstr>PowerPoint Presentation</vt:lpstr>
      <vt:lpstr>PowerPoint Presentation</vt:lpstr>
      <vt:lpstr>PowerPoint Presentation</vt:lpstr>
      <vt:lpstr>Method</vt:lpstr>
      <vt:lpstr>Results</vt:lpstr>
      <vt:lpstr>Calculations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BCH 471</dc:title>
  <dc:creator>Nora Aljebrin</dc:creator>
  <cp:lastModifiedBy>SCTH</cp:lastModifiedBy>
  <cp:revision>13</cp:revision>
  <dcterms:created xsi:type="dcterms:W3CDTF">2017-12-27T09:37:26Z</dcterms:created>
  <dcterms:modified xsi:type="dcterms:W3CDTF">2019-10-04T19:57:19Z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2017-12-27T00:00:00Z</vt:filetime>
  </property>
</Properties>
</file>