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0" r:id="rId4"/>
    <p:sldId id="274" r:id="rId5"/>
    <p:sldId id="258" r:id="rId6"/>
    <p:sldId id="288" r:id="rId7"/>
    <p:sldId id="289" r:id="rId8"/>
    <p:sldId id="259" r:id="rId9"/>
    <p:sldId id="276" r:id="rId10"/>
    <p:sldId id="260" r:id="rId11"/>
    <p:sldId id="261" r:id="rId12"/>
    <p:sldId id="263" r:id="rId13"/>
    <p:sldId id="277" r:id="rId14"/>
    <p:sldId id="264" r:id="rId15"/>
    <p:sldId id="265" r:id="rId16"/>
    <p:sldId id="266" r:id="rId17"/>
    <p:sldId id="267" r:id="rId18"/>
    <p:sldId id="268" r:id="rId19"/>
    <p:sldId id="282" r:id="rId20"/>
    <p:sldId id="269" r:id="rId21"/>
    <p:sldId id="286" r:id="rId22"/>
    <p:sldId id="270" r:id="rId23"/>
    <p:sldId id="271" r:id="rId24"/>
    <p:sldId id="272" r:id="rId25"/>
    <p:sldId id="273" r:id="rId26"/>
    <p:sldId id="287" r:id="rId27"/>
    <p:sldId id="284" r:id="rId28"/>
    <p:sldId id="285"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622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615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0169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757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6540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1407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1742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814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113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0747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035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4/13/2017</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809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4/13/2017</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216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535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761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35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4/13/2017</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345196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p:spPr>
        <p:txBody>
          <a:bodyPr/>
          <a:lstStyle/>
          <a:p>
            <a:pPr algn="r"/>
            <a:r>
              <a:rPr lang="en-US" b="1" dirty="0" smtClean="0"/>
              <a:t>Angina</a:t>
            </a:r>
            <a:endParaRPr lang="en-US" b="1" dirty="0"/>
          </a:p>
        </p:txBody>
      </p:sp>
      <p:sp>
        <p:nvSpPr>
          <p:cNvPr id="3" name="Subtitle 2"/>
          <p:cNvSpPr>
            <a:spLocks noGrp="1"/>
          </p:cNvSpPr>
          <p:nvPr>
            <p:ph type="subTitle" idx="1"/>
          </p:nvPr>
        </p:nvSpPr>
        <p:spPr>
          <a:xfrm>
            <a:off x="0" y="5410200"/>
            <a:ext cx="9144000" cy="2133600"/>
          </a:xfrm>
        </p:spPr>
        <p:txBody>
          <a:bodyPr>
            <a:noAutofit/>
          </a:bodyPr>
          <a:lstStyle/>
          <a:p>
            <a:endParaRPr lang="en-US" sz="3200" b="1" dirty="0">
              <a:solidFill>
                <a:schemeClr val="tx1"/>
              </a:solidFill>
            </a:endParaRPr>
          </a:p>
        </p:txBody>
      </p:sp>
      <p:pic>
        <p:nvPicPr>
          <p:cNvPr id="1026" name="Picture 2" descr="C:\Users\COMPAQ\Desktop\angina.jpg"/>
          <p:cNvPicPr>
            <a:picLocks noChangeAspect="1" noChangeArrowheads="1"/>
          </p:cNvPicPr>
          <p:nvPr/>
        </p:nvPicPr>
        <p:blipFill>
          <a:blip r:embed="rId2"/>
          <a:srcRect/>
          <a:stretch>
            <a:fillRect/>
          </a:stretch>
        </p:blipFill>
        <p:spPr bwMode="auto">
          <a:xfrm>
            <a:off x="1" y="0"/>
            <a:ext cx="4495800" cy="5029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400" b="1" dirty="0" smtClean="0"/>
              <a:t>Types of angina</a:t>
            </a:r>
            <a:endParaRPr lang="en-US" sz="5400" b="1"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sz="3200" b="1" u="sng" dirty="0" smtClean="0">
                <a:solidFill>
                  <a:srgbClr val="FF0000"/>
                </a:solidFill>
              </a:rPr>
              <a:t>Stable angina. </a:t>
            </a:r>
          </a:p>
          <a:p>
            <a:r>
              <a:rPr lang="en-US" sz="3200" b="1" dirty="0"/>
              <a:t>Stable angina: predictable and consistent pain that occurs on exertion and is relieved by rest </a:t>
            </a:r>
            <a:endParaRPr lang="en-US" sz="3200" b="1" u="sng" dirty="0" smtClean="0">
              <a:solidFill>
                <a:srgbClr val="FF0000"/>
              </a:solidFill>
            </a:endParaRPr>
          </a:p>
          <a:p>
            <a:r>
              <a:rPr lang="en-US" sz="2800" b="1" dirty="0" smtClean="0"/>
              <a:t>Stable angina is usually triggered by physical exertion. When the patient climb stairs, exercise or walk, the heart demands more blood, but it's harder for the muscle to get enough blood when the arteries are narrowed. Besides physical activity, other factors, such as emotional stress, cold temperatures, heavy meals and smoking, also can narrow arteries and trigger angina.</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b="1" dirty="0"/>
              <a:t>Unstable angina.</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sz="4400" dirty="0" smtClean="0"/>
              <a:t> </a:t>
            </a:r>
            <a:r>
              <a:rPr lang="en-US" sz="4400" b="1" dirty="0"/>
              <a:t>Unstable angina (also called </a:t>
            </a:r>
            <a:r>
              <a:rPr lang="en-US" sz="4400" b="1" dirty="0" err="1"/>
              <a:t>preinfarction</a:t>
            </a:r>
            <a:r>
              <a:rPr lang="en-US" sz="4400" b="1" dirty="0"/>
              <a:t> angina or crescendo angina): symptoms occur more frequently and last longer than stable angina. The threshold for pain is lower, and pain may occur at rest.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Unstable angina </a:t>
            </a:r>
            <a:endParaRPr lang="en-US" b="1" dirty="0"/>
          </a:p>
        </p:txBody>
      </p:sp>
      <p:sp>
        <p:nvSpPr>
          <p:cNvPr id="3" name="Content Placeholder 2"/>
          <p:cNvSpPr>
            <a:spLocks noGrp="1"/>
          </p:cNvSpPr>
          <p:nvPr>
            <p:ph idx="1"/>
          </p:nvPr>
        </p:nvSpPr>
        <p:spPr>
          <a:xfrm>
            <a:off x="0" y="1219200"/>
            <a:ext cx="9144000" cy="5638800"/>
          </a:xfrm>
        </p:spPr>
        <p:txBody>
          <a:bodyPr>
            <a:noAutofit/>
          </a:bodyPr>
          <a:lstStyle/>
          <a:p>
            <a:r>
              <a:rPr lang="en-US" sz="3600" b="1" dirty="0" smtClean="0"/>
              <a:t>Unstable angina can also be caused by blood clots that block or partially block  heart's blood vessels. It worsens and is not relieved by rest or usual medications. If the blood flow doesn't improve, heart muscle will be deprived of oxygen and heart attack developed. It is  dangerous and requires emergency treatment.</a:t>
            </a:r>
            <a:endParaRPr lang="en-US"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747490"/>
          </a:xfrm>
        </p:spPr>
        <p:txBody>
          <a:bodyPr>
            <a:normAutofit fontScale="90000"/>
          </a:bodyPr>
          <a:lstStyle/>
          <a:p>
            <a:r>
              <a:rPr lang="en-US" sz="2400" b="1" dirty="0"/>
              <a:t>• </a:t>
            </a:r>
            <a:r>
              <a:rPr lang="en-US" sz="4400" b="1" dirty="0">
                <a:solidFill>
                  <a:srgbClr val="002060"/>
                </a:solidFill>
              </a:rPr>
              <a:t>Silent ischemia: </a:t>
            </a:r>
            <a:br>
              <a:rPr lang="en-US" sz="4400" b="1" dirty="0">
                <a:solidFill>
                  <a:srgbClr val="002060"/>
                </a:solidFill>
              </a:rPr>
            </a:br>
            <a:r>
              <a:rPr lang="en-US" sz="4400" b="1" dirty="0">
                <a:solidFill>
                  <a:srgbClr val="002060"/>
                </a:solidFill>
              </a:rPr>
              <a:t/>
            </a:r>
            <a:br>
              <a:rPr lang="en-US" sz="4400" b="1" dirty="0">
                <a:solidFill>
                  <a:srgbClr val="002060"/>
                </a:solidFill>
              </a:rPr>
            </a:br>
            <a:endParaRPr lang="en-US" sz="4400" b="1" dirty="0">
              <a:solidFill>
                <a:srgbClr val="002060"/>
              </a:solidFill>
            </a:endParaRPr>
          </a:p>
        </p:txBody>
      </p:sp>
      <p:sp>
        <p:nvSpPr>
          <p:cNvPr id="3" name="Content Placeholder 2"/>
          <p:cNvSpPr>
            <a:spLocks noGrp="1"/>
          </p:cNvSpPr>
          <p:nvPr>
            <p:ph idx="1"/>
          </p:nvPr>
        </p:nvSpPr>
        <p:spPr>
          <a:xfrm>
            <a:off x="838200" y="1371600"/>
            <a:ext cx="8305800" cy="5562600"/>
          </a:xfrm>
        </p:spPr>
        <p:txBody>
          <a:bodyPr>
            <a:noAutofit/>
          </a:bodyPr>
          <a:lstStyle/>
          <a:p>
            <a:r>
              <a:rPr lang="en-US" sz="4000" b="1" dirty="0" smtClean="0"/>
              <a:t>objective </a:t>
            </a:r>
            <a:r>
              <a:rPr lang="en-US" sz="4000" b="1" dirty="0"/>
              <a:t>evidence of ischemia (such as electrocardiographic changes with a stress test), but patient reports no symptoms</a:t>
            </a:r>
          </a:p>
          <a:p>
            <a:endParaRPr lang="en-US" sz="4000" b="1" dirty="0"/>
          </a:p>
        </p:txBody>
      </p:sp>
    </p:spTree>
    <p:extLst>
      <p:ext uri="{BB962C8B-B14F-4D97-AF65-F5344CB8AC3E}">
        <p14:creationId xmlns:p14="http://schemas.microsoft.com/office/powerpoint/2010/main" val="1064054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solidFill>
                  <a:schemeClr val="accent2">
                    <a:lumMod val="75000"/>
                  </a:schemeClr>
                </a:solidFill>
              </a:rPr>
              <a:t>   Clinical Manifestations </a:t>
            </a:r>
            <a:endParaRPr lang="en-US" b="1" dirty="0">
              <a:solidFill>
                <a:schemeClr val="accent2">
                  <a:lumMod val="75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r>
              <a:rPr lang="en-US" sz="2800" b="1" dirty="0" smtClean="0"/>
              <a:t>Pain varies from a feeling of mild indigestion to choking or heavy sensation in the upper chest .</a:t>
            </a:r>
          </a:p>
          <a:p>
            <a:r>
              <a:rPr lang="en-US" sz="2800" b="1" dirty="0" smtClean="0"/>
              <a:t>Severity can range from discomfort to agonizing pain </a:t>
            </a:r>
          </a:p>
          <a:p>
            <a:r>
              <a:rPr lang="en-US" sz="2800" b="1" dirty="0" smtClean="0"/>
              <a:t>Pain may be accompanied by severe apprehension and feeling of impending death </a:t>
            </a:r>
          </a:p>
          <a:p>
            <a:r>
              <a:rPr lang="en-US" sz="2800" b="1" dirty="0" smtClean="0"/>
              <a:t>Discomfort is poorly localized and may radiate to the neck , jaw , shoulders and inner aspect of the upper arms( usually the left )</a:t>
            </a:r>
            <a:endParaRPr 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Clinical Manifestations </a:t>
            </a:r>
            <a:endParaRPr lang="en-US" b="1" dirty="0"/>
          </a:p>
        </p:txBody>
      </p:sp>
      <p:sp>
        <p:nvSpPr>
          <p:cNvPr id="3" name="Content Placeholder 2"/>
          <p:cNvSpPr>
            <a:spLocks noGrp="1"/>
          </p:cNvSpPr>
          <p:nvPr>
            <p:ph idx="1"/>
          </p:nvPr>
        </p:nvSpPr>
        <p:spPr>
          <a:xfrm>
            <a:off x="0" y="1600200"/>
            <a:ext cx="9144000" cy="5257800"/>
          </a:xfrm>
        </p:spPr>
        <p:txBody>
          <a:bodyPr>
            <a:normAutofit fontScale="92500"/>
          </a:bodyPr>
          <a:lstStyle/>
          <a:p>
            <a:r>
              <a:rPr lang="en-US" sz="3600" b="1" dirty="0" smtClean="0"/>
              <a:t>A feeling of weakness or numbness in the arms , wrists ,and hands .</a:t>
            </a:r>
          </a:p>
          <a:p>
            <a:r>
              <a:rPr lang="en-US" sz="3600" b="1" dirty="0" smtClean="0"/>
              <a:t>Shortness of breathing , pallor ,diaphoresis</a:t>
            </a:r>
          </a:p>
          <a:p>
            <a:r>
              <a:rPr lang="en-US" sz="3600" b="1" dirty="0" smtClean="0"/>
              <a:t>Dizziness ,nausea  and vomiting .</a:t>
            </a:r>
          </a:p>
          <a:p>
            <a:r>
              <a:rPr lang="en-US" sz="3600" b="1" dirty="0" smtClean="0"/>
              <a:t>An important characteristics of anginal pain is that it subsided when the precipitating cause is removed or with nitroglycerine </a:t>
            </a:r>
          </a:p>
          <a:p>
            <a:pPr>
              <a:buNone/>
            </a:pPr>
            <a:r>
              <a:rPr lang="en-US" sz="3600" b="1" dirty="0" smtClean="0"/>
              <a:t> </a:t>
            </a:r>
            <a:endParaRPr lang="en-US"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Assessment &amp; diagnostic findings </a:t>
            </a:r>
            <a:endParaRPr lang="en-US" b="1" dirty="0"/>
          </a:p>
        </p:txBody>
      </p:sp>
      <p:sp>
        <p:nvSpPr>
          <p:cNvPr id="3" name="Content Placeholder 2"/>
          <p:cNvSpPr>
            <a:spLocks noGrp="1"/>
          </p:cNvSpPr>
          <p:nvPr>
            <p:ph idx="1"/>
          </p:nvPr>
        </p:nvSpPr>
        <p:spPr>
          <a:xfrm>
            <a:off x="0" y="1371600"/>
            <a:ext cx="9144000" cy="5486400"/>
          </a:xfrm>
        </p:spPr>
        <p:txBody>
          <a:bodyPr>
            <a:normAutofit fontScale="70000" lnSpcReduction="20000"/>
          </a:bodyPr>
          <a:lstStyle/>
          <a:p>
            <a:r>
              <a:rPr lang="en-US" sz="3600" b="1" dirty="0" smtClean="0"/>
              <a:t>Evaluation of clinical manifestations of pain and patient history </a:t>
            </a:r>
          </a:p>
          <a:p>
            <a:r>
              <a:rPr lang="en-US" sz="3600" b="1" dirty="0" smtClean="0"/>
              <a:t>12- lead -  electrocardiogram (ECG ). </a:t>
            </a:r>
            <a:r>
              <a:rPr lang="en-US" sz="3600" b="1" dirty="0"/>
              <a:t>The patient may undergo an exercise or pharmacologic stress test in which the heart is monitored by ECG, echocardiogram, or both</a:t>
            </a:r>
            <a:endParaRPr lang="en-US" sz="3600" b="1" dirty="0" smtClean="0"/>
          </a:p>
          <a:p>
            <a:r>
              <a:rPr lang="en-US" sz="3600" b="1" dirty="0"/>
              <a:t>Blood tests including cardiac biomarkers </a:t>
            </a:r>
            <a:r>
              <a:rPr lang="en-US" sz="3600" b="1" dirty="0" smtClean="0"/>
              <a:t>:</a:t>
            </a:r>
            <a:endParaRPr lang="en-US" sz="3600" b="1" dirty="0"/>
          </a:p>
          <a:p>
            <a:pPr marL="0" indent="0">
              <a:buNone/>
            </a:pPr>
            <a:r>
              <a:rPr lang="en-US" sz="3600" b="1" dirty="0" smtClean="0"/>
              <a:t>  </a:t>
            </a:r>
            <a:r>
              <a:rPr lang="en-US" sz="3600" b="1" dirty="0"/>
              <a:t>C-reactive protein (CRP) is a marker for inﬂammation of </a:t>
            </a:r>
            <a:r>
              <a:rPr lang="en-US" sz="3600" b="1" dirty="0" smtClean="0"/>
              <a:t>vascular </a:t>
            </a:r>
            <a:r>
              <a:rPr lang="en-US" sz="3600" b="1" dirty="0"/>
              <a:t>endothelium. High blood levels of CRP have been associated with increased coronary artery calciﬁcation and risk of an acute cardiovascular event</a:t>
            </a:r>
            <a:endParaRPr lang="en-US" sz="3600" b="1" dirty="0" smtClean="0"/>
          </a:p>
          <a:p>
            <a:r>
              <a:rPr lang="en-US" sz="3600" b="1" dirty="0" smtClean="0"/>
              <a:t> </a:t>
            </a:r>
            <a:r>
              <a:rPr lang="en-US" sz="3600" b="1" dirty="0" err="1" smtClean="0"/>
              <a:t>Neuclear</a:t>
            </a:r>
            <a:r>
              <a:rPr lang="en-US" sz="3600" b="1" dirty="0" smtClean="0"/>
              <a:t> scan , or invasive procedure as cardiac catheterization and coronary angiography </a:t>
            </a:r>
            <a:endParaRPr lang="en-US"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b="1" dirty="0" smtClean="0"/>
              <a:t>Medical Management </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sz="2400" b="1" u="sng" dirty="0" smtClean="0">
                <a:solidFill>
                  <a:srgbClr val="FF0000"/>
                </a:solidFill>
              </a:rPr>
              <a:t>The objectives of the treatment are :</a:t>
            </a:r>
          </a:p>
          <a:p>
            <a:pPr>
              <a:buFont typeface="Wingdings" pitchFamily="2" charset="2"/>
              <a:buChar char="ü"/>
            </a:pPr>
            <a:r>
              <a:rPr lang="en-US" sz="2000" b="1" dirty="0" smtClean="0"/>
              <a:t>Decrease the oxygen demands of the myocardium </a:t>
            </a:r>
          </a:p>
          <a:p>
            <a:pPr>
              <a:buFont typeface="Wingdings" pitchFamily="2" charset="2"/>
              <a:buChar char="ü"/>
            </a:pPr>
            <a:r>
              <a:rPr lang="en-US" sz="2000" b="1" dirty="0" smtClean="0"/>
              <a:t>Increase the oxygen supply </a:t>
            </a:r>
          </a:p>
          <a:p>
            <a:r>
              <a:rPr lang="en-US" sz="2400" b="1" u="sng" dirty="0" smtClean="0">
                <a:solidFill>
                  <a:srgbClr val="FF0000"/>
                </a:solidFill>
              </a:rPr>
              <a:t>Pharmacological therapy :</a:t>
            </a:r>
          </a:p>
          <a:p>
            <a:pPr>
              <a:buFont typeface="Wingdings" pitchFamily="2" charset="2"/>
              <a:buChar char="ü"/>
            </a:pPr>
            <a:r>
              <a:rPr lang="en-US" sz="2000" b="1" dirty="0" smtClean="0"/>
              <a:t>Nitrates (nitroglycerine )vasodilator</a:t>
            </a:r>
          </a:p>
          <a:p>
            <a:pPr>
              <a:buFont typeface="Wingdings" pitchFamily="2" charset="2"/>
              <a:buChar char="ü"/>
            </a:pPr>
            <a:r>
              <a:rPr lang="en-US" sz="2000" b="1" dirty="0" smtClean="0"/>
              <a:t>Beta adrenergic blockers (</a:t>
            </a:r>
            <a:r>
              <a:rPr lang="en-US" sz="2000" b="1" dirty="0" err="1" smtClean="0"/>
              <a:t>tenormine</a:t>
            </a:r>
            <a:r>
              <a:rPr lang="en-US" sz="2000" b="1" dirty="0" smtClean="0"/>
              <a:t> , </a:t>
            </a:r>
            <a:r>
              <a:rPr lang="en-US" sz="2000" b="1" dirty="0" err="1" smtClean="0"/>
              <a:t>inderal</a:t>
            </a:r>
            <a:r>
              <a:rPr lang="en-US" sz="2000" b="1" dirty="0" smtClean="0"/>
              <a:t>) decrease the myocardial workload </a:t>
            </a:r>
          </a:p>
          <a:p>
            <a:pPr>
              <a:buFont typeface="Wingdings" pitchFamily="2" charset="2"/>
              <a:buChar char="ü"/>
            </a:pPr>
            <a:r>
              <a:rPr lang="en-US" sz="2000" b="1" dirty="0" smtClean="0"/>
              <a:t>Calcium channel blockers (</a:t>
            </a:r>
            <a:r>
              <a:rPr lang="en-US" sz="2000" b="1" dirty="0" err="1" smtClean="0"/>
              <a:t>deltiazem</a:t>
            </a:r>
            <a:r>
              <a:rPr lang="en-US" sz="2000" b="1" dirty="0" smtClean="0"/>
              <a:t>) potent vasodilator</a:t>
            </a:r>
          </a:p>
          <a:p>
            <a:pPr>
              <a:buFont typeface="Wingdings" pitchFamily="2" charset="2"/>
              <a:buChar char="ü"/>
            </a:pPr>
            <a:r>
              <a:rPr lang="en-US" sz="2000" b="1" dirty="0" err="1" smtClean="0"/>
              <a:t>Antiplatelet</a:t>
            </a:r>
            <a:r>
              <a:rPr lang="en-US" sz="2000" b="1" dirty="0" smtClean="0"/>
              <a:t> (aspirin )</a:t>
            </a:r>
          </a:p>
          <a:p>
            <a:pPr>
              <a:buFont typeface="Wingdings" pitchFamily="2" charset="2"/>
              <a:buChar char="ü"/>
            </a:pPr>
            <a:r>
              <a:rPr lang="en-US" sz="2000" b="1" dirty="0" smtClean="0"/>
              <a:t>Oxygen supplement </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dirty="0" smtClean="0"/>
              <a:t>Nursing processes : </a:t>
            </a:r>
            <a:r>
              <a:rPr lang="en-US" b="1" u="sng" dirty="0">
                <a:solidFill>
                  <a:srgbClr val="FF0000"/>
                </a:solidFill>
              </a:rPr>
              <a:t>Assessment :</a:t>
            </a:r>
            <a:br>
              <a:rPr lang="en-US" b="1" u="sng" dirty="0">
                <a:solidFill>
                  <a:srgbClr val="FF0000"/>
                </a:solidFill>
              </a:rPr>
            </a:br>
            <a:endParaRPr lang="en-US" b="1" dirty="0"/>
          </a:p>
        </p:txBody>
      </p:sp>
      <p:sp>
        <p:nvSpPr>
          <p:cNvPr id="3" name="Content Placeholder 2"/>
          <p:cNvSpPr>
            <a:spLocks noGrp="1"/>
          </p:cNvSpPr>
          <p:nvPr>
            <p:ph idx="1"/>
          </p:nvPr>
        </p:nvSpPr>
        <p:spPr>
          <a:xfrm>
            <a:off x="0" y="914400"/>
            <a:ext cx="9144000" cy="5943600"/>
          </a:xfrm>
        </p:spPr>
        <p:txBody>
          <a:bodyPr>
            <a:normAutofit/>
          </a:bodyPr>
          <a:lstStyle/>
          <a:p>
            <a:pPr>
              <a:buFont typeface="Wingdings" pitchFamily="2" charset="2"/>
              <a:buChar char="§"/>
            </a:pPr>
            <a:r>
              <a:rPr lang="en-US" sz="3600" b="1" dirty="0" smtClean="0"/>
              <a:t>Gather information about the patient’s symptoms and activities especially those the precede and precipitate attacks of angina pectoris </a:t>
            </a:r>
          </a:p>
          <a:p>
            <a:pPr>
              <a:buFont typeface="Wingdings" pitchFamily="2" charset="2"/>
              <a:buChar char="§"/>
            </a:pPr>
            <a:r>
              <a:rPr lang="en-US" sz="3600" b="1" dirty="0" smtClean="0"/>
              <a:t>In addition ,assess the patient’s risk factors for CAD, the patient’s response to angina , the patient’s and family’s understanding of the diagnosis , and adherence to the current treatment plan.</a:t>
            </a:r>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0"/>
            <a:ext cx="7086600" cy="1295400"/>
          </a:xfrm>
        </p:spPr>
        <p:txBody>
          <a:bodyPr/>
          <a:lstStyle/>
          <a:p>
            <a:r>
              <a:rPr lang="en-US" b="1" dirty="0" smtClean="0"/>
              <a:t>Assessment of </a:t>
            </a:r>
            <a:r>
              <a:rPr lang="en-US" b="1" dirty="0" err="1" smtClean="0"/>
              <a:t>anginal</a:t>
            </a:r>
            <a:r>
              <a:rPr lang="en-US" b="1" dirty="0" smtClean="0"/>
              <a:t> pain </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6165447"/>
              </p:ext>
            </p:extLst>
          </p:nvPr>
        </p:nvGraphicFramePr>
        <p:xfrm>
          <a:off x="152400" y="1447800"/>
          <a:ext cx="8991600" cy="54914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4724400">
                  <a:extLst>
                    <a:ext uri="{9D8B030D-6E8A-4147-A177-3AD203B41FA5}">
                      <a16:colId xmlns:a16="http://schemas.microsoft.com/office/drawing/2014/main" val="20002"/>
                    </a:ext>
                  </a:extLst>
                </a:gridCol>
              </a:tblGrid>
              <a:tr h="370840">
                <a:tc>
                  <a:txBody>
                    <a:bodyPr/>
                    <a:lstStyle/>
                    <a:p>
                      <a:pPr algn="ctr"/>
                      <a:r>
                        <a:rPr lang="en-US" dirty="0" smtClean="0"/>
                        <a:t>Action </a:t>
                      </a:r>
                      <a:endParaRPr lang="en-US" dirty="0"/>
                    </a:p>
                  </a:txBody>
                  <a:tcPr/>
                </a:tc>
                <a:tc>
                  <a:txBody>
                    <a:bodyPr/>
                    <a:lstStyle/>
                    <a:p>
                      <a:pPr algn="ctr"/>
                      <a:r>
                        <a:rPr lang="en-US" dirty="0" smtClean="0"/>
                        <a:t>Factors to be assessed</a:t>
                      </a:r>
                      <a:endParaRPr lang="en-US" dirty="0"/>
                    </a:p>
                  </a:txBody>
                  <a:tcPr/>
                </a:tc>
                <a:tc>
                  <a:txBody>
                    <a:bodyPr/>
                    <a:lstStyle/>
                    <a:p>
                      <a:pPr algn="ctr"/>
                      <a:r>
                        <a:rPr lang="en-US" dirty="0" smtClean="0"/>
                        <a:t>Questions needed to assess</a:t>
                      </a:r>
                      <a:endParaRPr lang="en-US" dirty="0"/>
                    </a:p>
                  </a:txBody>
                  <a:tcPr/>
                </a:tc>
                <a:extLst>
                  <a:ext uri="{0D108BD9-81ED-4DB2-BD59-A6C34878D82A}">
                    <a16:rowId xmlns:a16="http://schemas.microsoft.com/office/drawing/2014/main" val="10000"/>
                  </a:ext>
                </a:extLst>
              </a:tr>
              <a:tr h="370840">
                <a:tc>
                  <a:txBody>
                    <a:bodyPr/>
                    <a:lstStyle/>
                    <a:p>
                      <a:pPr algn="ctr"/>
                      <a:r>
                        <a:rPr lang="en-US" b="1" dirty="0" smtClean="0">
                          <a:solidFill>
                            <a:schemeClr val="accent1"/>
                          </a:solidFill>
                        </a:rPr>
                        <a:t>P </a:t>
                      </a:r>
                      <a:endParaRPr lang="en-US" b="1" dirty="0">
                        <a:solidFill>
                          <a:schemeClr val="accent1"/>
                        </a:solidFill>
                      </a:endParaRPr>
                    </a:p>
                  </a:txBody>
                  <a:tcPr/>
                </a:tc>
                <a:tc>
                  <a:txBody>
                    <a:bodyPr/>
                    <a:lstStyle/>
                    <a:p>
                      <a:r>
                        <a:rPr lang="en-US" b="1" dirty="0" smtClean="0"/>
                        <a:t>Position/ location</a:t>
                      </a:r>
                    </a:p>
                    <a:p>
                      <a:r>
                        <a:rPr lang="en-US" b="1" dirty="0" smtClean="0"/>
                        <a:t> </a:t>
                      </a:r>
                    </a:p>
                    <a:p>
                      <a:r>
                        <a:rPr lang="en-US" b="1" dirty="0" smtClean="0"/>
                        <a:t>Provocation </a:t>
                      </a:r>
                      <a:endParaRPr lang="en-US" b="1" dirty="0"/>
                    </a:p>
                  </a:txBody>
                  <a:tcPr/>
                </a:tc>
                <a:tc>
                  <a:txBody>
                    <a:bodyPr/>
                    <a:lstStyle/>
                    <a:p>
                      <a:r>
                        <a:rPr lang="en-US" b="1" dirty="0" smtClean="0">
                          <a:solidFill>
                            <a:srgbClr val="002060"/>
                          </a:solidFill>
                        </a:rPr>
                        <a:t>Where is the pain ?can you point</a:t>
                      </a:r>
                      <a:r>
                        <a:rPr lang="en-US" b="1" baseline="0" dirty="0" smtClean="0">
                          <a:solidFill>
                            <a:srgbClr val="002060"/>
                          </a:solidFill>
                        </a:rPr>
                        <a:t> it ?</a:t>
                      </a:r>
                    </a:p>
                    <a:p>
                      <a:endParaRPr lang="en-US" b="1" baseline="0" dirty="0" smtClean="0">
                        <a:solidFill>
                          <a:srgbClr val="002060"/>
                        </a:solidFill>
                      </a:endParaRPr>
                    </a:p>
                    <a:p>
                      <a:r>
                        <a:rPr lang="en-US" b="1" baseline="0" dirty="0" smtClean="0">
                          <a:solidFill>
                            <a:srgbClr val="002060"/>
                          </a:solidFill>
                        </a:rPr>
                        <a:t>What are you doing when the pain began?</a:t>
                      </a:r>
                      <a:endParaRPr lang="en-US" b="1" dirty="0">
                        <a:solidFill>
                          <a:srgbClr val="002060"/>
                        </a:solidFill>
                      </a:endParaRPr>
                    </a:p>
                  </a:txBody>
                  <a:tcPr/>
                </a:tc>
                <a:extLst>
                  <a:ext uri="{0D108BD9-81ED-4DB2-BD59-A6C34878D82A}">
                    <a16:rowId xmlns:a16="http://schemas.microsoft.com/office/drawing/2014/main" val="10001"/>
                  </a:ext>
                </a:extLst>
              </a:tr>
              <a:tr h="370840">
                <a:tc>
                  <a:txBody>
                    <a:bodyPr/>
                    <a:lstStyle/>
                    <a:p>
                      <a:pPr algn="ctr"/>
                      <a:r>
                        <a:rPr lang="en-US" b="1" dirty="0" smtClean="0">
                          <a:solidFill>
                            <a:schemeClr val="accent1"/>
                          </a:solidFill>
                        </a:rPr>
                        <a:t>Q </a:t>
                      </a:r>
                      <a:endParaRPr lang="en-US" b="1" dirty="0">
                        <a:solidFill>
                          <a:schemeClr val="accent1"/>
                        </a:solidFill>
                      </a:endParaRPr>
                    </a:p>
                  </a:txBody>
                  <a:tcPr/>
                </a:tc>
                <a:tc>
                  <a:txBody>
                    <a:bodyPr/>
                    <a:lstStyle/>
                    <a:p>
                      <a:r>
                        <a:rPr lang="en-US" b="1" dirty="0" smtClean="0"/>
                        <a:t>Quality </a:t>
                      </a:r>
                    </a:p>
                    <a:p>
                      <a:endParaRPr lang="en-US" b="1" dirty="0" smtClean="0"/>
                    </a:p>
                    <a:p>
                      <a:endParaRPr lang="en-US" b="1" dirty="0" smtClean="0"/>
                    </a:p>
                    <a:p>
                      <a:r>
                        <a:rPr lang="en-US" b="1" dirty="0" smtClean="0"/>
                        <a:t>Quantity </a:t>
                      </a:r>
                      <a:endParaRPr lang="en-US" b="1" dirty="0"/>
                    </a:p>
                  </a:txBody>
                  <a:tcPr/>
                </a:tc>
                <a:tc>
                  <a:txBody>
                    <a:bodyPr/>
                    <a:lstStyle/>
                    <a:p>
                      <a:r>
                        <a:rPr lang="en-US" b="1" dirty="0" smtClean="0">
                          <a:solidFill>
                            <a:srgbClr val="002060"/>
                          </a:solidFill>
                        </a:rPr>
                        <a:t>How would you describe the pain?</a:t>
                      </a:r>
                    </a:p>
                    <a:p>
                      <a:r>
                        <a:rPr lang="en-US" b="1" dirty="0" smtClean="0">
                          <a:solidFill>
                            <a:srgbClr val="002060"/>
                          </a:solidFill>
                        </a:rPr>
                        <a:t>Is it like the pain you had before?</a:t>
                      </a:r>
                    </a:p>
                    <a:p>
                      <a:endParaRPr lang="en-US" b="1" dirty="0" smtClean="0">
                        <a:solidFill>
                          <a:srgbClr val="002060"/>
                        </a:solidFill>
                      </a:endParaRPr>
                    </a:p>
                    <a:p>
                      <a:r>
                        <a:rPr lang="en-US" b="1" dirty="0" smtClean="0">
                          <a:solidFill>
                            <a:srgbClr val="002060"/>
                          </a:solidFill>
                        </a:rPr>
                        <a:t>Has</a:t>
                      </a:r>
                      <a:r>
                        <a:rPr lang="en-US" b="1" baseline="0" dirty="0" smtClean="0">
                          <a:solidFill>
                            <a:srgbClr val="002060"/>
                          </a:solidFill>
                        </a:rPr>
                        <a:t> the pain become constant?</a:t>
                      </a:r>
                      <a:endParaRPr lang="en-US" b="1" dirty="0">
                        <a:solidFill>
                          <a:srgbClr val="002060"/>
                        </a:solidFill>
                      </a:endParaRPr>
                    </a:p>
                  </a:txBody>
                  <a:tcPr/>
                </a:tc>
                <a:extLst>
                  <a:ext uri="{0D108BD9-81ED-4DB2-BD59-A6C34878D82A}">
                    <a16:rowId xmlns:a16="http://schemas.microsoft.com/office/drawing/2014/main" val="10002"/>
                  </a:ext>
                </a:extLst>
              </a:tr>
              <a:tr h="370840">
                <a:tc>
                  <a:txBody>
                    <a:bodyPr/>
                    <a:lstStyle/>
                    <a:p>
                      <a:pPr algn="ctr"/>
                      <a:r>
                        <a:rPr lang="en-US" b="1" dirty="0" smtClean="0">
                          <a:solidFill>
                            <a:schemeClr val="accent1"/>
                          </a:solidFill>
                        </a:rPr>
                        <a:t>R </a:t>
                      </a:r>
                      <a:endParaRPr lang="en-US" b="1" dirty="0">
                        <a:solidFill>
                          <a:schemeClr val="accent1"/>
                        </a:solidFill>
                      </a:endParaRPr>
                    </a:p>
                  </a:txBody>
                  <a:tcPr/>
                </a:tc>
                <a:tc>
                  <a:txBody>
                    <a:bodyPr/>
                    <a:lstStyle/>
                    <a:p>
                      <a:r>
                        <a:rPr lang="en-US" b="1" dirty="0" smtClean="0"/>
                        <a:t>Radiation</a:t>
                      </a:r>
                    </a:p>
                    <a:p>
                      <a:r>
                        <a:rPr lang="en-US" b="1" dirty="0" smtClean="0"/>
                        <a:t> </a:t>
                      </a:r>
                    </a:p>
                    <a:p>
                      <a:r>
                        <a:rPr lang="en-US" b="1" dirty="0" smtClean="0"/>
                        <a:t>Relief</a:t>
                      </a:r>
                      <a:r>
                        <a:rPr lang="en-US" b="1" baseline="0" dirty="0" smtClean="0"/>
                        <a:t> </a:t>
                      </a:r>
                      <a:endParaRPr lang="en-US" b="1" dirty="0"/>
                    </a:p>
                  </a:txBody>
                  <a:tcPr/>
                </a:tc>
                <a:tc>
                  <a:txBody>
                    <a:bodyPr/>
                    <a:lstStyle/>
                    <a:p>
                      <a:r>
                        <a:rPr lang="en-US" b="1" dirty="0" smtClean="0">
                          <a:solidFill>
                            <a:srgbClr val="002060"/>
                          </a:solidFill>
                        </a:rPr>
                        <a:t>Can you feel the pain anywhere else ?</a:t>
                      </a:r>
                    </a:p>
                    <a:p>
                      <a:endParaRPr lang="en-US" b="1" dirty="0" smtClean="0">
                        <a:solidFill>
                          <a:srgbClr val="002060"/>
                        </a:solidFill>
                      </a:endParaRPr>
                    </a:p>
                    <a:p>
                      <a:r>
                        <a:rPr lang="en-US" b="1" dirty="0" smtClean="0">
                          <a:solidFill>
                            <a:srgbClr val="002060"/>
                          </a:solidFill>
                        </a:rPr>
                        <a:t>Did any thing make the pain better?</a:t>
                      </a:r>
                      <a:endParaRPr lang="en-US" b="1" dirty="0">
                        <a:solidFill>
                          <a:srgbClr val="002060"/>
                        </a:solidFill>
                      </a:endParaRPr>
                    </a:p>
                  </a:txBody>
                  <a:tcPr/>
                </a:tc>
                <a:extLst>
                  <a:ext uri="{0D108BD9-81ED-4DB2-BD59-A6C34878D82A}">
                    <a16:rowId xmlns:a16="http://schemas.microsoft.com/office/drawing/2014/main" val="10003"/>
                  </a:ext>
                </a:extLst>
              </a:tr>
              <a:tr h="370840">
                <a:tc>
                  <a:txBody>
                    <a:bodyPr/>
                    <a:lstStyle/>
                    <a:p>
                      <a:pPr algn="ctr"/>
                      <a:r>
                        <a:rPr lang="en-US" b="1" dirty="0" smtClean="0">
                          <a:solidFill>
                            <a:schemeClr val="accent1"/>
                          </a:solidFill>
                        </a:rPr>
                        <a:t>S </a:t>
                      </a:r>
                      <a:endParaRPr lang="en-US" b="1" dirty="0">
                        <a:solidFill>
                          <a:schemeClr val="accent1"/>
                        </a:solidFill>
                      </a:endParaRPr>
                    </a:p>
                  </a:txBody>
                  <a:tcPr/>
                </a:tc>
                <a:tc>
                  <a:txBody>
                    <a:bodyPr/>
                    <a:lstStyle/>
                    <a:p>
                      <a:r>
                        <a:rPr lang="en-US" b="1" dirty="0" smtClean="0"/>
                        <a:t>Severity </a:t>
                      </a:r>
                    </a:p>
                    <a:p>
                      <a:endParaRPr lang="en-US" b="1" dirty="0" smtClean="0"/>
                    </a:p>
                    <a:p>
                      <a:r>
                        <a:rPr lang="en-US" b="1" dirty="0" smtClean="0"/>
                        <a:t>Symptoms </a:t>
                      </a:r>
                      <a:endParaRPr lang="en-US" b="1" dirty="0"/>
                    </a:p>
                  </a:txBody>
                  <a:tcPr/>
                </a:tc>
                <a:tc>
                  <a:txBody>
                    <a:bodyPr/>
                    <a:lstStyle/>
                    <a:p>
                      <a:r>
                        <a:rPr lang="en-US" b="1" dirty="0" smtClean="0">
                          <a:solidFill>
                            <a:srgbClr val="002060"/>
                          </a:solidFill>
                        </a:rPr>
                        <a:t>How would you rate the pain on 0-10 scale?</a:t>
                      </a:r>
                    </a:p>
                    <a:p>
                      <a:r>
                        <a:rPr lang="en-US" b="1" dirty="0" smtClean="0">
                          <a:solidFill>
                            <a:srgbClr val="002060"/>
                          </a:solidFill>
                        </a:rPr>
                        <a:t>Did you notice any other symptoms with the pain?</a:t>
                      </a:r>
                      <a:endParaRPr lang="en-US" b="1" dirty="0">
                        <a:solidFill>
                          <a:srgbClr val="002060"/>
                        </a:solidFill>
                      </a:endParaRPr>
                    </a:p>
                  </a:txBody>
                  <a:tcPr/>
                </a:tc>
                <a:extLst>
                  <a:ext uri="{0D108BD9-81ED-4DB2-BD59-A6C34878D82A}">
                    <a16:rowId xmlns:a16="http://schemas.microsoft.com/office/drawing/2014/main" val="10004"/>
                  </a:ext>
                </a:extLst>
              </a:tr>
              <a:tr h="370840">
                <a:tc>
                  <a:txBody>
                    <a:bodyPr/>
                    <a:lstStyle/>
                    <a:p>
                      <a:pPr algn="ctr"/>
                      <a:r>
                        <a:rPr lang="en-US" b="1" dirty="0" smtClean="0">
                          <a:solidFill>
                            <a:schemeClr val="accent1"/>
                          </a:solidFill>
                        </a:rPr>
                        <a:t>T </a:t>
                      </a:r>
                      <a:endParaRPr lang="en-US" b="1" dirty="0">
                        <a:solidFill>
                          <a:schemeClr val="accent1"/>
                        </a:solidFill>
                      </a:endParaRPr>
                    </a:p>
                  </a:txBody>
                  <a:tcPr/>
                </a:tc>
                <a:tc>
                  <a:txBody>
                    <a:bodyPr/>
                    <a:lstStyle/>
                    <a:p>
                      <a:r>
                        <a:rPr lang="en-US" b="1" dirty="0" smtClean="0"/>
                        <a:t>Timing </a:t>
                      </a:r>
                    </a:p>
                    <a:p>
                      <a:endParaRPr lang="en-US" b="1" dirty="0"/>
                    </a:p>
                  </a:txBody>
                  <a:tcPr/>
                </a:tc>
                <a:tc>
                  <a:txBody>
                    <a:bodyPr/>
                    <a:lstStyle/>
                    <a:p>
                      <a:r>
                        <a:rPr lang="en-US" b="1" dirty="0" smtClean="0">
                          <a:solidFill>
                            <a:srgbClr val="002060"/>
                          </a:solidFill>
                        </a:rPr>
                        <a:t>How long ago did the</a:t>
                      </a:r>
                      <a:r>
                        <a:rPr lang="en-US" b="1" baseline="0" dirty="0" smtClean="0">
                          <a:solidFill>
                            <a:srgbClr val="002060"/>
                          </a:solidFill>
                        </a:rPr>
                        <a:t> pain start ?</a:t>
                      </a:r>
                      <a:endParaRPr lang="en-US" b="1" dirty="0">
                        <a:solidFill>
                          <a:srgbClr val="002060"/>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91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Angina pectoris : learning outcomes</a:t>
            </a:r>
            <a:endParaRPr lang="en-US" b="1" dirty="0"/>
          </a:p>
        </p:txBody>
      </p:sp>
      <p:sp>
        <p:nvSpPr>
          <p:cNvPr id="3" name="Content Placeholder 2"/>
          <p:cNvSpPr>
            <a:spLocks noGrp="1"/>
          </p:cNvSpPr>
          <p:nvPr>
            <p:ph idx="1"/>
          </p:nvPr>
        </p:nvSpPr>
        <p:spPr>
          <a:xfrm>
            <a:off x="0" y="1600200"/>
            <a:ext cx="9144000" cy="5257800"/>
          </a:xfrm>
        </p:spPr>
        <p:txBody>
          <a:bodyPr>
            <a:noAutofit/>
          </a:bodyPr>
          <a:lstStyle/>
          <a:p>
            <a:r>
              <a:rPr lang="en-US" sz="2800" b="1" u="sng" dirty="0" smtClean="0">
                <a:solidFill>
                  <a:srgbClr val="002060"/>
                </a:solidFill>
              </a:rPr>
              <a:t>On completion of this lecture the students will be able to :</a:t>
            </a:r>
          </a:p>
          <a:p>
            <a:pPr>
              <a:buFont typeface="Wingdings" panose="05000000000000000000" pitchFamily="2" charset="2"/>
              <a:buChar char="§"/>
            </a:pPr>
            <a:r>
              <a:rPr lang="en-US" sz="2400" b="1" dirty="0" smtClean="0"/>
              <a:t>Define angina pectoris </a:t>
            </a:r>
          </a:p>
          <a:p>
            <a:pPr>
              <a:buFont typeface="Wingdings" panose="05000000000000000000" pitchFamily="2" charset="2"/>
              <a:buChar char="§"/>
            </a:pPr>
            <a:r>
              <a:rPr lang="en-US" sz="2400" b="1" dirty="0" smtClean="0"/>
              <a:t>Describe the pathophysiology of angina</a:t>
            </a:r>
          </a:p>
          <a:p>
            <a:pPr>
              <a:buFont typeface="Wingdings" panose="05000000000000000000" pitchFamily="2" charset="2"/>
              <a:buChar char="§"/>
            </a:pPr>
            <a:r>
              <a:rPr lang="en-US" sz="2400" b="1" dirty="0" smtClean="0"/>
              <a:t>Recognize the clinical manifestations of angina</a:t>
            </a:r>
          </a:p>
          <a:p>
            <a:pPr>
              <a:buFont typeface="Wingdings" panose="05000000000000000000" pitchFamily="2" charset="2"/>
              <a:buChar char="§"/>
            </a:pPr>
            <a:r>
              <a:rPr lang="en-US" sz="2400" b="1" dirty="0" smtClean="0"/>
              <a:t>Predict the diagnostic findings of angina </a:t>
            </a:r>
          </a:p>
          <a:p>
            <a:pPr>
              <a:buFont typeface="Wingdings" panose="05000000000000000000" pitchFamily="2" charset="2"/>
              <a:buChar char="§"/>
            </a:pPr>
            <a:r>
              <a:rPr lang="en-US" sz="2400" b="1" dirty="0" smtClean="0"/>
              <a:t>Describe the medical treatment of angina </a:t>
            </a:r>
          </a:p>
          <a:p>
            <a:pPr>
              <a:buFont typeface="Wingdings" panose="05000000000000000000" pitchFamily="2" charset="2"/>
              <a:buChar char="§"/>
            </a:pPr>
            <a:r>
              <a:rPr lang="en-US" sz="2400" b="1" dirty="0" smtClean="0"/>
              <a:t>Apply a comprehensive nursing care plan to manage angina symptoms </a:t>
            </a:r>
          </a:p>
          <a:p>
            <a:pPr>
              <a:buFont typeface="Wingdings" panose="05000000000000000000" pitchFamily="2" charset="2"/>
              <a:buChar char="§"/>
            </a:pPr>
            <a:r>
              <a:rPr lang="en-US" sz="2400" b="1" dirty="0" smtClean="0"/>
              <a:t>Evaluate the patient’s condition after receiving the required care and treatment </a:t>
            </a:r>
          </a:p>
          <a:p>
            <a:pPr>
              <a:buFont typeface="Wingdings" panose="05000000000000000000" pitchFamily="2" charset="2"/>
              <a:buChar char="§"/>
            </a:pPr>
            <a:endParaRPr lang="en-US"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ctr"/>
            <a:r>
              <a:rPr lang="en-US" b="1" dirty="0" smtClean="0">
                <a:solidFill>
                  <a:schemeClr val="accent1">
                    <a:lumMod val="75000"/>
                  </a:schemeClr>
                </a:solidFill>
              </a:rPr>
              <a:t>Nursing diagnosis : </a:t>
            </a:r>
            <a:br>
              <a:rPr lang="en-US" b="1" dirty="0" smtClean="0">
                <a:solidFill>
                  <a:schemeClr val="accent1">
                    <a:lumMod val="75000"/>
                  </a:schemeClr>
                </a:solidFill>
              </a:rPr>
            </a:br>
            <a:r>
              <a:rPr lang="en-US" b="1" dirty="0" smtClean="0">
                <a:solidFill>
                  <a:schemeClr val="accent1">
                    <a:lumMod val="75000"/>
                  </a:schemeClr>
                </a:solidFill>
              </a:rPr>
              <a:t>       </a:t>
            </a:r>
            <a:r>
              <a:rPr lang="en-US" sz="2700" b="1" dirty="0" smtClean="0">
                <a:solidFill>
                  <a:srgbClr val="002060"/>
                </a:solidFill>
              </a:rPr>
              <a:t>Based </a:t>
            </a:r>
            <a:r>
              <a:rPr lang="en-US" sz="2700" b="1" dirty="0">
                <a:solidFill>
                  <a:srgbClr val="002060"/>
                </a:solidFill>
              </a:rPr>
              <a:t>on </a:t>
            </a:r>
            <a:r>
              <a:rPr lang="en-US" sz="2700" b="1" dirty="0" smtClean="0">
                <a:solidFill>
                  <a:srgbClr val="002060"/>
                </a:solidFill>
              </a:rPr>
              <a:t>the </a:t>
            </a:r>
            <a:r>
              <a:rPr lang="en-US" sz="2700" b="1" dirty="0">
                <a:solidFill>
                  <a:srgbClr val="002060"/>
                </a:solidFill>
              </a:rPr>
              <a:t>assessment </a:t>
            </a:r>
            <a:r>
              <a:rPr lang="en-US" sz="2700" b="1" dirty="0" smtClean="0">
                <a:solidFill>
                  <a:srgbClr val="002060"/>
                </a:solidFill>
              </a:rPr>
              <a:t>data</a:t>
            </a:r>
            <a:r>
              <a:rPr lang="en-US" sz="2700" b="1" dirty="0">
                <a:solidFill>
                  <a:srgbClr val="002060"/>
                </a:solidFill>
              </a:rPr>
              <a:t>, major nursing diagnoses for the patient may include:</a:t>
            </a:r>
            <a:br>
              <a:rPr lang="en-US" sz="2700" b="1" dirty="0">
                <a:solidFill>
                  <a:srgbClr val="002060"/>
                </a:solidFill>
              </a:rPr>
            </a:br>
            <a:endParaRPr lang="en-US" sz="2700" b="1" dirty="0">
              <a:solidFill>
                <a:srgbClr val="002060"/>
              </a:solidFill>
            </a:endParaRPr>
          </a:p>
        </p:txBody>
      </p:sp>
      <p:sp>
        <p:nvSpPr>
          <p:cNvPr id="3" name="Content Placeholder 2"/>
          <p:cNvSpPr>
            <a:spLocks noGrp="1"/>
          </p:cNvSpPr>
          <p:nvPr>
            <p:ph idx="1"/>
          </p:nvPr>
        </p:nvSpPr>
        <p:spPr>
          <a:xfrm>
            <a:off x="0" y="1676400"/>
            <a:ext cx="9144000" cy="5181600"/>
          </a:xfrm>
        </p:spPr>
        <p:txBody>
          <a:bodyPr>
            <a:noAutofit/>
          </a:bodyPr>
          <a:lstStyle/>
          <a:p>
            <a:r>
              <a:rPr lang="en-US" sz="2800" b="1" dirty="0" smtClean="0"/>
              <a:t>Ineffective myocardial tissue perfusion secondary to CAD, as evidenced by chest pain or equivalent symptoms</a:t>
            </a:r>
          </a:p>
          <a:p>
            <a:r>
              <a:rPr lang="en-US" sz="2800" b="1" dirty="0" smtClean="0"/>
              <a:t>Anxiety R/T cardiac symptom and possible death </a:t>
            </a:r>
          </a:p>
          <a:p>
            <a:r>
              <a:rPr lang="en-US" sz="2800" b="1" dirty="0" smtClean="0"/>
              <a:t>Deficit knowledge R/T disease and methods for avoiding complications</a:t>
            </a:r>
          </a:p>
          <a:p>
            <a:r>
              <a:rPr lang="en-US" sz="2800" b="1" dirty="0" smtClean="0"/>
              <a:t>Noncompliance , ineffective management of therapeutic regimen related to failure to accept necessary lifestyle changes   </a:t>
            </a:r>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391399" cy="1143000"/>
          </a:xfrm>
        </p:spPr>
        <p:txBody>
          <a:bodyPr/>
          <a:lstStyle/>
          <a:p>
            <a:pPr algn="ctr"/>
            <a:r>
              <a:rPr lang="en-US" b="1" dirty="0" smtClean="0"/>
              <a:t>Planning &amp;Goals </a:t>
            </a:r>
            <a:endParaRPr lang="en-US" b="1" dirty="0"/>
          </a:p>
        </p:txBody>
      </p:sp>
      <p:sp>
        <p:nvSpPr>
          <p:cNvPr id="3" name="Content Placeholder 2"/>
          <p:cNvSpPr>
            <a:spLocks noGrp="1"/>
          </p:cNvSpPr>
          <p:nvPr>
            <p:ph idx="1"/>
          </p:nvPr>
        </p:nvSpPr>
        <p:spPr>
          <a:xfrm>
            <a:off x="1942415" y="1295400"/>
            <a:ext cx="7201585" cy="5562600"/>
          </a:xfrm>
        </p:spPr>
        <p:txBody>
          <a:bodyPr/>
          <a:lstStyle/>
          <a:p>
            <a:r>
              <a:rPr lang="en-US" sz="2400" b="1" u="sng" dirty="0">
                <a:solidFill>
                  <a:srgbClr val="002060"/>
                </a:solidFill>
              </a:rPr>
              <a:t>The major patient goals </a:t>
            </a:r>
            <a:r>
              <a:rPr lang="en-US" sz="2400" b="1" u="sng" dirty="0" smtClean="0">
                <a:solidFill>
                  <a:srgbClr val="002060"/>
                </a:solidFill>
              </a:rPr>
              <a:t>include:</a:t>
            </a:r>
          </a:p>
          <a:p>
            <a:r>
              <a:rPr lang="en-US" sz="2800" b="1" dirty="0" smtClean="0"/>
              <a:t>immediate </a:t>
            </a:r>
            <a:r>
              <a:rPr lang="en-US" sz="2800" b="1" dirty="0"/>
              <a:t>and appropriate treatment when angina occurs</a:t>
            </a:r>
            <a:r>
              <a:rPr lang="en-US" sz="2800" b="1" dirty="0" smtClean="0"/>
              <a:t>,</a:t>
            </a:r>
          </a:p>
          <a:p>
            <a:r>
              <a:rPr lang="en-US" sz="2800" b="1" dirty="0" smtClean="0"/>
              <a:t> </a:t>
            </a:r>
            <a:r>
              <a:rPr lang="en-US" sz="2800" b="1" dirty="0"/>
              <a:t>prevention of angina</a:t>
            </a:r>
            <a:r>
              <a:rPr lang="en-US" sz="2800" b="1" dirty="0" smtClean="0"/>
              <a:t>,</a:t>
            </a:r>
          </a:p>
          <a:p>
            <a:r>
              <a:rPr lang="en-US" sz="2800" b="1" dirty="0" smtClean="0"/>
              <a:t> </a:t>
            </a:r>
            <a:r>
              <a:rPr lang="en-US" sz="2800" b="1" dirty="0"/>
              <a:t>reduction of anxiety</a:t>
            </a:r>
            <a:r>
              <a:rPr lang="en-US" sz="2800" b="1" dirty="0" smtClean="0"/>
              <a:t>,</a:t>
            </a:r>
          </a:p>
          <a:p>
            <a:r>
              <a:rPr lang="en-US" sz="2800" b="1" dirty="0" smtClean="0"/>
              <a:t> </a:t>
            </a:r>
            <a:r>
              <a:rPr lang="en-US" sz="2800" b="1" dirty="0"/>
              <a:t>awareness of the disease process and understanding of the prescribed care</a:t>
            </a:r>
            <a:r>
              <a:rPr lang="en-US" sz="2800" b="1" dirty="0" smtClean="0"/>
              <a:t>,</a:t>
            </a:r>
          </a:p>
          <a:p>
            <a:r>
              <a:rPr lang="en-US" sz="2800" b="1" dirty="0" smtClean="0"/>
              <a:t> </a:t>
            </a:r>
            <a:r>
              <a:rPr lang="en-US" sz="2800" b="1" dirty="0"/>
              <a:t>adherence to the self-care program, and absence of complications.</a:t>
            </a:r>
          </a:p>
          <a:p>
            <a:endParaRPr lang="en-US" sz="2800" b="1" dirty="0"/>
          </a:p>
        </p:txBody>
      </p:sp>
    </p:spTree>
    <p:extLst>
      <p:ext uri="{BB962C8B-B14F-4D97-AF65-F5344CB8AC3E}">
        <p14:creationId xmlns:p14="http://schemas.microsoft.com/office/powerpoint/2010/main" val="1622374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Nursing Interventions. </a:t>
            </a:r>
            <a:r>
              <a:rPr lang="en-US" b="1" u="sng" dirty="0">
                <a:solidFill>
                  <a:srgbClr val="FF0000"/>
                </a:solidFill>
              </a:rPr>
              <a:t>Treating angina :</a:t>
            </a:r>
            <a:br>
              <a:rPr lang="en-US" b="1" u="sng" dirty="0">
                <a:solidFill>
                  <a:srgbClr val="FF0000"/>
                </a:solidFill>
              </a:rPr>
            </a:br>
            <a:r>
              <a:rPr lang="en-US" b="1" dirty="0" smtClean="0"/>
              <a:t>.</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pPr>
              <a:buFont typeface="Wingdings" pitchFamily="2" charset="2"/>
              <a:buChar char="§"/>
            </a:pPr>
            <a:r>
              <a:rPr lang="en-US" sz="2800" b="1" dirty="0" smtClean="0"/>
              <a:t>Take immediate action if patient reports pain or prodromal symptoms suggestive of cardiac ischemia , including sensation of indigestion or nausea , chocking , heaviness ,weakness or numbness in the upper extremities , dyspnea or dizziness.</a:t>
            </a:r>
          </a:p>
          <a:p>
            <a:pPr>
              <a:buFont typeface="Wingdings" pitchFamily="2" charset="2"/>
              <a:buChar char="§"/>
            </a:pPr>
            <a:r>
              <a:rPr lang="en-US" sz="2800" b="1" dirty="0" smtClean="0"/>
              <a:t>Direct the patient to stop all activities and sit or rest in bed in a semi –fowler’s position to reduce the oxygen requirements of the ischemic myocardium </a:t>
            </a:r>
          </a:p>
          <a:p>
            <a:pPr>
              <a:buFont typeface="Wingdings" pitchFamily="2" charset="2"/>
              <a:buChar char="§"/>
            </a:pPr>
            <a:r>
              <a:rPr lang="en-US" sz="2800" b="1" dirty="0" smtClean="0"/>
              <a:t>Measure V/S &amp; observe for signs of respiratory distress </a:t>
            </a:r>
          </a:p>
          <a:p>
            <a:pPr>
              <a:buNone/>
            </a:pP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b="1" dirty="0" smtClean="0"/>
              <a:t>Nursing Interventions .</a:t>
            </a:r>
            <a:r>
              <a:rPr lang="en-US" b="1" dirty="0" smtClean="0">
                <a:solidFill>
                  <a:srgbClr val="FF0000"/>
                </a:solidFill>
              </a:rPr>
              <a:t>Treating </a:t>
            </a:r>
            <a:r>
              <a:rPr lang="en-US" b="1" dirty="0">
                <a:solidFill>
                  <a:srgbClr val="FF0000"/>
                </a:solidFill>
              </a:rPr>
              <a:t>Angina </a:t>
            </a:r>
            <a:r>
              <a:rPr lang="en-US" b="1" dirty="0"/>
              <a:t>. </a:t>
            </a:r>
            <a:r>
              <a:rPr lang="en-US" b="1" dirty="0" smtClean="0"/>
              <a:t/>
            </a:r>
            <a:br>
              <a:rPr lang="en-US" b="1" dirty="0" smtClean="0"/>
            </a:br>
            <a:endParaRPr lang="en-US" b="1" dirty="0"/>
          </a:p>
        </p:txBody>
      </p:sp>
      <p:sp>
        <p:nvSpPr>
          <p:cNvPr id="3" name="Content Placeholder 2"/>
          <p:cNvSpPr>
            <a:spLocks noGrp="1"/>
          </p:cNvSpPr>
          <p:nvPr>
            <p:ph idx="1"/>
          </p:nvPr>
        </p:nvSpPr>
        <p:spPr>
          <a:xfrm>
            <a:off x="0" y="1371600"/>
            <a:ext cx="9144000" cy="5486400"/>
          </a:xfrm>
        </p:spPr>
        <p:txBody>
          <a:bodyPr>
            <a:noAutofit/>
          </a:bodyPr>
          <a:lstStyle/>
          <a:p>
            <a:r>
              <a:rPr lang="en-US" sz="3600" b="1" dirty="0" smtClean="0"/>
              <a:t>Obtain a 12- lead ECG and place the patient on continuous cardiac monitor </a:t>
            </a:r>
          </a:p>
          <a:p>
            <a:r>
              <a:rPr lang="en-US" sz="3600" b="1" dirty="0" smtClean="0"/>
              <a:t>Administer nitroglycerine sublingually and assess the patient’s response (repeat up to 3 doses only )</a:t>
            </a:r>
          </a:p>
          <a:p>
            <a:r>
              <a:rPr lang="en-US" sz="3600" b="1" dirty="0" smtClean="0"/>
              <a:t>O2 therapy </a:t>
            </a:r>
          </a:p>
          <a:p>
            <a:r>
              <a:rPr lang="en-US" sz="3600" b="1" dirty="0" smtClean="0"/>
              <a:t>If the pain is continuous after these interventions ,evaluate the patient further for acute MI </a:t>
            </a:r>
            <a:endParaRPr lang="en-US" sz="36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b="1" dirty="0" smtClean="0"/>
              <a:t>Nursing Intervention </a:t>
            </a:r>
            <a:r>
              <a:rPr lang="en-US" b="1" dirty="0"/>
              <a:t>, </a:t>
            </a:r>
            <a:r>
              <a:rPr lang="en-US" b="1" dirty="0">
                <a:solidFill>
                  <a:srgbClr val="FF0000"/>
                </a:solidFill>
              </a:rPr>
              <a:t>Reducing Anxiety </a:t>
            </a:r>
            <a:r>
              <a:rPr lang="en-US" b="1" dirty="0" smtClean="0"/>
              <a:t/>
            </a:r>
            <a:br>
              <a:rPr lang="en-US" b="1" dirty="0" smtClean="0"/>
            </a:br>
            <a:endParaRPr lang="en-US" b="1" dirty="0"/>
          </a:p>
        </p:txBody>
      </p:sp>
      <p:sp>
        <p:nvSpPr>
          <p:cNvPr id="3" name="Content Placeholder 2"/>
          <p:cNvSpPr>
            <a:spLocks noGrp="1"/>
          </p:cNvSpPr>
          <p:nvPr>
            <p:ph idx="1"/>
          </p:nvPr>
        </p:nvSpPr>
        <p:spPr>
          <a:xfrm>
            <a:off x="0" y="1371600"/>
            <a:ext cx="9144000" cy="5486400"/>
          </a:xfrm>
        </p:spPr>
        <p:txBody>
          <a:bodyPr>
            <a:noAutofit/>
          </a:bodyPr>
          <a:lstStyle/>
          <a:p>
            <a:r>
              <a:rPr lang="en-US" sz="3400" b="1" dirty="0" smtClean="0"/>
              <a:t>Explore implications that the diagnosis for the patient </a:t>
            </a:r>
          </a:p>
          <a:p>
            <a:r>
              <a:rPr lang="en-US" sz="3400" b="1" dirty="0" smtClean="0"/>
              <a:t>Provide essential information about the illness and methods of preventing progression </a:t>
            </a:r>
          </a:p>
          <a:p>
            <a:r>
              <a:rPr lang="en-US" sz="3400" b="1" dirty="0" smtClean="0"/>
              <a:t>Explain the importance of following the prescribed directive for the ambulatory patient at home </a:t>
            </a:r>
          </a:p>
          <a:p>
            <a:r>
              <a:rPr lang="en-US" sz="3400" b="1" dirty="0" smtClean="0"/>
              <a:t>Explore various stress reduction methods with the patient </a:t>
            </a:r>
            <a:endParaRPr lang="en-US" sz="3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dirty="0" smtClean="0"/>
              <a:t>Nursing </a:t>
            </a:r>
            <a:r>
              <a:rPr lang="en-US" b="1" dirty="0"/>
              <a:t>intervention. </a:t>
            </a:r>
            <a:r>
              <a:rPr lang="en-US" b="1" dirty="0" smtClean="0">
                <a:solidFill>
                  <a:srgbClr val="FF0000"/>
                </a:solidFill>
              </a:rPr>
              <a:t>Preventing </a:t>
            </a:r>
            <a:r>
              <a:rPr lang="en-US" b="1" dirty="0">
                <a:solidFill>
                  <a:srgbClr val="FF0000"/>
                </a:solidFill>
              </a:rPr>
              <a:t>pain </a:t>
            </a:r>
            <a:r>
              <a:rPr lang="en-US" b="1" dirty="0" smtClean="0"/>
              <a:t/>
            </a:r>
            <a:br>
              <a:rPr lang="en-US" b="1" dirty="0" smtClean="0"/>
            </a:br>
            <a:endParaRPr lang="en-US" b="1" dirty="0"/>
          </a:p>
        </p:txBody>
      </p:sp>
      <p:sp>
        <p:nvSpPr>
          <p:cNvPr id="3" name="Content Placeholder 2"/>
          <p:cNvSpPr>
            <a:spLocks noGrp="1"/>
          </p:cNvSpPr>
          <p:nvPr>
            <p:ph idx="1"/>
          </p:nvPr>
        </p:nvSpPr>
        <p:spPr>
          <a:xfrm>
            <a:off x="0" y="1600200"/>
            <a:ext cx="9144000" cy="5257800"/>
          </a:xfrm>
        </p:spPr>
        <p:txBody>
          <a:bodyPr>
            <a:noAutofit/>
          </a:bodyPr>
          <a:lstStyle/>
          <a:p>
            <a:r>
              <a:rPr lang="en-US" sz="3600" b="1" dirty="0" smtClean="0"/>
              <a:t>Review the assessment findings , identify the level of activity that cause the patients pain </a:t>
            </a:r>
          </a:p>
          <a:p>
            <a:r>
              <a:rPr lang="en-US" sz="3600" b="1" dirty="0" smtClean="0"/>
              <a:t>If the patient has pain frequently or with minimal activity alternate the patient’s activities with rest periods balancing rest and activity in an important aspect of patient’s education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399" cy="1143000"/>
          </a:xfrm>
        </p:spPr>
        <p:txBody>
          <a:bodyPr>
            <a:normAutofit fontScale="90000"/>
          </a:bodyPr>
          <a:lstStyle/>
          <a:p>
            <a:r>
              <a:rPr lang="en-US" b="1" dirty="0"/>
              <a:t>PROMOTING HOME AND COMMUNITY-BASED CARE </a:t>
            </a:r>
          </a:p>
        </p:txBody>
      </p:sp>
      <p:sp>
        <p:nvSpPr>
          <p:cNvPr id="3" name="Content Placeholder 2"/>
          <p:cNvSpPr>
            <a:spLocks noGrp="1"/>
          </p:cNvSpPr>
          <p:nvPr>
            <p:ph idx="1"/>
          </p:nvPr>
        </p:nvSpPr>
        <p:spPr>
          <a:xfrm>
            <a:off x="685800" y="1219200"/>
            <a:ext cx="8458199" cy="5791200"/>
          </a:xfrm>
        </p:spPr>
        <p:txBody>
          <a:bodyPr/>
          <a:lstStyle/>
          <a:p>
            <a:r>
              <a:rPr lang="en-US" sz="2800" b="1" u="sng" dirty="0"/>
              <a:t>Teaching Patients </a:t>
            </a:r>
            <a:r>
              <a:rPr lang="en-US" sz="2800" b="1" u="sng" dirty="0" smtClean="0"/>
              <a:t>Self-Care: . </a:t>
            </a:r>
          </a:p>
          <a:p>
            <a:r>
              <a:rPr lang="en-US" sz="2200" b="1" dirty="0" smtClean="0">
                <a:solidFill>
                  <a:srgbClr val="002060"/>
                </a:solidFill>
              </a:rPr>
              <a:t>Learning </a:t>
            </a:r>
            <a:r>
              <a:rPr lang="en-US" sz="2200" b="1" dirty="0">
                <a:solidFill>
                  <a:srgbClr val="002060"/>
                </a:solidFill>
              </a:rPr>
              <a:t>about the modiﬁable risk factors that contribute to the continued development of CAD and resulting angina is essential</a:t>
            </a:r>
            <a:r>
              <a:rPr lang="en-US" sz="2200" b="1" dirty="0" smtClean="0">
                <a:solidFill>
                  <a:srgbClr val="002060"/>
                </a:solidFill>
              </a:rPr>
              <a:t>.</a:t>
            </a:r>
          </a:p>
          <a:p>
            <a:r>
              <a:rPr lang="en-US" sz="2200" b="1" dirty="0" smtClean="0">
                <a:solidFill>
                  <a:srgbClr val="002060"/>
                </a:solidFill>
              </a:rPr>
              <a:t> </a:t>
            </a:r>
            <a:r>
              <a:rPr lang="en-US" sz="2200" b="1" dirty="0">
                <a:solidFill>
                  <a:srgbClr val="002060"/>
                </a:solidFill>
              </a:rPr>
              <a:t>Exploring with the patient and family what they see as their priority in managing the disease and developing a plan based on their priorities can assist with patient adherence to the therapeutic </a:t>
            </a:r>
            <a:r>
              <a:rPr lang="en-US" sz="2200" b="1" dirty="0" smtClean="0">
                <a:solidFill>
                  <a:srgbClr val="002060"/>
                </a:solidFill>
              </a:rPr>
              <a:t>regimen</a:t>
            </a:r>
          </a:p>
          <a:p>
            <a:r>
              <a:rPr lang="en-US" sz="2200" b="1" dirty="0">
                <a:solidFill>
                  <a:srgbClr val="002060"/>
                </a:solidFill>
              </a:rPr>
              <a:t> Activities should be planned to minimize the occurrence of angina </a:t>
            </a:r>
            <a:r>
              <a:rPr lang="en-US" sz="2200" b="1" dirty="0" smtClean="0">
                <a:solidFill>
                  <a:srgbClr val="002060"/>
                </a:solidFill>
              </a:rPr>
              <a:t>episodes</a:t>
            </a:r>
          </a:p>
          <a:p>
            <a:r>
              <a:rPr lang="en-US" sz="2200" b="1" dirty="0">
                <a:solidFill>
                  <a:srgbClr val="002060"/>
                </a:solidFill>
              </a:rPr>
              <a:t> The patient needs to understand that any pain unrelieved within 15 minutes by the usual methods </a:t>
            </a:r>
            <a:r>
              <a:rPr lang="en-US" sz="2200" b="1" dirty="0" smtClean="0">
                <a:solidFill>
                  <a:srgbClr val="002060"/>
                </a:solidFill>
              </a:rPr>
              <a:t> should </a:t>
            </a:r>
            <a:r>
              <a:rPr lang="en-US" sz="2200" b="1" dirty="0">
                <a:solidFill>
                  <a:srgbClr val="002060"/>
                </a:solidFill>
              </a:rPr>
              <a:t>be treated at the closest emergency center; the patient should call </a:t>
            </a:r>
            <a:r>
              <a:rPr lang="en-US" sz="2200" b="1" dirty="0" smtClean="0">
                <a:solidFill>
                  <a:srgbClr val="002060"/>
                </a:solidFill>
              </a:rPr>
              <a:t>977 for </a:t>
            </a:r>
            <a:r>
              <a:rPr lang="en-US" sz="2200" b="1" dirty="0">
                <a:solidFill>
                  <a:srgbClr val="002060"/>
                </a:solidFill>
              </a:rPr>
              <a:t>assistance</a:t>
            </a:r>
            <a:r>
              <a:rPr lang="en-US" sz="2400" b="1" dirty="0">
                <a:solidFill>
                  <a:srgbClr val="002060"/>
                </a:solidFill>
              </a:rPr>
              <a:t>.</a:t>
            </a:r>
          </a:p>
          <a:p>
            <a:endParaRPr lang="en-US" sz="2400" b="1" dirty="0" smtClean="0">
              <a:solidFill>
                <a:srgbClr val="002060"/>
              </a:solidFill>
            </a:endParaRPr>
          </a:p>
          <a:p>
            <a:endParaRPr lang="en-US" sz="2400" b="1" dirty="0">
              <a:solidFill>
                <a:srgbClr val="002060"/>
              </a:solidFill>
            </a:endParaRPr>
          </a:p>
          <a:p>
            <a:endParaRPr lang="en-US" dirty="0" smtClean="0"/>
          </a:p>
          <a:p>
            <a:endParaRPr lang="en-US" dirty="0"/>
          </a:p>
        </p:txBody>
      </p:sp>
    </p:spTree>
    <p:extLst>
      <p:ext uri="{BB962C8B-B14F-4D97-AF65-F5344CB8AC3E}">
        <p14:creationId xmlns:p14="http://schemas.microsoft.com/office/powerpoint/2010/main" val="4266339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b="1" dirty="0"/>
              <a:t>Self-Administration of Nitroglycerin</a:t>
            </a:r>
            <a:r>
              <a:rPr lang="en-US" dirty="0"/>
              <a:t/>
            </a:r>
            <a:br>
              <a:rPr lang="en-US" dirty="0"/>
            </a:br>
            <a:endParaRPr lang="en-US" dirty="0"/>
          </a:p>
        </p:txBody>
      </p:sp>
      <p:sp>
        <p:nvSpPr>
          <p:cNvPr id="3" name="Content Placeholder 2"/>
          <p:cNvSpPr>
            <a:spLocks noGrp="1"/>
          </p:cNvSpPr>
          <p:nvPr>
            <p:ph idx="1"/>
          </p:nvPr>
        </p:nvSpPr>
        <p:spPr>
          <a:xfrm>
            <a:off x="-76200" y="762000"/>
            <a:ext cx="9220200" cy="6172200"/>
          </a:xfrm>
        </p:spPr>
        <p:txBody>
          <a:bodyPr>
            <a:noAutofit/>
          </a:bodyPr>
          <a:lstStyle/>
          <a:p>
            <a:r>
              <a:rPr lang="en-US" sz="2000" dirty="0" smtClean="0"/>
              <a:t>               </a:t>
            </a:r>
            <a:r>
              <a:rPr lang="en-US" sz="2000" b="1" dirty="0" smtClean="0"/>
              <a:t>Most </a:t>
            </a:r>
            <a:r>
              <a:rPr lang="en-US" sz="2000" b="1" dirty="0"/>
              <a:t>patients with angina pectoris must self-administer nitroglycerin on an as-needed basis. A key nursing role in such cases is educating patients about the medication and how to take it. Sublingual nitroglycerin comes in tablet and spray forms</a:t>
            </a:r>
            <a:r>
              <a:rPr lang="en-US" sz="2000" dirty="0"/>
              <a:t>. </a:t>
            </a:r>
            <a:endParaRPr lang="en-US" sz="2000" dirty="0" smtClean="0"/>
          </a:p>
          <a:p>
            <a:r>
              <a:rPr lang="en-US" sz="2000" b="1" u="sng" dirty="0" smtClean="0">
                <a:solidFill>
                  <a:schemeClr val="accent5">
                    <a:lumMod val="75000"/>
                  </a:schemeClr>
                </a:solidFill>
              </a:rPr>
              <a:t>Teaching </a:t>
            </a:r>
            <a:r>
              <a:rPr lang="en-US" sz="2000" b="1" u="sng" dirty="0">
                <a:solidFill>
                  <a:schemeClr val="accent5">
                    <a:lumMod val="75000"/>
                  </a:schemeClr>
                </a:solidFill>
              </a:rPr>
              <a:t>About Sublingual </a:t>
            </a:r>
            <a:r>
              <a:rPr lang="en-US" sz="2000" b="1" u="sng" dirty="0" smtClean="0">
                <a:solidFill>
                  <a:schemeClr val="accent5">
                    <a:lumMod val="75000"/>
                  </a:schemeClr>
                </a:solidFill>
              </a:rPr>
              <a:t>Nitroglycerin: </a:t>
            </a:r>
          </a:p>
          <a:p>
            <a:r>
              <a:rPr lang="en-US" sz="2000" b="1" dirty="0" smtClean="0"/>
              <a:t>• </a:t>
            </a:r>
            <a:r>
              <a:rPr lang="en-US" sz="2000" b="1" dirty="0"/>
              <a:t>Instruct the patient to make sure the mouth is moist, the tongue is still, and saliva is not swallowed until the nitroglycerin tablet dissolves. If the pain is severe, the patient can crush the tablet between the teeth to hasten sublingual absorption</a:t>
            </a:r>
            <a:r>
              <a:rPr lang="en-US" sz="2000" b="1" dirty="0" smtClean="0"/>
              <a:t>.</a:t>
            </a:r>
          </a:p>
          <a:p>
            <a:r>
              <a:rPr lang="en-US" sz="2000" b="1" dirty="0" smtClean="0"/>
              <a:t> </a:t>
            </a:r>
            <a:r>
              <a:rPr lang="en-US" sz="2000" b="1" dirty="0"/>
              <a:t>• Advise the patient to carry the medication at all times as a precaution. However, because nitroglycerin is very unstable, it should be carried securely in its original container (</a:t>
            </a:r>
            <a:r>
              <a:rPr lang="en-US" sz="2000" b="1" dirty="0" err="1"/>
              <a:t>eg</a:t>
            </a:r>
            <a:r>
              <a:rPr lang="en-US" sz="2000" b="1" dirty="0"/>
              <a:t>, capped dark glass bottle); tablets should never be removed and stored in metal or plastic pillboxes. </a:t>
            </a:r>
            <a:endParaRPr lang="en-US" sz="2000" b="1" dirty="0" smtClean="0"/>
          </a:p>
        </p:txBody>
      </p:sp>
    </p:spTree>
    <p:extLst>
      <p:ext uri="{BB962C8B-B14F-4D97-AF65-F5344CB8AC3E}">
        <p14:creationId xmlns:p14="http://schemas.microsoft.com/office/powerpoint/2010/main" val="3079897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7391400" cy="1280890"/>
          </a:xfrm>
        </p:spPr>
        <p:txBody>
          <a:bodyPr>
            <a:normAutofit fontScale="90000"/>
          </a:bodyPr>
          <a:lstStyle/>
          <a:p>
            <a:r>
              <a:rPr lang="en-US" b="1" dirty="0"/>
              <a:t>Teaching About Sublingual Nitroglycerin: </a:t>
            </a:r>
            <a:br>
              <a:rPr lang="en-US" b="1" dirty="0"/>
            </a:br>
            <a:endParaRPr lang="en-US" dirty="0"/>
          </a:p>
        </p:txBody>
      </p:sp>
      <p:sp>
        <p:nvSpPr>
          <p:cNvPr id="3" name="Content Placeholder 2"/>
          <p:cNvSpPr>
            <a:spLocks noGrp="1"/>
          </p:cNvSpPr>
          <p:nvPr>
            <p:ph idx="1"/>
          </p:nvPr>
        </p:nvSpPr>
        <p:spPr>
          <a:xfrm>
            <a:off x="1066801" y="2133600"/>
            <a:ext cx="8077200" cy="4724400"/>
          </a:xfrm>
        </p:spPr>
        <p:txBody>
          <a:bodyPr>
            <a:normAutofit/>
          </a:bodyPr>
          <a:lstStyle/>
          <a:p>
            <a:r>
              <a:rPr lang="en-US" b="1" dirty="0"/>
              <a:t>• Explain that nitroglycerin is volatile and is inactivated by heat, moisture, air, light, and time. Instruct the patient to renew the nitroglycerin supply every 6 months.</a:t>
            </a:r>
          </a:p>
          <a:p>
            <a:r>
              <a:rPr lang="en-US" b="1" dirty="0"/>
              <a:t> • Inform the patient that the medication should be taken in anticipation of any activity that may produce pain. Because nitroglycerin increases tolerance for exercise and stress when taken prophylactically (</a:t>
            </a:r>
            <a:r>
              <a:rPr lang="en-US" b="1" dirty="0" err="1"/>
              <a:t>ie</a:t>
            </a:r>
            <a:r>
              <a:rPr lang="en-US" b="1" dirty="0"/>
              <a:t>, before angina-producing activity, such as exercise, stair-climbing, or sexual intercourse), it is best taken before pain develops.</a:t>
            </a:r>
          </a:p>
          <a:p>
            <a:r>
              <a:rPr lang="en-US" b="1" dirty="0"/>
              <a:t> • Recommend that the patient note how long it takes for the nitroglycerin to relieve the discomfort. Advise the patient that if pain persists after taking three sublingual tablets at 5-minute intervals, emergency medical services should be called</a:t>
            </a:r>
          </a:p>
          <a:p>
            <a:endParaRPr lang="en-US" b="1" dirty="0"/>
          </a:p>
        </p:txBody>
      </p:sp>
    </p:spTree>
    <p:extLst>
      <p:ext uri="{BB962C8B-B14F-4D97-AF65-F5344CB8AC3E}">
        <p14:creationId xmlns:p14="http://schemas.microsoft.com/office/powerpoint/2010/main" val="245825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t>
            </a:r>
            <a:endParaRPr lang="en-US" b="1"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sz="6000" b="1" dirty="0" smtClean="0"/>
              <a:t>Thank you </a:t>
            </a:r>
            <a:endParaRPr lang="en-US" sz="6000" b="1" dirty="0"/>
          </a:p>
        </p:txBody>
      </p:sp>
    </p:spTree>
    <p:extLst>
      <p:ext uri="{BB962C8B-B14F-4D97-AF65-F5344CB8AC3E}">
        <p14:creationId xmlns:p14="http://schemas.microsoft.com/office/powerpoint/2010/main" val="1424979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 lines </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2000" b="1" dirty="0" smtClean="0"/>
              <a:t>Definition of angina</a:t>
            </a:r>
          </a:p>
          <a:p>
            <a:r>
              <a:rPr lang="en-US" sz="2000" b="1" dirty="0" smtClean="0"/>
              <a:t>Pathophysiology of angina</a:t>
            </a:r>
          </a:p>
          <a:p>
            <a:r>
              <a:rPr lang="en-US" sz="2000" b="1" dirty="0" smtClean="0"/>
              <a:t>Factors affecting angina pain </a:t>
            </a:r>
          </a:p>
          <a:p>
            <a:r>
              <a:rPr lang="en-US" sz="2000" b="1" dirty="0" smtClean="0"/>
              <a:t>Classification of severity of angina pain according to Canadian Cardiovascular Society </a:t>
            </a:r>
          </a:p>
          <a:p>
            <a:r>
              <a:rPr lang="en-US" sz="2000" b="1" dirty="0" smtClean="0"/>
              <a:t>Types of angina </a:t>
            </a:r>
          </a:p>
          <a:p>
            <a:r>
              <a:rPr lang="en-US" sz="2000" b="1" dirty="0" smtClean="0"/>
              <a:t>Medical management </a:t>
            </a:r>
          </a:p>
          <a:p>
            <a:r>
              <a:rPr lang="en-US" sz="2000" b="1" dirty="0" smtClean="0"/>
              <a:t>Nursing management  </a:t>
            </a:r>
            <a:endParaRPr lang="en-US" sz="2000" b="1" dirty="0"/>
          </a:p>
        </p:txBody>
      </p:sp>
    </p:spTree>
    <p:extLst>
      <p:ext uri="{BB962C8B-B14F-4D97-AF65-F5344CB8AC3E}">
        <p14:creationId xmlns:p14="http://schemas.microsoft.com/office/powerpoint/2010/main" val="95913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0"/>
            <a:ext cx="7239000" cy="1219200"/>
          </a:xfrm>
        </p:spPr>
        <p:txBody>
          <a:bodyPr>
            <a:normAutofit/>
          </a:bodyPr>
          <a:lstStyle/>
          <a:p>
            <a:r>
              <a:rPr lang="en-US" b="1" dirty="0" smtClean="0">
                <a:solidFill>
                  <a:schemeClr val="accent2">
                    <a:lumMod val="75000"/>
                  </a:schemeClr>
                </a:solidFill>
              </a:rPr>
              <a:t>Angina pectoris </a:t>
            </a:r>
            <a:endParaRPr lang="en-US" b="1" dirty="0">
              <a:solidFill>
                <a:schemeClr val="accent2">
                  <a:lumMod val="75000"/>
                </a:schemeClr>
              </a:solidFill>
            </a:endParaRPr>
          </a:p>
        </p:txBody>
      </p:sp>
      <p:sp>
        <p:nvSpPr>
          <p:cNvPr id="3" name="Content Placeholder 2"/>
          <p:cNvSpPr>
            <a:spLocks noGrp="1"/>
          </p:cNvSpPr>
          <p:nvPr>
            <p:ph idx="1"/>
          </p:nvPr>
        </p:nvSpPr>
        <p:spPr>
          <a:xfrm>
            <a:off x="533400" y="1219200"/>
            <a:ext cx="8610599" cy="5638800"/>
          </a:xfrm>
        </p:spPr>
        <p:txBody>
          <a:bodyPr>
            <a:normAutofit/>
          </a:bodyPr>
          <a:lstStyle/>
          <a:p>
            <a:r>
              <a:rPr lang="en-US" sz="2800" b="1" dirty="0"/>
              <a:t>Angina pectoris is a clinical syndrome usually characterized by episodes or paroxysms of pain or pressure in the anterior chest. The cause is usually insufﬁcient coronary blood ﬂow. The insufﬁcient ﬂow results in a decreased oxygen supply to meet an increased myocardial demand for oxygen in response to physical exertion or emotional stress. In other words, the need for oxygen exceeds the supply. The severity of angina is based on the precipitating activity and its effect on the activities of daily living </a:t>
            </a:r>
          </a:p>
        </p:txBody>
      </p:sp>
    </p:spTree>
    <p:extLst>
      <p:ext uri="{BB962C8B-B14F-4D97-AF65-F5344CB8AC3E}">
        <p14:creationId xmlns:p14="http://schemas.microsoft.com/office/powerpoint/2010/main" val="398400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smtClean="0"/>
              <a:t>    Pathophysiology of angina </a:t>
            </a:r>
            <a:endParaRPr lang="en-US" b="1" dirty="0"/>
          </a:p>
        </p:txBody>
      </p:sp>
      <p:sp>
        <p:nvSpPr>
          <p:cNvPr id="3" name="Content Placeholder 2"/>
          <p:cNvSpPr>
            <a:spLocks noGrp="1"/>
          </p:cNvSpPr>
          <p:nvPr>
            <p:ph idx="1"/>
          </p:nvPr>
        </p:nvSpPr>
        <p:spPr>
          <a:xfrm>
            <a:off x="0" y="1447800"/>
            <a:ext cx="9144000" cy="5410200"/>
          </a:xfrm>
        </p:spPr>
        <p:txBody>
          <a:bodyPr>
            <a:noAutofit/>
          </a:bodyPr>
          <a:lstStyle/>
          <a:p>
            <a:r>
              <a:rPr lang="en-US" sz="2800" b="1" dirty="0" smtClean="0"/>
              <a:t>Angina is usually a result of atherosclerotic  heart disease and is associated with a significant obstruction of a major coronary artery .</a:t>
            </a:r>
          </a:p>
          <a:p>
            <a:r>
              <a:rPr lang="en-US" sz="2800" b="1" dirty="0" smtClean="0"/>
              <a:t>Normally , the myocardium extracts a large amount of oxygen from the coronary circulation </a:t>
            </a:r>
          </a:p>
          <a:p>
            <a:r>
              <a:rPr lang="en-US" sz="2800" b="1" dirty="0" smtClean="0"/>
              <a:t>When there is a blockage in a coronary artery ,flow can’t be increased to meet an increased myocardial demands and the resulting ischemia cause anginal pain  </a:t>
            </a: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724787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781800"/>
          </a:xfrm>
        </p:spPr>
      </p:pic>
    </p:spTree>
    <p:extLst>
      <p:ext uri="{BB962C8B-B14F-4D97-AF65-F5344CB8AC3E}">
        <p14:creationId xmlns:p14="http://schemas.microsoft.com/office/powerpoint/2010/main" val="2627086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t>Factors affecting anginal pain </a:t>
            </a:r>
            <a:endParaRPr lang="en-US" b="1" dirty="0"/>
          </a:p>
        </p:txBody>
      </p:sp>
      <p:sp>
        <p:nvSpPr>
          <p:cNvPr id="3" name="Content Placeholder 2"/>
          <p:cNvSpPr>
            <a:spLocks noGrp="1"/>
          </p:cNvSpPr>
          <p:nvPr>
            <p:ph idx="1"/>
          </p:nvPr>
        </p:nvSpPr>
        <p:spPr>
          <a:xfrm>
            <a:off x="0" y="1600200"/>
            <a:ext cx="9144000" cy="5257800"/>
          </a:xfrm>
        </p:spPr>
        <p:txBody>
          <a:bodyPr>
            <a:noAutofit/>
          </a:bodyPr>
          <a:lstStyle/>
          <a:p>
            <a:r>
              <a:rPr lang="en-US" sz="4400" b="1" dirty="0" smtClean="0"/>
              <a:t>Physical exertion </a:t>
            </a:r>
          </a:p>
          <a:p>
            <a:r>
              <a:rPr lang="en-US" sz="4400" b="1" dirty="0" smtClean="0"/>
              <a:t>Exposure to cold </a:t>
            </a:r>
          </a:p>
          <a:p>
            <a:r>
              <a:rPr lang="en-US" sz="4400" b="1" dirty="0" smtClean="0"/>
              <a:t>Eating a heavy meal </a:t>
            </a:r>
          </a:p>
          <a:p>
            <a:r>
              <a:rPr lang="en-US" sz="4400" b="1" dirty="0" smtClean="0"/>
              <a:t>Stress or any emotion –provoking situation that increases blood pressure , heart rate ,and myocardial workload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6" y="-21566"/>
            <a:ext cx="9143999" cy="6858000"/>
          </a:xfrm>
          <a:prstGeom prst="rect">
            <a:avLst/>
          </a:prstGeom>
        </p:spPr>
      </p:pic>
    </p:spTree>
    <p:extLst>
      <p:ext uri="{BB962C8B-B14F-4D97-AF65-F5344CB8AC3E}">
        <p14:creationId xmlns:p14="http://schemas.microsoft.com/office/powerpoint/2010/main" val="2983105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385</TotalTime>
  <Words>1547</Words>
  <Application>Microsoft Office PowerPoint</Application>
  <PresentationFormat>On-screen Show (4:3)</PresentationFormat>
  <Paragraphs>157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Gothic</vt:lpstr>
      <vt:lpstr>Wingdings</vt:lpstr>
      <vt:lpstr>Wingdings 3</vt:lpstr>
      <vt:lpstr>Wisp</vt:lpstr>
      <vt:lpstr>Angina</vt:lpstr>
      <vt:lpstr>Angina pectoris : learning outcomes</vt:lpstr>
      <vt:lpstr>Out lines  </vt:lpstr>
      <vt:lpstr>Angina pectoris </vt:lpstr>
      <vt:lpstr>    Pathophysiology of angina </vt:lpstr>
      <vt:lpstr>PowerPoint Presentation</vt:lpstr>
      <vt:lpstr>PowerPoint Presentation</vt:lpstr>
      <vt:lpstr>Factors affecting anginal pain </vt:lpstr>
      <vt:lpstr>PowerPoint Presentation</vt:lpstr>
      <vt:lpstr>Types of angina</vt:lpstr>
      <vt:lpstr>Unstable angina.</vt:lpstr>
      <vt:lpstr>Unstable angina </vt:lpstr>
      <vt:lpstr>• Silent ischemia:   </vt:lpstr>
      <vt:lpstr>   Clinical Manifestations </vt:lpstr>
      <vt:lpstr>Clinical Manifestations </vt:lpstr>
      <vt:lpstr>Assessment &amp; diagnostic findings </vt:lpstr>
      <vt:lpstr>Medical Management </vt:lpstr>
      <vt:lpstr>Nursing processes : Assessment : </vt:lpstr>
      <vt:lpstr>Assessment of anginal pain </vt:lpstr>
      <vt:lpstr>Nursing diagnosis :         Based on the assessment data, major nursing diagnoses for the patient may include: </vt:lpstr>
      <vt:lpstr>Planning &amp;Goals </vt:lpstr>
      <vt:lpstr>Nursing Interventions. Treating angina : .</vt:lpstr>
      <vt:lpstr>Nursing Interventions .Treating Angina .  </vt:lpstr>
      <vt:lpstr>Nursing Intervention , Reducing Anxiety  </vt:lpstr>
      <vt:lpstr>Nursing intervention. Preventing pain  </vt:lpstr>
      <vt:lpstr>PROMOTING HOME AND COMMUNITY-BASED CARE </vt:lpstr>
      <vt:lpstr>Self-Administration of Nitroglycerin </vt:lpstr>
      <vt:lpstr>Teaching About Sublingual Nitroglycerin: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Angina , MI &amp;HF</dc:title>
  <dc:creator>COMPAQ</dc:creator>
  <cp:lastModifiedBy>Alshehri</cp:lastModifiedBy>
  <cp:revision>39</cp:revision>
  <dcterms:created xsi:type="dcterms:W3CDTF">2006-08-16T00:00:00Z</dcterms:created>
  <dcterms:modified xsi:type="dcterms:W3CDTF">2017-04-13T05:35:49Z</dcterms:modified>
</cp:coreProperties>
</file>