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notesMasterIdLst>
    <p:notesMasterId r:id="rId9"/>
  </p:notesMasterIdLst>
  <p:sldIdLst>
    <p:sldId id="268" r:id="rId2"/>
    <p:sldId id="269" r:id="rId3"/>
    <p:sldId id="270" r:id="rId4"/>
    <p:sldId id="271" r:id="rId5"/>
    <p:sldId id="272" r:id="rId6"/>
    <p:sldId id="273" r:id="rId7"/>
    <p:sldId id="274" r:id="rId8"/>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9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7E697E2-D50D-4674-9748-79FFD5CD963C}" type="datetimeFigureOut">
              <a:rPr lang="ar-SA" smtClean="0"/>
              <a:t>25/01/1439</a:t>
            </a:fld>
            <a:endParaRPr lang="ar-S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7ECCCD58-7AFC-4766-AF9B-E4F01A11336C}" type="slidenum">
              <a:rPr lang="ar-SA" smtClean="0"/>
              <a:t>‹#›</a:t>
            </a:fld>
            <a:endParaRPr lang="ar-SA"/>
          </a:p>
        </p:txBody>
      </p:sp>
    </p:spTree>
    <p:extLst>
      <p:ext uri="{BB962C8B-B14F-4D97-AF65-F5344CB8AC3E}">
        <p14:creationId xmlns:p14="http://schemas.microsoft.com/office/powerpoint/2010/main" val="212935869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B7B56C2-7685-4D87-ADA2-542ECAFEFCE4}" type="datetimeFigureOut">
              <a:rPr lang="ar-SA" smtClean="0"/>
              <a:t>25/01/1439</a:t>
            </a:fld>
            <a:endParaRPr lang="ar-SA"/>
          </a:p>
        </p:txBody>
      </p:sp>
      <p:sp>
        <p:nvSpPr>
          <p:cNvPr id="5" name="Footer Placeholder 4"/>
          <p:cNvSpPr>
            <a:spLocks noGrp="1"/>
          </p:cNvSpPr>
          <p:nvPr>
            <p:ph type="ftr" sz="quarter" idx="11"/>
          </p:nvPr>
        </p:nvSpPr>
        <p:spPr/>
        <p:txBody>
          <a:bodyPr/>
          <a:lstStyle/>
          <a:p>
            <a:endParaRPr lang="ar-S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F87DA4E-5498-4563-AED4-0E5C1F5B0D88}" type="slidenum">
              <a:rPr lang="ar-SA" smtClean="0"/>
              <a:t>‹#›</a:t>
            </a:fld>
            <a:endParaRPr lang="ar-SA"/>
          </a:p>
        </p:txBody>
      </p:sp>
    </p:spTree>
    <p:extLst>
      <p:ext uri="{BB962C8B-B14F-4D97-AF65-F5344CB8AC3E}">
        <p14:creationId xmlns:p14="http://schemas.microsoft.com/office/powerpoint/2010/main" val="249542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7B56C2-7685-4D87-ADA2-542ECAFEFCE4}" type="datetimeFigureOut">
              <a:rPr lang="ar-SA" smtClean="0"/>
              <a:t>25/01/1439</a:t>
            </a:fld>
            <a:endParaRPr lang="ar-SA"/>
          </a:p>
        </p:txBody>
      </p:sp>
      <p:sp>
        <p:nvSpPr>
          <p:cNvPr id="5" name="Footer Placeholder 4"/>
          <p:cNvSpPr>
            <a:spLocks noGrp="1"/>
          </p:cNvSpPr>
          <p:nvPr>
            <p:ph type="ftr" sz="quarter" idx="11"/>
          </p:nvPr>
        </p:nvSpPr>
        <p:spPr/>
        <p:txBody>
          <a:bodyPr/>
          <a:lstStyle/>
          <a:p>
            <a:endParaRPr lang="ar-S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F87DA4E-5498-4563-AED4-0E5C1F5B0D88}" type="slidenum">
              <a:rPr lang="ar-SA" smtClean="0"/>
              <a:t>‹#›</a:t>
            </a:fld>
            <a:endParaRPr lang="ar-SA"/>
          </a:p>
        </p:txBody>
      </p:sp>
    </p:spTree>
    <p:extLst>
      <p:ext uri="{BB962C8B-B14F-4D97-AF65-F5344CB8AC3E}">
        <p14:creationId xmlns:p14="http://schemas.microsoft.com/office/powerpoint/2010/main" val="2725801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7B56C2-7685-4D87-ADA2-542ECAFEFCE4}" type="datetimeFigureOut">
              <a:rPr lang="ar-SA" smtClean="0"/>
              <a:t>25/01/1439</a:t>
            </a:fld>
            <a:endParaRPr lang="ar-SA"/>
          </a:p>
        </p:txBody>
      </p:sp>
      <p:sp>
        <p:nvSpPr>
          <p:cNvPr id="5" name="Footer Placeholder 4"/>
          <p:cNvSpPr>
            <a:spLocks noGrp="1"/>
          </p:cNvSpPr>
          <p:nvPr>
            <p:ph type="ftr" sz="quarter" idx="11"/>
          </p:nvPr>
        </p:nvSpPr>
        <p:spPr/>
        <p:txBody>
          <a:bodyPr/>
          <a:lstStyle/>
          <a:p>
            <a:endParaRPr lang="ar-S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F87DA4E-5498-4563-AED4-0E5C1F5B0D88}" type="slidenum">
              <a:rPr lang="ar-SA" smtClean="0"/>
              <a:t>‹#›</a:t>
            </a:fld>
            <a:endParaRPr lang="ar-S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31850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B7B56C2-7685-4D87-ADA2-542ECAFEFCE4}" type="datetimeFigureOut">
              <a:rPr lang="ar-SA" smtClean="0"/>
              <a:t>25/01/1439</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F87DA4E-5498-4563-AED4-0E5C1F5B0D88}" type="slidenum">
              <a:rPr lang="ar-SA" smtClean="0"/>
              <a:t>‹#›</a:t>
            </a:fld>
            <a:endParaRPr lang="ar-SA"/>
          </a:p>
        </p:txBody>
      </p:sp>
    </p:spTree>
    <p:extLst>
      <p:ext uri="{BB962C8B-B14F-4D97-AF65-F5344CB8AC3E}">
        <p14:creationId xmlns:p14="http://schemas.microsoft.com/office/powerpoint/2010/main" val="2296861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B7B56C2-7685-4D87-ADA2-542ECAFEFCE4}" type="datetimeFigureOut">
              <a:rPr lang="ar-SA" smtClean="0"/>
              <a:t>25/01/1439</a:t>
            </a:fld>
            <a:endParaRPr lang="ar-SA"/>
          </a:p>
        </p:txBody>
      </p:sp>
      <p:sp>
        <p:nvSpPr>
          <p:cNvPr id="6" name="Footer Placeholder 5"/>
          <p:cNvSpPr>
            <a:spLocks noGrp="1"/>
          </p:cNvSpPr>
          <p:nvPr>
            <p:ph type="ftr" sz="quarter" idx="11"/>
          </p:nvPr>
        </p:nvSpPr>
        <p:spPr/>
        <p:txBody>
          <a:bodyPr/>
          <a:lstStyle/>
          <a:p>
            <a:endParaRPr lang="ar-S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F87DA4E-5498-4563-AED4-0E5C1F5B0D88}" type="slidenum">
              <a:rPr lang="ar-SA" smtClean="0"/>
              <a:t>‹#›</a:t>
            </a:fld>
            <a:endParaRPr lang="ar-S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106143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B7B56C2-7685-4D87-ADA2-542ECAFEFCE4}" type="datetimeFigureOut">
              <a:rPr lang="ar-SA" smtClean="0"/>
              <a:t>25/01/1439</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F87DA4E-5498-4563-AED4-0E5C1F5B0D88}" type="slidenum">
              <a:rPr lang="ar-SA" smtClean="0"/>
              <a:t>‹#›</a:t>
            </a:fld>
            <a:endParaRPr lang="ar-SA"/>
          </a:p>
        </p:txBody>
      </p:sp>
    </p:spTree>
    <p:extLst>
      <p:ext uri="{BB962C8B-B14F-4D97-AF65-F5344CB8AC3E}">
        <p14:creationId xmlns:p14="http://schemas.microsoft.com/office/powerpoint/2010/main" val="2429889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7B56C2-7685-4D87-ADA2-542ECAFEFCE4}" type="datetimeFigureOut">
              <a:rPr lang="ar-SA" smtClean="0"/>
              <a:t>25/01/1439</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F87DA4E-5498-4563-AED4-0E5C1F5B0D88}" type="slidenum">
              <a:rPr lang="ar-SA" smtClean="0"/>
              <a:t>‹#›</a:t>
            </a:fld>
            <a:endParaRPr lang="ar-SA"/>
          </a:p>
        </p:txBody>
      </p:sp>
    </p:spTree>
    <p:extLst>
      <p:ext uri="{BB962C8B-B14F-4D97-AF65-F5344CB8AC3E}">
        <p14:creationId xmlns:p14="http://schemas.microsoft.com/office/powerpoint/2010/main" val="2708672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7B56C2-7685-4D87-ADA2-542ECAFEFCE4}" type="datetimeFigureOut">
              <a:rPr lang="ar-SA" smtClean="0"/>
              <a:t>25/01/1439</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F87DA4E-5498-4563-AED4-0E5C1F5B0D88}" type="slidenum">
              <a:rPr lang="ar-SA" smtClean="0"/>
              <a:t>‹#›</a:t>
            </a:fld>
            <a:endParaRPr lang="ar-SA"/>
          </a:p>
        </p:txBody>
      </p:sp>
    </p:spTree>
    <p:extLst>
      <p:ext uri="{BB962C8B-B14F-4D97-AF65-F5344CB8AC3E}">
        <p14:creationId xmlns:p14="http://schemas.microsoft.com/office/powerpoint/2010/main" val="289337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7B56C2-7685-4D87-ADA2-542ECAFEFCE4}" type="datetimeFigureOut">
              <a:rPr lang="ar-SA" smtClean="0"/>
              <a:t>25/01/1439</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F87DA4E-5498-4563-AED4-0E5C1F5B0D88}" type="slidenum">
              <a:rPr lang="ar-SA" smtClean="0"/>
              <a:t>‹#›</a:t>
            </a:fld>
            <a:endParaRPr lang="ar-SA"/>
          </a:p>
        </p:txBody>
      </p:sp>
    </p:spTree>
    <p:extLst>
      <p:ext uri="{BB962C8B-B14F-4D97-AF65-F5344CB8AC3E}">
        <p14:creationId xmlns:p14="http://schemas.microsoft.com/office/powerpoint/2010/main" val="4008185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7B56C2-7685-4D87-ADA2-542ECAFEFCE4}" type="datetimeFigureOut">
              <a:rPr lang="ar-SA" smtClean="0"/>
              <a:t>25/01/1439</a:t>
            </a:fld>
            <a:endParaRPr lang="ar-SA"/>
          </a:p>
        </p:txBody>
      </p:sp>
      <p:sp>
        <p:nvSpPr>
          <p:cNvPr id="5" name="Footer Placeholder 4"/>
          <p:cNvSpPr>
            <a:spLocks noGrp="1"/>
          </p:cNvSpPr>
          <p:nvPr>
            <p:ph type="ftr" sz="quarter" idx="11"/>
          </p:nvPr>
        </p:nvSpPr>
        <p:spPr/>
        <p:txBody>
          <a:bodyPr/>
          <a:lstStyle/>
          <a:p>
            <a:endParaRPr lang="ar-S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F87DA4E-5498-4563-AED4-0E5C1F5B0D88}" type="slidenum">
              <a:rPr lang="ar-SA" smtClean="0"/>
              <a:t>‹#›</a:t>
            </a:fld>
            <a:endParaRPr lang="ar-SA"/>
          </a:p>
        </p:txBody>
      </p:sp>
    </p:spTree>
    <p:extLst>
      <p:ext uri="{BB962C8B-B14F-4D97-AF65-F5344CB8AC3E}">
        <p14:creationId xmlns:p14="http://schemas.microsoft.com/office/powerpoint/2010/main" val="1386325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7B56C2-7685-4D87-ADA2-542ECAFEFCE4}" type="datetimeFigureOut">
              <a:rPr lang="ar-SA" smtClean="0"/>
              <a:t>25/01/1439</a:t>
            </a:fld>
            <a:endParaRPr lang="ar-SA"/>
          </a:p>
        </p:txBody>
      </p:sp>
      <p:sp>
        <p:nvSpPr>
          <p:cNvPr id="6" name="Footer Placeholder 5"/>
          <p:cNvSpPr>
            <a:spLocks noGrp="1"/>
          </p:cNvSpPr>
          <p:nvPr>
            <p:ph type="ftr" sz="quarter" idx="11"/>
          </p:nvPr>
        </p:nvSpPr>
        <p:spPr/>
        <p:txBody>
          <a:bodyPr/>
          <a:lstStyle/>
          <a:p>
            <a:endParaRPr lang="ar-S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F87DA4E-5498-4563-AED4-0E5C1F5B0D88}" type="slidenum">
              <a:rPr lang="ar-SA" smtClean="0"/>
              <a:t>‹#›</a:t>
            </a:fld>
            <a:endParaRPr lang="ar-SA"/>
          </a:p>
        </p:txBody>
      </p:sp>
    </p:spTree>
    <p:extLst>
      <p:ext uri="{BB962C8B-B14F-4D97-AF65-F5344CB8AC3E}">
        <p14:creationId xmlns:p14="http://schemas.microsoft.com/office/powerpoint/2010/main" val="208306767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B7B56C2-7685-4D87-ADA2-542ECAFEFCE4}" type="datetimeFigureOut">
              <a:rPr lang="ar-SA" smtClean="0"/>
              <a:t>25/01/1439</a:t>
            </a:fld>
            <a:endParaRPr lang="ar-SA"/>
          </a:p>
        </p:txBody>
      </p:sp>
      <p:sp>
        <p:nvSpPr>
          <p:cNvPr id="8" name="Footer Placeholder 7"/>
          <p:cNvSpPr>
            <a:spLocks noGrp="1"/>
          </p:cNvSpPr>
          <p:nvPr>
            <p:ph type="ftr" sz="quarter" idx="11"/>
          </p:nvPr>
        </p:nvSpPr>
        <p:spPr/>
        <p:txBody>
          <a:bodyPr/>
          <a:lstStyle/>
          <a:p>
            <a:endParaRPr lang="ar-S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F87DA4E-5498-4563-AED4-0E5C1F5B0D88}" type="slidenum">
              <a:rPr lang="ar-SA" smtClean="0"/>
              <a:t>‹#›</a:t>
            </a:fld>
            <a:endParaRPr lang="ar-SA"/>
          </a:p>
        </p:txBody>
      </p:sp>
    </p:spTree>
    <p:extLst>
      <p:ext uri="{BB962C8B-B14F-4D97-AF65-F5344CB8AC3E}">
        <p14:creationId xmlns:p14="http://schemas.microsoft.com/office/powerpoint/2010/main" val="346744133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B7B56C2-7685-4D87-ADA2-542ECAFEFCE4}" type="datetimeFigureOut">
              <a:rPr lang="ar-SA" smtClean="0"/>
              <a:t>25/01/1439</a:t>
            </a:fld>
            <a:endParaRPr lang="ar-SA"/>
          </a:p>
        </p:txBody>
      </p:sp>
      <p:sp>
        <p:nvSpPr>
          <p:cNvPr id="4" name="Footer Placeholder 3"/>
          <p:cNvSpPr>
            <a:spLocks noGrp="1"/>
          </p:cNvSpPr>
          <p:nvPr>
            <p:ph type="ftr" sz="quarter" idx="11"/>
          </p:nvPr>
        </p:nvSpPr>
        <p:spPr/>
        <p:txBody>
          <a:bodyPr/>
          <a:lstStyle/>
          <a:p>
            <a:endParaRPr lang="ar-S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F87DA4E-5498-4563-AED4-0E5C1F5B0D88}" type="slidenum">
              <a:rPr lang="ar-SA" smtClean="0"/>
              <a:t>‹#›</a:t>
            </a:fld>
            <a:endParaRPr lang="ar-SA"/>
          </a:p>
        </p:txBody>
      </p:sp>
    </p:spTree>
    <p:extLst>
      <p:ext uri="{BB962C8B-B14F-4D97-AF65-F5344CB8AC3E}">
        <p14:creationId xmlns:p14="http://schemas.microsoft.com/office/powerpoint/2010/main" val="221551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7B56C2-7685-4D87-ADA2-542ECAFEFCE4}" type="datetimeFigureOut">
              <a:rPr lang="ar-SA" smtClean="0"/>
              <a:t>25/01/1439</a:t>
            </a:fld>
            <a:endParaRPr lang="ar-SA"/>
          </a:p>
        </p:txBody>
      </p:sp>
      <p:sp>
        <p:nvSpPr>
          <p:cNvPr id="3" name="Footer Placeholder 2"/>
          <p:cNvSpPr>
            <a:spLocks noGrp="1"/>
          </p:cNvSpPr>
          <p:nvPr>
            <p:ph type="ftr" sz="quarter" idx="11"/>
          </p:nvPr>
        </p:nvSpPr>
        <p:spPr/>
        <p:txBody>
          <a:bodyPr/>
          <a:lstStyle/>
          <a:p>
            <a:endParaRPr lang="ar-S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F87DA4E-5498-4563-AED4-0E5C1F5B0D88}" type="slidenum">
              <a:rPr lang="ar-SA" smtClean="0"/>
              <a:t>‹#›</a:t>
            </a:fld>
            <a:endParaRPr lang="ar-SA"/>
          </a:p>
        </p:txBody>
      </p:sp>
    </p:spTree>
    <p:extLst>
      <p:ext uri="{BB962C8B-B14F-4D97-AF65-F5344CB8AC3E}">
        <p14:creationId xmlns:p14="http://schemas.microsoft.com/office/powerpoint/2010/main" val="2416727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B56C2-7685-4D87-ADA2-542ECAFEFCE4}" type="datetimeFigureOut">
              <a:rPr lang="ar-SA" smtClean="0"/>
              <a:t>25/01/1439</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F87DA4E-5498-4563-AED4-0E5C1F5B0D88}" type="slidenum">
              <a:rPr lang="ar-SA" smtClean="0"/>
              <a:t>‹#›</a:t>
            </a:fld>
            <a:endParaRPr lang="ar-SA"/>
          </a:p>
        </p:txBody>
      </p:sp>
    </p:spTree>
    <p:extLst>
      <p:ext uri="{BB962C8B-B14F-4D97-AF65-F5344CB8AC3E}">
        <p14:creationId xmlns:p14="http://schemas.microsoft.com/office/powerpoint/2010/main" val="50890187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B56C2-7685-4D87-ADA2-542ECAFEFCE4}" type="datetimeFigureOut">
              <a:rPr lang="ar-SA" smtClean="0"/>
              <a:t>25/01/1439</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F87DA4E-5498-4563-AED4-0E5C1F5B0D88}" type="slidenum">
              <a:rPr lang="ar-SA" smtClean="0"/>
              <a:t>‹#›</a:t>
            </a:fld>
            <a:endParaRPr lang="ar-SA"/>
          </a:p>
        </p:txBody>
      </p:sp>
    </p:spTree>
    <p:extLst>
      <p:ext uri="{BB962C8B-B14F-4D97-AF65-F5344CB8AC3E}">
        <p14:creationId xmlns:p14="http://schemas.microsoft.com/office/powerpoint/2010/main" val="1336334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B7B56C2-7685-4D87-ADA2-542ECAFEFCE4}" type="datetimeFigureOut">
              <a:rPr lang="ar-SA" smtClean="0"/>
              <a:t>25/01/1439</a:t>
            </a:fld>
            <a:endParaRPr lang="ar-S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F87DA4E-5498-4563-AED4-0E5C1F5B0D88}" type="slidenum">
              <a:rPr lang="ar-SA" smtClean="0"/>
              <a:t>‹#›</a:t>
            </a:fld>
            <a:endParaRPr lang="ar-SA"/>
          </a:p>
        </p:txBody>
      </p:sp>
    </p:spTree>
    <p:extLst>
      <p:ext uri="{BB962C8B-B14F-4D97-AF65-F5344CB8AC3E}">
        <p14:creationId xmlns:p14="http://schemas.microsoft.com/office/powerpoint/2010/main" val="213293749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2480" y="409798"/>
            <a:ext cx="10412791" cy="1280890"/>
          </a:xfrm>
        </p:spPr>
        <p:txBody>
          <a:bodyPr>
            <a:normAutofit fontScale="90000"/>
          </a:bodyPr>
          <a:lstStyle/>
          <a:p>
            <a:pPr algn="ctr" rtl="0"/>
            <a:r>
              <a:rPr lang="en-US" b="1" dirty="0" smtClean="0"/>
              <a:t>Experiment 3</a:t>
            </a:r>
            <a:br>
              <a:rPr lang="en-US" b="1" dirty="0" smtClean="0"/>
            </a:br>
            <a:r>
              <a:rPr lang="en-US" b="1" dirty="0"/>
              <a:t>Separation of proteins by </a:t>
            </a:r>
            <a:r>
              <a:rPr lang="en-US" b="1" dirty="0" smtClean="0"/>
              <a:t>Anion </a:t>
            </a:r>
            <a:r>
              <a:rPr lang="en-US" b="1" dirty="0"/>
              <a:t>exchange chromatography</a:t>
            </a:r>
            <a:endParaRPr lang="ar-SA" b="1" dirty="0"/>
          </a:p>
        </p:txBody>
      </p:sp>
      <p:sp>
        <p:nvSpPr>
          <p:cNvPr id="5" name="Rectangle 4"/>
          <p:cNvSpPr/>
          <p:nvPr/>
        </p:nvSpPr>
        <p:spPr>
          <a:xfrm>
            <a:off x="1071574" y="3241130"/>
            <a:ext cx="11068334" cy="3570208"/>
          </a:xfrm>
          <a:prstGeom prst="rect">
            <a:avLst/>
          </a:prstGeom>
        </p:spPr>
        <p:txBody>
          <a:bodyPr wrap="square">
            <a:spAutoFit/>
          </a:bodyPr>
          <a:lstStyle/>
          <a:p>
            <a:pPr algn="just" rtl="0">
              <a:lnSpc>
                <a:spcPct val="150000"/>
              </a:lnSpc>
              <a:spcAft>
                <a:spcPts val="1200"/>
              </a:spcAft>
            </a:pPr>
            <a:r>
              <a:rPr lang="en-US" u="sng" dirty="0" smtClean="0">
                <a:solidFill>
                  <a:srgbClr val="31849B"/>
                </a:solidFill>
                <a:effectLst/>
                <a:latin typeface="Times New Roman" panose="02020603050405020304" pitchFamily="18" charset="0"/>
                <a:ea typeface="MS Mincho" panose="02020609040205080304" pitchFamily="49" charset="-128"/>
                <a:cs typeface="Arial" panose="020B0604020202020204" pitchFamily="34" charset="0"/>
              </a:rPr>
              <a:t>Column Packing:</a:t>
            </a:r>
            <a:endParaRPr lang="en-US" dirty="0" smtClean="0">
              <a:effectLst/>
              <a:latin typeface="Cambria" panose="02040503050406030204" pitchFamily="18" charset="0"/>
              <a:ea typeface="MS Mincho" panose="02020609040205080304" pitchFamily="49" charset="-128"/>
              <a:cs typeface="Arial" panose="020B0604020202020204" pitchFamily="34" charset="0"/>
            </a:endParaRPr>
          </a:p>
          <a:p>
            <a:pPr algn="just" rtl="0">
              <a:lnSpc>
                <a:spcPct val="150000"/>
              </a:lnSpc>
            </a:pPr>
            <a:r>
              <a:rPr lang="en-US" dirty="0">
                <a:latin typeface="Times New Roman" panose="02020603050405020304" pitchFamily="18" charset="0"/>
                <a:ea typeface="MS Mincho" panose="02020609040205080304" pitchFamily="49" charset="-128"/>
                <a:cs typeface="Arial" panose="020B0604020202020204" pitchFamily="34" charset="0"/>
              </a:rPr>
              <a:t>Ion exchange chromatography is the reversible adsorption of charged molecules to immobilized ion groups on a matrix of an opposite charge. Separation can be selectively achieved by adsorption and release of samples from the matrix. Ion exchange starts with the equilibration of the exchanger using pH, and ionic strength. During equilibration the </a:t>
            </a:r>
            <a:r>
              <a:rPr lang="en-US" dirty="0" err="1">
                <a:latin typeface="Times New Roman" panose="02020603050405020304" pitchFamily="18" charset="0"/>
                <a:ea typeface="MS Mincho" panose="02020609040205080304" pitchFamily="49" charset="-128"/>
                <a:cs typeface="Arial" panose="020B0604020202020204" pitchFamily="34" charset="0"/>
              </a:rPr>
              <a:t>exchangable</a:t>
            </a:r>
            <a:r>
              <a:rPr lang="en-US" dirty="0">
                <a:latin typeface="Times New Roman" panose="02020603050405020304" pitchFamily="18" charset="0"/>
                <a:ea typeface="MS Mincho" panose="02020609040205080304" pitchFamily="49" charset="-128"/>
                <a:cs typeface="Arial" panose="020B0604020202020204" pitchFamily="34" charset="0"/>
              </a:rPr>
              <a:t> groups are associated with counter ions. Once equilibrium is reached and the sample added the molecules undergo addition and adsorption with an appropriate charge displace the counter ions and bind reversibly to the matrix. The unbound materials will pass through the column with the void volume. In the third stage, substances are removed from the column by increasing the ionic strength of the eluting buffer.</a:t>
            </a:r>
          </a:p>
        </p:txBody>
      </p:sp>
      <p:sp>
        <p:nvSpPr>
          <p:cNvPr id="6" name="Rectangle 5"/>
          <p:cNvSpPr/>
          <p:nvPr/>
        </p:nvSpPr>
        <p:spPr>
          <a:xfrm>
            <a:off x="9123214" y="6345762"/>
            <a:ext cx="1672253" cy="369332"/>
          </a:xfrm>
          <a:prstGeom prst="rect">
            <a:avLst/>
          </a:prstGeom>
        </p:spPr>
        <p:txBody>
          <a:bodyPr wrap="none">
            <a:spAutoFit/>
          </a:bodyPr>
          <a:lstStyle/>
          <a:p>
            <a:r>
              <a:rPr lang="en-US" dirty="0"/>
              <a:t>Iman </a:t>
            </a:r>
            <a:r>
              <a:rPr lang="en-US" dirty="0" err="1"/>
              <a:t>Alshehri</a:t>
            </a:r>
            <a:endParaRPr lang="en-US" dirty="0"/>
          </a:p>
        </p:txBody>
      </p:sp>
      <p:sp>
        <p:nvSpPr>
          <p:cNvPr id="3" name="Rectangle 2"/>
          <p:cNvSpPr/>
          <p:nvPr/>
        </p:nvSpPr>
        <p:spPr>
          <a:xfrm>
            <a:off x="1155960" y="2040801"/>
            <a:ext cx="11195264" cy="1200329"/>
          </a:xfrm>
          <a:prstGeom prst="rect">
            <a:avLst/>
          </a:prstGeom>
        </p:spPr>
        <p:txBody>
          <a:bodyPr wrap="square">
            <a:spAutoFit/>
          </a:bodyPr>
          <a:lstStyle/>
          <a:p>
            <a:pPr algn="l" rtl="0"/>
            <a:r>
              <a:rPr lang="en-US" u="sng" dirty="0">
                <a:solidFill>
                  <a:srgbClr val="31849B"/>
                </a:solidFill>
                <a:latin typeface="Times New Roman" panose="02020603050405020304" pitchFamily="18" charset="0"/>
                <a:ea typeface="MS Mincho" panose="02020609040205080304" pitchFamily="49" charset="-128"/>
                <a:cs typeface="Arial" panose="020B0604020202020204" pitchFamily="34" charset="0"/>
              </a:rPr>
              <a:t>The objective </a:t>
            </a:r>
            <a:r>
              <a:rPr lang="en-US" dirty="0" smtClean="0"/>
              <a:t> </a:t>
            </a:r>
          </a:p>
          <a:p>
            <a:pPr algn="l" rtl="0"/>
            <a:r>
              <a:rPr lang="en-US" dirty="0" smtClean="0">
                <a:latin typeface="Times New Roman" panose="02020603050405020304" pitchFamily="18" charset="0"/>
                <a:ea typeface="MS Mincho" panose="02020609040205080304" pitchFamily="49" charset="-128"/>
                <a:cs typeface="Arial" panose="020B0604020202020204" pitchFamily="34" charset="0"/>
              </a:rPr>
              <a:t>1-to </a:t>
            </a:r>
            <a:r>
              <a:rPr lang="en-US" dirty="0">
                <a:latin typeface="Times New Roman" panose="02020603050405020304" pitchFamily="18" charset="0"/>
                <a:ea typeface="MS Mincho" panose="02020609040205080304" pitchFamily="49" charset="-128"/>
                <a:cs typeface="Arial" panose="020B0604020202020204" pitchFamily="34" charset="0"/>
              </a:rPr>
              <a:t>learn the principles of ion </a:t>
            </a:r>
            <a:r>
              <a:rPr lang="en-US" dirty="0" smtClean="0">
                <a:latin typeface="Times New Roman" panose="02020603050405020304" pitchFamily="18" charset="0"/>
                <a:ea typeface="MS Mincho" panose="02020609040205080304" pitchFamily="49" charset="-128"/>
                <a:cs typeface="Arial" panose="020B0604020202020204" pitchFamily="34" charset="0"/>
              </a:rPr>
              <a:t>exchange chromatography </a:t>
            </a:r>
            <a:r>
              <a:rPr lang="en-US" dirty="0">
                <a:latin typeface="Times New Roman" panose="02020603050405020304" pitchFamily="18" charset="0"/>
                <a:ea typeface="MS Mincho" panose="02020609040205080304" pitchFamily="49" charset="-128"/>
                <a:cs typeface="Arial" panose="020B0604020202020204" pitchFamily="34" charset="0"/>
              </a:rPr>
              <a:t>by separating the charged molecules using a salt gradient.</a:t>
            </a:r>
          </a:p>
          <a:p>
            <a:pPr algn="l" rtl="0"/>
            <a:r>
              <a:rPr lang="en-US" dirty="0">
                <a:latin typeface="Times New Roman" panose="02020603050405020304" pitchFamily="18" charset="0"/>
                <a:ea typeface="MS Mincho" panose="02020609040205080304" pitchFamily="49" charset="-128"/>
                <a:cs typeface="Arial" panose="020B0604020202020204" pitchFamily="34" charset="0"/>
              </a:rPr>
              <a:t>2- Identification of the factors influencing ion exchange </a:t>
            </a:r>
            <a:r>
              <a:rPr lang="en-US" dirty="0" smtClean="0">
                <a:latin typeface="Times New Roman" panose="02020603050405020304" pitchFamily="18" charset="0"/>
                <a:ea typeface="MS Mincho" panose="02020609040205080304" pitchFamily="49" charset="-128"/>
                <a:cs typeface="Arial" panose="020B0604020202020204" pitchFamily="34" charset="0"/>
              </a:rPr>
              <a:t>chromatography.</a:t>
            </a:r>
          </a:p>
          <a:p>
            <a:pPr algn="l" rtl="0"/>
            <a:r>
              <a:rPr lang="en-US" dirty="0" smtClean="0">
                <a:latin typeface="Times New Roman" panose="02020603050405020304" pitchFamily="18" charset="0"/>
                <a:ea typeface="MS Mincho" panose="02020609040205080304" pitchFamily="49" charset="-128"/>
                <a:cs typeface="Arial" panose="020B0604020202020204" pitchFamily="34" charset="0"/>
              </a:rPr>
              <a:t>3-  Importance of ion exchange chromatography and procedures in purification.</a:t>
            </a:r>
            <a:endParaRPr lang="ar-SA" dirty="0">
              <a:latin typeface="Times New Roman" panose="02020603050405020304" pitchFamily="18"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2263109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Rectangle 3"/>
          <p:cNvSpPr/>
          <p:nvPr/>
        </p:nvSpPr>
        <p:spPr>
          <a:xfrm>
            <a:off x="1574040" y="2014182"/>
            <a:ext cx="9671715" cy="3970318"/>
          </a:xfrm>
          <a:prstGeom prst="rect">
            <a:avLst/>
          </a:prstGeom>
        </p:spPr>
        <p:txBody>
          <a:bodyPr wrap="square">
            <a:spAutoFit/>
          </a:bodyPr>
          <a:lstStyle/>
          <a:p>
            <a:pPr algn="l" rtl="0"/>
            <a:r>
              <a:rPr lang="en-US" dirty="0" smtClean="0"/>
              <a:t>principle:</a:t>
            </a:r>
          </a:p>
          <a:p>
            <a:pPr algn="l" rtl="0"/>
            <a:r>
              <a:rPr lang="en-US" dirty="0" smtClean="0"/>
              <a:t> </a:t>
            </a:r>
            <a:r>
              <a:rPr lang="en-US" dirty="0"/>
              <a:t>Separation and purification of proteins using ion exchange chromatography is based primarily on differences in the ionic properties of surface amino acids. </a:t>
            </a:r>
            <a:endParaRPr lang="en-US" dirty="0" smtClean="0"/>
          </a:p>
          <a:p>
            <a:pPr algn="l" rtl="0"/>
            <a:r>
              <a:rPr lang="en-US" dirty="0" smtClean="0"/>
              <a:t>Exposed </a:t>
            </a:r>
            <a:r>
              <a:rPr lang="en-US" dirty="0"/>
              <a:t>arginine, histidine, and lysine residues are generally positively charged and aspartic acid and glutamic acid residues possess a negative charge at neutral </a:t>
            </a:r>
            <a:r>
              <a:rPr lang="en-US" dirty="0" err="1"/>
              <a:t>pH.</a:t>
            </a:r>
            <a:r>
              <a:rPr lang="en-US" dirty="0"/>
              <a:t> </a:t>
            </a:r>
            <a:endParaRPr lang="en-US" dirty="0" smtClean="0"/>
          </a:p>
          <a:p>
            <a:pPr algn="l" rtl="0"/>
            <a:r>
              <a:rPr lang="en-US" dirty="0" smtClean="0"/>
              <a:t>Thus </a:t>
            </a:r>
            <a:r>
              <a:rPr lang="en-US" dirty="0"/>
              <a:t>at a given </a:t>
            </a:r>
            <a:r>
              <a:rPr lang="en-US" dirty="0" err="1"/>
              <a:t>ph</a:t>
            </a:r>
            <a:r>
              <a:rPr lang="en-US" dirty="0"/>
              <a:t>, a protein will possess an overall net charge. </a:t>
            </a:r>
            <a:endParaRPr lang="en-US" dirty="0" smtClean="0"/>
          </a:p>
          <a:p>
            <a:pPr marL="285750" indent="-285750" algn="l" rtl="0">
              <a:buFont typeface="Wingdings" panose="05000000000000000000" pitchFamily="2" charset="2"/>
              <a:buChar char="Ø"/>
            </a:pPr>
            <a:r>
              <a:rPr lang="en-US" dirty="0" smtClean="0"/>
              <a:t>At </a:t>
            </a:r>
            <a:r>
              <a:rPr lang="en-US" dirty="0"/>
              <a:t>a lower pH, the net charge will be more positive </a:t>
            </a:r>
            <a:r>
              <a:rPr lang="en-US" dirty="0" smtClean="0"/>
              <a:t>+</a:t>
            </a:r>
            <a:endParaRPr lang="en-US" dirty="0"/>
          </a:p>
          <a:p>
            <a:pPr marL="285750" indent="-285750" algn="l" rtl="0">
              <a:buFont typeface="Wingdings" panose="05000000000000000000" pitchFamily="2" charset="2"/>
              <a:buChar char="Ø"/>
            </a:pPr>
            <a:r>
              <a:rPr lang="en-US" dirty="0" smtClean="0"/>
              <a:t> At </a:t>
            </a:r>
            <a:r>
              <a:rPr lang="en-US" dirty="0"/>
              <a:t>a higher </a:t>
            </a:r>
            <a:r>
              <a:rPr lang="en-US" dirty="0" smtClean="0"/>
              <a:t>pH, </a:t>
            </a:r>
            <a:r>
              <a:rPr lang="en-US" dirty="0"/>
              <a:t>the net charge will be more </a:t>
            </a:r>
            <a:r>
              <a:rPr lang="en-US" dirty="0" smtClean="0"/>
              <a:t>negative - </a:t>
            </a:r>
            <a:r>
              <a:rPr lang="en-US" dirty="0"/>
              <a:t>The pH at which the positive charges equal the negative charges (in other words, the net charge of the protein is zero) defines that protein’s isoelectric point (PI). </a:t>
            </a:r>
            <a:endParaRPr lang="en-US" dirty="0" smtClean="0"/>
          </a:p>
          <a:p>
            <a:pPr marL="285750" indent="-285750" algn="l" rtl="0">
              <a:buFont typeface="Wingdings" panose="05000000000000000000" pitchFamily="2" charset="2"/>
              <a:buChar char="Ø"/>
            </a:pPr>
            <a:r>
              <a:rPr lang="en-US" dirty="0" smtClean="0"/>
              <a:t>For </a:t>
            </a:r>
            <a:r>
              <a:rPr lang="en-US" dirty="0"/>
              <a:t>IEC, a good rule to follow when separating a protein whose isoelectric point is known is to select a working pH which is 1 unit away from the PI of the protein. At this pH, the protein will possess a high enough net charge to bind well to the ion exchange column.</a:t>
            </a:r>
            <a:endParaRPr lang="ar-SA" dirty="0"/>
          </a:p>
        </p:txBody>
      </p:sp>
      <p:pic>
        <p:nvPicPr>
          <p:cNvPr id="3" name="Picture 2"/>
          <p:cNvPicPr>
            <a:picLocks noChangeAspect="1"/>
          </p:cNvPicPr>
          <p:nvPr/>
        </p:nvPicPr>
        <p:blipFill>
          <a:blip r:embed="rId2"/>
          <a:stretch>
            <a:fillRect/>
          </a:stretch>
        </p:blipFill>
        <p:spPr>
          <a:xfrm>
            <a:off x="8015429" y="109182"/>
            <a:ext cx="2657475" cy="1905000"/>
          </a:xfrm>
          <a:prstGeom prst="rect">
            <a:avLst/>
          </a:prstGeom>
        </p:spPr>
      </p:pic>
    </p:spTree>
    <p:extLst>
      <p:ext uri="{BB962C8B-B14F-4D97-AF65-F5344CB8AC3E}">
        <p14:creationId xmlns:p14="http://schemas.microsoft.com/office/powerpoint/2010/main" val="1864842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947768" y="631209"/>
            <a:ext cx="8915399" cy="2262781"/>
          </a:xfrm>
        </p:spPr>
        <p:txBody>
          <a:bodyPr/>
          <a:lstStyle/>
          <a:p>
            <a:r>
              <a:rPr lang="en-US" dirty="0" smtClean="0"/>
              <a:t>Stages </a:t>
            </a:r>
            <a:endParaRPr lang="ar-SA" dirty="0"/>
          </a:p>
        </p:txBody>
      </p:sp>
      <p:sp>
        <p:nvSpPr>
          <p:cNvPr id="5" name="Subtitle 4"/>
          <p:cNvSpPr>
            <a:spLocks noGrp="1"/>
          </p:cNvSpPr>
          <p:nvPr>
            <p:ph type="subTitle" idx="1"/>
          </p:nvPr>
        </p:nvSpPr>
        <p:spPr/>
        <p:txBody>
          <a:bodyPr>
            <a:normAutofit fontScale="70000" lnSpcReduction="20000"/>
          </a:bodyPr>
          <a:lstStyle/>
          <a:p>
            <a:pPr rtl="0"/>
            <a:r>
              <a:rPr lang="en-US" dirty="0"/>
              <a:t>Set up column – pour column </a:t>
            </a:r>
          </a:p>
          <a:p>
            <a:pPr rtl="0"/>
            <a:r>
              <a:rPr lang="en-US" dirty="0"/>
              <a:t>Load ample on to column – adsorption</a:t>
            </a:r>
          </a:p>
          <a:p>
            <a:pPr rtl="0"/>
            <a:r>
              <a:rPr lang="en-US" dirty="0"/>
              <a:t>Wash unbounded off column</a:t>
            </a:r>
          </a:p>
          <a:p>
            <a:pPr rtl="0"/>
            <a:r>
              <a:rPr lang="en-US" dirty="0"/>
              <a:t>Elution </a:t>
            </a:r>
          </a:p>
          <a:p>
            <a:endParaRPr lang="ar-SA" dirty="0"/>
          </a:p>
        </p:txBody>
      </p:sp>
      <p:pic>
        <p:nvPicPr>
          <p:cNvPr id="2" name="Picture 1"/>
          <p:cNvPicPr>
            <a:picLocks noChangeAspect="1"/>
          </p:cNvPicPr>
          <p:nvPr/>
        </p:nvPicPr>
        <p:blipFill>
          <a:blip r:embed="rId2"/>
          <a:stretch>
            <a:fillRect/>
          </a:stretch>
        </p:blipFill>
        <p:spPr>
          <a:xfrm>
            <a:off x="5427662" y="122782"/>
            <a:ext cx="6076950" cy="4562475"/>
          </a:xfrm>
          <a:prstGeom prst="rect">
            <a:avLst/>
          </a:prstGeom>
        </p:spPr>
      </p:pic>
    </p:spTree>
    <p:extLst>
      <p:ext uri="{BB962C8B-B14F-4D97-AF65-F5344CB8AC3E}">
        <p14:creationId xmlns:p14="http://schemas.microsoft.com/office/powerpoint/2010/main" val="532037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l" rtl="0">
              <a:buNone/>
            </a:pPr>
            <a:r>
              <a:rPr lang="en-US" dirty="0" smtClean="0"/>
              <a:t> </a:t>
            </a:r>
            <a:endParaRPr lang="en-US" dirty="0" smtClean="0"/>
          </a:p>
          <a:p>
            <a:pPr algn="l" rtl="0"/>
            <a:endParaRPr lang="ar-SA" dirty="0"/>
          </a:p>
        </p:txBody>
      </p:sp>
      <p:pic>
        <p:nvPicPr>
          <p:cNvPr id="5" name="Picture 4"/>
          <p:cNvPicPr>
            <a:picLocks noChangeAspect="1"/>
          </p:cNvPicPr>
          <p:nvPr/>
        </p:nvPicPr>
        <p:blipFill>
          <a:blip r:embed="rId2"/>
          <a:stretch>
            <a:fillRect/>
          </a:stretch>
        </p:blipFill>
        <p:spPr>
          <a:xfrm>
            <a:off x="3057525" y="1147762"/>
            <a:ext cx="6076950" cy="4562475"/>
          </a:xfrm>
          <a:prstGeom prst="rect">
            <a:avLst/>
          </a:prstGeom>
        </p:spPr>
      </p:pic>
    </p:spTree>
    <p:extLst>
      <p:ext uri="{BB962C8B-B14F-4D97-AF65-F5344CB8AC3E}">
        <p14:creationId xmlns:p14="http://schemas.microsoft.com/office/powerpoint/2010/main" val="2489516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057525" y="1147762"/>
            <a:ext cx="6076950" cy="4562475"/>
          </a:xfrm>
          <a:prstGeom prst="rect">
            <a:avLst/>
          </a:prstGeom>
        </p:spPr>
      </p:pic>
    </p:spTree>
    <p:extLst>
      <p:ext uri="{BB962C8B-B14F-4D97-AF65-F5344CB8AC3E}">
        <p14:creationId xmlns:p14="http://schemas.microsoft.com/office/powerpoint/2010/main" val="4039061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057525" y="1147762"/>
            <a:ext cx="6076950" cy="4562475"/>
          </a:xfrm>
          <a:prstGeom prst="rect">
            <a:avLst/>
          </a:prstGeom>
        </p:spPr>
      </p:pic>
    </p:spTree>
    <p:extLst>
      <p:ext uri="{BB962C8B-B14F-4D97-AF65-F5344CB8AC3E}">
        <p14:creationId xmlns:p14="http://schemas.microsoft.com/office/powerpoint/2010/main" val="1955297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057525" y="1147762"/>
            <a:ext cx="6076950" cy="4562475"/>
          </a:xfrm>
          <a:prstGeom prst="rect">
            <a:avLst/>
          </a:prstGeom>
        </p:spPr>
      </p:pic>
    </p:spTree>
    <p:extLst>
      <p:ext uri="{BB962C8B-B14F-4D97-AF65-F5344CB8AC3E}">
        <p14:creationId xmlns:p14="http://schemas.microsoft.com/office/powerpoint/2010/main" val="39132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5782</TotalTime>
  <Words>380</Words>
  <Application>Microsoft Office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MS Mincho</vt:lpstr>
      <vt:lpstr>Arial</vt:lpstr>
      <vt:lpstr>Calibri</vt:lpstr>
      <vt:lpstr>Cambria</vt:lpstr>
      <vt:lpstr>Century Gothic</vt:lpstr>
      <vt:lpstr>Tahoma</vt:lpstr>
      <vt:lpstr>Times New Roman</vt:lpstr>
      <vt:lpstr>Wingdings</vt:lpstr>
      <vt:lpstr>Wingdings 3</vt:lpstr>
      <vt:lpstr>Wisp</vt:lpstr>
      <vt:lpstr>Experiment 3 Separation of proteins by Anion exchange chromatography</vt:lpstr>
      <vt:lpstr>PowerPoint Presentation</vt:lpstr>
      <vt:lpstr>Stages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Asus</cp:lastModifiedBy>
  <cp:revision>114</cp:revision>
  <dcterms:created xsi:type="dcterms:W3CDTF">2017-09-22T06:40:13Z</dcterms:created>
  <dcterms:modified xsi:type="dcterms:W3CDTF">2017-10-16T06:49:44Z</dcterms:modified>
</cp:coreProperties>
</file>