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46" r:id="rId2"/>
    <p:sldId id="347" r:id="rId3"/>
    <p:sldId id="348" r:id="rId4"/>
    <p:sldId id="349" r:id="rId5"/>
    <p:sldId id="350" r:id="rId6"/>
    <p:sldId id="352" r:id="rId7"/>
    <p:sldId id="35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940" autoAdjust="0"/>
    <p:restoredTop sz="99096" autoAdjust="0"/>
  </p:normalViewPr>
  <p:slideViewPr>
    <p:cSldViewPr>
      <p:cViewPr varScale="1">
        <p:scale>
          <a:sx n="116" d="100"/>
          <a:sy n="116" d="100"/>
        </p:scale>
        <p:origin x="-14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45F4AD-88A8-43A3-A3DB-55ED5C25CC84}" type="datetime3">
              <a:rPr lang="en-US" smtClean="0"/>
              <a:pPr/>
              <a:t>23 November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331C77-8C3B-4F55-A060-78875D043F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845405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A17EF1-B9C7-45E6-820B-65E51AF93ABC}" type="datetime3">
              <a:rPr lang="en-US" smtClean="0"/>
              <a:pPr/>
              <a:t>23 November 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A3E60A-8848-4F89-8BBF-888F8D0AD8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40405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115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3567B-CAD8-4E48-914C-01ED97C73A2C}" type="datetime3">
              <a:rPr lang="en-US" smtClean="0"/>
              <a:pPr/>
              <a:t>23 November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King Saud University </a:t>
            </a:r>
          </a:p>
          <a:p>
            <a:r>
              <a:rPr lang="en-US" dirty="0" smtClean="0"/>
              <a:t>College of Engineering </a:t>
            </a:r>
          </a:p>
          <a:p>
            <a:r>
              <a:rPr lang="en-US" dirty="0" smtClean="0"/>
              <a:t>Department of Industrial Engineering 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                                                          </a:t>
            </a:r>
            <a:fld id="{B7703AD2-85CE-436C-9CB6-A6E335231651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1524000"/>
            <a:ext cx="9144000" cy="5334000"/>
            <a:chOff x="0" y="1524000"/>
            <a:chExt cx="9144000" cy="5334000"/>
          </a:xfrm>
        </p:grpSpPr>
        <p:pic>
          <p:nvPicPr>
            <p:cNvPr id="8" name="Picture 7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58200" y="6276975"/>
              <a:ext cx="685800" cy="581025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274473"/>
              <a:ext cx="450969" cy="583527"/>
            </a:xfrm>
            <a:prstGeom prst="rect">
              <a:avLst/>
            </a:prstGeom>
          </p:spPr>
        </p:pic>
        <p:cxnSp>
          <p:nvCxnSpPr>
            <p:cNvPr id="10" name="Straight Connector 9"/>
            <p:cNvCxnSpPr/>
            <p:nvPr userDrawn="1"/>
          </p:nvCxnSpPr>
          <p:spPr>
            <a:xfrm>
              <a:off x="0" y="6248400"/>
              <a:ext cx="9144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 userDrawn="1"/>
          </p:nvCxnSpPr>
          <p:spPr>
            <a:xfrm>
              <a:off x="0" y="1524000"/>
              <a:ext cx="9144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31111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 i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EC610195-47D8-416F-A3F3-A22B51F02B0E}" type="datetime3">
              <a:rPr lang="en-US" smtClean="0"/>
              <a:pPr/>
              <a:t>23 November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King Saud University </a:t>
            </a:r>
          </a:p>
          <a:p>
            <a:r>
              <a:rPr lang="en-US" smtClean="0"/>
              <a:t>College of Engineering </a:t>
            </a:r>
          </a:p>
          <a:p>
            <a:r>
              <a:rPr lang="en-US" smtClean="0"/>
              <a:t>Department of Industrial Engineering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 i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                                                         </a:t>
            </a:r>
            <a:fld id="{B7703AD2-85CE-436C-9CB6-A6E33523165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335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 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1"/>
            <a:ext cx="7467600" cy="4525963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endParaRPr lang="en-US" sz="9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The </a:t>
            </a:r>
            <a:r>
              <a:rPr lang="en-US" dirty="0"/>
              <a:t>following figure shows a view of the driver's seat of a truck cab, with dimensions corresponding to the letters below. </a:t>
            </a:r>
            <a:r>
              <a:rPr lang="en-US" dirty="0" smtClean="0"/>
              <a:t>The figure of the person indicate 36 different body dimensions. For </a:t>
            </a:r>
            <a:r>
              <a:rPr lang="en-US" dirty="0"/>
              <a:t>each cab dimension below, indicate (first column) the important (limiting) body dimension number, and (second column) whether a 5th or 95th percentile anthropometric dimension should be used. 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3567B-CAD8-4E48-914C-01ED97C73A2C}" type="datetime3">
              <a:rPr lang="en-US" smtClean="0"/>
              <a:pPr/>
              <a:t>23 November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King Saud University </a:t>
            </a:r>
          </a:p>
          <a:p>
            <a:r>
              <a:rPr lang="en-US" smtClean="0"/>
              <a:t>College of Engineering </a:t>
            </a:r>
          </a:p>
          <a:p>
            <a:r>
              <a:rPr lang="en-US" smtClean="0"/>
              <a:t>Department of Industrial Engineering 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                                                         </a:t>
            </a:r>
            <a:fld id="{B7703AD2-85CE-436C-9CB6-A6E335231651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54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0390" y="1600200"/>
            <a:ext cx="6731001" cy="4572000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3567B-CAD8-4E48-914C-01ED97C73A2C}" type="datetime3">
              <a:rPr lang="en-US" smtClean="0"/>
              <a:pPr/>
              <a:t>23 November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King Saud University </a:t>
            </a:r>
          </a:p>
          <a:p>
            <a:r>
              <a:rPr lang="en-US" smtClean="0"/>
              <a:t>College of Engineering </a:t>
            </a:r>
          </a:p>
          <a:p>
            <a:r>
              <a:rPr lang="en-US" smtClean="0"/>
              <a:t>Department of Industrial Engineering 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                                                         </a:t>
            </a:r>
            <a:fld id="{B7703AD2-85CE-436C-9CB6-A6E33523165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137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Standing Posture </a:t>
            </a:r>
            <a:r>
              <a:rPr lang="en-US" dirty="0" smtClean="0"/>
              <a:t>– cont.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3567B-CAD8-4E48-914C-01ED97C73A2C}" type="datetime3">
              <a:rPr lang="en-US" smtClean="0"/>
              <a:pPr/>
              <a:t>23 November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King Saud University </a:t>
            </a:r>
          </a:p>
          <a:p>
            <a:r>
              <a:rPr lang="en-US" smtClean="0"/>
              <a:t>College of Engineering </a:t>
            </a:r>
          </a:p>
          <a:p>
            <a:r>
              <a:rPr lang="en-US" smtClean="0"/>
              <a:t>Department of Industrial Engineering 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                                                         </a:t>
            </a:r>
            <a:fld id="{B7703AD2-85CE-436C-9CB6-A6E335231651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600200"/>
            <a:ext cx="2438399" cy="4580061"/>
          </a:xfr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8217" y="1600200"/>
            <a:ext cx="2252383" cy="457200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2587" y="1600200"/>
            <a:ext cx="4185213" cy="4576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43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Sitting Posture – cont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3567B-CAD8-4E48-914C-01ED97C73A2C}" type="datetime3">
              <a:rPr lang="en-US" smtClean="0"/>
              <a:pPr/>
              <a:t>23 November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King Saud University </a:t>
            </a:r>
          </a:p>
          <a:p>
            <a:r>
              <a:rPr lang="en-US" smtClean="0"/>
              <a:t>College of Engineering </a:t>
            </a:r>
          </a:p>
          <a:p>
            <a:r>
              <a:rPr lang="en-US" smtClean="0"/>
              <a:t>Department of Industrial Engineering 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                                                         </a:t>
            </a:r>
            <a:fld id="{B7703AD2-85CE-436C-9CB6-A6E335231651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377" y="1600200"/>
            <a:ext cx="4725423" cy="4572000"/>
          </a:xfr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9355" y="1580166"/>
            <a:ext cx="3217445" cy="4592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282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Sitting Posture – cont.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3567B-CAD8-4E48-914C-01ED97C73A2C}" type="datetime3">
              <a:rPr lang="en-US" smtClean="0"/>
              <a:pPr/>
              <a:t>23 November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King Saud University </a:t>
            </a:r>
          </a:p>
          <a:p>
            <a:r>
              <a:rPr lang="en-US" smtClean="0"/>
              <a:t>College of Engineering </a:t>
            </a:r>
          </a:p>
          <a:p>
            <a:r>
              <a:rPr lang="en-US" smtClean="0"/>
              <a:t>Department of Industrial Engineering 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                                                         </a:t>
            </a:r>
            <a:fld id="{B7703AD2-85CE-436C-9CB6-A6E335231651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1489" y="1600200"/>
            <a:ext cx="2878111" cy="4572000"/>
          </a:xfr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600199"/>
            <a:ext cx="2689353" cy="4575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172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3567B-CAD8-4E48-914C-01ED97C73A2C}" type="datetime3">
              <a:rPr lang="en-US" smtClean="0"/>
              <a:pPr/>
              <a:t>23 November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King Saud University </a:t>
            </a:r>
          </a:p>
          <a:p>
            <a:r>
              <a:rPr lang="en-US" smtClean="0"/>
              <a:t>College of Engineering </a:t>
            </a:r>
          </a:p>
          <a:p>
            <a:r>
              <a:rPr lang="en-US" smtClean="0"/>
              <a:t>Department of Industrial Engineering 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                                                         </a:t>
            </a:r>
            <a:fld id="{B7703AD2-85CE-436C-9CB6-A6E335231651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" name="Content Placeholder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8891" y="46006"/>
            <a:ext cx="4781509" cy="6126194"/>
          </a:xfrm>
          <a:prstGeom prst="rect">
            <a:avLst/>
          </a:prstGeom>
          <a:scene3d>
            <a:camera prst="orthographicFront">
              <a:rot lat="0" lon="0" rev="21540000"/>
            </a:camera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4183048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 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8505169"/>
              </p:ext>
            </p:extLst>
          </p:nvPr>
        </p:nvGraphicFramePr>
        <p:xfrm>
          <a:off x="457200" y="1600200"/>
          <a:ext cx="8229600" cy="44195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/>
                <a:gridCol w="2590800"/>
                <a:gridCol w="1981200"/>
              </a:tblGrid>
              <a:tr h="6584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Cab Dimension (from figure)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Limiting Body Dimension (from figure of person)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 Design Dimension to Use (5th or 95th)</a:t>
                      </a:r>
                    </a:p>
                  </a:txBody>
                  <a:tcPr marL="68580" marR="68580" marT="0" marB="0"/>
                </a:tc>
              </a:tr>
              <a:tr h="6584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sng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 A.</a:t>
                      </a:r>
                      <a:r>
                        <a:rPr lang="en-US" sz="1600" dirty="0">
                          <a:effectLst/>
                          <a:latin typeface="Arial"/>
                          <a:ea typeface="Times New Roman"/>
                        </a:rPr>
                        <a:t> Distance from seat to roof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600" b="1" u="sng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8</a:t>
                      </a:r>
                      <a:r>
                        <a:rPr lang="en-US" sz="1600" dirty="0" smtClean="0">
                          <a:effectLst/>
                          <a:latin typeface="Arial"/>
                          <a:ea typeface="Times New Roman"/>
                        </a:rPr>
                        <a:t> Seated Height </a:t>
                      </a:r>
                      <a:endParaRPr lang="en-US" sz="16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/>
                          <a:ea typeface="Times New Roman"/>
                        </a:rPr>
                        <a:t> 95th</a:t>
                      </a:r>
                    </a:p>
                  </a:txBody>
                  <a:tcPr marL="68580" marR="68580" marT="0" marB="0"/>
                </a:tc>
              </a:tr>
              <a:tr h="6584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600" b="1" u="sng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B.</a:t>
                      </a:r>
                      <a:r>
                        <a:rPr lang="en-US" sz="1600" dirty="0">
                          <a:effectLst/>
                          <a:latin typeface="Arial"/>
                          <a:ea typeface="Times New Roman"/>
                        </a:rPr>
                        <a:t> Distance from top of foot pedals to lower edge of steering wheel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600" b="1" u="sng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15</a:t>
                      </a:r>
                      <a:r>
                        <a:rPr lang="en-US" sz="1600" dirty="0" smtClean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600" dirty="0">
                          <a:effectLst/>
                          <a:latin typeface="Arial"/>
                          <a:ea typeface="Times New Roman"/>
                        </a:rPr>
                        <a:t>Knee </a:t>
                      </a:r>
                      <a:r>
                        <a:rPr lang="en-US" sz="1600" dirty="0" smtClean="0">
                          <a:effectLst/>
                          <a:latin typeface="Arial"/>
                          <a:ea typeface="Times New Roman"/>
                        </a:rPr>
                        <a:t>Height </a:t>
                      </a:r>
                      <a:endParaRPr lang="en-US" sz="16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/>
                          <a:ea typeface="Times New Roman"/>
                        </a:rPr>
                        <a:t>95th</a:t>
                      </a:r>
                    </a:p>
                  </a:txBody>
                  <a:tcPr marL="68580" marR="68580" marT="0" marB="0"/>
                </a:tc>
              </a:tr>
              <a:tr h="89293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600" b="1" u="sng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C.</a:t>
                      </a:r>
                      <a:r>
                        <a:rPr lang="en-US" sz="1600" dirty="0">
                          <a:effectLst/>
                          <a:latin typeface="Arial"/>
                          <a:ea typeface="Times New Roman"/>
                        </a:rPr>
                        <a:t> Horizontal distance from lower edge of steering wheel to seat back (this is really a clearance issue)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600" b="1" u="sng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21</a:t>
                      </a:r>
                      <a:r>
                        <a:rPr lang="en-US" sz="1600" dirty="0" smtClean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600" dirty="0">
                          <a:effectLst/>
                          <a:latin typeface="Arial"/>
                          <a:ea typeface="Times New Roman"/>
                        </a:rPr>
                        <a:t>Abdomen </a:t>
                      </a:r>
                      <a:r>
                        <a:rPr lang="en-US" sz="1600" dirty="0" smtClean="0">
                          <a:effectLst/>
                          <a:latin typeface="Arial"/>
                          <a:ea typeface="Times New Roman"/>
                        </a:rPr>
                        <a:t>Depth </a:t>
                      </a:r>
                      <a:endParaRPr lang="en-US" sz="16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/>
                          <a:ea typeface="Times New Roman"/>
                        </a:rPr>
                        <a:t>95th</a:t>
                      </a:r>
                    </a:p>
                  </a:txBody>
                  <a:tcPr marL="68580" marR="68580" marT="0" marB="0"/>
                </a:tc>
              </a:tr>
              <a:tr h="89293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600" b="1" u="sng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D.</a:t>
                      </a:r>
                      <a:r>
                        <a:rPr lang="en-US" sz="1600" dirty="0">
                          <a:effectLst/>
                          <a:latin typeface="Arial"/>
                          <a:ea typeface="Times New Roman"/>
                        </a:rPr>
                        <a:t> Vertical distance from lower edge of steering wheel to floor (again, a clearance issue)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600" b="1" u="sng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15</a:t>
                      </a:r>
                      <a:r>
                        <a:rPr lang="en-US" sz="1600" dirty="0" smtClean="0">
                          <a:effectLst/>
                          <a:latin typeface="Arial"/>
                          <a:ea typeface="Times New Roman"/>
                        </a:rPr>
                        <a:t> Knee Height </a:t>
                      </a:r>
                      <a:endParaRPr lang="en-US" sz="16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/>
                          <a:ea typeface="Times New Roman"/>
                        </a:rPr>
                        <a:t>95th</a:t>
                      </a:r>
                    </a:p>
                  </a:txBody>
                  <a:tcPr marL="68580" marR="68580" marT="0" marB="0"/>
                </a:tc>
              </a:tr>
              <a:tr h="6584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600" b="1" u="sng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E.</a:t>
                      </a:r>
                      <a:r>
                        <a:rPr lang="en-US" sz="1600" dirty="0">
                          <a:effectLst/>
                          <a:latin typeface="Arial"/>
                          <a:ea typeface="Times New Roman"/>
                        </a:rPr>
                        <a:t> Distance between dashboard and seat back (reach to dashboard)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600" b="1" u="sng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24 </a:t>
                      </a:r>
                      <a:r>
                        <a:rPr lang="en-US" sz="1600" dirty="0" smtClean="0">
                          <a:effectLst/>
                          <a:latin typeface="Arial"/>
                          <a:ea typeface="Times New Roman"/>
                        </a:rPr>
                        <a:t>Arm Length (forward grip </a:t>
                      </a:r>
                      <a:r>
                        <a:rPr lang="en-US" sz="1600" b="1" u="sng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36</a:t>
                      </a:r>
                      <a:r>
                        <a:rPr lang="en-US" sz="1600" dirty="0" smtClean="0">
                          <a:effectLst/>
                          <a:latin typeface="Arial"/>
                          <a:ea typeface="Times New Roman"/>
                        </a:rPr>
                        <a:t>) </a:t>
                      </a:r>
                      <a:endParaRPr lang="en-US" sz="16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/>
                          <a:ea typeface="Times New Roman"/>
                        </a:rPr>
                        <a:t>5th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3567B-CAD8-4E48-914C-01ED97C73A2C}" type="datetime3">
              <a:rPr lang="en-US" smtClean="0"/>
              <a:pPr/>
              <a:t>23 November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King Saud University </a:t>
            </a:r>
          </a:p>
          <a:p>
            <a:r>
              <a:rPr lang="en-US" smtClean="0"/>
              <a:t>College of Engineering </a:t>
            </a:r>
          </a:p>
          <a:p>
            <a:r>
              <a:rPr lang="en-US" smtClean="0"/>
              <a:t>Department of Industrial Engineering 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                                                         </a:t>
            </a:r>
            <a:fld id="{B7703AD2-85CE-436C-9CB6-A6E335231651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42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8337</TotalTime>
  <Words>322</Words>
  <Application>Microsoft Office PowerPoint</Application>
  <PresentationFormat>On-screen Show (4:3)</PresentationFormat>
  <Paragraphs>68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Example 1</vt:lpstr>
      <vt:lpstr>Example 1</vt:lpstr>
      <vt:lpstr>Standard Standing Posture – cont.</vt:lpstr>
      <vt:lpstr>Standard Sitting Posture – cont. </vt:lpstr>
      <vt:lpstr>Standard Sitting Posture – cont.</vt:lpstr>
      <vt:lpstr>PowerPoint Presentation</vt:lpstr>
      <vt:lpstr>Example 1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Tamer Khalaf</dc:creator>
  <cp:lastModifiedBy>User</cp:lastModifiedBy>
  <cp:revision>361</cp:revision>
  <cp:lastPrinted>2012-12-16T04:59:36Z</cp:lastPrinted>
  <dcterms:created xsi:type="dcterms:W3CDTF">2012-02-21T11:35:57Z</dcterms:created>
  <dcterms:modified xsi:type="dcterms:W3CDTF">2015-11-23T06:44:44Z</dcterms:modified>
</cp:coreProperties>
</file>