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987" r:id="rId2"/>
    <p:sldId id="988" r:id="rId3"/>
    <p:sldId id="989" r:id="rId4"/>
    <p:sldId id="1040" r:id="rId5"/>
    <p:sldId id="1041" r:id="rId6"/>
    <p:sldId id="1042" r:id="rId7"/>
    <p:sldId id="1044" r:id="rId8"/>
    <p:sldId id="1339" r:id="rId9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9944" autoAdjust="0"/>
    <p:restoredTop sz="94660"/>
  </p:normalViewPr>
  <p:slideViewPr>
    <p:cSldViewPr>
      <p:cViewPr varScale="1">
        <p:scale>
          <a:sx n="86" d="100"/>
          <a:sy n="86" d="100"/>
        </p:scale>
        <p:origin x="5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E7D6C0-F8E2-4802-9844-113DC5D9DC78}" type="datetimeFigureOut">
              <a:rPr lang="en-US" smtClean="0"/>
              <a:pPr/>
              <a:t>4/25/2017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56AD8-50CC-4A4E-9554-F0D6DACE14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290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170E21-EB40-49BD-9996-0CE773030E89}" type="datetimeFigureOut">
              <a:rPr lang="en-US" smtClean="0"/>
              <a:pPr/>
              <a:t>4/25/2017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6D8D4-A015-46D4-95DA-67207F22CB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363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D1DF6-5CC4-4E49-95E0-DE1739E90239}" type="datetimeFigureOut">
              <a:rPr lang="en-US" smtClean="0"/>
              <a:pPr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98340-A828-4F2C-B949-B69897AFB5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133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D1DF6-5CC4-4E49-95E0-DE1739E90239}" type="datetimeFigureOut">
              <a:rPr lang="en-US" smtClean="0"/>
              <a:pPr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98340-A828-4F2C-B949-B69897AFB5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466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D1DF6-5CC4-4E49-95E0-DE1739E90239}" type="datetimeFigureOut">
              <a:rPr lang="en-US" smtClean="0"/>
              <a:pPr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98340-A828-4F2C-B949-B69897AFB5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82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D1DF6-5CC4-4E49-95E0-DE1739E90239}" type="datetimeFigureOut">
              <a:rPr lang="en-US" smtClean="0"/>
              <a:pPr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98340-A828-4F2C-B949-B69897AFB5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907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D1DF6-5CC4-4E49-95E0-DE1739E90239}" type="datetimeFigureOut">
              <a:rPr lang="en-US" smtClean="0"/>
              <a:pPr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98340-A828-4F2C-B949-B69897AFB5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19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D1DF6-5CC4-4E49-95E0-DE1739E90239}" type="datetimeFigureOut">
              <a:rPr lang="en-US" smtClean="0"/>
              <a:pPr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98340-A828-4F2C-B949-B69897AFB5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214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D1DF6-5CC4-4E49-95E0-DE1739E90239}" type="datetimeFigureOut">
              <a:rPr lang="en-US" smtClean="0"/>
              <a:pPr/>
              <a:t>4/25/2017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98340-A828-4F2C-B949-B69897AFB5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66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D1DF6-5CC4-4E49-95E0-DE1739E90239}" type="datetimeFigureOut">
              <a:rPr lang="en-US" smtClean="0"/>
              <a:pPr/>
              <a:t>4/25/2017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98340-A828-4F2C-B949-B69897AFB5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851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D1DF6-5CC4-4E49-95E0-DE1739E90239}" type="datetimeFigureOut">
              <a:rPr lang="en-US" smtClean="0"/>
              <a:pPr/>
              <a:t>4/25/2017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98340-A828-4F2C-B949-B69897AFB5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078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D1DF6-5CC4-4E49-95E0-DE1739E90239}" type="datetimeFigureOut">
              <a:rPr lang="en-US" smtClean="0"/>
              <a:pPr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98340-A828-4F2C-B949-B69897AFB5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047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D1DF6-5CC4-4E49-95E0-DE1739E90239}" type="datetimeFigureOut">
              <a:rPr lang="en-US" smtClean="0"/>
              <a:pPr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98340-A828-4F2C-B949-B69897AFB5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879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D1DF6-5CC4-4E49-95E0-DE1739E90239}" type="datetimeFigureOut">
              <a:rPr lang="en-US" smtClean="0"/>
              <a:pPr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98340-A828-4F2C-B949-B69897AFB5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127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Anti-Infective </a:t>
            </a:r>
            <a:r>
              <a:rPr lang="en-US" altLang="en-US" dirty="0" smtClean="0"/>
              <a:t>Agents</a:t>
            </a:r>
            <a:endParaRPr lang="en-US" altLang="en-US" dirty="0"/>
          </a:p>
        </p:txBody>
      </p:sp>
      <p:sp>
        <p:nvSpPr>
          <p:cNvPr id="11776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Antibiotics</a:t>
            </a:r>
          </a:p>
          <a:p>
            <a:r>
              <a:rPr lang="en-US" altLang="en-US" dirty="0" smtClean="0"/>
              <a:t>Medications </a:t>
            </a:r>
            <a:r>
              <a:rPr lang="en-US" altLang="en-US" dirty="0"/>
              <a:t>used to treat bacterial infections</a:t>
            </a:r>
          </a:p>
          <a:p>
            <a:r>
              <a:rPr lang="en-US" altLang="en-US" dirty="0"/>
              <a:t>Ideally, before beginning antibiotic therapy, the suspected areas of infection should be cultured to identify the causative organism and potential antibiotic susceptibilities.</a:t>
            </a:r>
          </a:p>
        </p:txBody>
      </p:sp>
    </p:spTree>
    <p:extLst>
      <p:ext uri="{BB962C8B-B14F-4D97-AF65-F5344CB8AC3E}">
        <p14:creationId xmlns:p14="http://schemas.microsoft.com/office/powerpoint/2010/main" val="1966125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Antibiotics</a:t>
            </a:r>
          </a:p>
        </p:txBody>
      </p:sp>
      <p:sp>
        <p:nvSpPr>
          <p:cNvPr id="1751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Empiric therapy:  treatment of an infection before specific culture information has been reported or obtained</a:t>
            </a:r>
          </a:p>
          <a:p>
            <a:r>
              <a:rPr lang="en-US" altLang="en-US"/>
              <a:t>Prophylactic therapy:  treatment with antibiotics to prevent an infection, as in intra-abdominal surgery</a:t>
            </a:r>
          </a:p>
        </p:txBody>
      </p:sp>
    </p:spTree>
    <p:extLst>
      <p:ext uri="{BB962C8B-B14F-4D97-AF65-F5344CB8AC3E}">
        <p14:creationId xmlns:p14="http://schemas.microsoft.com/office/powerpoint/2010/main" val="1027217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Antibiotics</a:t>
            </a:r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4950" indent="-234950"/>
            <a:r>
              <a:rPr lang="en-US" altLang="en-US"/>
              <a:t>Bactericidal: kill bacteria</a:t>
            </a:r>
          </a:p>
          <a:p>
            <a:pPr marL="234950" indent="-234950"/>
            <a:r>
              <a:rPr lang="en-US" altLang="en-US"/>
              <a:t>Bacteriostatic: inhibit growth of susceptible bacteria, rather than killing them immediately; will eventually lead to bacterial death</a:t>
            </a:r>
          </a:p>
        </p:txBody>
      </p:sp>
    </p:spTree>
    <p:extLst>
      <p:ext uri="{BB962C8B-B14F-4D97-AF65-F5344CB8AC3E}">
        <p14:creationId xmlns:p14="http://schemas.microsoft.com/office/powerpoint/2010/main" val="2300097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Antibiotics:  Nursing Implications</a:t>
            </a:r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1892300"/>
            <a:ext cx="7635875" cy="4114800"/>
          </a:xfrm>
        </p:spPr>
        <p:txBody>
          <a:bodyPr/>
          <a:lstStyle/>
          <a:p>
            <a:pPr>
              <a:spcBef>
                <a:spcPct val="50000"/>
              </a:spcBef>
              <a:spcAft>
                <a:spcPct val="55000"/>
              </a:spcAft>
            </a:pPr>
            <a:r>
              <a:rPr lang="en-US" altLang="en-US" sz="2400"/>
              <a:t>Before beginning therapy, assess drug allergies; hepatic, liver, and cardiac function; and other lab studies.</a:t>
            </a:r>
          </a:p>
          <a:p>
            <a:pPr>
              <a:spcBef>
                <a:spcPct val="50000"/>
              </a:spcBef>
              <a:spcAft>
                <a:spcPct val="55000"/>
              </a:spcAft>
            </a:pPr>
            <a:r>
              <a:rPr lang="en-US" altLang="en-US" sz="2400"/>
              <a:t>Be sure to obtain thorough patient health history, including immune status.</a:t>
            </a:r>
          </a:p>
          <a:p>
            <a:pPr>
              <a:spcBef>
                <a:spcPct val="50000"/>
              </a:spcBef>
              <a:spcAft>
                <a:spcPct val="55000"/>
              </a:spcAft>
            </a:pPr>
            <a:r>
              <a:rPr lang="en-US" altLang="en-US" sz="2400"/>
              <a:t>Assess for conditions that may be contraindications to antibiotic use, or that may indicate cautious use.</a:t>
            </a:r>
          </a:p>
          <a:p>
            <a:pPr>
              <a:spcBef>
                <a:spcPct val="50000"/>
              </a:spcBef>
              <a:spcAft>
                <a:spcPct val="55000"/>
              </a:spcAft>
            </a:pPr>
            <a:r>
              <a:rPr lang="en-US" altLang="en-US" sz="2400"/>
              <a:t>Assess for potential drug interactions.</a:t>
            </a:r>
          </a:p>
        </p:txBody>
      </p:sp>
    </p:spTree>
    <p:extLst>
      <p:ext uri="{BB962C8B-B14F-4D97-AF65-F5344CB8AC3E}">
        <p14:creationId xmlns:p14="http://schemas.microsoft.com/office/powerpoint/2010/main" val="2127048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Antibiotics:  Nursing Implications</a:t>
            </a:r>
          </a:p>
        </p:txBody>
      </p:sp>
      <p:sp>
        <p:nvSpPr>
          <p:cNvPr id="2191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35875" cy="4114800"/>
          </a:xfrm>
        </p:spPr>
        <p:txBody>
          <a:bodyPr/>
          <a:lstStyle/>
          <a:p>
            <a:r>
              <a:rPr lang="en-US" altLang="en-US"/>
              <a:t>It is ESSENTIAL to obtain cultures from appropriate sites BEFORE beginning antibiotic therapy.</a:t>
            </a:r>
          </a:p>
        </p:txBody>
      </p:sp>
    </p:spTree>
    <p:extLst>
      <p:ext uri="{BB962C8B-B14F-4D97-AF65-F5344CB8AC3E}">
        <p14:creationId xmlns:p14="http://schemas.microsoft.com/office/powerpoint/2010/main" val="263787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Antibiotics:  Nursing Implications</a:t>
            </a:r>
          </a:p>
        </p:txBody>
      </p:sp>
      <p:sp>
        <p:nvSpPr>
          <p:cNvPr id="2109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1879600"/>
            <a:ext cx="7635875" cy="41148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55000"/>
              </a:spcBef>
              <a:spcAft>
                <a:spcPct val="55000"/>
              </a:spcAft>
            </a:pPr>
            <a:r>
              <a:rPr lang="en-US" altLang="en-US" sz="2400"/>
              <a:t>Patients should be instructed to take antibiotics exactly as prescribed and for the length of time prescribed; they should not stop taking the medication early when they feel better.</a:t>
            </a:r>
          </a:p>
          <a:p>
            <a:pPr>
              <a:lnSpc>
                <a:spcPct val="95000"/>
              </a:lnSpc>
              <a:spcBef>
                <a:spcPct val="55000"/>
              </a:spcBef>
              <a:spcAft>
                <a:spcPct val="55000"/>
              </a:spcAft>
            </a:pPr>
            <a:r>
              <a:rPr lang="en-US" altLang="en-US" sz="2400"/>
              <a:t>Assess for signs and symptoms of superinfection:  fever, perineal itching, cough, lethargy, or any unusual discharge.</a:t>
            </a:r>
          </a:p>
        </p:txBody>
      </p:sp>
    </p:spTree>
    <p:extLst>
      <p:ext uri="{BB962C8B-B14F-4D97-AF65-F5344CB8AC3E}">
        <p14:creationId xmlns:p14="http://schemas.microsoft.com/office/powerpoint/2010/main" val="2716309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Antibiotics:  Nursing Implications</a:t>
            </a:r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635875" cy="4114800"/>
          </a:xfrm>
        </p:spPr>
        <p:txBody>
          <a:bodyPr>
            <a:normAutofit/>
          </a:bodyPr>
          <a:lstStyle/>
          <a:p>
            <a:pPr>
              <a:lnSpc>
                <a:spcPct val="95000"/>
              </a:lnSpc>
              <a:spcBef>
                <a:spcPct val="55000"/>
              </a:spcBef>
              <a:spcAft>
                <a:spcPct val="55000"/>
              </a:spcAft>
            </a:pPr>
            <a:r>
              <a:rPr lang="en-US" altLang="en-US" dirty="0"/>
              <a:t>Each class of antibiotics has specific side effects and drug interactions that must be carefully assessed and monitored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0"/>
            <a:ext cx="84582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0722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Antibiotics:  Nursing Implications</a:t>
            </a:r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4419600"/>
            <a:ext cx="7635875" cy="4114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altLang="en-US" sz="2800" dirty="0" smtClean="0"/>
              <a:t>The </a:t>
            </a:r>
            <a:r>
              <a:rPr lang="en-US" altLang="en-US" sz="2800" dirty="0"/>
              <a:t>most common side effects of antibiotics are nausea, vomiting, and </a:t>
            </a:r>
            <a:r>
              <a:rPr lang="en-US" altLang="en-US" sz="2800" dirty="0" smtClean="0"/>
              <a:t>diarrhea.</a:t>
            </a:r>
          </a:p>
          <a:p>
            <a:pPr>
              <a:spcBef>
                <a:spcPts val="0"/>
              </a:spcBef>
            </a:pPr>
            <a:r>
              <a:rPr lang="en-US" altLang="en-US" sz="2800" dirty="0" smtClean="0"/>
              <a:t>All </a:t>
            </a:r>
            <a:r>
              <a:rPr lang="en-US" altLang="en-US" sz="2800" dirty="0"/>
              <a:t>oral antibiotics are absorbed better if taken with at least 6 to 8 ounces of water.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85344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6566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3663</TotalTime>
  <Words>288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Anti-Infective Agents</vt:lpstr>
      <vt:lpstr>Antibiotics</vt:lpstr>
      <vt:lpstr>Antibiotics</vt:lpstr>
      <vt:lpstr>Antibiotics:  Nursing Implications</vt:lpstr>
      <vt:lpstr>Antibiotics:  Nursing Implications</vt:lpstr>
      <vt:lpstr>Antibiotics:  Nursing Implications</vt:lpstr>
      <vt:lpstr>Antibiotics:  Nursing Implications</vt:lpstr>
      <vt:lpstr>Antibiotics:  Nursing Implications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rene</dc:creator>
  <cp:lastModifiedBy>Alshehri</cp:lastModifiedBy>
  <cp:revision>179</cp:revision>
  <cp:lastPrinted>2014-02-09T10:17:46Z</cp:lastPrinted>
  <dcterms:created xsi:type="dcterms:W3CDTF">2014-01-29T13:20:27Z</dcterms:created>
  <dcterms:modified xsi:type="dcterms:W3CDTF">2017-04-25T07:13:10Z</dcterms:modified>
</cp:coreProperties>
</file>