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3" r:id="rId1"/>
  </p:sldMasterIdLst>
  <p:sldIdLst>
    <p:sldId id="275" r:id="rId2"/>
    <p:sldId id="256" r:id="rId3"/>
    <p:sldId id="257" r:id="rId4"/>
    <p:sldId id="258" r:id="rId5"/>
    <p:sldId id="259" r:id="rId6"/>
    <p:sldId id="260" r:id="rId7"/>
    <p:sldId id="261" r:id="rId8"/>
    <p:sldId id="262" r:id="rId9"/>
    <p:sldId id="263" r:id="rId10"/>
    <p:sldId id="264" r:id="rId11"/>
    <p:sldId id="265" r:id="rId12"/>
    <p:sldId id="266" r:id="rId13"/>
    <p:sldId id="273" r:id="rId14"/>
    <p:sldId id="267" r:id="rId15"/>
    <p:sldId id="268" r:id="rId16"/>
    <p:sldId id="269" r:id="rId17"/>
    <p:sldId id="270" r:id="rId18"/>
    <p:sldId id="271" r:id="rId19"/>
    <p:sldId id="272"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300"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5/21/2015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8343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5/21/2015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36189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5/21/2015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40058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5/21/2015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675213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0EBB0C4-6273-4C6E-B9BD-2EDC30F1CD52}" type="datetimeFigureOut">
              <a:rPr lang="en-US" smtClean="0"/>
              <a:t>5/21/2015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3851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5/21/2015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14102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97280" y="2582334"/>
            <a:ext cx="4937760" cy="3378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217920" y="2582334"/>
            <a:ext cx="4937760" cy="3378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5/21/2015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98796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5/21/2015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54046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smtClean="0"/>
              <a:t>5/21/2015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54596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smtClean="0"/>
              <a:t>5/21/2015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82842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9CAD897-D46E-4AD2-BD9B-49DD3E640873}" type="datetimeFigureOut">
              <a:rPr lang="en-US" smtClean="0"/>
              <a:t>5/21/2015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78340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t>5/21/2015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965691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7280" y="286603"/>
            <a:ext cx="10058400" cy="5720497"/>
          </a:xfrm>
        </p:spPr>
        <p:txBody>
          <a:bodyPr>
            <a:noAutofit/>
          </a:bodyPr>
          <a:lstStyle/>
          <a:p>
            <a:pPr algn="ctr"/>
            <a:r>
              <a:rPr lang="ar-SA" sz="41300" dirty="0" smtClean="0">
                <a:solidFill>
                  <a:schemeClr val="accent1">
                    <a:lumMod val="50000"/>
                  </a:schemeClr>
                </a:solidFill>
                <a:effectLst>
                  <a:outerShdw blurRad="38100" dist="38100" dir="2700000" algn="tl">
                    <a:srgbClr val="000000">
                      <a:alpha val="43137"/>
                    </a:srgbClr>
                  </a:outerShdw>
                </a:effectLst>
                <a:sym typeface="AGA Arabesque" panose="05010101010101010101" pitchFamily="2" charset="2"/>
              </a:rPr>
              <a:t></a:t>
            </a:r>
            <a:endParaRPr lang="ar-SA" sz="41300" dirty="0">
              <a:solidFill>
                <a:schemeClr val="accent1">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77919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just">
              <a:lnSpc>
                <a:spcPct val="150000"/>
              </a:lnSpc>
            </a:pPr>
            <a:r>
              <a:rPr lang="ar-SA" sz="4400" b="1" dirty="0">
                <a:solidFill>
                  <a:schemeClr val="accent1">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حمل الصليب وتقديسه:</a:t>
            </a:r>
          </a:p>
          <a:p>
            <a:pPr algn="just">
              <a:lnSpc>
                <a:spcPct val="150000"/>
              </a:lnSpc>
            </a:pPr>
            <a:r>
              <a:rPr lang="ar-SA" sz="2800" dirty="0">
                <a:solidFill>
                  <a:schemeClr val="accent2">
                    <a:lumMod val="75000"/>
                  </a:schemeClr>
                </a:solidFill>
                <a:latin typeface="Sakkal Majalla" panose="02000000000000000000" pitchFamily="2" charset="-78"/>
                <a:cs typeface="Sakkal Majalla" panose="02000000000000000000" pitchFamily="2" charset="-78"/>
              </a:rPr>
              <a:t>النصارى يرمزون بالصليب الذي يحملونه إلى صلب المسيح عليه السلام عندهم، ويزعمون أن حمله يشعرهم بإنكار النفس واقتفاء أثر المسيح في هذا الإنكار والسير وراء مخلصهم وفاديهم، ولا يوجد لدى النصارى دليل على حمل الصليب فضلاً عن تقديسه.</a:t>
            </a:r>
          </a:p>
        </p:txBody>
      </p:sp>
      <p:sp>
        <p:nvSpPr>
          <p:cNvPr id="5" name="عنوان 1"/>
          <p:cNvSpPr txBox="1">
            <a:spLocks/>
          </p:cNvSpPr>
          <p:nvPr/>
        </p:nvSpPr>
        <p:spPr>
          <a:xfrm>
            <a:off x="1097280" y="286603"/>
            <a:ext cx="10058400" cy="1148497"/>
          </a:xfrm>
          <a:prstGeom prst="rect">
            <a:avLst/>
          </a:prstGeom>
        </p:spPr>
        <p:txBody>
          <a:bodyPr vert="horz" lIns="91440" tIns="45720" rIns="91440" bIns="45720" rtlCol="0" anchor="b">
            <a:normAutofit/>
          </a:bodyPr>
          <a:lstStyle>
            <a:lvl1pPr marL="0"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ar-SA" sz="4400" dirty="0" smtClean="0">
                <a:solidFill>
                  <a:schemeClr val="accent1">
                    <a:lumMod val="75000"/>
                  </a:schemeClr>
                </a:solidFill>
                <a:latin typeface="GE MB Farasha Bold" panose="020A0503020102020204" pitchFamily="18" charset="-78"/>
                <a:ea typeface="GE MB Farasha Bold" panose="020A0503020102020204" pitchFamily="18" charset="-78"/>
                <a:cs typeface="GE MB Farasha Bold" panose="020A0503020102020204" pitchFamily="18" charset="-78"/>
              </a:rPr>
              <a:t>ثانياً: الشعائر عند النصارى</a:t>
            </a:r>
            <a:endParaRPr lang="ar-SA" sz="4400" dirty="0">
              <a:solidFill>
                <a:schemeClr val="accent1">
                  <a:lumMod val="75000"/>
                </a:schemeClr>
              </a:solidFill>
              <a:latin typeface="GE MB Farasha Bold" panose="020A0503020102020204" pitchFamily="18" charset="-78"/>
              <a:ea typeface="GE MB Farasha Bold" panose="020A0503020102020204" pitchFamily="18" charset="-78"/>
              <a:cs typeface="GE MB Farasha Bold" panose="020A0503020102020204" pitchFamily="18" charset="-78"/>
            </a:endParaRPr>
          </a:p>
        </p:txBody>
      </p:sp>
    </p:spTree>
    <p:extLst>
      <p:ext uri="{BB962C8B-B14F-4D97-AF65-F5344CB8AC3E}">
        <p14:creationId xmlns:p14="http://schemas.microsoft.com/office/powerpoint/2010/main" val="600549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par>
                          <p:cTn id="12" fill="hold">
                            <p:stCondLst>
                              <p:cond delay="13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just"/>
            <a:r>
              <a:rPr lang="ar-SA" sz="4400" b="1" dirty="0">
                <a:solidFill>
                  <a:schemeClr val="accent1">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تقديس يوم الأحد:</a:t>
            </a:r>
          </a:p>
          <a:p>
            <a:pPr algn="just">
              <a:lnSpc>
                <a:spcPct val="150000"/>
              </a:lnSpc>
            </a:pPr>
            <a:r>
              <a:rPr lang="ar-SA" sz="2800" dirty="0">
                <a:solidFill>
                  <a:schemeClr val="accent2">
                    <a:lumMod val="75000"/>
                  </a:schemeClr>
                </a:solidFill>
                <a:latin typeface="Sakkal Majalla" panose="02000000000000000000" pitchFamily="2" charset="-78"/>
                <a:cs typeface="Sakkal Majalla" panose="02000000000000000000" pitchFamily="2" charset="-78"/>
              </a:rPr>
              <a:t>من المعلوم أن المسيح عليه السلام من بني إسرائيل، وبنو إسرائيل يعظمون يوم السبت ويقدسونه، فكان المسيح عليه السلام على ذلك، إلا أن النصارى فيما بعد بوقت طويل تركوا السبت أخذوا يعظمون الأحد رغبة منهم في مخالفة </a:t>
            </a:r>
            <a:r>
              <a:rPr lang="ar-SA" sz="2800" dirty="0" smtClean="0">
                <a:solidFill>
                  <a:schemeClr val="accent2">
                    <a:lumMod val="75000"/>
                  </a:schemeClr>
                </a:solidFill>
                <a:latin typeface="Sakkal Majalla" panose="02000000000000000000" pitchFamily="2" charset="-78"/>
                <a:cs typeface="Sakkal Majalla" panose="02000000000000000000" pitchFamily="2" charset="-78"/>
              </a:rPr>
              <a:t>اليهود الذين </a:t>
            </a:r>
            <a:r>
              <a:rPr lang="ar-SA" sz="2800" dirty="0">
                <a:solidFill>
                  <a:schemeClr val="accent2">
                    <a:lumMod val="75000"/>
                  </a:schemeClr>
                </a:solidFill>
                <a:latin typeface="Sakkal Majalla" panose="02000000000000000000" pitchFamily="2" charset="-78"/>
                <a:cs typeface="Sakkal Majalla" panose="02000000000000000000" pitchFamily="2" charset="-78"/>
              </a:rPr>
              <a:t>يكنون لهم العداء والبغض.</a:t>
            </a:r>
          </a:p>
        </p:txBody>
      </p:sp>
      <p:sp>
        <p:nvSpPr>
          <p:cNvPr id="5" name="عنوان 1"/>
          <p:cNvSpPr txBox="1">
            <a:spLocks/>
          </p:cNvSpPr>
          <p:nvPr/>
        </p:nvSpPr>
        <p:spPr>
          <a:xfrm>
            <a:off x="1097280" y="286603"/>
            <a:ext cx="10058400" cy="1148497"/>
          </a:xfrm>
          <a:prstGeom prst="rect">
            <a:avLst/>
          </a:prstGeom>
        </p:spPr>
        <p:txBody>
          <a:bodyPr vert="horz" lIns="91440" tIns="45720" rIns="91440" bIns="45720" rtlCol="0" anchor="b">
            <a:normAutofit/>
          </a:bodyPr>
          <a:lstStyle>
            <a:lvl1pPr marL="0"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ar-SA" sz="4400" dirty="0" smtClean="0">
                <a:solidFill>
                  <a:schemeClr val="accent1">
                    <a:lumMod val="75000"/>
                  </a:schemeClr>
                </a:solidFill>
                <a:latin typeface="GE MB Farasha Bold" panose="020A0503020102020204" pitchFamily="18" charset="-78"/>
                <a:ea typeface="GE MB Farasha Bold" panose="020A0503020102020204" pitchFamily="18" charset="-78"/>
                <a:cs typeface="GE MB Farasha Bold" panose="020A0503020102020204" pitchFamily="18" charset="-78"/>
              </a:rPr>
              <a:t>ثانياً: الشعائر عند النصارى</a:t>
            </a:r>
            <a:endParaRPr lang="ar-SA" sz="4400" dirty="0">
              <a:solidFill>
                <a:schemeClr val="accent1">
                  <a:lumMod val="75000"/>
                </a:schemeClr>
              </a:solidFill>
              <a:latin typeface="GE MB Farasha Bold" panose="020A0503020102020204" pitchFamily="18" charset="-78"/>
              <a:ea typeface="GE MB Farasha Bold" panose="020A0503020102020204" pitchFamily="18" charset="-78"/>
              <a:cs typeface="GE MB Farasha Bold" panose="020A0503020102020204" pitchFamily="18" charset="-78"/>
            </a:endParaRPr>
          </a:p>
        </p:txBody>
      </p:sp>
    </p:spTree>
    <p:extLst>
      <p:ext uri="{BB962C8B-B14F-4D97-AF65-F5344CB8AC3E}">
        <p14:creationId xmlns:p14="http://schemas.microsoft.com/office/powerpoint/2010/main" val="3741879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par>
                          <p:cTn id="12" fill="hold">
                            <p:stCondLst>
                              <p:cond delay="115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7280" y="731103"/>
            <a:ext cx="10058400" cy="3574197"/>
          </a:xfrm>
        </p:spPr>
        <p:txBody>
          <a:bodyPr>
            <a:normAutofit/>
          </a:bodyPr>
          <a:lstStyle/>
          <a:p>
            <a:pPr algn="ctr">
              <a:lnSpc>
                <a:spcPct val="150000"/>
              </a:lnSpc>
            </a:pPr>
            <a:r>
              <a:rPr lang="ar-SA" sz="5400" dirty="0" smtClean="0">
                <a:solidFill>
                  <a:schemeClr val="accent1">
                    <a:lumMod val="75000"/>
                  </a:schemeClr>
                </a:solidFill>
                <a:latin typeface="GE MB Farasha Bold" panose="020A0503020102020204" pitchFamily="18" charset="-78"/>
                <a:ea typeface="GE MB Farasha Bold" panose="020A0503020102020204" pitchFamily="18" charset="-78"/>
                <a:cs typeface="GE MB Farasha Bold" panose="020A0503020102020204" pitchFamily="18" charset="-78"/>
              </a:rPr>
              <a:t>أهم العوامل التي أدت إلى تحريف رسالة المسح عليه </a:t>
            </a:r>
            <a:r>
              <a:rPr lang="ar-SA" sz="5400" dirty="0">
                <a:solidFill>
                  <a:schemeClr val="accent1">
                    <a:lumMod val="75000"/>
                  </a:schemeClr>
                </a:solidFill>
                <a:latin typeface="GE MB Farasha Bold" panose="020A0503020102020204" pitchFamily="18" charset="-78"/>
                <a:ea typeface="GE MB Farasha Bold" panose="020A0503020102020204" pitchFamily="18" charset="-78"/>
                <a:cs typeface="GE MB Farasha Bold" panose="020A0503020102020204" pitchFamily="18" charset="-78"/>
              </a:rPr>
              <a:t>السلام</a:t>
            </a:r>
          </a:p>
        </p:txBody>
      </p:sp>
    </p:spTree>
    <p:extLst>
      <p:ext uri="{BB962C8B-B14F-4D97-AF65-F5344CB8AC3E}">
        <p14:creationId xmlns:p14="http://schemas.microsoft.com/office/powerpoint/2010/main" val="3282779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1097280" y="508000"/>
            <a:ext cx="10058400" cy="5803900"/>
          </a:xfrm>
        </p:spPr>
        <p:txBody>
          <a:bodyPr>
            <a:normAutofit fontScale="47500" lnSpcReduction="20000"/>
          </a:bodyPr>
          <a:lstStyle/>
          <a:p>
            <a:pPr algn="just"/>
            <a:r>
              <a:rPr lang="ar-SA" sz="9300" dirty="0">
                <a:solidFill>
                  <a:schemeClr val="accent1">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1- الاضطهادات:</a:t>
            </a:r>
          </a:p>
          <a:p>
            <a:pPr algn="just"/>
            <a:r>
              <a:rPr lang="ar-SA" sz="5000" dirty="0">
                <a:solidFill>
                  <a:schemeClr val="accent2">
                    <a:lumMod val="75000"/>
                  </a:schemeClr>
                </a:solidFill>
                <a:latin typeface="Sakkal Majalla" panose="02000000000000000000" pitchFamily="2" charset="-78"/>
                <a:cs typeface="Sakkal Majalla" panose="02000000000000000000" pitchFamily="2" charset="-78"/>
              </a:rPr>
              <a:t>إن مما لاشك فيه أن الدعوات خاصة الدينية والإصلاحية تنمو وتزدهر في السلام والأمن، وتنكمش وتتقوقع في الخوف والاضطهاد.</a:t>
            </a:r>
          </a:p>
          <a:p>
            <a:pPr algn="just"/>
            <a:r>
              <a:rPr lang="ar-SA" sz="5000" dirty="0">
                <a:solidFill>
                  <a:schemeClr val="accent2">
                    <a:lumMod val="75000"/>
                  </a:schemeClr>
                </a:solidFill>
                <a:latin typeface="Sakkal Majalla" panose="02000000000000000000" pitchFamily="2" charset="-78"/>
                <a:cs typeface="Sakkal Majalla" panose="02000000000000000000" pitchFamily="2" charset="-78"/>
              </a:rPr>
              <a:t>وإن الدارس لتاريخ المسيح عليه السلام وأتباعه ودعوته يجد أن الاضطهاد واكب نشأتها واستمر قروناً عده يشتد حيناً ويفتر حيناً آخر.</a:t>
            </a:r>
          </a:p>
          <a:p>
            <a:pPr algn="just"/>
            <a:r>
              <a:rPr lang="ar-SA" sz="5000" dirty="0">
                <a:solidFill>
                  <a:schemeClr val="accent2">
                    <a:lumMod val="75000"/>
                  </a:schemeClr>
                </a:solidFill>
                <a:latin typeface="Sakkal Majalla" panose="02000000000000000000" pitchFamily="2" charset="-78"/>
                <a:cs typeface="Sakkal Majalla" panose="02000000000000000000" pitchFamily="2" charset="-78"/>
              </a:rPr>
              <a:t>فقد كان المسيح عليه السلام مطارداً من اليهود، بل سعوا جادين إلى قتله، إلا أن الله عز وجل أنجاه منهم ورفعه إليه، ثم إن النصارى حسب كلامهم وقع عليهم اضطهاد شديد من بعده، أولاً من قبل اليهود، فقد قُتل أحد كبار النصارى ويسمى "</a:t>
            </a:r>
            <a:r>
              <a:rPr lang="ar-SA" sz="5000" dirty="0" err="1" smtClean="0">
                <a:solidFill>
                  <a:schemeClr val="accent2">
                    <a:lumMod val="75000"/>
                  </a:schemeClr>
                </a:solidFill>
                <a:latin typeface="Sakkal Majalla" panose="02000000000000000000" pitchFamily="2" charset="-78"/>
                <a:cs typeface="Sakkal Majalla" panose="02000000000000000000" pitchFamily="2" charset="-78"/>
              </a:rPr>
              <a:t>إستفانوس</a:t>
            </a:r>
            <a:r>
              <a:rPr lang="ar-SA" sz="5000" dirty="0" smtClean="0">
                <a:solidFill>
                  <a:schemeClr val="accent2">
                    <a:lumMod val="75000"/>
                  </a:schemeClr>
                </a:solidFill>
                <a:latin typeface="Sakkal Majalla" panose="02000000000000000000" pitchFamily="2" charset="-78"/>
                <a:cs typeface="Sakkal Majalla" panose="02000000000000000000" pitchFamily="2" charset="-78"/>
              </a:rPr>
              <a:t>" رجماً</a:t>
            </a:r>
            <a:r>
              <a:rPr lang="ar-SA" sz="5000" dirty="0">
                <a:solidFill>
                  <a:schemeClr val="accent2">
                    <a:lumMod val="75000"/>
                  </a:schemeClr>
                </a:solidFill>
                <a:latin typeface="Sakkal Majalla" panose="02000000000000000000" pitchFamily="2" charset="-78"/>
                <a:cs typeface="Sakkal Majalla" panose="02000000000000000000" pitchFamily="2" charset="-78"/>
              </a:rPr>
              <a:t>، وقُطع بعده رأس "يعقوب" مما جعل بقية الأتباع يتفرقون في البلدان وينتشرون في أرض الله خوفاً من اضطهاد بني جنسهم اليهود لهم، ثم وقعت على من بقي منهم في فلسطين نكبتان مدمرتان أولاهما عام 70م وهي: فتك الوالي الروماني "</a:t>
            </a:r>
            <a:r>
              <a:rPr lang="ar-SA" sz="5000" dirty="0" err="1">
                <a:solidFill>
                  <a:schemeClr val="accent2">
                    <a:lumMod val="75000"/>
                  </a:schemeClr>
                </a:solidFill>
                <a:latin typeface="Sakkal Majalla" panose="02000000000000000000" pitchFamily="2" charset="-78"/>
                <a:cs typeface="Sakkal Majalla" panose="02000000000000000000" pitchFamily="2" charset="-78"/>
              </a:rPr>
              <a:t>تيطس</a:t>
            </a:r>
            <a:r>
              <a:rPr lang="ar-SA" sz="5000" dirty="0">
                <a:solidFill>
                  <a:schemeClr val="accent2">
                    <a:lumMod val="75000"/>
                  </a:schemeClr>
                </a:solidFill>
                <a:latin typeface="Sakkal Majalla" panose="02000000000000000000" pitchFamily="2" charset="-78"/>
                <a:cs typeface="Sakkal Majalla" panose="02000000000000000000" pitchFamily="2" charset="-78"/>
              </a:rPr>
              <a:t>" باليهود وتدميره لبيت المقدس بسبب عصيانهم وتمردهم.</a:t>
            </a:r>
          </a:p>
          <a:p>
            <a:pPr algn="just"/>
            <a:r>
              <a:rPr lang="ar-SA" sz="5000" dirty="0">
                <a:solidFill>
                  <a:schemeClr val="accent2">
                    <a:lumMod val="75000"/>
                  </a:schemeClr>
                </a:solidFill>
                <a:latin typeface="Sakkal Majalla" panose="02000000000000000000" pitchFamily="2" charset="-78"/>
                <a:cs typeface="Sakkal Majalla" panose="02000000000000000000" pitchFamily="2" charset="-78"/>
              </a:rPr>
              <a:t>والأخرى وهي أكبر من أختها: عام 135م في عهد الإمبراطور "</a:t>
            </a:r>
            <a:r>
              <a:rPr lang="ar-SA" sz="5000" dirty="0" err="1">
                <a:solidFill>
                  <a:schemeClr val="accent2">
                    <a:lumMod val="75000"/>
                  </a:schemeClr>
                </a:solidFill>
                <a:latin typeface="Sakkal Majalla" panose="02000000000000000000" pitchFamily="2" charset="-78"/>
                <a:cs typeface="Sakkal Majalla" panose="02000000000000000000" pitchFamily="2" charset="-78"/>
              </a:rPr>
              <a:t>هادريان</a:t>
            </a:r>
            <a:r>
              <a:rPr lang="ar-SA" sz="5000" dirty="0">
                <a:solidFill>
                  <a:schemeClr val="accent2">
                    <a:lumMod val="75000"/>
                  </a:schemeClr>
                </a:solidFill>
                <a:latin typeface="Sakkal Majalla" panose="02000000000000000000" pitchFamily="2" charset="-78"/>
                <a:cs typeface="Sakkal Majalla" panose="02000000000000000000" pitchFamily="2" charset="-78"/>
              </a:rPr>
              <a:t>" الذي قضى على اليهود في فلسطين ولم يبق بعده فيها إلا أقلية نصرانية واهنة مبعثرة3.</a:t>
            </a:r>
          </a:p>
          <a:p>
            <a:pPr algn="just"/>
            <a:r>
              <a:rPr lang="ar-SA" sz="5000" dirty="0">
                <a:solidFill>
                  <a:schemeClr val="accent2">
                    <a:lumMod val="75000"/>
                  </a:schemeClr>
                </a:solidFill>
                <a:latin typeface="Sakkal Majalla" panose="02000000000000000000" pitchFamily="2" charset="-78"/>
                <a:cs typeface="Sakkal Majalla" panose="02000000000000000000" pitchFamily="2" charset="-78"/>
              </a:rPr>
              <a:t>ثم استمر اضطهاد أباطرة الرومان للنصارى قرنين آخرين، ولم يتوقف هذا الاضطهاد إلا بتولي قسطنطين الإمبراطورية الرومانية وإصداره مرسوم ميلان سنة313م 5، والقاضي بإعطاء النصارى الحرية الدينية وحرية الأديان عموماً.</a:t>
            </a:r>
          </a:p>
          <a:p>
            <a:pPr algn="just"/>
            <a:r>
              <a:rPr lang="ar-SA" sz="5000" dirty="0" smtClean="0">
                <a:solidFill>
                  <a:schemeClr val="accent2">
                    <a:lumMod val="75000"/>
                  </a:schemeClr>
                </a:solidFill>
                <a:latin typeface="Sakkal Majalla" panose="02000000000000000000" pitchFamily="2" charset="-78"/>
                <a:cs typeface="Sakkal Majalla" panose="02000000000000000000" pitchFamily="2" charset="-78"/>
              </a:rPr>
              <a:t>وفي </a:t>
            </a:r>
            <a:r>
              <a:rPr lang="ar-SA" sz="5000" dirty="0">
                <a:solidFill>
                  <a:schemeClr val="accent2">
                    <a:lumMod val="75000"/>
                  </a:schemeClr>
                </a:solidFill>
                <a:latin typeface="Sakkal Majalla" panose="02000000000000000000" pitchFamily="2" charset="-78"/>
                <a:cs typeface="Sakkal Majalla" panose="02000000000000000000" pitchFamily="2" charset="-78"/>
              </a:rPr>
              <a:t>فترة الاضطهاد شاع بينهم ما يسمونه بـ "الهرطقة" وهي التعاليم المخالفة لما عليه النصارى، كما كثرت الكتب والرسائل المنسوبة إلى </a:t>
            </a:r>
            <a:r>
              <a:rPr lang="ar-SA" sz="5000" dirty="0" smtClean="0">
                <a:solidFill>
                  <a:schemeClr val="accent2">
                    <a:lumMod val="75000"/>
                  </a:schemeClr>
                </a:solidFill>
                <a:latin typeface="Sakkal Majalla" panose="02000000000000000000" pitchFamily="2" charset="-78"/>
                <a:cs typeface="Sakkal Majalla" panose="02000000000000000000" pitchFamily="2" charset="-78"/>
              </a:rPr>
              <a:t>دعاة النصارى الأوائل.</a:t>
            </a:r>
          </a:p>
        </p:txBody>
      </p:sp>
    </p:spTree>
    <p:extLst>
      <p:ext uri="{BB962C8B-B14F-4D97-AF65-F5344CB8AC3E}">
        <p14:creationId xmlns:p14="http://schemas.microsoft.com/office/powerpoint/2010/main" val="3791459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xEl>
                                              <p:pRg st="0" end="0"/>
                                            </p:txEl>
                                          </p:spTgt>
                                        </p:tgtEl>
                                      </p:cBhvr>
                                    </p:animEffect>
                                  </p:childTnLst>
                                </p:cTn>
                              </p:par>
                            </p:childTnLst>
                          </p:cTn>
                        </p:par>
                        <p:par>
                          <p:cTn id="12" fill="hold">
                            <p:stCondLst>
                              <p:cond delay="11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500" fill="hold"/>
                                        <p:tgtEl>
                                          <p:spTgt spid="4">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4">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4">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4">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4">
                                            <p:txEl>
                                              <p:pRg st="1" end="1"/>
                                            </p:txEl>
                                          </p:spTgt>
                                        </p:tgtEl>
                                      </p:cBhvr>
                                    </p:animEffect>
                                  </p:childTnLst>
                                </p:cTn>
                              </p:par>
                            </p:childTnLst>
                          </p:cTn>
                        </p:par>
                        <p:par>
                          <p:cTn id="20" fill="hold">
                            <p:stCondLst>
                              <p:cond delay="640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500" fill="hold"/>
                                        <p:tgtEl>
                                          <p:spTgt spid="4">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4">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4">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4">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4">
                                            <p:txEl>
                                              <p:pRg st="2" end="2"/>
                                            </p:txEl>
                                          </p:spTgt>
                                        </p:tgtEl>
                                      </p:cBhvr>
                                    </p:animEffect>
                                  </p:childTnLst>
                                </p:cTn>
                              </p:par>
                            </p:childTnLst>
                          </p:cTn>
                        </p:par>
                        <p:par>
                          <p:cTn id="28" fill="hold">
                            <p:stCondLst>
                              <p:cond delay="12100"/>
                            </p:stCondLst>
                            <p:childTnLst>
                              <p:par>
                                <p:cTn id="29" presetID="41" presetClass="entr" presetSubtype="0" fill="hold" grpId="0" nodeType="afterEffect">
                                  <p:stCondLst>
                                    <p:cond delay="0"/>
                                  </p:stCondLst>
                                  <p:iterate type="lt">
                                    <p:tmPct val="10000"/>
                                  </p:iterate>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500" fill="hold"/>
                                        <p:tgtEl>
                                          <p:spTgt spid="4">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4">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4">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4">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4">
                                            <p:txEl>
                                              <p:pRg st="3" end="3"/>
                                            </p:txEl>
                                          </p:spTgt>
                                        </p:tgtEl>
                                      </p:cBhvr>
                                    </p:animEffect>
                                  </p:childTnLst>
                                </p:cTn>
                              </p:par>
                            </p:childTnLst>
                          </p:cTn>
                        </p:par>
                        <p:par>
                          <p:cTn id="36" fill="hold">
                            <p:stCondLst>
                              <p:cond delay="33350"/>
                            </p:stCondLst>
                            <p:childTnLst>
                              <p:par>
                                <p:cTn id="37" presetID="41" presetClass="entr" presetSubtype="0" fill="hold" grpId="0" nodeType="afterEffect">
                                  <p:stCondLst>
                                    <p:cond delay="0"/>
                                  </p:stCondLst>
                                  <p:iterate type="lt">
                                    <p:tmPct val="10000"/>
                                  </p:iterate>
                                  <p:childTnLst>
                                    <p:set>
                                      <p:cBhvr>
                                        <p:cTn id="38" dur="1" fill="hold">
                                          <p:stCondLst>
                                            <p:cond delay="0"/>
                                          </p:stCondLst>
                                        </p:cTn>
                                        <p:tgtEl>
                                          <p:spTgt spid="4">
                                            <p:txEl>
                                              <p:pRg st="4" end="4"/>
                                            </p:txEl>
                                          </p:spTgt>
                                        </p:tgtEl>
                                        <p:attrNameLst>
                                          <p:attrName>style.visibility</p:attrName>
                                        </p:attrNameLst>
                                      </p:cBhvr>
                                      <p:to>
                                        <p:strVal val="visible"/>
                                      </p:to>
                                    </p:set>
                                    <p:anim calcmode="lin" valueType="num">
                                      <p:cBhvr>
                                        <p:cTn id="39" dur="500" fill="hold"/>
                                        <p:tgtEl>
                                          <p:spTgt spid="4">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4">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4">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4">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4">
                                            <p:txEl>
                                              <p:pRg st="4" end="4"/>
                                            </p:txEl>
                                          </p:spTgt>
                                        </p:tgtEl>
                                      </p:cBhvr>
                                    </p:animEffect>
                                  </p:childTnLst>
                                </p:cTn>
                              </p:par>
                            </p:childTnLst>
                          </p:cTn>
                        </p:par>
                        <p:par>
                          <p:cTn id="44" fill="hold">
                            <p:stCondLst>
                              <p:cond delay="39750"/>
                            </p:stCondLst>
                            <p:childTnLst>
                              <p:par>
                                <p:cTn id="45" presetID="41" presetClass="entr" presetSubtype="0" fill="hold" grpId="0" nodeType="afterEffect">
                                  <p:stCondLst>
                                    <p:cond delay="0"/>
                                  </p:stCondLst>
                                  <p:iterate type="lt">
                                    <p:tmPct val="10000"/>
                                  </p:iterate>
                                  <p:childTnLst>
                                    <p:set>
                                      <p:cBhvr>
                                        <p:cTn id="46" dur="1" fill="hold">
                                          <p:stCondLst>
                                            <p:cond delay="0"/>
                                          </p:stCondLst>
                                        </p:cTn>
                                        <p:tgtEl>
                                          <p:spTgt spid="4">
                                            <p:txEl>
                                              <p:pRg st="5" end="5"/>
                                            </p:txEl>
                                          </p:spTgt>
                                        </p:tgtEl>
                                        <p:attrNameLst>
                                          <p:attrName>style.visibility</p:attrName>
                                        </p:attrNameLst>
                                      </p:cBhvr>
                                      <p:to>
                                        <p:strVal val="visible"/>
                                      </p:to>
                                    </p:set>
                                    <p:anim calcmode="lin" valueType="num">
                                      <p:cBhvr>
                                        <p:cTn id="47" dur="500" fill="hold"/>
                                        <p:tgtEl>
                                          <p:spTgt spid="4">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48" dur="500" fill="hold"/>
                                        <p:tgtEl>
                                          <p:spTgt spid="4">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4">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0" dur="500" fill="hold"/>
                                        <p:tgtEl>
                                          <p:spTgt spid="4">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1" dur="500" tmFilter="0,0; .5, 1; 1, 1"/>
                                        <p:tgtEl>
                                          <p:spTgt spid="4">
                                            <p:txEl>
                                              <p:pRg st="5" end="5"/>
                                            </p:txEl>
                                          </p:spTgt>
                                        </p:tgtEl>
                                      </p:cBhvr>
                                    </p:animEffect>
                                  </p:childTnLst>
                                </p:cTn>
                              </p:par>
                            </p:childTnLst>
                          </p:cTn>
                        </p:par>
                        <p:par>
                          <p:cTn id="52" fill="hold">
                            <p:stCondLst>
                              <p:cond delay="49050"/>
                            </p:stCondLst>
                            <p:childTnLst>
                              <p:par>
                                <p:cTn id="53" presetID="41" presetClass="entr" presetSubtype="0" fill="hold" grpId="0" nodeType="afterEffect">
                                  <p:stCondLst>
                                    <p:cond delay="0"/>
                                  </p:stCondLst>
                                  <p:iterate type="lt">
                                    <p:tmPct val="10000"/>
                                  </p:iterate>
                                  <p:childTnLst>
                                    <p:set>
                                      <p:cBhvr>
                                        <p:cTn id="54" dur="1" fill="hold">
                                          <p:stCondLst>
                                            <p:cond delay="0"/>
                                          </p:stCondLst>
                                        </p:cTn>
                                        <p:tgtEl>
                                          <p:spTgt spid="4">
                                            <p:txEl>
                                              <p:pRg st="6" end="6"/>
                                            </p:txEl>
                                          </p:spTgt>
                                        </p:tgtEl>
                                        <p:attrNameLst>
                                          <p:attrName>style.visibility</p:attrName>
                                        </p:attrNameLst>
                                      </p:cBhvr>
                                      <p:to>
                                        <p:strVal val="visible"/>
                                      </p:to>
                                    </p:set>
                                    <p:anim calcmode="lin" valueType="num">
                                      <p:cBhvr>
                                        <p:cTn id="55" dur="500" fill="hold"/>
                                        <p:tgtEl>
                                          <p:spTgt spid="4">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56" dur="500" fill="hold"/>
                                        <p:tgtEl>
                                          <p:spTgt spid="4">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4">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8" dur="500" fill="hold"/>
                                        <p:tgtEl>
                                          <p:spTgt spid="4">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9" dur="500" tmFilter="0,0; .5, 1; 1, 1"/>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97280" y="571500"/>
            <a:ext cx="10058400" cy="4014894"/>
          </a:xfrm>
        </p:spPr>
        <p:txBody>
          <a:bodyPr>
            <a:normAutofit/>
          </a:bodyPr>
          <a:lstStyle/>
          <a:p>
            <a:pPr algn="just">
              <a:lnSpc>
                <a:spcPct val="150000"/>
              </a:lnSpc>
            </a:pPr>
            <a:r>
              <a:rPr lang="ar-SA" sz="4400" dirty="0">
                <a:solidFill>
                  <a:schemeClr val="accent1">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2- ضياع الإنجيل وانقطاع السند</a:t>
            </a:r>
            <a:r>
              <a:rPr lang="ar-SA" sz="4400" dirty="0" smtClean="0">
                <a:solidFill>
                  <a:schemeClr val="accent1">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a:t>
            </a:r>
            <a:endParaRPr lang="ar-SA" sz="1000" dirty="0">
              <a:solidFill>
                <a:schemeClr val="accent1">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just">
              <a:lnSpc>
                <a:spcPct val="150000"/>
              </a:lnSpc>
            </a:pPr>
            <a:r>
              <a:rPr lang="ar-SA" sz="2800" dirty="0">
                <a:solidFill>
                  <a:schemeClr val="accent2">
                    <a:lumMod val="75000"/>
                  </a:schemeClr>
                </a:solidFill>
                <a:latin typeface="Sakkal Majalla" panose="02000000000000000000" pitchFamily="2" charset="-78"/>
                <a:cs typeface="Sakkal Majalla" panose="02000000000000000000" pitchFamily="2" charset="-78"/>
              </a:rPr>
              <a:t>الأناجيل الموجودة ليس منها شيء منسوب إلى عيسى عليه السلام، كما أن النصارى تأخروا في التدوين مما جعل كثيراً من الأناجيل تظهر، ولا يعرف على اليقين كاتبها؛ لأن أصحاب تلك الأناجيل ليسوا معصومين فوقعوا في أخطاء كثيرة، وسوء فهم، مما جعل الديانة المعتمدة على مثل تلك الكتب المليئة بالأخطاء تبدو ديانة مرتبكة مختلة التركيب، كما هو حال النصرانية.</a:t>
            </a:r>
          </a:p>
        </p:txBody>
      </p:sp>
    </p:spTree>
    <p:extLst>
      <p:ext uri="{BB962C8B-B14F-4D97-AF65-F5344CB8AC3E}">
        <p14:creationId xmlns:p14="http://schemas.microsoft.com/office/powerpoint/2010/main" val="12287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par>
                          <p:cTn id="12" fill="hold">
                            <p:stCondLst>
                              <p:cond delay="175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97280" y="787400"/>
            <a:ext cx="10058400" cy="5056294"/>
          </a:xfrm>
        </p:spPr>
        <p:txBody>
          <a:bodyPr>
            <a:normAutofit fontScale="25000" lnSpcReduction="20000"/>
          </a:bodyPr>
          <a:lstStyle/>
          <a:p>
            <a:pPr algn="just"/>
            <a:r>
              <a:rPr lang="ar-SA" sz="17600" dirty="0">
                <a:solidFill>
                  <a:schemeClr val="accent1">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3- بولس (شاؤول اليهودي) :</a:t>
            </a:r>
          </a:p>
          <a:p>
            <a:pPr algn="just"/>
            <a:r>
              <a:rPr lang="ar-SA" sz="8000" b="1" dirty="0">
                <a:solidFill>
                  <a:schemeClr val="accent2">
                    <a:lumMod val="75000"/>
                  </a:schemeClr>
                </a:solidFill>
                <a:latin typeface="Sakkal Majalla" panose="02000000000000000000" pitchFamily="2" charset="-78"/>
                <a:cs typeface="Sakkal Majalla" panose="02000000000000000000" pitchFamily="2" charset="-78"/>
              </a:rPr>
              <a:t>هو أحد ألد أعداء المسيح عليه السلام، وأحد اليهود المتعصبين لليهودية.</a:t>
            </a:r>
          </a:p>
          <a:p>
            <a:pPr algn="just"/>
            <a:r>
              <a:rPr lang="ar-SA" sz="8000" b="1" dirty="0">
                <a:solidFill>
                  <a:schemeClr val="accent2">
                    <a:lumMod val="75000"/>
                  </a:schemeClr>
                </a:solidFill>
                <a:latin typeface="Sakkal Majalla" panose="02000000000000000000" pitchFamily="2" charset="-78"/>
                <a:cs typeface="Sakkal Majalla" panose="02000000000000000000" pitchFamily="2" charset="-78"/>
              </a:rPr>
              <a:t>انتقل بولس إلى أورشليم وتعلم الشريعة اليهودية وكان من أشد الناس تعصباً لها، ثم لما بعث المسيح عليه السلام كان من أشد الناس على ديانته وعلى أتباعها.</a:t>
            </a:r>
          </a:p>
          <a:p>
            <a:pPr algn="just"/>
            <a:r>
              <a:rPr lang="ar-SA" sz="8000" b="1" dirty="0">
                <a:solidFill>
                  <a:schemeClr val="accent2">
                    <a:lumMod val="75000"/>
                  </a:schemeClr>
                </a:solidFill>
                <a:latin typeface="Sakkal Majalla" panose="02000000000000000000" pitchFamily="2" charset="-78"/>
                <a:cs typeface="Sakkal Majalla" panose="02000000000000000000" pitchFamily="2" charset="-78"/>
              </a:rPr>
              <a:t>ثم إن هذا الرجل زعم أنه دخل في دين المسيح، </a:t>
            </a:r>
            <a:r>
              <a:rPr lang="ar-SA" sz="8000" b="1" dirty="0" smtClean="0">
                <a:solidFill>
                  <a:schemeClr val="accent2">
                    <a:lumMod val="75000"/>
                  </a:schemeClr>
                </a:solidFill>
                <a:latin typeface="Sakkal Majalla" panose="02000000000000000000" pitchFamily="2" charset="-78"/>
                <a:cs typeface="Sakkal Majalla" panose="02000000000000000000" pitchFamily="2" charset="-78"/>
              </a:rPr>
              <a:t>وحين </a:t>
            </a:r>
            <a:r>
              <a:rPr lang="ar-SA" sz="8000" b="1" dirty="0">
                <a:solidFill>
                  <a:schemeClr val="accent2">
                    <a:lumMod val="75000"/>
                  </a:schemeClr>
                </a:solidFill>
                <a:latin typeface="Sakkal Majalla" panose="02000000000000000000" pitchFamily="2" charset="-78"/>
                <a:cs typeface="Sakkal Majalla" panose="02000000000000000000" pitchFamily="2" charset="-78"/>
              </a:rPr>
              <a:t>قدم نفسه للحواريين لم يقبله الحواريون أولاً لمعرفتهم بعداوته وبطشه بهم، ولكن " </a:t>
            </a:r>
            <a:r>
              <a:rPr lang="ar-SA" sz="8000" b="1" dirty="0" err="1">
                <a:solidFill>
                  <a:schemeClr val="accent2">
                    <a:lumMod val="75000"/>
                  </a:schemeClr>
                </a:solidFill>
                <a:latin typeface="Sakkal Majalla" panose="02000000000000000000" pitchFamily="2" charset="-78"/>
                <a:cs typeface="Sakkal Majalla" panose="02000000000000000000" pitchFamily="2" charset="-78"/>
              </a:rPr>
              <a:t>برنابا</a:t>
            </a:r>
            <a:r>
              <a:rPr lang="ar-SA" sz="8000" b="1" dirty="0">
                <a:solidFill>
                  <a:schemeClr val="accent2">
                    <a:lumMod val="75000"/>
                  </a:schemeClr>
                </a:solidFill>
                <a:latin typeface="Sakkal Majalla" panose="02000000000000000000" pitchFamily="2" charset="-78"/>
                <a:cs typeface="Sakkal Majalla" panose="02000000000000000000" pitchFamily="2" charset="-78"/>
              </a:rPr>
              <a:t>" توسط له عندهم فقبلوه.</a:t>
            </a:r>
          </a:p>
          <a:p>
            <a:pPr algn="just"/>
            <a:r>
              <a:rPr lang="ar-SA" sz="8000" b="1" dirty="0">
                <a:solidFill>
                  <a:schemeClr val="accent2">
                    <a:lumMod val="75000"/>
                  </a:schemeClr>
                </a:solidFill>
                <a:latin typeface="Sakkal Majalla" panose="02000000000000000000" pitchFamily="2" charset="-78"/>
                <a:cs typeface="Sakkal Majalla" panose="02000000000000000000" pitchFamily="2" charset="-78"/>
              </a:rPr>
              <a:t>فنشط بعد قبولهم له وصار رأساً في النصرانية، يبني الكنائس، ويطوف البلاد شرقاً وغرباً يدعو ويرسل الكتب والرسائل يبين فيها ديناً وأمراً غريباً عن الحواريين وعن شريعة عيسى عليه السلام.</a:t>
            </a:r>
          </a:p>
          <a:p>
            <a:pPr algn="just"/>
            <a:r>
              <a:rPr lang="ar-SA" sz="8000" b="1" dirty="0">
                <a:solidFill>
                  <a:schemeClr val="accent2">
                    <a:lumMod val="75000"/>
                  </a:schemeClr>
                </a:solidFill>
                <a:latin typeface="Sakkal Majalla" panose="02000000000000000000" pitchFamily="2" charset="-78"/>
                <a:cs typeface="Sakkal Majalla" panose="02000000000000000000" pitchFamily="2" charset="-78"/>
              </a:rPr>
              <a:t>وبالنظر الفاحص فيما خلف بولس من رسائل يتضح للناظر فيها ملاحظات عديدة نقتصر منها على ذكر أهم مخالفاته لدعوة المسيح عليه </a:t>
            </a:r>
            <a:r>
              <a:rPr lang="ar-SA" sz="8000" b="1" dirty="0" smtClean="0">
                <a:solidFill>
                  <a:schemeClr val="accent2">
                    <a:lumMod val="75000"/>
                  </a:schemeClr>
                </a:solidFill>
                <a:latin typeface="Sakkal Majalla" panose="02000000000000000000" pitchFamily="2" charset="-78"/>
                <a:cs typeface="Sakkal Majalla" panose="02000000000000000000" pitchFamily="2" charset="-78"/>
              </a:rPr>
              <a:t>السلام:</a:t>
            </a:r>
            <a:endParaRPr lang="ar-SA" sz="8000" b="1" dirty="0">
              <a:solidFill>
                <a:schemeClr val="accent2">
                  <a:lumMod val="75000"/>
                </a:schemeClr>
              </a:solidFill>
              <a:latin typeface="Sakkal Majalla" panose="02000000000000000000" pitchFamily="2" charset="-78"/>
              <a:cs typeface="Sakkal Majalla" panose="02000000000000000000" pitchFamily="2" charset="-78"/>
            </a:endParaRPr>
          </a:p>
          <a:p>
            <a:pPr algn="just"/>
            <a:r>
              <a:rPr lang="ar-SA" sz="8000" b="1" dirty="0">
                <a:solidFill>
                  <a:schemeClr val="accent2">
                    <a:lumMod val="75000"/>
                  </a:schemeClr>
                </a:solidFill>
                <a:latin typeface="Sakkal Majalla" panose="02000000000000000000" pitchFamily="2" charset="-78"/>
                <a:cs typeface="Sakkal Majalla" panose="02000000000000000000" pitchFamily="2" charset="-78"/>
              </a:rPr>
              <a:t>1 - ادعاؤه أن المسيح ابن الله.</a:t>
            </a:r>
          </a:p>
          <a:p>
            <a:pPr algn="just"/>
            <a:r>
              <a:rPr lang="ar-SA" sz="8000" b="1" dirty="0">
                <a:solidFill>
                  <a:schemeClr val="accent2">
                    <a:lumMod val="75000"/>
                  </a:schemeClr>
                </a:solidFill>
                <a:latin typeface="Sakkal Majalla" panose="02000000000000000000" pitchFamily="2" charset="-78"/>
                <a:cs typeface="Sakkal Majalla" panose="02000000000000000000" pitchFamily="2" charset="-78"/>
              </a:rPr>
              <a:t>2- ادعاؤه أن الغاية من مجيء المسيح عليه السلام هو الصلب وتكفير الخطايا.</a:t>
            </a:r>
          </a:p>
          <a:p>
            <a:pPr algn="just"/>
            <a:r>
              <a:rPr lang="ar-SA" sz="8000" b="1" dirty="0">
                <a:solidFill>
                  <a:schemeClr val="accent2">
                    <a:lumMod val="75000"/>
                  </a:schemeClr>
                </a:solidFill>
                <a:latin typeface="Sakkal Majalla" panose="02000000000000000000" pitchFamily="2" charset="-78"/>
                <a:cs typeface="Sakkal Majalla" panose="02000000000000000000" pitchFamily="2" charset="-78"/>
              </a:rPr>
              <a:t>3 - ادعاؤه أن دعوة المسيح عليه السلام كانت عامة لجميع بني البشر.</a:t>
            </a:r>
          </a:p>
          <a:p>
            <a:pPr algn="just"/>
            <a:r>
              <a:rPr lang="ar-SA" sz="8000" b="1" dirty="0">
                <a:solidFill>
                  <a:schemeClr val="accent2">
                    <a:lumMod val="75000"/>
                  </a:schemeClr>
                </a:solidFill>
                <a:latin typeface="Sakkal Majalla" panose="02000000000000000000" pitchFamily="2" charset="-78"/>
                <a:cs typeface="Sakkal Majalla" panose="02000000000000000000" pitchFamily="2" charset="-78"/>
              </a:rPr>
              <a:t>4 - إلغاؤه لشريعة موسى عليه السلام ودعواه أن الإنسان ينجو بالإيمان المجرد بدون عمل.</a:t>
            </a:r>
          </a:p>
          <a:p>
            <a:pPr algn="just"/>
            <a:r>
              <a:rPr lang="ar-SA" sz="8000" b="1" dirty="0">
                <a:solidFill>
                  <a:schemeClr val="accent2">
                    <a:lumMod val="75000"/>
                  </a:schemeClr>
                </a:solidFill>
                <a:latin typeface="Sakkal Majalla" panose="02000000000000000000" pitchFamily="2" charset="-78"/>
                <a:cs typeface="Sakkal Majalla" panose="02000000000000000000" pitchFamily="2" charset="-78"/>
              </a:rPr>
              <a:t>5- إلغاؤه للختان</a:t>
            </a:r>
            <a:r>
              <a:rPr lang="ar-SA" sz="8000" b="1" dirty="0" smtClean="0">
                <a:solidFill>
                  <a:schemeClr val="accent2">
                    <a:lumMod val="75000"/>
                  </a:schemeClr>
                </a:solidFill>
                <a:latin typeface="Sakkal Majalla" panose="02000000000000000000" pitchFamily="2" charset="-78"/>
                <a:cs typeface="Sakkal Majalla" panose="02000000000000000000" pitchFamily="2" charset="-78"/>
              </a:rPr>
              <a:t>.</a:t>
            </a:r>
            <a:endParaRPr lang="ar-SA" sz="2400" b="1" dirty="0"/>
          </a:p>
          <a:p>
            <a:pPr algn="just"/>
            <a:endParaRPr lang="ar-SA" dirty="0"/>
          </a:p>
        </p:txBody>
      </p:sp>
    </p:spTree>
    <p:extLst>
      <p:ext uri="{BB962C8B-B14F-4D97-AF65-F5344CB8AC3E}">
        <p14:creationId xmlns:p14="http://schemas.microsoft.com/office/powerpoint/2010/main" val="3282186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par>
                          <p:cTn id="12" fill="hold">
                            <p:stCondLst>
                              <p:cond delay="15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
                                            <p:txEl>
                                              <p:pRg st="1" end="1"/>
                                            </p:txEl>
                                          </p:spTgt>
                                        </p:tgtEl>
                                      </p:cBhvr>
                                    </p:animEffect>
                                  </p:childTnLst>
                                </p:cTn>
                              </p:par>
                            </p:childTnLst>
                          </p:cTn>
                        </p:par>
                        <p:par>
                          <p:cTn id="20" fill="hold">
                            <p:stCondLst>
                              <p:cond delay="485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3">
                                            <p:txEl>
                                              <p:pRg st="2" end="2"/>
                                            </p:txEl>
                                          </p:spTgt>
                                        </p:tgtEl>
                                      </p:cBhvr>
                                    </p:animEffect>
                                  </p:childTnLst>
                                </p:cTn>
                              </p:par>
                            </p:childTnLst>
                          </p:cTn>
                        </p:par>
                        <p:par>
                          <p:cTn id="28" fill="hold">
                            <p:stCondLst>
                              <p:cond delay="11350"/>
                            </p:stCondLst>
                            <p:childTnLst>
                              <p:par>
                                <p:cTn id="29" presetID="41" presetClass="entr" presetSubtype="0" fill="hold" grpId="0" nodeType="afterEffect">
                                  <p:stCondLst>
                                    <p:cond delay="0"/>
                                  </p:stCondLst>
                                  <p:iterate type="lt">
                                    <p:tmPct val="10000"/>
                                  </p:iterate>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3">
                                            <p:txEl>
                                              <p:pRg st="3" end="3"/>
                                            </p:txEl>
                                          </p:spTgt>
                                        </p:tgtEl>
                                      </p:cBhvr>
                                    </p:animEffect>
                                  </p:childTnLst>
                                </p:cTn>
                              </p:par>
                            </p:childTnLst>
                          </p:cTn>
                        </p:par>
                        <p:par>
                          <p:cTn id="36" fill="hold">
                            <p:stCondLst>
                              <p:cond delay="18200"/>
                            </p:stCondLst>
                            <p:childTnLst>
                              <p:par>
                                <p:cTn id="37" presetID="41" presetClass="entr" presetSubtype="0" fill="hold" grpId="0" nodeType="afterEffect">
                                  <p:stCondLst>
                                    <p:cond delay="0"/>
                                  </p:stCondLst>
                                  <p:iterate type="lt">
                                    <p:tmPct val="10000"/>
                                  </p:iterate>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3">
                                            <p:txEl>
                                              <p:pRg st="4" end="4"/>
                                            </p:txEl>
                                          </p:spTgt>
                                        </p:tgtEl>
                                      </p:cBhvr>
                                    </p:animEffect>
                                  </p:childTnLst>
                                </p:cTn>
                              </p:par>
                            </p:childTnLst>
                          </p:cTn>
                        </p:par>
                        <p:par>
                          <p:cTn id="44" fill="hold">
                            <p:stCondLst>
                              <p:cond delay="26200"/>
                            </p:stCondLst>
                            <p:childTnLst>
                              <p:par>
                                <p:cTn id="45" presetID="41" presetClass="entr" presetSubtype="0" fill="hold" grpId="0" nodeType="afterEffect">
                                  <p:stCondLst>
                                    <p:cond delay="0"/>
                                  </p:stCondLst>
                                  <p:iterate type="lt">
                                    <p:tmPct val="10000"/>
                                  </p:iterate>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48"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0"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1" dur="500" tmFilter="0,0; .5, 1; 1, 1"/>
                                        <p:tgtEl>
                                          <p:spTgt spid="3">
                                            <p:txEl>
                                              <p:pRg st="5" end="5"/>
                                            </p:txEl>
                                          </p:spTgt>
                                        </p:tgtEl>
                                      </p:cBhvr>
                                    </p:animEffect>
                                  </p:childTnLst>
                                </p:cTn>
                              </p:par>
                            </p:childTnLst>
                          </p:cTn>
                        </p:par>
                        <p:par>
                          <p:cTn id="52" fill="hold">
                            <p:stCondLst>
                              <p:cond delay="31900"/>
                            </p:stCondLst>
                            <p:childTnLst>
                              <p:par>
                                <p:cTn id="53" presetID="41" presetClass="entr" presetSubtype="0" fill="hold" grpId="0" nodeType="afterEffect">
                                  <p:stCondLst>
                                    <p:cond delay="0"/>
                                  </p:stCondLst>
                                  <p:iterate type="lt">
                                    <p:tmPct val="10000"/>
                                  </p:iterate>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56"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8"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9" dur="500" tmFilter="0,0; .5, 1; 1, 1"/>
                                        <p:tgtEl>
                                          <p:spTgt spid="3">
                                            <p:txEl>
                                              <p:pRg st="6" end="6"/>
                                            </p:txEl>
                                          </p:spTgt>
                                        </p:tgtEl>
                                      </p:cBhvr>
                                    </p:animEffect>
                                  </p:childTnLst>
                                </p:cTn>
                              </p:par>
                            </p:childTnLst>
                          </p:cTn>
                        </p:par>
                        <p:par>
                          <p:cTn id="60" fill="hold">
                            <p:stCondLst>
                              <p:cond delay="33550"/>
                            </p:stCondLst>
                            <p:childTnLst>
                              <p:par>
                                <p:cTn id="61" presetID="41" presetClass="entr" presetSubtype="0" fill="hold" grpId="0" nodeType="afterEffect">
                                  <p:stCondLst>
                                    <p:cond delay="0"/>
                                  </p:stCondLst>
                                  <p:iterate type="lt">
                                    <p:tmPct val="10000"/>
                                  </p:iterate>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500" fill="hold"/>
                                        <p:tgtEl>
                                          <p:spTgt spid="3">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64"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65" dur="500" fill="hold"/>
                                        <p:tgtEl>
                                          <p:spTgt spid="3">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6" dur="500" fill="hold"/>
                                        <p:tgtEl>
                                          <p:spTgt spid="3">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7" dur="500" tmFilter="0,0; .5, 1; 1, 1"/>
                                        <p:tgtEl>
                                          <p:spTgt spid="3">
                                            <p:txEl>
                                              <p:pRg st="7" end="7"/>
                                            </p:txEl>
                                          </p:spTgt>
                                        </p:tgtEl>
                                      </p:cBhvr>
                                    </p:animEffect>
                                  </p:childTnLst>
                                </p:cTn>
                              </p:par>
                            </p:childTnLst>
                          </p:cTn>
                        </p:par>
                        <p:par>
                          <p:cTn id="68" fill="hold">
                            <p:stCondLst>
                              <p:cond delay="36950"/>
                            </p:stCondLst>
                            <p:childTnLst>
                              <p:par>
                                <p:cTn id="69" presetID="41" presetClass="entr" presetSubtype="0" fill="hold" grpId="0" nodeType="afterEffect">
                                  <p:stCondLst>
                                    <p:cond delay="0"/>
                                  </p:stCondLst>
                                  <p:iterate type="lt">
                                    <p:tmPct val="10000"/>
                                  </p:iterate>
                                  <p:childTnLst>
                                    <p:set>
                                      <p:cBhvr>
                                        <p:cTn id="70" dur="1" fill="hold">
                                          <p:stCondLst>
                                            <p:cond delay="0"/>
                                          </p:stCondLst>
                                        </p:cTn>
                                        <p:tgtEl>
                                          <p:spTgt spid="3">
                                            <p:txEl>
                                              <p:pRg st="8" end="8"/>
                                            </p:txEl>
                                          </p:spTgt>
                                        </p:tgtEl>
                                        <p:attrNameLst>
                                          <p:attrName>style.visibility</p:attrName>
                                        </p:attrNameLst>
                                      </p:cBhvr>
                                      <p:to>
                                        <p:strVal val="visible"/>
                                      </p:to>
                                    </p:set>
                                    <p:anim calcmode="lin" valueType="num">
                                      <p:cBhvr>
                                        <p:cTn id="71" dur="500" fill="hold"/>
                                        <p:tgtEl>
                                          <p:spTgt spid="3">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72" dur="500" fill="hold"/>
                                        <p:tgtEl>
                                          <p:spTgt spid="3">
                                            <p:txEl>
                                              <p:pRg st="8" end="8"/>
                                            </p:txEl>
                                          </p:spTgt>
                                        </p:tgtEl>
                                        <p:attrNameLst>
                                          <p:attrName>ppt_y</p:attrName>
                                        </p:attrNameLst>
                                      </p:cBhvr>
                                      <p:tavLst>
                                        <p:tav tm="0">
                                          <p:val>
                                            <p:strVal val="#ppt_y"/>
                                          </p:val>
                                        </p:tav>
                                        <p:tav tm="100000">
                                          <p:val>
                                            <p:strVal val="#ppt_y"/>
                                          </p:val>
                                        </p:tav>
                                      </p:tavLst>
                                    </p:anim>
                                    <p:anim calcmode="lin" valueType="num">
                                      <p:cBhvr>
                                        <p:cTn id="73" dur="500" fill="hold"/>
                                        <p:tgtEl>
                                          <p:spTgt spid="3">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4" dur="500" fill="hold"/>
                                        <p:tgtEl>
                                          <p:spTgt spid="3">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5" dur="500" tmFilter="0,0; .5, 1; 1, 1"/>
                                        <p:tgtEl>
                                          <p:spTgt spid="3">
                                            <p:txEl>
                                              <p:pRg st="8" end="8"/>
                                            </p:txEl>
                                          </p:spTgt>
                                        </p:tgtEl>
                                      </p:cBhvr>
                                    </p:animEffect>
                                  </p:childTnLst>
                                </p:cTn>
                              </p:par>
                            </p:childTnLst>
                          </p:cTn>
                        </p:par>
                        <p:par>
                          <p:cTn id="76" fill="hold">
                            <p:stCondLst>
                              <p:cond delay="40000"/>
                            </p:stCondLst>
                            <p:childTnLst>
                              <p:par>
                                <p:cTn id="77" presetID="41" presetClass="entr" presetSubtype="0" fill="hold" grpId="0" nodeType="afterEffect">
                                  <p:stCondLst>
                                    <p:cond delay="0"/>
                                  </p:stCondLst>
                                  <p:iterate type="lt">
                                    <p:tmPct val="10000"/>
                                  </p:iterate>
                                  <p:childTnLst>
                                    <p:set>
                                      <p:cBhvr>
                                        <p:cTn id="78" dur="1" fill="hold">
                                          <p:stCondLst>
                                            <p:cond delay="0"/>
                                          </p:stCondLst>
                                        </p:cTn>
                                        <p:tgtEl>
                                          <p:spTgt spid="3">
                                            <p:txEl>
                                              <p:pRg st="9" end="9"/>
                                            </p:txEl>
                                          </p:spTgt>
                                        </p:tgtEl>
                                        <p:attrNameLst>
                                          <p:attrName>style.visibility</p:attrName>
                                        </p:attrNameLst>
                                      </p:cBhvr>
                                      <p:to>
                                        <p:strVal val="visible"/>
                                      </p:to>
                                    </p:set>
                                    <p:anim calcmode="lin" valueType="num">
                                      <p:cBhvr>
                                        <p:cTn id="79" dur="500" fill="hold"/>
                                        <p:tgtEl>
                                          <p:spTgt spid="3">
                                            <p:txEl>
                                              <p:pRg st="9" end="9"/>
                                            </p:txEl>
                                          </p:spTgt>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3">
                                            <p:txEl>
                                              <p:pRg st="9" end="9"/>
                                            </p:txEl>
                                          </p:spTgt>
                                        </p:tgtEl>
                                        <p:attrNameLst>
                                          <p:attrName>ppt_y</p:attrName>
                                        </p:attrNameLst>
                                      </p:cBhvr>
                                      <p:tavLst>
                                        <p:tav tm="0">
                                          <p:val>
                                            <p:strVal val="#ppt_y"/>
                                          </p:val>
                                        </p:tav>
                                        <p:tav tm="100000">
                                          <p:val>
                                            <p:strVal val="#ppt_y"/>
                                          </p:val>
                                        </p:tav>
                                      </p:tavLst>
                                    </p:anim>
                                    <p:anim calcmode="lin" valueType="num">
                                      <p:cBhvr>
                                        <p:cTn id="81" dur="500" fill="hold"/>
                                        <p:tgtEl>
                                          <p:spTgt spid="3">
                                            <p:txEl>
                                              <p:pRg st="9" end="9"/>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3">
                                            <p:txEl>
                                              <p:pRg st="9" end="9"/>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3">
                                            <p:txEl>
                                              <p:pRg st="9" end="9"/>
                                            </p:txEl>
                                          </p:spTgt>
                                        </p:tgtEl>
                                      </p:cBhvr>
                                    </p:animEffect>
                                  </p:childTnLst>
                                </p:cTn>
                              </p:par>
                            </p:childTnLst>
                          </p:cTn>
                        </p:par>
                        <p:par>
                          <p:cTn id="84" fill="hold">
                            <p:stCondLst>
                              <p:cond delay="43900"/>
                            </p:stCondLst>
                            <p:childTnLst>
                              <p:par>
                                <p:cTn id="85" presetID="41" presetClass="entr" presetSubtype="0" fill="hold" grpId="0" nodeType="afterEffect">
                                  <p:stCondLst>
                                    <p:cond delay="0"/>
                                  </p:stCondLst>
                                  <p:iterate type="lt">
                                    <p:tmPct val="10000"/>
                                  </p:iterate>
                                  <p:childTnLst>
                                    <p:set>
                                      <p:cBhvr>
                                        <p:cTn id="86" dur="1" fill="hold">
                                          <p:stCondLst>
                                            <p:cond delay="0"/>
                                          </p:stCondLst>
                                        </p:cTn>
                                        <p:tgtEl>
                                          <p:spTgt spid="3">
                                            <p:txEl>
                                              <p:pRg st="10" end="10"/>
                                            </p:txEl>
                                          </p:spTgt>
                                        </p:tgtEl>
                                        <p:attrNameLst>
                                          <p:attrName>style.visibility</p:attrName>
                                        </p:attrNameLst>
                                      </p:cBhvr>
                                      <p:to>
                                        <p:strVal val="visible"/>
                                      </p:to>
                                    </p:set>
                                    <p:anim calcmode="lin" valueType="num">
                                      <p:cBhvr>
                                        <p:cTn id="87" dur="500" fill="hold"/>
                                        <p:tgtEl>
                                          <p:spTgt spid="3">
                                            <p:txEl>
                                              <p:pRg st="10" end="1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8" dur="500" fill="hold"/>
                                        <p:tgtEl>
                                          <p:spTgt spid="3">
                                            <p:txEl>
                                              <p:pRg st="10" end="10"/>
                                            </p:txEl>
                                          </p:spTgt>
                                        </p:tgtEl>
                                        <p:attrNameLst>
                                          <p:attrName>ppt_y</p:attrName>
                                        </p:attrNameLst>
                                      </p:cBhvr>
                                      <p:tavLst>
                                        <p:tav tm="0">
                                          <p:val>
                                            <p:strVal val="#ppt_y"/>
                                          </p:val>
                                        </p:tav>
                                        <p:tav tm="100000">
                                          <p:val>
                                            <p:strVal val="#ppt_y"/>
                                          </p:val>
                                        </p:tav>
                                      </p:tavLst>
                                    </p:anim>
                                    <p:anim calcmode="lin" valueType="num">
                                      <p:cBhvr>
                                        <p:cTn id="89" dur="500" fill="hold"/>
                                        <p:tgtEl>
                                          <p:spTgt spid="3">
                                            <p:txEl>
                                              <p:pRg st="10" end="1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90" dur="500" fill="hold"/>
                                        <p:tgtEl>
                                          <p:spTgt spid="3">
                                            <p:txEl>
                                              <p:pRg st="10" end="1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91" dur="500" tmFilter="0,0; .5, 1; 1, 1"/>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6480" y="1045634"/>
            <a:ext cx="10058400" cy="5291666"/>
          </a:xfrm>
        </p:spPr>
        <p:txBody>
          <a:bodyPr>
            <a:noAutofit/>
          </a:bodyPr>
          <a:lstStyle/>
          <a:p>
            <a:pPr algn="just"/>
            <a:r>
              <a:rPr lang="ar-SA" sz="4400" dirty="0">
                <a:solidFill>
                  <a:schemeClr val="accent1">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4- التأثر بالوثنيات والفلسفات الوثنية:</a:t>
            </a:r>
          </a:p>
          <a:p>
            <a:pPr algn="just"/>
            <a:r>
              <a:rPr lang="ar-SA" sz="2400" dirty="0">
                <a:solidFill>
                  <a:schemeClr val="accent2">
                    <a:lumMod val="75000"/>
                  </a:schemeClr>
                </a:solidFill>
                <a:latin typeface="Sakkal Majalla" panose="02000000000000000000" pitchFamily="2" charset="-78"/>
                <a:cs typeface="Sakkal Majalla" panose="02000000000000000000" pitchFamily="2" charset="-78"/>
              </a:rPr>
              <a:t>لقد نادى المسيح عليه السلام بأنه لم يرسل إلا إلى خراف إسرائيل الضالة، بل نهى أتباعه عن الذهاب إلى قرى غير اليهودية، إلا أن أتباعه فيما بعد خالفوا ذلك، وتوجهوا إلى الوثنيين من الرومان واليونان والفرس وغيرهم في المناطق المجاورة.</a:t>
            </a:r>
          </a:p>
          <a:p>
            <a:pPr algn="just"/>
            <a:r>
              <a:rPr lang="ar-SA" sz="2400" dirty="0">
                <a:solidFill>
                  <a:schemeClr val="accent2">
                    <a:lumMod val="75000"/>
                  </a:schemeClr>
                </a:solidFill>
                <a:latin typeface="Sakkal Majalla" panose="02000000000000000000" pitchFamily="2" charset="-78"/>
                <a:cs typeface="Sakkal Majalla" panose="02000000000000000000" pitchFamily="2" charset="-78"/>
              </a:rPr>
              <a:t>ولما كانت الديانة المسيحية تفتقر للمقومات التي تكفل لها التأثير في تلك المجتمعات؛ لذا فقد غُلبت وأمكن للديانات الوثنية أن تصبغها بصبغتها، بل ألغتها تماماً، واحتلت مكانها، وأخذت مسماها، هذا أمر يتضح لكل ناظر في الديانة النصرانية المحرفة.</a:t>
            </a:r>
          </a:p>
          <a:p>
            <a:pPr algn="just"/>
            <a:r>
              <a:rPr lang="ar-SA" sz="2400" dirty="0">
                <a:solidFill>
                  <a:schemeClr val="accent2">
                    <a:lumMod val="75000"/>
                  </a:schemeClr>
                </a:solidFill>
                <a:latin typeface="Sakkal Majalla" panose="02000000000000000000" pitchFamily="2" charset="-78"/>
                <a:cs typeface="Sakkal Majalla" panose="02000000000000000000" pitchFamily="2" charset="-78"/>
              </a:rPr>
              <a:t>ومن الأمثلة على أن النصارى قد رددوا عقائد الوثنيين الذين كانوا قبلهم ما يلى:</a:t>
            </a:r>
          </a:p>
          <a:p>
            <a:pPr algn="just"/>
            <a:r>
              <a:rPr lang="ar-SA" sz="2400" dirty="0">
                <a:solidFill>
                  <a:schemeClr val="accent2">
                    <a:lumMod val="75000"/>
                  </a:schemeClr>
                </a:solidFill>
                <a:latin typeface="Sakkal Majalla" panose="02000000000000000000" pitchFamily="2" charset="-78"/>
                <a:cs typeface="Sakkal Majalla" panose="02000000000000000000" pitchFamily="2" charset="-78"/>
              </a:rPr>
              <a:t>1- إن التثليث موجود عند </a:t>
            </a:r>
            <a:r>
              <a:rPr lang="ar-SA" sz="2400" dirty="0" err="1">
                <a:solidFill>
                  <a:schemeClr val="accent2">
                    <a:lumMod val="75000"/>
                  </a:schemeClr>
                </a:solidFill>
                <a:latin typeface="Sakkal Majalla" panose="02000000000000000000" pitchFamily="2" charset="-78"/>
                <a:cs typeface="Sakkal Majalla" panose="02000000000000000000" pitchFamily="2" charset="-78"/>
              </a:rPr>
              <a:t>الهنادكة</a:t>
            </a:r>
            <a:r>
              <a:rPr lang="ar-SA" sz="2400" dirty="0">
                <a:solidFill>
                  <a:schemeClr val="accent2">
                    <a:lumMod val="75000"/>
                  </a:schemeClr>
                </a:solidFill>
                <a:latin typeface="Sakkal Majalla" panose="02000000000000000000" pitchFamily="2" charset="-78"/>
                <a:cs typeface="Sakkal Majalla" panose="02000000000000000000" pitchFamily="2" charset="-78"/>
              </a:rPr>
              <a:t> والبوذيين قبل </a:t>
            </a:r>
            <a:r>
              <a:rPr lang="ar-SA" sz="2400" dirty="0" smtClean="0">
                <a:solidFill>
                  <a:schemeClr val="accent2">
                    <a:lumMod val="75000"/>
                  </a:schemeClr>
                </a:solidFill>
                <a:latin typeface="Sakkal Majalla" panose="02000000000000000000" pitchFamily="2" charset="-78"/>
                <a:cs typeface="Sakkal Majalla" panose="02000000000000000000" pitchFamily="2" charset="-78"/>
              </a:rPr>
              <a:t>النصارى، وكذلك </a:t>
            </a:r>
            <a:r>
              <a:rPr lang="ar-SA" sz="2400" dirty="0">
                <a:solidFill>
                  <a:schemeClr val="accent2">
                    <a:lumMod val="75000"/>
                  </a:schemeClr>
                </a:solidFill>
                <a:latin typeface="Sakkal Majalla" panose="02000000000000000000" pitchFamily="2" charset="-78"/>
                <a:cs typeface="Sakkal Majalla" panose="02000000000000000000" pitchFamily="2" charset="-78"/>
              </a:rPr>
              <a:t>المصريين القدماء كانوا يعتقدون أن الآلهة </a:t>
            </a:r>
            <a:r>
              <a:rPr lang="ar-SA" sz="2400" dirty="0" smtClean="0">
                <a:solidFill>
                  <a:schemeClr val="accent2">
                    <a:lumMod val="75000"/>
                  </a:schemeClr>
                </a:solidFill>
                <a:latin typeface="Sakkal Majalla" panose="02000000000000000000" pitchFamily="2" charset="-78"/>
                <a:cs typeface="Sakkal Majalla" panose="02000000000000000000" pitchFamily="2" charset="-78"/>
              </a:rPr>
              <a:t>ثلاثة.</a:t>
            </a:r>
          </a:p>
          <a:p>
            <a:pPr algn="just"/>
            <a:r>
              <a:rPr lang="ar-SA" sz="2400" dirty="0" smtClean="0">
                <a:solidFill>
                  <a:schemeClr val="accent2">
                    <a:lumMod val="75000"/>
                  </a:schemeClr>
                </a:solidFill>
                <a:latin typeface="Sakkal Majalla" panose="02000000000000000000" pitchFamily="2" charset="-78"/>
                <a:cs typeface="Sakkal Majalla" panose="02000000000000000000" pitchFamily="2" charset="-78"/>
              </a:rPr>
              <a:t>2- </a:t>
            </a:r>
            <a:r>
              <a:rPr lang="ar-SA" sz="2400" dirty="0">
                <a:solidFill>
                  <a:schemeClr val="accent2">
                    <a:lumMod val="75000"/>
                  </a:schemeClr>
                </a:solidFill>
                <a:latin typeface="Sakkal Majalla" panose="02000000000000000000" pitchFamily="2" charset="-78"/>
                <a:cs typeface="Sakkal Majalla" panose="02000000000000000000" pitchFamily="2" charset="-78"/>
              </a:rPr>
              <a:t>إن الصلب عقيدة وثنية كانت موجودة لدى </a:t>
            </a:r>
            <a:r>
              <a:rPr lang="ar-SA" sz="2400" dirty="0" err="1">
                <a:solidFill>
                  <a:schemeClr val="accent2">
                    <a:lumMod val="75000"/>
                  </a:schemeClr>
                </a:solidFill>
                <a:latin typeface="Sakkal Majalla" panose="02000000000000000000" pitchFamily="2" charset="-78"/>
                <a:cs typeface="Sakkal Majalla" panose="02000000000000000000" pitchFamily="2" charset="-78"/>
              </a:rPr>
              <a:t>الهنادكة</a:t>
            </a:r>
            <a:r>
              <a:rPr lang="ar-SA" sz="2400" dirty="0">
                <a:solidFill>
                  <a:schemeClr val="accent2">
                    <a:lumMod val="75000"/>
                  </a:schemeClr>
                </a:solidFill>
                <a:latin typeface="Sakkal Majalla" panose="02000000000000000000" pitchFamily="2" charset="-78"/>
                <a:cs typeface="Sakkal Majalla" panose="02000000000000000000" pitchFamily="2" charset="-78"/>
              </a:rPr>
              <a:t>.</a:t>
            </a:r>
          </a:p>
          <a:p>
            <a:pPr algn="just"/>
            <a:r>
              <a:rPr lang="ar-SA" sz="2400" dirty="0">
                <a:solidFill>
                  <a:schemeClr val="accent2">
                    <a:lumMod val="75000"/>
                  </a:schemeClr>
                </a:solidFill>
                <a:latin typeface="Sakkal Majalla" panose="02000000000000000000" pitchFamily="2" charset="-78"/>
                <a:cs typeface="Sakkal Majalla" panose="02000000000000000000" pitchFamily="2" charset="-78"/>
              </a:rPr>
              <a:t>3-الإعتقاد بأن إلهاً تجسد وولد من عذراء هو كذلك من عقائد الوثنيين. </a:t>
            </a:r>
          </a:p>
        </p:txBody>
      </p:sp>
    </p:spTree>
    <p:extLst>
      <p:ext uri="{BB962C8B-B14F-4D97-AF65-F5344CB8AC3E}">
        <p14:creationId xmlns:p14="http://schemas.microsoft.com/office/powerpoint/2010/main" val="1294066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par>
                          <p:cTn id="12" fill="hold">
                            <p:stCondLst>
                              <p:cond delay="215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
                                            <p:txEl>
                                              <p:pRg st="1" end="1"/>
                                            </p:txEl>
                                          </p:spTgt>
                                        </p:tgtEl>
                                      </p:cBhvr>
                                    </p:animEffect>
                                  </p:childTnLst>
                                </p:cTn>
                              </p:par>
                            </p:childTnLst>
                          </p:cTn>
                        </p:par>
                        <p:par>
                          <p:cTn id="20" fill="hold">
                            <p:stCondLst>
                              <p:cond delay="1195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3">
                                            <p:txEl>
                                              <p:pRg st="2" end="2"/>
                                            </p:txEl>
                                          </p:spTgt>
                                        </p:tgtEl>
                                      </p:cBhvr>
                                    </p:animEffect>
                                  </p:childTnLst>
                                </p:cTn>
                              </p:par>
                            </p:childTnLst>
                          </p:cTn>
                        </p:par>
                        <p:par>
                          <p:cTn id="28" fill="hold">
                            <p:stCondLst>
                              <p:cond delay="22350"/>
                            </p:stCondLst>
                            <p:childTnLst>
                              <p:par>
                                <p:cTn id="29" presetID="41" presetClass="entr" presetSubtype="0" fill="hold" grpId="0" nodeType="afterEffect">
                                  <p:stCondLst>
                                    <p:cond delay="0"/>
                                  </p:stCondLst>
                                  <p:iterate type="lt">
                                    <p:tmPct val="10000"/>
                                  </p:iterate>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3">
                                            <p:txEl>
                                              <p:pRg st="3" end="3"/>
                                            </p:txEl>
                                          </p:spTgt>
                                        </p:tgtEl>
                                      </p:cBhvr>
                                    </p:animEffect>
                                  </p:childTnLst>
                                </p:cTn>
                              </p:par>
                            </p:childTnLst>
                          </p:cTn>
                        </p:par>
                        <p:par>
                          <p:cTn id="36" fill="hold">
                            <p:stCondLst>
                              <p:cond delay="25950"/>
                            </p:stCondLst>
                            <p:childTnLst>
                              <p:par>
                                <p:cTn id="37" presetID="41" presetClass="entr" presetSubtype="0" fill="hold" grpId="0" nodeType="afterEffect">
                                  <p:stCondLst>
                                    <p:cond delay="0"/>
                                  </p:stCondLst>
                                  <p:iterate type="lt">
                                    <p:tmPct val="10000"/>
                                  </p:iterate>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3">
                                            <p:txEl>
                                              <p:pRg st="4" end="4"/>
                                            </p:txEl>
                                          </p:spTgt>
                                        </p:tgtEl>
                                      </p:cBhvr>
                                    </p:animEffect>
                                  </p:childTnLst>
                                </p:cTn>
                              </p:par>
                            </p:childTnLst>
                          </p:cTn>
                        </p:par>
                        <p:par>
                          <p:cTn id="44" fill="hold">
                            <p:stCondLst>
                              <p:cond delay="31050"/>
                            </p:stCondLst>
                            <p:childTnLst>
                              <p:par>
                                <p:cTn id="45" presetID="41" presetClass="entr" presetSubtype="0" fill="hold" grpId="0" nodeType="afterEffect">
                                  <p:stCondLst>
                                    <p:cond delay="0"/>
                                  </p:stCondLst>
                                  <p:iterate type="lt">
                                    <p:tmPct val="10000"/>
                                  </p:iterate>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48"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0"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1" dur="500" tmFilter="0,0; .5, 1; 1, 1"/>
                                        <p:tgtEl>
                                          <p:spTgt spid="3">
                                            <p:txEl>
                                              <p:pRg st="5" end="5"/>
                                            </p:txEl>
                                          </p:spTgt>
                                        </p:tgtEl>
                                      </p:cBhvr>
                                    </p:animEffect>
                                  </p:childTnLst>
                                </p:cTn>
                              </p:par>
                            </p:childTnLst>
                          </p:cTn>
                        </p:par>
                        <p:par>
                          <p:cTn id="52" fill="hold">
                            <p:stCondLst>
                              <p:cond delay="33550"/>
                            </p:stCondLst>
                            <p:childTnLst>
                              <p:par>
                                <p:cTn id="53" presetID="41" presetClass="entr" presetSubtype="0" fill="hold" grpId="0" nodeType="afterEffect">
                                  <p:stCondLst>
                                    <p:cond delay="0"/>
                                  </p:stCondLst>
                                  <p:iterate type="lt">
                                    <p:tmPct val="10000"/>
                                  </p:iterate>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56"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8"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9" dur="500" tmFilter="0,0; .5, 1; 1, 1"/>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84580" y="639234"/>
            <a:ext cx="10058400" cy="4023360"/>
          </a:xfrm>
        </p:spPr>
        <p:txBody>
          <a:bodyPr>
            <a:noAutofit/>
          </a:bodyPr>
          <a:lstStyle/>
          <a:p>
            <a:pPr algn="just">
              <a:lnSpc>
                <a:spcPct val="150000"/>
              </a:lnSpc>
            </a:pPr>
            <a:r>
              <a:rPr lang="ar-SA" sz="4400" dirty="0">
                <a:solidFill>
                  <a:schemeClr val="accent1">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ولكن كيف تشربت الديانة النصرانية الأديان الوثنية</a:t>
            </a:r>
            <a:r>
              <a:rPr lang="ar-SA" sz="4400" dirty="0" smtClean="0">
                <a:solidFill>
                  <a:schemeClr val="accent1">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a:t>
            </a:r>
            <a:endParaRPr lang="ar-SA" sz="1000" dirty="0">
              <a:solidFill>
                <a:schemeClr val="accent1">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just">
              <a:lnSpc>
                <a:spcPct val="150000"/>
              </a:lnSpc>
            </a:pPr>
            <a:r>
              <a:rPr lang="ar-SA" sz="2800" dirty="0">
                <a:solidFill>
                  <a:schemeClr val="accent2">
                    <a:lumMod val="75000"/>
                  </a:schemeClr>
                </a:solidFill>
                <a:latin typeface="Sakkal Majalla" panose="02000000000000000000" pitchFamily="2" charset="-78"/>
                <a:cs typeface="Sakkal Majalla" panose="02000000000000000000" pitchFamily="2" charset="-78"/>
              </a:rPr>
              <a:t>إن الناظر في كبار الدعاة إلى النصرانية في العصور الأولى والذين يشار إليهم بأنهم من أعظم الناس أثراً وتأثيراً في الديانة النصرانية، هم فلاسفة متعمقون في الفلسفات الوثنية، وبعد تنصرهم نقلوا تلك الفلسفات معهم إلى الدين الجديد، وحاولوا أن يسدوا الثغرات التي يجدوها في الديانة النصرانية - وما أكثرها - بمزيج من الفلسفات التي كانوا عليها من قبل، ومن هؤلاء الذين كان لهم دور في ذلك:</a:t>
            </a:r>
          </a:p>
          <a:p>
            <a:pPr algn="just">
              <a:lnSpc>
                <a:spcPct val="150000"/>
              </a:lnSpc>
            </a:pPr>
            <a:r>
              <a:rPr lang="ar-SA" sz="2800" dirty="0">
                <a:solidFill>
                  <a:schemeClr val="accent2">
                    <a:lumMod val="75000"/>
                  </a:schemeClr>
                </a:solidFill>
                <a:latin typeface="Sakkal Majalla" panose="02000000000000000000" pitchFamily="2" charset="-78"/>
                <a:cs typeface="Sakkal Majalla" panose="02000000000000000000" pitchFamily="2" charset="-78"/>
              </a:rPr>
              <a:t>1- بولس (شاؤول اليهودي</a:t>
            </a:r>
            <a:r>
              <a:rPr lang="ar-SA" sz="2800" dirty="0" smtClean="0">
                <a:solidFill>
                  <a:schemeClr val="accent2">
                    <a:lumMod val="75000"/>
                  </a:schemeClr>
                </a:solidFill>
                <a:latin typeface="Sakkal Majalla" panose="02000000000000000000" pitchFamily="2" charset="-78"/>
                <a:cs typeface="Sakkal Majalla" panose="02000000000000000000" pitchFamily="2" charset="-78"/>
              </a:rPr>
              <a:t>).         2- </a:t>
            </a:r>
            <a:r>
              <a:rPr lang="ar-SA" sz="2800" dirty="0" err="1" smtClean="0">
                <a:solidFill>
                  <a:schemeClr val="accent2">
                    <a:lumMod val="75000"/>
                  </a:schemeClr>
                </a:solidFill>
                <a:latin typeface="Sakkal Majalla" panose="02000000000000000000" pitchFamily="2" charset="-78"/>
                <a:cs typeface="Sakkal Majalla" panose="02000000000000000000" pitchFamily="2" charset="-78"/>
              </a:rPr>
              <a:t>يوستينيوس</a:t>
            </a:r>
            <a:r>
              <a:rPr lang="ar-SA" sz="2800" dirty="0" smtClean="0">
                <a:solidFill>
                  <a:schemeClr val="accent2">
                    <a:lumMod val="75000"/>
                  </a:schemeClr>
                </a:solidFill>
                <a:latin typeface="Sakkal Majalla" panose="02000000000000000000" pitchFamily="2" charset="-78"/>
                <a:cs typeface="Sakkal Majalla" panose="02000000000000000000" pitchFamily="2" charset="-78"/>
              </a:rPr>
              <a:t>.             3- </a:t>
            </a:r>
            <a:r>
              <a:rPr lang="ar-SA" sz="2800" dirty="0" err="1" smtClean="0">
                <a:solidFill>
                  <a:schemeClr val="accent2">
                    <a:lumMod val="75000"/>
                  </a:schemeClr>
                </a:solidFill>
                <a:latin typeface="Sakkal Majalla" panose="02000000000000000000" pitchFamily="2" charset="-78"/>
                <a:cs typeface="Sakkal Majalla" panose="02000000000000000000" pitchFamily="2" charset="-78"/>
              </a:rPr>
              <a:t>تاتيان</a:t>
            </a:r>
            <a:r>
              <a:rPr lang="ar-SA" sz="2800" dirty="0" smtClean="0">
                <a:solidFill>
                  <a:schemeClr val="accent2">
                    <a:lumMod val="75000"/>
                  </a:schemeClr>
                </a:solidFill>
                <a:latin typeface="Sakkal Majalla" panose="02000000000000000000" pitchFamily="2" charset="-78"/>
                <a:cs typeface="Sakkal Majalla" panose="02000000000000000000" pitchFamily="2" charset="-78"/>
              </a:rPr>
              <a:t> السوري.            4- أثينا </a:t>
            </a:r>
            <a:r>
              <a:rPr lang="ar-SA" sz="2800" dirty="0" err="1">
                <a:solidFill>
                  <a:schemeClr val="accent2">
                    <a:lumMod val="75000"/>
                  </a:schemeClr>
                </a:solidFill>
                <a:latin typeface="Sakkal Majalla" panose="02000000000000000000" pitchFamily="2" charset="-78"/>
                <a:cs typeface="Sakkal Majalla" panose="02000000000000000000" pitchFamily="2" charset="-78"/>
              </a:rPr>
              <a:t>غورس</a:t>
            </a:r>
            <a:r>
              <a:rPr lang="ar-SA" sz="2800" dirty="0">
                <a:solidFill>
                  <a:schemeClr val="accent2">
                    <a:lumMod val="75000"/>
                  </a:schemeClr>
                </a:solidFill>
                <a:latin typeface="Sakkal Majalla" panose="02000000000000000000" pitchFamily="2" charset="-78"/>
                <a:cs typeface="Sakkal Majalla" panose="02000000000000000000" pitchFamily="2" charset="-78"/>
              </a:rPr>
              <a:t> </a:t>
            </a:r>
            <a:r>
              <a:rPr lang="ar-SA" sz="2800" dirty="0" err="1" smtClean="0">
                <a:solidFill>
                  <a:schemeClr val="accent2">
                    <a:lumMod val="75000"/>
                  </a:schemeClr>
                </a:solidFill>
                <a:latin typeface="Sakkal Majalla" panose="02000000000000000000" pitchFamily="2" charset="-78"/>
                <a:cs typeface="Sakkal Majalla" panose="02000000000000000000" pitchFamily="2" charset="-78"/>
              </a:rPr>
              <a:t>الأثيني</a:t>
            </a:r>
            <a:r>
              <a:rPr lang="ar-SA" sz="2800" dirty="0" smtClean="0">
                <a:solidFill>
                  <a:schemeClr val="accent2">
                    <a:lumMod val="75000"/>
                  </a:schemeClr>
                </a:solidFill>
                <a:latin typeface="Sakkal Majalla" panose="02000000000000000000" pitchFamily="2" charset="-78"/>
                <a:cs typeface="Sakkal Majalla" panose="02000000000000000000" pitchFamily="2" charset="-78"/>
              </a:rPr>
              <a:t>.</a:t>
            </a:r>
            <a:endParaRPr lang="ar-SA" sz="2800" dirty="0">
              <a:solidFill>
                <a:schemeClr val="accent2">
                  <a:lumMod val="75000"/>
                </a:schemeClr>
              </a:solidFill>
              <a:latin typeface="Sakkal Majalla" panose="02000000000000000000" pitchFamily="2" charset="-78"/>
              <a:cs typeface="Sakkal Majalla" panose="02000000000000000000" pitchFamily="2" charset="-78"/>
            </a:endParaRPr>
          </a:p>
          <a:p>
            <a:pPr algn="just">
              <a:lnSpc>
                <a:spcPct val="150000"/>
              </a:lnSpc>
            </a:pPr>
            <a:r>
              <a:rPr lang="ar-SA" sz="2800" dirty="0">
                <a:solidFill>
                  <a:schemeClr val="accent2">
                    <a:lumMod val="75000"/>
                  </a:schemeClr>
                </a:solidFill>
                <a:latin typeface="Sakkal Majalla" panose="02000000000000000000" pitchFamily="2" charset="-78"/>
                <a:cs typeface="Sakkal Majalla" panose="02000000000000000000" pitchFamily="2" charset="-78"/>
              </a:rPr>
              <a:t>5- </a:t>
            </a:r>
            <a:r>
              <a:rPr lang="ar-SA" sz="2800" dirty="0" err="1" smtClean="0">
                <a:solidFill>
                  <a:schemeClr val="accent2">
                    <a:lumMod val="75000"/>
                  </a:schemeClr>
                </a:solidFill>
                <a:latin typeface="Sakkal Majalla" panose="02000000000000000000" pitchFamily="2" charset="-78"/>
                <a:cs typeface="Sakkal Majalla" panose="02000000000000000000" pitchFamily="2" charset="-78"/>
              </a:rPr>
              <a:t>ثيوفيلوس</a:t>
            </a:r>
            <a:r>
              <a:rPr lang="ar-SA" sz="2800" dirty="0" smtClean="0">
                <a:solidFill>
                  <a:schemeClr val="accent2">
                    <a:lumMod val="75000"/>
                  </a:schemeClr>
                </a:solidFill>
                <a:latin typeface="Sakkal Majalla" panose="02000000000000000000" pitchFamily="2" charset="-78"/>
                <a:cs typeface="Sakkal Majalla" panose="02000000000000000000" pitchFamily="2" charset="-78"/>
              </a:rPr>
              <a:t> الأنطاكي.                               6- </a:t>
            </a:r>
            <a:r>
              <a:rPr lang="ar-SA" sz="2800" dirty="0" err="1" smtClean="0">
                <a:solidFill>
                  <a:schemeClr val="accent2">
                    <a:lumMod val="75000"/>
                  </a:schemeClr>
                </a:solidFill>
                <a:latin typeface="Sakkal Majalla" panose="02000000000000000000" pitchFamily="2" charset="-78"/>
                <a:cs typeface="Sakkal Majalla" panose="02000000000000000000" pitchFamily="2" charset="-78"/>
              </a:rPr>
              <a:t>اكلميندوس</a:t>
            </a:r>
            <a:r>
              <a:rPr lang="ar-SA" sz="2800" dirty="0" smtClean="0">
                <a:solidFill>
                  <a:schemeClr val="accent2">
                    <a:lumMod val="75000"/>
                  </a:schemeClr>
                </a:solidFill>
                <a:latin typeface="Sakkal Majalla" panose="02000000000000000000" pitchFamily="2" charset="-78"/>
                <a:cs typeface="Sakkal Majalla" panose="02000000000000000000" pitchFamily="2" charset="-78"/>
              </a:rPr>
              <a:t> الإسكندري.                                   7- </a:t>
            </a:r>
            <a:r>
              <a:rPr lang="ar-SA" sz="2800" dirty="0" err="1" smtClean="0">
                <a:solidFill>
                  <a:schemeClr val="accent2">
                    <a:lumMod val="75000"/>
                  </a:schemeClr>
                </a:solidFill>
                <a:latin typeface="Sakkal Majalla" panose="02000000000000000000" pitchFamily="2" charset="-78"/>
                <a:cs typeface="Sakkal Majalla" panose="02000000000000000000" pitchFamily="2" charset="-78"/>
              </a:rPr>
              <a:t>اغسطينوس</a:t>
            </a:r>
            <a:r>
              <a:rPr lang="ar-SA" sz="2800" dirty="0" smtClean="0">
                <a:solidFill>
                  <a:schemeClr val="accent2">
                    <a:lumMod val="75000"/>
                  </a:schemeClr>
                </a:solidFill>
                <a:latin typeface="Sakkal Majalla" panose="02000000000000000000" pitchFamily="2" charset="-78"/>
                <a:cs typeface="Sakkal Majalla" panose="02000000000000000000" pitchFamily="2" charset="-78"/>
              </a:rPr>
              <a:t>.</a:t>
            </a:r>
            <a:endParaRPr lang="ar-SA" sz="2800" dirty="0">
              <a:solidFill>
                <a:schemeClr val="accent2">
                  <a:lumMod val="75000"/>
                </a:schemeClr>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700740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par>
                          <p:cTn id="12" fill="hold">
                            <p:stCondLst>
                              <p:cond delay="26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
                                            <p:txEl>
                                              <p:pRg st="1" end="1"/>
                                            </p:txEl>
                                          </p:spTgt>
                                        </p:tgtEl>
                                      </p:cBhvr>
                                    </p:animEffect>
                                  </p:childTnLst>
                                </p:cTn>
                              </p:par>
                            </p:childTnLst>
                          </p:cTn>
                        </p:par>
                        <p:par>
                          <p:cTn id="20" fill="hold">
                            <p:stCondLst>
                              <p:cond delay="1855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3">
                                            <p:txEl>
                                              <p:pRg st="2" end="2"/>
                                            </p:txEl>
                                          </p:spTgt>
                                        </p:tgtEl>
                                      </p:cBhvr>
                                    </p:animEffect>
                                  </p:childTnLst>
                                </p:cTn>
                              </p:par>
                            </p:childTnLst>
                          </p:cTn>
                        </p:par>
                        <p:par>
                          <p:cTn id="28" fill="hold">
                            <p:stCondLst>
                              <p:cond delay="22350"/>
                            </p:stCondLst>
                            <p:childTnLst>
                              <p:par>
                                <p:cTn id="29" presetID="41" presetClass="entr" presetSubtype="0" fill="hold" grpId="0" nodeType="afterEffect">
                                  <p:stCondLst>
                                    <p:cond delay="0"/>
                                  </p:stCondLst>
                                  <p:iterate type="lt">
                                    <p:tmPct val="10000"/>
                                  </p:iterate>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97280" y="753534"/>
            <a:ext cx="10058400" cy="5291666"/>
          </a:xfrm>
        </p:spPr>
        <p:txBody>
          <a:bodyPr>
            <a:normAutofit fontScale="92500" lnSpcReduction="10000"/>
          </a:bodyPr>
          <a:lstStyle/>
          <a:p>
            <a:pPr>
              <a:lnSpc>
                <a:spcPct val="150000"/>
              </a:lnSpc>
            </a:pPr>
            <a:r>
              <a:rPr lang="ar-SA" sz="4400" dirty="0">
                <a:solidFill>
                  <a:schemeClr val="accent1">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5- تدخل الإمبراطور </a:t>
            </a:r>
            <a:r>
              <a:rPr lang="ar-SA" sz="4400" dirty="0" smtClean="0">
                <a:solidFill>
                  <a:schemeClr val="accent1">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قسطنطين:</a:t>
            </a:r>
            <a:endParaRPr lang="ar-SA" sz="1000" dirty="0">
              <a:solidFill>
                <a:schemeClr val="accent1">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just">
              <a:lnSpc>
                <a:spcPct val="150000"/>
              </a:lnSpc>
            </a:pPr>
            <a:r>
              <a:rPr lang="ar-SA" sz="3200" dirty="0">
                <a:solidFill>
                  <a:schemeClr val="accent2">
                    <a:lumMod val="75000"/>
                  </a:schemeClr>
                </a:solidFill>
                <a:latin typeface="Sakkal Majalla" panose="02000000000000000000" pitchFamily="2" charset="-78"/>
                <a:cs typeface="Sakkal Majalla" panose="02000000000000000000" pitchFamily="2" charset="-78"/>
              </a:rPr>
              <a:t>الإمبراطور قسطنطين إمبراطور الدولة الرومانية هو الذي رفع الاضطهاد عن النصارى بعد أن دام ما يقارب (300) سنه من قبل اليهود والرومان، فقرب هذا الإمبراطور النصارى إليه، ورفع الاضطهاد عنهم، فانحازوا هم إليه وقبلوا منه ذلك، ثم إنه لما رأى اختلافهم وتباين أقوالهم دعاهم إلى مجمع </a:t>
            </a:r>
            <a:r>
              <a:rPr lang="ar-SA" sz="3200" dirty="0" err="1">
                <a:solidFill>
                  <a:schemeClr val="accent2">
                    <a:lumMod val="75000"/>
                  </a:schemeClr>
                </a:solidFill>
                <a:latin typeface="Sakkal Majalla" panose="02000000000000000000" pitchFamily="2" charset="-78"/>
                <a:cs typeface="Sakkal Majalla" panose="02000000000000000000" pitchFamily="2" charset="-78"/>
              </a:rPr>
              <a:t>نيقية</a:t>
            </a:r>
            <a:r>
              <a:rPr lang="ar-SA" sz="3200" dirty="0">
                <a:solidFill>
                  <a:schemeClr val="accent2">
                    <a:lumMod val="75000"/>
                  </a:schemeClr>
                </a:solidFill>
                <a:latin typeface="Sakkal Majalla" panose="02000000000000000000" pitchFamily="2" charset="-78"/>
                <a:cs typeface="Sakkal Majalla" panose="02000000000000000000" pitchFamily="2" charset="-78"/>
              </a:rPr>
              <a:t> سنة 325م فاجتمعوا في ذلك المجمع، ولما كان هو وثنياً ولا علم عنده أيضاً بالمسيحية انحاز إلى ما يوافق هواه ورغبته، فنصر قول القائلين </a:t>
            </a:r>
            <a:r>
              <a:rPr lang="ar-SA" sz="3200" dirty="0" err="1">
                <a:solidFill>
                  <a:schemeClr val="accent2">
                    <a:lumMod val="75000"/>
                  </a:schemeClr>
                </a:solidFill>
                <a:latin typeface="Sakkal Majalla" panose="02000000000000000000" pitchFamily="2" charset="-78"/>
                <a:cs typeface="Sakkal Majalla" panose="02000000000000000000" pitchFamily="2" charset="-78"/>
              </a:rPr>
              <a:t>بإلوهية</a:t>
            </a:r>
            <a:r>
              <a:rPr lang="ar-SA" sz="3200" dirty="0">
                <a:solidFill>
                  <a:schemeClr val="accent2">
                    <a:lumMod val="75000"/>
                  </a:schemeClr>
                </a:solidFill>
                <a:latin typeface="Sakkal Majalla" panose="02000000000000000000" pitchFamily="2" charset="-78"/>
                <a:cs typeface="Sakkal Majalla" panose="02000000000000000000" pitchFamily="2" charset="-78"/>
              </a:rPr>
              <a:t> المسيح، وأمر بلعن وطرد من خالفهم وملاحقته.</a:t>
            </a:r>
          </a:p>
        </p:txBody>
      </p:sp>
    </p:spTree>
    <p:extLst>
      <p:ext uri="{BB962C8B-B14F-4D97-AF65-F5344CB8AC3E}">
        <p14:creationId xmlns:p14="http://schemas.microsoft.com/office/powerpoint/2010/main" val="3816417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par>
                          <p:cTn id="12" fill="hold">
                            <p:stCondLst>
                              <p:cond delay="165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97280" y="626534"/>
            <a:ext cx="10058400" cy="4023360"/>
          </a:xfrm>
        </p:spPr>
        <p:txBody>
          <a:bodyPr>
            <a:normAutofit lnSpcReduction="10000"/>
          </a:bodyPr>
          <a:lstStyle/>
          <a:p>
            <a:pPr>
              <a:lnSpc>
                <a:spcPct val="150000"/>
              </a:lnSpc>
            </a:pPr>
            <a:r>
              <a:rPr lang="ar-SA" sz="4400" dirty="0">
                <a:solidFill>
                  <a:schemeClr val="accent1">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6-  المجامع </a:t>
            </a:r>
            <a:r>
              <a:rPr lang="ar-SA" sz="4400" dirty="0" smtClean="0">
                <a:solidFill>
                  <a:schemeClr val="accent1">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النصرانية:</a:t>
            </a:r>
            <a:endParaRPr lang="ar-SA" sz="1000" dirty="0" smtClean="0">
              <a:solidFill>
                <a:schemeClr val="accent1">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just">
              <a:lnSpc>
                <a:spcPct val="150000"/>
              </a:lnSpc>
            </a:pPr>
            <a:r>
              <a:rPr lang="ar-SA" sz="3200" dirty="0" smtClean="0">
                <a:solidFill>
                  <a:schemeClr val="accent2">
                    <a:lumMod val="75000"/>
                  </a:schemeClr>
                </a:solidFill>
                <a:latin typeface="Sakkal Majalla" panose="02000000000000000000" pitchFamily="2" charset="-78"/>
                <a:cs typeface="Sakkal Majalla" panose="02000000000000000000" pitchFamily="2" charset="-78"/>
              </a:rPr>
              <a:t>تقدم ذكر المجامع وأهم قراراتها، فتبين لنا أن تلك المجامع هي التي كونت الديانة النصرانية، ووضعت أهم أسسها، وهي التي حاربت التوحيد عن </a:t>
            </a:r>
            <a:r>
              <a:rPr lang="ar-SA" sz="3200" dirty="0">
                <a:solidFill>
                  <a:schemeClr val="accent2">
                    <a:lumMod val="75000"/>
                  </a:schemeClr>
                </a:solidFill>
                <a:latin typeface="Sakkal Majalla" panose="02000000000000000000" pitchFamily="2" charset="-78"/>
                <a:cs typeface="Sakkal Majalla" panose="02000000000000000000" pitchFamily="2" charset="-78"/>
              </a:rPr>
              <a:t>طريق</a:t>
            </a:r>
            <a:r>
              <a:rPr lang="ar-SA" sz="3200" dirty="0" smtClean="0">
                <a:solidFill>
                  <a:schemeClr val="accent2">
                    <a:lumMod val="75000"/>
                  </a:schemeClr>
                </a:solidFill>
                <a:latin typeface="Sakkal Majalla" panose="02000000000000000000" pitchFamily="2" charset="-78"/>
                <a:cs typeface="Sakkal Majalla" panose="02000000000000000000" pitchFamily="2" charset="-78"/>
              </a:rPr>
              <a:t> قراراتها، فأصبحت الديانة النصرانية تدين في الواقع تلك المجامع في تكوينها وفي دعوتها لمحاربة وتكفير كل من يخالف </a:t>
            </a:r>
            <a:r>
              <a:rPr lang="ar-SA" sz="3200" dirty="0">
                <a:solidFill>
                  <a:schemeClr val="accent2">
                    <a:lumMod val="75000"/>
                  </a:schemeClr>
                </a:solidFill>
                <a:latin typeface="Sakkal Majalla" panose="02000000000000000000" pitchFamily="2" charset="-78"/>
                <a:cs typeface="Sakkal Majalla" panose="02000000000000000000" pitchFamily="2" charset="-78"/>
              </a:rPr>
              <a:t>قراراتها</a:t>
            </a:r>
            <a:r>
              <a:rPr lang="ar-SA" sz="3200" dirty="0" smtClean="0">
                <a:solidFill>
                  <a:schemeClr val="accent2">
                    <a:lumMod val="75000"/>
                  </a:schemeClr>
                </a:solidFill>
                <a:latin typeface="Sakkal Majalla" panose="02000000000000000000" pitchFamily="2" charset="-78"/>
                <a:cs typeface="Sakkal Majalla" panose="02000000000000000000" pitchFamily="2" charset="-78"/>
              </a:rPr>
              <a:t>.</a:t>
            </a:r>
          </a:p>
          <a:p>
            <a:pPr>
              <a:lnSpc>
                <a:spcPct val="150000"/>
              </a:lnSpc>
            </a:pPr>
            <a:endParaRPr lang="ar-SA" dirty="0"/>
          </a:p>
        </p:txBody>
      </p:sp>
    </p:spTree>
    <p:extLst>
      <p:ext uri="{BB962C8B-B14F-4D97-AF65-F5344CB8AC3E}">
        <p14:creationId xmlns:p14="http://schemas.microsoft.com/office/powerpoint/2010/main" val="966134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par>
                          <p:cTn id="12" fill="hold">
                            <p:stCondLst>
                              <p:cond delay="14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SA" dirty="0" smtClean="0">
                <a:solidFill>
                  <a:schemeClr val="accent1">
                    <a:lumMod val="75000"/>
                  </a:schemeClr>
                </a:solidFill>
                <a:latin typeface="GE MB Farasha Bold" panose="020A0503020102020204" pitchFamily="18" charset="-78"/>
                <a:ea typeface="GE MB Farasha Bold" panose="020A0503020102020204" pitchFamily="18" charset="-78"/>
                <a:cs typeface="GE MB Farasha Bold" panose="020A0503020102020204" pitchFamily="18" charset="-78"/>
              </a:rPr>
              <a:t>بعض العبادات والشعائر عند النصارى</a:t>
            </a:r>
            <a:endParaRPr lang="ar-SA" dirty="0">
              <a:solidFill>
                <a:schemeClr val="accent1">
                  <a:lumMod val="75000"/>
                </a:schemeClr>
              </a:solidFill>
              <a:latin typeface="GE MB Farasha Bold" panose="020A0503020102020204" pitchFamily="18" charset="-78"/>
              <a:ea typeface="GE MB Farasha Bold" panose="020A0503020102020204" pitchFamily="18" charset="-78"/>
              <a:cs typeface="GE MB Farasha Bold" panose="020A0503020102020204" pitchFamily="18" charset="-78"/>
            </a:endParaRPr>
          </a:p>
        </p:txBody>
      </p:sp>
    </p:spTree>
    <p:extLst>
      <p:ext uri="{BB962C8B-B14F-4D97-AF65-F5344CB8AC3E}">
        <p14:creationId xmlns:p14="http://schemas.microsoft.com/office/powerpoint/2010/main" val="3197221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 fill="hold"/>
                                        <p:tgtEl>
                                          <p:spTgt spid="2"/>
                                        </p:tgtEl>
                                        <p:attrNameLst>
                                          <p:attrName>ppt_w</p:attrName>
                                        </p:attrNameLst>
                                      </p:cBhvr>
                                      <p:tavLst>
                                        <p:tav tm="0">
                                          <p:val>
                                            <p:fltVal val="0"/>
                                          </p:val>
                                        </p:tav>
                                        <p:tav tm="100000">
                                          <p:val>
                                            <p:strVal val="#ppt_w"/>
                                          </p:val>
                                        </p:tav>
                                      </p:tavLst>
                                    </p:anim>
                                    <p:anim calcmode="lin" valueType="num">
                                      <p:cBhvr>
                                        <p:cTn id="8" dur="1500" fill="hold"/>
                                        <p:tgtEl>
                                          <p:spTgt spid="2"/>
                                        </p:tgtEl>
                                        <p:attrNameLst>
                                          <p:attrName>ppt_h</p:attrName>
                                        </p:attrNameLst>
                                      </p:cBhvr>
                                      <p:tavLst>
                                        <p:tav tm="0">
                                          <p:val>
                                            <p:fltVal val="0"/>
                                          </p:val>
                                        </p:tav>
                                        <p:tav tm="100000">
                                          <p:val>
                                            <p:strVal val="#ppt_h"/>
                                          </p:val>
                                        </p:tav>
                                      </p:tavLst>
                                    </p:anim>
                                    <p:animEffect transition="in" filter="fade">
                                      <p:cBhvr>
                                        <p:cTn id="9"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a:spLocks noGrp="1"/>
          </p:cNvSpPr>
          <p:nvPr>
            <p:ph type="title"/>
          </p:nvPr>
        </p:nvSpPr>
        <p:spPr>
          <a:xfrm>
            <a:off x="1097280" y="286603"/>
            <a:ext cx="10058400" cy="3574197"/>
          </a:xfrm>
        </p:spPr>
        <p:txBody>
          <a:bodyPr>
            <a:normAutofit/>
          </a:bodyPr>
          <a:lstStyle/>
          <a:p>
            <a:pPr algn="ctr"/>
            <a:r>
              <a:rPr lang="ar-SA" sz="7200" dirty="0" smtClean="0">
                <a:solidFill>
                  <a:schemeClr val="accent1">
                    <a:lumMod val="50000"/>
                  </a:schemeClr>
                </a:solidFill>
                <a:effectLst>
                  <a:outerShdw blurRad="38100" dist="38100" dir="2700000" algn="tl">
                    <a:srgbClr val="000000">
                      <a:alpha val="43137"/>
                    </a:srgbClr>
                  </a:outerShdw>
                </a:effectLst>
                <a:latin typeface="GE MB Farasha Bold" panose="020A0503020102020204" pitchFamily="18" charset="-78"/>
                <a:ea typeface="GE MB Farasha Bold" panose="020A0503020102020204" pitchFamily="18" charset="-78"/>
                <a:cs typeface="GE MB Farasha Bold" panose="020A0503020102020204" pitchFamily="18" charset="-78"/>
              </a:rPr>
              <a:t>تم بحمد الله</a:t>
            </a:r>
            <a:endParaRPr lang="ar-SA" sz="7200" dirty="0">
              <a:solidFill>
                <a:schemeClr val="accent1">
                  <a:lumMod val="50000"/>
                </a:schemeClr>
              </a:solidFill>
              <a:effectLst>
                <a:outerShdw blurRad="38100" dist="38100" dir="2700000" algn="tl">
                  <a:srgbClr val="000000">
                    <a:alpha val="43137"/>
                  </a:srgbClr>
                </a:outerShdw>
              </a:effectLst>
              <a:latin typeface="GE MB Farasha Bold" panose="020A0503020102020204" pitchFamily="18" charset="-78"/>
              <a:ea typeface="GE MB Farasha Bold" panose="020A0503020102020204" pitchFamily="18" charset="-78"/>
              <a:cs typeface="GE MB Farasha Bold" panose="020A0503020102020204" pitchFamily="18" charset="-78"/>
            </a:endParaRPr>
          </a:p>
        </p:txBody>
      </p:sp>
    </p:spTree>
    <p:extLst>
      <p:ext uri="{BB962C8B-B14F-4D97-AF65-F5344CB8AC3E}">
        <p14:creationId xmlns:p14="http://schemas.microsoft.com/office/powerpoint/2010/main" val="3248966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6000" dirty="0" smtClean="0">
                <a:solidFill>
                  <a:schemeClr val="accent1">
                    <a:lumMod val="50000"/>
                  </a:schemeClr>
                </a:solidFill>
                <a:effectLst>
                  <a:outerShdw blurRad="38100" dist="38100" dir="2700000" algn="tl">
                    <a:srgbClr val="000000">
                      <a:alpha val="43137"/>
                    </a:srgbClr>
                  </a:outerShdw>
                </a:effectLst>
                <a:latin typeface="GE MB Farasha Bold" panose="020A0503020102020204" pitchFamily="18" charset="-78"/>
                <a:ea typeface="GE MB Farasha Bold" panose="020A0503020102020204" pitchFamily="18" charset="-78"/>
                <a:cs typeface="GE MB Farasha Bold" panose="020A0503020102020204" pitchFamily="18" charset="-78"/>
              </a:rPr>
              <a:t>مقدمة</a:t>
            </a:r>
            <a:endParaRPr lang="ar-SA" sz="4000" dirty="0">
              <a:solidFill>
                <a:schemeClr val="accent1">
                  <a:lumMod val="50000"/>
                </a:schemeClr>
              </a:solidFill>
              <a:effectLst>
                <a:outerShdw blurRad="38100" dist="38100" dir="2700000" algn="tl">
                  <a:srgbClr val="000000">
                    <a:alpha val="43137"/>
                  </a:srgbClr>
                </a:outerShdw>
              </a:effectLst>
              <a:latin typeface="GE MB Farasha Bold" panose="020A0503020102020204" pitchFamily="18" charset="-78"/>
              <a:ea typeface="GE MB Farasha Bold" panose="020A0503020102020204" pitchFamily="18" charset="-78"/>
              <a:cs typeface="GE MB Farasha Bold" panose="020A0503020102020204" pitchFamily="18" charset="-78"/>
            </a:endParaRPr>
          </a:p>
        </p:txBody>
      </p:sp>
      <p:sp>
        <p:nvSpPr>
          <p:cNvPr id="3" name="عنصر نائب للمحتوى 2"/>
          <p:cNvSpPr>
            <a:spLocks noGrp="1"/>
          </p:cNvSpPr>
          <p:nvPr>
            <p:ph idx="1"/>
          </p:nvPr>
        </p:nvSpPr>
        <p:spPr>
          <a:xfrm>
            <a:off x="1097280" y="1998134"/>
            <a:ext cx="10058400" cy="4023360"/>
          </a:xfrm>
        </p:spPr>
        <p:txBody>
          <a:bodyPr>
            <a:normAutofit/>
          </a:bodyPr>
          <a:lstStyle/>
          <a:p>
            <a:pPr algn="just">
              <a:lnSpc>
                <a:spcPct val="150000"/>
              </a:lnSpc>
            </a:pPr>
            <a:r>
              <a:rPr lang="ar-SA" sz="2800" dirty="0" smtClean="0">
                <a:solidFill>
                  <a:schemeClr val="accent2">
                    <a:lumMod val="75000"/>
                  </a:schemeClr>
                </a:solidFill>
                <a:latin typeface="Sakkal Majalla" panose="02000000000000000000" pitchFamily="2" charset="-78"/>
                <a:cs typeface="Sakkal Majalla" panose="02000000000000000000" pitchFamily="2" charset="-78"/>
              </a:rPr>
              <a:t>المسيح عليه السلام من بني إسرائيل، وكان ملتزماً بما كان من الشريعة قبله.</a:t>
            </a:r>
          </a:p>
          <a:p>
            <a:pPr algn="just">
              <a:lnSpc>
                <a:spcPct val="150000"/>
              </a:lnSpc>
            </a:pPr>
            <a:r>
              <a:rPr lang="ar-SA" sz="2800" dirty="0" smtClean="0">
                <a:solidFill>
                  <a:schemeClr val="accent2">
                    <a:lumMod val="75000"/>
                  </a:schemeClr>
                </a:solidFill>
                <a:latin typeface="Sakkal Majalla" panose="02000000000000000000" pitchFamily="2" charset="-78"/>
                <a:cs typeface="Sakkal Majalla" panose="02000000000000000000" pitchFamily="2" charset="-78"/>
              </a:rPr>
              <a:t>إلا أن النصارى بعد المسيح بدلوا وغيروا ديانته في العقيدة والشريعة، فألغى (بولس) الناموس أو شريعة موسى، وأبطل العمل بها، بل اعتبر العمل بها لا ينجي الإنسان؛ بل يهيئه للعنة.</a:t>
            </a:r>
          </a:p>
          <a:p>
            <a:pPr algn="just">
              <a:lnSpc>
                <a:spcPct val="150000"/>
              </a:lnSpc>
            </a:pPr>
            <a:r>
              <a:rPr lang="ar-SA" sz="2800" dirty="0" smtClean="0">
                <a:solidFill>
                  <a:schemeClr val="accent2">
                    <a:lumMod val="75000"/>
                  </a:schemeClr>
                </a:solidFill>
                <a:latin typeface="Sakkal Majalla" panose="02000000000000000000" pitchFamily="2" charset="-78"/>
                <a:cs typeface="Sakkal Majalla" panose="02000000000000000000" pitchFamily="2" charset="-78"/>
              </a:rPr>
              <a:t>لهذا انقطعت صلة النصارى بالعبادات والشرائع الموجودة في العهد القديم، وصارت عندهم عبادات وشرائع مختلفة نذكر منها ما يلي:</a:t>
            </a:r>
            <a:endParaRPr lang="ar-SA" sz="2800" dirty="0">
              <a:solidFill>
                <a:schemeClr val="accent2">
                  <a:lumMod val="75000"/>
                </a:schemeClr>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0161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par>
                          <p:cTn id="12" fill="hold">
                            <p:stCondLst>
                              <p:cond delay="345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
                                            <p:txEl>
                                              <p:pRg st="1" end="1"/>
                                            </p:txEl>
                                          </p:spTgt>
                                        </p:tgtEl>
                                      </p:cBhvr>
                                    </p:animEffect>
                                  </p:childTnLst>
                                </p:cTn>
                              </p:par>
                            </p:childTnLst>
                          </p:cTn>
                        </p:par>
                        <p:par>
                          <p:cTn id="20" fill="hold">
                            <p:stCondLst>
                              <p:cond delay="1100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7280" y="286603"/>
            <a:ext cx="10058400" cy="1148497"/>
          </a:xfrm>
        </p:spPr>
        <p:txBody>
          <a:bodyPr>
            <a:normAutofit/>
          </a:bodyPr>
          <a:lstStyle/>
          <a:p>
            <a:pPr algn="ctr"/>
            <a:r>
              <a:rPr lang="ar-SA" sz="4000" dirty="0">
                <a:solidFill>
                  <a:schemeClr val="accent1">
                    <a:lumMod val="75000"/>
                  </a:schemeClr>
                </a:solidFill>
                <a:latin typeface="GE MB Farasha Bold" panose="020A0503020102020204" pitchFamily="18" charset="-78"/>
                <a:ea typeface="GE MB Farasha Bold" panose="020A0503020102020204" pitchFamily="18" charset="-78"/>
                <a:cs typeface="GE MB Farasha Bold" panose="020A0503020102020204" pitchFamily="18" charset="-78"/>
              </a:rPr>
              <a:t>أولاً: العبادات</a:t>
            </a:r>
          </a:p>
        </p:txBody>
      </p:sp>
      <p:sp>
        <p:nvSpPr>
          <p:cNvPr id="3" name="عنصر نائب للمحتوى 2"/>
          <p:cNvSpPr>
            <a:spLocks noGrp="1"/>
          </p:cNvSpPr>
          <p:nvPr>
            <p:ph idx="1"/>
          </p:nvPr>
        </p:nvSpPr>
        <p:spPr>
          <a:xfrm>
            <a:off x="1097280" y="1845734"/>
            <a:ext cx="10058400" cy="3488266"/>
          </a:xfrm>
        </p:spPr>
        <p:txBody>
          <a:bodyPr>
            <a:noAutofit/>
          </a:bodyPr>
          <a:lstStyle/>
          <a:p>
            <a:pPr algn="just"/>
            <a:r>
              <a:rPr lang="ar-SA" sz="4400" b="1" dirty="0" smtClean="0">
                <a:solidFill>
                  <a:schemeClr val="accent1">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الصلاة:</a:t>
            </a:r>
          </a:p>
          <a:p>
            <a:pPr algn="just"/>
            <a:r>
              <a:rPr lang="ar-SA" sz="2800" dirty="0" smtClean="0">
                <a:solidFill>
                  <a:schemeClr val="accent2">
                    <a:lumMod val="75000"/>
                  </a:schemeClr>
                </a:solidFill>
                <a:latin typeface="Sakkal Majalla" panose="02000000000000000000" pitchFamily="2" charset="-78"/>
                <a:cs typeface="Sakkal Majalla" panose="02000000000000000000" pitchFamily="2" charset="-78"/>
              </a:rPr>
              <a:t>هي سبع صلوات في اليوم والليلة، وليس لها كيفية محدودة، وإنما هي دعاء يختارونه في الغالب من الأدعية المنسوبة للمسيح أو داود عليهما السلام.</a:t>
            </a:r>
          </a:p>
          <a:p>
            <a:pPr algn="just"/>
            <a:r>
              <a:rPr lang="ar-SA" sz="2800" dirty="0" smtClean="0">
                <a:solidFill>
                  <a:schemeClr val="accent2">
                    <a:lumMod val="75000"/>
                  </a:schemeClr>
                </a:solidFill>
                <a:latin typeface="Sakkal Majalla" panose="02000000000000000000" pitchFamily="2" charset="-78"/>
                <a:cs typeface="Sakkal Majalla" panose="02000000000000000000" pitchFamily="2" charset="-78"/>
              </a:rPr>
              <a:t>وللصلاة عندهم شرطان:</a:t>
            </a:r>
          </a:p>
          <a:p>
            <a:pPr algn="just"/>
            <a:r>
              <a:rPr lang="ar-SA" sz="2800" dirty="0" smtClean="0">
                <a:solidFill>
                  <a:schemeClr val="accent2">
                    <a:lumMod val="75000"/>
                  </a:schemeClr>
                </a:solidFill>
                <a:latin typeface="Sakkal Majalla" panose="02000000000000000000" pitchFamily="2" charset="-78"/>
                <a:cs typeface="Sakkal Majalla" panose="02000000000000000000" pitchFamily="2" charset="-78"/>
              </a:rPr>
              <a:t>1- أن تقدم الصلاة باسم المسيح؛ لأنه الواسطة عندهم.</a:t>
            </a:r>
          </a:p>
          <a:p>
            <a:pPr algn="just"/>
            <a:r>
              <a:rPr lang="ar-SA" sz="2800" dirty="0" smtClean="0">
                <a:solidFill>
                  <a:schemeClr val="accent2">
                    <a:lumMod val="75000"/>
                  </a:schemeClr>
                </a:solidFill>
                <a:latin typeface="Sakkal Majalla" panose="02000000000000000000" pitchFamily="2" charset="-78"/>
                <a:cs typeface="Sakkal Majalla" panose="02000000000000000000" pitchFamily="2" charset="-78"/>
              </a:rPr>
              <a:t>2- أن يتقدم الصلاة الإيمان الكامل بالتثليث وغيره من العقيدة.</a:t>
            </a:r>
          </a:p>
        </p:txBody>
      </p:sp>
      <p:sp>
        <p:nvSpPr>
          <p:cNvPr id="4" name="عنصر نائب للمحتوى 2"/>
          <p:cNvSpPr txBox="1">
            <a:spLocks/>
          </p:cNvSpPr>
          <p:nvPr/>
        </p:nvSpPr>
        <p:spPr>
          <a:xfrm>
            <a:off x="1097280" y="1985434"/>
            <a:ext cx="10058400" cy="4023360"/>
          </a:xfrm>
          <a:prstGeom prst="rect">
            <a:avLst/>
          </a:prstGeom>
        </p:spPr>
        <p:txBody>
          <a:bodyPr vert="horz" lIns="0" tIns="45720" rIns="0" bIns="45720" rtlCol="0">
            <a:noAutofit/>
          </a:bodyPr>
          <a:lst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ar-SA" sz="2800" dirty="0" smtClean="0">
                <a:solidFill>
                  <a:schemeClr val="accent2">
                    <a:lumMod val="75000"/>
                  </a:schemeClr>
                </a:solidFill>
                <a:latin typeface="Sakkal Majalla" panose="02000000000000000000" pitchFamily="2" charset="-78"/>
                <a:cs typeface="Sakkal Majalla" panose="02000000000000000000" pitchFamily="2" charset="-78"/>
              </a:rPr>
              <a:t>والصلاة أنواع: فردية سرية - عائلية في البيت - عامة في الكنيسة - وأهمها صلاة يوم الأحد حيث يقرأ الكاهن عليهم شيئاً من المزامير أو من غيرها من الكتاب المقدس، والجميع وقوف يستمعون، وعند نهاية كل مقطع يؤمنون.</a:t>
            </a:r>
          </a:p>
          <a:p>
            <a:pPr algn="just"/>
            <a:endParaRPr lang="ar-SA" sz="2800" dirty="0" smtClean="0">
              <a:solidFill>
                <a:schemeClr val="accent2">
                  <a:lumMod val="75000"/>
                </a:schemeClr>
              </a:solidFill>
              <a:latin typeface="Sakkal Majalla" panose="02000000000000000000" pitchFamily="2" charset="-78"/>
              <a:cs typeface="Sakkal Majalla" panose="02000000000000000000" pitchFamily="2" charset="-78"/>
            </a:endParaRPr>
          </a:p>
          <a:p>
            <a:pPr algn="just"/>
            <a:r>
              <a:rPr lang="ar-SA" sz="2800" dirty="0" smtClean="0">
                <a:solidFill>
                  <a:schemeClr val="accent2">
                    <a:lumMod val="75000"/>
                  </a:schemeClr>
                </a:solidFill>
                <a:latin typeface="Sakkal Majalla" panose="02000000000000000000" pitchFamily="2" charset="-78"/>
                <a:cs typeface="Sakkal Majalla" panose="02000000000000000000" pitchFamily="2" charset="-78"/>
              </a:rPr>
              <a:t>- لم يرد عن المسيح عليه السلام بيان لكيفية الصلاة، والذي يظهر أنه كان يصلي مثل صلاة بني إسرائيل، وحواريوه كانوا يعرفون الصلاة لأنهم من بني إسرائيل.</a:t>
            </a:r>
          </a:p>
          <a:p>
            <a:pPr algn="just"/>
            <a:r>
              <a:rPr lang="ar-SA" sz="2800" dirty="0" smtClean="0">
                <a:solidFill>
                  <a:schemeClr val="accent2">
                    <a:lumMod val="75000"/>
                  </a:schemeClr>
                </a:solidFill>
                <a:latin typeface="Sakkal Majalla" panose="02000000000000000000" pitchFamily="2" charset="-78"/>
                <a:cs typeface="Sakkal Majalla" panose="02000000000000000000" pitchFamily="2" charset="-78"/>
              </a:rPr>
              <a:t>-المسيح كان حين يصلي يقع بوجهه على الأرض، وهو مالا يفعله النصارى؛ وهذا يدلنا على أن النصارى كانوا لا يعرفون كيف كان يصلي المسيح على التفصيل.</a:t>
            </a:r>
          </a:p>
        </p:txBody>
      </p:sp>
    </p:spTree>
    <p:extLst>
      <p:ext uri="{BB962C8B-B14F-4D97-AF65-F5344CB8AC3E}">
        <p14:creationId xmlns:p14="http://schemas.microsoft.com/office/powerpoint/2010/main" val="771148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1" nodeType="clickEffect">
                                  <p:stCondLst>
                                    <p:cond delay="0"/>
                                  </p:stCondLst>
                                  <p:iterate type="lt">
                                    <p:tmPct val="10000"/>
                                  </p:iterate>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
                                            <p:txEl>
                                              <p:pRg st="0" end="0"/>
                                            </p:txEl>
                                          </p:spTgt>
                                        </p:tgtEl>
                                      </p:cBhvr>
                                    </p:animEffect>
                                  </p:childTnLst>
                                </p:cTn>
                              </p:par>
                            </p:childTnLst>
                          </p:cTn>
                        </p:par>
                        <p:par>
                          <p:cTn id="19" fill="hold">
                            <p:stCondLst>
                              <p:cond delay="800"/>
                            </p:stCondLst>
                            <p:childTnLst>
                              <p:par>
                                <p:cTn id="20" presetID="41" presetClass="entr" presetSubtype="0" fill="hold" grpId="1" nodeType="afterEffect">
                                  <p:stCondLst>
                                    <p:cond delay="0"/>
                                  </p:stCondLst>
                                  <p:iterate type="lt">
                                    <p:tmPct val="10000"/>
                                  </p:iterate>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2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3">
                                            <p:txEl>
                                              <p:pRg st="1" end="1"/>
                                            </p:txEl>
                                          </p:spTgt>
                                        </p:tgtEl>
                                      </p:cBhvr>
                                    </p:animEffect>
                                  </p:childTnLst>
                                </p:cTn>
                              </p:par>
                            </p:childTnLst>
                          </p:cTn>
                        </p:par>
                        <p:par>
                          <p:cTn id="27" fill="hold">
                            <p:stCondLst>
                              <p:cond delay="6900"/>
                            </p:stCondLst>
                            <p:childTnLst>
                              <p:par>
                                <p:cTn id="28" presetID="41" presetClass="entr" presetSubtype="0" fill="hold" grpId="1" nodeType="afterEffect">
                                  <p:stCondLst>
                                    <p:cond delay="0"/>
                                  </p:stCondLst>
                                  <p:iterate type="lt">
                                    <p:tmPct val="10000"/>
                                  </p:iterate>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32"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3">
                                            <p:txEl>
                                              <p:pRg st="2" end="2"/>
                                            </p:txEl>
                                          </p:spTgt>
                                        </p:tgtEl>
                                      </p:cBhvr>
                                    </p:animEffect>
                                  </p:childTnLst>
                                </p:cTn>
                              </p:par>
                            </p:childTnLst>
                          </p:cTn>
                        </p:par>
                        <p:par>
                          <p:cTn id="35" fill="hold">
                            <p:stCondLst>
                              <p:cond delay="8250"/>
                            </p:stCondLst>
                            <p:childTnLst>
                              <p:par>
                                <p:cTn id="36" presetID="41" presetClass="entr" presetSubtype="0" fill="hold" grpId="1" nodeType="afterEffect">
                                  <p:stCondLst>
                                    <p:cond delay="0"/>
                                  </p:stCondLst>
                                  <p:iterate type="lt">
                                    <p:tmPct val="10000"/>
                                  </p:iterate>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9"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40"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1"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2" dur="500" tmFilter="0,0; .5, 1; 1, 1"/>
                                        <p:tgtEl>
                                          <p:spTgt spid="3">
                                            <p:txEl>
                                              <p:pRg st="3" end="3"/>
                                            </p:txEl>
                                          </p:spTgt>
                                        </p:tgtEl>
                                      </p:cBhvr>
                                    </p:animEffect>
                                  </p:childTnLst>
                                </p:cTn>
                              </p:par>
                            </p:childTnLst>
                          </p:cTn>
                        </p:par>
                        <p:par>
                          <p:cTn id="43" fill="hold">
                            <p:stCondLst>
                              <p:cond delay="10800"/>
                            </p:stCondLst>
                            <p:childTnLst>
                              <p:par>
                                <p:cTn id="44" presetID="41" presetClass="entr" presetSubtype="0" fill="hold" grpId="1" nodeType="afterEffect">
                                  <p:stCondLst>
                                    <p:cond delay="0"/>
                                  </p:stCondLst>
                                  <p:iterate type="lt">
                                    <p:tmPct val="10000"/>
                                  </p:iterate>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8"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3">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15000"/>
                                  </p:stCondLst>
                                  <p:iterate type="lt">
                                    <p:tmAbs val="0"/>
                                  </p:iterate>
                                  <p:childTnLst>
                                    <p:set>
                                      <p:cBhvr>
                                        <p:cTn id="54" dur="1" fill="hold">
                                          <p:stCondLst>
                                            <p:cond delay="9"/>
                                          </p:stCondLst>
                                        </p:cTn>
                                        <p:tgtEl>
                                          <p:spTgt spid="3">
                                            <p:txEl>
                                              <p:pRg st="0" end="0"/>
                                            </p:txEl>
                                          </p:spTgt>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iterate type="lt">
                                    <p:tmAbs val="0"/>
                                  </p:iterate>
                                  <p:childTnLst>
                                    <p:set>
                                      <p:cBhvr>
                                        <p:cTn id="58" dur="1" fill="hold">
                                          <p:stCondLst>
                                            <p:cond delay="0"/>
                                          </p:stCondLst>
                                        </p:cTn>
                                        <p:tgtEl>
                                          <p:spTgt spid="3">
                                            <p:txEl>
                                              <p:pRg st="1" end="1"/>
                                            </p:txEl>
                                          </p:spTgt>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iterate type="lt">
                                    <p:tmAbs val="0"/>
                                  </p:iterate>
                                  <p:childTnLst>
                                    <p:set>
                                      <p:cBhvr>
                                        <p:cTn id="62" dur="1" fill="hold">
                                          <p:stCondLst>
                                            <p:cond delay="0"/>
                                          </p:stCondLst>
                                        </p:cTn>
                                        <p:tgtEl>
                                          <p:spTgt spid="3">
                                            <p:txEl>
                                              <p:pRg st="2" end="2"/>
                                            </p:txEl>
                                          </p:spTgt>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iterate type="lt">
                                    <p:tmAbs val="0"/>
                                  </p:iterate>
                                  <p:childTnLst>
                                    <p:set>
                                      <p:cBhvr>
                                        <p:cTn id="66" dur="1" fill="hold">
                                          <p:stCondLst>
                                            <p:cond delay="0"/>
                                          </p:stCondLst>
                                        </p:cTn>
                                        <p:tgtEl>
                                          <p:spTgt spid="3">
                                            <p:txEl>
                                              <p:pRg st="3" end="3"/>
                                            </p:txEl>
                                          </p:spTgt>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iterate type="lt">
                                    <p:tmAbs val="0"/>
                                  </p:iterate>
                                  <p:childTnLst>
                                    <p:set>
                                      <p:cBhvr>
                                        <p:cTn id="70" dur="1" fill="hold">
                                          <p:stCondLst>
                                            <p:cond delay="0"/>
                                          </p:stCondLst>
                                        </p:cTn>
                                        <p:tgtEl>
                                          <p:spTgt spid="3">
                                            <p:txEl>
                                              <p:pRg st="4" end="4"/>
                                            </p:txEl>
                                          </p:spTgt>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41" presetClass="entr" presetSubtype="0" fill="hold" grpId="0" nodeType="clickEffect">
                                  <p:stCondLst>
                                    <p:cond delay="0"/>
                                  </p:stCondLst>
                                  <p:iterate type="lt">
                                    <p:tmPct val="10000"/>
                                  </p:iterate>
                                  <p:childTnLst>
                                    <p:set>
                                      <p:cBhvr>
                                        <p:cTn id="74" dur="1" fill="hold">
                                          <p:stCondLst>
                                            <p:cond delay="0"/>
                                          </p:stCondLst>
                                        </p:cTn>
                                        <p:tgtEl>
                                          <p:spTgt spid="4"/>
                                        </p:tgtEl>
                                        <p:attrNameLst>
                                          <p:attrName>style.visibility</p:attrName>
                                        </p:attrNameLst>
                                      </p:cBhvr>
                                      <p:to>
                                        <p:strVal val="visible"/>
                                      </p:to>
                                    </p:set>
                                    <p:anim calcmode="lin" valueType="num">
                                      <p:cBhvr>
                                        <p:cTn id="75"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76" dur="500" fill="hold"/>
                                        <p:tgtEl>
                                          <p:spTgt spid="4"/>
                                        </p:tgtEl>
                                        <p:attrNameLst>
                                          <p:attrName>ppt_y</p:attrName>
                                        </p:attrNameLst>
                                      </p:cBhvr>
                                      <p:tavLst>
                                        <p:tav tm="0">
                                          <p:val>
                                            <p:strVal val="#ppt_y"/>
                                          </p:val>
                                        </p:tav>
                                        <p:tav tm="100000">
                                          <p:val>
                                            <p:strVal val="#ppt_y"/>
                                          </p:val>
                                        </p:tav>
                                      </p:tavLst>
                                    </p:anim>
                                    <p:anim calcmode="lin" valueType="num">
                                      <p:cBhvr>
                                        <p:cTn id="77"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78"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79"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3" grpId="1" uiExpand="1"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10000"/>
          </a:bodyPr>
          <a:lstStyle/>
          <a:p>
            <a:pPr algn="just"/>
            <a:r>
              <a:rPr lang="ar-SA" sz="4800" b="1" dirty="0" smtClean="0">
                <a:solidFill>
                  <a:schemeClr val="accent1">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الصوم:</a:t>
            </a:r>
          </a:p>
          <a:p>
            <a:pPr algn="just"/>
            <a:r>
              <a:rPr lang="ar-SA" sz="2800" dirty="0">
                <a:solidFill>
                  <a:schemeClr val="accent2">
                    <a:lumMod val="75000"/>
                  </a:schemeClr>
                </a:solidFill>
                <a:latin typeface="Sakkal Majalla" panose="02000000000000000000" pitchFamily="2" charset="-78"/>
                <a:cs typeface="Sakkal Majalla" panose="02000000000000000000" pitchFamily="2" charset="-78"/>
              </a:rPr>
              <a:t>وهو </a:t>
            </a:r>
            <a:r>
              <a:rPr lang="ar-SA" sz="2800" dirty="0" smtClean="0">
                <a:solidFill>
                  <a:schemeClr val="accent2">
                    <a:lumMod val="75000"/>
                  </a:schemeClr>
                </a:solidFill>
                <a:latin typeface="Sakkal Majalla" panose="02000000000000000000" pitchFamily="2" charset="-78"/>
                <a:cs typeface="Sakkal Majalla" panose="02000000000000000000" pitchFamily="2" charset="-78"/>
              </a:rPr>
              <a:t>الامتناع </a:t>
            </a:r>
            <a:r>
              <a:rPr lang="ar-SA" sz="2800" dirty="0">
                <a:solidFill>
                  <a:schemeClr val="accent2">
                    <a:lumMod val="75000"/>
                  </a:schemeClr>
                </a:solidFill>
                <a:latin typeface="Sakkal Majalla" panose="02000000000000000000" pitchFamily="2" charset="-78"/>
                <a:cs typeface="Sakkal Majalla" panose="02000000000000000000" pitchFamily="2" charset="-78"/>
              </a:rPr>
              <a:t>عن الطعام حتى منتصف النهار، والبعض منهم يرى الصوم امتناع عن الأكل والشرب من الصباح إلى المساء.</a:t>
            </a:r>
          </a:p>
          <a:p>
            <a:pPr algn="just"/>
            <a:r>
              <a:rPr lang="ar-SA" sz="2800" dirty="0">
                <a:solidFill>
                  <a:schemeClr val="accent2">
                    <a:lumMod val="75000"/>
                  </a:schemeClr>
                </a:solidFill>
                <a:latin typeface="Sakkal Majalla" panose="02000000000000000000" pitchFamily="2" charset="-78"/>
                <a:cs typeface="Sakkal Majalla" panose="02000000000000000000" pitchFamily="2" charset="-78"/>
              </a:rPr>
              <a:t>وهم يصومون يوم الأربعاء لأنه يوم المشاورة على موت المسيح عندهم، ويوم الجمعة لأنه صلب عندهم فيه المسيح، وصوم الميلاد وهو (43) يوماً، تنتهي بعيد الميلاد، وأيام أخرى غيرها وضعوها لمناسبات خاصة تختلف من كنيسة إلى كنيسة.</a:t>
            </a:r>
          </a:p>
          <a:p>
            <a:pPr algn="just"/>
            <a:r>
              <a:rPr lang="ar-SA" sz="2800" dirty="0">
                <a:solidFill>
                  <a:schemeClr val="accent2">
                    <a:lumMod val="75000"/>
                  </a:schemeClr>
                </a:solidFill>
                <a:latin typeface="Sakkal Majalla" panose="02000000000000000000" pitchFamily="2" charset="-78"/>
                <a:cs typeface="Sakkal Majalla" panose="02000000000000000000" pitchFamily="2" charset="-78"/>
              </a:rPr>
              <a:t>وبعضهم يرى أنه لا يوجد صيام دوري، بل يصوم الإنسان وقت الحاجة للصيام، ويعتبر كل صيام محدد بدعة</a:t>
            </a:r>
            <a:r>
              <a:rPr lang="ar-SA" sz="2800" dirty="0" smtClean="0">
                <a:solidFill>
                  <a:schemeClr val="accent2">
                    <a:lumMod val="75000"/>
                  </a:schemeClr>
                </a:solidFill>
                <a:latin typeface="Sakkal Majalla" panose="02000000000000000000" pitchFamily="2" charset="-78"/>
                <a:cs typeface="Sakkal Majalla" panose="02000000000000000000" pitchFamily="2" charset="-78"/>
              </a:rPr>
              <a:t>.</a:t>
            </a:r>
            <a:endParaRPr lang="ar-SA" sz="2800" dirty="0">
              <a:solidFill>
                <a:schemeClr val="accent2">
                  <a:lumMod val="75000"/>
                </a:schemeClr>
              </a:solidFill>
              <a:latin typeface="Sakkal Majalla" panose="02000000000000000000" pitchFamily="2" charset="-78"/>
              <a:cs typeface="Sakkal Majalla" panose="02000000000000000000" pitchFamily="2" charset="-78"/>
            </a:endParaRPr>
          </a:p>
          <a:p>
            <a:pPr algn="just"/>
            <a:r>
              <a:rPr lang="ar-SA" sz="2800" dirty="0">
                <a:solidFill>
                  <a:schemeClr val="accent2">
                    <a:lumMod val="75000"/>
                  </a:schemeClr>
                </a:solidFill>
                <a:latin typeface="Sakkal Majalla" panose="02000000000000000000" pitchFamily="2" charset="-78"/>
                <a:cs typeface="Sakkal Majalla" panose="02000000000000000000" pitchFamily="2" charset="-78"/>
              </a:rPr>
              <a:t>- المسيح حض على الصيام عموماً ولم يحدد فيه كيفية ولا زماناً ولا شيئاً من ذلك، فتأوله كل جماعة منهم على ما </a:t>
            </a:r>
            <a:r>
              <a:rPr lang="ar-SA" sz="2800" dirty="0" smtClean="0">
                <a:solidFill>
                  <a:schemeClr val="accent2">
                    <a:lumMod val="75000"/>
                  </a:schemeClr>
                </a:solidFill>
                <a:latin typeface="Sakkal Majalla" panose="02000000000000000000" pitchFamily="2" charset="-78"/>
                <a:cs typeface="Sakkal Majalla" panose="02000000000000000000" pitchFamily="2" charset="-78"/>
              </a:rPr>
              <a:t>رأوا.</a:t>
            </a:r>
            <a:endParaRPr lang="ar-SA" sz="2800" dirty="0">
              <a:solidFill>
                <a:schemeClr val="accent2">
                  <a:lumMod val="75000"/>
                </a:schemeClr>
              </a:solidFill>
              <a:latin typeface="Sakkal Majalla" panose="02000000000000000000" pitchFamily="2" charset="-78"/>
              <a:cs typeface="Sakkal Majalla" panose="02000000000000000000" pitchFamily="2" charset="-78"/>
            </a:endParaRPr>
          </a:p>
        </p:txBody>
      </p:sp>
      <p:sp>
        <p:nvSpPr>
          <p:cNvPr id="4" name="عنوان 1"/>
          <p:cNvSpPr txBox="1">
            <a:spLocks/>
          </p:cNvSpPr>
          <p:nvPr/>
        </p:nvSpPr>
        <p:spPr>
          <a:xfrm>
            <a:off x="1097280" y="286603"/>
            <a:ext cx="10058400" cy="1148497"/>
          </a:xfrm>
          <a:prstGeom prst="rect">
            <a:avLst/>
          </a:prstGeom>
        </p:spPr>
        <p:txBody>
          <a:bodyPr vert="horz" lIns="91440" tIns="45720" rIns="91440" bIns="45720" rtlCol="0" anchor="b">
            <a:normAutofit/>
          </a:bodyPr>
          <a:lstStyle>
            <a:lvl1pPr marL="0"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ar-SA" sz="4000" dirty="0" smtClean="0">
                <a:solidFill>
                  <a:schemeClr val="accent1">
                    <a:lumMod val="75000"/>
                  </a:schemeClr>
                </a:solidFill>
                <a:latin typeface="GE MB Farasha Bold" panose="020A0503020102020204" pitchFamily="18" charset="-78"/>
                <a:ea typeface="GE MB Farasha Bold" panose="020A0503020102020204" pitchFamily="18" charset="-78"/>
                <a:cs typeface="GE MB Farasha Bold" panose="020A0503020102020204" pitchFamily="18" charset="-78"/>
              </a:rPr>
              <a:t>أولاً: العبادات</a:t>
            </a:r>
            <a:endParaRPr lang="ar-SA" sz="4000" dirty="0">
              <a:solidFill>
                <a:schemeClr val="accent1">
                  <a:lumMod val="75000"/>
                </a:schemeClr>
              </a:solidFill>
              <a:latin typeface="GE MB Farasha Bold" panose="020A0503020102020204" pitchFamily="18" charset="-78"/>
              <a:ea typeface="GE MB Farasha Bold" panose="020A0503020102020204" pitchFamily="18" charset="-78"/>
              <a:cs typeface="GE MB Farasha Bold" panose="020A0503020102020204" pitchFamily="18" charset="-78"/>
            </a:endParaRPr>
          </a:p>
        </p:txBody>
      </p:sp>
    </p:spTree>
    <p:extLst>
      <p:ext uri="{BB962C8B-B14F-4D97-AF65-F5344CB8AC3E}">
        <p14:creationId xmlns:p14="http://schemas.microsoft.com/office/powerpoint/2010/main" val="1903118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par>
                          <p:cTn id="12" fill="hold">
                            <p:stCondLst>
                              <p:cond delay="75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
                                            <p:txEl>
                                              <p:pRg st="1" end="1"/>
                                            </p:txEl>
                                          </p:spTgt>
                                        </p:tgtEl>
                                      </p:cBhvr>
                                    </p:animEffect>
                                  </p:childTnLst>
                                </p:cTn>
                              </p:par>
                            </p:childTnLst>
                          </p:cTn>
                        </p:par>
                        <p:par>
                          <p:cTn id="20" fill="hold">
                            <p:stCondLst>
                              <p:cond delay="565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3">
                                            <p:txEl>
                                              <p:pRg st="2" end="2"/>
                                            </p:txEl>
                                          </p:spTgt>
                                        </p:tgtEl>
                                      </p:cBhvr>
                                    </p:animEffect>
                                  </p:childTnLst>
                                </p:cTn>
                              </p:par>
                            </p:childTnLst>
                          </p:cTn>
                        </p:par>
                        <p:par>
                          <p:cTn id="28" fill="hold">
                            <p:stCondLst>
                              <p:cond delay="15050"/>
                            </p:stCondLst>
                            <p:childTnLst>
                              <p:par>
                                <p:cTn id="29" presetID="41" presetClass="entr" presetSubtype="0" fill="hold" grpId="0" nodeType="afterEffect">
                                  <p:stCondLst>
                                    <p:cond delay="0"/>
                                  </p:stCondLst>
                                  <p:iterate type="lt">
                                    <p:tmPct val="10000"/>
                                  </p:iterate>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3">
                                            <p:txEl>
                                              <p:pRg st="3" end="3"/>
                                            </p:txEl>
                                          </p:spTgt>
                                        </p:tgtEl>
                                      </p:cBhvr>
                                    </p:animEffect>
                                  </p:childTnLst>
                                </p:cTn>
                              </p:par>
                            </p:childTnLst>
                          </p:cTn>
                        </p:par>
                        <p:par>
                          <p:cTn id="36" fill="hold">
                            <p:stCondLst>
                              <p:cond delay="19350"/>
                            </p:stCondLst>
                            <p:childTnLst>
                              <p:par>
                                <p:cTn id="37" presetID="41" presetClass="entr" presetSubtype="0" fill="hold" grpId="0" nodeType="afterEffect">
                                  <p:stCondLst>
                                    <p:cond delay="0"/>
                                  </p:stCondLst>
                                  <p:iterate type="lt">
                                    <p:tmPct val="10000"/>
                                  </p:iterate>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just"/>
            <a:r>
              <a:rPr lang="ar-SA" sz="4400" b="1" dirty="0">
                <a:solidFill>
                  <a:schemeClr val="accent1">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التعميد:</a:t>
            </a:r>
          </a:p>
          <a:p>
            <a:pPr algn="just">
              <a:lnSpc>
                <a:spcPct val="150000"/>
              </a:lnSpc>
            </a:pPr>
            <a:r>
              <a:rPr lang="ar-SA" sz="2800" dirty="0">
                <a:solidFill>
                  <a:schemeClr val="accent2">
                    <a:lumMod val="75000"/>
                  </a:schemeClr>
                </a:solidFill>
                <a:latin typeface="Sakkal Majalla" panose="02000000000000000000" pitchFamily="2" charset="-78"/>
                <a:cs typeface="Sakkal Majalla" panose="02000000000000000000" pitchFamily="2" charset="-78"/>
              </a:rPr>
              <a:t>هو مفتاح الدخول في النصرانية، فمن لم يعمد ليس نصرانياً عندهم، ولو كان من أبوين نصرانيين، ويمكن أن يعمد الشخص وهو طفل، أو في أي وقت من حياته، كما يمكن تعميده وهو على فراش الموت.</a:t>
            </a:r>
          </a:p>
          <a:p>
            <a:pPr algn="just">
              <a:lnSpc>
                <a:spcPct val="150000"/>
              </a:lnSpc>
            </a:pPr>
            <a:r>
              <a:rPr lang="ar-SA" sz="2800" dirty="0">
                <a:solidFill>
                  <a:schemeClr val="accent2">
                    <a:lumMod val="75000"/>
                  </a:schemeClr>
                </a:solidFill>
                <a:latin typeface="Sakkal Majalla" panose="02000000000000000000" pitchFamily="2" charset="-78"/>
                <a:cs typeface="Sakkal Majalla" panose="02000000000000000000" pitchFamily="2" charset="-78"/>
              </a:rPr>
              <a:t>ومرادهم من التعميد أن يكون الإنسان طاهراً مبرأً من كل الذنوب.</a:t>
            </a:r>
          </a:p>
        </p:txBody>
      </p:sp>
      <p:sp>
        <p:nvSpPr>
          <p:cNvPr id="6" name="عنوان 1"/>
          <p:cNvSpPr txBox="1">
            <a:spLocks/>
          </p:cNvSpPr>
          <p:nvPr/>
        </p:nvSpPr>
        <p:spPr>
          <a:xfrm>
            <a:off x="1097280" y="286603"/>
            <a:ext cx="10058400" cy="1148497"/>
          </a:xfrm>
          <a:prstGeom prst="rect">
            <a:avLst/>
          </a:prstGeom>
        </p:spPr>
        <p:txBody>
          <a:bodyPr vert="horz" lIns="91440" tIns="45720" rIns="91440" bIns="45720" rtlCol="0" anchor="b">
            <a:normAutofit/>
          </a:bodyPr>
          <a:lstStyle>
            <a:lvl1pPr marL="0"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ar-SA" sz="4000" dirty="0" smtClean="0">
                <a:solidFill>
                  <a:schemeClr val="accent1">
                    <a:lumMod val="75000"/>
                  </a:schemeClr>
                </a:solidFill>
                <a:latin typeface="GE MB Farasha Bold" panose="020A0503020102020204" pitchFamily="18" charset="-78"/>
                <a:ea typeface="GE MB Farasha Bold" panose="020A0503020102020204" pitchFamily="18" charset="-78"/>
                <a:cs typeface="GE MB Farasha Bold" panose="020A0503020102020204" pitchFamily="18" charset="-78"/>
              </a:rPr>
              <a:t>ثانياً: الشعائر عند النصارى</a:t>
            </a:r>
            <a:endParaRPr lang="ar-SA" sz="4000" dirty="0">
              <a:solidFill>
                <a:schemeClr val="accent1">
                  <a:lumMod val="75000"/>
                </a:schemeClr>
              </a:solidFill>
              <a:latin typeface="GE MB Farasha Bold" panose="020A0503020102020204" pitchFamily="18" charset="-78"/>
              <a:ea typeface="GE MB Farasha Bold" panose="020A0503020102020204" pitchFamily="18" charset="-78"/>
              <a:cs typeface="GE MB Farasha Bold" panose="020A0503020102020204" pitchFamily="18" charset="-78"/>
            </a:endParaRPr>
          </a:p>
        </p:txBody>
      </p:sp>
    </p:spTree>
    <p:extLst>
      <p:ext uri="{BB962C8B-B14F-4D97-AF65-F5344CB8AC3E}">
        <p14:creationId xmlns:p14="http://schemas.microsoft.com/office/powerpoint/2010/main" val="3932435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fltVal val="0"/>
                                          </p:val>
                                        </p:tav>
                                        <p:tav tm="100000">
                                          <p:val>
                                            <p:strVal val="#ppt_h"/>
                                          </p:val>
                                        </p:tav>
                                      </p:tavLst>
                                    </p:anim>
                                    <p:animEffect transition="in" filter="fade">
                                      <p:cBhvr>
                                        <p:cTn id="9" dur="2000"/>
                                        <p:tgtEl>
                                          <p:spTgt spid="6"/>
                                        </p:tgtEl>
                                      </p:cBhvr>
                                    </p:animEffect>
                                  </p:childTnLst>
                                </p:cTn>
                              </p:par>
                            </p:childTnLst>
                          </p:cTn>
                        </p:par>
                        <p:par>
                          <p:cTn id="10" fill="hold">
                            <p:stCondLst>
                              <p:cond delay="2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5"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3">
                                            <p:txEl>
                                              <p:pRg st="0" end="0"/>
                                            </p:txEl>
                                          </p:spTgt>
                                        </p:tgtEl>
                                      </p:cBhvr>
                                    </p:animEffect>
                                  </p:childTnLst>
                                </p:cTn>
                              </p:par>
                            </p:childTnLst>
                          </p:cTn>
                        </p:par>
                        <p:par>
                          <p:cTn id="18" fill="hold">
                            <p:stCondLst>
                              <p:cond delay="2850"/>
                            </p:stCondLst>
                            <p:childTnLst>
                              <p:par>
                                <p:cTn id="19" presetID="41" presetClass="entr" presetSubtype="0" fill="hold" grpId="0" nodeType="afterEffect">
                                  <p:stCondLst>
                                    <p:cond delay="0"/>
                                  </p:stCondLst>
                                  <p:iterate type="lt">
                                    <p:tmPct val="10000"/>
                                  </p:iterate>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23"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3">
                                            <p:txEl>
                                              <p:pRg st="1" end="1"/>
                                            </p:txEl>
                                          </p:spTgt>
                                        </p:tgtEl>
                                      </p:cBhvr>
                                    </p:animEffect>
                                  </p:childTnLst>
                                </p:cTn>
                              </p:par>
                            </p:childTnLst>
                          </p:cTn>
                        </p:par>
                        <p:par>
                          <p:cTn id="26" fill="hold">
                            <p:stCondLst>
                              <p:cond delay="10400"/>
                            </p:stCondLst>
                            <p:childTnLst>
                              <p:par>
                                <p:cTn id="27" presetID="41" presetClass="entr" presetSubtype="0" fill="hold" grpId="0" nodeType="afterEffect">
                                  <p:stCondLst>
                                    <p:cond delay="0"/>
                                  </p:stCondLst>
                                  <p:iterate type="lt">
                                    <p:tmPct val="10000"/>
                                  </p:iterate>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31"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just"/>
            <a:r>
              <a:rPr lang="ar-SA" sz="4400" b="1" dirty="0">
                <a:solidFill>
                  <a:schemeClr val="accent1">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العشاء الرباني </a:t>
            </a:r>
            <a:r>
              <a:rPr lang="ar-SA" sz="4400" b="1" dirty="0" smtClean="0">
                <a:solidFill>
                  <a:schemeClr val="accent1">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أو </a:t>
            </a:r>
            <a:r>
              <a:rPr lang="ar-SA" sz="4400" b="1" dirty="0">
                <a:solidFill>
                  <a:schemeClr val="accent1">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القربان </a:t>
            </a:r>
            <a:r>
              <a:rPr lang="ar-SA" sz="4400" b="1" dirty="0" smtClean="0">
                <a:solidFill>
                  <a:schemeClr val="accent1">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المقدس:</a:t>
            </a:r>
          </a:p>
          <a:p>
            <a:pPr algn="just">
              <a:lnSpc>
                <a:spcPct val="150000"/>
              </a:lnSpc>
            </a:pPr>
            <a:r>
              <a:rPr lang="ar-SA" sz="2800" dirty="0" smtClean="0">
                <a:solidFill>
                  <a:schemeClr val="accent2">
                    <a:lumMod val="75000"/>
                  </a:schemeClr>
                </a:solidFill>
                <a:latin typeface="Sakkal Majalla" panose="02000000000000000000" pitchFamily="2" charset="-78"/>
                <a:cs typeface="Sakkal Majalla" panose="02000000000000000000" pitchFamily="2" charset="-78"/>
              </a:rPr>
              <a:t>هو قطع من الخبز مع كأس من الخمر، يتناوله النصارى في الكنيسة رمزاً وتذكاراً لصلب المسيح عندهم.</a:t>
            </a:r>
          </a:p>
          <a:p>
            <a:pPr algn="just">
              <a:lnSpc>
                <a:spcPct val="150000"/>
              </a:lnSpc>
            </a:pPr>
            <a:r>
              <a:rPr lang="ar-SA" sz="2800" dirty="0" smtClean="0">
                <a:solidFill>
                  <a:schemeClr val="accent2">
                    <a:lumMod val="75000"/>
                  </a:schemeClr>
                </a:solidFill>
                <a:latin typeface="Sakkal Majalla" panose="02000000000000000000" pitchFamily="2" charset="-78"/>
                <a:cs typeface="Sakkal Majalla" panose="02000000000000000000" pitchFamily="2" charset="-78"/>
              </a:rPr>
              <a:t>وعند </a:t>
            </a:r>
            <a:r>
              <a:rPr lang="ar-SA" sz="2800" dirty="0">
                <a:solidFill>
                  <a:schemeClr val="accent2">
                    <a:lumMod val="75000"/>
                  </a:schemeClr>
                </a:solidFill>
                <a:latin typeface="Sakkal Majalla" panose="02000000000000000000" pitchFamily="2" charset="-78"/>
                <a:cs typeface="Sakkal Majalla" panose="02000000000000000000" pitchFamily="2" charset="-78"/>
              </a:rPr>
              <a:t>الكاثوليك من النصارى أن من أكل هذا الخبز وشرب الخمر فقد أكل لحم المسيح، وشرب دمه.</a:t>
            </a:r>
          </a:p>
          <a:p>
            <a:pPr algn="just">
              <a:lnSpc>
                <a:spcPct val="150000"/>
              </a:lnSpc>
            </a:pPr>
            <a:r>
              <a:rPr lang="ar-SA" sz="2800" dirty="0">
                <a:solidFill>
                  <a:schemeClr val="accent2">
                    <a:lumMod val="75000"/>
                  </a:schemeClr>
                </a:solidFill>
                <a:latin typeface="Sakkal Majalla" panose="02000000000000000000" pitchFamily="2" charset="-78"/>
                <a:cs typeface="Sakkal Majalla" panose="02000000000000000000" pitchFamily="2" charset="-78"/>
              </a:rPr>
              <a:t>بينما يرى غير الكاثوليك أن هذا رمز لما حل بالمسيح، وأن المسيح يحضر روحياً هذا العشاء.</a:t>
            </a:r>
          </a:p>
        </p:txBody>
      </p:sp>
      <p:sp>
        <p:nvSpPr>
          <p:cNvPr id="6" name="عنوان 1"/>
          <p:cNvSpPr txBox="1">
            <a:spLocks/>
          </p:cNvSpPr>
          <p:nvPr/>
        </p:nvSpPr>
        <p:spPr>
          <a:xfrm>
            <a:off x="1097280" y="286603"/>
            <a:ext cx="10058400" cy="1148497"/>
          </a:xfrm>
          <a:prstGeom prst="rect">
            <a:avLst/>
          </a:prstGeom>
        </p:spPr>
        <p:txBody>
          <a:bodyPr vert="horz" lIns="91440" tIns="45720" rIns="91440" bIns="45720" rtlCol="0" anchor="b">
            <a:normAutofit/>
          </a:bodyPr>
          <a:lstStyle>
            <a:lvl1pPr marL="0"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ar-SA" sz="4000" dirty="0" smtClean="0">
                <a:solidFill>
                  <a:schemeClr val="accent1">
                    <a:lumMod val="75000"/>
                  </a:schemeClr>
                </a:solidFill>
                <a:latin typeface="GE MB Farasha Bold" panose="020A0503020102020204" pitchFamily="18" charset="-78"/>
                <a:ea typeface="GE MB Farasha Bold" panose="020A0503020102020204" pitchFamily="18" charset="-78"/>
                <a:cs typeface="GE MB Farasha Bold" panose="020A0503020102020204" pitchFamily="18" charset="-78"/>
              </a:rPr>
              <a:t>ثانياً: الشعائر عند النصارى</a:t>
            </a:r>
            <a:endParaRPr lang="ar-SA" sz="4000" dirty="0">
              <a:solidFill>
                <a:schemeClr val="accent1">
                  <a:lumMod val="75000"/>
                </a:schemeClr>
              </a:solidFill>
              <a:latin typeface="GE MB Farasha Bold" panose="020A0503020102020204" pitchFamily="18" charset="-78"/>
              <a:ea typeface="GE MB Farasha Bold" panose="020A0503020102020204" pitchFamily="18" charset="-78"/>
              <a:cs typeface="GE MB Farasha Bold" panose="020A0503020102020204" pitchFamily="18" charset="-78"/>
            </a:endParaRPr>
          </a:p>
        </p:txBody>
      </p:sp>
    </p:spTree>
    <p:extLst>
      <p:ext uri="{BB962C8B-B14F-4D97-AF65-F5344CB8AC3E}">
        <p14:creationId xmlns:p14="http://schemas.microsoft.com/office/powerpoint/2010/main" val="1857719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par>
                          <p:cTn id="12" fill="hold">
                            <p:stCondLst>
                              <p:cond delay="19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
                                            <p:txEl>
                                              <p:pRg st="1" end="1"/>
                                            </p:txEl>
                                          </p:spTgt>
                                        </p:tgtEl>
                                      </p:cBhvr>
                                    </p:animEffect>
                                  </p:childTnLst>
                                </p:cTn>
                              </p:par>
                            </p:childTnLst>
                          </p:cTn>
                        </p:par>
                        <p:par>
                          <p:cTn id="20" fill="hold">
                            <p:stCondLst>
                              <p:cond delay="620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3">
                                            <p:txEl>
                                              <p:pRg st="2" end="2"/>
                                            </p:txEl>
                                          </p:spTgt>
                                        </p:tgtEl>
                                      </p:cBhvr>
                                    </p:animEffect>
                                  </p:childTnLst>
                                </p:cTn>
                              </p:par>
                            </p:childTnLst>
                          </p:cTn>
                        </p:par>
                        <p:par>
                          <p:cTn id="28" fill="hold">
                            <p:stCondLst>
                              <p:cond delay="10150"/>
                            </p:stCondLst>
                            <p:childTnLst>
                              <p:par>
                                <p:cTn id="29" presetID="41" presetClass="entr" presetSubtype="0" fill="hold" grpId="0" nodeType="afterEffect">
                                  <p:stCondLst>
                                    <p:cond delay="0"/>
                                  </p:stCondLst>
                                  <p:iterate type="lt">
                                    <p:tmPct val="10000"/>
                                  </p:iterate>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Autofit/>
          </a:bodyPr>
          <a:lstStyle/>
          <a:p>
            <a:pPr algn="just"/>
            <a:r>
              <a:rPr lang="ar-SA" sz="4400" b="1" dirty="0">
                <a:solidFill>
                  <a:schemeClr val="accent1">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الاعتراف للقس وصكوك الغفران:</a:t>
            </a:r>
          </a:p>
          <a:p>
            <a:pPr algn="just"/>
            <a:r>
              <a:rPr lang="ar-SA" b="1" dirty="0">
                <a:solidFill>
                  <a:schemeClr val="accent2">
                    <a:lumMod val="75000"/>
                  </a:schemeClr>
                </a:solidFill>
                <a:latin typeface="Sakkal Majalla" panose="02000000000000000000" pitchFamily="2" charset="-78"/>
                <a:cs typeface="Sakkal Majalla" panose="02000000000000000000" pitchFamily="2" charset="-78"/>
              </a:rPr>
              <a:t>التوبة عند النصارى لا تتم إلا بالاعتراف بالذنوب والخطايا أمام القس أو الكاهن في الكنيسة، ثم يمسحه هذا الكاهن فتغفر ذنوبه.</a:t>
            </a:r>
          </a:p>
          <a:p>
            <a:pPr algn="just"/>
            <a:r>
              <a:rPr lang="ar-SA" b="1" dirty="0">
                <a:solidFill>
                  <a:schemeClr val="accent2">
                    <a:lumMod val="75000"/>
                  </a:schemeClr>
                </a:solidFill>
                <a:latin typeface="Sakkal Majalla" panose="02000000000000000000" pitchFamily="2" charset="-78"/>
                <a:cs typeface="Sakkal Majalla" panose="02000000000000000000" pitchFamily="2" charset="-78"/>
              </a:rPr>
              <a:t>ثم إن ذلك  تطور حيث قرر المجمع الثاني عشر سنة 1215م أن الكنيسة الكاثوليكية تملك حق الغفران للذنوب وتمنحه لمن تشاء.</a:t>
            </a:r>
          </a:p>
          <a:p>
            <a:pPr algn="just"/>
            <a:r>
              <a:rPr lang="ar-SA" b="1" dirty="0">
                <a:solidFill>
                  <a:schemeClr val="accent2">
                    <a:lumMod val="75000"/>
                  </a:schemeClr>
                </a:solidFill>
                <a:latin typeface="Sakkal Majalla" panose="02000000000000000000" pitchFamily="2" charset="-78"/>
                <a:cs typeface="Sakkal Majalla" panose="02000000000000000000" pitchFamily="2" charset="-78"/>
              </a:rPr>
              <a:t>فاستغلت الكنيسة والقسس هذا الأمر، وبعوا صكوك الغفران، وباعوها وربحوا من ورائها أمولاً طائلة، وهذه الصكوك يغفر فيها جميع الذنوب السابقة واللاحقة، وتخلص صاحبها من جميع التبعات والحقوق التي في ذمته.</a:t>
            </a:r>
          </a:p>
          <a:p>
            <a:pPr algn="just"/>
            <a:r>
              <a:rPr lang="ar-SA" b="1" dirty="0">
                <a:solidFill>
                  <a:schemeClr val="accent2">
                    <a:lumMod val="75000"/>
                  </a:schemeClr>
                </a:solidFill>
                <a:latin typeface="Sakkal Majalla" panose="02000000000000000000" pitchFamily="2" charset="-78"/>
                <a:cs typeface="Sakkal Majalla" panose="02000000000000000000" pitchFamily="2" charset="-78"/>
              </a:rPr>
              <a:t>ومما لاشك فيه أن أعظم رجاء للإنسان وأمل هو: أن يغفر الله له ذنوبه، فإذا جعل الباباوات والقسس هذا الأمر بأيديهم فإنهم يحولون بذلك بين الخلق وخالقهم.</a:t>
            </a:r>
          </a:p>
          <a:p>
            <a:pPr algn="just"/>
            <a:r>
              <a:rPr lang="ar-SA" b="1" dirty="0">
                <a:solidFill>
                  <a:schemeClr val="accent2">
                    <a:lumMod val="75000"/>
                  </a:schemeClr>
                </a:solidFill>
                <a:latin typeface="Sakkal Majalla" panose="02000000000000000000" pitchFamily="2" charset="-78"/>
                <a:cs typeface="Sakkal Majalla" panose="02000000000000000000" pitchFamily="2" charset="-78"/>
              </a:rPr>
              <a:t>وصدق الله إذ قال عنهم: </a:t>
            </a:r>
            <a:r>
              <a:rPr lang="ar-SA" b="1" dirty="0">
                <a:solidFill>
                  <a:schemeClr val="accent2">
                    <a:lumMod val="75000"/>
                  </a:schemeClr>
                </a:solidFill>
                <a:latin typeface="Sakkal Majalla" panose="02000000000000000000" pitchFamily="2" charset="-78"/>
                <a:cs typeface="Sakkal Majalla" panose="02000000000000000000" pitchFamily="2" charset="-78"/>
                <a:sym typeface="AGA Arabesque" panose="05010101010101010101" pitchFamily="2" charset="2"/>
              </a:rPr>
              <a:t></a:t>
            </a:r>
            <a:r>
              <a:rPr lang="ar-SA" b="1" dirty="0">
                <a:solidFill>
                  <a:schemeClr val="accent2">
                    <a:lumMod val="75000"/>
                  </a:schemeClr>
                </a:solidFill>
                <a:latin typeface="Sakkal Majalla" panose="02000000000000000000" pitchFamily="2" charset="-78"/>
                <a:cs typeface="Sakkal Majalla" panose="02000000000000000000" pitchFamily="2" charset="-78"/>
              </a:rPr>
              <a:t>اتَّخذُوا أَحْبَارهم وَرُهْبَانهمْ أَرْبَابًا من دون الله والمسيح ابْن مَرْيَم وَمَا أمروا إِلَّا ليعبدوا إِلَهًا وَاحِدًا</a:t>
            </a:r>
            <a:r>
              <a:rPr lang="ar-SA" b="1" dirty="0">
                <a:solidFill>
                  <a:schemeClr val="accent2">
                    <a:lumMod val="75000"/>
                  </a:schemeClr>
                </a:solidFill>
                <a:latin typeface="Sakkal Majalla" panose="02000000000000000000" pitchFamily="2" charset="-78"/>
                <a:cs typeface="Sakkal Majalla" panose="02000000000000000000" pitchFamily="2" charset="-78"/>
                <a:sym typeface="AGA Arabesque" panose="05010101010101010101" pitchFamily="2" charset="2"/>
              </a:rPr>
              <a:t>.</a:t>
            </a:r>
          </a:p>
          <a:p>
            <a:pPr algn="just"/>
            <a:r>
              <a:rPr lang="ar-SA" b="1" dirty="0">
                <a:solidFill>
                  <a:schemeClr val="accent2">
                    <a:lumMod val="75000"/>
                  </a:schemeClr>
                </a:solidFill>
                <a:latin typeface="Sakkal Majalla" panose="02000000000000000000" pitchFamily="2" charset="-78"/>
                <a:cs typeface="Sakkal Majalla" panose="02000000000000000000" pitchFamily="2" charset="-78"/>
                <a:sym typeface="AGA Arabesque" panose="05010101010101010101" pitchFamily="2" charset="2"/>
              </a:rPr>
              <a:t>ثم يقول</a:t>
            </a:r>
            <a:r>
              <a:rPr lang="ar-SA" b="1" dirty="0">
                <a:solidFill>
                  <a:schemeClr val="accent2">
                    <a:lumMod val="75000"/>
                  </a:schemeClr>
                </a:solidFill>
                <a:latin typeface="Sakkal Majalla" panose="02000000000000000000" pitchFamily="2" charset="-78"/>
                <a:cs typeface="Sakkal Majalla" panose="02000000000000000000" pitchFamily="2" charset="-78"/>
              </a:rPr>
              <a:t> : </a:t>
            </a:r>
            <a:r>
              <a:rPr lang="ar-SA" b="1" dirty="0">
                <a:solidFill>
                  <a:schemeClr val="accent2">
                    <a:lumMod val="75000"/>
                  </a:schemeClr>
                </a:solidFill>
                <a:latin typeface="Sakkal Majalla" panose="02000000000000000000" pitchFamily="2" charset="-78"/>
                <a:cs typeface="Sakkal Majalla" panose="02000000000000000000" pitchFamily="2" charset="-78"/>
                <a:sym typeface="AGA Arabesque" panose="05010101010101010101" pitchFamily="2" charset="2"/>
              </a:rPr>
              <a:t></a:t>
            </a:r>
            <a:r>
              <a:rPr lang="ar-SA" b="1" dirty="0">
                <a:solidFill>
                  <a:schemeClr val="accent2">
                    <a:lumMod val="75000"/>
                  </a:schemeClr>
                </a:solidFill>
                <a:latin typeface="Sakkal Majalla" panose="02000000000000000000" pitchFamily="2" charset="-78"/>
                <a:cs typeface="Sakkal Majalla" panose="02000000000000000000" pitchFamily="2" charset="-78"/>
              </a:rPr>
              <a:t> يَا أَيُّهَا الَّذِينَ آمَنُوا إِنَّ كَثِيراً مِّنَ الأَحْبَارِ وَالرُّهْبَانِ لَيَأْكُلُونَ أَمْوَالَ النَّاسِ بِالبَاطِلِ وَيَصُدُّونَ عَن سَبِيلِ اللهِ</a:t>
            </a:r>
            <a:r>
              <a:rPr lang="ar-SA" b="1" dirty="0">
                <a:solidFill>
                  <a:schemeClr val="accent2">
                    <a:lumMod val="75000"/>
                  </a:schemeClr>
                </a:solidFill>
                <a:latin typeface="Sakkal Majalla" panose="02000000000000000000" pitchFamily="2" charset="-78"/>
                <a:cs typeface="Sakkal Majalla" panose="02000000000000000000" pitchFamily="2" charset="-78"/>
                <a:sym typeface="AGA Arabesque" panose="05010101010101010101" pitchFamily="2" charset="2"/>
              </a:rPr>
              <a:t>.</a:t>
            </a:r>
            <a:endParaRPr lang="ar-SA" b="1" dirty="0">
              <a:solidFill>
                <a:schemeClr val="accent2">
                  <a:lumMod val="75000"/>
                </a:schemeClr>
              </a:solidFill>
              <a:latin typeface="Sakkal Majalla" panose="02000000000000000000" pitchFamily="2" charset="-78"/>
              <a:cs typeface="Sakkal Majalla" panose="02000000000000000000" pitchFamily="2" charset="-78"/>
            </a:endParaRPr>
          </a:p>
        </p:txBody>
      </p:sp>
      <p:sp>
        <p:nvSpPr>
          <p:cNvPr id="5" name="عنوان 1"/>
          <p:cNvSpPr txBox="1">
            <a:spLocks/>
          </p:cNvSpPr>
          <p:nvPr/>
        </p:nvSpPr>
        <p:spPr>
          <a:xfrm>
            <a:off x="1097280" y="286603"/>
            <a:ext cx="10058400" cy="1148497"/>
          </a:xfrm>
          <a:prstGeom prst="rect">
            <a:avLst/>
          </a:prstGeom>
        </p:spPr>
        <p:txBody>
          <a:bodyPr vert="horz" lIns="91440" tIns="45720" rIns="91440" bIns="45720" rtlCol="0" anchor="b">
            <a:normAutofit/>
          </a:bodyPr>
          <a:lstStyle>
            <a:lvl1pPr marL="0"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ar-SA" sz="4000" dirty="0" smtClean="0">
                <a:solidFill>
                  <a:schemeClr val="accent1">
                    <a:lumMod val="75000"/>
                  </a:schemeClr>
                </a:solidFill>
                <a:latin typeface="GE MB Farasha Bold" panose="020A0503020102020204" pitchFamily="18" charset="-78"/>
                <a:ea typeface="GE MB Farasha Bold" panose="020A0503020102020204" pitchFamily="18" charset="-78"/>
                <a:cs typeface="GE MB Farasha Bold" panose="020A0503020102020204" pitchFamily="18" charset="-78"/>
              </a:rPr>
              <a:t>ثانياً: الشعائر عند النصارى</a:t>
            </a:r>
            <a:endParaRPr lang="ar-SA" sz="4000" dirty="0">
              <a:solidFill>
                <a:schemeClr val="accent1">
                  <a:lumMod val="75000"/>
                </a:schemeClr>
              </a:solidFill>
              <a:latin typeface="GE MB Farasha Bold" panose="020A0503020102020204" pitchFamily="18" charset="-78"/>
              <a:ea typeface="GE MB Farasha Bold" panose="020A0503020102020204" pitchFamily="18" charset="-78"/>
              <a:cs typeface="GE MB Farasha Bold" panose="020A0503020102020204" pitchFamily="18" charset="-78"/>
            </a:endParaRPr>
          </a:p>
        </p:txBody>
      </p:sp>
    </p:spTree>
    <p:extLst>
      <p:ext uri="{BB962C8B-B14F-4D97-AF65-F5344CB8AC3E}">
        <p14:creationId xmlns:p14="http://schemas.microsoft.com/office/powerpoint/2010/main" val="1896653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nodeType="after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1" end="1"/>
                                            </p:txEl>
                                          </p:spTgt>
                                        </p:tgtEl>
                                      </p:cBhvr>
                                    </p:animEffect>
                                  </p:childTnLst>
                                </p:cTn>
                              </p:par>
                            </p:childTnLst>
                          </p:cTn>
                        </p:par>
                        <p:par>
                          <p:cTn id="12" fill="hold">
                            <p:stCondLst>
                              <p:cond delay="5500"/>
                            </p:stCondLst>
                            <p:childTnLst>
                              <p:par>
                                <p:cTn id="13" presetID="41" presetClass="entr" presetSubtype="0" fill="hold" nodeType="afterEffect">
                                  <p:stCondLst>
                                    <p:cond delay="0"/>
                                  </p:stCondLst>
                                  <p:iterate type="lt">
                                    <p:tmPct val="10000"/>
                                  </p:iterate>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17"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
                                            <p:txEl>
                                              <p:pRg st="2" end="2"/>
                                            </p:txEl>
                                          </p:spTgt>
                                        </p:tgtEl>
                                      </p:cBhvr>
                                    </p:animEffect>
                                  </p:childTnLst>
                                </p:cTn>
                              </p:par>
                            </p:childTnLst>
                          </p:cTn>
                        </p:par>
                        <p:par>
                          <p:cTn id="20" fill="hold">
                            <p:stCondLst>
                              <p:cond delay="10600"/>
                            </p:stCondLst>
                            <p:childTnLst>
                              <p:par>
                                <p:cTn id="21" presetID="41" presetClass="entr" presetSubtype="0" fill="hold" nodeType="afterEffect">
                                  <p:stCondLst>
                                    <p:cond delay="0"/>
                                  </p:stCondLst>
                                  <p:iterate type="lt">
                                    <p:tmPct val="10000"/>
                                  </p:iterate>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25"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3">
                                            <p:txEl>
                                              <p:pRg st="3" end="3"/>
                                            </p:txEl>
                                          </p:spTgt>
                                        </p:tgtEl>
                                      </p:cBhvr>
                                    </p:animEffect>
                                  </p:childTnLst>
                                </p:cTn>
                              </p:par>
                            </p:childTnLst>
                          </p:cTn>
                        </p:par>
                        <p:par>
                          <p:cTn id="28" fill="hold">
                            <p:stCondLst>
                              <p:cond delay="19300"/>
                            </p:stCondLst>
                            <p:childTnLst>
                              <p:par>
                                <p:cTn id="29" presetID="41" presetClass="entr" presetSubtype="0" fill="hold" nodeType="afterEffect">
                                  <p:stCondLst>
                                    <p:cond delay="0"/>
                                  </p:stCondLst>
                                  <p:iterate type="lt">
                                    <p:tmPct val="10000"/>
                                  </p:iterate>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33"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3">
                                            <p:txEl>
                                              <p:pRg st="4" end="4"/>
                                            </p:txEl>
                                          </p:spTgt>
                                        </p:tgtEl>
                                      </p:cBhvr>
                                    </p:animEffect>
                                  </p:childTnLst>
                                </p:cTn>
                              </p:par>
                            </p:childTnLst>
                          </p:cTn>
                        </p:par>
                        <p:par>
                          <p:cTn id="36" fill="hold">
                            <p:stCondLst>
                              <p:cond delay="25800"/>
                            </p:stCondLst>
                            <p:childTnLst>
                              <p:par>
                                <p:cTn id="37" presetID="41" presetClass="entr" presetSubtype="0" fill="hold" nodeType="afterEffect">
                                  <p:stCondLst>
                                    <p:cond delay="0"/>
                                  </p:stCondLst>
                                  <p:iterate type="lt">
                                    <p:tmPct val="10000"/>
                                  </p:iterate>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41"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3">
                                            <p:txEl>
                                              <p:pRg st="5" end="5"/>
                                            </p:txEl>
                                          </p:spTgt>
                                        </p:tgtEl>
                                      </p:cBhvr>
                                    </p:animEffect>
                                  </p:childTnLst>
                                </p:cTn>
                              </p:par>
                            </p:childTnLst>
                          </p:cTn>
                        </p:par>
                        <p:par>
                          <p:cTn id="44" fill="hold">
                            <p:stCondLst>
                              <p:cond delay="32650"/>
                            </p:stCondLst>
                            <p:childTnLst>
                              <p:par>
                                <p:cTn id="45" presetID="41" presetClass="entr" presetSubtype="0" fill="hold" nodeType="afterEffect">
                                  <p:stCondLst>
                                    <p:cond delay="0"/>
                                  </p:stCondLst>
                                  <p:iterate type="lt">
                                    <p:tmPct val="10000"/>
                                  </p:iterate>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48"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49"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0"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1" dur="500" tmFilter="0,0; .5, 1; 1, 1"/>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97280" y="1756834"/>
            <a:ext cx="10058400" cy="4023360"/>
          </a:xfrm>
        </p:spPr>
        <p:txBody>
          <a:bodyPr>
            <a:normAutofit/>
          </a:bodyPr>
          <a:lstStyle/>
          <a:p>
            <a:pPr algn="just">
              <a:lnSpc>
                <a:spcPct val="150000"/>
              </a:lnSpc>
            </a:pPr>
            <a:r>
              <a:rPr lang="ar-SA" sz="4400" b="1" dirty="0">
                <a:solidFill>
                  <a:schemeClr val="accent1">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الزواج عند النصارى:</a:t>
            </a:r>
          </a:p>
          <a:p>
            <a:pPr algn="just">
              <a:lnSpc>
                <a:spcPct val="150000"/>
              </a:lnSpc>
            </a:pPr>
            <a:r>
              <a:rPr lang="ar-SA" sz="2600" dirty="0">
                <a:solidFill>
                  <a:schemeClr val="accent2">
                    <a:lumMod val="75000"/>
                  </a:schemeClr>
                </a:solidFill>
                <a:latin typeface="Sakkal Majalla" panose="02000000000000000000" pitchFamily="2" charset="-78"/>
                <a:cs typeface="Sakkal Majalla" panose="02000000000000000000" pitchFamily="2" charset="-78"/>
              </a:rPr>
              <a:t>يجوز الزواج عند النصارى لمن رغب فيه ما عدا القسس والرهبان؛ اقتداءً في زعمهم بالمسيح عليه السلام الذي لم يتزوج.</a:t>
            </a:r>
          </a:p>
          <a:p>
            <a:pPr algn="just">
              <a:lnSpc>
                <a:spcPct val="150000"/>
              </a:lnSpc>
            </a:pPr>
            <a:r>
              <a:rPr lang="ar-SA" sz="2600" dirty="0">
                <a:solidFill>
                  <a:schemeClr val="accent2">
                    <a:lumMod val="75000"/>
                  </a:schemeClr>
                </a:solidFill>
                <a:latin typeface="Sakkal Majalla" panose="02000000000000000000" pitchFamily="2" charset="-78"/>
                <a:cs typeface="Sakkal Majalla" panose="02000000000000000000" pitchFamily="2" charset="-78"/>
              </a:rPr>
              <a:t>ويجوز عندهم الزواج بأكثر من واحدة، ولا طلاق عندهم إلا في حالة الزنا عند الأرثوذكس، وإذا طلق أحدهما الآخر فلا يتزوج مرة أخرى، ويجوز الطلاق عندهم في حالة اختلاف الدين الرجل والمرأة إذا لم يتم التوافق بينهما.</a:t>
            </a:r>
          </a:p>
        </p:txBody>
      </p:sp>
      <p:sp>
        <p:nvSpPr>
          <p:cNvPr id="5" name="عنوان 1"/>
          <p:cNvSpPr txBox="1">
            <a:spLocks/>
          </p:cNvSpPr>
          <p:nvPr/>
        </p:nvSpPr>
        <p:spPr>
          <a:xfrm>
            <a:off x="1097280" y="286603"/>
            <a:ext cx="10058400" cy="1148497"/>
          </a:xfrm>
          <a:prstGeom prst="rect">
            <a:avLst/>
          </a:prstGeom>
        </p:spPr>
        <p:txBody>
          <a:bodyPr vert="horz" lIns="91440" tIns="45720" rIns="91440" bIns="45720" rtlCol="0" anchor="b">
            <a:normAutofit/>
          </a:bodyPr>
          <a:lstStyle>
            <a:lvl1pPr marL="0"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ar-SA" sz="4400" dirty="0" smtClean="0">
                <a:solidFill>
                  <a:schemeClr val="accent1">
                    <a:lumMod val="75000"/>
                  </a:schemeClr>
                </a:solidFill>
                <a:latin typeface="GE MB Farasha Bold" panose="020A0503020102020204" pitchFamily="18" charset="-78"/>
                <a:ea typeface="GE MB Farasha Bold" panose="020A0503020102020204" pitchFamily="18" charset="-78"/>
                <a:cs typeface="GE MB Farasha Bold" panose="020A0503020102020204" pitchFamily="18" charset="-78"/>
              </a:rPr>
              <a:t>ثانياً: الشعائر عند النصارى</a:t>
            </a:r>
            <a:endParaRPr lang="ar-SA" sz="4400" dirty="0">
              <a:solidFill>
                <a:schemeClr val="accent1">
                  <a:lumMod val="75000"/>
                </a:schemeClr>
              </a:solidFill>
              <a:latin typeface="GE MB Farasha Bold" panose="020A0503020102020204" pitchFamily="18" charset="-78"/>
              <a:ea typeface="GE MB Farasha Bold" panose="020A0503020102020204" pitchFamily="18" charset="-78"/>
              <a:cs typeface="GE MB Farasha Bold" panose="020A0503020102020204" pitchFamily="18" charset="-78"/>
            </a:endParaRPr>
          </a:p>
        </p:txBody>
      </p:sp>
    </p:spTree>
    <p:extLst>
      <p:ext uri="{BB962C8B-B14F-4D97-AF65-F5344CB8AC3E}">
        <p14:creationId xmlns:p14="http://schemas.microsoft.com/office/powerpoint/2010/main" val="1467733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par>
                          <p:cTn id="12" fill="hold">
                            <p:stCondLst>
                              <p:cond delay="13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
                                            <p:txEl>
                                              <p:pRg st="1" end="1"/>
                                            </p:txEl>
                                          </p:spTgt>
                                        </p:tgtEl>
                                      </p:cBhvr>
                                    </p:animEffect>
                                  </p:childTnLst>
                                </p:cTn>
                              </p:par>
                            </p:childTnLst>
                          </p:cTn>
                        </p:par>
                        <p:par>
                          <p:cTn id="20" fill="hold">
                            <p:stCondLst>
                              <p:cond delay="630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أثر رجعي">
  <a:themeElements>
    <a:clrScheme name="أثر رجعي">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أثر رجعي">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ثر رجعي">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1364</TotalTime>
  <Words>1757</Words>
  <Application>Microsoft Office PowerPoint</Application>
  <PresentationFormat>مخصص</PresentationFormat>
  <Paragraphs>86</Paragraphs>
  <Slides>20</Slides>
  <Notes>0</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أثر رجعي</vt:lpstr>
      <vt:lpstr></vt:lpstr>
      <vt:lpstr>بعض العبادات والشعائر عند النصارى</vt:lpstr>
      <vt:lpstr>مقدمة</vt:lpstr>
      <vt:lpstr>أولاً: العبادات</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أهم العوامل التي أدت إلى تحريف رسالة المسح عليه السلام</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تم بحمد الله</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بعض العبادات والشعائر عند النصارى</dc:title>
  <dc:creator>jaf</dc:creator>
  <cp:lastModifiedBy>HAPPY</cp:lastModifiedBy>
  <cp:revision>27</cp:revision>
  <dcterms:created xsi:type="dcterms:W3CDTF">2015-05-08T12:08:48Z</dcterms:created>
  <dcterms:modified xsi:type="dcterms:W3CDTF">2015-05-21T13:43:16Z</dcterms:modified>
</cp:coreProperties>
</file>