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65" r:id="rId5"/>
    <p:sldId id="260" r:id="rId6"/>
    <p:sldId id="259" r:id="rId7"/>
    <p:sldId id="261" r:id="rId8"/>
    <p:sldId id="262" r:id="rId9"/>
    <p:sldId id="263" r:id="rId10"/>
    <p:sldId id="264"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95" d="100"/>
          <a:sy n="95" d="100"/>
        </p:scale>
        <p:origin x="-608"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05B25-AF89-44E4-8EA7-A20AD8270088}"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7B85EB6A-3346-4EBB-87BD-EB90B1061D49}">
      <dgm:prSet phldrT="[Text]" custT="1"/>
      <dgm:spPr/>
      <dgm:t>
        <a:bodyPr/>
        <a:lstStyle/>
        <a:p>
          <a:pPr>
            <a:lnSpc>
              <a:spcPct val="120000"/>
            </a:lnSpc>
          </a:pPr>
          <a:r>
            <a:rPr lang="en-US" sz="2000" b="1" dirty="0" smtClean="0"/>
            <a:t>Types of jaundice</a:t>
          </a:r>
          <a:endParaRPr lang="en-US" sz="2000" b="1" dirty="0"/>
        </a:p>
      </dgm:t>
    </dgm:pt>
    <dgm:pt modelId="{0640B96A-33CF-4650-9BCF-4DA23AAD70DF}" type="parTrans" cxnId="{6B184E28-B28E-4870-9FA3-2553FB22F983}">
      <dgm:prSet/>
      <dgm:spPr/>
      <dgm:t>
        <a:bodyPr/>
        <a:lstStyle/>
        <a:p>
          <a:endParaRPr lang="en-US"/>
        </a:p>
      </dgm:t>
    </dgm:pt>
    <dgm:pt modelId="{DAFD9E90-7E15-4051-94AE-14B18CC2B926}" type="sibTrans" cxnId="{6B184E28-B28E-4870-9FA3-2553FB22F983}">
      <dgm:prSet/>
      <dgm:spPr/>
      <dgm:t>
        <a:bodyPr/>
        <a:lstStyle/>
        <a:p>
          <a:endParaRPr lang="en-US"/>
        </a:p>
      </dgm:t>
    </dgm:pt>
    <dgm:pt modelId="{D03328D4-3FEF-4117-AAF6-9CB47091D946}">
      <dgm:prSet phldrT="[Text]" custT="1"/>
      <dgm:spPr/>
      <dgm:t>
        <a:bodyPr/>
        <a:lstStyle/>
        <a:p>
          <a:pPr>
            <a:lnSpc>
              <a:spcPct val="120000"/>
            </a:lnSpc>
          </a:pPr>
          <a:r>
            <a:rPr lang="en-US" sz="1800" b="1" dirty="0"/>
            <a:t>Pre-Hepatic Jaundice </a:t>
          </a:r>
        </a:p>
      </dgm:t>
    </dgm:pt>
    <dgm:pt modelId="{0DE8156B-7C1C-4AB1-8742-0B1758DF73A2}" type="parTrans" cxnId="{046E0F81-809D-4548-9121-C39985F384AC}">
      <dgm:prSet/>
      <dgm:spPr/>
      <dgm:t>
        <a:bodyPr/>
        <a:lstStyle/>
        <a:p>
          <a:endParaRPr lang="en-US"/>
        </a:p>
      </dgm:t>
    </dgm:pt>
    <dgm:pt modelId="{1A404542-8481-4235-BF64-7067D24FB8D7}" type="sibTrans" cxnId="{046E0F81-809D-4548-9121-C39985F384AC}">
      <dgm:prSet/>
      <dgm:spPr/>
      <dgm:t>
        <a:bodyPr/>
        <a:lstStyle/>
        <a:p>
          <a:endParaRPr lang="en-US"/>
        </a:p>
      </dgm:t>
    </dgm:pt>
    <dgm:pt modelId="{AB40C0BE-9854-48FF-9981-8D2E3F3493E4}">
      <dgm:prSet phldrT="[Text]" custT="1"/>
      <dgm:spPr/>
      <dgm:t>
        <a:bodyPr/>
        <a:lstStyle/>
        <a:p>
          <a:pPr>
            <a:lnSpc>
              <a:spcPct val="120000"/>
            </a:lnSpc>
          </a:pPr>
          <a:r>
            <a:rPr lang="en-US" sz="1800" b="1" dirty="0"/>
            <a:t>Post-Hepatic Jaundice</a:t>
          </a:r>
        </a:p>
      </dgm:t>
    </dgm:pt>
    <dgm:pt modelId="{A1E81D9F-AB8E-4CF9-A3F1-72099FDA69D4}" type="parTrans" cxnId="{F923E952-76FB-41B9-9DBB-11F9AB296C90}">
      <dgm:prSet/>
      <dgm:spPr/>
      <dgm:t>
        <a:bodyPr/>
        <a:lstStyle/>
        <a:p>
          <a:endParaRPr lang="en-US"/>
        </a:p>
      </dgm:t>
    </dgm:pt>
    <dgm:pt modelId="{B1FECADD-8C95-4C13-ABF2-8E8D3AB81024}" type="sibTrans" cxnId="{F923E952-76FB-41B9-9DBB-11F9AB296C90}">
      <dgm:prSet/>
      <dgm:spPr/>
      <dgm:t>
        <a:bodyPr/>
        <a:lstStyle/>
        <a:p>
          <a:endParaRPr lang="en-US"/>
        </a:p>
      </dgm:t>
    </dgm:pt>
    <dgm:pt modelId="{8CDBAEFE-8000-4A45-BFDD-B57DD43B2224}">
      <dgm:prSet custT="1"/>
      <dgm:spPr/>
      <dgm:t>
        <a:bodyPr/>
        <a:lstStyle/>
        <a:p>
          <a:pPr>
            <a:lnSpc>
              <a:spcPct val="120000"/>
            </a:lnSpc>
          </a:pPr>
          <a:r>
            <a:rPr lang="en-US" sz="1800" b="1" dirty="0"/>
            <a:t>Hepatic Jaundice </a:t>
          </a:r>
        </a:p>
      </dgm:t>
    </dgm:pt>
    <dgm:pt modelId="{44E76ADE-9B5B-43A9-B182-A076CE8FF540}" type="parTrans" cxnId="{5237F57F-E2AF-49F3-A97F-4D8CC42B607C}">
      <dgm:prSet/>
      <dgm:spPr/>
      <dgm:t>
        <a:bodyPr/>
        <a:lstStyle/>
        <a:p>
          <a:endParaRPr lang="en-US"/>
        </a:p>
      </dgm:t>
    </dgm:pt>
    <dgm:pt modelId="{1490E7BC-3115-4246-8242-4AE0079C5739}" type="sibTrans" cxnId="{5237F57F-E2AF-49F3-A97F-4D8CC42B607C}">
      <dgm:prSet/>
      <dgm:spPr/>
      <dgm:t>
        <a:bodyPr/>
        <a:lstStyle/>
        <a:p>
          <a:endParaRPr lang="en-US"/>
        </a:p>
      </dgm:t>
    </dgm:pt>
    <dgm:pt modelId="{671AC32D-9B9B-4715-83F9-5AF5F1782021}">
      <dgm:prSet/>
      <dgm:spPr>
        <a:solidFill>
          <a:schemeClr val="tx2">
            <a:lumMod val="20000"/>
            <a:lumOff val="80000"/>
          </a:schemeClr>
        </a:solidFill>
      </dgm:spPr>
      <dgm:t>
        <a:bodyPr/>
        <a:lstStyle/>
        <a:p>
          <a:pPr>
            <a:lnSpc>
              <a:spcPct val="120000"/>
            </a:lnSpc>
          </a:pPr>
          <a:r>
            <a:rPr lang="en-US" dirty="0" smtClean="0"/>
            <a:t>Hemolytic </a:t>
          </a:r>
          <a:r>
            <a:rPr lang="en-US" dirty="0"/>
            <a:t>disease </a:t>
          </a:r>
        </a:p>
      </dgm:t>
    </dgm:pt>
    <dgm:pt modelId="{262867E8-6F1C-45E5-87FD-159835D3AA16}" type="parTrans" cxnId="{77EEEE3C-7887-4876-A1E3-1FC6446A1F72}">
      <dgm:prSet/>
      <dgm:spPr/>
      <dgm:t>
        <a:bodyPr/>
        <a:lstStyle/>
        <a:p>
          <a:endParaRPr lang="en-US"/>
        </a:p>
      </dgm:t>
    </dgm:pt>
    <dgm:pt modelId="{389F3441-7935-4133-AC4B-88EFB1675122}" type="sibTrans" cxnId="{77EEEE3C-7887-4876-A1E3-1FC6446A1F72}">
      <dgm:prSet/>
      <dgm:spPr/>
      <dgm:t>
        <a:bodyPr/>
        <a:lstStyle/>
        <a:p>
          <a:endParaRPr lang="en-US"/>
        </a:p>
      </dgm:t>
    </dgm:pt>
    <dgm:pt modelId="{711DC85B-C52B-4C09-A661-BFCA2E858704}">
      <dgm:prSet/>
      <dgm:spPr>
        <a:solidFill>
          <a:schemeClr val="tx2">
            <a:lumMod val="20000"/>
            <a:lumOff val="80000"/>
          </a:schemeClr>
        </a:solidFill>
      </dgm:spPr>
      <dgm:t>
        <a:bodyPr/>
        <a:lstStyle/>
        <a:p>
          <a:pPr algn="l">
            <a:lnSpc>
              <a:spcPct val="120000"/>
            </a:lnSpc>
          </a:pPr>
          <a:r>
            <a:rPr lang="en-US" b="1" dirty="0" smtClean="0"/>
            <a:t>-</a:t>
          </a:r>
          <a:r>
            <a:rPr lang="en-US" dirty="0" smtClean="0"/>
            <a:t>Cirrhosis </a:t>
          </a:r>
          <a:r>
            <a:rPr lang="en-US" dirty="0"/>
            <a:t>of the </a:t>
          </a:r>
          <a:r>
            <a:rPr lang="en-US" dirty="0" smtClean="0"/>
            <a:t>liver</a:t>
          </a:r>
        </a:p>
        <a:p>
          <a:pPr algn="l">
            <a:lnSpc>
              <a:spcPct val="120000"/>
            </a:lnSpc>
          </a:pPr>
          <a:r>
            <a:rPr lang="en-US" b="1" dirty="0" smtClean="0"/>
            <a:t>-</a:t>
          </a:r>
          <a:r>
            <a:rPr lang="en-US" dirty="0" smtClean="0"/>
            <a:t>Infective </a:t>
          </a:r>
          <a:r>
            <a:rPr lang="en-US" dirty="0"/>
            <a:t>Hepatitis</a:t>
          </a:r>
        </a:p>
        <a:p>
          <a:pPr algn="l">
            <a:lnSpc>
              <a:spcPct val="120000"/>
            </a:lnSpc>
          </a:pPr>
          <a:r>
            <a:rPr lang="en-US" b="1" dirty="0" smtClean="0"/>
            <a:t>-</a:t>
          </a:r>
          <a:r>
            <a:rPr lang="en-US" dirty="0" smtClean="0"/>
            <a:t>Neonatal </a:t>
          </a:r>
          <a:r>
            <a:rPr lang="en-US" dirty="0"/>
            <a:t>Jaundice </a:t>
          </a:r>
        </a:p>
      </dgm:t>
    </dgm:pt>
    <dgm:pt modelId="{20B4AB2B-0582-4448-BF31-11959E885906}" type="parTrans" cxnId="{44400438-BE23-46CA-9323-777562418341}">
      <dgm:prSet/>
      <dgm:spPr/>
      <dgm:t>
        <a:bodyPr/>
        <a:lstStyle/>
        <a:p>
          <a:endParaRPr lang="en-US"/>
        </a:p>
      </dgm:t>
    </dgm:pt>
    <dgm:pt modelId="{91C7B097-F2F4-4D50-9882-53BC3AD89CA2}" type="sibTrans" cxnId="{44400438-BE23-46CA-9323-777562418341}">
      <dgm:prSet/>
      <dgm:spPr/>
      <dgm:t>
        <a:bodyPr/>
        <a:lstStyle/>
        <a:p>
          <a:endParaRPr lang="en-US"/>
        </a:p>
      </dgm:t>
    </dgm:pt>
    <dgm:pt modelId="{913A07E7-7879-45EC-99F6-122B05E0C19D}">
      <dgm:prSet/>
      <dgm:spPr>
        <a:solidFill>
          <a:schemeClr val="tx2">
            <a:lumMod val="20000"/>
            <a:lumOff val="80000"/>
          </a:schemeClr>
        </a:solidFill>
      </dgm:spPr>
      <dgm:t>
        <a:bodyPr/>
        <a:lstStyle/>
        <a:p>
          <a:pPr>
            <a:lnSpc>
              <a:spcPct val="120000"/>
            </a:lnSpc>
          </a:pPr>
          <a:r>
            <a:rPr lang="en-US" dirty="0" err="1"/>
            <a:t>Cholecystitis</a:t>
          </a:r>
          <a:r>
            <a:rPr lang="en-US" dirty="0"/>
            <a:t>.</a:t>
          </a:r>
        </a:p>
      </dgm:t>
    </dgm:pt>
    <dgm:pt modelId="{E90A5A7B-D9B4-4435-9EAC-DE20B5238950}" type="parTrans" cxnId="{2BD42D50-0866-4524-A62E-8659475680B2}">
      <dgm:prSet/>
      <dgm:spPr/>
      <dgm:t>
        <a:bodyPr/>
        <a:lstStyle/>
        <a:p>
          <a:endParaRPr lang="en-US"/>
        </a:p>
      </dgm:t>
    </dgm:pt>
    <dgm:pt modelId="{710B9227-5968-420D-9553-3BF65C734B21}" type="sibTrans" cxnId="{2BD42D50-0866-4524-A62E-8659475680B2}">
      <dgm:prSet/>
      <dgm:spPr/>
      <dgm:t>
        <a:bodyPr/>
        <a:lstStyle/>
        <a:p>
          <a:endParaRPr lang="en-US"/>
        </a:p>
      </dgm:t>
    </dgm:pt>
    <dgm:pt modelId="{6E05B1A5-23FA-4D55-A3B9-12BAA0F39F14}" type="pres">
      <dgm:prSet presAssocID="{B1305B25-AF89-44E4-8EA7-A20AD8270088}" presName="hierChild1" presStyleCnt="0">
        <dgm:presLayoutVars>
          <dgm:orgChart val="1"/>
          <dgm:chPref val="1"/>
          <dgm:dir/>
          <dgm:animOne val="branch"/>
          <dgm:animLvl val="lvl"/>
          <dgm:resizeHandles/>
        </dgm:presLayoutVars>
      </dgm:prSet>
      <dgm:spPr/>
      <dgm:t>
        <a:bodyPr/>
        <a:lstStyle/>
        <a:p>
          <a:endParaRPr lang="en-US"/>
        </a:p>
      </dgm:t>
    </dgm:pt>
    <dgm:pt modelId="{2521568E-4AF4-47E4-AF79-36989E1F81C4}" type="pres">
      <dgm:prSet presAssocID="{7B85EB6A-3346-4EBB-87BD-EB90B1061D49}" presName="hierRoot1" presStyleCnt="0">
        <dgm:presLayoutVars>
          <dgm:hierBranch val="init"/>
        </dgm:presLayoutVars>
      </dgm:prSet>
      <dgm:spPr/>
    </dgm:pt>
    <dgm:pt modelId="{CAA700E3-119B-4E18-9C84-8C550A131483}" type="pres">
      <dgm:prSet presAssocID="{7B85EB6A-3346-4EBB-87BD-EB90B1061D49}" presName="rootComposite1" presStyleCnt="0"/>
      <dgm:spPr/>
    </dgm:pt>
    <dgm:pt modelId="{8C1AC1CB-1FA0-4E60-8D47-9A35E70B751C}" type="pres">
      <dgm:prSet presAssocID="{7B85EB6A-3346-4EBB-87BD-EB90B1061D49}" presName="rootText1" presStyleLbl="node0" presStyleIdx="0" presStyleCnt="1" custScaleX="112124" custScaleY="94986" custLinFactNeighborX="-7003" custLinFactNeighborY="-78">
        <dgm:presLayoutVars>
          <dgm:chPref val="3"/>
        </dgm:presLayoutVars>
      </dgm:prSet>
      <dgm:spPr/>
      <dgm:t>
        <a:bodyPr/>
        <a:lstStyle/>
        <a:p>
          <a:endParaRPr lang="en-US"/>
        </a:p>
      </dgm:t>
    </dgm:pt>
    <dgm:pt modelId="{7A4BCA38-F98C-4BB5-B464-74899AAB15B5}" type="pres">
      <dgm:prSet presAssocID="{7B85EB6A-3346-4EBB-87BD-EB90B1061D49}" presName="rootConnector1" presStyleLbl="node1" presStyleIdx="0" presStyleCnt="0"/>
      <dgm:spPr/>
      <dgm:t>
        <a:bodyPr/>
        <a:lstStyle/>
        <a:p>
          <a:endParaRPr lang="en-US"/>
        </a:p>
      </dgm:t>
    </dgm:pt>
    <dgm:pt modelId="{4B613CD9-D09C-4FD9-8105-8E474DD41277}" type="pres">
      <dgm:prSet presAssocID="{7B85EB6A-3346-4EBB-87BD-EB90B1061D49}" presName="hierChild2" presStyleCnt="0"/>
      <dgm:spPr/>
    </dgm:pt>
    <dgm:pt modelId="{EF479F3C-ACA0-4FB5-9052-58715DD18562}" type="pres">
      <dgm:prSet presAssocID="{0DE8156B-7C1C-4AB1-8742-0B1758DF73A2}" presName="Name37" presStyleLbl="parChTrans1D2" presStyleIdx="0" presStyleCnt="3"/>
      <dgm:spPr/>
      <dgm:t>
        <a:bodyPr/>
        <a:lstStyle/>
        <a:p>
          <a:endParaRPr lang="en-US"/>
        </a:p>
      </dgm:t>
    </dgm:pt>
    <dgm:pt modelId="{4ED79224-BB52-449C-92C9-B1E97B642480}" type="pres">
      <dgm:prSet presAssocID="{D03328D4-3FEF-4117-AAF6-9CB47091D946}" presName="hierRoot2" presStyleCnt="0">
        <dgm:presLayoutVars>
          <dgm:hierBranch val="init"/>
        </dgm:presLayoutVars>
      </dgm:prSet>
      <dgm:spPr/>
    </dgm:pt>
    <dgm:pt modelId="{3C7995AB-F949-4D81-9B0A-E8CEADA88E9F}" type="pres">
      <dgm:prSet presAssocID="{D03328D4-3FEF-4117-AAF6-9CB47091D946}" presName="rootComposite" presStyleCnt="0"/>
      <dgm:spPr/>
    </dgm:pt>
    <dgm:pt modelId="{6E23E96B-C22B-4173-A747-B4CA54D9B6B1}" type="pres">
      <dgm:prSet presAssocID="{D03328D4-3FEF-4117-AAF6-9CB47091D946}" presName="rootText" presStyleLbl="node2" presStyleIdx="0" presStyleCnt="3" custScaleX="111250">
        <dgm:presLayoutVars>
          <dgm:chPref val="3"/>
        </dgm:presLayoutVars>
      </dgm:prSet>
      <dgm:spPr/>
      <dgm:t>
        <a:bodyPr/>
        <a:lstStyle/>
        <a:p>
          <a:endParaRPr lang="en-US"/>
        </a:p>
      </dgm:t>
    </dgm:pt>
    <dgm:pt modelId="{D262A1F0-73CE-47C6-B051-FCF50BA50A54}" type="pres">
      <dgm:prSet presAssocID="{D03328D4-3FEF-4117-AAF6-9CB47091D946}" presName="rootConnector" presStyleLbl="node2" presStyleIdx="0" presStyleCnt="3"/>
      <dgm:spPr/>
      <dgm:t>
        <a:bodyPr/>
        <a:lstStyle/>
        <a:p>
          <a:endParaRPr lang="en-US"/>
        </a:p>
      </dgm:t>
    </dgm:pt>
    <dgm:pt modelId="{E3750924-658A-4F40-9885-CA96A0B5B47C}" type="pres">
      <dgm:prSet presAssocID="{D03328D4-3FEF-4117-AAF6-9CB47091D946}" presName="hierChild4" presStyleCnt="0"/>
      <dgm:spPr/>
    </dgm:pt>
    <dgm:pt modelId="{12CC4A3D-0DDC-46B6-8081-4D9389097D8A}" type="pres">
      <dgm:prSet presAssocID="{262867E8-6F1C-45E5-87FD-159835D3AA16}" presName="Name37" presStyleLbl="parChTrans1D3" presStyleIdx="0" presStyleCnt="3"/>
      <dgm:spPr/>
      <dgm:t>
        <a:bodyPr/>
        <a:lstStyle/>
        <a:p>
          <a:endParaRPr lang="en-US"/>
        </a:p>
      </dgm:t>
    </dgm:pt>
    <dgm:pt modelId="{27E0D6BB-072B-4140-AAE2-4E0CE446E666}" type="pres">
      <dgm:prSet presAssocID="{671AC32D-9B9B-4715-83F9-5AF5F1782021}" presName="hierRoot2" presStyleCnt="0">
        <dgm:presLayoutVars>
          <dgm:hierBranch val="init"/>
        </dgm:presLayoutVars>
      </dgm:prSet>
      <dgm:spPr/>
    </dgm:pt>
    <dgm:pt modelId="{804F18C1-76E0-458D-A3BE-AEECAFE0C6AD}" type="pres">
      <dgm:prSet presAssocID="{671AC32D-9B9B-4715-83F9-5AF5F1782021}" presName="rootComposite" presStyleCnt="0"/>
      <dgm:spPr/>
    </dgm:pt>
    <dgm:pt modelId="{FB5101D3-EE20-42E9-A16B-A3A811C1D504}" type="pres">
      <dgm:prSet presAssocID="{671AC32D-9B9B-4715-83F9-5AF5F1782021}" presName="rootText" presStyleLbl="node3" presStyleIdx="0" presStyleCnt="3">
        <dgm:presLayoutVars>
          <dgm:chPref val="3"/>
        </dgm:presLayoutVars>
      </dgm:prSet>
      <dgm:spPr/>
      <dgm:t>
        <a:bodyPr/>
        <a:lstStyle/>
        <a:p>
          <a:endParaRPr lang="en-US"/>
        </a:p>
      </dgm:t>
    </dgm:pt>
    <dgm:pt modelId="{A36B3244-C388-4FA0-ACB3-78E693B4CABE}" type="pres">
      <dgm:prSet presAssocID="{671AC32D-9B9B-4715-83F9-5AF5F1782021}" presName="rootConnector" presStyleLbl="node3" presStyleIdx="0" presStyleCnt="3"/>
      <dgm:spPr/>
      <dgm:t>
        <a:bodyPr/>
        <a:lstStyle/>
        <a:p>
          <a:endParaRPr lang="en-US"/>
        </a:p>
      </dgm:t>
    </dgm:pt>
    <dgm:pt modelId="{90E31BA7-6434-4141-9FA8-DD3F74FE64FF}" type="pres">
      <dgm:prSet presAssocID="{671AC32D-9B9B-4715-83F9-5AF5F1782021}" presName="hierChild4" presStyleCnt="0"/>
      <dgm:spPr/>
    </dgm:pt>
    <dgm:pt modelId="{0D7EAD7A-C265-42CB-847D-2605CF3254AB}" type="pres">
      <dgm:prSet presAssocID="{671AC32D-9B9B-4715-83F9-5AF5F1782021}" presName="hierChild5" presStyleCnt="0"/>
      <dgm:spPr/>
    </dgm:pt>
    <dgm:pt modelId="{376C4F3D-2633-4EDE-AE6C-045A87CD8856}" type="pres">
      <dgm:prSet presAssocID="{D03328D4-3FEF-4117-AAF6-9CB47091D946}" presName="hierChild5" presStyleCnt="0"/>
      <dgm:spPr/>
    </dgm:pt>
    <dgm:pt modelId="{8C4A976E-3D6F-4CF6-AAA7-B5FFDDBB2E1F}" type="pres">
      <dgm:prSet presAssocID="{44E76ADE-9B5B-43A9-B182-A076CE8FF540}" presName="Name37" presStyleLbl="parChTrans1D2" presStyleIdx="1" presStyleCnt="3"/>
      <dgm:spPr/>
      <dgm:t>
        <a:bodyPr/>
        <a:lstStyle/>
        <a:p>
          <a:endParaRPr lang="en-US"/>
        </a:p>
      </dgm:t>
    </dgm:pt>
    <dgm:pt modelId="{AC660350-2311-4EB1-AE15-3377A98CAF9A}" type="pres">
      <dgm:prSet presAssocID="{8CDBAEFE-8000-4A45-BFDD-B57DD43B2224}" presName="hierRoot2" presStyleCnt="0">
        <dgm:presLayoutVars>
          <dgm:hierBranch val="init"/>
        </dgm:presLayoutVars>
      </dgm:prSet>
      <dgm:spPr/>
    </dgm:pt>
    <dgm:pt modelId="{037CE3CF-5C89-44F6-A4E7-64D06C3A98AC}" type="pres">
      <dgm:prSet presAssocID="{8CDBAEFE-8000-4A45-BFDD-B57DD43B2224}" presName="rootComposite" presStyleCnt="0"/>
      <dgm:spPr/>
    </dgm:pt>
    <dgm:pt modelId="{EDCAA330-491B-42CD-A53C-A44CCF90FB0B}" type="pres">
      <dgm:prSet presAssocID="{8CDBAEFE-8000-4A45-BFDD-B57DD43B2224}" presName="rootText" presStyleLbl="node2" presStyleIdx="1" presStyleCnt="3" custScaleX="110875">
        <dgm:presLayoutVars>
          <dgm:chPref val="3"/>
        </dgm:presLayoutVars>
      </dgm:prSet>
      <dgm:spPr/>
      <dgm:t>
        <a:bodyPr/>
        <a:lstStyle/>
        <a:p>
          <a:endParaRPr lang="en-US"/>
        </a:p>
      </dgm:t>
    </dgm:pt>
    <dgm:pt modelId="{80AAB9A9-DBA7-4EB4-9BC7-FA0BA5796583}" type="pres">
      <dgm:prSet presAssocID="{8CDBAEFE-8000-4A45-BFDD-B57DD43B2224}" presName="rootConnector" presStyleLbl="node2" presStyleIdx="1" presStyleCnt="3"/>
      <dgm:spPr/>
      <dgm:t>
        <a:bodyPr/>
        <a:lstStyle/>
        <a:p>
          <a:endParaRPr lang="en-US"/>
        </a:p>
      </dgm:t>
    </dgm:pt>
    <dgm:pt modelId="{F54046D7-7B80-4559-96D6-6A540FDFFE77}" type="pres">
      <dgm:prSet presAssocID="{8CDBAEFE-8000-4A45-BFDD-B57DD43B2224}" presName="hierChild4" presStyleCnt="0"/>
      <dgm:spPr/>
    </dgm:pt>
    <dgm:pt modelId="{0ECA92FE-D2EA-4AF2-A348-C3F3AFFD3B5D}" type="pres">
      <dgm:prSet presAssocID="{20B4AB2B-0582-4448-BF31-11959E885906}" presName="Name37" presStyleLbl="parChTrans1D3" presStyleIdx="1" presStyleCnt="3"/>
      <dgm:spPr/>
      <dgm:t>
        <a:bodyPr/>
        <a:lstStyle/>
        <a:p>
          <a:endParaRPr lang="en-US"/>
        </a:p>
      </dgm:t>
    </dgm:pt>
    <dgm:pt modelId="{C310E349-41DA-4755-8F7B-D586F3B5F74E}" type="pres">
      <dgm:prSet presAssocID="{711DC85B-C52B-4C09-A661-BFCA2E858704}" presName="hierRoot2" presStyleCnt="0">
        <dgm:presLayoutVars>
          <dgm:hierBranch val="init"/>
        </dgm:presLayoutVars>
      </dgm:prSet>
      <dgm:spPr/>
    </dgm:pt>
    <dgm:pt modelId="{784F4986-7A18-4663-B0A6-43E0D17DA610}" type="pres">
      <dgm:prSet presAssocID="{711DC85B-C52B-4C09-A661-BFCA2E858704}" presName="rootComposite" presStyleCnt="0"/>
      <dgm:spPr/>
    </dgm:pt>
    <dgm:pt modelId="{2DFEAC42-B806-48C7-9C0C-480D0BBD03B3}" type="pres">
      <dgm:prSet presAssocID="{711DC85B-C52B-4C09-A661-BFCA2E858704}" presName="rootText" presStyleLbl="node3" presStyleIdx="1" presStyleCnt="3" custScaleX="119928" custScaleY="143853">
        <dgm:presLayoutVars>
          <dgm:chPref val="3"/>
        </dgm:presLayoutVars>
      </dgm:prSet>
      <dgm:spPr/>
      <dgm:t>
        <a:bodyPr/>
        <a:lstStyle/>
        <a:p>
          <a:endParaRPr lang="en-US"/>
        </a:p>
      </dgm:t>
    </dgm:pt>
    <dgm:pt modelId="{D1E3164B-B0B6-4E4D-8E18-014F62923BB9}" type="pres">
      <dgm:prSet presAssocID="{711DC85B-C52B-4C09-A661-BFCA2E858704}" presName="rootConnector" presStyleLbl="node3" presStyleIdx="1" presStyleCnt="3"/>
      <dgm:spPr/>
      <dgm:t>
        <a:bodyPr/>
        <a:lstStyle/>
        <a:p>
          <a:endParaRPr lang="en-US"/>
        </a:p>
      </dgm:t>
    </dgm:pt>
    <dgm:pt modelId="{CC17C790-F879-4D7F-8543-0F2EF08566FC}" type="pres">
      <dgm:prSet presAssocID="{711DC85B-C52B-4C09-A661-BFCA2E858704}" presName="hierChild4" presStyleCnt="0"/>
      <dgm:spPr/>
    </dgm:pt>
    <dgm:pt modelId="{8666BCC7-0647-4C97-AEF2-7FE7FEEEC436}" type="pres">
      <dgm:prSet presAssocID="{711DC85B-C52B-4C09-A661-BFCA2E858704}" presName="hierChild5" presStyleCnt="0"/>
      <dgm:spPr/>
    </dgm:pt>
    <dgm:pt modelId="{6462358B-737F-4F9F-B275-30DDEAB9534B}" type="pres">
      <dgm:prSet presAssocID="{8CDBAEFE-8000-4A45-BFDD-B57DD43B2224}" presName="hierChild5" presStyleCnt="0"/>
      <dgm:spPr/>
    </dgm:pt>
    <dgm:pt modelId="{1BFCBA39-F5F2-4F43-B5E3-E65F94324F60}" type="pres">
      <dgm:prSet presAssocID="{A1E81D9F-AB8E-4CF9-A3F1-72099FDA69D4}" presName="Name37" presStyleLbl="parChTrans1D2" presStyleIdx="2" presStyleCnt="3"/>
      <dgm:spPr/>
      <dgm:t>
        <a:bodyPr/>
        <a:lstStyle/>
        <a:p>
          <a:endParaRPr lang="en-US"/>
        </a:p>
      </dgm:t>
    </dgm:pt>
    <dgm:pt modelId="{D287E3B7-DECD-4906-843A-AB9D2C9DCD65}" type="pres">
      <dgm:prSet presAssocID="{AB40C0BE-9854-48FF-9981-8D2E3F3493E4}" presName="hierRoot2" presStyleCnt="0">
        <dgm:presLayoutVars>
          <dgm:hierBranch val="init"/>
        </dgm:presLayoutVars>
      </dgm:prSet>
      <dgm:spPr/>
    </dgm:pt>
    <dgm:pt modelId="{CA1C4B09-DDD6-4FCD-B151-B57A95BC735B}" type="pres">
      <dgm:prSet presAssocID="{AB40C0BE-9854-48FF-9981-8D2E3F3493E4}" presName="rootComposite" presStyleCnt="0"/>
      <dgm:spPr/>
    </dgm:pt>
    <dgm:pt modelId="{C7479B13-1E86-444D-A482-5DCE8D584CB1}" type="pres">
      <dgm:prSet presAssocID="{AB40C0BE-9854-48FF-9981-8D2E3F3493E4}" presName="rootText" presStyleLbl="node2" presStyleIdx="2" presStyleCnt="3" custScaleX="116949">
        <dgm:presLayoutVars>
          <dgm:chPref val="3"/>
        </dgm:presLayoutVars>
      </dgm:prSet>
      <dgm:spPr/>
      <dgm:t>
        <a:bodyPr/>
        <a:lstStyle/>
        <a:p>
          <a:endParaRPr lang="en-US"/>
        </a:p>
      </dgm:t>
    </dgm:pt>
    <dgm:pt modelId="{1D00D3D4-8E69-444F-A3A0-197A1A048487}" type="pres">
      <dgm:prSet presAssocID="{AB40C0BE-9854-48FF-9981-8D2E3F3493E4}" presName="rootConnector" presStyleLbl="node2" presStyleIdx="2" presStyleCnt="3"/>
      <dgm:spPr/>
      <dgm:t>
        <a:bodyPr/>
        <a:lstStyle/>
        <a:p>
          <a:endParaRPr lang="en-US"/>
        </a:p>
      </dgm:t>
    </dgm:pt>
    <dgm:pt modelId="{217FB86C-DD67-4C90-981D-7CFD8D91FB71}" type="pres">
      <dgm:prSet presAssocID="{AB40C0BE-9854-48FF-9981-8D2E3F3493E4}" presName="hierChild4" presStyleCnt="0"/>
      <dgm:spPr/>
    </dgm:pt>
    <dgm:pt modelId="{35E84A49-3E96-436F-8B66-26206B70D115}" type="pres">
      <dgm:prSet presAssocID="{E90A5A7B-D9B4-4435-9EAC-DE20B5238950}" presName="Name37" presStyleLbl="parChTrans1D3" presStyleIdx="2" presStyleCnt="3"/>
      <dgm:spPr/>
      <dgm:t>
        <a:bodyPr/>
        <a:lstStyle/>
        <a:p>
          <a:endParaRPr lang="en-US"/>
        </a:p>
      </dgm:t>
    </dgm:pt>
    <dgm:pt modelId="{47BC08F0-271F-4D3B-808F-3D0404CDC63E}" type="pres">
      <dgm:prSet presAssocID="{913A07E7-7879-45EC-99F6-122B05E0C19D}" presName="hierRoot2" presStyleCnt="0">
        <dgm:presLayoutVars>
          <dgm:hierBranch val="init"/>
        </dgm:presLayoutVars>
      </dgm:prSet>
      <dgm:spPr/>
    </dgm:pt>
    <dgm:pt modelId="{B414548C-BF25-4296-935D-B990DE9EE937}" type="pres">
      <dgm:prSet presAssocID="{913A07E7-7879-45EC-99F6-122B05E0C19D}" presName="rootComposite" presStyleCnt="0"/>
      <dgm:spPr/>
    </dgm:pt>
    <dgm:pt modelId="{79D19022-568E-42C2-9C4E-6CAF0DAD8F3E}" type="pres">
      <dgm:prSet presAssocID="{913A07E7-7879-45EC-99F6-122B05E0C19D}" presName="rootText" presStyleLbl="node3" presStyleIdx="2" presStyleCnt="3">
        <dgm:presLayoutVars>
          <dgm:chPref val="3"/>
        </dgm:presLayoutVars>
      </dgm:prSet>
      <dgm:spPr/>
      <dgm:t>
        <a:bodyPr/>
        <a:lstStyle/>
        <a:p>
          <a:endParaRPr lang="en-US"/>
        </a:p>
      </dgm:t>
    </dgm:pt>
    <dgm:pt modelId="{A5548C29-FB99-4557-B0F3-6FBEBB5B4206}" type="pres">
      <dgm:prSet presAssocID="{913A07E7-7879-45EC-99F6-122B05E0C19D}" presName="rootConnector" presStyleLbl="node3" presStyleIdx="2" presStyleCnt="3"/>
      <dgm:spPr/>
      <dgm:t>
        <a:bodyPr/>
        <a:lstStyle/>
        <a:p>
          <a:endParaRPr lang="en-US"/>
        </a:p>
      </dgm:t>
    </dgm:pt>
    <dgm:pt modelId="{301712BD-B9C1-4CC9-AE43-240CC45B4C0C}" type="pres">
      <dgm:prSet presAssocID="{913A07E7-7879-45EC-99F6-122B05E0C19D}" presName="hierChild4" presStyleCnt="0"/>
      <dgm:spPr/>
    </dgm:pt>
    <dgm:pt modelId="{9879D5D5-AEDC-4C55-A495-A1DA86308745}" type="pres">
      <dgm:prSet presAssocID="{913A07E7-7879-45EC-99F6-122B05E0C19D}" presName="hierChild5" presStyleCnt="0"/>
      <dgm:spPr/>
    </dgm:pt>
    <dgm:pt modelId="{FF38A829-432A-43EA-B7BB-51B8B5671361}" type="pres">
      <dgm:prSet presAssocID="{AB40C0BE-9854-48FF-9981-8D2E3F3493E4}" presName="hierChild5" presStyleCnt="0"/>
      <dgm:spPr/>
    </dgm:pt>
    <dgm:pt modelId="{5EA5936F-D023-4497-872E-FB9F80CDD049}" type="pres">
      <dgm:prSet presAssocID="{7B85EB6A-3346-4EBB-87BD-EB90B1061D49}" presName="hierChild3" presStyleCnt="0"/>
      <dgm:spPr/>
    </dgm:pt>
  </dgm:ptLst>
  <dgm:cxnLst>
    <dgm:cxn modelId="{D1DC8A6B-37E1-448C-9FF9-DFF88973E50C}" type="presOf" srcId="{D03328D4-3FEF-4117-AAF6-9CB47091D946}" destId="{6E23E96B-C22B-4173-A747-B4CA54D9B6B1}" srcOrd="0" destOrd="0" presId="urn:microsoft.com/office/officeart/2005/8/layout/orgChart1"/>
    <dgm:cxn modelId="{585B9363-A3ED-4F2C-A1A0-A6D6B77B33F5}" type="presOf" srcId="{913A07E7-7879-45EC-99F6-122B05E0C19D}" destId="{A5548C29-FB99-4557-B0F3-6FBEBB5B4206}" srcOrd="1" destOrd="0" presId="urn:microsoft.com/office/officeart/2005/8/layout/orgChart1"/>
    <dgm:cxn modelId="{2BD42D50-0866-4524-A62E-8659475680B2}" srcId="{AB40C0BE-9854-48FF-9981-8D2E3F3493E4}" destId="{913A07E7-7879-45EC-99F6-122B05E0C19D}" srcOrd="0" destOrd="0" parTransId="{E90A5A7B-D9B4-4435-9EAC-DE20B5238950}" sibTransId="{710B9227-5968-420D-9553-3BF65C734B21}"/>
    <dgm:cxn modelId="{09EFB807-6AB1-4108-A16A-D8841F57C6C6}" type="presOf" srcId="{A1E81D9F-AB8E-4CF9-A3F1-72099FDA69D4}" destId="{1BFCBA39-F5F2-4F43-B5E3-E65F94324F60}" srcOrd="0" destOrd="0" presId="urn:microsoft.com/office/officeart/2005/8/layout/orgChart1"/>
    <dgm:cxn modelId="{44400438-BE23-46CA-9323-777562418341}" srcId="{8CDBAEFE-8000-4A45-BFDD-B57DD43B2224}" destId="{711DC85B-C52B-4C09-A661-BFCA2E858704}" srcOrd="0" destOrd="0" parTransId="{20B4AB2B-0582-4448-BF31-11959E885906}" sibTransId="{91C7B097-F2F4-4D50-9882-53BC3AD89CA2}"/>
    <dgm:cxn modelId="{E628BC25-2802-4C35-B8E9-955346D69EF9}" type="presOf" srcId="{AB40C0BE-9854-48FF-9981-8D2E3F3493E4}" destId="{1D00D3D4-8E69-444F-A3A0-197A1A048487}" srcOrd="1" destOrd="0" presId="urn:microsoft.com/office/officeart/2005/8/layout/orgChart1"/>
    <dgm:cxn modelId="{CA63F3AD-7304-4FA1-B156-D766324E9646}" type="presOf" srcId="{0DE8156B-7C1C-4AB1-8742-0B1758DF73A2}" destId="{EF479F3C-ACA0-4FB5-9052-58715DD18562}" srcOrd="0" destOrd="0" presId="urn:microsoft.com/office/officeart/2005/8/layout/orgChart1"/>
    <dgm:cxn modelId="{47BFC706-6F8F-4FCF-A51B-3B32651C27E4}" type="presOf" srcId="{8CDBAEFE-8000-4A45-BFDD-B57DD43B2224}" destId="{EDCAA330-491B-42CD-A53C-A44CCF90FB0B}" srcOrd="0" destOrd="0" presId="urn:microsoft.com/office/officeart/2005/8/layout/orgChart1"/>
    <dgm:cxn modelId="{046E0F81-809D-4548-9121-C39985F384AC}" srcId="{7B85EB6A-3346-4EBB-87BD-EB90B1061D49}" destId="{D03328D4-3FEF-4117-AAF6-9CB47091D946}" srcOrd="0" destOrd="0" parTransId="{0DE8156B-7C1C-4AB1-8742-0B1758DF73A2}" sibTransId="{1A404542-8481-4235-BF64-7067D24FB8D7}"/>
    <dgm:cxn modelId="{26105E63-D304-4899-8CCE-B6AB6CBC4C14}" type="presOf" srcId="{7B85EB6A-3346-4EBB-87BD-EB90B1061D49}" destId="{8C1AC1CB-1FA0-4E60-8D47-9A35E70B751C}" srcOrd="0" destOrd="0" presId="urn:microsoft.com/office/officeart/2005/8/layout/orgChart1"/>
    <dgm:cxn modelId="{F91BB8A4-BE71-42C0-953A-ACF3700F3780}" type="presOf" srcId="{913A07E7-7879-45EC-99F6-122B05E0C19D}" destId="{79D19022-568E-42C2-9C4E-6CAF0DAD8F3E}" srcOrd="0" destOrd="0" presId="urn:microsoft.com/office/officeart/2005/8/layout/orgChart1"/>
    <dgm:cxn modelId="{EB5F6706-47AB-4F6C-AE15-65D3E34C4752}" type="presOf" srcId="{7B85EB6A-3346-4EBB-87BD-EB90B1061D49}" destId="{7A4BCA38-F98C-4BB5-B464-74899AAB15B5}" srcOrd="1" destOrd="0" presId="urn:microsoft.com/office/officeart/2005/8/layout/orgChart1"/>
    <dgm:cxn modelId="{0CD06B1F-29F2-4A40-B015-C536D5186173}" type="presOf" srcId="{E90A5A7B-D9B4-4435-9EAC-DE20B5238950}" destId="{35E84A49-3E96-436F-8B66-26206B70D115}" srcOrd="0" destOrd="0" presId="urn:microsoft.com/office/officeart/2005/8/layout/orgChart1"/>
    <dgm:cxn modelId="{78A96BCA-A140-45EC-9ECC-A86F11B75F79}" type="presOf" srcId="{262867E8-6F1C-45E5-87FD-159835D3AA16}" destId="{12CC4A3D-0DDC-46B6-8081-4D9389097D8A}" srcOrd="0" destOrd="0" presId="urn:microsoft.com/office/officeart/2005/8/layout/orgChart1"/>
    <dgm:cxn modelId="{305D83DA-E322-4E18-92F0-0080A3652752}" type="presOf" srcId="{20B4AB2B-0582-4448-BF31-11959E885906}" destId="{0ECA92FE-D2EA-4AF2-A348-C3F3AFFD3B5D}" srcOrd="0" destOrd="0" presId="urn:microsoft.com/office/officeart/2005/8/layout/orgChart1"/>
    <dgm:cxn modelId="{62BCA351-400D-4352-8F8F-FE93E2106854}" type="presOf" srcId="{671AC32D-9B9B-4715-83F9-5AF5F1782021}" destId="{A36B3244-C388-4FA0-ACB3-78E693B4CABE}" srcOrd="1" destOrd="0" presId="urn:microsoft.com/office/officeart/2005/8/layout/orgChart1"/>
    <dgm:cxn modelId="{6ECEDDFD-4CF3-49C1-8972-9181DDDF4031}" type="presOf" srcId="{711DC85B-C52B-4C09-A661-BFCA2E858704}" destId="{D1E3164B-B0B6-4E4D-8E18-014F62923BB9}" srcOrd="1" destOrd="0" presId="urn:microsoft.com/office/officeart/2005/8/layout/orgChart1"/>
    <dgm:cxn modelId="{B5CE5898-999D-4F53-B9CB-7FBA2A033A64}" type="presOf" srcId="{44E76ADE-9B5B-43A9-B182-A076CE8FF540}" destId="{8C4A976E-3D6F-4CF6-AAA7-B5FFDDBB2E1F}" srcOrd="0" destOrd="0" presId="urn:microsoft.com/office/officeart/2005/8/layout/orgChart1"/>
    <dgm:cxn modelId="{78A7E9A5-B5B0-45F2-A684-75C8F59719CD}" type="presOf" srcId="{671AC32D-9B9B-4715-83F9-5AF5F1782021}" destId="{FB5101D3-EE20-42E9-A16B-A3A811C1D504}" srcOrd="0" destOrd="0" presId="urn:microsoft.com/office/officeart/2005/8/layout/orgChart1"/>
    <dgm:cxn modelId="{E64DC4AB-AB3E-4497-95E8-CF1CFCB2D26D}" type="presOf" srcId="{B1305B25-AF89-44E4-8EA7-A20AD8270088}" destId="{6E05B1A5-23FA-4D55-A3B9-12BAA0F39F14}" srcOrd="0" destOrd="0" presId="urn:microsoft.com/office/officeart/2005/8/layout/orgChart1"/>
    <dgm:cxn modelId="{77EEEE3C-7887-4876-A1E3-1FC6446A1F72}" srcId="{D03328D4-3FEF-4117-AAF6-9CB47091D946}" destId="{671AC32D-9B9B-4715-83F9-5AF5F1782021}" srcOrd="0" destOrd="0" parTransId="{262867E8-6F1C-45E5-87FD-159835D3AA16}" sibTransId="{389F3441-7935-4133-AC4B-88EFB1675122}"/>
    <dgm:cxn modelId="{F923E952-76FB-41B9-9DBB-11F9AB296C90}" srcId="{7B85EB6A-3346-4EBB-87BD-EB90B1061D49}" destId="{AB40C0BE-9854-48FF-9981-8D2E3F3493E4}" srcOrd="2" destOrd="0" parTransId="{A1E81D9F-AB8E-4CF9-A3F1-72099FDA69D4}" sibTransId="{B1FECADD-8C95-4C13-ABF2-8E8D3AB81024}"/>
    <dgm:cxn modelId="{6B184E28-B28E-4870-9FA3-2553FB22F983}" srcId="{B1305B25-AF89-44E4-8EA7-A20AD8270088}" destId="{7B85EB6A-3346-4EBB-87BD-EB90B1061D49}" srcOrd="0" destOrd="0" parTransId="{0640B96A-33CF-4650-9BCF-4DA23AAD70DF}" sibTransId="{DAFD9E90-7E15-4051-94AE-14B18CC2B926}"/>
    <dgm:cxn modelId="{12D0E8E3-5500-40B5-BC92-69DF13FEBE9B}" type="presOf" srcId="{D03328D4-3FEF-4117-AAF6-9CB47091D946}" destId="{D262A1F0-73CE-47C6-B051-FCF50BA50A54}" srcOrd="1" destOrd="0" presId="urn:microsoft.com/office/officeart/2005/8/layout/orgChart1"/>
    <dgm:cxn modelId="{0EFC97F1-D7E0-4D83-ADA8-BFB61709E2A1}" type="presOf" srcId="{711DC85B-C52B-4C09-A661-BFCA2E858704}" destId="{2DFEAC42-B806-48C7-9C0C-480D0BBD03B3}" srcOrd="0" destOrd="0" presId="urn:microsoft.com/office/officeart/2005/8/layout/orgChart1"/>
    <dgm:cxn modelId="{CFA57539-1FA1-4B5E-B8EA-5CD9859EA2A3}" type="presOf" srcId="{8CDBAEFE-8000-4A45-BFDD-B57DD43B2224}" destId="{80AAB9A9-DBA7-4EB4-9BC7-FA0BA5796583}" srcOrd="1" destOrd="0" presId="urn:microsoft.com/office/officeart/2005/8/layout/orgChart1"/>
    <dgm:cxn modelId="{5237F57F-E2AF-49F3-A97F-4D8CC42B607C}" srcId="{7B85EB6A-3346-4EBB-87BD-EB90B1061D49}" destId="{8CDBAEFE-8000-4A45-BFDD-B57DD43B2224}" srcOrd="1" destOrd="0" parTransId="{44E76ADE-9B5B-43A9-B182-A076CE8FF540}" sibTransId="{1490E7BC-3115-4246-8242-4AE0079C5739}"/>
    <dgm:cxn modelId="{A14A4D9D-9D7B-46C5-A04B-FCA42897FF4F}" type="presOf" srcId="{AB40C0BE-9854-48FF-9981-8D2E3F3493E4}" destId="{C7479B13-1E86-444D-A482-5DCE8D584CB1}" srcOrd="0" destOrd="0" presId="urn:microsoft.com/office/officeart/2005/8/layout/orgChart1"/>
    <dgm:cxn modelId="{78BBE095-FD8E-41C9-890A-E932FBB8CD76}" type="presParOf" srcId="{6E05B1A5-23FA-4D55-A3B9-12BAA0F39F14}" destId="{2521568E-4AF4-47E4-AF79-36989E1F81C4}" srcOrd="0" destOrd="0" presId="urn:microsoft.com/office/officeart/2005/8/layout/orgChart1"/>
    <dgm:cxn modelId="{D3382BF0-C4F2-44B4-83C5-1ADCFE933B99}" type="presParOf" srcId="{2521568E-4AF4-47E4-AF79-36989E1F81C4}" destId="{CAA700E3-119B-4E18-9C84-8C550A131483}" srcOrd="0" destOrd="0" presId="urn:microsoft.com/office/officeart/2005/8/layout/orgChart1"/>
    <dgm:cxn modelId="{3EF52DE6-0FB5-4E48-AA30-1904FD8701F9}" type="presParOf" srcId="{CAA700E3-119B-4E18-9C84-8C550A131483}" destId="{8C1AC1CB-1FA0-4E60-8D47-9A35E70B751C}" srcOrd="0" destOrd="0" presId="urn:microsoft.com/office/officeart/2005/8/layout/orgChart1"/>
    <dgm:cxn modelId="{6A2F004F-90E6-4AB5-A0D2-D51A633D77A3}" type="presParOf" srcId="{CAA700E3-119B-4E18-9C84-8C550A131483}" destId="{7A4BCA38-F98C-4BB5-B464-74899AAB15B5}" srcOrd="1" destOrd="0" presId="urn:microsoft.com/office/officeart/2005/8/layout/orgChart1"/>
    <dgm:cxn modelId="{C6A98E1E-ADE1-40D3-B9C2-0DFE410726B5}" type="presParOf" srcId="{2521568E-4AF4-47E4-AF79-36989E1F81C4}" destId="{4B613CD9-D09C-4FD9-8105-8E474DD41277}" srcOrd="1" destOrd="0" presId="urn:microsoft.com/office/officeart/2005/8/layout/orgChart1"/>
    <dgm:cxn modelId="{51E8100C-89B4-41E9-AB4B-1DADE1153CF9}" type="presParOf" srcId="{4B613CD9-D09C-4FD9-8105-8E474DD41277}" destId="{EF479F3C-ACA0-4FB5-9052-58715DD18562}" srcOrd="0" destOrd="0" presId="urn:microsoft.com/office/officeart/2005/8/layout/orgChart1"/>
    <dgm:cxn modelId="{53402B62-9828-4454-AB85-10AD84B089AC}" type="presParOf" srcId="{4B613CD9-D09C-4FD9-8105-8E474DD41277}" destId="{4ED79224-BB52-449C-92C9-B1E97B642480}" srcOrd="1" destOrd="0" presId="urn:microsoft.com/office/officeart/2005/8/layout/orgChart1"/>
    <dgm:cxn modelId="{8A3EB2A5-6F2E-4008-9065-569E6EF3C0EA}" type="presParOf" srcId="{4ED79224-BB52-449C-92C9-B1E97B642480}" destId="{3C7995AB-F949-4D81-9B0A-E8CEADA88E9F}" srcOrd="0" destOrd="0" presId="urn:microsoft.com/office/officeart/2005/8/layout/orgChart1"/>
    <dgm:cxn modelId="{228AB667-74E2-4E04-A22E-A993B99B6507}" type="presParOf" srcId="{3C7995AB-F949-4D81-9B0A-E8CEADA88E9F}" destId="{6E23E96B-C22B-4173-A747-B4CA54D9B6B1}" srcOrd="0" destOrd="0" presId="urn:microsoft.com/office/officeart/2005/8/layout/orgChart1"/>
    <dgm:cxn modelId="{E5D5ED8E-BAE0-49FC-9475-D1B06B6B66F7}" type="presParOf" srcId="{3C7995AB-F949-4D81-9B0A-E8CEADA88E9F}" destId="{D262A1F0-73CE-47C6-B051-FCF50BA50A54}" srcOrd="1" destOrd="0" presId="urn:microsoft.com/office/officeart/2005/8/layout/orgChart1"/>
    <dgm:cxn modelId="{4A17B54F-2856-4DA9-A9BB-7EA934A2040F}" type="presParOf" srcId="{4ED79224-BB52-449C-92C9-B1E97B642480}" destId="{E3750924-658A-4F40-9885-CA96A0B5B47C}" srcOrd="1" destOrd="0" presId="urn:microsoft.com/office/officeart/2005/8/layout/orgChart1"/>
    <dgm:cxn modelId="{CA065867-BEEF-42D8-BA89-75385956829B}" type="presParOf" srcId="{E3750924-658A-4F40-9885-CA96A0B5B47C}" destId="{12CC4A3D-0DDC-46B6-8081-4D9389097D8A}" srcOrd="0" destOrd="0" presId="urn:microsoft.com/office/officeart/2005/8/layout/orgChart1"/>
    <dgm:cxn modelId="{CC2B7AE8-3AA1-4E5D-876D-6DA9402D3AAF}" type="presParOf" srcId="{E3750924-658A-4F40-9885-CA96A0B5B47C}" destId="{27E0D6BB-072B-4140-AAE2-4E0CE446E666}" srcOrd="1" destOrd="0" presId="urn:microsoft.com/office/officeart/2005/8/layout/orgChart1"/>
    <dgm:cxn modelId="{47BE0CA6-DA05-4494-8B27-ABC14B141A4C}" type="presParOf" srcId="{27E0D6BB-072B-4140-AAE2-4E0CE446E666}" destId="{804F18C1-76E0-458D-A3BE-AEECAFE0C6AD}" srcOrd="0" destOrd="0" presId="urn:microsoft.com/office/officeart/2005/8/layout/orgChart1"/>
    <dgm:cxn modelId="{56AC8853-3E31-4A4E-91CB-2F30258C8DFC}" type="presParOf" srcId="{804F18C1-76E0-458D-A3BE-AEECAFE0C6AD}" destId="{FB5101D3-EE20-42E9-A16B-A3A811C1D504}" srcOrd="0" destOrd="0" presId="urn:microsoft.com/office/officeart/2005/8/layout/orgChart1"/>
    <dgm:cxn modelId="{6F003E7B-8271-40FA-A11E-843AFC90E643}" type="presParOf" srcId="{804F18C1-76E0-458D-A3BE-AEECAFE0C6AD}" destId="{A36B3244-C388-4FA0-ACB3-78E693B4CABE}" srcOrd="1" destOrd="0" presId="urn:microsoft.com/office/officeart/2005/8/layout/orgChart1"/>
    <dgm:cxn modelId="{14DCC5F8-29A6-444C-877F-82200A587ED3}" type="presParOf" srcId="{27E0D6BB-072B-4140-AAE2-4E0CE446E666}" destId="{90E31BA7-6434-4141-9FA8-DD3F74FE64FF}" srcOrd="1" destOrd="0" presId="urn:microsoft.com/office/officeart/2005/8/layout/orgChart1"/>
    <dgm:cxn modelId="{46375BF3-3DEE-447F-B250-120A5C007115}" type="presParOf" srcId="{27E0D6BB-072B-4140-AAE2-4E0CE446E666}" destId="{0D7EAD7A-C265-42CB-847D-2605CF3254AB}" srcOrd="2" destOrd="0" presId="urn:microsoft.com/office/officeart/2005/8/layout/orgChart1"/>
    <dgm:cxn modelId="{C77BDDA9-79C2-4EE2-860C-61D4113044BD}" type="presParOf" srcId="{4ED79224-BB52-449C-92C9-B1E97B642480}" destId="{376C4F3D-2633-4EDE-AE6C-045A87CD8856}" srcOrd="2" destOrd="0" presId="urn:microsoft.com/office/officeart/2005/8/layout/orgChart1"/>
    <dgm:cxn modelId="{46677454-3A50-4E06-8398-599C88C2D101}" type="presParOf" srcId="{4B613CD9-D09C-4FD9-8105-8E474DD41277}" destId="{8C4A976E-3D6F-4CF6-AAA7-B5FFDDBB2E1F}" srcOrd="2" destOrd="0" presId="urn:microsoft.com/office/officeart/2005/8/layout/orgChart1"/>
    <dgm:cxn modelId="{B993CA70-9AF9-44C9-8C44-BF4DCE072597}" type="presParOf" srcId="{4B613CD9-D09C-4FD9-8105-8E474DD41277}" destId="{AC660350-2311-4EB1-AE15-3377A98CAF9A}" srcOrd="3" destOrd="0" presId="urn:microsoft.com/office/officeart/2005/8/layout/orgChart1"/>
    <dgm:cxn modelId="{7BDBD2B9-0953-477F-8858-34A0EFECA0E5}" type="presParOf" srcId="{AC660350-2311-4EB1-AE15-3377A98CAF9A}" destId="{037CE3CF-5C89-44F6-A4E7-64D06C3A98AC}" srcOrd="0" destOrd="0" presId="urn:microsoft.com/office/officeart/2005/8/layout/orgChart1"/>
    <dgm:cxn modelId="{FEA79367-604D-45DD-8950-76A619513B00}" type="presParOf" srcId="{037CE3CF-5C89-44F6-A4E7-64D06C3A98AC}" destId="{EDCAA330-491B-42CD-A53C-A44CCF90FB0B}" srcOrd="0" destOrd="0" presId="urn:microsoft.com/office/officeart/2005/8/layout/orgChart1"/>
    <dgm:cxn modelId="{9E131E3D-62FB-4115-9072-FA3822E25495}" type="presParOf" srcId="{037CE3CF-5C89-44F6-A4E7-64D06C3A98AC}" destId="{80AAB9A9-DBA7-4EB4-9BC7-FA0BA5796583}" srcOrd="1" destOrd="0" presId="urn:microsoft.com/office/officeart/2005/8/layout/orgChart1"/>
    <dgm:cxn modelId="{BFCD4020-739C-4EDA-90F8-C26C8B8D884E}" type="presParOf" srcId="{AC660350-2311-4EB1-AE15-3377A98CAF9A}" destId="{F54046D7-7B80-4559-96D6-6A540FDFFE77}" srcOrd="1" destOrd="0" presId="urn:microsoft.com/office/officeart/2005/8/layout/orgChart1"/>
    <dgm:cxn modelId="{ED2324DF-79F4-4CAB-AFB9-29E89812868D}" type="presParOf" srcId="{F54046D7-7B80-4559-96D6-6A540FDFFE77}" destId="{0ECA92FE-D2EA-4AF2-A348-C3F3AFFD3B5D}" srcOrd="0" destOrd="0" presId="urn:microsoft.com/office/officeart/2005/8/layout/orgChart1"/>
    <dgm:cxn modelId="{DE40AAF8-3847-426E-A528-841E9E414979}" type="presParOf" srcId="{F54046D7-7B80-4559-96D6-6A540FDFFE77}" destId="{C310E349-41DA-4755-8F7B-D586F3B5F74E}" srcOrd="1" destOrd="0" presId="urn:microsoft.com/office/officeart/2005/8/layout/orgChart1"/>
    <dgm:cxn modelId="{E4E5C08F-BE1F-463E-AD7D-36C711CC94D7}" type="presParOf" srcId="{C310E349-41DA-4755-8F7B-D586F3B5F74E}" destId="{784F4986-7A18-4663-B0A6-43E0D17DA610}" srcOrd="0" destOrd="0" presId="urn:microsoft.com/office/officeart/2005/8/layout/orgChart1"/>
    <dgm:cxn modelId="{C1E407FC-43F4-4369-BECB-642E1703984B}" type="presParOf" srcId="{784F4986-7A18-4663-B0A6-43E0D17DA610}" destId="{2DFEAC42-B806-48C7-9C0C-480D0BBD03B3}" srcOrd="0" destOrd="0" presId="urn:microsoft.com/office/officeart/2005/8/layout/orgChart1"/>
    <dgm:cxn modelId="{86573A65-8734-4B91-9744-BC79632AF9F9}" type="presParOf" srcId="{784F4986-7A18-4663-B0A6-43E0D17DA610}" destId="{D1E3164B-B0B6-4E4D-8E18-014F62923BB9}" srcOrd="1" destOrd="0" presId="urn:microsoft.com/office/officeart/2005/8/layout/orgChart1"/>
    <dgm:cxn modelId="{0C6D84DB-6B85-4F13-A02B-37DE9E8A6505}" type="presParOf" srcId="{C310E349-41DA-4755-8F7B-D586F3B5F74E}" destId="{CC17C790-F879-4D7F-8543-0F2EF08566FC}" srcOrd="1" destOrd="0" presId="urn:microsoft.com/office/officeart/2005/8/layout/orgChart1"/>
    <dgm:cxn modelId="{770DB1E2-B904-473C-B096-EF62EFD25180}" type="presParOf" srcId="{C310E349-41DA-4755-8F7B-D586F3B5F74E}" destId="{8666BCC7-0647-4C97-AEF2-7FE7FEEEC436}" srcOrd="2" destOrd="0" presId="urn:microsoft.com/office/officeart/2005/8/layout/orgChart1"/>
    <dgm:cxn modelId="{D61833E4-30C6-443A-8126-88F17803B280}" type="presParOf" srcId="{AC660350-2311-4EB1-AE15-3377A98CAF9A}" destId="{6462358B-737F-4F9F-B275-30DDEAB9534B}" srcOrd="2" destOrd="0" presId="urn:microsoft.com/office/officeart/2005/8/layout/orgChart1"/>
    <dgm:cxn modelId="{8555E48D-D199-4629-81B8-CDBBFDA56A98}" type="presParOf" srcId="{4B613CD9-D09C-4FD9-8105-8E474DD41277}" destId="{1BFCBA39-F5F2-4F43-B5E3-E65F94324F60}" srcOrd="4" destOrd="0" presId="urn:microsoft.com/office/officeart/2005/8/layout/orgChart1"/>
    <dgm:cxn modelId="{7D472338-4D94-43CF-9D15-3CA1EB51B8CA}" type="presParOf" srcId="{4B613CD9-D09C-4FD9-8105-8E474DD41277}" destId="{D287E3B7-DECD-4906-843A-AB9D2C9DCD65}" srcOrd="5" destOrd="0" presId="urn:microsoft.com/office/officeart/2005/8/layout/orgChart1"/>
    <dgm:cxn modelId="{AE4CCA3F-E8D2-48CB-9E1C-62D78D1A1A46}" type="presParOf" srcId="{D287E3B7-DECD-4906-843A-AB9D2C9DCD65}" destId="{CA1C4B09-DDD6-4FCD-B151-B57A95BC735B}" srcOrd="0" destOrd="0" presId="urn:microsoft.com/office/officeart/2005/8/layout/orgChart1"/>
    <dgm:cxn modelId="{02C0A92C-C36B-4C74-970B-12A4832118DC}" type="presParOf" srcId="{CA1C4B09-DDD6-4FCD-B151-B57A95BC735B}" destId="{C7479B13-1E86-444D-A482-5DCE8D584CB1}" srcOrd="0" destOrd="0" presId="urn:microsoft.com/office/officeart/2005/8/layout/orgChart1"/>
    <dgm:cxn modelId="{CBEA7F4F-3091-43DD-A481-ECEBB071DC13}" type="presParOf" srcId="{CA1C4B09-DDD6-4FCD-B151-B57A95BC735B}" destId="{1D00D3D4-8E69-444F-A3A0-197A1A048487}" srcOrd="1" destOrd="0" presId="urn:microsoft.com/office/officeart/2005/8/layout/orgChart1"/>
    <dgm:cxn modelId="{AD68227C-CE21-4BD4-9974-8A68907DBA12}" type="presParOf" srcId="{D287E3B7-DECD-4906-843A-AB9D2C9DCD65}" destId="{217FB86C-DD67-4C90-981D-7CFD8D91FB71}" srcOrd="1" destOrd="0" presId="urn:microsoft.com/office/officeart/2005/8/layout/orgChart1"/>
    <dgm:cxn modelId="{D3F431EF-25A1-455B-A733-F200876731EB}" type="presParOf" srcId="{217FB86C-DD67-4C90-981D-7CFD8D91FB71}" destId="{35E84A49-3E96-436F-8B66-26206B70D115}" srcOrd="0" destOrd="0" presId="urn:microsoft.com/office/officeart/2005/8/layout/orgChart1"/>
    <dgm:cxn modelId="{30C004F5-1F40-4EA7-8C0E-EF1991E20B7E}" type="presParOf" srcId="{217FB86C-DD67-4C90-981D-7CFD8D91FB71}" destId="{47BC08F0-271F-4D3B-808F-3D0404CDC63E}" srcOrd="1" destOrd="0" presId="urn:microsoft.com/office/officeart/2005/8/layout/orgChart1"/>
    <dgm:cxn modelId="{55308148-164D-48F7-AC69-9D6FC47192D6}" type="presParOf" srcId="{47BC08F0-271F-4D3B-808F-3D0404CDC63E}" destId="{B414548C-BF25-4296-935D-B990DE9EE937}" srcOrd="0" destOrd="0" presId="urn:microsoft.com/office/officeart/2005/8/layout/orgChart1"/>
    <dgm:cxn modelId="{A1E968F3-04AE-4B2E-85DD-B0716A0DDEC0}" type="presParOf" srcId="{B414548C-BF25-4296-935D-B990DE9EE937}" destId="{79D19022-568E-42C2-9C4E-6CAF0DAD8F3E}" srcOrd="0" destOrd="0" presId="urn:microsoft.com/office/officeart/2005/8/layout/orgChart1"/>
    <dgm:cxn modelId="{3037778E-71B5-4EBD-A178-62612294B75F}" type="presParOf" srcId="{B414548C-BF25-4296-935D-B990DE9EE937}" destId="{A5548C29-FB99-4557-B0F3-6FBEBB5B4206}" srcOrd="1" destOrd="0" presId="urn:microsoft.com/office/officeart/2005/8/layout/orgChart1"/>
    <dgm:cxn modelId="{1C560C04-1AAD-4946-A351-FF8BAE740D85}" type="presParOf" srcId="{47BC08F0-271F-4D3B-808F-3D0404CDC63E}" destId="{301712BD-B9C1-4CC9-AE43-240CC45B4C0C}" srcOrd="1" destOrd="0" presId="urn:microsoft.com/office/officeart/2005/8/layout/orgChart1"/>
    <dgm:cxn modelId="{0EFFDA53-5CE0-40B5-8487-B5F74CF53237}" type="presParOf" srcId="{47BC08F0-271F-4D3B-808F-3D0404CDC63E}" destId="{9879D5D5-AEDC-4C55-A495-A1DA86308745}" srcOrd="2" destOrd="0" presId="urn:microsoft.com/office/officeart/2005/8/layout/orgChart1"/>
    <dgm:cxn modelId="{DEEE4D81-FA7C-4993-A96D-343924547E1C}" type="presParOf" srcId="{D287E3B7-DECD-4906-843A-AB9D2C9DCD65}" destId="{FF38A829-432A-43EA-B7BB-51B8B5671361}" srcOrd="2" destOrd="0" presId="urn:microsoft.com/office/officeart/2005/8/layout/orgChart1"/>
    <dgm:cxn modelId="{69654E60-E397-4D01-9CC5-B245E960FF29}" type="presParOf" srcId="{2521568E-4AF4-47E4-AF79-36989E1F81C4}" destId="{5EA5936F-D023-4497-872E-FB9F80CDD04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84A49-3E96-436F-8B66-26206B70D115}">
      <dsp:nvSpPr>
        <dsp:cNvPr id="0" name=""/>
        <dsp:cNvSpPr/>
      </dsp:nvSpPr>
      <dsp:spPr>
        <a:xfrm>
          <a:off x="6260723" y="2516782"/>
          <a:ext cx="372475" cy="976713"/>
        </a:xfrm>
        <a:custGeom>
          <a:avLst/>
          <a:gdLst/>
          <a:ahLst/>
          <a:cxnLst/>
          <a:rect l="0" t="0" r="0" b="0"/>
          <a:pathLst>
            <a:path>
              <a:moveTo>
                <a:pt x="0" y="0"/>
              </a:moveTo>
              <a:lnTo>
                <a:pt x="0" y="976713"/>
              </a:lnTo>
              <a:lnTo>
                <a:pt x="372475" y="97671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FCBA39-F5F2-4F43-B5E3-E65F94324F60}">
      <dsp:nvSpPr>
        <dsp:cNvPr id="0" name=""/>
        <dsp:cNvSpPr/>
      </dsp:nvSpPr>
      <dsp:spPr>
        <a:xfrm>
          <a:off x="4221235" y="1008417"/>
          <a:ext cx="3032754" cy="446719"/>
        </a:xfrm>
        <a:custGeom>
          <a:avLst/>
          <a:gdLst/>
          <a:ahLst/>
          <a:cxnLst/>
          <a:rect l="0" t="0" r="0" b="0"/>
          <a:pathLst>
            <a:path>
              <a:moveTo>
                <a:pt x="0" y="0"/>
              </a:moveTo>
              <a:lnTo>
                <a:pt x="0" y="223773"/>
              </a:lnTo>
              <a:lnTo>
                <a:pt x="3032754" y="223773"/>
              </a:lnTo>
              <a:lnTo>
                <a:pt x="3032754" y="4467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A92FE-D2EA-4AF2-A348-C3F3AFFD3B5D}">
      <dsp:nvSpPr>
        <dsp:cNvPr id="0" name=""/>
        <dsp:cNvSpPr/>
      </dsp:nvSpPr>
      <dsp:spPr>
        <a:xfrm>
          <a:off x="3287757" y="2516782"/>
          <a:ext cx="353129" cy="1209495"/>
        </a:xfrm>
        <a:custGeom>
          <a:avLst/>
          <a:gdLst/>
          <a:ahLst/>
          <a:cxnLst/>
          <a:rect l="0" t="0" r="0" b="0"/>
          <a:pathLst>
            <a:path>
              <a:moveTo>
                <a:pt x="0" y="0"/>
              </a:moveTo>
              <a:lnTo>
                <a:pt x="0" y="1209495"/>
              </a:lnTo>
              <a:lnTo>
                <a:pt x="353129" y="12094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A976E-3D6F-4CF6-AAA7-B5FFDDBB2E1F}">
      <dsp:nvSpPr>
        <dsp:cNvPr id="0" name=""/>
        <dsp:cNvSpPr/>
      </dsp:nvSpPr>
      <dsp:spPr>
        <a:xfrm>
          <a:off x="4175515" y="1008417"/>
          <a:ext cx="91440" cy="446719"/>
        </a:xfrm>
        <a:custGeom>
          <a:avLst/>
          <a:gdLst/>
          <a:ahLst/>
          <a:cxnLst/>
          <a:rect l="0" t="0" r="0" b="0"/>
          <a:pathLst>
            <a:path>
              <a:moveTo>
                <a:pt x="45720" y="0"/>
              </a:moveTo>
              <a:lnTo>
                <a:pt x="45720" y="223773"/>
              </a:lnTo>
              <a:lnTo>
                <a:pt x="53921" y="223773"/>
              </a:lnTo>
              <a:lnTo>
                <a:pt x="53921" y="4467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CC4A3D-0DDC-46B6-8081-4D9389097D8A}">
      <dsp:nvSpPr>
        <dsp:cNvPr id="0" name=""/>
        <dsp:cNvSpPr/>
      </dsp:nvSpPr>
      <dsp:spPr>
        <a:xfrm>
          <a:off x="480501" y="2516782"/>
          <a:ext cx="354324" cy="976713"/>
        </a:xfrm>
        <a:custGeom>
          <a:avLst/>
          <a:gdLst/>
          <a:ahLst/>
          <a:cxnLst/>
          <a:rect l="0" t="0" r="0" b="0"/>
          <a:pathLst>
            <a:path>
              <a:moveTo>
                <a:pt x="0" y="0"/>
              </a:moveTo>
              <a:lnTo>
                <a:pt x="0" y="976713"/>
              </a:lnTo>
              <a:lnTo>
                <a:pt x="354324" y="97671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479F3C-ACA0-4FB5-9052-58715DD18562}">
      <dsp:nvSpPr>
        <dsp:cNvPr id="0" name=""/>
        <dsp:cNvSpPr/>
      </dsp:nvSpPr>
      <dsp:spPr>
        <a:xfrm>
          <a:off x="1425366" y="1008417"/>
          <a:ext cx="2795869" cy="446719"/>
        </a:xfrm>
        <a:custGeom>
          <a:avLst/>
          <a:gdLst/>
          <a:ahLst/>
          <a:cxnLst/>
          <a:rect l="0" t="0" r="0" b="0"/>
          <a:pathLst>
            <a:path>
              <a:moveTo>
                <a:pt x="2795869" y="0"/>
              </a:moveTo>
              <a:lnTo>
                <a:pt x="2795869" y="223773"/>
              </a:lnTo>
              <a:lnTo>
                <a:pt x="0" y="223773"/>
              </a:lnTo>
              <a:lnTo>
                <a:pt x="0" y="4467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1AC1CB-1FA0-4E60-8D47-9A35E70B751C}">
      <dsp:nvSpPr>
        <dsp:cNvPr id="0" name=""/>
        <dsp:cNvSpPr/>
      </dsp:nvSpPr>
      <dsp:spPr>
        <a:xfrm>
          <a:off x="3030876" y="3"/>
          <a:ext cx="2380718" cy="1008414"/>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20000"/>
            </a:lnSpc>
            <a:spcBef>
              <a:spcPct val="0"/>
            </a:spcBef>
            <a:spcAft>
              <a:spcPct val="35000"/>
            </a:spcAft>
          </a:pPr>
          <a:r>
            <a:rPr lang="en-US" sz="2000" b="1" kern="1200" dirty="0" smtClean="0"/>
            <a:t>Types of jaundice</a:t>
          </a:r>
          <a:endParaRPr lang="en-US" sz="2000" b="1" kern="1200" dirty="0"/>
        </a:p>
      </dsp:txBody>
      <dsp:txXfrm>
        <a:off x="3030876" y="3"/>
        <a:ext cx="2380718" cy="1008414"/>
      </dsp:txXfrm>
    </dsp:sp>
    <dsp:sp modelId="{6E23E96B-C22B-4173-A747-B4CA54D9B6B1}">
      <dsp:nvSpPr>
        <dsp:cNvPr id="0" name=""/>
        <dsp:cNvSpPr/>
      </dsp:nvSpPr>
      <dsp:spPr>
        <a:xfrm>
          <a:off x="244285" y="1455136"/>
          <a:ext cx="2362160" cy="1061645"/>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20000"/>
            </a:lnSpc>
            <a:spcBef>
              <a:spcPct val="0"/>
            </a:spcBef>
            <a:spcAft>
              <a:spcPct val="35000"/>
            </a:spcAft>
          </a:pPr>
          <a:r>
            <a:rPr lang="en-US" sz="1800" b="1" kern="1200" dirty="0"/>
            <a:t>Pre-Hepatic Jaundice </a:t>
          </a:r>
        </a:p>
      </dsp:txBody>
      <dsp:txXfrm>
        <a:off x="244285" y="1455136"/>
        <a:ext cx="2362160" cy="1061645"/>
      </dsp:txXfrm>
    </dsp:sp>
    <dsp:sp modelId="{FB5101D3-EE20-42E9-A16B-A3A811C1D504}">
      <dsp:nvSpPr>
        <dsp:cNvPr id="0" name=""/>
        <dsp:cNvSpPr/>
      </dsp:nvSpPr>
      <dsp:spPr>
        <a:xfrm>
          <a:off x="834825" y="2962673"/>
          <a:ext cx="2123290" cy="1061645"/>
        </a:xfrm>
        <a:prstGeom prst="rect">
          <a:avLst/>
        </a:prstGeom>
        <a:solidFill>
          <a:schemeClr val="tx2">
            <a:lumMod val="20000"/>
            <a:lumOff val="8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20000"/>
            </a:lnSpc>
            <a:spcBef>
              <a:spcPct val="0"/>
            </a:spcBef>
            <a:spcAft>
              <a:spcPct val="35000"/>
            </a:spcAft>
          </a:pPr>
          <a:r>
            <a:rPr lang="en-US" sz="2000" kern="1200" dirty="0" smtClean="0"/>
            <a:t>Hemolytic </a:t>
          </a:r>
          <a:r>
            <a:rPr lang="en-US" sz="2000" kern="1200" dirty="0"/>
            <a:t>disease </a:t>
          </a:r>
        </a:p>
      </dsp:txBody>
      <dsp:txXfrm>
        <a:off x="834825" y="2962673"/>
        <a:ext cx="2123290" cy="1061645"/>
      </dsp:txXfrm>
    </dsp:sp>
    <dsp:sp modelId="{EDCAA330-491B-42CD-A53C-A44CCF90FB0B}">
      <dsp:nvSpPr>
        <dsp:cNvPr id="0" name=""/>
        <dsp:cNvSpPr/>
      </dsp:nvSpPr>
      <dsp:spPr>
        <a:xfrm>
          <a:off x="3052337" y="1455136"/>
          <a:ext cx="2354198" cy="1061645"/>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20000"/>
            </a:lnSpc>
            <a:spcBef>
              <a:spcPct val="0"/>
            </a:spcBef>
            <a:spcAft>
              <a:spcPct val="35000"/>
            </a:spcAft>
          </a:pPr>
          <a:r>
            <a:rPr lang="en-US" sz="1800" b="1" kern="1200" dirty="0"/>
            <a:t>Hepatic Jaundice </a:t>
          </a:r>
        </a:p>
      </dsp:txBody>
      <dsp:txXfrm>
        <a:off x="3052337" y="1455136"/>
        <a:ext cx="2354198" cy="1061645"/>
      </dsp:txXfrm>
    </dsp:sp>
    <dsp:sp modelId="{2DFEAC42-B806-48C7-9C0C-480D0BBD03B3}">
      <dsp:nvSpPr>
        <dsp:cNvPr id="0" name=""/>
        <dsp:cNvSpPr/>
      </dsp:nvSpPr>
      <dsp:spPr>
        <a:xfrm>
          <a:off x="3640887" y="2962673"/>
          <a:ext cx="2546420" cy="1527208"/>
        </a:xfrm>
        <a:prstGeom prst="rect">
          <a:avLst/>
        </a:prstGeom>
        <a:solidFill>
          <a:schemeClr val="tx2">
            <a:lumMod val="20000"/>
            <a:lumOff val="8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120000"/>
            </a:lnSpc>
            <a:spcBef>
              <a:spcPct val="0"/>
            </a:spcBef>
            <a:spcAft>
              <a:spcPct val="35000"/>
            </a:spcAft>
          </a:pPr>
          <a:r>
            <a:rPr lang="en-US" sz="2000" b="1" kern="1200" dirty="0" smtClean="0"/>
            <a:t>-</a:t>
          </a:r>
          <a:r>
            <a:rPr lang="en-US" sz="2000" kern="1200" dirty="0" smtClean="0"/>
            <a:t>Cirrhosis </a:t>
          </a:r>
          <a:r>
            <a:rPr lang="en-US" sz="2000" kern="1200" dirty="0"/>
            <a:t>of the </a:t>
          </a:r>
          <a:r>
            <a:rPr lang="en-US" sz="2000" kern="1200" dirty="0" smtClean="0"/>
            <a:t>liver</a:t>
          </a:r>
        </a:p>
        <a:p>
          <a:pPr lvl="0" algn="l" defTabSz="889000">
            <a:lnSpc>
              <a:spcPct val="120000"/>
            </a:lnSpc>
            <a:spcBef>
              <a:spcPct val="0"/>
            </a:spcBef>
            <a:spcAft>
              <a:spcPct val="35000"/>
            </a:spcAft>
          </a:pPr>
          <a:r>
            <a:rPr lang="en-US" sz="2000" b="1" kern="1200" dirty="0" smtClean="0"/>
            <a:t>-</a:t>
          </a:r>
          <a:r>
            <a:rPr lang="en-US" sz="2000" kern="1200" dirty="0" smtClean="0"/>
            <a:t>Infective </a:t>
          </a:r>
          <a:r>
            <a:rPr lang="en-US" sz="2000" kern="1200" dirty="0"/>
            <a:t>Hepatitis</a:t>
          </a:r>
        </a:p>
        <a:p>
          <a:pPr lvl="0" algn="l" defTabSz="889000">
            <a:lnSpc>
              <a:spcPct val="120000"/>
            </a:lnSpc>
            <a:spcBef>
              <a:spcPct val="0"/>
            </a:spcBef>
            <a:spcAft>
              <a:spcPct val="35000"/>
            </a:spcAft>
          </a:pPr>
          <a:r>
            <a:rPr lang="en-US" sz="2000" b="1" kern="1200" dirty="0" smtClean="0"/>
            <a:t>-</a:t>
          </a:r>
          <a:r>
            <a:rPr lang="en-US" sz="2000" kern="1200" dirty="0" smtClean="0"/>
            <a:t>Neonatal </a:t>
          </a:r>
          <a:r>
            <a:rPr lang="en-US" sz="2000" kern="1200" dirty="0"/>
            <a:t>Jaundice </a:t>
          </a:r>
        </a:p>
      </dsp:txBody>
      <dsp:txXfrm>
        <a:off x="3640887" y="2962673"/>
        <a:ext cx="2546420" cy="1527208"/>
      </dsp:txXfrm>
    </dsp:sp>
    <dsp:sp modelId="{C7479B13-1E86-444D-A482-5DCE8D584CB1}">
      <dsp:nvSpPr>
        <dsp:cNvPr id="0" name=""/>
        <dsp:cNvSpPr/>
      </dsp:nvSpPr>
      <dsp:spPr>
        <a:xfrm>
          <a:off x="6012406" y="1455136"/>
          <a:ext cx="2483167" cy="1061645"/>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20000"/>
            </a:lnSpc>
            <a:spcBef>
              <a:spcPct val="0"/>
            </a:spcBef>
            <a:spcAft>
              <a:spcPct val="35000"/>
            </a:spcAft>
          </a:pPr>
          <a:r>
            <a:rPr lang="en-US" sz="1800" b="1" kern="1200" dirty="0"/>
            <a:t>Post-Hepatic Jaundice</a:t>
          </a:r>
        </a:p>
      </dsp:txBody>
      <dsp:txXfrm>
        <a:off x="6012406" y="1455136"/>
        <a:ext cx="2483167" cy="1061645"/>
      </dsp:txXfrm>
    </dsp:sp>
    <dsp:sp modelId="{79D19022-568E-42C2-9C4E-6CAF0DAD8F3E}">
      <dsp:nvSpPr>
        <dsp:cNvPr id="0" name=""/>
        <dsp:cNvSpPr/>
      </dsp:nvSpPr>
      <dsp:spPr>
        <a:xfrm>
          <a:off x="6633198" y="2962673"/>
          <a:ext cx="2123290" cy="1061645"/>
        </a:xfrm>
        <a:prstGeom prst="rect">
          <a:avLst/>
        </a:prstGeom>
        <a:solidFill>
          <a:schemeClr val="tx2">
            <a:lumMod val="20000"/>
            <a:lumOff val="8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20000"/>
            </a:lnSpc>
            <a:spcBef>
              <a:spcPct val="0"/>
            </a:spcBef>
            <a:spcAft>
              <a:spcPct val="35000"/>
            </a:spcAft>
          </a:pPr>
          <a:r>
            <a:rPr lang="en-US" sz="2000" kern="1200" dirty="0" err="1"/>
            <a:t>Cholecystitis</a:t>
          </a:r>
          <a:r>
            <a:rPr lang="en-US" sz="2000" kern="1200" dirty="0"/>
            <a:t>.</a:t>
          </a:r>
        </a:p>
      </dsp:txBody>
      <dsp:txXfrm>
        <a:off x="6633198" y="2962673"/>
        <a:ext cx="2123290" cy="10616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758A81-4E49-43C5-9634-FE5EFCCA8D84}" type="datetimeFigureOut">
              <a:rPr lang="en-US" smtClean="0"/>
              <a:t>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3672950852"/>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758A81-4E49-43C5-9634-FE5EFCCA8D84}" type="datetimeFigureOut">
              <a:rPr lang="en-US" smtClean="0"/>
              <a:t>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161834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3758A81-4E49-43C5-9634-FE5EFCCA8D84}" type="datetimeFigureOut">
              <a:rPr lang="en-US" smtClean="0"/>
              <a:t>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1525853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3758A81-4E49-43C5-9634-FE5EFCCA8D84}" type="datetimeFigureOut">
              <a:rPr lang="en-US" smtClean="0"/>
              <a:t>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61019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758A81-4E49-43C5-9634-FE5EFCCA8D84}" type="datetimeFigureOut">
              <a:rPr lang="en-US" smtClean="0"/>
              <a:t>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695593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758A81-4E49-43C5-9634-FE5EFCCA8D84}" type="datetimeFigureOut">
              <a:rPr lang="en-US" smtClean="0"/>
              <a:t>1/3/18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131402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758A81-4E49-43C5-9634-FE5EFCCA8D84}" type="datetimeFigureOut">
              <a:rPr lang="en-US" smtClean="0"/>
              <a:t>1/3/18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3409476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758A81-4E49-43C5-9634-FE5EFCCA8D84}" type="datetimeFigureOut">
              <a:rPr lang="en-US" smtClean="0"/>
              <a:t>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2937409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758A81-4E49-43C5-9634-FE5EFCCA8D84}" type="datetimeFigureOut">
              <a:rPr lang="en-US" smtClean="0"/>
              <a:t>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184809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3758A81-4E49-43C5-9634-FE5EFCCA8D84}" type="datetimeFigureOut">
              <a:rPr lang="en-US" smtClean="0"/>
              <a:t>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110421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758A81-4E49-43C5-9634-FE5EFCCA8D84}" type="datetimeFigureOut">
              <a:rPr lang="en-US" smtClean="0"/>
              <a:t>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355652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758A81-4E49-43C5-9634-FE5EFCCA8D84}" type="datetimeFigureOut">
              <a:rPr lang="en-US" smtClean="0"/>
              <a:t>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328752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758A81-4E49-43C5-9634-FE5EFCCA8D84}" type="datetimeFigureOut">
              <a:rPr lang="en-US" smtClean="0"/>
              <a:t>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207660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3758A81-4E49-43C5-9634-FE5EFCCA8D84}" type="datetimeFigureOut">
              <a:rPr lang="en-US" smtClean="0"/>
              <a:t>1/3/18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235226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3758A81-4E49-43C5-9634-FE5EFCCA8D84}" type="datetimeFigureOut">
              <a:rPr lang="en-US" smtClean="0"/>
              <a:t>1/3/18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753070186"/>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3758A81-4E49-43C5-9634-FE5EFCCA8D84}" type="datetimeFigureOut">
              <a:rPr lang="en-US" smtClean="0"/>
              <a:t>1/3/18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319472734"/>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758A81-4E49-43C5-9634-FE5EFCCA8D84}" type="datetimeFigureOut">
              <a:rPr lang="en-US" smtClean="0"/>
              <a:t>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BB6D8-9109-4D9C-8C59-8678876FCD5B}" type="slidenum">
              <a:rPr lang="en-US" smtClean="0"/>
              <a:t>‹#›</a:t>
            </a:fld>
            <a:endParaRPr lang="en-US"/>
          </a:p>
        </p:txBody>
      </p:sp>
    </p:spTree>
    <p:extLst>
      <p:ext uri="{BB962C8B-B14F-4D97-AF65-F5344CB8AC3E}">
        <p14:creationId xmlns:p14="http://schemas.microsoft.com/office/powerpoint/2010/main" val="240251690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3758A81-4E49-43C5-9634-FE5EFCCA8D84}" type="datetimeFigureOut">
              <a:rPr lang="en-US" smtClean="0"/>
              <a:t>1/3/18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5CBB6D8-9109-4D9C-8C59-8678876FCD5B}" type="slidenum">
              <a:rPr lang="en-US" smtClean="0"/>
              <a:t>‹#›</a:t>
            </a:fld>
            <a:endParaRPr lang="en-US"/>
          </a:p>
        </p:txBody>
      </p:sp>
    </p:spTree>
    <p:extLst>
      <p:ext uri="{BB962C8B-B14F-4D97-AF65-F5344CB8AC3E}">
        <p14:creationId xmlns:p14="http://schemas.microsoft.com/office/powerpoint/2010/main" val="177721141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288" y="380336"/>
            <a:ext cx="11037046" cy="3329581"/>
          </a:xfrm>
        </p:spPr>
        <p:txBody>
          <a:bodyPr/>
          <a:lstStyle/>
          <a:p>
            <a:pPr algn="ctr"/>
            <a:r>
              <a:rPr lang="en-US" dirty="0"/>
              <a:t>Estimation of Serum Bilirubin (Total &amp; Direct) </a:t>
            </a:r>
          </a:p>
        </p:txBody>
      </p:sp>
      <p:pic>
        <p:nvPicPr>
          <p:cNvPr id="5122" name="Picture 2" descr="http://www.daviddarling.info/images/bilirub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418" y="4107141"/>
            <a:ext cx="5112512" cy="2256987"/>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88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2-Hepatic Jaundice</a:t>
            </a:r>
          </a:p>
        </p:txBody>
      </p:sp>
      <p:sp>
        <p:nvSpPr>
          <p:cNvPr id="3" name="Content Placeholder 2"/>
          <p:cNvSpPr>
            <a:spLocks noGrp="1"/>
          </p:cNvSpPr>
          <p:nvPr>
            <p:ph idx="1"/>
          </p:nvPr>
        </p:nvSpPr>
        <p:spPr>
          <a:xfrm>
            <a:off x="185950" y="1499694"/>
            <a:ext cx="9403742" cy="4867197"/>
          </a:xfrm>
        </p:spPr>
        <p:txBody>
          <a:bodyPr>
            <a:normAutofit lnSpcReduction="10000"/>
          </a:bodyPr>
          <a:lstStyle/>
          <a:p>
            <a:pPr marL="0" indent="0">
              <a:buNone/>
            </a:pPr>
            <a:r>
              <a:rPr lang="en-US" sz="2800" b="1" dirty="0" smtClean="0">
                <a:solidFill>
                  <a:srgbClr val="C00000"/>
                </a:solidFill>
              </a:rPr>
              <a:t>Hepatitis </a:t>
            </a:r>
            <a:r>
              <a:rPr lang="en-US" sz="2800" b="1" dirty="0">
                <a:solidFill>
                  <a:srgbClr val="C00000"/>
                </a:solidFill>
              </a:rPr>
              <a:t>(in the </a:t>
            </a:r>
            <a:r>
              <a:rPr lang="en-US" sz="2800" b="1" dirty="0" err="1" smtClean="0">
                <a:solidFill>
                  <a:srgbClr val="C00000"/>
                </a:solidFill>
              </a:rPr>
              <a:t>presense</a:t>
            </a:r>
            <a:r>
              <a:rPr lang="en-US" sz="2800" b="1" dirty="0" smtClean="0">
                <a:solidFill>
                  <a:srgbClr val="C00000"/>
                </a:solidFill>
              </a:rPr>
              <a:t> </a:t>
            </a:r>
            <a:r>
              <a:rPr lang="en-US" sz="2800" b="1" dirty="0">
                <a:solidFill>
                  <a:srgbClr val="C00000"/>
                </a:solidFill>
              </a:rPr>
              <a:t>of infection</a:t>
            </a:r>
            <a:r>
              <a:rPr lang="en-US" sz="2800" b="1" dirty="0" smtClean="0">
                <a:solidFill>
                  <a:srgbClr val="C00000"/>
                </a:solidFill>
              </a:rPr>
              <a:t>)</a:t>
            </a:r>
          </a:p>
          <a:p>
            <a:pPr algn="just">
              <a:lnSpc>
                <a:spcPct val="150000"/>
              </a:lnSpc>
              <a:buClr>
                <a:schemeClr val="accent1">
                  <a:lumMod val="40000"/>
                  <a:lumOff val="60000"/>
                </a:schemeClr>
              </a:buClr>
            </a:pPr>
            <a:r>
              <a:rPr lang="en-US" dirty="0" smtClean="0"/>
              <a:t>The </a:t>
            </a:r>
            <a:r>
              <a:rPr lang="en-US" dirty="0"/>
              <a:t>conjugative capacity of the liver is approximately normal, but there is the inability to transport the conjugated bilirubin from the liver cells to the biliary system, and it will be regurgitated back into the blood. </a:t>
            </a:r>
          </a:p>
          <a:p>
            <a:pPr algn="just"/>
            <a:r>
              <a:rPr lang="en-US" b="1" dirty="0" smtClean="0">
                <a:solidFill>
                  <a:schemeClr val="accent1">
                    <a:lumMod val="60000"/>
                    <a:lumOff val="40000"/>
                  </a:schemeClr>
                </a:solidFill>
                <a:sym typeface="Wingdings"/>
              </a:rPr>
              <a:t> </a:t>
            </a:r>
            <a:r>
              <a:rPr lang="en-US" b="1" dirty="0" smtClean="0">
                <a:solidFill>
                  <a:schemeClr val="accent1">
                    <a:lumMod val="60000"/>
                    <a:lumOff val="40000"/>
                  </a:schemeClr>
                </a:solidFill>
              </a:rPr>
              <a:t>Hence</a:t>
            </a:r>
            <a:r>
              <a:rPr lang="en-US" b="1" dirty="0">
                <a:solidFill>
                  <a:schemeClr val="accent1">
                    <a:lumMod val="60000"/>
                    <a:lumOff val="40000"/>
                  </a:schemeClr>
                </a:solidFill>
              </a:rPr>
              <a:t>: </a:t>
            </a:r>
            <a:endParaRPr lang="en-US" b="1" dirty="0" smtClean="0">
              <a:solidFill>
                <a:schemeClr val="accent1">
                  <a:lumMod val="60000"/>
                  <a:lumOff val="40000"/>
                </a:schemeClr>
              </a:solidFill>
            </a:endParaRPr>
          </a:p>
          <a:p>
            <a:pPr lvl="1" algn="just">
              <a:lnSpc>
                <a:spcPct val="150000"/>
              </a:lnSpc>
              <a:buClr>
                <a:schemeClr val="accent1">
                  <a:lumMod val="60000"/>
                  <a:lumOff val="40000"/>
                </a:schemeClr>
              </a:buClr>
            </a:pPr>
            <a:r>
              <a:rPr lang="en-US" dirty="0" smtClean="0"/>
              <a:t>The </a:t>
            </a:r>
            <a:r>
              <a:rPr lang="en-US" dirty="0"/>
              <a:t>serum level of </a:t>
            </a:r>
            <a:r>
              <a:rPr lang="en-US" b="1" dirty="0"/>
              <a:t>unconjugated bilirubin </a:t>
            </a:r>
            <a:r>
              <a:rPr lang="en-US" dirty="0"/>
              <a:t>will be </a:t>
            </a:r>
            <a:r>
              <a:rPr lang="en-US" b="1" dirty="0" smtClean="0"/>
              <a:t>normal</a:t>
            </a:r>
            <a:endParaRPr lang="en-US" dirty="0"/>
          </a:p>
          <a:p>
            <a:pPr lvl="1" algn="just">
              <a:lnSpc>
                <a:spcPct val="150000"/>
              </a:lnSpc>
              <a:buClr>
                <a:schemeClr val="accent1">
                  <a:lumMod val="60000"/>
                  <a:lumOff val="40000"/>
                </a:schemeClr>
              </a:buClr>
            </a:pPr>
            <a:r>
              <a:rPr lang="en-US" dirty="0" smtClean="0"/>
              <a:t> </a:t>
            </a:r>
            <a:r>
              <a:rPr lang="en-US" dirty="0"/>
              <a:t>and that of conjugated (and total) bilirubin will be raised. </a:t>
            </a:r>
            <a:endParaRPr lang="en-US" dirty="0" smtClean="0"/>
          </a:p>
          <a:p>
            <a:pPr lvl="1" algn="just">
              <a:lnSpc>
                <a:spcPct val="150000"/>
              </a:lnSpc>
              <a:buClr>
                <a:schemeClr val="accent1">
                  <a:lumMod val="60000"/>
                  <a:lumOff val="40000"/>
                </a:schemeClr>
              </a:buClr>
            </a:pPr>
            <a:r>
              <a:rPr lang="en-US" dirty="0" smtClean="0"/>
              <a:t>Synthesizing </a:t>
            </a:r>
            <a:r>
              <a:rPr lang="en-US" dirty="0"/>
              <a:t>power is diminished leading to low serum levels of proteins but the raising of antibodies to infection usually leads to raised total proteins level. </a:t>
            </a:r>
          </a:p>
        </p:txBody>
      </p:sp>
      <p:pic>
        <p:nvPicPr>
          <p:cNvPr id="4" name="Picture 3"/>
          <p:cNvPicPr>
            <a:picLocks noChangeAspect="1"/>
          </p:cNvPicPr>
          <p:nvPr/>
        </p:nvPicPr>
        <p:blipFill rotWithShape="1">
          <a:blip r:embed="rId2"/>
          <a:srcRect l="8727" t="5051" r="65304" b="2823"/>
          <a:stretch/>
        </p:blipFill>
        <p:spPr>
          <a:xfrm>
            <a:off x="-12743542" y="-72572"/>
            <a:ext cx="8128000" cy="9476975"/>
          </a:xfrm>
          <a:prstGeom prst="rect">
            <a:avLst/>
          </a:prstGeom>
        </p:spPr>
      </p:pic>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43756" b="21617"/>
          <a:stretch/>
        </p:blipFill>
        <p:spPr bwMode="auto">
          <a:xfrm>
            <a:off x="9979979" y="1767134"/>
            <a:ext cx="1963556" cy="24988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a:off x="10638118" y="3016082"/>
            <a:ext cx="662163" cy="199729"/>
          </a:xfrm>
          <a:prstGeom prst="line">
            <a:avLst/>
          </a:prstGeom>
          <a:ln w="76200" cmpd="sng">
            <a:prstDash val="lgDash"/>
          </a:ln>
        </p:spPr>
        <p:style>
          <a:lnRef idx="2">
            <a:schemeClr val="accent1"/>
          </a:lnRef>
          <a:fillRef idx="0">
            <a:schemeClr val="accent1"/>
          </a:fillRef>
          <a:effectRef idx="1">
            <a:schemeClr val="accent1"/>
          </a:effectRef>
          <a:fontRef idx="minor">
            <a:schemeClr val="tx1"/>
          </a:fontRef>
        </p:style>
      </p:cxnSp>
      <p:sp>
        <p:nvSpPr>
          <p:cNvPr id="9" name="Text Box 41"/>
          <p:cNvSpPr txBox="1">
            <a:spLocks noChangeAspect="1" noChangeArrowheads="1"/>
          </p:cNvSpPr>
          <p:nvPr/>
        </p:nvSpPr>
        <p:spPr bwMode="auto">
          <a:xfrm>
            <a:off x="10007585" y="4198238"/>
            <a:ext cx="2184413" cy="10705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sz="1800" kern="1200" dirty="0" smtClean="0">
                <a:solidFill>
                  <a:srgbClr val="333399"/>
                </a:solidFill>
                <a:latin typeface="Times New Roman" charset="0"/>
                <a:sym typeface="Wingdings" charset="0"/>
              </a:rPr>
              <a:t>Normal</a:t>
            </a:r>
            <a:r>
              <a:rPr lang="en-US" sz="1800" kern="1200" dirty="0" smtClean="0">
                <a:solidFill>
                  <a:srgbClr val="333399"/>
                </a:solidFill>
                <a:latin typeface="Times New Roman" charset="0"/>
              </a:rPr>
              <a:t>  </a:t>
            </a:r>
            <a:r>
              <a:rPr lang="en-US" sz="1800" kern="1200" dirty="0">
                <a:solidFill>
                  <a:srgbClr val="333399"/>
                </a:solidFill>
                <a:latin typeface="Times New Roman" charset="0"/>
              </a:rPr>
              <a:t>unconjugated </a:t>
            </a:r>
            <a:r>
              <a:rPr lang="en-US" sz="1800" kern="1200" dirty="0" smtClean="0">
                <a:solidFill>
                  <a:srgbClr val="333399"/>
                </a:solidFill>
                <a:latin typeface="Times New Roman" charset="0"/>
              </a:rPr>
              <a:t>          bilirubin </a:t>
            </a:r>
            <a:r>
              <a:rPr lang="en-US" sz="1800" kern="1200" dirty="0">
                <a:solidFill>
                  <a:srgbClr val="333399"/>
                </a:solidFill>
                <a:latin typeface="Times New Roman" charset="0"/>
              </a:rPr>
              <a:t>(in blood)</a:t>
            </a:r>
          </a:p>
          <a:p>
            <a:pPr eaLnBrk="1" hangingPunct="1"/>
            <a:r>
              <a:rPr lang="en-US" sz="1800" kern="1200" dirty="0">
                <a:solidFill>
                  <a:srgbClr val="800080"/>
                </a:solidFill>
                <a:latin typeface="Times New Roman" charset="0"/>
                <a:sym typeface="Wingdings" charset="0"/>
              </a:rPr>
              <a:t>  </a:t>
            </a:r>
            <a:r>
              <a:rPr lang="en-US" sz="1800" kern="1200" dirty="0">
                <a:solidFill>
                  <a:srgbClr val="800080"/>
                </a:solidFill>
                <a:latin typeface="Times New Roman" charset="0"/>
              </a:rPr>
              <a:t>conjugated bilirubin </a:t>
            </a:r>
          </a:p>
          <a:p>
            <a:pPr eaLnBrk="1" hangingPunct="1"/>
            <a:r>
              <a:rPr lang="en-US" sz="1800" kern="1200" dirty="0">
                <a:solidFill>
                  <a:srgbClr val="800080"/>
                </a:solidFill>
                <a:latin typeface="Times New Roman" charset="0"/>
              </a:rPr>
              <a:t>      (in blood)  </a:t>
            </a:r>
            <a:endParaRPr lang="en-US" sz="1800" kern="1200" dirty="0">
              <a:latin typeface="Times New Roman" charset="0"/>
            </a:endParaRPr>
          </a:p>
        </p:txBody>
      </p:sp>
    </p:spTree>
    <p:extLst>
      <p:ext uri="{BB962C8B-B14F-4D97-AF65-F5344CB8AC3E}">
        <p14:creationId xmlns:p14="http://schemas.microsoft.com/office/powerpoint/2010/main" val="316498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06" y="1122385"/>
            <a:ext cx="11355819" cy="5538089"/>
          </a:xfrm>
        </p:spPr>
        <p:txBody>
          <a:bodyPr>
            <a:normAutofit fontScale="85000" lnSpcReduction="10000"/>
          </a:bodyPr>
          <a:lstStyle/>
          <a:p>
            <a:pPr marL="0" indent="0">
              <a:buNone/>
            </a:pPr>
            <a:r>
              <a:rPr lang="en-US" sz="3300" b="1" dirty="0">
                <a:solidFill>
                  <a:srgbClr val="C00000"/>
                </a:solidFill>
              </a:rPr>
              <a:t>Neonatal Jaundice </a:t>
            </a:r>
          </a:p>
          <a:p>
            <a:pPr>
              <a:lnSpc>
                <a:spcPct val="160000"/>
              </a:lnSpc>
              <a:buClr>
                <a:schemeClr val="accent1">
                  <a:lumMod val="40000"/>
                  <a:lumOff val="60000"/>
                </a:schemeClr>
              </a:buClr>
            </a:pPr>
            <a:r>
              <a:rPr lang="en-US" dirty="0" smtClean="0"/>
              <a:t>Conjugating </a:t>
            </a:r>
            <a:r>
              <a:rPr lang="en-US" dirty="0"/>
              <a:t>enzymes in the liver are often absent at birth. </a:t>
            </a:r>
          </a:p>
          <a:p>
            <a:pPr>
              <a:lnSpc>
                <a:spcPct val="160000"/>
              </a:lnSpc>
            </a:pPr>
            <a:r>
              <a:rPr lang="en-US" b="1" dirty="0" smtClean="0">
                <a:solidFill>
                  <a:schemeClr val="accent1">
                    <a:lumMod val="60000"/>
                    <a:lumOff val="40000"/>
                  </a:schemeClr>
                </a:solidFill>
                <a:sym typeface="Wingdings"/>
              </a:rPr>
              <a:t></a:t>
            </a:r>
            <a:r>
              <a:rPr lang="en-US" b="1" dirty="0" smtClean="0">
                <a:solidFill>
                  <a:schemeClr val="accent1">
                    <a:lumMod val="60000"/>
                    <a:lumOff val="40000"/>
                  </a:schemeClr>
                </a:solidFill>
              </a:rPr>
              <a:t>Hence:</a:t>
            </a:r>
          </a:p>
          <a:p>
            <a:pPr lvl="1">
              <a:lnSpc>
                <a:spcPct val="160000"/>
              </a:lnSpc>
              <a:buClr>
                <a:schemeClr val="accent1">
                  <a:lumMod val="60000"/>
                  <a:lumOff val="40000"/>
                </a:schemeClr>
              </a:buClr>
            </a:pPr>
            <a:r>
              <a:rPr lang="en-US" dirty="0" smtClean="0"/>
              <a:t>Raised </a:t>
            </a:r>
            <a:r>
              <a:rPr lang="en-US" dirty="0"/>
              <a:t>serum level of indirect (and total) bilirubin is to be </a:t>
            </a:r>
            <a:r>
              <a:rPr lang="en-US" dirty="0" smtClean="0"/>
              <a:t>expected</a:t>
            </a:r>
          </a:p>
          <a:p>
            <a:pPr lvl="1">
              <a:lnSpc>
                <a:spcPct val="160000"/>
              </a:lnSpc>
              <a:buClr>
                <a:schemeClr val="accent1">
                  <a:lumMod val="60000"/>
                  <a:lumOff val="40000"/>
                </a:schemeClr>
              </a:buClr>
            </a:pPr>
            <a:r>
              <a:rPr lang="en-US" dirty="0" smtClean="0"/>
              <a:t>Low </a:t>
            </a:r>
            <a:r>
              <a:rPr lang="en-US" dirty="0"/>
              <a:t>level of direct bilirubin. </a:t>
            </a:r>
            <a:endParaRPr lang="en-US" dirty="0" smtClean="0"/>
          </a:p>
          <a:p>
            <a:pPr lvl="1">
              <a:lnSpc>
                <a:spcPct val="160000"/>
              </a:lnSpc>
              <a:buClr>
                <a:schemeClr val="accent1">
                  <a:lumMod val="60000"/>
                  <a:lumOff val="40000"/>
                </a:schemeClr>
              </a:buClr>
            </a:pPr>
            <a:r>
              <a:rPr lang="en-US" dirty="0" smtClean="0"/>
              <a:t>The </a:t>
            </a:r>
            <a:r>
              <a:rPr lang="en-US" dirty="0"/>
              <a:t>other liver functions are normal. </a:t>
            </a:r>
          </a:p>
          <a:p>
            <a:pPr algn="just">
              <a:lnSpc>
                <a:spcPct val="160000"/>
              </a:lnSpc>
              <a:buClr>
                <a:schemeClr val="accent1">
                  <a:lumMod val="40000"/>
                  <a:lumOff val="60000"/>
                </a:schemeClr>
              </a:buClr>
            </a:pPr>
            <a:r>
              <a:rPr lang="en-US" dirty="0" smtClean="0"/>
              <a:t>The </a:t>
            </a:r>
            <a:r>
              <a:rPr lang="en-US" dirty="0"/>
              <a:t>indirect bilirubin level will rise for the first few days after birth until the conjugating enzymes begin to synthesize. </a:t>
            </a:r>
            <a:endParaRPr lang="en-US" dirty="0" smtClean="0"/>
          </a:p>
          <a:p>
            <a:pPr algn="just">
              <a:lnSpc>
                <a:spcPct val="160000"/>
              </a:lnSpc>
              <a:buClr>
                <a:schemeClr val="accent1">
                  <a:lumMod val="40000"/>
                  <a:lumOff val="60000"/>
                </a:schemeClr>
              </a:buClr>
            </a:pPr>
            <a:r>
              <a:rPr lang="en-US" dirty="0" smtClean="0"/>
              <a:t>If the conjugation process </a:t>
            </a:r>
            <a:r>
              <a:rPr lang="en-US" dirty="0"/>
              <a:t>is delayed and the serum level of indirect bilirubin rises towards 20 mg/dl, an ultraviolet therapy or an exchange blood transfusion should be carried out owing to the danger of deposition of the insoluble unconjugated bilirubin in the basal ganglia of the brain leading permanent Brain Damage. </a:t>
            </a:r>
          </a:p>
        </p:txBody>
      </p:sp>
      <p:pic>
        <p:nvPicPr>
          <p:cNvPr id="4" name="Picture 4" descr="http://qsota.com/wp-content/uploads/2015/02/Jaundice-hepatitis-in-newborns-symptoms-and-treat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5896" y="1550665"/>
            <a:ext cx="2940677" cy="20970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88404" y="0"/>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2-Hepatic Jaundice</a:t>
            </a:r>
            <a:endParaRPr lang="en-US" dirty="0"/>
          </a:p>
        </p:txBody>
      </p:sp>
    </p:spTree>
    <p:extLst>
      <p:ext uri="{BB962C8B-B14F-4D97-AF65-F5344CB8AC3E}">
        <p14:creationId xmlns:p14="http://schemas.microsoft.com/office/powerpoint/2010/main" val="327046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3-Post-Hepatic Jaundice</a:t>
            </a:r>
          </a:p>
        </p:txBody>
      </p:sp>
      <p:sp>
        <p:nvSpPr>
          <p:cNvPr id="3" name="Content Placeholder 2"/>
          <p:cNvSpPr>
            <a:spLocks noGrp="1"/>
          </p:cNvSpPr>
          <p:nvPr>
            <p:ph idx="1"/>
          </p:nvPr>
        </p:nvSpPr>
        <p:spPr>
          <a:xfrm>
            <a:off x="646111" y="1485359"/>
            <a:ext cx="9140360" cy="4407168"/>
          </a:xfrm>
        </p:spPr>
        <p:txBody>
          <a:bodyPr/>
          <a:lstStyle/>
          <a:p>
            <a:pPr marL="0" indent="0">
              <a:lnSpc>
                <a:spcPct val="150000"/>
              </a:lnSpc>
              <a:buNone/>
            </a:pPr>
            <a:r>
              <a:rPr lang="en-US" sz="2800" b="1" dirty="0">
                <a:solidFill>
                  <a:srgbClr val="FF0000"/>
                </a:solidFill>
              </a:rPr>
              <a:t>Cholecystitis</a:t>
            </a:r>
            <a:r>
              <a:rPr lang="en-US" sz="2800" b="1" dirty="0">
                <a:solidFill>
                  <a:srgbClr val="ED5654"/>
                </a:solidFill>
              </a:rPr>
              <a:t> </a:t>
            </a:r>
          </a:p>
          <a:p>
            <a:pPr>
              <a:buClr>
                <a:schemeClr val="accent1">
                  <a:lumMod val="40000"/>
                  <a:lumOff val="60000"/>
                </a:schemeClr>
              </a:buClr>
            </a:pPr>
            <a:r>
              <a:rPr lang="en-US" dirty="0"/>
              <a:t>The bile duct is blocked. </a:t>
            </a:r>
            <a:endParaRPr lang="en-US" dirty="0" smtClean="0"/>
          </a:p>
          <a:p>
            <a:pPr>
              <a:buClr>
                <a:schemeClr val="bg1"/>
              </a:buClr>
            </a:pPr>
            <a:r>
              <a:rPr lang="en-US" b="1" dirty="0">
                <a:solidFill>
                  <a:schemeClr val="accent1">
                    <a:lumMod val="60000"/>
                    <a:lumOff val="40000"/>
                  </a:schemeClr>
                </a:solidFill>
                <a:sym typeface="Wingdings"/>
              </a:rPr>
              <a:t></a:t>
            </a:r>
            <a:r>
              <a:rPr lang="en-US" b="1" dirty="0" smtClean="0">
                <a:solidFill>
                  <a:schemeClr val="accent1">
                    <a:lumMod val="60000"/>
                    <a:lumOff val="40000"/>
                  </a:schemeClr>
                </a:solidFill>
              </a:rPr>
              <a:t>Hence:</a:t>
            </a:r>
          </a:p>
          <a:p>
            <a:pPr lvl="1" algn="just">
              <a:lnSpc>
                <a:spcPct val="150000"/>
              </a:lnSpc>
              <a:buClr>
                <a:schemeClr val="accent1">
                  <a:lumMod val="40000"/>
                  <a:lumOff val="60000"/>
                </a:schemeClr>
              </a:buClr>
            </a:pPr>
            <a:r>
              <a:rPr lang="en-US" dirty="0" smtClean="0"/>
              <a:t>The </a:t>
            </a:r>
            <a:r>
              <a:rPr lang="en-US" dirty="0"/>
              <a:t>indirect bilirubin level is normal but conjugated bilirubin is regurgitated into the blood and excreted into the urine (raised conjugated and total bilirubin). </a:t>
            </a:r>
            <a:endParaRPr lang="en-US" dirty="0" smtClean="0"/>
          </a:p>
          <a:p>
            <a:pPr lvl="1" algn="just">
              <a:lnSpc>
                <a:spcPct val="150000"/>
              </a:lnSpc>
              <a:buClr>
                <a:schemeClr val="accent1">
                  <a:lumMod val="40000"/>
                  <a:lumOff val="60000"/>
                </a:schemeClr>
              </a:buClr>
            </a:pPr>
            <a:r>
              <a:rPr lang="en-US" dirty="0" smtClean="0"/>
              <a:t>Enzymes </a:t>
            </a:r>
            <a:r>
              <a:rPr lang="en-US" dirty="0"/>
              <a:t>will be regurgitated into the blood giving raised levels.  </a:t>
            </a:r>
            <a:endParaRPr lang="en-US" dirty="0" smtClean="0"/>
          </a:p>
          <a:p>
            <a:pPr lvl="1" algn="just">
              <a:lnSpc>
                <a:spcPct val="150000"/>
              </a:lnSpc>
              <a:buClr>
                <a:schemeClr val="accent1">
                  <a:lumMod val="40000"/>
                  <a:lumOff val="60000"/>
                </a:schemeClr>
              </a:buClr>
            </a:pPr>
            <a:r>
              <a:rPr lang="en-US" dirty="0" smtClean="0"/>
              <a:t>The </a:t>
            </a:r>
            <a:r>
              <a:rPr lang="en-US" dirty="0"/>
              <a:t>other liver function tests are normal</a:t>
            </a:r>
          </a:p>
        </p:txBody>
      </p:sp>
      <p:grpSp>
        <p:nvGrpSpPr>
          <p:cNvPr id="4" name="Group 3"/>
          <p:cNvGrpSpPr>
            <a:grpSpLocks/>
          </p:cNvGrpSpPr>
          <p:nvPr/>
        </p:nvGrpSpPr>
        <p:grpSpPr bwMode="auto">
          <a:xfrm>
            <a:off x="10134016" y="3152676"/>
            <a:ext cx="1327150" cy="1688301"/>
            <a:chOff x="4387" y="2194"/>
            <a:chExt cx="836" cy="1137"/>
          </a:xfrm>
        </p:grpSpPr>
        <p:sp>
          <p:nvSpPr>
            <p:cNvPr id="6" name="Freeform 5"/>
            <p:cNvSpPr>
              <a:spLocks noChangeAspect="1"/>
            </p:cNvSpPr>
            <p:nvPr/>
          </p:nvSpPr>
          <p:spPr bwMode="auto">
            <a:xfrm>
              <a:off x="4668" y="2604"/>
              <a:ext cx="181" cy="309"/>
            </a:xfrm>
            <a:custGeom>
              <a:avLst/>
              <a:gdLst>
                <a:gd name="T0" fmla="*/ 0 w 377"/>
                <a:gd name="T1" fmla="*/ 0 h 645"/>
                <a:gd name="T2" fmla="*/ 0 w 377"/>
                <a:gd name="T3" fmla="*/ 0 h 645"/>
                <a:gd name="T4" fmla="*/ 0 w 377"/>
                <a:gd name="T5" fmla="*/ 0 h 645"/>
                <a:gd name="T6" fmla="*/ 0 w 377"/>
                <a:gd name="T7" fmla="*/ 0 h 645"/>
                <a:gd name="T8" fmla="*/ 0 w 377"/>
                <a:gd name="T9" fmla="*/ 0 h 645"/>
                <a:gd name="T10" fmla="*/ 0 w 377"/>
                <a:gd name="T11" fmla="*/ 0 h 645"/>
                <a:gd name="T12" fmla="*/ 0 60000 65536"/>
                <a:gd name="T13" fmla="*/ 0 60000 65536"/>
                <a:gd name="T14" fmla="*/ 0 60000 65536"/>
                <a:gd name="T15" fmla="*/ 0 60000 65536"/>
                <a:gd name="T16" fmla="*/ 0 60000 65536"/>
                <a:gd name="T17" fmla="*/ 0 60000 65536"/>
                <a:gd name="T18" fmla="*/ 0 w 377"/>
                <a:gd name="T19" fmla="*/ 0 h 645"/>
                <a:gd name="T20" fmla="*/ 377 w 37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377" h="645">
                  <a:moveTo>
                    <a:pt x="0" y="0"/>
                  </a:moveTo>
                  <a:cubicBezTo>
                    <a:pt x="71" y="12"/>
                    <a:pt x="86" y="2"/>
                    <a:pt x="135" y="45"/>
                  </a:cubicBezTo>
                  <a:cubicBezTo>
                    <a:pt x="167" y="73"/>
                    <a:pt x="225" y="135"/>
                    <a:pt x="225" y="135"/>
                  </a:cubicBezTo>
                  <a:cubicBezTo>
                    <a:pt x="244" y="191"/>
                    <a:pt x="274" y="234"/>
                    <a:pt x="300" y="285"/>
                  </a:cubicBezTo>
                  <a:cubicBezTo>
                    <a:pt x="362" y="409"/>
                    <a:pt x="259" y="246"/>
                    <a:pt x="345" y="375"/>
                  </a:cubicBezTo>
                  <a:cubicBezTo>
                    <a:pt x="377" y="503"/>
                    <a:pt x="360" y="414"/>
                    <a:pt x="360" y="645"/>
                  </a:cubicBez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kern="1200"/>
            </a:p>
          </p:txBody>
        </p:sp>
        <p:sp>
          <p:nvSpPr>
            <p:cNvPr id="7" name="Freeform 6"/>
            <p:cNvSpPr>
              <a:spLocks noChangeAspect="1"/>
            </p:cNvSpPr>
            <p:nvPr/>
          </p:nvSpPr>
          <p:spPr bwMode="auto">
            <a:xfrm>
              <a:off x="4682" y="2488"/>
              <a:ext cx="180" cy="137"/>
            </a:xfrm>
            <a:custGeom>
              <a:avLst/>
              <a:gdLst>
                <a:gd name="T0" fmla="*/ 0 w 375"/>
                <a:gd name="T1" fmla="*/ 0 h 285"/>
                <a:gd name="T2" fmla="*/ 0 w 375"/>
                <a:gd name="T3" fmla="*/ 0 h 285"/>
                <a:gd name="T4" fmla="*/ 0 w 375"/>
                <a:gd name="T5" fmla="*/ 0 h 285"/>
                <a:gd name="T6" fmla="*/ 0 w 375"/>
                <a:gd name="T7" fmla="*/ 0 h 285"/>
                <a:gd name="T8" fmla="*/ 0 w 375"/>
                <a:gd name="T9" fmla="*/ 0 h 285"/>
                <a:gd name="T10" fmla="*/ 0 w 375"/>
                <a:gd name="T11" fmla="*/ 0 h 285"/>
                <a:gd name="T12" fmla="*/ 0 w 375"/>
                <a:gd name="T13" fmla="*/ 0 h 285"/>
                <a:gd name="T14" fmla="*/ 0 60000 65536"/>
                <a:gd name="T15" fmla="*/ 0 60000 65536"/>
                <a:gd name="T16" fmla="*/ 0 60000 65536"/>
                <a:gd name="T17" fmla="*/ 0 60000 65536"/>
                <a:gd name="T18" fmla="*/ 0 60000 65536"/>
                <a:gd name="T19" fmla="*/ 0 60000 65536"/>
                <a:gd name="T20" fmla="*/ 0 60000 65536"/>
                <a:gd name="T21" fmla="*/ 0 w 375"/>
                <a:gd name="T22" fmla="*/ 0 h 285"/>
                <a:gd name="T23" fmla="*/ 375 w 375"/>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285">
                  <a:moveTo>
                    <a:pt x="0" y="150"/>
                  </a:moveTo>
                  <a:cubicBezTo>
                    <a:pt x="8" y="151"/>
                    <a:pt x="121" y="166"/>
                    <a:pt x="135" y="180"/>
                  </a:cubicBezTo>
                  <a:cubicBezTo>
                    <a:pt x="195" y="240"/>
                    <a:pt x="97" y="214"/>
                    <a:pt x="180" y="270"/>
                  </a:cubicBezTo>
                  <a:cubicBezTo>
                    <a:pt x="197" y="281"/>
                    <a:pt x="220" y="280"/>
                    <a:pt x="240" y="285"/>
                  </a:cubicBezTo>
                  <a:cubicBezTo>
                    <a:pt x="260" y="280"/>
                    <a:pt x="283" y="281"/>
                    <a:pt x="300" y="270"/>
                  </a:cubicBezTo>
                  <a:cubicBezTo>
                    <a:pt x="351" y="236"/>
                    <a:pt x="366" y="102"/>
                    <a:pt x="375" y="45"/>
                  </a:cubicBezTo>
                  <a:cubicBezTo>
                    <a:pt x="370" y="30"/>
                    <a:pt x="360" y="0"/>
                    <a:pt x="360" y="0"/>
                  </a:cubicBez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kern="1200"/>
            </a:p>
          </p:txBody>
        </p:sp>
        <p:sp>
          <p:nvSpPr>
            <p:cNvPr id="8" name="Freeform 7"/>
            <p:cNvSpPr>
              <a:spLocks noChangeAspect="1"/>
            </p:cNvSpPr>
            <p:nvPr/>
          </p:nvSpPr>
          <p:spPr bwMode="auto">
            <a:xfrm>
              <a:off x="4905" y="2402"/>
              <a:ext cx="58" cy="518"/>
            </a:xfrm>
            <a:custGeom>
              <a:avLst/>
              <a:gdLst>
                <a:gd name="T0" fmla="*/ 0 w 120"/>
                <a:gd name="T1" fmla="*/ 0 h 930"/>
                <a:gd name="T2" fmla="*/ 0 w 120"/>
                <a:gd name="T3" fmla="*/ 1 h 930"/>
                <a:gd name="T4" fmla="*/ 0 w 120"/>
                <a:gd name="T5" fmla="*/ 1 h 930"/>
                <a:gd name="T6" fmla="*/ 0 w 120"/>
                <a:gd name="T7" fmla="*/ 1 h 930"/>
                <a:gd name="T8" fmla="*/ 0 w 120"/>
                <a:gd name="T9" fmla="*/ 1 h 930"/>
                <a:gd name="T10" fmla="*/ 0 60000 65536"/>
                <a:gd name="T11" fmla="*/ 0 60000 65536"/>
                <a:gd name="T12" fmla="*/ 0 60000 65536"/>
                <a:gd name="T13" fmla="*/ 0 60000 65536"/>
                <a:gd name="T14" fmla="*/ 0 60000 65536"/>
                <a:gd name="T15" fmla="*/ 0 w 120"/>
                <a:gd name="T16" fmla="*/ 0 h 930"/>
                <a:gd name="T17" fmla="*/ 120 w 120"/>
                <a:gd name="T18" fmla="*/ 930 h 930"/>
              </a:gdLst>
              <a:ahLst/>
              <a:cxnLst>
                <a:cxn ang="T10">
                  <a:pos x="T0" y="T1"/>
                </a:cxn>
                <a:cxn ang="T11">
                  <a:pos x="T2" y="T3"/>
                </a:cxn>
                <a:cxn ang="T12">
                  <a:pos x="T4" y="T5"/>
                </a:cxn>
                <a:cxn ang="T13">
                  <a:pos x="T6" y="T7"/>
                </a:cxn>
                <a:cxn ang="T14">
                  <a:pos x="T8" y="T9"/>
                </a:cxn>
              </a:cxnLst>
              <a:rect l="T15" t="T16" r="T17" b="T18"/>
              <a:pathLst>
                <a:path w="120" h="930">
                  <a:moveTo>
                    <a:pt x="120" y="0"/>
                  </a:moveTo>
                  <a:cubicBezTo>
                    <a:pt x="100" y="137"/>
                    <a:pt x="79" y="301"/>
                    <a:pt x="0" y="420"/>
                  </a:cubicBezTo>
                  <a:cubicBezTo>
                    <a:pt x="5" y="525"/>
                    <a:pt x="3" y="631"/>
                    <a:pt x="15" y="735"/>
                  </a:cubicBezTo>
                  <a:cubicBezTo>
                    <a:pt x="18" y="766"/>
                    <a:pt x="45" y="793"/>
                    <a:pt x="45" y="825"/>
                  </a:cubicBezTo>
                  <a:cubicBezTo>
                    <a:pt x="45" y="860"/>
                    <a:pt x="45" y="895"/>
                    <a:pt x="45" y="930"/>
                  </a:cubicBez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kern="1200"/>
            </a:p>
          </p:txBody>
        </p:sp>
        <p:sp>
          <p:nvSpPr>
            <p:cNvPr id="9" name="Freeform 8"/>
            <p:cNvSpPr>
              <a:spLocks noChangeAspect="1"/>
            </p:cNvSpPr>
            <p:nvPr/>
          </p:nvSpPr>
          <p:spPr bwMode="auto">
            <a:xfrm>
              <a:off x="4560" y="2899"/>
              <a:ext cx="605" cy="432"/>
            </a:xfrm>
            <a:custGeom>
              <a:avLst/>
              <a:gdLst>
                <a:gd name="T0" fmla="*/ 0 w 1261"/>
                <a:gd name="T1" fmla="*/ 0 h 900"/>
                <a:gd name="T2" fmla="*/ 0 w 1261"/>
                <a:gd name="T3" fmla="*/ 0 h 900"/>
                <a:gd name="T4" fmla="*/ 0 w 1261"/>
                <a:gd name="T5" fmla="*/ 0 h 900"/>
                <a:gd name="T6" fmla="*/ 0 w 1261"/>
                <a:gd name="T7" fmla="*/ 0 h 900"/>
                <a:gd name="T8" fmla="*/ 0 w 1261"/>
                <a:gd name="T9" fmla="*/ 0 h 900"/>
                <a:gd name="T10" fmla="*/ 0 w 1261"/>
                <a:gd name="T11" fmla="*/ 0 h 900"/>
                <a:gd name="T12" fmla="*/ 0 w 1261"/>
                <a:gd name="T13" fmla="*/ 0 h 900"/>
                <a:gd name="T14" fmla="*/ 0 w 1261"/>
                <a:gd name="T15" fmla="*/ 0 h 900"/>
                <a:gd name="T16" fmla="*/ 0 w 1261"/>
                <a:gd name="T17" fmla="*/ 0 h 900"/>
                <a:gd name="T18" fmla="*/ 0 w 1261"/>
                <a:gd name="T19" fmla="*/ 0 h 900"/>
                <a:gd name="T20" fmla="*/ 0 w 1261"/>
                <a:gd name="T21" fmla="*/ 0 h 900"/>
                <a:gd name="T22" fmla="*/ 0 w 1261"/>
                <a:gd name="T23" fmla="*/ 0 h 900"/>
                <a:gd name="T24" fmla="*/ 0 w 1261"/>
                <a:gd name="T25" fmla="*/ 0 h 900"/>
                <a:gd name="T26" fmla="*/ 0 w 1261"/>
                <a:gd name="T27" fmla="*/ 0 h 900"/>
                <a:gd name="T28" fmla="*/ 0 w 1261"/>
                <a:gd name="T29" fmla="*/ 0 h 900"/>
                <a:gd name="T30" fmla="*/ 0 w 1261"/>
                <a:gd name="T31" fmla="*/ 0 h 900"/>
                <a:gd name="T32" fmla="*/ 0 w 1261"/>
                <a:gd name="T33" fmla="*/ 0 h 9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1"/>
                <a:gd name="T52" fmla="*/ 0 h 900"/>
                <a:gd name="T53" fmla="*/ 1261 w 1261"/>
                <a:gd name="T54" fmla="*/ 900 h 9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1" h="900">
                  <a:moveTo>
                    <a:pt x="1261" y="15"/>
                  </a:moveTo>
                  <a:cubicBezTo>
                    <a:pt x="1246" y="10"/>
                    <a:pt x="1232" y="0"/>
                    <a:pt x="1216" y="0"/>
                  </a:cubicBezTo>
                  <a:cubicBezTo>
                    <a:pt x="1131" y="0"/>
                    <a:pt x="1046" y="7"/>
                    <a:pt x="961" y="15"/>
                  </a:cubicBezTo>
                  <a:cubicBezTo>
                    <a:pt x="945" y="17"/>
                    <a:pt x="932" y="29"/>
                    <a:pt x="916" y="30"/>
                  </a:cubicBezTo>
                  <a:cubicBezTo>
                    <a:pt x="746" y="39"/>
                    <a:pt x="576" y="40"/>
                    <a:pt x="406" y="45"/>
                  </a:cubicBezTo>
                  <a:cubicBezTo>
                    <a:pt x="376" y="50"/>
                    <a:pt x="346" y="53"/>
                    <a:pt x="316" y="60"/>
                  </a:cubicBezTo>
                  <a:cubicBezTo>
                    <a:pt x="285" y="68"/>
                    <a:pt x="226" y="90"/>
                    <a:pt x="226" y="90"/>
                  </a:cubicBezTo>
                  <a:cubicBezTo>
                    <a:pt x="193" y="123"/>
                    <a:pt x="172" y="138"/>
                    <a:pt x="151" y="180"/>
                  </a:cubicBezTo>
                  <a:cubicBezTo>
                    <a:pt x="144" y="194"/>
                    <a:pt x="147" y="214"/>
                    <a:pt x="136" y="225"/>
                  </a:cubicBezTo>
                  <a:cubicBezTo>
                    <a:pt x="125" y="236"/>
                    <a:pt x="106" y="235"/>
                    <a:pt x="91" y="240"/>
                  </a:cubicBezTo>
                  <a:cubicBezTo>
                    <a:pt x="81" y="270"/>
                    <a:pt x="79" y="304"/>
                    <a:pt x="61" y="330"/>
                  </a:cubicBezTo>
                  <a:cubicBezTo>
                    <a:pt x="51" y="345"/>
                    <a:pt x="38" y="359"/>
                    <a:pt x="31" y="375"/>
                  </a:cubicBezTo>
                  <a:cubicBezTo>
                    <a:pt x="18" y="404"/>
                    <a:pt x="1" y="465"/>
                    <a:pt x="1" y="465"/>
                  </a:cubicBezTo>
                  <a:cubicBezTo>
                    <a:pt x="6" y="520"/>
                    <a:pt x="0" y="577"/>
                    <a:pt x="16" y="630"/>
                  </a:cubicBezTo>
                  <a:cubicBezTo>
                    <a:pt x="21" y="647"/>
                    <a:pt x="47" y="648"/>
                    <a:pt x="61" y="660"/>
                  </a:cubicBezTo>
                  <a:cubicBezTo>
                    <a:pt x="176" y="756"/>
                    <a:pt x="39" y="661"/>
                    <a:pt x="151" y="735"/>
                  </a:cubicBezTo>
                  <a:cubicBezTo>
                    <a:pt x="221" y="840"/>
                    <a:pt x="345" y="847"/>
                    <a:pt x="451" y="900"/>
                  </a:cubicBezTo>
                </a:path>
              </a:pathLst>
            </a:cu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kern="1200"/>
            </a:p>
          </p:txBody>
        </p:sp>
        <p:sp>
          <p:nvSpPr>
            <p:cNvPr id="10" name="Freeform 9"/>
            <p:cNvSpPr>
              <a:spLocks noChangeAspect="1"/>
            </p:cNvSpPr>
            <p:nvPr/>
          </p:nvSpPr>
          <p:spPr bwMode="auto">
            <a:xfrm>
              <a:off x="4661" y="3007"/>
              <a:ext cx="562" cy="259"/>
            </a:xfrm>
            <a:custGeom>
              <a:avLst/>
              <a:gdLst>
                <a:gd name="T0" fmla="*/ 0 w 1261"/>
                <a:gd name="T1" fmla="*/ 0 h 900"/>
                <a:gd name="T2" fmla="*/ 0 w 1261"/>
                <a:gd name="T3" fmla="*/ 0 h 900"/>
                <a:gd name="T4" fmla="*/ 0 w 1261"/>
                <a:gd name="T5" fmla="*/ 0 h 900"/>
                <a:gd name="T6" fmla="*/ 0 w 1261"/>
                <a:gd name="T7" fmla="*/ 0 h 900"/>
                <a:gd name="T8" fmla="*/ 0 w 1261"/>
                <a:gd name="T9" fmla="*/ 0 h 900"/>
                <a:gd name="T10" fmla="*/ 0 w 1261"/>
                <a:gd name="T11" fmla="*/ 0 h 900"/>
                <a:gd name="T12" fmla="*/ 0 w 1261"/>
                <a:gd name="T13" fmla="*/ 0 h 900"/>
                <a:gd name="T14" fmla="*/ 0 w 1261"/>
                <a:gd name="T15" fmla="*/ 0 h 900"/>
                <a:gd name="T16" fmla="*/ 0 w 1261"/>
                <a:gd name="T17" fmla="*/ 0 h 900"/>
                <a:gd name="T18" fmla="*/ 0 w 1261"/>
                <a:gd name="T19" fmla="*/ 0 h 900"/>
                <a:gd name="T20" fmla="*/ 0 w 1261"/>
                <a:gd name="T21" fmla="*/ 0 h 900"/>
                <a:gd name="T22" fmla="*/ 0 w 1261"/>
                <a:gd name="T23" fmla="*/ 0 h 900"/>
                <a:gd name="T24" fmla="*/ 0 w 1261"/>
                <a:gd name="T25" fmla="*/ 0 h 900"/>
                <a:gd name="T26" fmla="*/ 0 w 1261"/>
                <a:gd name="T27" fmla="*/ 0 h 900"/>
                <a:gd name="T28" fmla="*/ 0 w 1261"/>
                <a:gd name="T29" fmla="*/ 0 h 900"/>
                <a:gd name="T30" fmla="*/ 0 w 1261"/>
                <a:gd name="T31" fmla="*/ 0 h 900"/>
                <a:gd name="T32" fmla="*/ 0 w 1261"/>
                <a:gd name="T33" fmla="*/ 0 h 9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1"/>
                <a:gd name="T52" fmla="*/ 0 h 900"/>
                <a:gd name="T53" fmla="*/ 1261 w 1261"/>
                <a:gd name="T54" fmla="*/ 900 h 9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1" h="900">
                  <a:moveTo>
                    <a:pt x="1261" y="15"/>
                  </a:moveTo>
                  <a:cubicBezTo>
                    <a:pt x="1246" y="10"/>
                    <a:pt x="1232" y="0"/>
                    <a:pt x="1216" y="0"/>
                  </a:cubicBezTo>
                  <a:cubicBezTo>
                    <a:pt x="1131" y="0"/>
                    <a:pt x="1046" y="7"/>
                    <a:pt x="961" y="15"/>
                  </a:cubicBezTo>
                  <a:cubicBezTo>
                    <a:pt x="945" y="17"/>
                    <a:pt x="932" y="29"/>
                    <a:pt x="916" y="30"/>
                  </a:cubicBezTo>
                  <a:cubicBezTo>
                    <a:pt x="746" y="39"/>
                    <a:pt x="576" y="40"/>
                    <a:pt x="406" y="45"/>
                  </a:cubicBezTo>
                  <a:cubicBezTo>
                    <a:pt x="376" y="50"/>
                    <a:pt x="346" y="53"/>
                    <a:pt x="316" y="60"/>
                  </a:cubicBezTo>
                  <a:cubicBezTo>
                    <a:pt x="285" y="68"/>
                    <a:pt x="226" y="90"/>
                    <a:pt x="226" y="90"/>
                  </a:cubicBezTo>
                  <a:cubicBezTo>
                    <a:pt x="193" y="123"/>
                    <a:pt x="172" y="138"/>
                    <a:pt x="151" y="180"/>
                  </a:cubicBezTo>
                  <a:cubicBezTo>
                    <a:pt x="144" y="194"/>
                    <a:pt x="147" y="214"/>
                    <a:pt x="136" y="225"/>
                  </a:cubicBezTo>
                  <a:cubicBezTo>
                    <a:pt x="125" y="236"/>
                    <a:pt x="106" y="235"/>
                    <a:pt x="91" y="240"/>
                  </a:cubicBezTo>
                  <a:cubicBezTo>
                    <a:pt x="81" y="270"/>
                    <a:pt x="79" y="304"/>
                    <a:pt x="61" y="330"/>
                  </a:cubicBezTo>
                  <a:cubicBezTo>
                    <a:pt x="51" y="345"/>
                    <a:pt x="38" y="359"/>
                    <a:pt x="31" y="375"/>
                  </a:cubicBezTo>
                  <a:cubicBezTo>
                    <a:pt x="18" y="404"/>
                    <a:pt x="1" y="465"/>
                    <a:pt x="1" y="465"/>
                  </a:cubicBezTo>
                  <a:cubicBezTo>
                    <a:pt x="6" y="520"/>
                    <a:pt x="0" y="577"/>
                    <a:pt x="16" y="630"/>
                  </a:cubicBezTo>
                  <a:cubicBezTo>
                    <a:pt x="21" y="647"/>
                    <a:pt x="47" y="648"/>
                    <a:pt x="61" y="660"/>
                  </a:cubicBezTo>
                  <a:cubicBezTo>
                    <a:pt x="176" y="756"/>
                    <a:pt x="39" y="661"/>
                    <a:pt x="151" y="735"/>
                  </a:cubicBezTo>
                  <a:cubicBezTo>
                    <a:pt x="221" y="840"/>
                    <a:pt x="345" y="847"/>
                    <a:pt x="451" y="900"/>
                  </a:cubicBezTo>
                </a:path>
              </a:pathLst>
            </a:cu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kern="1200"/>
            </a:p>
          </p:txBody>
        </p:sp>
        <p:sp>
          <p:nvSpPr>
            <p:cNvPr id="11" name="Freeform 10"/>
            <p:cNvSpPr>
              <a:spLocks noChangeAspect="1"/>
            </p:cNvSpPr>
            <p:nvPr/>
          </p:nvSpPr>
          <p:spPr bwMode="auto">
            <a:xfrm>
              <a:off x="4387" y="2194"/>
              <a:ext cx="673" cy="532"/>
            </a:xfrm>
            <a:custGeom>
              <a:avLst/>
              <a:gdLst>
                <a:gd name="T0" fmla="*/ 0 w 1403"/>
                <a:gd name="T1" fmla="*/ 0 h 1108"/>
                <a:gd name="T2" fmla="*/ 0 w 1403"/>
                <a:gd name="T3" fmla="*/ 0 h 1108"/>
                <a:gd name="T4" fmla="*/ 0 w 1403"/>
                <a:gd name="T5" fmla="*/ 0 h 1108"/>
                <a:gd name="T6" fmla="*/ 0 w 1403"/>
                <a:gd name="T7" fmla="*/ 0 h 1108"/>
                <a:gd name="T8" fmla="*/ 0 w 1403"/>
                <a:gd name="T9" fmla="*/ 0 h 1108"/>
                <a:gd name="T10" fmla="*/ 0 w 1403"/>
                <a:gd name="T11" fmla="*/ 0 h 1108"/>
                <a:gd name="T12" fmla="*/ 0 w 1403"/>
                <a:gd name="T13" fmla="*/ 0 h 1108"/>
                <a:gd name="T14" fmla="*/ 0 w 1403"/>
                <a:gd name="T15" fmla="*/ 0 h 1108"/>
                <a:gd name="T16" fmla="*/ 0 w 1403"/>
                <a:gd name="T17" fmla="*/ 0 h 1108"/>
                <a:gd name="T18" fmla="*/ 0 w 1403"/>
                <a:gd name="T19" fmla="*/ 0 h 1108"/>
                <a:gd name="T20" fmla="*/ 0 w 1403"/>
                <a:gd name="T21" fmla="*/ 0 h 1108"/>
                <a:gd name="T22" fmla="*/ 0 w 1403"/>
                <a:gd name="T23" fmla="*/ 0 h 1108"/>
                <a:gd name="T24" fmla="*/ 0 w 1403"/>
                <a:gd name="T25" fmla="*/ 0 h 1108"/>
                <a:gd name="T26" fmla="*/ 0 w 1403"/>
                <a:gd name="T27" fmla="*/ 0 h 1108"/>
                <a:gd name="T28" fmla="*/ 0 w 1403"/>
                <a:gd name="T29" fmla="*/ 0 h 1108"/>
                <a:gd name="T30" fmla="*/ 0 w 1403"/>
                <a:gd name="T31" fmla="*/ 0 h 1108"/>
                <a:gd name="T32" fmla="*/ 0 w 1403"/>
                <a:gd name="T33" fmla="*/ 0 h 1108"/>
                <a:gd name="T34" fmla="*/ 0 w 1403"/>
                <a:gd name="T35" fmla="*/ 0 h 1108"/>
                <a:gd name="T36" fmla="*/ 0 w 1403"/>
                <a:gd name="T37" fmla="*/ 0 h 1108"/>
                <a:gd name="T38" fmla="*/ 0 w 1403"/>
                <a:gd name="T39" fmla="*/ 0 h 1108"/>
                <a:gd name="T40" fmla="*/ 0 w 1403"/>
                <a:gd name="T41" fmla="*/ 0 h 1108"/>
                <a:gd name="T42" fmla="*/ 0 w 1403"/>
                <a:gd name="T43" fmla="*/ 0 h 1108"/>
                <a:gd name="T44" fmla="*/ 0 w 1403"/>
                <a:gd name="T45" fmla="*/ 0 h 1108"/>
                <a:gd name="T46" fmla="*/ 0 w 1403"/>
                <a:gd name="T47" fmla="*/ 0 h 1108"/>
                <a:gd name="T48" fmla="*/ 0 w 1403"/>
                <a:gd name="T49" fmla="*/ 0 h 1108"/>
                <a:gd name="T50" fmla="*/ 0 w 1403"/>
                <a:gd name="T51" fmla="*/ 0 h 1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03"/>
                <a:gd name="T79" fmla="*/ 0 h 1108"/>
                <a:gd name="T80" fmla="*/ 1403 w 1403"/>
                <a:gd name="T81" fmla="*/ 1108 h 1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03" h="1108">
                  <a:moveTo>
                    <a:pt x="1200" y="28"/>
                  </a:moveTo>
                  <a:cubicBezTo>
                    <a:pt x="1042" y="5"/>
                    <a:pt x="1054" y="0"/>
                    <a:pt x="840" y="28"/>
                  </a:cubicBezTo>
                  <a:cubicBezTo>
                    <a:pt x="751" y="40"/>
                    <a:pt x="632" y="95"/>
                    <a:pt x="540" y="118"/>
                  </a:cubicBezTo>
                  <a:cubicBezTo>
                    <a:pt x="434" y="188"/>
                    <a:pt x="568" y="107"/>
                    <a:pt x="420" y="163"/>
                  </a:cubicBezTo>
                  <a:cubicBezTo>
                    <a:pt x="403" y="169"/>
                    <a:pt x="391" y="185"/>
                    <a:pt x="375" y="193"/>
                  </a:cubicBezTo>
                  <a:cubicBezTo>
                    <a:pt x="251" y="255"/>
                    <a:pt x="414" y="152"/>
                    <a:pt x="285" y="238"/>
                  </a:cubicBezTo>
                  <a:cubicBezTo>
                    <a:pt x="199" y="367"/>
                    <a:pt x="314" y="215"/>
                    <a:pt x="210" y="298"/>
                  </a:cubicBezTo>
                  <a:cubicBezTo>
                    <a:pt x="196" y="309"/>
                    <a:pt x="192" y="330"/>
                    <a:pt x="180" y="343"/>
                  </a:cubicBezTo>
                  <a:cubicBezTo>
                    <a:pt x="152" y="375"/>
                    <a:pt x="120" y="403"/>
                    <a:pt x="90" y="433"/>
                  </a:cubicBezTo>
                  <a:cubicBezTo>
                    <a:pt x="34" y="489"/>
                    <a:pt x="27" y="585"/>
                    <a:pt x="15" y="658"/>
                  </a:cubicBezTo>
                  <a:cubicBezTo>
                    <a:pt x="10" y="728"/>
                    <a:pt x="0" y="798"/>
                    <a:pt x="0" y="868"/>
                  </a:cubicBezTo>
                  <a:cubicBezTo>
                    <a:pt x="0" y="904"/>
                    <a:pt x="22" y="1010"/>
                    <a:pt x="60" y="1033"/>
                  </a:cubicBezTo>
                  <a:cubicBezTo>
                    <a:pt x="87" y="1050"/>
                    <a:pt x="124" y="1045"/>
                    <a:pt x="150" y="1063"/>
                  </a:cubicBezTo>
                  <a:cubicBezTo>
                    <a:pt x="165" y="1073"/>
                    <a:pt x="177" y="1089"/>
                    <a:pt x="195" y="1093"/>
                  </a:cubicBezTo>
                  <a:cubicBezTo>
                    <a:pt x="254" y="1105"/>
                    <a:pt x="315" y="1103"/>
                    <a:pt x="375" y="1108"/>
                  </a:cubicBezTo>
                  <a:cubicBezTo>
                    <a:pt x="420" y="1103"/>
                    <a:pt x="467" y="1107"/>
                    <a:pt x="510" y="1093"/>
                  </a:cubicBezTo>
                  <a:cubicBezTo>
                    <a:pt x="544" y="1082"/>
                    <a:pt x="600" y="1033"/>
                    <a:pt x="600" y="1033"/>
                  </a:cubicBezTo>
                  <a:cubicBezTo>
                    <a:pt x="626" y="954"/>
                    <a:pt x="606" y="1001"/>
                    <a:pt x="675" y="898"/>
                  </a:cubicBezTo>
                  <a:cubicBezTo>
                    <a:pt x="712" y="842"/>
                    <a:pt x="687" y="756"/>
                    <a:pt x="765" y="733"/>
                  </a:cubicBezTo>
                  <a:cubicBezTo>
                    <a:pt x="799" y="723"/>
                    <a:pt x="835" y="721"/>
                    <a:pt x="870" y="718"/>
                  </a:cubicBezTo>
                  <a:cubicBezTo>
                    <a:pt x="940" y="711"/>
                    <a:pt x="1010" y="708"/>
                    <a:pt x="1080" y="703"/>
                  </a:cubicBezTo>
                  <a:cubicBezTo>
                    <a:pt x="1168" y="674"/>
                    <a:pt x="1244" y="641"/>
                    <a:pt x="1305" y="568"/>
                  </a:cubicBezTo>
                  <a:cubicBezTo>
                    <a:pt x="1317" y="554"/>
                    <a:pt x="1328" y="539"/>
                    <a:pt x="1335" y="523"/>
                  </a:cubicBezTo>
                  <a:cubicBezTo>
                    <a:pt x="1348" y="494"/>
                    <a:pt x="1365" y="433"/>
                    <a:pt x="1365" y="433"/>
                  </a:cubicBezTo>
                  <a:cubicBezTo>
                    <a:pt x="1380" y="331"/>
                    <a:pt x="1403" y="186"/>
                    <a:pt x="1320" y="103"/>
                  </a:cubicBezTo>
                  <a:cubicBezTo>
                    <a:pt x="1272" y="55"/>
                    <a:pt x="1150" y="78"/>
                    <a:pt x="1200" y="28"/>
                  </a:cubicBezTo>
                  <a:close/>
                </a:path>
              </a:pathLst>
            </a:custGeom>
            <a:solidFill>
              <a:srgbClr val="C64200"/>
            </a:solidFill>
            <a:ln w="28575">
              <a:solidFill>
                <a:srgbClr val="993300"/>
              </a:solidFill>
              <a:round/>
              <a:headEnd/>
              <a:tailEnd/>
            </a:ln>
          </p:spPr>
          <p:txBody>
            <a:bodyPr/>
            <a:lstStyle/>
            <a:p>
              <a:endParaRPr lang="en-US" kern="1200"/>
            </a:p>
          </p:txBody>
        </p:sp>
        <p:sp>
          <p:nvSpPr>
            <p:cNvPr id="17" name="Oval 16"/>
            <p:cNvSpPr>
              <a:spLocks noChangeAspect="1" noChangeArrowheads="1"/>
            </p:cNvSpPr>
            <p:nvPr/>
          </p:nvSpPr>
          <p:spPr bwMode="auto">
            <a:xfrm>
              <a:off x="4819" y="2726"/>
              <a:ext cx="86" cy="86"/>
            </a:xfrm>
            <a:prstGeom prst="ellipse">
              <a:avLst/>
            </a:prstGeom>
            <a:solidFill>
              <a:srgbClr val="FFFF00"/>
            </a:solidFill>
            <a:ln w="9525">
              <a:solidFill>
                <a:srgbClr val="000000"/>
              </a:solidFill>
              <a:round/>
              <a:headEnd/>
              <a:tailEnd/>
            </a:ln>
          </p:spPr>
          <p:txBody>
            <a:bodyPr/>
            <a:lstStyle/>
            <a:p>
              <a:endParaRPr lang="ar-sa" kern="1200"/>
            </a:p>
          </p:txBody>
        </p:sp>
      </p:grpSp>
      <p:sp>
        <p:nvSpPr>
          <p:cNvPr id="18" name="Text Box 41"/>
          <p:cNvSpPr txBox="1">
            <a:spLocks noChangeAspect="1" noChangeArrowheads="1"/>
          </p:cNvSpPr>
          <p:nvPr/>
        </p:nvSpPr>
        <p:spPr bwMode="auto">
          <a:xfrm>
            <a:off x="9632176" y="5026583"/>
            <a:ext cx="2238982" cy="10705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sz="1800" kern="1200" dirty="0">
                <a:solidFill>
                  <a:srgbClr val="333399"/>
                </a:solidFill>
                <a:latin typeface="Times New Roman" charset="0"/>
                <a:sym typeface="Wingdings" charset="0"/>
              </a:rPr>
              <a:t>Normal</a:t>
            </a:r>
            <a:r>
              <a:rPr lang="en-US" sz="1800" kern="1200" dirty="0">
                <a:solidFill>
                  <a:srgbClr val="333399"/>
                </a:solidFill>
                <a:latin typeface="Times New Roman" charset="0"/>
              </a:rPr>
              <a:t>  unconjugated bilirubin (in blood)</a:t>
            </a:r>
          </a:p>
          <a:p>
            <a:pPr eaLnBrk="1" hangingPunct="1"/>
            <a:r>
              <a:rPr lang="en-US" sz="1800" kern="1200" dirty="0">
                <a:solidFill>
                  <a:srgbClr val="800080"/>
                </a:solidFill>
                <a:latin typeface="Times New Roman" charset="0"/>
                <a:sym typeface="Wingdings" charset="0"/>
              </a:rPr>
              <a:t>  </a:t>
            </a:r>
            <a:r>
              <a:rPr lang="en-US" sz="1800" kern="1200" dirty="0">
                <a:solidFill>
                  <a:srgbClr val="800080"/>
                </a:solidFill>
                <a:latin typeface="Times New Roman" charset="0"/>
              </a:rPr>
              <a:t>conjugated bilirubin </a:t>
            </a:r>
          </a:p>
          <a:p>
            <a:pPr eaLnBrk="1" hangingPunct="1"/>
            <a:r>
              <a:rPr lang="en-US" sz="1800" kern="1200" dirty="0">
                <a:solidFill>
                  <a:srgbClr val="800080"/>
                </a:solidFill>
                <a:latin typeface="Times New Roman" charset="0"/>
              </a:rPr>
              <a:t>      (in blood)  </a:t>
            </a:r>
            <a:endParaRPr lang="en-US" sz="1800" kern="1200" dirty="0">
              <a:latin typeface="Times New Roman" charset="0"/>
            </a:endParaRPr>
          </a:p>
        </p:txBody>
      </p:sp>
    </p:spTree>
    <p:extLst>
      <p:ext uri="{BB962C8B-B14F-4D97-AF65-F5344CB8AC3E}">
        <p14:creationId xmlns:p14="http://schemas.microsoft.com/office/powerpoint/2010/main" val="588445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a:t>
            </a:r>
          </a:p>
        </p:txBody>
      </p:sp>
      <p:sp>
        <p:nvSpPr>
          <p:cNvPr id="3" name="Content Placeholder 2"/>
          <p:cNvSpPr>
            <a:spLocks noGrp="1"/>
          </p:cNvSpPr>
          <p:nvPr>
            <p:ph idx="1"/>
          </p:nvPr>
        </p:nvSpPr>
        <p:spPr>
          <a:xfrm>
            <a:off x="572275" y="1350289"/>
            <a:ext cx="10813077" cy="4195481"/>
          </a:xfrm>
        </p:spPr>
        <p:txBody>
          <a:bodyPr>
            <a:noAutofit/>
          </a:bodyPr>
          <a:lstStyle/>
          <a:p>
            <a:pPr algn="just">
              <a:lnSpc>
                <a:spcPct val="150000"/>
              </a:lnSpc>
              <a:buClr>
                <a:schemeClr val="accent1">
                  <a:lumMod val="60000"/>
                  <a:lumOff val="40000"/>
                </a:schemeClr>
              </a:buClr>
            </a:pPr>
            <a:r>
              <a:rPr lang="en-US" dirty="0"/>
              <a:t>Bilirubin in serum is coupled with </a:t>
            </a:r>
            <a:r>
              <a:rPr lang="en-US" b="1" dirty="0">
                <a:solidFill>
                  <a:schemeClr val="accent4">
                    <a:lumMod val="75000"/>
                  </a:schemeClr>
                </a:solidFill>
              </a:rPr>
              <a:t>diazotized </a:t>
            </a:r>
            <a:r>
              <a:rPr lang="en-US" b="1" dirty="0" err="1" smtClean="0">
                <a:solidFill>
                  <a:schemeClr val="accent4">
                    <a:lumMod val="75000"/>
                  </a:schemeClr>
                </a:solidFill>
              </a:rPr>
              <a:t>sulphanilic</a:t>
            </a:r>
            <a:r>
              <a:rPr lang="en-US" b="1" dirty="0" smtClean="0">
                <a:solidFill>
                  <a:schemeClr val="accent4">
                    <a:lumMod val="75000"/>
                  </a:schemeClr>
                </a:solidFill>
              </a:rPr>
              <a:t> </a:t>
            </a:r>
            <a:r>
              <a:rPr lang="en-US" b="1" dirty="0">
                <a:solidFill>
                  <a:schemeClr val="accent4">
                    <a:lumMod val="75000"/>
                  </a:schemeClr>
                </a:solidFill>
              </a:rPr>
              <a:t>acid </a:t>
            </a:r>
            <a:r>
              <a:rPr lang="en-US" dirty="0"/>
              <a:t>to form azobilirubin . </a:t>
            </a:r>
          </a:p>
          <a:p>
            <a:pPr algn="just">
              <a:lnSpc>
                <a:spcPct val="150000"/>
              </a:lnSpc>
              <a:buClr>
                <a:schemeClr val="accent1">
                  <a:lumMod val="60000"/>
                  <a:lumOff val="40000"/>
                </a:schemeClr>
              </a:buClr>
            </a:pPr>
            <a:r>
              <a:rPr lang="en-US" dirty="0"/>
              <a:t>The water soluble </a:t>
            </a:r>
            <a:r>
              <a:rPr lang="en-US" b="1" dirty="0">
                <a:solidFill>
                  <a:schemeClr val="accent3">
                    <a:lumMod val="75000"/>
                  </a:schemeClr>
                </a:solidFill>
              </a:rPr>
              <a:t>conjugated bilirubin (direct bilirubin) </a:t>
            </a:r>
            <a:r>
              <a:rPr lang="en-US" dirty="0"/>
              <a:t>reacts easily with reagents such as diazotized </a:t>
            </a:r>
            <a:r>
              <a:rPr lang="en-US" dirty="0" err="1"/>
              <a:t>sulphanilic</a:t>
            </a:r>
            <a:r>
              <a:rPr lang="en-US" dirty="0"/>
              <a:t> acid. </a:t>
            </a:r>
          </a:p>
          <a:p>
            <a:pPr algn="just">
              <a:lnSpc>
                <a:spcPct val="150000"/>
              </a:lnSpc>
              <a:buClr>
                <a:schemeClr val="accent1">
                  <a:lumMod val="60000"/>
                  <a:lumOff val="40000"/>
                </a:schemeClr>
              </a:buClr>
            </a:pPr>
            <a:r>
              <a:rPr lang="en-US" dirty="0"/>
              <a:t>while </a:t>
            </a:r>
            <a:r>
              <a:rPr lang="en-US" b="1" dirty="0">
                <a:solidFill>
                  <a:srgbClr val="3366FF"/>
                </a:solidFill>
              </a:rPr>
              <a:t>the water insoluble unconjugated bilirubin (indirect bilirubin) </a:t>
            </a:r>
            <a:r>
              <a:rPr lang="en-US" dirty="0"/>
              <a:t>requires a solubilizing reagent, such as </a:t>
            </a:r>
            <a:r>
              <a:rPr lang="en-US" b="1" dirty="0">
                <a:solidFill>
                  <a:schemeClr val="accent1">
                    <a:lumMod val="50000"/>
                  </a:schemeClr>
                </a:solidFill>
              </a:rPr>
              <a:t>Caffeine</a:t>
            </a:r>
            <a:r>
              <a:rPr lang="en-US" dirty="0"/>
              <a:t>, in order to react with the diazotized </a:t>
            </a:r>
            <a:r>
              <a:rPr lang="en-US" dirty="0" err="1"/>
              <a:t>sulphanilic</a:t>
            </a:r>
            <a:r>
              <a:rPr lang="en-US" dirty="0"/>
              <a:t> acid. </a:t>
            </a:r>
          </a:p>
          <a:p>
            <a:pPr algn="just">
              <a:lnSpc>
                <a:spcPct val="150000"/>
              </a:lnSpc>
              <a:buClr>
                <a:schemeClr val="accent1">
                  <a:lumMod val="60000"/>
                  <a:lumOff val="40000"/>
                </a:schemeClr>
              </a:buClr>
            </a:pPr>
            <a:r>
              <a:rPr lang="en-US" dirty="0"/>
              <a:t> In this experiment, the direct bilirubin is estimated in the absence of the solubilizing agent and then further bilirubin estimation in the presence of the solubilizing agent will give the total bilirubin level. </a:t>
            </a:r>
          </a:p>
          <a:p>
            <a:pPr algn="just">
              <a:lnSpc>
                <a:spcPct val="150000"/>
              </a:lnSpc>
              <a:buClr>
                <a:schemeClr val="accent1">
                  <a:lumMod val="60000"/>
                  <a:lumOff val="40000"/>
                </a:schemeClr>
              </a:buClr>
            </a:pPr>
            <a:r>
              <a:rPr lang="en-US" dirty="0" smtClean="0"/>
              <a:t>The </a:t>
            </a:r>
            <a:r>
              <a:rPr lang="en-US" dirty="0"/>
              <a:t>indirect or unconjugated bilirubin is then found by difference.</a:t>
            </a:r>
          </a:p>
        </p:txBody>
      </p:sp>
    </p:spTree>
    <p:extLst>
      <p:ext uri="{BB962C8B-B14F-4D97-AF65-F5344CB8AC3E}">
        <p14:creationId xmlns:p14="http://schemas.microsoft.com/office/powerpoint/2010/main" val="338461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810" y="142585"/>
            <a:ext cx="9404723" cy="1400530"/>
          </a:xfrm>
        </p:spPr>
        <p:txBody>
          <a:bodyPr/>
          <a:lstStyle/>
          <a:p>
            <a:r>
              <a:rPr lang="en-US" dirty="0"/>
              <a:t>Method</a:t>
            </a:r>
          </a:p>
        </p:txBody>
      </p:sp>
      <p:sp>
        <p:nvSpPr>
          <p:cNvPr id="5" name="Rectangle 4"/>
          <p:cNvSpPr/>
          <p:nvPr/>
        </p:nvSpPr>
        <p:spPr>
          <a:xfrm>
            <a:off x="556638" y="955414"/>
            <a:ext cx="9958551" cy="369332"/>
          </a:xfrm>
          <a:prstGeom prst="rect">
            <a:avLst/>
          </a:prstGeom>
        </p:spPr>
        <p:txBody>
          <a:bodyPr wrap="square">
            <a:spAutoFit/>
          </a:bodyPr>
          <a:lstStyle/>
          <a:p>
            <a:r>
              <a:rPr lang="en-US" dirty="0"/>
              <a:t>Label 4 tubes as TT (total test), TB ( total Blank), DT (direct test), DB (direct Blank). </a:t>
            </a:r>
          </a:p>
        </p:txBody>
      </p:sp>
      <p:graphicFrame>
        <p:nvGraphicFramePr>
          <p:cNvPr id="15" name="Content Placeholder 3"/>
          <p:cNvGraphicFramePr>
            <a:graphicFrameLocks noGrp="1"/>
          </p:cNvGraphicFramePr>
          <p:nvPr>
            <p:ph idx="1"/>
            <p:extLst>
              <p:ext uri="{D42A27DB-BD31-4B8C-83A1-F6EECF244321}">
                <p14:modId xmlns:p14="http://schemas.microsoft.com/office/powerpoint/2010/main" val="110202195"/>
              </p:ext>
            </p:extLst>
          </p:nvPr>
        </p:nvGraphicFramePr>
        <p:xfrm>
          <a:off x="582706" y="1360864"/>
          <a:ext cx="9227456" cy="5237315"/>
        </p:xfrm>
        <a:graphic>
          <a:graphicData uri="http://schemas.openxmlformats.org/drawingml/2006/table">
            <a:tbl>
              <a:tblPr rtl="1"/>
              <a:tblGrid>
                <a:gridCol w="1518659"/>
                <a:gridCol w="1561438"/>
                <a:gridCol w="1518659"/>
                <a:gridCol w="1326700"/>
                <a:gridCol w="3302000"/>
              </a:tblGrid>
              <a:tr h="2951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sto MT" charset="0"/>
                          <a:ea typeface="ＭＳ Ｐゴシック" charset="0"/>
                        </a:rPr>
                        <a:t>DB</a:t>
                      </a:r>
                      <a:endParaRPr kumimoji="0" lang="ar-sa" sz="1800" b="1"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877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sto MT" charset="0"/>
                          <a:ea typeface="ＭＳ Ｐゴシック" charset="0"/>
                        </a:rPr>
                        <a:t>DT</a:t>
                      </a:r>
                      <a:endParaRPr kumimoji="0" lang="ar-sa" sz="1800" b="1"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877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sto MT" charset="0"/>
                          <a:ea typeface="ＭＳ Ｐゴシック" charset="0"/>
                        </a:rPr>
                        <a:t>TB</a:t>
                      </a:r>
                      <a:endParaRPr kumimoji="0" lang="ar-sa" sz="1800" b="1"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284C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sto MT" charset="0"/>
                          <a:ea typeface="ＭＳ Ｐゴシック" charset="0"/>
                        </a:rPr>
                        <a:t>TT</a:t>
                      </a:r>
                      <a:endParaRPr kumimoji="0" lang="ar-sa" sz="1800" b="1"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284C6"/>
                    </a:solidFill>
                  </a:tcPr>
                </a:tc>
                <a:tc>
                  <a:txBody>
                    <a:bodyPr/>
                    <a:lstStyle/>
                    <a:p>
                      <a:endParaRPr lang="en-US"/>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14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sto MT" charset="0"/>
                          <a:ea typeface="ＭＳ Ｐゴシック" charset="0"/>
                        </a:rPr>
                        <a:t>0.20 ml</a:t>
                      </a:r>
                      <a:endParaRPr kumimoji="0" lang="ar-sa" sz="1800" b="0"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sto MT" charset="0"/>
                          <a:ea typeface="ＭＳ Ｐゴシック" charset="0"/>
                        </a:rPr>
                        <a:t>0.20 ml</a:t>
                      </a:r>
                      <a:endParaRPr kumimoji="0" lang="ar-sa" sz="1800" b="0"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sto MT" charset="0"/>
                          <a:ea typeface="ＭＳ Ｐゴシック" charset="0"/>
                        </a:rPr>
                        <a:t>0.20 ml</a:t>
                      </a:r>
                      <a:endParaRPr kumimoji="0" lang="ar-sa" sz="1800" b="0"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sto MT" charset="0"/>
                          <a:ea typeface="ＭＳ Ｐゴシック" charset="0"/>
                        </a:rPr>
                        <a:t>0.20 ml</a:t>
                      </a:r>
                      <a:endParaRPr kumimoji="0" lang="ar-sa" sz="1800" b="0"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sto MT" charset="0"/>
                          <a:ea typeface="ＭＳ Ｐゴシック" charset="0"/>
                        </a:rPr>
                        <a:t>Solution </a:t>
                      </a:r>
                      <a:r>
                        <a:rPr kumimoji="0" lang="en-US" sz="1800" b="0" i="0" u="none" strike="noStrike" cap="none" normalizeH="0" baseline="0" dirty="0" smtClean="0">
                          <a:ln>
                            <a:noFill/>
                          </a:ln>
                          <a:solidFill>
                            <a:schemeClr val="tx1"/>
                          </a:solidFill>
                          <a:effectLst/>
                          <a:latin typeface="Calisto MT" charset="0"/>
                          <a:ea typeface="ＭＳ Ｐゴシック" charset="0"/>
                        </a:rPr>
                        <a:t>1</a:t>
                      </a:r>
                    </a:p>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alisto MT" charset="0"/>
                          <a:ea typeface="ＭＳ Ｐゴシック" charset="0"/>
                        </a:rPr>
                        <a:t>(</a:t>
                      </a:r>
                      <a:r>
                        <a:rPr kumimoji="0" lang="en-US" sz="1800" b="0" i="0" u="none" strike="noStrike" cap="none" normalizeH="0" baseline="0" dirty="0" err="1" smtClean="0">
                          <a:ln>
                            <a:noFill/>
                          </a:ln>
                          <a:solidFill>
                            <a:schemeClr val="tx1"/>
                          </a:solidFill>
                          <a:effectLst/>
                          <a:latin typeface="Calisto MT" charset="0"/>
                          <a:ea typeface="ＭＳ Ｐゴシック" charset="0"/>
                        </a:rPr>
                        <a:t>sulphanilic</a:t>
                      </a:r>
                      <a:r>
                        <a:rPr kumimoji="0" lang="en-US" sz="1800" b="0" i="0" u="none" strike="noStrike" cap="none" normalizeH="0" baseline="0" dirty="0" smtClean="0">
                          <a:ln>
                            <a:noFill/>
                          </a:ln>
                          <a:solidFill>
                            <a:schemeClr val="tx1"/>
                          </a:solidFill>
                          <a:effectLst/>
                          <a:latin typeface="Calisto MT" charset="0"/>
                          <a:ea typeface="ＭＳ Ｐゴシック" charset="0"/>
                        </a:rPr>
                        <a:t> acid + </a:t>
                      </a:r>
                      <a:r>
                        <a:rPr kumimoji="0" lang="en-US" sz="1800" b="0" i="0" u="none" strike="noStrike" cap="none" normalizeH="0" baseline="0" dirty="0" err="1" smtClean="0">
                          <a:ln>
                            <a:noFill/>
                          </a:ln>
                          <a:solidFill>
                            <a:schemeClr val="tx1"/>
                          </a:solidFill>
                          <a:effectLst/>
                          <a:latin typeface="Calisto MT" charset="0"/>
                          <a:ea typeface="ＭＳ Ｐゴシック" charset="0"/>
                        </a:rPr>
                        <a:t>HCl</a:t>
                      </a:r>
                      <a:r>
                        <a:rPr kumimoji="0" lang="en-US" sz="1800" b="0" i="0" u="none" strike="noStrike" cap="none" normalizeH="0" baseline="0" dirty="0" smtClean="0">
                          <a:ln>
                            <a:noFill/>
                          </a:ln>
                          <a:solidFill>
                            <a:schemeClr val="tx1"/>
                          </a:solidFill>
                          <a:effectLst/>
                          <a:latin typeface="Calisto MT" charset="0"/>
                          <a:ea typeface="ＭＳ Ｐゴシック" charset="0"/>
                        </a:rPr>
                        <a:t>)</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r>
              <a:tr h="516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a:ln>
                            <a:noFill/>
                          </a:ln>
                          <a:solidFill>
                            <a:schemeClr val="tx1"/>
                          </a:solidFill>
                          <a:effectLst/>
                          <a:latin typeface="Calisto MT" charset="0"/>
                          <a:ea typeface="ＭＳ Ｐゴシック" charset="0"/>
                        </a:rPr>
                        <a:t>-</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sto MT" charset="0"/>
                          <a:ea typeface="ＭＳ Ｐゴシック" charset="0"/>
                        </a:rPr>
                        <a:t>(0.05 ml)</a:t>
                      </a:r>
                      <a:endParaRPr kumimoji="0" lang="ar-sa" sz="1800" b="0"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a:ln>
                            <a:noFill/>
                          </a:ln>
                          <a:solidFill>
                            <a:schemeClr val="tx1"/>
                          </a:solidFill>
                          <a:effectLst/>
                          <a:latin typeface="Calisto MT" charset="0"/>
                          <a:ea typeface="ＭＳ Ｐゴシック" charset="0"/>
                        </a:rPr>
                        <a:t>-</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sto MT" charset="0"/>
                          <a:ea typeface="ＭＳ Ｐゴシック" charset="0"/>
                        </a:rPr>
                        <a:t>(0.05 ml)</a:t>
                      </a:r>
                      <a:endParaRPr kumimoji="0" lang="ar-sa" sz="1800" b="0"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sto MT" charset="0"/>
                          <a:ea typeface="ＭＳ Ｐゴシック" charset="0"/>
                        </a:rPr>
                        <a:t>Solution 2</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(Sodium nitrate)</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147">
                <a:tc>
                  <a:txBody>
                    <a:bodyPr/>
                    <a:lstStyle/>
                    <a:p>
                      <a:pPr algn="ctr"/>
                      <a:r>
                        <a:rPr lang="en-US" sz="1800" dirty="0" smtClean="0"/>
                        <a:t>_</a:t>
                      </a:r>
                      <a:endParaRPr lang="en-US" sz="1800" dirty="0"/>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algn="ctr"/>
                      <a:r>
                        <a:rPr lang="en-US" sz="1800" dirty="0" smtClean="0"/>
                        <a:t>_</a:t>
                      </a:r>
                      <a:endParaRPr lang="en-US" sz="1800" dirty="0"/>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sto MT" charset="0"/>
                          <a:ea typeface="ＭＳ Ｐゴシック" charset="0"/>
                        </a:rPr>
                        <a:t>1.00 ml</a:t>
                      </a:r>
                      <a:endParaRPr kumimoji="0" lang="ar-sa" sz="1800" b="0"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sto MT" charset="0"/>
                          <a:ea typeface="ＭＳ Ｐゴシック" charset="0"/>
                        </a:rPr>
                        <a:t>1.00 ml</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sto MT" charset="0"/>
                          <a:ea typeface="ＭＳ Ｐゴシック" charset="0"/>
                        </a:rPr>
                        <a:t>Solution </a:t>
                      </a:r>
                      <a:r>
                        <a:rPr kumimoji="0" lang="en-US" sz="1800" b="0" i="0" u="none" strike="noStrike" cap="none" normalizeH="0" baseline="0" dirty="0" smtClean="0">
                          <a:ln>
                            <a:noFill/>
                          </a:ln>
                          <a:solidFill>
                            <a:schemeClr val="tx1"/>
                          </a:solidFill>
                          <a:effectLst/>
                          <a:latin typeface="Calisto MT" charset="0"/>
                          <a:ea typeface="ＭＳ Ｐゴシック" charset="0"/>
                        </a:rPr>
                        <a:t>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(Caffeine + Sodium benzoate)  </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r>
              <a:tr h="4619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sto MT" charset="0"/>
                          <a:ea typeface="ＭＳ Ｐゴシック" charset="0"/>
                        </a:rPr>
                        <a:t>2.00 ml</a:t>
                      </a:r>
                      <a:endParaRPr kumimoji="0" lang="ar-sa" sz="1800" b="0"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sto MT" charset="0"/>
                          <a:ea typeface="ＭＳ Ｐゴシック" charset="0"/>
                        </a:rPr>
                        <a:t>2.00 ml</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_</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_</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err="1" smtClean="0">
                          <a:ln>
                            <a:noFill/>
                          </a:ln>
                          <a:solidFill>
                            <a:schemeClr val="tx1"/>
                          </a:solidFill>
                          <a:effectLst/>
                          <a:latin typeface="Calisto MT" charset="0"/>
                          <a:ea typeface="ＭＳ Ｐゴシック" charset="0"/>
                        </a:rPr>
                        <a:t>NaCl</a:t>
                      </a:r>
                      <a:r>
                        <a:rPr kumimoji="0" lang="en-US" sz="1800" b="0" i="0" u="none" strike="noStrike" cap="none" normalizeH="0" baseline="0" dirty="0" smtClean="0">
                          <a:ln>
                            <a:noFill/>
                          </a:ln>
                          <a:solidFill>
                            <a:schemeClr val="tx1"/>
                          </a:solidFill>
                          <a:effectLst/>
                          <a:latin typeface="Calisto MT" charset="0"/>
                          <a:ea typeface="ＭＳ Ｐゴシック" charset="0"/>
                        </a:rPr>
                        <a:t> solution 0.9%</a:t>
                      </a:r>
                      <a:endParaRPr kumimoji="0" lang="ar-sa" sz="1800" b="0" i="0" u="none" strike="noStrike" cap="none" normalizeH="0" baseline="0" dirty="0" smtClean="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r>
              <a:tr h="41835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sto MT" charset="0"/>
                          <a:ea typeface="ＭＳ Ｐゴシック" charset="0"/>
                        </a:rPr>
                        <a:t>0.20 ml</a:t>
                      </a:r>
                      <a:endParaRPr kumimoji="0" lang="ar-sa" sz="1800" b="0"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sto MT" charset="0"/>
                          <a:ea typeface="ＭＳ Ｐゴシック" charset="0"/>
                        </a:rPr>
                        <a:t>0.20 ml</a:t>
                      </a:r>
                      <a:endParaRPr kumimoji="0" lang="ar-sa" sz="1800" b="0"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a:ln>
                            <a:noFill/>
                          </a:ln>
                          <a:solidFill>
                            <a:schemeClr val="tx1"/>
                          </a:solidFill>
                          <a:effectLst/>
                          <a:latin typeface="Calisto MT" charset="0"/>
                          <a:ea typeface="ＭＳ Ｐゴシック" charset="0"/>
                        </a:rPr>
                        <a:t> </a:t>
                      </a:r>
                      <a:r>
                        <a:rPr kumimoji="0" lang="en-US" sz="1800" b="0" i="0" u="none" strike="noStrike" cap="none" normalizeH="0" baseline="0" dirty="0">
                          <a:ln>
                            <a:noFill/>
                          </a:ln>
                          <a:solidFill>
                            <a:schemeClr val="tx1"/>
                          </a:solidFill>
                          <a:effectLst/>
                          <a:latin typeface="Calisto MT" charset="0"/>
                          <a:ea typeface="ＭＳ Ｐゴシック" charset="0"/>
                        </a:rPr>
                        <a:t>0.20 </a:t>
                      </a:r>
                      <a:r>
                        <a:rPr kumimoji="0" lang="en-US" sz="1800" b="0" i="0" u="none" strike="noStrike" cap="none" normalizeH="0" baseline="0" dirty="0" smtClean="0">
                          <a:ln>
                            <a:noFill/>
                          </a:ln>
                          <a:solidFill>
                            <a:schemeClr val="tx1"/>
                          </a:solidFill>
                          <a:effectLst/>
                          <a:latin typeface="Calisto MT" charset="0"/>
                          <a:ea typeface="ＭＳ Ｐゴシック" charset="0"/>
                        </a:rPr>
                        <a:t>ml</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sto MT" charset="0"/>
                          <a:ea typeface="ＭＳ Ｐゴシック" charset="0"/>
                        </a:rPr>
                        <a:t>0.20 ml</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sto MT" charset="0"/>
                          <a:ea typeface="ＭＳ Ｐゴシック" charset="0"/>
                        </a:rPr>
                        <a:t>Sample </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785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sto MT" charset="0"/>
                          <a:ea typeface="ＭＳ Ｐゴシック" charset="0"/>
                        </a:rPr>
                        <a:t>Mix, let stand for 5 min. at 20-25</a:t>
                      </a:r>
                      <a:r>
                        <a:rPr kumimoji="0" lang="en-US" sz="1800" b="0" i="0" u="none" strike="noStrike" cap="none" normalizeH="0" baseline="30000" dirty="0">
                          <a:ln>
                            <a:noFill/>
                          </a:ln>
                          <a:solidFill>
                            <a:schemeClr val="tx1"/>
                          </a:solidFill>
                          <a:effectLst/>
                          <a:latin typeface="Calisto MT" charset="0"/>
                          <a:ea typeface="ＭＳ Ｐゴシック" charset="0"/>
                        </a:rPr>
                        <a:t>o</a:t>
                      </a:r>
                      <a:r>
                        <a:rPr kumimoji="0" lang="en-US" sz="1800" b="0" i="0" u="none" strike="noStrike" cap="none" normalizeH="0" baseline="0" dirty="0">
                          <a:ln>
                            <a:noFill/>
                          </a:ln>
                          <a:solidFill>
                            <a:schemeClr val="tx1"/>
                          </a:solidFill>
                          <a:effectLst/>
                          <a:latin typeface="Calisto MT" charset="0"/>
                          <a:ea typeface="ＭＳ Ｐゴシック" charset="0"/>
                        </a:rPr>
                        <a:t>C. Read absorbance of test against blank (A</a:t>
                      </a:r>
                      <a:r>
                        <a:rPr kumimoji="0" lang="en-US" sz="1800" b="0" i="0" u="none" strike="noStrike" cap="none" normalizeH="0" baseline="-25000" dirty="0">
                          <a:ln>
                            <a:noFill/>
                          </a:ln>
                          <a:solidFill>
                            <a:schemeClr val="tx1"/>
                          </a:solidFill>
                          <a:effectLst/>
                          <a:latin typeface="Calisto MT" charset="0"/>
                          <a:ea typeface="ＭＳ Ｐゴシック" charset="0"/>
                        </a:rPr>
                        <a:t>DB</a:t>
                      </a:r>
                      <a:r>
                        <a:rPr kumimoji="0" lang="en-US" sz="1800" b="0" i="0" u="none" strike="noStrike" cap="none" normalizeH="0" baseline="0" dirty="0">
                          <a:ln>
                            <a:noFill/>
                          </a:ln>
                          <a:solidFill>
                            <a:schemeClr val="tx1"/>
                          </a:solidFill>
                          <a:effectLst/>
                          <a:latin typeface="Calisto MT" charset="0"/>
                          <a:ea typeface="ＭＳ Ｐゴシック" charset="0"/>
                        </a:rPr>
                        <a:t>) </a:t>
                      </a:r>
                      <a:r>
                        <a:rPr kumimoji="0" lang="en-US" sz="1800" b="0" i="0" u="none" strike="noStrike" cap="none" normalizeH="0" baseline="0" dirty="0">
                          <a:ln>
                            <a:noFill/>
                          </a:ln>
                          <a:solidFill>
                            <a:srgbClr val="F4623A"/>
                          </a:solidFill>
                          <a:effectLst/>
                          <a:latin typeface="Calisto MT" charset="0"/>
                          <a:ea typeface="ＭＳ Ｐゴシック" charset="0"/>
                        </a:rPr>
                        <a:t>for direct only </a:t>
                      </a:r>
                      <a:r>
                        <a:rPr kumimoji="0" lang="en-US" sz="1800" b="0" i="0" u="none" strike="noStrike" cap="none" normalizeH="0" baseline="0" dirty="0">
                          <a:ln>
                            <a:noFill/>
                          </a:ln>
                          <a:solidFill>
                            <a:schemeClr val="tx1"/>
                          </a:solidFill>
                          <a:effectLst/>
                          <a:latin typeface="Calisto MT" charset="0"/>
                          <a:ea typeface="ＭＳ Ｐゴシック" charset="0"/>
                        </a:rPr>
                        <a:t>at 546 nm.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4623A"/>
                          </a:solidFill>
                          <a:effectLst/>
                          <a:latin typeface="Calisto MT" charset="0"/>
                          <a:ea typeface="ＭＳ Ｐゴシック" charset="0"/>
                        </a:rPr>
                        <a:t>FOR </a:t>
                      </a:r>
                      <a:r>
                        <a:rPr kumimoji="0" lang="en-US" sz="1800" b="1" i="0" u="sng" strike="noStrike" cap="none" normalizeH="0" baseline="0" dirty="0" smtClean="0">
                          <a:ln>
                            <a:noFill/>
                          </a:ln>
                          <a:solidFill>
                            <a:srgbClr val="F4623A"/>
                          </a:solidFill>
                          <a:effectLst/>
                          <a:latin typeface="Calisto MT" charset="0"/>
                          <a:ea typeface="ＭＳ Ｐゴシック" charset="0"/>
                        </a:rPr>
                        <a:t>TOTAL </a:t>
                      </a:r>
                      <a:r>
                        <a:rPr kumimoji="0" lang="en-US" sz="1800" b="0" i="0" u="none" strike="noStrike" cap="none" normalizeH="0" baseline="0" dirty="0">
                          <a:ln>
                            <a:noFill/>
                          </a:ln>
                          <a:solidFill>
                            <a:schemeClr val="tx1"/>
                          </a:solidFill>
                          <a:effectLst/>
                          <a:latin typeface="Calisto MT" charset="0"/>
                          <a:ea typeface="ＭＳ Ｐゴシック" charset="0"/>
                        </a:rPr>
                        <a:t>stand for 30 min at 20-25</a:t>
                      </a:r>
                      <a:r>
                        <a:rPr kumimoji="0" lang="en-US" sz="1800" b="0" i="0" u="none" strike="noStrike" cap="none" normalizeH="0" baseline="30000" dirty="0">
                          <a:ln>
                            <a:noFill/>
                          </a:ln>
                          <a:solidFill>
                            <a:schemeClr val="tx1"/>
                          </a:solidFill>
                          <a:effectLst/>
                          <a:latin typeface="Calisto MT" charset="0"/>
                          <a:ea typeface="ＭＳ Ｐゴシック" charset="0"/>
                        </a:rPr>
                        <a:t>o</a:t>
                      </a:r>
                      <a:r>
                        <a:rPr kumimoji="0" lang="en-US" sz="1800" b="0" i="0" u="none" strike="noStrike" cap="none" normalizeH="0" baseline="0" dirty="0">
                          <a:ln>
                            <a:noFill/>
                          </a:ln>
                          <a:solidFill>
                            <a:schemeClr val="tx1"/>
                          </a:solidFill>
                          <a:effectLst/>
                          <a:latin typeface="Calisto MT" charset="0"/>
                          <a:ea typeface="ＭＳ Ｐゴシック" charset="0"/>
                        </a:rPr>
                        <a:t>C. </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6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sto MT" charset="0"/>
                          <a:ea typeface="ＭＳ Ｐゴシック" charset="0"/>
                        </a:rPr>
                        <a:t>-</a:t>
                      </a:r>
                      <a:endParaRPr kumimoji="0" lang="ar-sa" sz="1800" b="0"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sto MT" charset="0"/>
                          <a:ea typeface="ＭＳ Ｐゴシック" charset="0"/>
                        </a:rPr>
                        <a:t>-</a:t>
                      </a:r>
                      <a:endParaRPr kumimoji="0" lang="ar-sa" sz="1800" b="0"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sto MT" charset="0"/>
                          <a:ea typeface="ＭＳ Ｐゴシック" charset="0"/>
                        </a:rPr>
                        <a:t>1.00 ml</a:t>
                      </a:r>
                      <a:endParaRPr kumimoji="0" lang="ar-sa" sz="1800" b="0"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sto MT" charset="0"/>
                          <a:ea typeface="ＭＳ Ｐゴシック" charset="0"/>
                        </a:rPr>
                        <a:t>1.00 ml</a:t>
                      </a:r>
                      <a:endParaRPr kumimoji="0" lang="ar-sa" sz="1800" b="0" i="0" u="none" strike="noStrike" cap="none" normalizeH="0" baseline="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sto MT" charset="0"/>
                          <a:ea typeface="ＭＳ Ｐゴシック" charset="0"/>
                        </a:rPr>
                        <a:t>For total bilirubin </a:t>
                      </a:r>
                      <a:endParaRPr kumimoji="0" lang="en-US" sz="1800" b="1" i="0" u="none" strike="noStrike" cap="none" normalizeH="0" baseline="0" dirty="0" smtClean="0">
                        <a:ln>
                          <a:noFill/>
                        </a:ln>
                        <a:solidFill>
                          <a:schemeClr val="tx1"/>
                        </a:solidFill>
                        <a:effectLst/>
                        <a:latin typeface="Calisto MT" charset="0"/>
                        <a:ea typeface="ＭＳ Ｐゴシック"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sto MT" charset="0"/>
                          <a:ea typeface="ＭＳ Ｐゴシック" charset="0"/>
                        </a:rPr>
                        <a:t>Solution </a:t>
                      </a:r>
                      <a:r>
                        <a:rPr kumimoji="0" lang="en-US" sz="1800" b="0" i="0" u="none" strike="noStrike" cap="none" normalizeH="0" baseline="0" dirty="0">
                          <a:ln>
                            <a:noFill/>
                          </a:ln>
                          <a:solidFill>
                            <a:schemeClr val="tx1"/>
                          </a:solidFill>
                          <a:effectLst/>
                          <a:latin typeface="Calisto MT" charset="0"/>
                          <a:ea typeface="ＭＳ Ｐゴシック" charset="0"/>
                        </a:rPr>
                        <a:t>4 </a:t>
                      </a:r>
                      <a:r>
                        <a:rPr kumimoji="0" lang="en-US" sz="1800" b="0" i="0" u="none" strike="noStrike" cap="none" normalizeH="0" baseline="0" dirty="0" smtClean="0">
                          <a:ln>
                            <a:noFill/>
                          </a:ln>
                          <a:solidFill>
                            <a:schemeClr val="tx1"/>
                          </a:solidFill>
                          <a:effectLst/>
                          <a:latin typeface="Calisto MT" charset="0"/>
                          <a:ea typeface="ＭＳ Ｐゴシック" charset="0"/>
                        </a:rPr>
                        <a:t> ( </a:t>
                      </a:r>
                      <a:r>
                        <a:rPr kumimoji="0" lang="en-US" sz="1800" b="0" i="0" u="none" strike="noStrike" cap="none" normalizeH="0" baseline="0" dirty="0" err="1" smtClean="0">
                          <a:ln>
                            <a:noFill/>
                          </a:ln>
                          <a:solidFill>
                            <a:schemeClr val="tx1"/>
                          </a:solidFill>
                          <a:effectLst/>
                          <a:latin typeface="Calisto MT" charset="0"/>
                          <a:ea typeface="ＭＳ Ｐゴシック" charset="0"/>
                        </a:rPr>
                        <a:t>NaOH</a:t>
                      </a:r>
                      <a:r>
                        <a:rPr kumimoji="0" lang="en-US" sz="1800" b="0" i="0" u="none" strike="noStrike" cap="none" normalizeH="0" baseline="0" dirty="0" smtClean="0">
                          <a:ln>
                            <a:noFill/>
                          </a:ln>
                          <a:solidFill>
                            <a:schemeClr val="tx1"/>
                          </a:solidFill>
                          <a:effectLst/>
                          <a:latin typeface="Calisto MT" charset="0"/>
                          <a:ea typeface="ＭＳ Ｐゴシック" charset="0"/>
                        </a:rPr>
                        <a:t> + </a:t>
                      </a:r>
                      <a:r>
                        <a:rPr kumimoji="0" lang="en-US" sz="1800" b="0" i="0" u="none" strike="noStrike" cap="none" normalizeH="0" baseline="0" dirty="0" err="1" smtClean="0">
                          <a:ln>
                            <a:noFill/>
                          </a:ln>
                          <a:solidFill>
                            <a:schemeClr val="tx1"/>
                          </a:solidFill>
                          <a:effectLst/>
                          <a:latin typeface="Calisto MT" charset="0"/>
                          <a:ea typeface="ＭＳ Ｐゴシック" charset="0"/>
                        </a:rPr>
                        <a:t>tartarate</a:t>
                      </a:r>
                      <a:r>
                        <a:rPr kumimoji="0" lang="en-US" sz="1800" b="0" i="0" u="none" strike="noStrike" cap="none" normalizeH="0" baseline="0" dirty="0" smtClean="0">
                          <a:ln>
                            <a:noFill/>
                          </a:ln>
                          <a:solidFill>
                            <a:schemeClr val="tx1"/>
                          </a:solidFill>
                          <a:effectLst/>
                          <a:latin typeface="Calisto MT" charset="0"/>
                          <a:ea typeface="ＭＳ Ｐゴシック" charset="0"/>
                        </a:rPr>
                        <a:t>)</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500">
                <a:tc grid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sto MT" charset="0"/>
                          <a:ea typeface="ＭＳ Ｐゴシック" charset="0"/>
                        </a:rPr>
                        <a:t>Mix and let stand for 15 min and read the absorbance at </a:t>
                      </a:r>
                      <a:r>
                        <a:rPr kumimoji="0" lang="en-US" sz="1800" b="0" i="0" u="none" strike="noStrike" cap="none" normalizeH="0" baseline="0" dirty="0" smtClean="0">
                          <a:ln>
                            <a:noFill/>
                          </a:ln>
                          <a:solidFill>
                            <a:schemeClr val="tx1"/>
                          </a:solidFill>
                          <a:effectLst/>
                          <a:latin typeface="Calisto MT" charset="0"/>
                          <a:ea typeface="ＭＳ Ｐゴシック" charset="0"/>
                        </a:rPr>
                        <a:t>578 </a:t>
                      </a:r>
                      <a:r>
                        <a:rPr kumimoji="0" lang="en-US" sz="1800" b="0" i="0" u="none" strike="noStrike" cap="none" normalizeH="0" baseline="0" dirty="0">
                          <a:ln>
                            <a:noFill/>
                          </a:ln>
                          <a:solidFill>
                            <a:schemeClr val="tx1"/>
                          </a:solidFill>
                          <a:effectLst/>
                          <a:latin typeface="Calisto MT" charset="0"/>
                          <a:ea typeface="ＭＳ Ｐゴシック" charset="0"/>
                        </a:rPr>
                        <a:t>nm against blank (A</a:t>
                      </a:r>
                      <a:r>
                        <a:rPr kumimoji="0" lang="en-US" sz="1800" b="0" i="0" u="none" strike="noStrike" cap="none" normalizeH="0" baseline="-25000" dirty="0">
                          <a:ln>
                            <a:noFill/>
                          </a:ln>
                          <a:solidFill>
                            <a:schemeClr val="tx1"/>
                          </a:solidFill>
                          <a:effectLst/>
                          <a:latin typeface="Calisto MT" charset="0"/>
                          <a:ea typeface="ＭＳ Ｐゴシック" charset="0"/>
                        </a:rPr>
                        <a:t>TB</a:t>
                      </a:r>
                      <a:r>
                        <a:rPr kumimoji="0" lang="en-US" sz="1800" b="0" i="0" u="none" strike="noStrike" cap="none" normalizeH="0" baseline="0" dirty="0">
                          <a:ln>
                            <a:noFill/>
                          </a:ln>
                          <a:solidFill>
                            <a:schemeClr val="tx1"/>
                          </a:solidFill>
                          <a:effectLst/>
                          <a:latin typeface="Calisto MT" charset="0"/>
                          <a:ea typeface="ＭＳ Ｐゴシック" charset="0"/>
                        </a:rPr>
                        <a:t>).</a:t>
                      </a:r>
                      <a:endParaRPr kumimoji="0" lang="ar-sa" sz="1800" b="0" i="0" u="none" strike="noStrike" cap="none" normalizeH="0" baseline="0" dirty="0">
                        <a:ln>
                          <a:noFill/>
                        </a:ln>
                        <a:solidFill>
                          <a:schemeClr val="tx1"/>
                        </a:solidFill>
                        <a:effectLst/>
                        <a:latin typeface="Calisto MT" charset="0"/>
                        <a:ea typeface="ＭＳ Ｐゴシック"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2068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Calculation</a:t>
            </a:r>
          </a:p>
        </p:txBody>
      </p:sp>
      <p:sp>
        <p:nvSpPr>
          <p:cNvPr id="5" name="Content Placeholder 4"/>
          <p:cNvSpPr>
            <a:spLocks noGrp="1"/>
          </p:cNvSpPr>
          <p:nvPr>
            <p:ph idx="1"/>
          </p:nvPr>
        </p:nvSpPr>
        <p:spPr>
          <a:xfrm>
            <a:off x="104589" y="1559859"/>
            <a:ext cx="12087412" cy="4551082"/>
          </a:xfrm>
        </p:spPr>
        <p:txBody>
          <a:bodyPr>
            <a:normAutofit lnSpcReduction="10000"/>
          </a:bodyPr>
          <a:lstStyle/>
          <a:p>
            <a:r>
              <a:rPr lang="en-US" b="1" dirty="0">
                <a:solidFill>
                  <a:schemeClr val="accent1"/>
                </a:solidFill>
              </a:rPr>
              <a:t>Concentration of direct bilirubin </a:t>
            </a:r>
            <a:r>
              <a:rPr lang="en-US" sz="2000" dirty="0" smtClean="0"/>
              <a:t>=  (abs. DT -  abs. DB) X 14.4 =    mg /dl</a:t>
            </a:r>
          </a:p>
          <a:p>
            <a:pPr lvl="1">
              <a:buFont typeface="Arial" charset="0"/>
              <a:buChar char="•"/>
            </a:pPr>
            <a:endParaRPr lang="en-US" sz="2000" dirty="0" smtClean="0">
              <a:solidFill>
                <a:srgbClr val="97ADD9"/>
              </a:solidFill>
            </a:endParaRPr>
          </a:p>
          <a:p>
            <a:pPr lvl="1">
              <a:buFont typeface="Arial" charset="0"/>
              <a:buChar char="•"/>
            </a:pPr>
            <a:r>
              <a:rPr lang="en-US" sz="2000" b="1" dirty="0" smtClean="0">
                <a:solidFill>
                  <a:schemeClr val="tx2">
                    <a:lumMod val="75000"/>
                  </a:schemeClr>
                </a:solidFill>
              </a:rPr>
              <a:t>Normal range: </a:t>
            </a:r>
            <a:r>
              <a:rPr lang="en-US" sz="2000" dirty="0"/>
              <a:t>Up to:  0.25 mg/dl </a:t>
            </a:r>
          </a:p>
          <a:p>
            <a:pPr marL="0" indent="0">
              <a:buNone/>
            </a:pPr>
            <a:endParaRPr lang="en-US" dirty="0"/>
          </a:p>
          <a:p>
            <a:r>
              <a:rPr lang="en-US" b="1" dirty="0">
                <a:solidFill>
                  <a:srgbClr val="B01513"/>
                </a:solidFill>
              </a:rPr>
              <a:t>Concentration of total bilirubin </a:t>
            </a:r>
            <a:r>
              <a:rPr lang="en-US" sz="2000" dirty="0" smtClean="0"/>
              <a:t>= </a:t>
            </a:r>
            <a:r>
              <a:rPr lang="en-US" sz="2000" dirty="0"/>
              <a:t>(abs. TT  -  abs. TB)X 10.8 =      mg /dl </a:t>
            </a:r>
          </a:p>
          <a:p>
            <a:pPr lvl="1">
              <a:buFont typeface="Arial" charset="0"/>
              <a:buChar char="•"/>
            </a:pPr>
            <a:endParaRPr lang="en-US" sz="2000" b="1" dirty="0" smtClean="0">
              <a:solidFill>
                <a:srgbClr val="F4623A"/>
              </a:solidFill>
            </a:endParaRPr>
          </a:p>
          <a:p>
            <a:pPr lvl="1">
              <a:buFont typeface="Arial" charset="0"/>
              <a:buChar char="•"/>
            </a:pPr>
            <a:r>
              <a:rPr lang="en-US" sz="2000" b="1" dirty="0" smtClean="0">
                <a:solidFill>
                  <a:schemeClr val="tx2">
                    <a:lumMod val="75000"/>
                  </a:schemeClr>
                </a:solidFill>
              </a:rPr>
              <a:t>Normal range: </a:t>
            </a:r>
            <a:r>
              <a:rPr lang="en-US" sz="2000" dirty="0"/>
              <a:t>Up to 1 mg/dl</a:t>
            </a:r>
          </a:p>
          <a:p>
            <a:pPr lvl="1">
              <a:buFont typeface="Arial" charset="0"/>
              <a:buChar char="•"/>
            </a:pPr>
            <a:endParaRPr lang="en-US" sz="2000" dirty="0"/>
          </a:p>
          <a:p>
            <a:r>
              <a:rPr lang="en-US" b="1" dirty="0">
                <a:solidFill>
                  <a:srgbClr val="B01513"/>
                </a:solidFill>
              </a:rPr>
              <a:t>Concentration of indirect bilirubin </a:t>
            </a:r>
            <a:r>
              <a:rPr lang="en-US" sz="2000" dirty="0" smtClean="0"/>
              <a:t>= </a:t>
            </a:r>
            <a:r>
              <a:rPr lang="en-US" sz="2000" dirty="0" err="1"/>
              <a:t>Conc</a:t>
            </a:r>
            <a:r>
              <a:rPr lang="en-US" sz="2000" dirty="0"/>
              <a:t> of total bilirubin – </a:t>
            </a:r>
            <a:r>
              <a:rPr lang="en-US" sz="2000" dirty="0" err="1"/>
              <a:t>Conc</a:t>
            </a:r>
            <a:r>
              <a:rPr lang="en-US" sz="2000" dirty="0"/>
              <a:t> of direct bilirubin=      mg /dl </a:t>
            </a:r>
          </a:p>
          <a:p>
            <a:pPr marL="742950" lvl="2" indent="-342900"/>
            <a:endParaRPr lang="en-US" sz="2000" dirty="0" smtClean="0">
              <a:solidFill>
                <a:srgbClr val="F4623A"/>
              </a:solidFill>
            </a:endParaRPr>
          </a:p>
          <a:p>
            <a:pPr marL="742950" lvl="2" indent="-342900"/>
            <a:r>
              <a:rPr lang="en-US" sz="2000" b="1" dirty="0">
                <a:solidFill>
                  <a:srgbClr val="005490"/>
                </a:solidFill>
              </a:rPr>
              <a:t>Normal range: </a:t>
            </a:r>
            <a:r>
              <a:rPr lang="en-US" sz="2000" dirty="0" smtClean="0"/>
              <a:t>0.1</a:t>
            </a:r>
            <a:r>
              <a:rPr lang="en-US" sz="2000" dirty="0"/>
              <a:t>-0.4 mg/dl</a:t>
            </a:r>
          </a:p>
          <a:p>
            <a:endParaRPr lang="en-US" dirty="0"/>
          </a:p>
        </p:txBody>
      </p:sp>
    </p:spTree>
    <p:extLst>
      <p:ext uri="{BB962C8B-B14F-4D97-AF65-F5344CB8AC3E}">
        <p14:creationId xmlns:p14="http://schemas.microsoft.com/office/powerpoint/2010/main" val="6663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normAutofit/>
          </a:bodyPr>
          <a:lstStyle/>
          <a:p>
            <a:r>
              <a:rPr lang="en-US" sz="2800" dirty="0"/>
              <a:t>To estimate the amount of bilirubin in serum.</a:t>
            </a:r>
          </a:p>
        </p:txBody>
      </p:sp>
    </p:spTree>
    <p:extLst>
      <p:ext uri="{BB962C8B-B14F-4D97-AF65-F5344CB8AC3E}">
        <p14:creationId xmlns:p14="http://schemas.microsoft.com/office/powerpoint/2010/main" val="258500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Bilirubin</a:t>
            </a:r>
          </a:p>
        </p:txBody>
      </p:sp>
      <p:sp>
        <p:nvSpPr>
          <p:cNvPr id="3" name="Content Placeholder 2"/>
          <p:cNvSpPr>
            <a:spLocks noGrp="1"/>
          </p:cNvSpPr>
          <p:nvPr>
            <p:ph idx="1"/>
          </p:nvPr>
        </p:nvSpPr>
        <p:spPr>
          <a:xfrm>
            <a:off x="332621" y="1564256"/>
            <a:ext cx="10637648" cy="4195481"/>
          </a:xfrm>
        </p:spPr>
        <p:txBody>
          <a:bodyPr>
            <a:normAutofit/>
          </a:bodyPr>
          <a:lstStyle/>
          <a:p>
            <a:r>
              <a:rPr lang="en-US" sz="2400" dirty="0" smtClean="0"/>
              <a:t>It </a:t>
            </a:r>
            <a:r>
              <a:rPr lang="en-US" sz="2400" dirty="0"/>
              <a:t>is a by</a:t>
            </a:r>
            <a:r>
              <a:rPr lang="en-US" dirty="0"/>
              <a:t>-</a:t>
            </a:r>
            <a:r>
              <a:rPr lang="en-US" sz="2400" dirty="0"/>
              <a:t>product of the breakdown of hemoglobin. </a:t>
            </a:r>
          </a:p>
        </p:txBody>
      </p:sp>
      <p:pic>
        <p:nvPicPr>
          <p:cNvPr id="1026" name="Picture 2" descr="http://dxline.info/img/new_ail/bilirubin-blood_2.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82755" y="2047212"/>
            <a:ext cx="5880006" cy="44100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05376" y="5971050"/>
            <a:ext cx="1545021" cy="307777"/>
          </a:xfrm>
          <a:prstGeom prst="rect">
            <a:avLst/>
          </a:prstGeom>
          <a:noFill/>
        </p:spPr>
        <p:txBody>
          <a:bodyPr wrap="square" rtlCol="0">
            <a:spAutoFit/>
          </a:bodyPr>
          <a:lstStyle/>
          <a:p>
            <a:r>
              <a:rPr lang="en-US" sz="1400" b="1" dirty="0" smtClean="0"/>
              <a:t>(Yellow color)</a:t>
            </a:r>
            <a:endParaRPr lang="en-US" sz="1400" b="1" dirty="0"/>
          </a:p>
        </p:txBody>
      </p:sp>
    </p:spTree>
    <p:extLst>
      <p:ext uri="{BB962C8B-B14F-4D97-AF65-F5344CB8AC3E}">
        <p14:creationId xmlns:p14="http://schemas.microsoft.com/office/powerpoint/2010/main" val="275085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52" y="195054"/>
            <a:ext cx="9404723" cy="1400530"/>
          </a:xfrm>
        </p:spPr>
        <p:txBody>
          <a:bodyPr/>
          <a:lstStyle/>
          <a:p>
            <a:r>
              <a:rPr lang="en-US" dirty="0"/>
              <a:t>Bilirubin</a:t>
            </a:r>
          </a:p>
        </p:txBody>
      </p:sp>
      <p:pic>
        <p:nvPicPr>
          <p:cNvPr id="2050" name="Picture 2" descr="http://aris.gusc.lv/ChemFiles/MedBiochem2edBaynes07/HTML/common/showimage.cfm@mediaisbn=0723433410&amp;size=thumbnails&amp;figfile=m33410-028-f0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3668" y="1152983"/>
            <a:ext cx="5818222" cy="5487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voilayl.com/wp-content/uploads/2015/07/heme13229667090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89" y="1152983"/>
            <a:ext cx="5836745" cy="536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9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87" y="250267"/>
            <a:ext cx="9404723" cy="1400530"/>
          </a:xfrm>
        </p:spPr>
        <p:txBody>
          <a:bodyPr/>
          <a:lstStyle/>
          <a:p>
            <a:r>
              <a:rPr lang="en-US" dirty="0"/>
              <a:t>Types of Bilirubin</a:t>
            </a:r>
          </a:p>
        </p:txBody>
      </p:sp>
      <p:sp>
        <p:nvSpPr>
          <p:cNvPr id="3" name="Content Placeholder 2"/>
          <p:cNvSpPr>
            <a:spLocks noGrp="1"/>
          </p:cNvSpPr>
          <p:nvPr>
            <p:ph idx="1"/>
          </p:nvPr>
        </p:nvSpPr>
        <p:spPr>
          <a:xfrm>
            <a:off x="0" y="1303397"/>
            <a:ext cx="8006824" cy="4512444"/>
          </a:xfrm>
        </p:spPr>
        <p:txBody>
          <a:bodyPr>
            <a:normAutofit fontScale="85000" lnSpcReduction="10000"/>
          </a:bodyPr>
          <a:lstStyle/>
          <a:p>
            <a:pPr indent="-58738" algn="just">
              <a:lnSpc>
                <a:spcPct val="160000"/>
              </a:lnSpc>
              <a:buClrTx/>
              <a:buFont typeface="Wingdings" panose="05000000000000000000" pitchFamily="2" charset="2"/>
              <a:buChar char="§"/>
            </a:pPr>
            <a:r>
              <a:rPr lang="en-US" b="1" dirty="0"/>
              <a:t> </a:t>
            </a:r>
            <a:r>
              <a:rPr lang="en-US" sz="2200" b="1" dirty="0"/>
              <a:t>Direct bilirubin</a:t>
            </a:r>
            <a:r>
              <a:rPr lang="en-US" sz="2200" dirty="0"/>
              <a:t>: </a:t>
            </a:r>
            <a:r>
              <a:rPr lang="en-US" dirty="0"/>
              <a:t>Conjugated with </a:t>
            </a:r>
            <a:r>
              <a:rPr lang="en-US" dirty="0" err="1"/>
              <a:t>glucoronic</a:t>
            </a:r>
            <a:r>
              <a:rPr lang="en-US" dirty="0"/>
              <a:t> </a:t>
            </a:r>
            <a:r>
              <a:rPr lang="en-US" dirty="0" smtClean="0"/>
              <a:t>acid</a:t>
            </a:r>
          </a:p>
          <a:p>
            <a:pPr indent="-58738" algn="just">
              <a:lnSpc>
                <a:spcPct val="160000"/>
              </a:lnSpc>
              <a:buClrTx/>
              <a:buFont typeface="Wingdings" panose="05000000000000000000" pitchFamily="2" charset="2"/>
              <a:buChar char="§"/>
            </a:pPr>
            <a:r>
              <a:rPr lang="en-US" b="1" dirty="0"/>
              <a:t> </a:t>
            </a:r>
            <a:r>
              <a:rPr lang="en-US" sz="2200" b="1" dirty="0" smtClean="0"/>
              <a:t>Indirect </a:t>
            </a:r>
            <a:r>
              <a:rPr lang="en-US" sz="2200" b="1" dirty="0"/>
              <a:t>bilirubin</a:t>
            </a:r>
            <a:r>
              <a:rPr lang="en-US" sz="2200" dirty="0"/>
              <a:t>: </a:t>
            </a:r>
            <a:r>
              <a:rPr lang="en-US" dirty="0"/>
              <a:t>unconjugated, insoluble in water </a:t>
            </a:r>
            <a:endParaRPr lang="en-US" dirty="0" smtClean="0"/>
          </a:p>
          <a:p>
            <a:pPr indent="-58738" algn="just">
              <a:lnSpc>
                <a:spcPct val="160000"/>
              </a:lnSpc>
              <a:buClrTx/>
              <a:buFont typeface="Wingdings" panose="05000000000000000000" pitchFamily="2" charset="2"/>
              <a:buChar char="§"/>
            </a:pPr>
            <a:r>
              <a:rPr lang="en-US" dirty="0" smtClean="0"/>
              <a:t> </a:t>
            </a:r>
            <a:r>
              <a:rPr lang="en-US" sz="2200" b="1" dirty="0"/>
              <a:t>Total bilirubin</a:t>
            </a:r>
            <a:r>
              <a:rPr lang="en-US" sz="2200" dirty="0"/>
              <a:t>: </a:t>
            </a:r>
            <a:r>
              <a:rPr lang="en-US" dirty="0"/>
              <a:t>sum of the direct and indirect of bilirubin. </a:t>
            </a:r>
          </a:p>
          <a:p>
            <a:pPr algn="just"/>
            <a:endParaRPr lang="en-US" dirty="0"/>
          </a:p>
          <a:p>
            <a:pPr algn="just"/>
            <a:r>
              <a:rPr lang="en-US" sz="2200" b="1" dirty="0" smtClean="0">
                <a:solidFill>
                  <a:srgbClr val="FF0000"/>
                </a:solidFill>
              </a:rPr>
              <a:t>Notes: </a:t>
            </a:r>
          </a:p>
          <a:p>
            <a:pPr algn="just">
              <a:lnSpc>
                <a:spcPct val="140000"/>
              </a:lnSpc>
            </a:pPr>
            <a:r>
              <a:rPr lang="en-US" b="1" dirty="0"/>
              <a:t>-</a:t>
            </a:r>
            <a:r>
              <a:rPr lang="en-US" b="1" dirty="0" smtClean="0"/>
              <a:t>About </a:t>
            </a:r>
            <a:r>
              <a:rPr lang="en-US" b="1" dirty="0"/>
              <a:t>200 mg </a:t>
            </a:r>
            <a:r>
              <a:rPr lang="en-US" dirty="0"/>
              <a:t>per day of unconjugated bilirubin are transported to the liver </a:t>
            </a:r>
            <a:endParaRPr lang="en-US" dirty="0" smtClean="0"/>
          </a:p>
          <a:p>
            <a:pPr algn="just">
              <a:lnSpc>
                <a:spcPct val="160000"/>
              </a:lnSpc>
            </a:pPr>
            <a:r>
              <a:rPr lang="en-US" b="1" dirty="0" smtClean="0"/>
              <a:t>-</a:t>
            </a:r>
            <a:r>
              <a:rPr lang="en-US" dirty="0"/>
              <a:t>D</a:t>
            </a:r>
            <a:r>
              <a:rPr lang="en-US" dirty="0" smtClean="0"/>
              <a:t>isturbances </a:t>
            </a:r>
            <a:r>
              <a:rPr lang="en-US" dirty="0"/>
              <a:t>in the powers of conjugated and/or excretion of the liver of this yellow compound will lead to raised levels in serum. </a:t>
            </a:r>
          </a:p>
        </p:txBody>
      </p:sp>
      <p:pic>
        <p:nvPicPr>
          <p:cNvPr id="4098" name="Picture 2" descr="https://classconnection.s3.amazonaws.com/135/flashcards/1636135/png/picture_31350441915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856" y="1540371"/>
            <a:ext cx="3798456" cy="42957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092322" y="6221412"/>
            <a:ext cx="8129752" cy="369332"/>
          </a:xfrm>
          <a:prstGeom prst="rect">
            <a:avLst/>
          </a:prstGeom>
        </p:spPr>
        <p:txBody>
          <a:bodyPr wrap="square">
            <a:spAutoFit/>
          </a:bodyPr>
          <a:lstStyle/>
          <a:p>
            <a:r>
              <a:rPr lang="en-US" b="1" dirty="0">
                <a:solidFill>
                  <a:srgbClr val="C00000"/>
                </a:solidFill>
              </a:rPr>
              <a:t>Above about 2 mg/dl in the blood, leads to disease called Jaundice. </a:t>
            </a:r>
          </a:p>
        </p:txBody>
      </p:sp>
    </p:spTree>
    <p:extLst>
      <p:ext uri="{BB962C8B-B14F-4D97-AF65-F5344CB8AC3E}">
        <p14:creationId xmlns:p14="http://schemas.microsoft.com/office/powerpoint/2010/main" val="3680618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Bilirubin and jaundice </a:t>
            </a:r>
          </a:p>
        </p:txBody>
      </p:sp>
      <p:sp>
        <p:nvSpPr>
          <p:cNvPr id="3" name="Content Placeholder 2"/>
          <p:cNvSpPr>
            <a:spLocks noGrp="1"/>
          </p:cNvSpPr>
          <p:nvPr>
            <p:ph idx="1"/>
          </p:nvPr>
        </p:nvSpPr>
        <p:spPr>
          <a:xfrm>
            <a:off x="422272" y="1611208"/>
            <a:ext cx="11173818" cy="4195481"/>
          </a:xfrm>
        </p:spPr>
        <p:txBody>
          <a:bodyPr>
            <a:normAutofit/>
          </a:bodyPr>
          <a:lstStyle/>
          <a:p>
            <a:pPr algn="just">
              <a:lnSpc>
                <a:spcPct val="140000"/>
              </a:lnSpc>
            </a:pPr>
            <a:r>
              <a:rPr lang="en-US" sz="2400" b="1" dirty="0"/>
              <a:t>Jaundice</a:t>
            </a:r>
            <a:r>
              <a:rPr lang="en-US" sz="2400" dirty="0"/>
              <a:t> is caused by a build-up of </a:t>
            </a:r>
            <a:r>
              <a:rPr lang="en-US" sz="2400" b="1" dirty="0" smtClean="0"/>
              <a:t>bilirubin (yellow color)</a:t>
            </a:r>
            <a:r>
              <a:rPr lang="en-US" sz="2400" dirty="0"/>
              <a:t> in the blood and tissues of the body</a:t>
            </a:r>
            <a:r>
              <a:rPr lang="en-US" sz="2400" dirty="0" smtClean="0"/>
              <a:t>.</a:t>
            </a:r>
          </a:p>
          <a:p>
            <a:pPr algn="just">
              <a:lnSpc>
                <a:spcPct val="140000"/>
              </a:lnSpc>
            </a:pPr>
            <a:r>
              <a:rPr lang="en-US" sz="2400" dirty="0"/>
              <a:t>Jaundice is the discoloration of skin and sclera of the eye caused by high concentration of bilirubin. </a:t>
            </a:r>
          </a:p>
          <a:p>
            <a:pPr>
              <a:lnSpc>
                <a:spcPct val="140000"/>
              </a:lnSpc>
            </a:pPr>
            <a:endParaRPr lang="en-US" sz="2400" dirty="0"/>
          </a:p>
        </p:txBody>
      </p:sp>
      <p:pic>
        <p:nvPicPr>
          <p:cNvPr id="3074" name="Picture 2" descr="http://www.nhs.uk/Conditions/Jaundice/PublishingImages/M190040-Jaundice__342x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50" y="4141028"/>
            <a:ext cx="3900292" cy="23145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qsota.com/wp-content/uploads/2015/02/Jaundice-hepatitis-in-newborns-symptoms-and-treat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220" y="4141026"/>
            <a:ext cx="5743575" cy="236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6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177" y="845067"/>
            <a:ext cx="9885254" cy="4195481"/>
          </a:xfrm>
        </p:spPr>
        <p:txBody>
          <a:bodyPr/>
          <a:lstStyle/>
          <a:p>
            <a:r>
              <a:rPr lang="en-US" sz="2400" b="1" dirty="0" smtClean="0"/>
              <a:t>The </a:t>
            </a:r>
            <a:r>
              <a:rPr lang="en-US" sz="2400" b="1" dirty="0"/>
              <a:t>causes of jaundice may be classified as: </a:t>
            </a:r>
          </a:p>
          <a:p>
            <a:endParaRPr lang="en-US" dirty="0"/>
          </a:p>
        </p:txBody>
      </p:sp>
      <p:graphicFrame>
        <p:nvGraphicFramePr>
          <p:cNvPr id="4" name="Diagram 3"/>
          <p:cNvGraphicFramePr/>
          <p:nvPr>
            <p:extLst>
              <p:ext uri="{D42A27DB-BD31-4B8C-83A1-F6EECF244321}">
                <p14:modId xmlns:p14="http://schemas.microsoft.com/office/powerpoint/2010/main" val="320668879"/>
              </p:ext>
            </p:extLst>
          </p:nvPr>
        </p:nvGraphicFramePr>
        <p:xfrm>
          <a:off x="1233235" y="1785243"/>
          <a:ext cx="9000775" cy="4490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16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1-Pre-Hepatic Jaundice</a:t>
            </a:r>
          </a:p>
        </p:txBody>
      </p:sp>
      <p:sp>
        <p:nvSpPr>
          <p:cNvPr id="3" name="Content Placeholder 2"/>
          <p:cNvSpPr>
            <a:spLocks noGrp="1"/>
          </p:cNvSpPr>
          <p:nvPr>
            <p:ph idx="1"/>
          </p:nvPr>
        </p:nvSpPr>
        <p:spPr>
          <a:xfrm>
            <a:off x="313524" y="1526459"/>
            <a:ext cx="7852624" cy="4195481"/>
          </a:xfrm>
        </p:spPr>
        <p:txBody>
          <a:bodyPr/>
          <a:lstStyle/>
          <a:p>
            <a:pPr marL="0" indent="0" algn="just">
              <a:lnSpc>
                <a:spcPct val="140000"/>
              </a:lnSpc>
              <a:buNone/>
            </a:pPr>
            <a:r>
              <a:rPr lang="en-US" sz="2800" b="1" dirty="0" smtClean="0">
                <a:solidFill>
                  <a:srgbClr val="C00000"/>
                </a:solidFill>
              </a:rPr>
              <a:t>Hemolytic </a:t>
            </a:r>
            <a:r>
              <a:rPr lang="en-US" sz="2800" b="1" dirty="0">
                <a:solidFill>
                  <a:srgbClr val="C00000"/>
                </a:solidFill>
              </a:rPr>
              <a:t>disease </a:t>
            </a:r>
            <a:r>
              <a:rPr lang="en-US" sz="2800" b="1" dirty="0" smtClean="0">
                <a:solidFill>
                  <a:srgbClr val="C00000"/>
                </a:solidFill>
              </a:rPr>
              <a:t>(excess hemolysis)</a:t>
            </a:r>
          </a:p>
          <a:p>
            <a:pPr algn="just">
              <a:lnSpc>
                <a:spcPct val="140000"/>
              </a:lnSpc>
              <a:buClr>
                <a:schemeClr val="accent1">
                  <a:lumMod val="40000"/>
                  <a:lumOff val="60000"/>
                </a:schemeClr>
              </a:buClr>
            </a:pPr>
            <a:r>
              <a:rPr lang="en-US" dirty="0" smtClean="0"/>
              <a:t>The </a:t>
            </a:r>
            <a:r>
              <a:rPr lang="en-US" dirty="0"/>
              <a:t>production of un-conjugated bilirubin may exceed the conjugating capacity </a:t>
            </a:r>
            <a:r>
              <a:rPr lang="en-US" dirty="0" smtClean="0"/>
              <a:t>of </a:t>
            </a:r>
            <a:r>
              <a:rPr lang="en-US" dirty="0"/>
              <a:t>the liver and hence the </a:t>
            </a:r>
            <a:r>
              <a:rPr lang="en-US" b="1" dirty="0">
                <a:solidFill>
                  <a:srgbClr val="00B050"/>
                </a:solidFill>
              </a:rPr>
              <a:t>serum levels of indirect </a:t>
            </a:r>
            <a:r>
              <a:rPr lang="en-US" dirty="0"/>
              <a:t>(and of total) bilirubin will be raised and that of direct in the upper normal range or just a little elevated.</a:t>
            </a:r>
          </a:p>
          <a:p>
            <a:endParaRPr lang="en-US" dirty="0"/>
          </a:p>
          <a:p>
            <a:pPr algn="just">
              <a:buClr>
                <a:schemeClr val="accent1">
                  <a:lumMod val="60000"/>
                  <a:lumOff val="40000"/>
                </a:schemeClr>
              </a:buClr>
            </a:pPr>
            <a:r>
              <a:rPr lang="en-US" dirty="0" smtClean="0"/>
              <a:t>The </a:t>
            </a:r>
            <a:r>
              <a:rPr lang="en-US" dirty="0"/>
              <a:t>other liver function tests will usually give normal results</a:t>
            </a:r>
          </a:p>
        </p:txBody>
      </p:sp>
      <p:grpSp>
        <p:nvGrpSpPr>
          <p:cNvPr id="20" name="Group 19"/>
          <p:cNvGrpSpPr>
            <a:grpSpLocks noGrp="1"/>
          </p:cNvGrpSpPr>
          <p:nvPr/>
        </p:nvGrpSpPr>
        <p:grpSpPr bwMode="auto">
          <a:xfrm>
            <a:off x="8687864" y="1672872"/>
            <a:ext cx="2944175" cy="4860746"/>
            <a:chOff x="227" y="879"/>
            <a:chExt cx="1862" cy="3525"/>
          </a:xfrm>
        </p:grpSpPr>
        <p:sp>
          <p:nvSpPr>
            <p:cNvPr id="22" name="AutoShape 6"/>
            <p:cNvSpPr>
              <a:spLocks noChangeAspect="1" noChangeArrowheads="1"/>
            </p:cNvSpPr>
            <p:nvPr/>
          </p:nvSpPr>
          <p:spPr bwMode="auto">
            <a:xfrm>
              <a:off x="651" y="879"/>
              <a:ext cx="302"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7 w 21600"/>
                <a:gd name="T25" fmla="*/ 3121 h 21600"/>
                <a:gd name="T26" fmla="*/ 18453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a:lstStyle/>
            <a:p>
              <a:endParaRPr lang="en-US" kern="1200"/>
            </a:p>
          </p:txBody>
        </p:sp>
        <p:sp>
          <p:nvSpPr>
            <p:cNvPr id="23" name="AutoShape 7"/>
            <p:cNvSpPr>
              <a:spLocks noChangeAspect="1" noChangeArrowheads="1"/>
            </p:cNvSpPr>
            <p:nvPr/>
          </p:nvSpPr>
          <p:spPr bwMode="auto">
            <a:xfrm>
              <a:off x="838" y="937"/>
              <a:ext cx="30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7 w 21600"/>
                <a:gd name="T25" fmla="*/ 3121 h 21600"/>
                <a:gd name="T26" fmla="*/ 18463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a:lstStyle/>
            <a:p>
              <a:endParaRPr lang="en-US" kern="1200"/>
            </a:p>
          </p:txBody>
        </p:sp>
        <p:sp>
          <p:nvSpPr>
            <p:cNvPr id="24" name="AutoShape 8"/>
            <p:cNvSpPr>
              <a:spLocks noChangeAspect="1" noChangeArrowheads="1"/>
            </p:cNvSpPr>
            <p:nvPr/>
          </p:nvSpPr>
          <p:spPr bwMode="auto">
            <a:xfrm>
              <a:off x="1011" y="937"/>
              <a:ext cx="30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7 w 21600"/>
                <a:gd name="T25" fmla="*/ 3121 h 21600"/>
                <a:gd name="T26" fmla="*/ 18463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a:lstStyle/>
            <a:p>
              <a:endParaRPr lang="en-US" kern="1200"/>
            </a:p>
          </p:txBody>
        </p:sp>
        <p:sp>
          <p:nvSpPr>
            <p:cNvPr id="25" name="AutoShape 9"/>
            <p:cNvSpPr>
              <a:spLocks noChangeAspect="1" noChangeArrowheads="1"/>
            </p:cNvSpPr>
            <p:nvPr/>
          </p:nvSpPr>
          <p:spPr bwMode="auto">
            <a:xfrm>
              <a:off x="1141" y="937"/>
              <a:ext cx="30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7 w 21600"/>
                <a:gd name="T25" fmla="*/ 3121 h 21600"/>
                <a:gd name="T26" fmla="*/ 18463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a:lstStyle/>
            <a:p>
              <a:endParaRPr lang="en-US" kern="1200"/>
            </a:p>
          </p:txBody>
        </p:sp>
        <p:sp>
          <p:nvSpPr>
            <p:cNvPr id="26" name="AutoShape 10"/>
            <p:cNvSpPr>
              <a:spLocks noChangeAspect="1" noChangeArrowheads="1"/>
            </p:cNvSpPr>
            <p:nvPr/>
          </p:nvSpPr>
          <p:spPr bwMode="auto">
            <a:xfrm>
              <a:off x="752" y="1023"/>
              <a:ext cx="302"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7 w 21600"/>
                <a:gd name="T25" fmla="*/ 3121 h 21600"/>
                <a:gd name="T26" fmla="*/ 18453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a:lstStyle/>
            <a:p>
              <a:endParaRPr lang="en-US" kern="1200"/>
            </a:p>
          </p:txBody>
        </p:sp>
        <p:sp>
          <p:nvSpPr>
            <p:cNvPr id="27" name="Line 11"/>
            <p:cNvSpPr>
              <a:spLocks noChangeAspect="1" noChangeShapeType="1"/>
            </p:cNvSpPr>
            <p:nvPr/>
          </p:nvSpPr>
          <p:spPr bwMode="auto">
            <a:xfrm>
              <a:off x="968" y="1283"/>
              <a:ext cx="0" cy="69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kern="1200"/>
            </a:p>
          </p:txBody>
        </p:sp>
        <p:sp>
          <p:nvSpPr>
            <p:cNvPr id="28" name="Text Box 12"/>
            <p:cNvSpPr txBox="1">
              <a:spLocks noChangeAspect="1" noChangeArrowheads="1"/>
            </p:cNvSpPr>
            <p:nvPr/>
          </p:nvSpPr>
          <p:spPr bwMode="auto">
            <a:xfrm>
              <a:off x="1054" y="1456"/>
              <a:ext cx="942" cy="519"/>
            </a:xfrm>
            <a:prstGeom prst="rect">
              <a:avLst/>
            </a:prstGeom>
            <a:solidFill>
              <a:srgbClr val="FFFFFF"/>
            </a:solidFill>
            <a:ln w="9525">
              <a:solidFill>
                <a:schemeClr val="tx1"/>
              </a:solidFill>
              <a:miter lim="800000"/>
              <a:headEnd/>
              <a:tailEnd/>
            </a:ln>
          </p:spPr>
          <p:txBody>
            <a:bodyPr lIns="0" tIns="0" rIns="0" bIns="0"/>
            <a:lstStyle/>
            <a:p>
              <a:pPr algn="ctr" eaLnBrk="1" hangingPunct="1"/>
              <a:r>
                <a:rPr lang="en-US" sz="1800" kern="1200">
                  <a:solidFill>
                    <a:srgbClr val="2F5897"/>
                  </a:solidFill>
                  <a:latin typeface="Times New Roman" charset="0"/>
                </a:rPr>
                <a:t>excess </a:t>
              </a:r>
            </a:p>
            <a:p>
              <a:pPr algn="ctr" eaLnBrk="1" hangingPunct="1"/>
              <a:r>
                <a:rPr lang="en-US" sz="1800" kern="1200">
                  <a:solidFill>
                    <a:srgbClr val="2F5897"/>
                  </a:solidFill>
                  <a:latin typeface="Times New Roman" charset="0"/>
                </a:rPr>
                <a:t>hemolysis</a:t>
              </a:r>
            </a:p>
          </p:txBody>
        </p:sp>
        <p:sp>
          <p:nvSpPr>
            <p:cNvPr id="29" name="Freeform 28"/>
            <p:cNvSpPr>
              <a:spLocks noChangeAspect="1"/>
            </p:cNvSpPr>
            <p:nvPr/>
          </p:nvSpPr>
          <p:spPr bwMode="auto">
            <a:xfrm>
              <a:off x="889" y="2478"/>
              <a:ext cx="181" cy="310"/>
            </a:xfrm>
            <a:custGeom>
              <a:avLst/>
              <a:gdLst>
                <a:gd name="T0" fmla="*/ 0 w 377"/>
                <a:gd name="T1" fmla="*/ 0 h 645"/>
                <a:gd name="T2" fmla="*/ 0 w 377"/>
                <a:gd name="T3" fmla="*/ 0 h 645"/>
                <a:gd name="T4" fmla="*/ 0 w 377"/>
                <a:gd name="T5" fmla="*/ 0 h 645"/>
                <a:gd name="T6" fmla="*/ 0 w 377"/>
                <a:gd name="T7" fmla="*/ 0 h 645"/>
                <a:gd name="T8" fmla="*/ 0 w 377"/>
                <a:gd name="T9" fmla="*/ 0 h 645"/>
                <a:gd name="T10" fmla="*/ 0 w 377"/>
                <a:gd name="T11" fmla="*/ 0 h 645"/>
                <a:gd name="T12" fmla="*/ 0 60000 65536"/>
                <a:gd name="T13" fmla="*/ 0 60000 65536"/>
                <a:gd name="T14" fmla="*/ 0 60000 65536"/>
                <a:gd name="T15" fmla="*/ 0 60000 65536"/>
                <a:gd name="T16" fmla="*/ 0 60000 65536"/>
                <a:gd name="T17" fmla="*/ 0 60000 65536"/>
                <a:gd name="T18" fmla="*/ 0 w 377"/>
                <a:gd name="T19" fmla="*/ 0 h 645"/>
                <a:gd name="T20" fmla="*/ 377 w 37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377" h="645">
                  <a:moveTo>
                    <a:pt x="0" y="0"/>
                  </a:moveTo>
                  <a:cubicBezTo>
                    <a:pt x="71" y="12"/>
                    <a:pt x="86" y="2"/>
                    <a:pt x="135" y="45"/>
                  </a:cubicBezTo>
                  <a:cubicBezTo>
                    <a:pt x="167" y="73"/>
                    <a:pt x="225" y="135"/>
                    <a:pt x="225" y="135"/>
                  </a:cubicBezTo>
                  <a:cubicBezTo>
                    <a:pt x="244" y="191"/>
                    <a:pt x="274" y="234"/>
                    <a:pt x="300" y="285"/>
                  </a:cubicBezTo>
                  <a:cubicBezTo>
                    <a:pt x="362" y="409"/>
                    <a:pt x="259" y="246"/>
                    <a:pt x="345" y="375"/>
                  </a:cubicBezTo>
                  <a:cubicBezTo>
                    <a:pt x="377" y="503"/>
                    <a:pt x="360" y="414"/>
                    <a:pt x="360" y="645"/>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kern="1200"/>
            </a:p>
          </p:txBody>
        </p:sp>
        <p:sp>
          <p:nvSpPr>
            <p:cNvPr id="30" name="Freeform 29"/>
            <p:cNvSpPr>
              <a:spLocks noChangeAspect="1"/>
            </p:cNvSpPr>
            <p:nvPr/>
          </p:nvSpPr>
          <p:spPr bwMode="auto">
            <a:xfrm>
              <a:off x="903" y="2362"/>
              <a:ext cx="180" cy="137"/>
            </a:xfrm>
            <a:custGeom>
              <a:avLst/>
              <a:gdLst>
                <a:gd name="T0" fmla="*/ 0 w 375"/>
                <a:gd name="T1" fmla="*/ 0 h 285"/>
                <a:gd name="T2" fmla="*/ 0 w 375"/>
                <a:gd name="T3" fmla="*/ 0 h 285"/>
                <a:gd name="T4" fmla="*/ 0 w 375"/>
                <a:gd name="T5" fmla="*/ 0 h 285"/>
                <a:gd name="T6" fmla="*/ 0 w 375"/>
                <a:gd name="T7" fmla="*/ 0 h 285"/>
                <a:gd name="T8" fmla="*/ 0 w 375"/>
                <a:gd name="T9" fmla="*/ 0 h 285"/>
                <a:gd name="T10" fmla="*/ 0 w 375"/>
                <a:gd name="T11" fmla="*/ 0 h 285"/>
                <a:gd name="T12" fmla="*/ 0 w 375"/>
                <a:gd name="T13" fmla="*/ 0 h 285"/>
                <a:gd name="T14" fmla="*/ 0 60000 65536"/>
                <a:gd name="T15" fmla="*/ 0 60000 65536"/>
                <a:gd name="T16" fmla="*/ 0 60000 65536"/>
                <a:gd name="T17" fmla="*/ 0 60000 65536"/>
                <a:gd name="T18" fmla="*/ 0 60000 65536"/>
                <a:gd name="T19" fmla="*/ 0 60000 65536"/>
                <a:gd name="T20" fmla="*/ 0 60000 65536"/>
                <a:gd name="T21" fmla="*/ 0 w 375"/>
                <a:gd name="T22" fmla="*/ 0 h 285"/>
                <a:gd name="T23" fmla="*/ 375 w 375"/>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285">
                  <a:moveTo>
                    <a:pt x="0" y="150"/>
                  </a:moveTo>
                  <a:cubicBezTo>
                    <a:pt x="8" y="151"/>
                    <a:pt x="121" y="166"/>
                    <a:pt x="135" y="180"/>
                  </a:cubicBezTo>
                  <a:cubicBezTo>
                    <a:pt x="195" y="240"/>
                    <a:pt x="97" y="214"/>
                    <a:pt x="180" y="270"/>
                  </a:cubicBezTo>
                  <a:cubicBezTo>
                    <a:pt x="197" y="281"/>
                    <a:pt x="220" y="280"/>
                    <a:pt x="240" y="285"/>
                  </a:cubicBezTo>
                  <a:cubicBezTo>
                    <a:pt x="260" y="280"/>
                    <a:pt x="283" y="281"/>
                    <a:pt x="300" y="270"/>
                  </a:cubicBezTo>
                  <a:cubicBezTo>
                    <a:pt x="351" y="236"/>
                    <a:pt x="366" y="102"/>
                    <a:pt x="375" y="45"/>
                  </a:cubicBezTo>
                  <a:cubicBezTo>
                    <a:pt x="370" y="30"/>
                    <a:pt x="360" y="0"/>
                    <a:pt x="36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kern="1200"/>
            </a:p>
          </p:txBody>
        </p:sp>
        <p:sp>
          <p:nvSpPr>
            <p:cNvPr id="31" name="Freeform 30"/>
            <p:cNvSpPr>
              <a:spLocks noChangeAspect="1"/>
            </p:cNvSpPr>
            <p:nvPr/>
          </p:nvSpPr>
          <p:spPr bwMode="auto">
            <a:xfrm>
              <a:off x="1126" y="2276"/>
              <a:ext cx="58" cy="519"/>
            </a:xfrm>
            <a:custGeom>
              <a:avLst/>
              <a:gdLst>
                <a:gd name="T0" fmla="*/ 0 w 120"/>
                <a:gd name="T1" fmla="*/ 0 h 930"/>
                <a:gd name="T2" fmla="*/ 0 w 120"/>
                <a:gd name="T3" fmla="*/ 1 h 930"/>
                <a:gd name="T4" fmla="*/ 0 w 120"/>
                <a:gd name="T5" fmla="*/ 1 h 930"/>
                <a:gd name="T6" fmla="*/ 0 w 120"/>
                <a:gd name="T7" fmla="*/ 1 h 930"/>
                <a:gd name="T8" fmla="*/ 0 w 120"/>
                <a:gd name="T9" fmla="*/ 1 h 930"/>
                <a:gd name="T10" fmla="*/ 0 60000 65536"/>
                <a:gd name="T11" fmla="*/ 0 60000 65536"/>
                <a:gd name="T12" fmla="*/ 0 60000 65536"/>
                <a:gd name="T13" fmla="*/ 0 60000 65536"/>
                <a:gd name="T14" fmla="*/ 0 60000 65536"/>
                <a:gd name="T15" fmla="*/ 0 w 120"/>
                <a:gd name="T16" fmla="*/ 0 h 930"/>
                <a:gd name="T17" fmla="*/ 120 w 120"/>
                <a:gd name="T18" fmla="*/ 930 h 930"/>
              </a:gdLst>
              <a:ahLst/>
              <a:cxnLst>
                <a:cxn ang="T10">
                  <a:pos x="T0" y="T1"/>
                </a:cxn>
                <a:cxn ang="T11">
                  <a:pos x="T2" y="T3"/>
                </a:cxn>
                <a:cxn ang="T12">
                  <a:pos x="T4" y="T5"/>
                </a:cxn>
                <a:cxn ang="T13">
                  <a:pos x="T6" y="T7"/>
                </a:cxn>
                <a:cxn ang="T14">
                  <a:pos x="T8" y="T9"/>
                </a:cxn>
              </a:cxnLst>
              <a:rect l="T15" t="T16" r="T17" b="T18"/>
              <a:pathLst>
                <a:path w="120" h="930">
                  <a:moveTo>
                    <a:pt x="120" y="0"/>
                  </a:moveTo>
                  <a:cubicBezTo>
                    <a:pt x="100" y="137"/>
                    <a:pt x="79" y="301"/>
                    <a:pt x="0" y="420"/>
                  </a:cubicBezTo>
                  <a:cubicBezTo>
                    <a:pt x="5" y="525"/>
                    <a:pt x="3" y="631"/>
                    <a:pt x="15" y="735"/>
                  </a:cubicBezTo>
                  <a:cubicBezTo>
                    <a:pt x="18" y="766"/>
                    <a:pt x="45" y="793"/>
                    <a:pt x="45" y="825"/>
                  </a:cubicBezTo>
                  <a:cubicBezTo>
                    <a:pt x="45" y="860"/>
                    <a:pt x="45" y="895"/>
                    <a:pt x="45" y="9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kern="1200"/>
            </a:p>
          </p:txBody>
        </p:sp>
        <p:sp>
          <p:nvSpPr>
            <p:cNvPr id="32" name="Freeform 31"/>
            <p:cNvSpPr>
              <a:spLocks noChangeAspect="1"/>
            </p:cNvSpPr>
            <p:nvPr/>
          </p:nvSpPr>
          <p:spPr bwMode="auto">
            <a:xfrm>
              <a:off x="579" y="2016"/>
              <a:ext cx="674" cy="533"/>
            </a:xfrm>
            <a:custGeom>
              <a:avLst/>
              <a:gdLst>
                <a:gd name="T0" fmla="*/ 0 w 1403"/>
                <a:gd name="T1" fmla="*/ 0 h 1108"/>
                <a:gd name="T2" fmla="*/ 0 w 1403"/>
                <a:gd name="T3" fmla="*/ 0 h 1108"/>
                <a:gd name="T4" fmla="*/ 0 w 1403"/>
                <a:gd name="T5" fmla="*/ 0 h 1108"/>
                <a:gd name="T6" fmla="*/ 0 w 1403"/>
                <a:gd name="T7" fmla="*/ 0 h 1108"/>
                <a:gd name="T8" fmla="*/ 0 w 1403"/>
                <a:gd name="T9" fmla="*/ 0 h 1108"/>
                <a:gd name="T10" fmla="*/ 0 w 1403"/>
                <a:gd name="T11" fmla="*/ 0 h 1108"/>
                <a:gd name="T12" fmla="*/ 0 w 1403"/>
                <a:gd name="T13" fmla="*/ 0 h 1108"/>
                <a:gd name="T14" fmla="*/ 0 w 1403"/>
                <a:gd name="T15" fmla="*/ 0 h 1108"/>
                <a:gd name="T16" fmla="*/ 0 w 1403"/>
                <a:gd name="T17" fmla="*/ 0 h 1108"/>
                <a:gd name="T18" fmla="*/ 0 w 1403"/>
                <a:gd name="T19" fmla="*/ 0 h 1108"/>
                <a:gd name="T20" fmla="*/ 0 w 1403"/>
                <a:gd name="T21" fmla="*/ 0 h 1108"/>
                <a:gd name="T22" fmla="*/ 0 w 1403"/>
                <a:gd name="T23" fmla="*/ 0 h 1108"/>
                <a:gd name="T24" fmla="*/ 0 w 1403"/>
                <a:gd name="T25" fmla="*/ 0 h 1108"/>
                <a:gd name="T26" fmla="*/ 0 w 1403"/>
                <a:gd name="T27" fmla="*/ 0 h 1108"/>
                <a:gd name="T28" fmla="*/ 0 w 1403"/>
                <a:gd name="T29" fmla="*/ 0 h 1108"/>
                <a:gd name="T30" fmla="*/ 0 w 1403"/>
                <a:gd name="T31" fmla="*/ 0 h 1108"/>
                <a:gd name="T32" fmla="*/ 0 w 1403"/>
                <a:gd name="T33" fmla="*/ 0 h 1108"/>
                <a:gd name="T34" fmla="*/ 0 w 1403"/>
                <a:gd name="T35" fmla="*/ 0 h 1108"/>
                <a:gd name="T36" fmla="*/ 0 w 1403"/>
                <a:gd name="T37" fmla="*/ 0 h 1108"/>
                <a:gd name="T38" fmla="*/ 0 w 1403"/>
                <a:gd name="T39" fmla="*/ 0 h 1108"/>
                <a:gd name="T40" fmla="*/ 0 w 1403"/>
                <a:gd name="T41" fmla="*/ 0 h 1108"/>
                <a:gd name="T42" fmla="*/ 0 w 1403"/>
                <a:gd name="T43" fmla="*/ 0 h 1108"/>
                <a:gd name="T44" fmla="*/ 0 w 1403"/>
                <a:gd name="T45" fmla="*/ 0 h 1108"/>
                <a:gd name="T46" fmla="*/ 0 w 1403"/>
                <a:gd name="T47" fmla="*/ 0 h 1108"/>
                <a:gd name="T48" fmla="*/ 0 w 1403"/>
                <a:gd name="T49" fmla="*/ 0 h 1108"/>
                <a:gd name="T50" fmla="*/ 0 w 1403"/>
                <a:gd name="T51" fmla="*/ 0 h 1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03"/>
                <a:gd name="T79" fmla="*/ 0 h 1108"/>
                <a:gd name="T80" fmla="*/ 1403 w 1403"/>
                <a:gd name="T81" fmla="*/ 1108 h 1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03" h="1108">
                  <a:moveTo>
                    <a:pt x="1200" y="28"/>
                  </a:moveTo>
                  <a:cubicBezTo>
                    <a:pt x="1042" y="5"/>
                    <a:pt x="1054" y="0"/>
                    <a:pt x="840" y="28"/>
                  </a:cubicBezTo>
                  <a:cubicBezTo>
                    <a:pt x="751" y="40"/>
                    <a:pt x="632" y="95"/>
                    <a:pt x="540" y="118"/>
                  </a:cubicBezTo>
                  <a:cubicBezTo>
                    <a:pt x="434" y="188"/>
                    <a:pt x="568" y="107"/>
                    <a:pt x="420" y="163"/>
                  </a:cubicBezTo>
                  <a:cubicBezTo>
                    <a:pt x="403" y="169"/>
                    <a:pt x="391" y="185"/>
                    <a:pt x="375" y="193"/>
                  </a:cubicBezTo>
                  <a:cubicBezTo>
                    <a:pt x="251" y="255"/>
                    <a:pt x="414" y="152"/>
                    <a:pt x="285" y="238"/>
                  </a:cubicBezTo>
                  <a:cubicBezTo>
                    <a:pt x="199" y="367"/>
                    <a:pt x="314" y="215"/>
                    <a:pt x="210" y="298"/>
                  </a:cubicBezTo>
                  <a:cubicBezTo>
                    <a:pt x="196" y="309"/>
                    <a:pt x="192" y="330"/>
                    <a:pt x="180" y="343"/>
                  </a:cubicBezTo>
                  <a:cubicBezTo>
                    <a:pt x="152" y="375"/>
                    <a:pt x="120" y="403"/>
                    <a:pt x="90" y="433"/>
                  </a:cubicBezTo>
                  <a:cubicBezTo>
                    <a:pt x="34" y="489"/>
                    <a:pt x="27" y="585"/>
                    <a:pt x="15" y="658"/>
                  </a:cubicBezTo>
                  <a:cubicBezTo>
                    <a:pt x="10" y="728"/>
                    <a:pt x="0" y="798"/>
                    <a:pt x="0" y="868"/>
                  </a:cubicBezTo>
                  <a:cubicBezTo>
                    <a:pt x="0" y="904"/>
                    <a:pt x="22" y="1010"/>
                    <a:pt x="60" y="1033"/>
                  </a:cubicBezTo>
                  <a:cubicBezTo>
                    <a:pt x="87" y="1050"/>
                    <a:pt x="124" y="1045"/>
                    <a:pt x="150" y="1063"/>
                  </a:cubicBezTo>
                  <a:cubicBezTo>
                    <a:pt x="165" y="1073"/>
                    <a:pt x="177" y="1089"/>
                    <a:pt x="195" y="1093"/>
                  </a:cubicBezTo>
                  <a:cubicBezTo>
                    <a:pt x="254" y="1105"/>
                    <a:pt x="315" y="1103"/>
                    <a:pt x="375" y="1108"/>
                  </a:cubicBezTo>
                  <a:cubicBezTo>
                    <a:pt x="420" y="1103"/>
                    <a:pt x="467" y="1107"/>
                    <a:pt x="510" y="1093"/>
                  </a:cubicBezTo>
                  <a:cubicBezTo>
                    <a:pt x="544" y="1082"/>
                    <a:pt x="600" y="1033"/>
                    <a:pt x="600" y="1033"/>
                  </a:cubicBezTo>
                  <a:cubicBezTo>
                    <a:pt x="626" y="954"/>
                    <a:pt x="606" y="1001"/>
                    <a:pt x="675" y="898"/>
                  </a:cubicBezTo>
                  <a:cubicBezTo>
                    <a:pt x="712" y="842"/>
                    <a:pt x="687" y="756"/>
                    <a:pt x="765" y="733"/>
                  </a:cubicBezTo>
                  <a:cubicBezTo>
                    <a:pt x="799" y="723"/>
                    <a:pt x="835" y="721"/>
                    <a:pt x="870" y="718"/>
                  </a:cubicBezTo>
                  <a:cubicBezTo>
                    <a:pt x="940" y="711"/>
                    <a:pt x="1010" y="708"/>
                    <a:pt x="1080" y="703"/>
                  </a:cubicBezTo>
                  <a:cubicBezTo>
                    <a:pt x="1168" y="674"/>
                    <a:pt x="1244" y="641"/>
                    <a:pt x="1305" y="568"/>
                  </a:cubicBezTo>
                  <a:cubicBezTo>
                    <a:pt x="1317" y="554"/>
                    <a:pt x="1328" y="539"/>
                    <a:pt x="1335" y="523"/>
                  </a:cubicBezTo>
                  <a:cubicBezTo>
                    <a:pt x="1348" y="494"/>
                    <a:pt x="1365" y="433"/>
                    <a:pt x="1365" y="433"/>
                  </a:cubicBezTo>
                  <a:cubicBezTo>
                    <a:pt x="1380" y="331"/>
                    <a:pt x="1403" y="186"/>
                    <a:pt x="1320" y="103"/>
                  </a:cubicBezTo>
                  <a:cubicBezTo>
                    <a:pt x="1272" y="55"/>
                    <a:pt x="1150" y="78"/>
                    <a:pt x="1200" y="28"/>
                  </a:cubicBezTo>
                  <a:close/>
                </a:path>
              </a:pathLst>
            </a:custGeom>
            <a:solidFill>
              <a:srgbClr val="C64200"/>
            </a:solidFill>
            <a:ln w="28575">
              <a:solidFill>
                <a:schemeClr val="tx1"/>
              </a:solidFill>
              <a:round/>
              <a:headEnd/>
              <a:tailEnd/>
            </a:ln>
          </p:spPr>
          <p:txBody>
            <a:bodyPr/>
            <a:lstStyle/>
            <a:p>
              <a:endParaRPr lang="en-US" kern="1200"/>
            </a:p>
          </p:txBody>
        </p:sp>
        <p:sp>
          <p:nvSpPr>
            <p:cNvPr id="33" name="Freeform 32"/>
            <p:cNvSpPr>
              <a:spLocks noChangeAspect="1"/>
            </p:cNvSpPr>
            <p:nvPr/>
          </p:nvSpPr>
          <p:spPr bwMode="auto">
            <a:xfrm>
              <a:off x="780" y="2773"/>
              <a:ext cx="606" cy="433"/>
            </a:xfrm>
            <a:custGeom>
              <a:avLst/>
              <a:gdLst>
                <a:gd name="T0" fmla="*/ 0 w 1261"/>
                <a:gd name="T1" fmla="*/ 0 h 900"/>
                <a:gd name="T2" fmla="*/ 0 w 1261"/>
                <a:gd name="T3" fmla="*/ 0 h 900"/>
                <a:gd name="T4" fmla="*/ 0 w 1261"/>
                <a:gd name="T5" fmla="*/ 0 h 900"/>
                <a:gd name="T6" fmla="*/ 0 w 1261"/>
                <a:gd name="T7" fmla="*/ 0 h 900"/>
                <a:gd name="T8" fmla="*/ 0 w 1261"/>
                <a:gd name="T9" fmla="*/ 0 h 900"/>
                <a:gd name="T10" fmla="*/ 0 w 1261"/>
                <a:gd name="T11" fmla="*/ 0 h 900"/>
                <a:gd name="T12" fmla="*/ 0 w 1261"/>
                <a:gd name="T13" fmla="*/ 0 h 900"/>
                <a:gd name="T14" fmla="*/ 0 w 1261"/>
                <a:gd name="T15" fmla="*/ 0 h 900"/>
                <a:gd name="T16" fmla="*/ 0 w 1261"/>
                <a:gd name="T17" fmla="*/ 0 h 900"/>
                <a:gd name="T18" fmla="*/ 0 w 1261"/>
                <a:gd name="T19" fmla="*/ 0 h 900"/>
                <a:gd name="T20" fmla="*/ 0 w 1261"/>
                <a:gd name="T21" fmla="*/ 0 h 900"/>
                <a:gd name="T22" fmla="*/ 0 w 1261"/>
                <a:gd name="T23" fmla="*/ 0 h 900"/>
                <a:gd name="T24" fmla="*/ 0 w 1261"/>
                <a:gd name="T25" fmla="*/ 0 h 900"/>
                <a:gd name="T26" fmla="*/ 0 w 1261"/>
                <a:gd name="T27" fmla="*/ 0 h 900"/>
                <a:gd name="T28" fmla="*/ 0 w 1261"/>
                <a:gd name="T29" fmla="*/ 0 h 900"/>
                <a:gd name="T30" fmla="*/ 0 w 1261"/>
                <a:gd name="T31" fmla="*/ 0 h 900"/>
                <a:gd name="T32" fmla="*/ 0 w 1261"/>
                <a:gd name="T33" fmla="*/ 0 h 9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1"/>
                <a:gd name="T52" fmla="*/ 0 h 900"/>
                <a:gd name="T53" fmla="*/ 1261 w 1261"/>
                <a:gd name="T54" fmla="*/ 900 h 9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1" h="900">
                  <a:moveTo>
                    <a:pt x="1261" y="15"/>
                  </a:moveTo>
                  <a:cubicBezTo>
                    <a:pt x="1246" y="10"/>
                    <a:pt x="1232" y="0"/>
                    <a:pt x="1216" y="0"/>
                  </a:cubicBezTo>
                  <a:cubicBezTo>
                    <a:pt x="1131" y="0"/>
                    <a:pt x="1046" y="7"/>
                    <a:pt x="961" y="15"/>
                  </a:cubicBezTo>
                  <a:cubicBezTo>
                    <a:pt x="945" y="17"/>
                    <a:pt x="932" y="29"/>
                    <a:pt x="916" y="30"/>
                  </a:cubicBezTo>
                  <a:cubicBezTo>
                    <a:pt x="746" y="39"/>
                    <a:pt x="576" y="40"/>
                    <a:pt x="406" y="45"/>
                  </a:cubicBezTo>
                  <a:cubicBezTo>
                    <a:pt x="376" y="50"/>
                    <a:pt x="346" y="53"/>
                    <a:pt x="316" y="60"/>
                  </a:cubicBezTo>
                  <a:cubicBezTo>
                    <a:pt x="285" y="68"/>
                    <a:pt x="226" y="90"/>
                    <a:pt x="226" y="90"/>
                  </a:cubicBezTo>
                  <a:cubicBezTo>
                    <a:pt x="193" y="123"/>
                    <a:pt x="172" y="138"/>
                    <a:pt x="151" y="180"/>
                  </a:cubicBezTo>
                  <a:cubicBezTo>
                    <a:pt x="144" y="194"/>
                    <a:pt x="147" y="214"/>
                    <a:pt x="136" y="225"/>
                  </a:cubicBezTo>
                  <a:cubicBezTo>
                    <a:pt x="125" y="236"/>
                    <a:pt x="106" y="235"/>
                    <a:pt x="91" y="240"/>
                  </a:cubicBezTo>
                  <a:cubicBezTo>
                    <a:pt x="81" y="270"/>
                    <a:pt x="79" y="304"/>
                    <a:pt x="61" y="330"/>
                  </a:cubicBezTo>
                  <a:cubicBezTo>
                    <a:pt x="51" y="345"/>
                    <a:pt x="38" y="359"/>
                    <a:pt x="31" y="375"/>
                  </a:cubicBezTo>
                  <a:cubicBezTo>
                    <a:pt x="18" y="404"/>
                    <a:pt x="1" y="465"/>
                    <a:pt x="1" y="465"/>
                  </a:cubicBezTo>
                  <a:cubicBezTo>
                    <a:pt x="6" y="520"/>
                    <a:pt x="0" y="577"/>
                    <a:pt x="16" y="630"/>
                  </a:cubicBezTo>
                  <a:cubicBezTo>
                    <a:pt x="21" y="647"/>
                    <a:pt x="47" y="648"/>
                    <a:pt x="61" y="660"/>
                  </a:cubicBezTo>
                  <a:cubicBezTo>
                    <a:pt x="176" y="756"/>
                    <a:pt x="39" y="661"/>
                    <a:pt x="151" y="735"/>
                  </a:cubicBezTo>
                  <a:cubicBezTo>
                    <a:pt x="221" y="840"/>
                    <a:pt x="345" y="847"/>
                    <a:pt x="451" y="9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kern="1200"/>
            </a:p>
          </p:txBody>
        </p:sp>
        <p:sp>
          <p:nvSpPr>
            <p:cNvPr id="34" name="Freeform 33"/>
            <p:cNvSpPr>
              <a:spLocks noChangeAspect="1"/>
            </p:cNvSpPr>
            <p:nvPr/>
          </p:nvSpPr>
          <p:spPr bwMode="auto">
            <a:xfrm>
              <a:off x="881" y="2882"/>
              <a:ext cx="563" cy="259"/>
            </a:xfrm>
            <a:custGeom>
              <a:avLst/>
              <a:gdLst>
                <a:gd name="T0" fmla="*/ 0 w 1261"/>
                <a:gd name="T1" fmla="*/ 0 h 900"/>
                <a:gd name="T2" fmla="*/ 0 w 1261"/>
                <a:gd name="T3" fmla="*/ 0 h 900"/>
                <a:gd name="T4" fmla="*/ 0 w 1261"/>
                <a:gd name="T5" fmla="*/ 0 h 900"/>
                <a:gd name="T6" fmla="*/ 0 w 1261"/>
                <a:gd name="T7" fmla="*/ 0 h 900"/>
                <a:gd name="T8" fmla="*/ 0 w 1261"/>
                <a:gd name="T9" fmla="*/ 0 h 900"/>
                <a:gd name="T10" fmla="*/ 0 w 1261"/>
                <a:gd name="T11" fmla="*/ 0 h 900"/>
                <a:gd name="T12" fmla="*/ 0 w 1261"/>
                <a:gd name="T13" fmla="*/ 0 h 900"/>
                <a:gd name="T14" fmla="*/ 0 w 1261"/>
                <a:gd name="T15" fmla="*/ 0 h 900"/>
                <a:gd name="T16" fmla="*/ 0 w 1261"/>
                <a:gd name="T17" fmla="*/ 0 h 900"/>
                <a:gd name="T18" fmla="*/ 0 w 1261"/>
                <a:gd name="T19" fmla="*/ 0 h 900"/>
                <a:gd name="T20" fmla="*/ 0 w 1261"/>
                <a:gd name="T21" fmla="*/ 0 h 900"/>
                <a:gd name="T22" fmla="*/ 0 w 1261"/>
                <a:gd name="T23" fmla="*/ 0 h 900"/>
                <a:gd name="T24" fmla="*/ 0 w 1261"/>
                <a:gd name="T25" fmla="*/ 0 h 900"/>
                <a:gd name="T26" fmla="*/ 0 w 1261"/>
                <a:gd name="T27" fmla="*/ 0 h 900"/>
                <a:gd name="T28" fmla="*/ 0 w 1261"/>
                <a:gd name="T29" fmla="*/ 0 h 900"/>
                <a:gd name="T30" fmla="*/ 0 w 1261"/>
                <a:gd name="T31" fmla="*/ 0 h 900"/>
                <a:gd name="T32" fmla="*/ 0 w 1261"/>
                <a:gd name="T33" fmla="*/ 0 h 9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1"/>
                <a:gd name="T52" fmla="*/ 0 h 900"/>
                <a:gd name="T53" fmla="*/ 1261 w 1261"/>
                <a:gd name="T54" fmla="*/ 900 h 9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1" h="900">
                  <a:moveTo>
                    <a:pt x="1261" y="15"/>
                  </a:moveTo>
                  <a:cubicBezTo>
                    <a:pt x="1246" y="10"/>
                    <a:pt x="1232" y="0"/>
                    <a:pt x="1216" y="0"/>
                  </a:cubicBezTo>
                  <a:cubicBezTo>
                    <a:pt x="1131" y="0"/>
                    <a:pt x="1046" y="7"/>
                    <a:pt x="961" y="15"/>
                  </a:cubicBezTo>
                  <a:cubicBezTo>
                    <a:pt x="945" y="17"/>
                    <a:pt x="932" y="29"/>
                    <a:pt x="916" y="30"/>
                  </a:cubicBezTo>
                  <a:cubicBezTo>
                    <a:pt x="746" y="39"/>
                    <a:pt x="576" y="40"/>
                    <a:pt x="406" y="45"/>
                  </a:cubicBezTo>
                  <a:cubicBezTo>
                    <a:pt x="376" y="50"/>
                    <a:pt x="346" y="53"/>
                    <a:pt x="316" y="60"/>
                  </a:cubicBezTo>
                  <a:cubicBezTo>
                    <a:pt x="285" y="68"/>
                    <a:pt x="226" y="90"/>
                    <a:pt x="226" y="90"/>
                  </a:cubicBezTo>
                  <a:cubicBezTo>
                    <a:pt x="193" y="123"/>
                    <a:pt x="172" y="138"/>
                    <a:pt x="151" y="180"/>
                  </a:cubicBezTo>
                  <a:cubicBezTo>
                    <a:pt x="144" y="194"/>
                    <a:pt x="147" y="214"/>
                    <a:pt x="136" y="225"/>
                  </a:cubicBezTo>
                  <a:cubicBezTo>
                    <a:pt x="125" y="236"/>
                    <a:pt x="106" y="235"/>
                    <a:pt x="91" y="240"/>
                  </a:cubicBezTo>
                  <a:cubicBezTo>
                    <a:pt x="81" y="270"/>
                    <a:pt x="79" y="304"/>
                    <a:pt x="61" y="330"/>
                  </a:cubicBezTo>
                  <a:cubicBezTo>
                    <a:pt x="51" y="345"/>
                    <a:pt x="38" y="359"/>
                    <a:pt x="31" y="375"/>
                  </a:cubicBezTo>
                  <a:cubicBezTo>
                    <a:pt x="18" y="404"/>
                    <a:pt x="1" y="465"/>
                    <a:pt x="1" y="465"/>
                  </a:cubicBezTo>
                  <a:cubicBezTo>
                    <a:pt x="6" y="520"/>
                    <a:pt x="0" y="577"/>
                    <a:pt x="16" y="630"/>
                  </a:cubicBezTo>
                  <a:cubicBezTo>
                    <a:pt x="21" y="647"/>
                    <a:pt x="47" y="648"/>
                    <a:pt x="61" y="660"/>
                  </a:cubicBezTo>
                  <a:cubicBezTo>
                    <a:pt x="176" y="756"/>
                    <a:pt x="39" y="661"/>
                    <a:pt x="151" y="735"/>
                  </a:cubicBezTo>
                  <a:cubicBezTo>
                    <a:pt x="221" y="840"/>
                    <a:pt x="345" y="847"/>
                    <a:pt x="451" y="9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kern="1200"/>
            </a:p>
          </p:txBody>
        </p:sp>
        <p:sp>
          <p:nvSpPr>
            <p:cNvPr id="35" name="Text Box 31"/>
            <p:cNvSpPr txBox="1">
              <a:spLocks noChangeAspect="1" noChangeArrowheads="1"/>
            </p:cNvSpPr>
            <p:nvPr/>
          </p:nvSpPr>
          <p:spPr bwMode="auto">
            <a:xfrm>
              <a:off x="227" y="3314"/>
              <a:ext cx="1862" cy="1090"/>
            </a:xfrm>
            <a:prstGeom prst="rect">
              <a:avLst/>
            </a:prstGeom>
            <a:solidFill>
              <a:srgbClr val="FFFFFF"/>
            </a:solidFill>
            <a:ln w="9525">
              <a:solidFill>
                <a:schemeClr val="tx1"/>
              </a:solidFill>
              <a:miter lim="800000"/>
              <a:headEnd/>
              <a:tailEnd/>
            </a:ln>
          </p:spPr>
          <p:txBody>
            <a:bodyPr lIns="0" tIns="0" rIns="0" bIns="0"/>
            <a:lstStyle/>
            <a:p>
              <a:pPr algn="ctr" eaLnBrk="1" hangingPunct="1"/>
              <a:r>
                <a:rPr lang="en-US" sz="1800" kern="1200">
                  <a:solidFill>
                    <a:srgbClr val="333399"/>
                  </a:solidFill>
                  <a:latin typeface="Times New Roman" charset="0"/>
                  <a:sym typeface="Wingdings" charset="0"/>
                </a:rPr>
                <a:t></a:t>
              </a:r>
              <a:r>
                <a:rPr lang="en-US" sz="1800" kern="1200">
                  <a:latin typeface="Times New Roman" charset="0"/>
                </a:rPr>
                <a:t>   </a:t>
              </a:r>
              <a:r>
                <a:rPr lang="en-US" sz="1800" kern="1200">
                  <a:solidFill>
                    <a:srgbClr val="333399"/>
                  </a:solidFill>
                  <a:latin typeface="Times New Roman" charset="0"/>
                </a:rPr>
                <a:t>unconjugated bilirubin</a:t>
              </a:r>
            </a:p>
            <a:p>
              <a:pPr algn="ctr" eaLnBrk="1" hangingPunct="1"/>
              <a:r>
                <a:rPr lang="en-US" sz="1800" kern="1200">
                  <a:solidFill>
                    <a:srgbClr val="333399"/>
                  </a:solidFill>
                  <a:latin typeface="Times New Roman" charset="0"/>
                </a:rPr>
                <a:t>       (in blood)</a:t>
              </a:r>
            </a:p>
            <a:p>
              <a:pPr algn="ctr" eaLnBrk="1" hangingPunct="1"/>
              <a:endParaRPr lang="en-US" sz="1800" kern="1200">
                <a:solidFill>
                  <a:srgbClr val="333399"/>
                </a:solidFill>
                <a:latin typeface="Times New Roman" charset="0"/>
              </a:endParaRPr>
            </a:p>
            <a:p>
              <a:pPr algn="ctr" eaLnBrk="1" hangingPunct="1"/>
              <a:r>
                <a:rPr lang="en-US" sz="1800" kern="1200">
                  <a:solidFill>
                    <a:srgbClr val="800080"/>
                  </a:solidFill>
                  <a:latin typeface="Times New Roman" charset="0"/>
                </a:rPr>
                <a:t>upper normal range conjugated bilirubin (released to bile duct)  </a:t>
              </a:r>
              <a:endParaRPr lang="en-US" sz="1800" kern="1200">
                <a:latin typeface="Times New Roman" charset="0"/>
              </a:endParaRPr>
            </a:p>
          </p:txBody>
        </p:sp>
      </p:grpSp>
    </p:spTree>
    <p:extLst>
      <p:ext uri="{BB962C8B-B14F-4D97-AF65-F5344CB8AC3E}">
        <p14:creationId xmlns:p14="http://schemas.microsoft.com/office/powerpoint/2010/main" val="287479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2-Hepatic Jaundice</a:t>
            </a:r>
          </a:p>
        </p:txBody>
      </p:sp>
      <p:sp>
        <p:nvSpPr>
          <p:cNvPr id="3" name="Content Placeholder 2"/>
          <p:cNvSpPr>
            <a:spLocks noGrp="1"/>
          </p:cNvSpPr>
          <p:nvPr>
            <p:ph idx="1"/>
          </p:nvPr>
        </p:nvSpPr>
        <p:spPr>
          <a:xfrm>
            <a:off x="277981" y="1539743"/>
            <a:ext cx="8078566" cy="4671847"/>
          </a:xfrm>
        </p:spPr>
        <p:txBody>
          <a:bodyPr>
            <a:normAutofit/>
          </a:bodyPr>
          <a:lstStyle/>
          <a:p>
            <a:pPr marL="0" indent="0">
              <a:buNone/>
            </a:pPr>
            <a:r>
              <a:rPr lang="en-US" sz="2800" b="1" dirty="0" smtClean="0">
                <a:solidFill>
                  <a:srgbClr val="C00000"/>
                </a:solidFill>
              </a:rPr>
              <a:t>Cirrhosis </a:t>
            </a:r>
            <a:r>
              <a:rPr lang="en-US" sz="2800" b="1" dirty="0">
                <a:solidFill>
                  <a:srgbClr val="C00000"/>
                </a:solidFill>
              </a:rPr>
              <a:t>(in the absence of infection</a:t>
            </a:r>
            <a:r>
              <a:rPr lang="en-US" sz="2800" b="1" dirty="0" smtClean="0">
                <a:solidFill>
                  <a:srgbClr val="C00000"/>
                </a:solidFill>
              </a:rPr>
              <a:t>)</a:t>
            </a:r>
          </a:p>
          <a:p>
            <a:pPr algn="just">
              <a:lnSpc>
                <a:spcPct val="150000"/>
              </a:lnSpc>
              <a:buClr>
                <a:schemeClr val="accent1">
                  <a:lumMod val="40000"/>
                  <a:lumOff val="60000"/>
                </a:schemeClr>
              </a:buClr>
            </a:pPr>
            <a:r>
              <a:rPr lang="en-US" dirty="0" smtClean="0"/>
              <a:t>Destruction </a:t>
            </a:r>
            <a:r>
              <a:rPr lang="en-US" dirty="0"/>
              <a:t>of liver cells will lead to a reduced conjugating </a:t>
            </a:r>
            <a:r>
              <a:rPr lang="en-US" dirty="0" smtClean="0"/>
              <a:t>capacity with a:</a:t>
            </a:r>
          </a:p>
          <a:p>
            <a:pPr lvl="1" algn="just">
              <a:lnSpc>
                <a:spcPct val="150000"/>
              </a:lnSpc>
              <a:buClr>
                <a:schemeClr val="accent1">
                  <a:lumMod val="40000"/>
                  <a:lumOff val="60000"/>
                </a:schemeClr>
              </a:buClr>
            </a:pPr>
            <a:r>
              <a:rPr lang="en-US" dirty="0" smtClean="0"/>
              <a:t>Raised </a:t>
            </a:r>
            <a:r>
              <a:rPr lang="en-US" dirty="0"/>
              <a:t>serum level of indirect (and of total) bilirubin, </a:t>
            </a:r>
            <a:endParaRPr lang="en-US" dirty="0" smtClean="0"/>
          </a:p>
          <a:p>
            <a:pPr lvl="1" algn="just">
              <a:lnSpc>
                <a:spcPct val="150000"/>
              </a:lnSpc>
              <a:buClr>
                <a:schemeClr val="accent1">
                  <a:lumMod val="40000"/>
                  <a:lumOff val="60000"/>
                </a:schemeClr>
              </a:buClr>
            </a:pPr>
            <a:r>
              <a:rPr lang="en-US" dirty="0" smtClean="0"/>
              <a:t>with </a:t>
            </a:r>
            <a:r>
              <a:rPr lang="en-US" dirty="0"/>
              <a:t>a low level of direct </a:t>
            </a:r>
            <a:r>
              <a:rPr lang="en-US" dirty="0" smtClean="0"/>
              <a:t>bilirubin</a:t>
            </a:r>
          </a:p>
          <a:p>
            <a:pPr lvl="1" algn="just">
              <a:lnSpc>
                <a:spcPct val="150000"/>
              </a:lnSpc>
              <a:buClr>
                <a:schemeClr val="accent1">
                  <a:lumMod val="40000"/>
                  <a:lumOff val="60000"/>
                </a:schemeClr>
              </a:buClr>
            </a:pPr>
            <a:r>
              <a:rPr lang="en-US" dirty="0" smtClean="0"/>
              <a:t>and </a:t>
            </a:r>
            <a:r>
              <a:rPr lang="en-US" dirty="0"/>
              <a:t>an abnormally high release, into the blood, of the enzymes: AST, ALT and </a:t>
            </a:r>
            <a:r>
              <a:rPr lang="en-US" dirty="0" smtClean="0"/>
              <a:t>ALP.</a:t>
            </a:r>
          </a:p>
          <a:p>
            <a:pPr lvl="1" algn="just">
              <a:lnSpc>
                <a:spcPct val="150000"/>
              </a:lnSpc>
              <a:buClr>
                <a:schemeClr val="accent1">
                  <a:lumMod val="40000"/>
                  <a:lumOff val="60000"/>
                </a:schemeClr>
              </a:buClr>
            </a:pPr>
            <a:r>
              <a:rPr lang="en-US" dirty="0" smtClean="0"/>
              <a:t>Synthesizing </a:t>
            </a:r>
            <a:r>
              <a:rPr lang="en-US" dirty="0"/>
              <a:t>power of liver will be diminished and hence low levels of total protein, albumin and cholesterol </a:t>
            </a:r>
          </a:p>
        </p:txBody>
      </p:sp>
      <p:pic>
        <p:nvPicPr>
          <p:cNvPr id="6146" name="Picture 2" descr="http://addictionshelp.info/wp-content/uploads/2015/06/Alcoholic-cirrhosi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2807" y="4637950"/>
            <a:ext cx="3099193" cy="198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9120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56">
      <a:dk1>
        <a:sysClr val="windowText" lastClr="000000"/>
      </a:dk1>
      <a:lt1>
        <a:sysClr val="window" lastClr="FFFFFF"/>
      </a:lt1>
      <a:dk2>
        <a:srgbClr val="0070C0"/>
      </a:dk2>
      <a:lt2>
        <a:srgbClr val="EBEBEB"/>
      </a:lt2>
      <a:accent1>
        <a:srgbClr val="B01513"/>
      </a:accent1>
      <a:accent2>
        <a:srgbClr val="EA6312"/>
      </a:accent2>
      <a:accent3>
        <a:srgbClr val="E6B729"/>
      </a:accent3>
      <a:accent4>
        <a:srgbClr val="6AAC90"/>
      </a:accent4>
      <a:accent5>
        <a:srgbClr val="FFFFFF"/>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8522</TotalTime>
  <Words>1029</Words>
  <Application>Microsoft Macintosh PowerPoint</Application>
  <PresentationFormat>Custom</PresentationFormat>
  <Paragraphs>137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Estimation of Serum Bilirubin (Total &amp; Direct) </vt:lpstr>
      <vt:lpstr>Objective</vt:lpstr>
      <vt:lpstr>Bilirubin</vt:lpstr>
      <vt:lpstr>Bilirubin</vt:lpstr>
      <vt:lpstr>Types of Bilirubin</vt:lpstr>
      <vt:lpstr>Bilirubin and jaundice </vt:lpstr>
      <vt:lpstr>PowerPoint Presentation</vt:lpstr>
      <vt:lpstr>1-Pre-Hepatic Jaundice</vt:lpstr>
      <vt:lpstr>2-Hepatic Jaundice</vt:lpstr>
      <vt:lpstr>2-Hepatic Jaundice</vt:lpstr>
      <vt:lpstr>PowerPoint Presentation</vt:lpstr>
      <vt:lpstr>3-Post-Hepatic Jaundice</vt:lpstr>
      <vt:lpstr>Principle</vt:lpstr>
      <vt:lpstr>Method</vt:lpstr>
      <vt:lpstr>Calculation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of Serum Bilirubin (Total &amp; Direct)</dc:title>
  <dc:creator>first first</dc:creator>
  <cp:lastModifiedBy>Nora Saleh</cp:lastModifiedBy>
  <cp:revision>49</cp:revision>
  <dcterms:created xsi:type="dcterms:W3CDTF">2016-03-29T00:37:06Z</dcterms:created>
  <dcterms:modified xsi:type="dcterms:W3CDTF">2018-01-03T17:06:12Z</dcterms:modified>
</cp:coreProperties>
</file>