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3"/>
  </p:notesMasterIdLst>
  <p:sldIdLst>
    <p:sldId id="256" r:id="rId2"/>
    <p:sldId id="28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42" autoAdjust="0"/>
  </p:normalViewPr>
  <p:slideViewPr>
    <p:cSldViewPr>
      <p:cViewPr>
        <p:scale>
          <a:sx n="60" d="100"/>
          <a:sy n="60" d="100"/>
        </p:scale>
        <p:origin x="-888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FED8E-6215-4341-9651-6F567A274EB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5E9-1A8F-41FB-B931-509C9F8B6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1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0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37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31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4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5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8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4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485E9-1A8F-41FB-B931-509C9F8B6D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3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C634-1A85-4583-BD3B-8C8A6A55D6B3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9B3-A116-4D09-9DC2-DDFBDFCB7975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7906-71FA-4303-A9F5-9BF7DB76E27B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1A80-43A0-4C33-A3C9-1DEA7A39305C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970-CF3F-4176-900D-47BD9718CEBC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2806-C401-4D88-A9D0-502ED3E6ABD5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8E93-414D-4263-92A6-4F2835DA36E1}" type="datetime1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0FB3-1C65-4DAC-9914-A03C362C2CE6}" type="datetime1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F680-9DD5-4328-9FCA-400DE8B36944}" type="datetime1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5D8A-F1DD-46E3-8007-C39D08CD9EE6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C276-AA03-461F-8EDB-A6CAED862CC5}" type="datetime1">
              <a:rPr lang="en-US" smtClean="0"/>
              <a:t>4/28/2015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A2B643-F4F3-4ACD-A14D-C1DD7C70EF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B5CF05-1E37-4380-8A55-73A63CFE0BC9}" type="datetime1">
              <a:rPr lang="en-US" smtClean="0"/>
              <a:t>4/28/2015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small" dirty="0"/>
              <a:t>Botnets Threats And Botnets</a:t>
            </a:r>
            <a:r>
              <a:rPr lang="en-US" b="1" dirty="0" smtClean="0"/>
              <a:t> </a:t>
            </a:r>
            <a:r>
              <a:rPr lang="en-US" b="1" cap="small" dirty="0" smtClean="0"/>
              <a:t>DETECTION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Mona </a:t>
            </a:r>
            <a:r>
              <a:rPr lang="en-US" dirty="0" err="1" smtClean="0"/>
              <a:t>Aldakheel</a:t>
            </a:r>
            <a:endParaRPr lang="en-US" dirty="0" smtClean="0"/>
          </a:p>
          <a:p>
            <a:r>
              <a:rPr lang="en-US" dirty="0" smtClean="0"/>
              <a:t>434920317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P2P Command &amp; Control (C&amp;C) Technique</a:t>
            </a:r>
            <a:endParaRPr lang="en-US" dirty="0"/>
          </a:p>
        </p:txBody>
      </p:sp>
      <p:pic>
        <p:nvPicPr>
          <p:cNvPr id="3074" name="Picture 2" descr="http://i1-news.softpedia-static.com/images/news2/Damballa-Enhances-Failsafe-as-P2P-Increasingly-Used-by-Malware-for-C-C-Communications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5" b="8308"/>
          <a:stretch/>
        </p:blipFill>
        <p:spPr bwMode="auto">
          <a:xfrm>
            <a:off x="1187624" y="1628800"/>
            <a:ext cx="6244766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P2P Command &amp; Control (C&amp;C) Technique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Advantages of using P2P Command &amp; Control (C&amp;C) Technique</a:t>
            </a:r>
          </a:p>
          <a:p>
            <a:pPr lvl="1"/>
            <a:r>
              <a:rPr lang="en-US" dirty="0" smtClean="0"/>
              <a:t>Harder </a:t>
            </a:r>
            <a:r>
              <a:rPr lang="en-US" dirty="0"/>
              <a:t>to locate, shutdown, monitor, and hijack</a:t>
            </a:r>
          </a:p>
          <a:p>
            <a:pPr lvl="1"/>
            <a:r>
              <a:rPr lang="en-US" dirty="0" smtClean="0"/>
              <a:t>Propagation </a:t>
            </a:r>
            <a:r>
              <a:rPr lang="en-US" dirty="0"/>
              <a:t>latency </a:t>
            </a:r>
            <a:r>
              <a:rPr lang="en-US" dirty="0" smtClean="0"/>
              <a:t>is </a:t>
            </a:r>
            <a:r>
              <a:rPr lang="en-US" dirty="0"/>
              <a:t>lacking in P2P </a:t>
            </a:r>
            <a:r>
              <a:rPr lang="en-US" dirty="0" smtClean="0"/>
              <a:t>systems</a:t>
            </a:r>
          </a:p>
          <a:p>
            <a:endParaRPr lang="en-US" sz="2000" dirty="0"/>
          </a:p>
          <a:p>
            <a:r>
              <a:rPr lang="en-US" sz="2000" b="1" dirty="0" smtClean="0"/>
              <a:t>Disadvantages </a:t>
            </a:r>
            <a:r>
              <a:rPr lang="en-US" sz="2000" b="1" dirty="0"/>
              <a:t>of using P2P Command &amp; Control (C&amp;C) </a:t>
            </a:r>
            <a:r>
              <a:rPr lang="en-US" sz="2000" b="1" dirty="0" smtClean="0"/>
              <a:t>Technique</a:t>
            </a:r>
          </a:p>
          <a:p>
            <a:pPr lvl="1"/>
            <a:r>
              <a:rPr lang="en-US" altLang="en-US" dirty="0"/>
              <a:t>Hard to launch large scale </a:t>
            </a:r>
            <a:r>
              <a:rPr lang="en-US" altLang="en-US" dirty="0" smtClean="0"/>
              <a:t>attacks</a:t>
            </a:r>
            <a:endParaRPr lang="en-US" b="1" dirty="0"/>
          </a:p>
          <a:p>
            <a:endParaRPr lang="en-US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Random Command &amp; Control (C&amp;C) Technique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984776" cy="451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Random Command &amp; Control (C&amp;C) Technique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>
              <a:buClr>
                <a:schemeClr val="accent1"/>
              </a:buClr>
            </a:pPr>
            <a:endParaRPr lang="en-US" altLang="en-US" sz="2000" dirty="0" smtClean="0"/>
          </a:p>
          <a:p>
            <a:pPr marL="342900" lvl="2">
              <a:buClr>
                <a:schemeClr val="accent1"/>
              </a:buClr>
            </a:pPr>
            <a:r>
              <a:rPr lang="en-US" altLang="en-US" sz="2000" b="1" dirty="0" smtClean="0"/>
              <a:t>Advantage: </a:t>
            </a:r>
            <a:endParaRPr lang="en-US" altLang="en-US" sz="2000" b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Easy </a:t>
            </a:r>
            <a:r>
              <a:rPr lang="en-US" altLang="en-US" dirty="0" smtClean="0"/>
              <a:t>implementation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Resilient </a:t>
            </a:r>
            <a:r>
              <a:rPr lang="en-US" altLang="en-US" dirty="0"/>
              <a:t>to discovery and </a:t>
            </a:r>
            <a:r>
              <a:rPr lang="en-US" altLang="en-US" dirty="0" smtClean="0"/>
              <a:t>destruction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altLang="en-US" b="1" dirty="0" smtClean="0"/>
              <a:t>Disadvantage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/>
              <a:t>Hard to launch large scale attacks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Propagation </a:t>
            </a:r>
            <a:r>
              <a:rPr lang="en-US" dirty="0"/>
              <a:t>latency is </a:t>
            </a:r>
            <a:r>
              <a:rPr lang="en-US" dirty="0" smtClean="0"/>
              <a:t>very high.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endParaRPr lang="en-US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Rallying Mechanisms</a:t>
            </a:r>
            <a:endParaRPr lang="zh-TW" altLang="en-US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2000" b="1" dirty="0" smtClean="0"/>
              <a:t>Rallying mechanisms used for:</a:t>
            </a:r>
          </a:p>
          <a:p>
            <a:pPr lvl="1" eaLnBrk="1" hangingPunct="1"/>
            <a:r>
              <a:rPr lang="en-US" altLang="zh-TW" dirty="0" smtClean="0"/>
              <a:t>Discover new bots</a:t>
            </a:r>
          </a:p>
          <a:p>
            <a:pPr lvl="1" eaLnBrk="1" hangingPunct="1"/>
            <a:r>
              <a:rPr lang="en-US" altLang="zh-TW" dirty="0" smtClean="0"/>
              <a:t>Rally them under their </a:t>
            </a:r>
            <a:r>
              <a:rPr lang="en-US" altLang="zh-TW" dirty="0" err="1" smtClean="0"/>
              <a:t>botmasters</a:t>
            </a:r>
            <a:r>
              <a:rPr lang="en-US" altLang="zh-TW" dirty="0" smtClean="0"/>
              <a:t>.</a:t>
            </a:r>
            <a:endParaRPr lang="ar-SA" altLang="zh-TW" dirty="0" smtClean="0"/>
          </a:p>
          <a:p>
            <a:pPr lvl="1" eaLnBrk="1" hangingPunct="1"/>
            <a:endParaRPr lang="ar-SA" altLang="zh-TW" dirty="0"/>
          </a:p>
          <a:p>
            <a:r>
              <a:rPr lang="en-US" altLang="zh-TW" b="1" dirty="0" smtClean="0"/>
              <a:t>Rallying Mechanisms:</a:t>
            </a:r>
          </a:p>
          <a:p>
            <a:pPr lvl="1"/>
            <a:r>
              <a:rPr lang="en-US" altLang="zh-TW" sz="2200" dirty="0"/>
              <a:t>Hard-coded</a:t>
            </a:r>
            <a:r>
              <a:rPr lang="en-US" altLang="zh-TW" sz="2200" b="1" dirty="0"/>
              <a:t> IP </a:t>
            </a:r>
            <a:r>
              <a:rPr lang="en-US" altLang="zh-TW" sz="2200" dirty="0" smtClean="0"/>
              <a:t>Address</a:t>
            </a:r>
          </a:p>
          <a:p>
            <a:pPr lvl="1"/>
            <a:r>
              <a:rPr lang="en-US" altLang="zh-TW" sz="2200" dirty="0"/>
              <a:t>Dynamic </a:t>
            </a:r>
            <a:r>
              <a:rPr lang="en-US" altLang="zh-TW" sz="2200" b="1" dirty="0"/>
              <a:t>DNS</a:t>
            </a:r>
            <a:r>
              <a:rPr lang="en-US" altLang="zh-TW" sz="2200" dirty="0"/>
              <a:t> Domain </a:t>
            </a:r>
            <a:r>
              <a:rPr lang="en-US" altLang="zh-TW" sz="2200" dirty="0" smtClean="0"/>
              <a:t>Name</a:t>
            </a:r>
          </a:p>
          <a:p>
            <a:pPr lvl="2"/>
            <a:endParaRPr lang="zh-TW" altLang="en-US" sz="2000" dirty="0" smtClean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Hard-coded</a:t>
            </a:r>
            <a:r>
              <a:rPr lang="en-US" altLang="zh-TW" b="1" dirty="0" smtClean="0"/>
              <a:t> IP </a:t>
            </a:r>
            <a:r>
              <a:rPr lang="en-US" altLang="zh-TW" dirty="0" smtClean="0"/>
              <a:t>Address</a:t>
            </a:r>
            <a:endParaRPr lang="zh-TW" altLang="en-US" dirty="0" smtClean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95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000" b="1" dirty="0" smtClean="0"/>
              <a:t>A common method used to rally new bots works like this: </a:t>
            </a:r>
          </a:p>
          <a:p>
            <a:pPr lvl="1" eaLnBrk="1" hangingPunct="1"/>
            <a:r>
              <a:rPr lang="en-US" altLang="zh-TW" dirty="0" smtClean="0"/>
              <a:t>A bot includes </a:t>
            </a:r>
            <a:r>
              <a:rPr lang="en-US" altLang="zh-TW" b="1" i="1" dirty="0" smtClean="0"/>
              <a:t>hard-coded C&amp;C server IP addresses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in its binary. </a:t>
            </a:r>
          </a:p>
          <a:p>
            <a:pPr lvl="1" eaLnBrk="1" hangingPunct="1"/>
            <a:r>
              <a:rPr lang="en-US" altLang="zh-TW" dirty="0" smtClean="0"/>
              <a:t>When the bot initially infects a computer, the computer will connect back to the C&amp;C server using the hard-coded server IP address.</a:t>
            </a:r>
            <a:endParaRPr lang="zh-TW" altLang="en-US" dirty="0" smtClean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Drawbacks of Hard-coded</a:t>
            </a:r>
            <a:r>
              <a:rPr lang="en-US" altLang="zh-TW" sz="3600" b="1" smtClean="0"/>
              <a:t> IP </a:t>
            </a:r>
            <a:r>
              <a:rPr lang="en-US" altLang="zh-TW" sz="3600" smtClean="0"/>
              <a:t>Address</a:t>
            </a:r>
            <a:endParaRPr lang="zh-TW" altLang="en-US" sz="3600" smtClean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16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000" b="1" dirty="0" smtClean="0"/>
              <a:t>The problem with using hard-coded IP addresses is that </a:t>
            </a:r>
          </a:p>
          <a:p>
            <a:pPr lvl="1" eaLnBrk="1" hangingPunct="1"/>
            <a:r>
              <a:rPr lang="en-US" altLang="zh-TW" dirty="0" smtClean="0"/>
              <a:t>The C&amp;C server can be easily detected</a:t>
            </a:r>
          </a:p>
          <a:p>
            <a:pPr lvl="1" eaLnBrk="1" hangingPunct="1"/>
            <a:r>
              <a:rPr lang="en-US" altLang="zh-TW" dirty="0" smtClean="0"/>
              <a:t>The communication channel can be easily blocked. 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Dynamic </a:t>
            </a:r>
            <a:r>
              <a:rPr lang="en-US" altLang="zh-TW" b="1" dirty="0" smtClean="0"/>
              <a:t>DNS</a:t>
            </a:r>
            <a:r>
              <a:rPr lang="en-US" altLang="zh-TW" dirty="0" smtClean="0"/>
              <a:t> Domain Name</a:t>
            </a:r>
            <a:endParaRPr lang="zh-TW" altLang="en-US" dirty="0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2000" dirty="0" smtClean="0"/>
              <a:t>The bots today often include </a:t>
            </a:r>
            <a:r>
              <a:rPr lang="en-US" altLang="zh-TW" sz="2000" b="1" i="1" dirty="0" smtClean="0"/>
              <a:t>hard-coded domain names</a:t>
            </a:r>
            <a:r>
              <a:rPr lang="en-US" altLang="zh-TW" sz="2000" dirty="0" smtClean="0"/>
              <a:t>, assigned by </a:t>
            </a:r>
            <a:r>
              <a:rPr lang="en-US" altLang="zh-TW" sz="2000" u="sng" dirty="0" smtClean="0"/>
              <a:t>dynamical DNS providers</a:t>
            </a:r>
            <a:r>
              <a:rPr lang="en-US" altLang="zh-TW" sz="2000" dirty="0" smtClean="0"/>
              <a:t>.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/>
              <a:t>Benefit of Dynamic </a:t>
            </a:r>
            <a:r>
              <a:rPr lang="en-US" altLang="zh-TW" sz="4000" b="1" dirty="0" smtClean="0"/>
              <a:t>DNS</a:t>
            </a:r>
            <a:r>
              <a:rPr lang="en-US" altLang="zh-TW" sz="4000" dirty="0" smtClean="0"/>
              <a:t> Domain Name</a:t>
            </a:r>
            <a:endParaRPr lang="zh-TW" altLang="en-US" sz="4000" dirty="0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TW" sz="2000" dirty="0"/>
              <a:t>if a C&amp;C server is shutdown by authorities, the </a:t>
            </a:r>
            <a:r>
              <a:rPr lang="en-US" altLang="zh-TW" sz="2000" dirty="0" err="1"/>
              <a:t>botmaster</a:t>
            </a:r>
            <a:r>
              <a:rPr lang="en-US" altLang="zh-TW" sz="2000" dirty="0"/>
              <a:t> can easily resume his/her control by creating a new C&amp;C </a:t>
            </a:r>
            <a:r>
              <a:rPr lang="en-US" altLang="zh-TW" sz="2000" dirty="0" smtClean="0"/>
              <a:t>server.</a:t>
            </a:r>
            <a:endParaRPr lang="en-US" altLang="zh-TW" sz="20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Communication </a:t>
            </a:r>
            <a:r>
              <a:rPr lang="en-US" altLang="zh-TW" b="1" i="1" dirty="0" smtClean="0"/>
              <a:t>Protocols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IRC </a:t>
            </a:r>
            <a:r>
              <a:rPr lang="en-US" altLang="zh-TW" dirty="0"/>
              <a:t>Protocol</a:t>
            </a:r>
          </a:p>
          <a:p>
            <a:r>
              <a:rPr lang="en-US" altLang="zh-TW" b="1" dirty="0"/>
              <a:t>HTTP</a:t>
            </a:r>
            <a:r>
              <a:rPr lang="en-US" altLang="zh-TW" dirty="0"/>
              <a:t> Protocol</a:t>
            </a:r>
          </a:p>
          <a:p>
            <a:r>
              <a:rPr lang="en-US" altLang="zh-TW" b="1" dirty="0"/>
              <a:t>P2P</a:t>
            </a:r>
            <a:r>
              <a:rPr lang="en-US" altLang="zh-TW" dirty="0"/>
              <a:t> Protocol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BOTS AND </a:t>
            </a:r>
            <a:r>
              <a:rPr lang="en-US" dirty="0" smtClean="0"/>
              <a:t>BOTNETS</a:t>
            </a:r>
          </a:p>
          <a:p>
            <a:r>
              <a:rPr lang="en-US" dirty="0"/>
              <a:t>BOTNET CREATION AND PROPOGATION</a:t>
            </a:r>
          </a:p>
          <a:p>
            <a:r>
              <a:rPr lang="en-US" dirty="0"/>
              <a:t>BOTNET COMMAND AND CONTROL (C&amp;C) TECHNIQUES</a:t>
            </a:r>
          </a:p>
          <a:p>
            <a:r>
              <a:rPr lang="en-US" altLang="zh-TW" dirty="0"/>
              <a:t>Rallying Mechanisms</a:t>
            </a:r>
          </a:p>
          <a:p>
            <a:r>
              <a:rPr lang="en-US" altLang="zh-TW" dirty="0"/>
              <a:t>Communication Protocols</a:t>
            </a:r>
          </a:p>
          <a:p>
            <a:r>
              <a:rPr lang="en-US" dirty="0"/>
              <a:t>SECURITY THREATS FROM BOTNET</a:t>
            </a:r>
          </a:p>
          <a:p>
            <a:r>
              <a:rPr lang="en-US" dirty="0"/>
              <a:t>BOTNET DETECTION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SECURITY THREATS FROM </a:t>
            </a:r>
            <a:r>
              <a:rPr lang="en-US" sz="3600" b="1" dirty="0" smtClean="0"/>
              <a:t>BOTNET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Distributed Denial of Services (</a:t>
            </a:r>
            <a:r>
              <a:rPr lang="en-US" b="1" dirty="0" err="1"/>
              <a:t>DDoS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Spamming</a:t>
            </a:r>
          </a:p>
          <a:p>
            <a:r>
              <a:rPr lang="en-US" b="1" dirty="0"/>
              <a:t>Phishing and Identity </a:t>
            </a:r>
            <a:r>
              <a:rPr lang="en-US" b="1" dirty="0" smtClean="0"/>
              <a:t>Theft</a:t>
            </a:r>
          </a:p>
          <a:p>
            <a:r>
              <a:rPr lang="en-US" b="1" dirty="0"/>
              <a:t>Click Fraud</a:t>
            </a:r>
            <a:endParaRPr lang="en-US" dirty="0"/>
          </a:p>
          <a:p>
            <a:r>
              <a:rPr lang="en-US" b="1" dirty="0"/>
              <a:t>Hosting illegal material and disseminating malicious </a:t>
            </a:r>
            <a:r>
              <a:rPr lang="en-US" b="1" dirty="0" smtClean="0"/>
              <a:t>code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Distributed Denial of Services (</a:t>
            </a:r>
            <a:r>
              <a:rPr lang="en-US" b="1" dirty="0" err="1"/>
              <a:t>DDoS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Distributed Denial of Services (</a:t>
            </a:r>
            <a:r>
              <a:rPr lang="en-US" b="1" dirty="0" err="1" smtClean="0"/>
              <a:t>DDoS</a:t>
            </a:r>
            <a:r>
              <a:rPr lang="en-US" b="1" dirty="0" smtClean="0"/>
              <a:t>) </a:t>
            </a:r>
            <a:r>
              <a:rPr lang="en-US" dirty="0" smtClean="0"/>
              <a:t>attack is direct </a:t>
            </a:r>
            <a:r>
              <a:rPr lang="en-US" dirty="0"/>
              <a:t>attempt of attackers to prevent legitimate users from using a specific </a:t>
            </a:r>
            <a:r>
              <a:rPr lang="en-US" dirty="0" smtClean="0"/>
              <a:t>service using multiple </a:t>
            </a:r>
            <a:r>
              <a:rPr lang="en-US" dirty="0"/>
              <a:t>compromised </a:t>
            </a:r>
            <a:r>
              <a:rPr lang="en-US" dirty="0" smtClean="0"/>
              <a:t>systems.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main variants of </a:t>
            </a:r>
            <a:r>
              <a:rPr lang="en-US" dirty="0" err="1"/>
              <a:t>DDoS</a:t>
            </a:r>
            <a:r>
              <a:rPr lang="en-US" dirty="0"/>
              <a:t> attacks </a:t>
            </a:r>
            <a:endParaRPr lang="en-US" dirty="0" smtClean="0"/>
          </a:p>
          <a:p>
            <a:pPr lvl="1"/>
            <a:r>
              <a:rPr lang="en-US" dirty="0" smtClean="0"/>
              <a:t>Bandwidth depletion (</a:t>
            </a:r>
            <a:r>
              <a:rPr lang="en-US" dirty="0"/>
              <a:t>Flooding and reflection attacks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Resource depletion.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Spamming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Spamming  is </a:t>
            </a:r>
            <a:r>
              <a:rPr lang="en-US" dirty="0" smtClean="0"/>
              <a:t>any </a:t>
            </a:r>
            <a:r>
              <a:rPr lang="en-US" dirty="0"/>
              <a:t>message or posting, regardless of its content, that is sent to multiple recipients who have not specifically requested the message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Phishing and Identity </a:t>
            </a:r>
            <a:r>
              <a:rPr lang="en-US" b="1" dirty="0" smtClean="0"/>
              <a:t>Theft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Phishing and Identity Theft </a:t>
            </a:r>
            <a:r>
              <a:rPr lang="en-US" dirty="0" smtClean="0"/>
              <a:t>is </a:t>
            </a:r>
            <a:r>
              <a:rPr lang="en-US" dirty="0"/>
              <a:t>a fraudulent activity defined as the creation of a replica of an </a:t>
            </a:r>
            <a:r>
              <a:rPr lang="en-US" dirty="0" smtClean="0"/>
              <a:t>existing Web </a:t>
            </a:r>
            <a:r>
              <a:rPr lang="en-US" dirty="0"/>
              <a:t>page or other online resource to deceive a user into submitting personal, financial, or password data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Click </a:t>
            </a:r>
            <a:r>
              <a:rPr lang="en-US" b="1" dirty="0" smtClean="0"/>
              <a:t>Fraud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fake clicks  </a:t>
            </a:r>
            <a:r>
              <a:rPr lang="en-US" dirty="0" smtClean="0"/>
              <a:t>to  </a:t>
            </a:r>
            <a:r>
              <a:rPr lang="en-US" dirty="0"/>
              <a:t>maximize the revenue of certain users from the ads they publish on their </a:t>
            </a:r>
            <a:r>
              <a:rPr lang="en-US" dirty="0" smtClean="0"/>
              <a:t>websites.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Hosting illegal material and disseminating malicious </a:t>
            </a:r>
            <a:r>
              <a:rPr lang="en-US" b="1" dirty="0" smtClean="0"/>
              <a:t>code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Illegal material </a:t>
            </a:r>
            <a:r>
              <a:rPr lang="en-US" dirty="0" smtClean="0"/>
              <a:t>can </a:t>
            </a:r>
            <a:r>
              <a:rPr lang="en-US" dirty="0"/>
              <a:t>be stored as a dynamic repository on a bot compromised computer by the </a:t>
            </a:r>
            <a:r>
              <a:rPr lang="en-US" dirty="0" err="1" smtClean="0"/>
              <a:t>botmaster</a:t>
            </a:r>
            <a:r>
              <a:rPr lang="en-US" dirty="0" smtClean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BOTNET </a:t>
            </a:r>
            <a:r>
              <a:rPr lang="en-US" b="1" dirty="0" smtClean="0"/>
              <a:t>DETECTION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Honeypot</a:t>
            </a:r>
          </a:p>
          <a:p>
            <a:r>
              <a:rPr lang="en-US" sz="2000" dirty="0"/>
              <a:t>passive network traffic monitoring and analysis</a:t>
            </a:r>
            <a:r>
              <a:rPr lang="en-US" sz="2000" dirty="0" smtClean="0"/>
              <a:t>.</a:t>
            </a:r>
          </a:p>
          <a:p>
            <a:pPr lvl="1"/>
            <a:r>
              <a:rPr lang="en-US" i="1" dirty="0"/>
              <a:t>Signature-based </a:t>
            </a:r>
            <a:r>
              <a:rPr lang="en-US" i="1" dirty="0" smtClean="0"/>
              <a:t>Detection</a:t>
            </a:r>
          </a:p>
          <a:p>
            <a:pPr lvl="1"/>
            <a:r>
              <a:rPr lang="en-US" dirty="0"/>
              <a:t>Anomaly-based detection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/>
              <a:t>DNS-based detection techniques </a:t>
            </a:r>
            <a:endParaRPr lang="en-US" dirty="0" smtClean="0"/>
          </a:p>
          <a:p>
            <a:pPr lvl="1"/>
            <a:r>
              <a:rPr lang="en-US" i="1" dirty="0"/>
              <a:t>Mining-based Detection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600" b="1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Signature-based</a:t>
            </a:r>
            <a:r>
              <a:rPr lang="en-US" i="1" dirty="0" smtClean="0"/>
              <a:t> </a:t>
            </a:r>
            <a:r>
              <a:rPr lang="en-US" sz="4600" b="1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Detection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Useful </a:t>
            </a:r>
            <a:r>
              <a:rPr lang="en-US" sz="2000" dirty="0"/>
              <a:t>way for botnet detection</a:t>
            </a:r>
            <a:r>
              <a:rPr lang="en-US" sz="2000" i="1" dirty="0"/>
              <a:t> based on </a:t>
            </a:r>
            <a:r>
              <a:rPr lang="en-US" sz="2000" dirty="0"/>
              <a:t>Knowledge of useful signatures and behavior of existing botnets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For example, Snort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Anomaly-based detection techniques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</a:t>
            </a:r>
            <a:r>
              <a:rPr lang="en-US" dirty="0"/>
              <a:t>to detect botnets based on several network traffic anomalies such as high network </a:t>
            </a:r>
            <a:r>
              <a:rPr lang="en-US" dirty="0" smtClean="0"/>
              <a:t>latency</a:t>
            </a:r>
            <a:r>
              <a:rPr lang="en-US" dirty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DNS-based detection techniques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botnets based on several DNS traffic anomalies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BOTS AND BOTNETS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“Bot” is derived from the word “</a:t>
            </a:r>
            <a:r>
              <a:rPr lang="en-US" dirty="0" smtClean="0"/>
              <a:t>Robot</a:t>
            </a:r>
          </a:p>
          <a:p>
            <a:r>
              <a:rPr lang="en-US" dirty="0" smtClean="0"/>
              <a:t>Bots </a:t>
            </a:r>
            <a:r>
              <a:rPr lang="en-US" dirty="0"/>
              <a:t>are designed to perform some predefined functions in automated 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Botnet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network of infected </a:t>
            </a:r>
            <a:r>
              <a:rPr lang="en-US" dirty="0" smtClean="0"/>
              <a:t>machines which </a:t>
            </a:r>
            <a:r>
              <a:rPr lang="en-US" dirty="0"/>
              <a:t>are under the control of a human operator commonly known as </a:t>
            </a:r>
            <a:r>
              <a:rPr lang="en-US" dirty="0" err="1"/>
              <a:t>botmaster</a:t>
            </a:r>
            <a:r>
              <a:rPr lang="en-US" dirty="0" smtClean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Mining-based Detection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One of effective technique for botnet detection to identify</a:t>
            </a:r>
            <a:r>
              <a:rPr lang="en-US" sz="2000" i="1" dirty="0"/>
              <a:t> </a:t>
            </a:r>
            <a:r>
              <a:rPr lang="en-US" sz="2000" dirty="0"/>
              <a:t>botnet C&amp;C traffic. </a:t>
            </a:r>
            <a:endParaRPr lang="en-US" sz="2000" dirty="0" smtClean="0"/>
          </a:p>
          <a:p>
            <a:r>
              <a:rPr lang="en-US" sz="2000" dirty="0"/>
              <a:t>Several data mining techniques including machine learning,</a:t>
            </a:r>
            <a:r>
              <a:rPr lang="en-US" sz="2000" i="1" dirty="0"/>
              <a:t> </a:t>
            </a:r>
            <a:r>
              <a:rPr lang="en-US" sz="2000" dirty="0"/>
              <a:t>classification, and clustering can be used efficiently to detect</a:t>
            </a:r>
            <a:r>
              <a:rPr lang="en-US" sz="2000" i="1" dirty="0"/>
              <a:t> </a:t>
            </a:r>
            <a:r>
              <a:rPr lang="en-US" sz="2000" dirty="0"/>
              <a:t>botnet C&amp;C traffic.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/>
              <a:t>illustrates how a botnet is created and used to send </a:t>
            </a:r>
            <a:r>
              <a:rPr lang="en-US" dirty="0" smtClean="0"/>
              <a:t>spam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Image result for bot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c/c6/Botnet.svg/2000px-Botne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" y="7937"/>
            <a:ext cx="8954596" cy="691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BOTNET CREATION AND PROPOGATION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Methods to create bot:</a:t>
            </a:r>
          </a:p>
          <a:p>
            <a:pPr marL="895350"/>
            <a:r>
              <a:rPr lang="en-US" sz="2000" dirty="0" smtClean="0"/>
              <a:t>write code </a:t>
            </a:r>
          </a:p>
          <a:p>
            <a:pPr marL="895350"/>
            <a:r>
              <a:rPr lang="en-US" sz="2000" dirty="0" smtClean="0"/>
              <a:t> </a:t>
            </a:r>
            <a:r>
              <a:rPr lang="en-US" sz="2000" dirty="0"/>
              <a:t>extend or customize an existing bot. </a:t>
            </a:r>
          </a:p>
          <a:p>
            <a:pPr marL="895350"/>
            <a:endParaRPr lang="en-US" sz="2000" dirty="0" smtClean="0"/>
          </a:p>
          <a:p>
            <a:r>
              <a:rPr lang="en-US" sz="2000" dirty="0" smtClean="0"/>
              <a:t>Methods to propagate:</a:t>
            </a:r>
          </a:p>
          <a:p>
            <a:pPr lvl="1"/>
            <a:r>
              <a:rPr lang="en-US" dirty="0"/>
              <a:t>exploit </a:t>
            </a:r>
            <a:r>
              <a:rPr lang="en-US" dirty="0" smtClean="0"/>
              <a:t>vulnerabilities</a:t>
            </a:r>
          </a:p>
          <a:p>
            <a:pPr lvl="1"/>
            <a:r>
              <a:rPr lang="en-US" dirty="0"/>
              <a:t>sending out </a:t>
            </a:r>
            <a:r>
              <a:rPr lang="en-US" dirty="0" smtClean="0"/>
              <a:t>email </a:t>
            </a:r>
            <a:r>
              <a:rPr lang="en-US" dirty="0"/>
              <a:t>messages </a:t>
            </a:r>
            <a:endParaRPr lang="en-US" dirty="0" smtClean="0"/>
          </a:p>
          <a:p>
            <a:pPr lvl="1"/>
            <a:r>
              <a:rPr lang="en-US" dirty="0" smtClean="0"/>
              <a:t>setting </a:t>
            </a:r>
            <a:r>
              <a:rPr lang="en-US" dirty="0"/>
              <a:t>up Web </a:t>
            </a:r>
            <a:r>
              <a:rPr lang="en-US" dirty="0" smtClean="0"/>
              <a:t>sites</a:t>
            </a:r>
          </a:p>
          <a:p>
            <a:pPr lvl="1"/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BOTNET COMMAND AND CONTROL (C&amp;C) TECHNIQUES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Centralized Command &amp; Control (C&amp;C) </a:t>
            </a:r>
            <a:r>
              <a:rPr lang="en-US" b="1" dirty="0" smtClean="0"/>
              <a:t>Technique</a:t>
            </a:r>
          </a:p>
          <a:p>
            <a:r>
              <a:rPr lang="en-US" b="1" dirty="0"/>
              <a:t>P2P Command &amp; Control (C&amp;C) </a:t>
            </a:r>
            <a:r>
              <a:rPr lang="en-US" b="1" dirty="0" smtClean="0"/>
              <a:t>Technique</a:t>
            </a:r>
          </a:p>
          <a:p>
            <a:r>
              <a:rPr lang="en-US" b="1" dirty="0"/>
              <a:t>Random Command &amp; Control (C&amp;C) Technique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Centralized Command &amp; Control (C&amp;C) Technique</a:t>
            </a:r>
            <a:endParaRPr lang="en-US" dirty="0"/>
          </a:p>
        </p:txBody>
      </p:sp>
      <p:pic>
        <p:nvPicPr>
          <p:cNvPr id="2050" name="Picture 2" descr="http://i1-news.softpedia-static.com/images/news2/Damballa-Enhances-Failsafe-as-P2P-Increasingly-Used-by-Malware-for-C-C-Communications-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3"/>
          <a:stretch/>
        </p:blipFill>
        <p:spPr bwMode="auto">
          <a:xfrm>
            <a:off x="2123728" y="2093494"/>
            <a:ext cx="4905618" cy="444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Centralized Command &amp; Control (C&amp;C) Technique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b="1" dirty="0" smtClean="0"/>
              <a:t>Advantages </a:t>
            </a:r>
            <a:r>
              <a:rPr lang="en-US" sz="2000" b="1" dirty="0"/>
              <a:t>of using centralized C&amp;C techniques </a:t>
            </a:r>
          </a:p>
          <a:p>
            <a:pPr lvl="1"/>
            <a:r>
              <a:rPr lang="en-US" dirty="0"/>
              <a:t>A great amount of resources are available online to create a C&amp;C based botnet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controlling of as many bots as possible and thus maximizes the profit of the </a:t>
            </a:r>
            <a:r>
              <a:rPr lang="en-US" dirty="0" err="1"/>
              <a:t>botmaster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Small message latency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b="1" dirty="0"/>
              <a:t>D</a:t>
            </a:r>
            <a:r>
              <a:rPr lang="en-US" sz="2000" b="1" dirty="0" smtClean="0"/>
              <a:t>isadvantages </a:t>
            </a:r>
            <a:r>
              <a:rPr lang="en-US" sz="2000" b="1" dirty="0"/>
              <a:t>of using centralized C&amp;C techniques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Easy to shutdown.</a:t>
            </a:r>
            <a:endParaRPr lang="en-US" dirty="0"/>
          </a:p>
          <a:p>
            <a:pPr marL="411480" lvl="1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B643-F4F3-4ACD-A14D-C1DD7C70EF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2968</TotalTime>
  <Words>830</Words>
  <Application>Microsoft Office PowerPoint</Application>
  <PresentationFormat>عرض على الشاشة (3:4)‏</PresentationFormat>
  <Paragraphs>162</Paragraphs>
  <Slides>31</Slides>
  <Notes>11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تجاور</vt:lpstr>
      <vt:lpstr>Botnets Threats And Botnets DETECTION</vt:lpstr>
      <vt:lpstr>Outline</vt:lpstr>
      <vt:lpstr>BOTS AND BOTNETS</vt:lpstr>
      <vt:lpstr>Example illustrates how a botnet is created and used to send spam. </vt:lpstr>
      <vt:lpstr>عرض تقديمي في PowerPoint</vt:lpstr>
      <vt:lpstr>BOTNET CREATION AND PROPOGATION</vt:lpstr>
      <vt:lpstr>BOTNET COMMAND AND CONTROL (C&amp;C) TECHNIQUES</vt:lpstr>
      <vt:lpstr>Centralized Command &amp; Control (C&amp;C) Technique</vt:lpstr>
      <vt:lpstr>Centralized Command &amp; Control (C&amp;C) Technique</vt:lpstr>
      <vt:lpstr>P2P Command &amp; Control (C&amp;C) Technique</vt:lpstr>
      <vt:lpstr>P2P Command &amp; Control (C&amp;C) Technique</vt:lpstr>
      <vt:lpstr>Random Command &amp; Control (C&amp;C) Technique</vt:lpstr>
      <vt:lpstr>Random Command &amp; Control (C&amp;C) Technique</vt:lpstr>
      <vt:lpstr>Rallying Mechanisms</vt:lpstr>
      <vt:lpstr>Hard-coded IP Address</vt:lpstr>
      <vt:lpstr>Drawbacks of Hard-coded IP Address</vt:lpstr>
      <vt:lpstr>Dynamic DNS Domain Name</vt:lpstr>
      <vt:lpstr>Benefit of Dynamic DNS Domain Name</vt:lpstr>
      <vt:lpstr>Communication Protocols</vt:lpstr>
      <vt:lpstr>SECURITY THREATS FROM BOTNET</vt:lpstr>
      <vt:lpstr>Distributed Denial of Services (DDoS)</vt:lpstr>
      <vt:lpstr>Spamming</vt:lpstr>
      <vt:lpstr>Phishing and Identity Theft</vt:lpstr>
      <vt:lpstr>Click Fraud</vt:lpstr>
      <vt:lpstr>Hosting illegal material and disseminating malicious code</vt:lpstr>
      <vt:lpstr>BOTNET DETECTION</vt:lpstr>
      <vt:lpstr>Signature-based Detection</vt:lpstr>
      <vt:lpstr>Anomaly-based detection techniques</vt:lpstr>
      <vt:lpstr>DNS-based detection techniques </vt:lpstr>
      <vt:lpstr>Mining-based Detection </vt:lpstr>
      <vt:lpstr>Thanks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Botnets Threats to Internet Security</dc:title>
  <dc:creator>mona</dc:creator>
  <cp:lastModifiedBy>mona</cp:lastModifiedBy>
  <cp:revision>92</cp:revision>
  <dcterms:created xsi:type="dcterms:W3CDTF">2015-04-17T15:00:38Z</dcterms:created>
  <dcterms:modified xsi:type="dcterms:W3CDTF">2015-04-28T17:46:14Z</dcterms:modified>
</cp:coreProperties>
</file>