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1" r:id="rId35"/>
  </p:sldMasterIdLst>
  <p:notesMasterIdLst>
    <p:notesMasterId r:id="rId59"/>
  </p:notesMasterIdLst>
  <p:handoutMasterIdLst>
    <p:handoutMasterId r:id="rId60"/>
  </p:handoutMasterIdLst>
  <p:sldIdLst>
    <p:sldId id="256" r:id="rId36"/>
    <p:sldId id="392" r:id="rId37"/>
    <p:sldId id="373" r:id="rId38"/>
    <p:sldId id="393" r:id="rId39"/>
    <p:sldId id="374" r:id="rId40"/>
    <p:sldId id="375" r:id="rId41"/>
    <p:sldId id="376" r:id="rId42"/>
    <p:sldId id="377" r:id="rId43"/>
    <p:sldId id="394" r:id="rId44"/>
    <p:sldId id="379" r:id="rId45"/>
    <p:sldId id="378" r:id="rId46"/>
    <p:sldId id="380" r:id="rId47"/>
    <p:sldId id="381" r:id="rId48"/>
    <p:sldId id="382" r:id="rId49"/>
    <p:sldId id="384" r:id="rId50"/>
    <p:sldId id="383" r:id="rId51"/>
    <p:sldId id="385" r:id="rId52"/>
    <p:sldId id="386" r:id="rId53"/>
    <p:sldId id="387" r:id="rId54"/>
    <p:sldId id="388" r:id="rId55"/>
    <p:sldId id="389" r:id="rId56"/>
    <p:sldId id="395" r:id="rId57"/>
    <p:sldId id="391" r:id="rId58"/>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4038">
          <p15:clr>
            <a:srgbClr val="A4A3A4"/>
          </p15:clr>
        </p15:guide>
        <p15:guide id="2" orient="horz" pos="702">
          <p15:clr>
            <a:srgbClr val="A4A3A4"/>
          </p15:clr>
        </p15:guide>
        <p15:guide id="3" orient="horz" pos="1228">
          <p15:clr>
            <a:srgbClr val="A4A3A4"/>
          </p15:clr>
        </p15:guide>
        <p15:guide id="4"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7" autoAdjust="0"/>
    <p:restoredTop sz="99880" autoAdjust="0"/>
  </p:normalViewPr>
  <p:slideViewPr>
    <p:cSldViewPr snapToGrid="0" showGuides="1">
      <p:cViewPr>
        <p:scale>
          <a:sx n="81" d="100"/>
          <a:sy n="81" d="100"/>
        </p:scale>
        <p:origin x="-996" y="-72"/>
      </p:cViewPr>
      <p:guideLst>
        <p:guide orient="horz" pos="4038"/>
        <p:guide orient="horz" pos="702"/>
        <p:guide orient="horz" pos="1228"/>
        <p:guide pos="2880"/>
      </p:guideLst>
    </p:cSldViewPr>
  </p:slid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customXml" Target="../customXml/item26.xml"/><Relationship Id="rId39" Type="http://schemas.openxmlformats.org/officeDocument/2006/relationships/slide" Target="slides/slide4.xml"/><Relationship Id="rId21" Type="http://schemas.openxmlformats.org/officeDocument/2006/relationships/customXml" Target="../customXml/item21.xml"/><Relationship Id="rId34" Type="http://schemas.openxmlformats.org/officeDocument/2006/relationships/customXml" Target="../customXml/item34.xml"/><Relationship Id="rId42" Type="http://schemas.openxmlformats.org/officeDocument/2006/relationships/slide" Target="slides/slide7.xml"/><Relationship Id="rId47" Type="http://schemas.openxmlformats.org/officeDocument/2006/relationships/slide" Target="slides/slide12.xml"/><Relationship Id="rId50" Type="http://schemas.openxmlformats.org/officeDocument/2006/relationships/slide" Target="slides/slide15.xml"/><Relationship Id="rId55" Type="http://schemas.openxmlformats.org/officeDocument/2006/relationships/slide" Target="slides/slide20.xml"/><Relationship Id="rId63" Type="http://schemas.openxmlformats.org/officeDocument/2006/relationships/theme" Target="theme/theme1.xml"/><Relationship Id="rId7" Type="http://schemas.openxmlformats.org/officeDocument/2006/relationships/customXml" Target="../customXml/item7.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customXml" Target="../customXml/item20.xml"/><Relationship Id="rId29" Type="http://schemas.openxmlformats.org/officeDocument/2006/relationships/customXml" Target="../customXml/item29.xml"/><Relationship Id="rId41" Type="http://schemas.openxmlformats.org/officeDocument/2006/relationships/slide" Target="slides/slide6.xml"/><Relationship Id="rId54" Type="http://schemas.openxmlformats.org/officeDocument/2006/relationships/slide" Target="slides/slide19.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customXml" Target="../customXml/item32.xml"/><Relationship Id="rId37" Type="http://schemas.openxmlformats.org/officeDocument/2006/relationships/slide" Target="slides/slide2.xml"/><Relationship Id="rId40" Type="http://schemas.openxmlformats.org/officeDocument/2006/relationships/slide" Target="slides/slide5.xml"/><Relationship Id="rId45" Type="http://schemas.openxmlformats.org/officeDocument/2006/relationships/slide" Target="slides/slide10.xml"/><Relationship Id="rId53" Type="http://schemas.openxmlformats.org/officeDocument/2006/relationships/slide" Target="slides/slide18.xml"/><Relationship Id="rId58" Type="http://schemas.openxmlformats.org/officeDocument/2006/relationships/slide" Target="slides/slide23.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slide" Target="slides/slide1.xml"/><Relationship Id="rId49" Type="http://schemas.openxmlformats.org/officeDocument/2006/relationships/slide" Target="slides/slide14.xml"/><Relationship Id="rId57" Type="http://schemas.openxmlformats.org/officeDocument/2006/relationships/slide" Target="slides/slide22.xml"/><Relationship Id="rId61" Type="http://schemas.openxmlformats.org/officeDocument/2006/relationships/presProps" Target="presProps.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customXml" Target="../customXml/item31.xml"/><Relationship Id="rId44" Type="http://schemas.openxmlformats.org/officeDocument/2006/relationships/slide" Target="slides/slide9.xml"/><Relationship Id="rId52" Type="http://schemas.openxmlformats.org/officeDocument/2006/relationships/slide" Target="slides/slide17.xml"/><Relationship Id="rId60"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slideMaster" Target="slideMasters/slideMaster1.xml"/><Relationship Id="rId43" Type="http://schemas.openxmlformats.org/officeDocument/2006/relationships/slide" Target="slides/slide8.xml"/><Relationship Id="rId48" Type="http://schemas.openxmlformats.org/officeDocument/2006/relationships/slide" Target="slides/slide13.xml"/><Relationship Id="rId56" Type="http://schemas.openxmlformats.org/officeDocument/2006/relationships/slide" Target="slides/slide21.xml"/><Relationship Id="rId64" Type="http://schemas.openxmlformats.org/officeDocument/2006/relationships/tableStyles" Target="tableStyles.xml"/><Relationship Id="rId8" Type="http://schemas.openxmlformats.org/officeDocument/2006/relationships/customXml" Target="../customXml/item8.xml"/><Relationship Id="rId51" Type="http://schemas.openxmlformats.org/officeDocument/2006/relationships/slide" Target="slides/slide16.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slide" Target="slides/slide3.xml"/><Relationship Id="rId46" Type="http://schemas.openxmlformats.org/officeDocument/2006/relationships/slide" Target="slides/slide11.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1"/>
            <a:ext cx="2972421" cy="464980"/>
          </a:xfrm>
          <a:prstGeom prst="rect">
            <a:avLst/>
          </a:prstGeom>
        </p:spPr>
        <p:txBody>
          <a:bodyPr vert="horz" lIns="91440" tIns="45720" rIns="91440" bIns="45720" rtlCol="0"/>
          <a:lstStyle>
            <a:lvl1pPr algn="r">
              <a:defRPr sz="1200"/>
            </a:lvl1pPr>
          </a:lstStyle>
          <a:p>
            <a:fld id="{ED470EB2-8C36-41ED-AD33-9FF245220DE3}" type="datetimeFigureOut">
              <a:rPr lang="en-US" smtClean="0"/>
              <a:t>4/13/2016</a:t>
            </a:fld>
            <a:endParaRPr lang="en-US"/>
          </a:p>
        </p:txBody>
      </p:sp>
      <p:sp>
        <p:nvSpPr>
          <p:cNvPr id="4" name="Footer Placeholder 3"/>
          <p:cNvSpPr>
            <a:spLocks noGrp="1"/>
          </p:cNvSpPr>
          <p:nvPr>
            <p:ph type="ftr" sz="quarter" idx="2"/>
          </p:nvPr>
        </p:nvSpPr>
        <p:spPr>
          <a:xfrm>
            <a:off x="1" y="8829823"/>
            <a:ext cx="2972421" cy="46498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823"/>
            <a:ext cx="2972421" cy="464980"/>
          </a:xfrm>
          <a:prstGeom prst="rect">
            <a:avLst/>
          </a:prstGeom>
        </p:spPr>
        <p:txBody>
          <a:bodyPr vert="horz" lIns="91440" tIns="45720" rIns="91440" bIns="45720" rtlCol="0" anchor="b"/>
          <a:lstStyle>
            <a:lvl1pPr algn="r">
              <a:defRPr sz="1200"/>
            </a:lvl1pPr>
          </a:lstStyle>
          <a:p>
            <a:fld id="{C8C97D86-1F1A-4D72-87FF-61F55063ACCA}" type="slidenum">
              <a:rPr lang="en-US" smtClean="0"/>
              <a:t>‹#›</a:t>
            </a:fld>
            <a:endParaRPr lang="en-US"/>
          </a:p>
        </p:txBody>
      </p:sp>
    </p:spTree>
    <p:extLst>
      <p:ext uri="{BB962C8B-B14F-4D97-AF65-F5344CB8AC3E}">
        <p14:creationId xmlns:p14="http://schemas.microsoft.com/office/powerpoint/2010/main" val="3436927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2830" tIns="46415" rIns="92830" bIns="46415" numCol="1" anchor="t" anchorCtr="0" compatLnSpc="1">
            <a:prstTxWarp prst="textNoShape">
              <a:avLst/>
            </a:prstTxWarp>
          </a:bodyPr>
          <a:lstStyle>
            <a:lvl1pPr>
              <a:defRPr sz="1200">
                <a:latin typeface="Calibri" charset="0"/>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2830" tIns="46415" rIns="92830" bIns="46415" numCol="1" anchor="t" anchorCtr="0" compatLnSpc="1">
            <a:prstTxWarp prst="textNoShape">
              <a:avLst/>
            </a:prstTxWarp>
          </a:bodyPr>
          <a:lstStyle>
            <a:lvl1pPr algn="r">
              <a:defRPr sz="1200">
                <a:latin typeface="Calibri" charset="0"/>
              </a:defRPr>
            </a:lvl1pPr>
          </a:lstStyle>
          <a:p>
            <a:pPr>
              <a:defRPr/>
            </a:pPr>
            <a:fld id="{92E21672-E2E5-4F29-8F29-B25C46FCB0F6}" type="datetime1">
              <a:rPr lang="en-US"/>
              <a:pPr>
                <a:defRPr/>
              </a:pPr>
              <a:t>4/13/2016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2830" tIns="46415" rIns="92830" bIns="46415"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1"/>
            <a:ext cx="5486400" cy="4183380"/>
          </a:xfrm>
          <a:prstGeom prst="rect">
            <a:avLst/>
          </a:prstGeom>
        </p:spPr>
        <p:txBody>
          <a:bodyPr vert="horz" wrap="square" lIns="92830" tIns="46415" rIns="92830" bIns="46415"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6"/>
            <a:ext cx="2971800" cy="464820"/>
          </a:xfrm>
          <a:prstGeom prst="rect">
            <a:avLst/>
          </a:prstGeom>
        </p:spPr>
        <p:txBody>
          <a:bodyPr vert="horz" wrap="square" lIns="92830" tIns="46415" rIns="92830" bIns="46415" numCol="1" anchor="b" anchorCtr="0" compatLnSpc="1">
            <a:prstTxWarp prst="textNoShape">
              <a:avLst/>
            </a:prstTxWarp>
          </a:bodyPr>
          <a:lstStyle>
            <a:lvl1pPr>
              <a:defRPr sz="1200">
                <a:latin typeface="Calibri" charset="0"/>
              </a:defRPr>
            </a:lvl1pPr>
          </a:lstStyle>
          <a:p>
            <a:pPr>
              <a:defRPr/>
            </a:pPr>
            <a:endParaRPr lang="en-US"/>
          </a:p>
        </p:txBody>
      </p:sp>
      <p:sp>
        <p:nvSpPr>
          <p:cNvPr id="7" name="Slide Number Placeholder 6"/>
          <p:cNvSpPr>
            <a:spLocks noGrp="1"/>
          </p:cNvSpPr>
          <p:nvPr>
            <p:ph type="sldNum" sz="quarter" idx="5"/>
          </p:nvPr>
        </p:nvSpPr>
        <p:spPr>
          <a:xfrm>
            <a:off x="3884613" y="8829966"/>
            <a:ext cx="2971800" cy="464820"/>
          </a:xfrm>
          <a:prstGeom prst="rect">
            <a:avLst/>
          </a:prstGeom>
        </p:spPr>
        <p:txBody>
          <a:bodyPr vert="horz" wrap="square" lIns="92830" tIns="46415" rIns="92830" bIns="46415" numCol="1" anchor="b" anchorCtr="0" compatLnSpc="1">
            <a:prstTxWarp prst="textNoShape">
              <a:avLst/>
            </a:prstTxWarp>
          </a:bodyPr>
          <a:lstStyle>
            <a:lvl1pPr algn="r">
              <a:defRPr sz="1200">
                <a:latin typeface="Calibri" charset="0"/>
              </a:defRPr>
            </a:lvl1pPr>
          </a:lstStyle>
          <a:p>
            <a:pPr>
              <a:defRPr/>
            </a:pPr>
            <a:fld id="{72B0AAB6-4273-4DD0-B470-7A1065AB71B6}" type="slidenum">
              <a:rPr lang="en-US"/>
              <a:pPr>
                <a:defRPr/>
              </a:pPr>
              <a:t>‹#›</a:t>
            </a:fld>
            <a:endParaRPr lang="en-US"/>
          </a:p>
        </p:txBody>
      </p:sp>
    </p:spTree>
    <p:extLst>
      <p:ext uri="{BB962C8B-B14F-4D97-AF65-F5344CB8AC3E}">
        <p14:creationId xmlns:p14="http://schemas.microsoft.com/office/powerpoint/2010/main" val="16498824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a:lstStyle/>
          <a:p>
            <a:pPr eaLnBrk="1" hangingPunct="1">
              <a:spcBef>
                <a:spcPct val="0"/>
              </a:spcBef>
            </a:pPr>
            <a:endParaRPr lang="en-US"/>
          </a:p>
        </p:txBody>
      </p:sp>
      <p:sp>
        <p:nvSpPr>
          <p:cNvPr id="61444" name="Slide Number Placeholder 3"/>
          <p:cNvSpPr>
            <a:spLocks noGrp="1"/>
          </p:cNvSpPr>
          <p:nvPr>
            <p:ph type="sldNum" sz="quarter" idx="5"/>
          </p:nvPr>
        </p:nvSpPr>
        <p:spPr bwMode="auto">
          <a:noFill/>
          <a:ln>
            <a:miter lim="800000"/>
            <a:headEnd/>
            <a:tailEnd/>
          </a:ln>
        </p:spPr>
        <p:txBody>
          <a:bodyPr/>
          <a:lstStyle/>
          <a:p>
            <a:fld id="{2C025A6D-FF51-4481-85B4-CDDDB8933BC0}"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0927C1-9BA9-4705-85BA-481F7CD85AB8}" type="slidenum">
              <a:rPr lang="en-US" smtClean="0"/>
              <a:pPr fontAlgn="base">
                <a:spcBef>
                  <a:spcPct val="0"/>
                </a:spcBef>
                <a:spcAft>
                  <a:spcPct val="0"/>
                </a:spcAft>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246911-CDAD-41D0-842F-CEAD35BE532F}" type="slidenum">
              <a:rPr lang="en-US" smtClean="0"/>
              <a:pPr fontAlgn="base">
                <a:spcBef>
                  <a:spcPct val="0"/>
                </a:spcBef>
                <a:spcAft>
                  <a:spcPct val="0"/>
                </a:spcAft>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9E3E9D-59DC-4236-A590-96345DA41D8F}" type="slidenum">
              <a:rPr lang="en-US" smtClean="0"/>
              <a:pPr/>
              <a:t>6</a:t>
            </a:fld>
            <a:endParaRPr lang="en-US"/>
          </a:p>
        </p:txBody>
      </p:sp>
    </p:spTree>
    <p:extLst>
      <p:ext uri="{BB962C8B-B14F-4D97-AF65-F5344CB8AC3E}">
        <p14:creationId xmlns:p14="http://schemas.microsoft.com/office/powerpoint/2010/main" val="201022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9E3E9D-59DC-4236-A590-96345DA41D8F}" type="slidenum">
              <a:rPr lang="en-US" smtClean="0"/>
              <a:pPr/>
              <a:t>7</a:t>
            </a:fld>
            <a:endParaRPr lang="en-US"/>
          </a:p>
        </p:txBody>
      </p:sp>
    </p:spTree>
    <p:extLst>
      <p:ext uri="{BB962C8B-B14F-4D97-AF65-F5344CB8AC3E}">
        <p14:creationId xmlns:p14="http://schemas.microsoft.com/office/powerpoint/2010/main" val="2375380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9E3E9D-59DC-4236-A590-96345DA41D8F}" type="slidenum">
              <a:rPr lang="en-US" smtClean="0"/>
              <a:pPr/>
              <a:t>11</a:t>
            </a:fld>
            <a:endParaRPr lang="en-US"/>
          </a:p>
        </p:txBody>
      </p:sp>
    </p:spTree>
    <p:extLst>
      <p:ext uri="{BB962C8B-B14F-4D97-AF65-F5344CB8AC3E}">
        <p14:creationId xmlns:p14="http://schemas.microsoft.com/office/powerpoint/2010/main" val="234717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9E3E9D-59DC-4236-A590-96345DA41D8F}" type="slidenum">
              <a:rPr lang="en-US" smtClean="0"/>
              <a:pPr/>
              <a:t>13</a:t>
            </a:fld>
            <a:endParaRPr lang="en-US"/>
          </a:p>
        </p:txBody>
      </p:sp>
    </p:spTree>
    <p:extLst>
      <p:ext uri="{BB962C8B-B14F-4D97-AF65-F5344CB8AC3E}">
        <p14:creationId xmlns:p14="http://schemas.microsoft.com/office/powerpoint/2010/main" val="708741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bwMode="auto">
          <a:xfrm>
            <a:off x="1114425" y="703263"/>
            <a:ext cx="4630738" cy="3473450"/>
          </a:xfrm>
          <a:noFill/>
          <a:ln>
            <a:solidFill>
              <a:srgbClr val="000000"/>
            </a:solidFill>
            <a:miter lim="800000"/>
            <a:headEnd/>
            <a:tailEnd/>
          </a:ln>
        </p:spPr>
      </p:sp>
      <p:sp>
        <p:nvSpPr>
          <p:cNvPr id="107523" name="Rectangle 3"/>
          <p:cNvSpPr>
            <a:spLocks noGrp="1" noChangeArrowheads="1"/>
          </p:cNvSpPr>
          <p:nvPr>
            <p:ph type="body" idx="1"/>
          </p:nvPr>
        </p:nvSpPr>
        <p:spPr bwMode="auto">
          <a:noFill/>
        </p:spPr>
        <p:txBody>
          <a:bodyPr/>
          <a:lstStyle/>
          <a:p>
            <a:pPr eaLnBrk="1" hangingPunct="1">
              <a:spcBef>
                <a:spcPct val="0"/>
              </a:spcBef>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6205A1-EF71-9942-97EE-313A0CC8CADC}" type="datetimeFigureOut">
              <a:rPr lang="en-US" smtClean="0"/>
              <a:pPr/>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1CCF8-9EA2-A449-B3CF-326B7D63510C}"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a:t>Ch 17</a:t>
            </a:r>
          </a:p>
        </p:txBody>
      </p:sp>
      <p:sp>
        <p:nvSpPr>
          <p:cNvPr id="5" name="Footer Placeholder 4"/>
          <p:cNvSpPr>
            <a:spLocks noGrp="1"/>
          </p:cNvSpPr>
          <p:nvPr>
            <p:ph type="ftr" sz="quarter" idx="11"/>
          </p:nvPr>
        </p:nvSpPr>
        <p:spPr/>
        <p:txBody>
          <a:bodyPr/>
          <a:lstStyle/>
          <a:p>
            <a:pPr>
              <a:defRPr/>
            </a:pPr>
            <a:r>
              <a:rPr lang="en-US"/>
              <a:t>Copyright © 2010 Pearson Education, Inc. publishing as Prentice Hall</a:t>
            </a:r>
          </a:p>
        </p:txBody>
      </p:sp>
      <p:sp>
        <p:nvSpPr>
          <p:cNvPr id="6" name="Slide Number Placeholder 5"/>
          <p:cNvSpPr>
            <a:spLocks noGrp="1"/>
          </p:cNvSpPr>
          <p:nvPr>
            <p:ph type="sldNum" sz="quarter" idx="12"/>
          </p:nvPr>
        </p:nvSpPr>
        <p:spPr/>
        <p:txBody>
          <a:bodyPr/>
          <a:lstStyle/>
          <a:p>
            <a:pPr>
              <a:defRPr/>
            </a:pPr>
            <a:r>
              <a:rPr lang="en-US"/>
              <a:t>17-</a:t>
            </a:r>
            <a:fld id="{B587FDE5-6BAB-4F6A-852B-900377903E6C}"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Ch 17</a:t>
            </a:r>
          </a:p>
        </p:txBody>
      </p:sp>
      <p:sp>
        <p:nvSpPr>
          <p:cNvPr id="5" name="Footer Placeholder 4"/>
          <p:cNvSpPr>
            <a:spLocks noGrp="1"/>
          </p:cNvSpPr>
          <p:nvPr>
            <p:ph type="ftr" sz="quarter" idx="11"/>
          </p:nvPr>
        </p:nvSpPr>
        <p:spPr/>
        <p:txBody>
          <a:bodyPr/>
          <a:lstStyle/>
          <a:p>
            <a:pPr>
              <a:defRPr/>
            </a:pPr>
            <a:r>
              <a:rPr lang="en-US"/>
              <a:t>Copyright © 2010 Pearson Education, Inc. publishing as Prentice Hall</a:t>
            </a:r>
          </a:p>
        </p:txBody>
      </p:sp>
      <p:sp>
        <p:nvSpPr>
          <p:cNvPr id="6" name="Slide Number Placeholder 5"/>
          <p:cNvSpPr>
            <a:spLocks noGrp="1"/>
          </p:cNvSpPr>
          <p:nvPr>
            <p:ph type="sldNum" sz="quarter" idx="12"/>
          </p:nvPr>
        </p:nvSpPr>
        <p:spPr/>
        <p:txBody>
          <a:bodyPr/>
          <a:lstStyle/>
          <a:p>
            <a:pPr>
              <a:defRPr/>
            </a:pPr>
            <a:r>
              <a:rPr lang="en-US"/>
              <a:t>17-</a:t>
            </a:r>
            <a:fld id="{0A9C9972-74E2-40BF-A6DC-28B92EE07377}"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49302"/>
            <a:ext cx="8229600" cy="990600"/>
          </a:xfrm>
        </p:spPr>
        <p:txBody>
          <a:bodyPr/>
          <a:lstStyle/>
          <a:p>
            <a:r>
              <a:rPr lang="en-US"/>
              <a:t>Click to edit Master title style</a:t>
            </a:r>
          </a:p>
        </p:txBody>
      </p:sp>
      <p:sp>
        <p:nvSpPr>
          <p:cNvPr id="3" name="Content Placeholder 2"/>
          <p:cNvSpPr>
            <a:spLocks noGrp="1"/>
          </p:cNvSpPr>
          <p:nvPr>
            <p:ph idx="1"/>
          </p:nvPr>
        </p:nvSpPr>
        <p:spPr>
          <a:xfrm>
            <a:off x="457200" y="2291964"/>
            <a:ext cx="8229600" cy="4876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a:t>
            </a:r>
            <a:fld id="{60A2C0AA-22B4-4467-8DD5-DFD71E9838E0}" type="slidenum">
              <a:rPr lang="en-US" sz="1200" smtClean="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Ch 17</a:t>
            </a:r>
          </a:p>
        </p:txBody>
      </p:sp>
      <p:sp>
        <p:nvSpPr>
          <p:cNvPr id="5" name="Footer Placeholder 4"/>
          <p:cNvSpPr>
            <a:spLocks noGrp="1"/>
          </p:cNvSpPr>
          <p:nvPr>
            <p:ph type="ftr" sz="quarter" idx="11"/>
          </p:nvPr>
        </p:nvSpPr>
        <p:spPr/>
        <p:txBody>
          <a:bodyPr/>
          <a:lstStyle/>
          <a:p>
            <a:pPr>
              <a:defRPr/>
            </a:pPr>
            <a:r>
              <a:rPr lang="en-US"/>
              <a:t>Copyright © 2010 Pearson Education, Inc. publishing as Prentice Hall</a:t>
            </a:r>
          </a:p>
        </p:txBody>
      </p:sp>
      <p:sp>
        <p:nvSpPr>
          <p:cNvPr id="6" name="Slide Number Placeholder 5"/>
          <p:cNvSpPr>
            <a:spLocks noGrp="1"/>
          </p:cNvSpPr>
          <p:nvPr>
            <p:ph type="sldNum" sz="quarter" idx="12"/>
          </p:nvPr>
        </p:nvSpPr>
        <p:spPr/>
        <p:txBody>
          <a:bodyPr/>
          <a:lstStyle/>
          <a:p>
            <a:pPr>
              <a:defRPr/>
            </a:pPr>
            <a:r>
              <a:rPr lang="en-US"/>
              <a:t>17-</a:t>
            </a:r>
            <a:fld id="{136B64C4-73C1-4BAE-A759-40C7892A2EB0}" type="slidenum">
              <a:rPr lang="en-US" smtClean="0"/>
              <a:pPr>
                <a:defRPr/>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en-US"/>
              <a:t>Ch 17</a:t>
            </a:r>
          </a:p>
        </p:txBody>
      </p:sp>
      <p:sp>
        <p:nvSpPr>
          <p:cNvPr id="6" name="Footer Placeholder 5"/>
          <p:cNvSpPr>
            <a:spLocks noGrp="1"/>
          </p:cNvSpPr>
          <p:nvPr>
            <p:ph type="ftr" sz="quarter" idx="11"/>
          </p:nvPr>
        </p:nvSpPr>
        <p:spPr/>
        <p:txBody>
          <a:bodyPr/>
          <a:lstStyle/>
          <a:p>
            <a:pPr>
              <a:defRPr/>
            </a:pPr>
            <a:r>
              <a:rPr lang="en-US"/>
              <a:t>Copyright © 2010 Pearson Education, Inc. publishing as Prentice Hall</a:t>
            </a:r>
          </a:p>
        </p:txBody>
      </p:sp>
      <p:sp>
        <p:nvSpPr>
          <p:cNvPr id="7" name="Slide Number Placeholder 6"/>
          <p:cNvSpPr>
            <a:spLocks noGrp="1"/>
          </p:cNvSpPr>
          <p:nvPr>
            <p:ph type="sldNum" sz="quarter" idx="12"/>
          </p:nvPr>
        </p:nvSpPr>
        <p:spPr/>
        <p:txBody>
          <a:bodyPr/>
          <a:lstStyle/>
          <a:p>
            <a:pPr>
              <a:defRPr/>
            </a:pPr>
            <a:r>
              <a:rPr lang="en-US"/>
              <a:t>17-</a:t>
            </a:r>
            <a:fld id="{F0C9991D-62AE-4207-9DAC-F7C30F52EE35}"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en-US"/>
              <a:t>Ch 17</a:t>
            </a:r>
          </a:p>
        </p:txBody>
      </p:sp>
      <p:sp>
        <p:nvSpPr>
          <p:cNvPr id="8" name="Footer Placeholder 7"/>
          <p:cNvSpPr>
            <a:spLocks noGrp="1"/>
          </p:cNvSpPr>
          <p:nvPr>
            <p:ph type="ftr" sz="quarter" idx="11"/>
          </p:nvPr>
        </p:nvSpPr>
        <p:spPr/>
        <p:txBody>
          <a:bodyPr/>
          <a:lstStyle/>
          <a:p>
            <a:pPr>
              <a:defRPr/>
            </a:pPr>
            <a:r>
              <a:rPr lang="en-US"/>
              <a:t>Copyright © 2010 Pearson Education, Inc. publishing as Prentice Hall</a:t>
            </a:r>
          </a:p>
        </p:txBody>
      </p:sp>
      <p:sp>
        <p:nvSpPr>
          <p:cNvPr id="9" name="Slide Number Placeholder 8"/>
          <p:cNvSpPr>
            <a:spLocks noGrp="1"/>
          </p:cNvSpPr>
          <p:nvPr>
            <p:ph type="sldNum" sz="quarter" idx="12"/>
          </p:nvPr>
        </p:nvSpPr>
        <p:spPr/>
        <p:txBody>
          <a:bodyPr/>
          <a:lstStyle/>
          <a:p>
            <a:pPr>
              <a:defRPr/>
            </a:pPr>
            <a:r>
              <a:rPr lang="en-US"/>
              <a:t>17-</a:t>
            </a:r>
            <a:fld id="{C7F1D79F-B803-4D7C-9522-4C0CA6BD56FE}" type="slidenum">
              <a:rPr lang="en-US" smtClean="0"/>
              <a:pPr>
                <a:defRPr/>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C60F12-13BC-4B4D-A4B8-2610AFDFBA57}" type="datetimeFigureOut">
              <a:rPr lang="en-US" smtClean="0"/>
              <a:t>4/13/2016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F7ECC6-B468-422A-BBB1-82908A28DF02}" type="slidenum">
              <a:rPr lang="en-US" smtClean="0"/>
              <a:t>‹#›</a:t>
            </a:fld>
            <a:endParaRPr lang="en-US"/>
          </a:p>
        </p:txBody>
      </p:sp>
      <p:sp>
        <p:nvSpPr>
          <p:cNvPr id="6" name="Footer Placeholder 4"/>
          <p:cNvSpPr txBox="1">
            <a:spLocks/>
          </p:cNvSpPr>
          <p:nvPr userDrawn="1"/>
        </p:nvSpPr>
        <p:spPr>
          <a:xfrm>
            <a:off x="2895600" y="6416675"/>
            <a:ext cx="3352800" cy="365125"/>
          </a:xfrm>
          <a:prstGeom prst="rect">
            <a:avLst/>
          </a:prstGeom>
        </p:spPr>
        <p:txBody>
          <a:bodyPr lIns="0" tIns="0" rIns="0" bIns="0" anchor="b"/>
          <a:lstStyle/>
          <a:p>
            <a:pPr algn="ctr" fontAlgn="auto">
              <a:spcBef>
                <a:spcPts val="0"/>
              </a:spcBef>
              <a:spcAft>
                <a:spcPts val="0"/>
              </a:spcAft>
              <a:defRPr/>
            </a:pPr>
            <a:endParaRPr lang="en-US" sz="1200" dirty="0">
              <a:solidFill>
                <a:schemeClr val="tx2">
                  <a:shade val="90000"/>
                </a:schemeClr>
              </a:solidFill>
              <a:latin typeface="+mn-lt"/>
              <a:cs typeface="+mn-cs"/>
            </a:endParaRPr>
          </a:p>
          <a:p>
            <a:pPr algn="ctr" fontAlgn="auto">
              <a:spcBef>
                <a:spcPts val="0"/>
              </a:spcBef>
              <a:spcAft>
                <a:spcPts val="0"/>
              </a:spcAft>
              <a:defRPr/>
            </a:pPr>
            <a:r>
              <a:rPr lang="en-US" sz="1200" dirty="0">
                <a:solidFill>
                  <a:schemeClr val="tx2">
                    <a:shade val="90000"/>
                  </a:schemeClr>
                </a:solidFill>
                <a:latin typeface="+mn-lt"/>
                <a:cs typeface="+mn-cs"/>
              </a:rPr>
              <a:t>Copyright © 2014 Pearson Education, Inc.</a:t>
            </a:r>
          </a:p>
        </p:txBody>
      </p:sp>
      <p:sp>
        <p:nvSpPr>
          <p:cNvPr id="7"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13-</a:t>
            </a:r>
            <a:fld id="{60A2C0AA-22B4-4467-8DD5-DFD71E9838E0}" type="slidenum">
              <a:rPr lang="en-US" sz="120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C60F12-13BC-4B4D-A4B8-2610AFDFBA57}" type="datetimeFigureOut">
              <a:rPr lang="en-US" smtClean="0"/>
              <a:t>4/13/2016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F7ECC6-B468-422A-BBB1-82908A28DF02}" type="slidenum">
              <a:rPr lang="en-US" smtClean="0"/>
              <a:t>‹#›</a:t>
            </a:fld>
            <a:endParaRPr lang="en-US"/>
          </a:p>
        </p:txBody>
      </p:sp>
      <p:sp>
        <p:nvSpPr>
          <p:cNvPr id="5"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a:t>
            </a:r>
            <a:fld id="{60A2C0AA-22B4-4467-8DD5-DFD71E9838E0}" type="slidenum">
              <a:rPr lang="en-US" sz="1200" smtClean="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Ch 17</a:t>
            </a:r>
          </a:p>
        </p:txBody>
      </p:sp>
      <p:sp>
        <p:nvSpPr>
          <p:cNvPr id="6" name="Footer Placeholder 5"/>
          <p:cNvSpPr>
            <a:spLocks noGrp="1"/>
          </p:cNvSpPr>
          <p:nvPr>
            <p:ph type="ftr" sz="quarter" idx="11"/>
          </p:nvPr>
        </p:nvSpPr>
        <p:spPr/>
        <p:txBody>
          <a:bodyPr/>
          <a:lstStyle/>
          <a:p>
            <a:pPr>
              <a:defRPr/>
            </a:pPr>
            <a:r>
              <a:rPr lang="en-US"/>
              <a:t>Copyright © 2010 Pearson Education, Inc. publishing as Prentice Hall</a:t>
            </a:r>
          </a:p>
        </p:txBody>
      </p:sp>
      <p:sp>
        <p:nvSpPr>
          <p:cNvPr id="7" name="Slide Number Placeholder 6"/>
          <p:cNvSpPr>
            <a:spLocks noGrp="1"/>
          </p:cNvSpPr>
          <p:nvPr>
            <p:ph type="sldNum" sz="quarter" idx="12"/>
          </p:nvPr>
        </p:nvSpPr>
        <p:spPr/>
        <p:txBody>
          <a:bodyPr/>
          <a:lstStyle/>
          <a:p>
            <a:pPr>
              <a:defRPr/>
            </a:pPr>
            <a:r>
              <a:rPr lang="en-US"/>
              <a:t>17-</a:t>
            </a:r>
            <a:fld id="{316E9826-F5D6-4824-B8D8-4F6A7E6768CA}" type="slidenum">
              <a:rPr lang="en-US" smtClean="0"/>
              <a:pPr>
                <a:defRPr/>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Ch 17</a:t>
            </a:r>
          </a:p>
        </p:txBody>
      </p:sp>
      <p:sp>
        <p:nvSpPr>
          <p:cNvPr id="6" name="Footer Placeholder 5"/>
          <p:cNvSpPr>
            <a:spLocks noGrp="1"/>
          </p:cNvSpPr>
          <p:nvPr>
            <p:ph type="ftr" sz="quarter" idx="11"/>
          </p:nvPr>
        </p:nvSpPr>
        <p:spPr/>
        <p:txBody>
          <a:bodyPr/>
          <a:lstStyle/>
          <a:p>
            <a:pPr>
              <a:defRPr/>
            </a:pPr>
            <a:r>
              <a:rPr lang="en-US"/>
              <a:t>Copyright © 2010 Pearson Education, Inc. publishing as Prentice Hall</a:t>
            </a:r>
          </a:p>
        </p:txBody>
      </p:sp>
      <p:sp>
        <p:nvSpPr>
          <p:cNvPr id="7" name="Slide Number Placeholder 6"/>
          <p:cNvSpPr>
            <a:spLocks noGrp="1"/>
          </p:cNvSpPr>
          <p:nvPr>
            <p:ph type="sldNum" sz="quarter" idx="12"/>
          </p:nvPr>
        </p:nvSpPr>
        <p:spPr/>
        <p:txBody>
          <a:bodyPr/>
          <a:lstStyle/>
          <a:p>
            <a:pPr>
              <a:defRPr/>
            </a:pPr>
            <a:r>
              <a:rPr lang="en-US"/>
              <a:t>17-</a:t>
            </a:r>
            <a:fld id="{BABC6260-9C45-4200-A2FF-54825FF257F5}"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06205A1-EF71-9942-97EE-313A0CC8CADC}" type="datetimeFigureOut">
              <a:rPr lang="en-US" smtClean="0"/>
              <a:pPr/>
              <a:t>4/13/2016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C81CCF8-9EA2-A449-B3CF-326B7D63510C}" type="slidenum">
              <a:rPr lang="en-US" smtClean="0"/>
              <a:pPr/>
              <a:t>‹#›</a:t>
            </a:fld>
            <a:endParaRPr lang="en-US"/>
          </a:p>
        </p:txBody>
      </p:sp>
      <p:sp>
        <p:nvSpPr>
          <p:cNvPr id="9" name="Footer Placeholder 4"/>
          <p:cNvSpPr txBox="1">
            <a:spLocks/>
          </p:cNvSpPr>
          <p:nvPr userDrawn="1"/>
        </p:nvSpPr>
        <p:spPr>
          <a:xfrm>
            <a:off x="2895600" y="6416675"/>
            <a:ext cx="3352800" cy="365125"/>
          </a:xfrm>
          <a:prstGeom prst="rect">
            <a:avLst/>
          </a:prstGeom>
        </p:spPr>
        <p:txBody>
          <a:bodyPr lIns="0" tIns="0" rIns="0" bIns="0" anchor="b"/>
          <a:lstStyle/>
          <a:p>
            <a:pPr algn="ctr" fontAlgn="auto">
              <a:spcBef>
                <a:spcPts val="0"/>
              </a:spcBef>
              <a:spcAft>
                <a:spcPts val="0"/>
              </a:spcAft>
              <a:defRPr/>
            </a:pPr>
            <a:endParaRPr lang="en-US" sz="1200" dirty="0">
              <a:solidFill>
                <a:schemeClr val="tx2">
                  <a:shade val="90000"/>
                </a:schemeClr>
              </a:solidFill>
              <a:latin typeface="+mn-lt"/>
              <a:cs typeface="+mn-cs"/>
            </a:endParaRPr>
          </a:p>
          <a:p>
            <a:pPr algn="ctr" fontAlgn="auto">
              <a:spcBef>
                <a:spcPts val="0"/>
              </a:spcBef>
              <a:spcAft>
                <a:spcPts val="0"/>
              </a:spcAft>
              <a:defRPr/>
            </a:pPr>
            <a:r>
              <a:rPr lang="en-US" sz="1200" dirty="0">
                <a:solidFill>
                  <a:schemeClr val="tx2">
                    <a:shade val="90000"/>
                  </a:schemeClr>
                </a:solidFill>
                <a:latin typeface="+mn-lt"/>
                <a:cs typeface="+mn-cs"/>
              </a:rPr>
              <a:t>Copyright © 2017 Pearson Education, Inc.</a:t>
            </a:r>
          </a:p>
        </p:txBody>
      </p:sp>
      <p:sp>
        <p:nvSpPr>
          <p:cNvPr id="11"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2-</a:t>
            </a:r>
            <a:fld id="{60A2C0AA-22B4-4467-8DD5-DFD71E9838E0}" type="slidenum">
              <a:rPr lang="en-US" sz="1200" smtClean="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cid:3287383400_2177562"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9"/>
          <p:cNvSpPr>
            <a:spLocks noGrp="1"/>
          </p:cNvSpPr>
          <p:nvPr>
            <p:ph type="ctrTitle"/>
          </p:nvPr>
        </p:nvSpPr>
        <p:spPr/>
        <p:txBody>
          <a:bodyPr/>
          <a:lstStyle/>
          <a:p>
            <a:r>
              <a:rPr lang="en-US" dirty="0"/>
              <a:t>Chapter 2</a:t>
            </a:r>
          </a:p>
        </p:txBody>
      </p:sp>
      <p:sp>
        <p:nvSpPr>
          <p:cNvPr id="6" name="Subtitle 5"/>
          <p:cNvSpPr>
            <a:spLocks noGrp="1"/>
          </p:cNvSpPr>
          <p:nvPr>
            <p:ph type="subTitle" idx="1"/>
          </p:nvPr>
        </p:nvSpPr>
        <p:spPr/>
        <p:txBody>
          <a:bodyPr/>
          <a:lstStyle/>
          <a:p>
            <a:r>
              <a:rPr lang="en-US" dirty="0"/>
              <a:t>The Marketing Research Industry</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1237" y="526685"/>
            <a:ext cx="2071486" cy="24709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p:nvPr/>
        </p:nvPicPr>
        <p:blipFill>
          <a:blip r:embed="rId4"/>
          <a:stretch>
            <a:fillRect/>
          </a:stretch>
        </p:blipFill>
        <p:spPr>
          <a:xfrm>
            <a:off x="127220" y="5617994"/>
            <a:ext cx="8833899" cy="9175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Don\Documents\Burns-Bush 2016\Chapter Folder\Ch 2\Table 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134" y="1375806"/>
            <a:ext cx="8670600" cy="3284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3787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Industry Structure</a:t>
            </a:r>
          </a:p>
        </p:txBody>
      </p:sp>
      <p:sp>
        <p:nvSpPr>
          <p:cNvPr id="3" name="Content Placeholder 2"/>
          <p:cNvSpPr>
            <a:spLocks noGrp="1"/>
          </p:cNvSpPr>
          <p:nvPr>
            <p:ph idx="1"/>
          </p:nvPr>
        </p:nvSpPr>
        <p:spPr/>
        <p:txBody>
          <a:bodyPr>
            <a:normAutofit/>
          </a:bodyPr>
          <a:lstStyle/>
          <a:p>
            <a:pPr marL="0" indent="0">
              <a:buNone/>
            </a:pPr>
            <a:r>
              <a:rPr lang="en-US" dirty="0"/>
              <a:t>Types of firms and their specialties</a:t>
            </a:r>
          </a:p>
          <a:p>
            <a:pPr lvl="1"/>
            <a:r>
              <a:rPr lang="en-US" sz="2400" b="1" dirty="0"/>
              <a:t>Full-service </a:t>
            </a:r>
            <a:r>
              <a:rPr lang="en-US" sz="2400" dirty="0"/>
              <a:t>supplier</a:t>
            </a:r>
            <a:r>
              <a:rPr lang="en-US" sz="2400" b="1" dirty="0"/>
              <a:t> </a:t>
            </a:r>
            <a:r>
              <a:rPr lang="en-US" sz="2400" dirty="0"/>
              <a:t>firms: have the capability to conduct the entire marketing research project for buyer firms.</a:t>
            </a:r>
          </a:p>
          <a:p>
            <a:pPr lvl="1"/>
            <a:r>
              <a:rPr lang="en-US" sz="2400" b="1" dirty="0"/>
              <a:t>Limited-service</a:t>
            </a:r>
            <a:r>
              <a:rPr lang="en-US" sz="2400" dirty="0"/>
              <a:t> supplier firms: specialize in one or, at most, a few marketing research activities.</a:t>
            </a:r>
          </a:p>
        </p:txBody>
      </p:sp>
      <p:sp>
        <p:nvSpPr>
          <p:cNvPr id="6" name="Slide Number Placeholder 5"/>
          <p:cNvSpPr>
            <a:spLocks noGrp="1"/>
          </p:cNvSpPr>
          <p:nvPr>
            <p:ph type="sldNum" sz="quarter" idx="4294967295"/>
          </p:nvPr>
        </p:nvSpPr>
        <p:spPr>
          <a:xfrm>
            <a:off x="6553200" y="6356350"/>
            <a:ext cx="2133600" cy="365125"/>
          </a:xfrm>
          <a:prstGeom prst="rect">
            <a:avLst/>
          </a:prstGeom>
        </p:spPr>
        <p:txBody>
          <a:bodyPr/>
          <a:lstStyle/>
          <a:p>
            <a:pPr>
              <a:defRPr/>
            </a:pPr>
            <a:r>
              <a:rPr lang="en-US"/>
              <a:t>2-</a:t>
            </a:r>
            <a:fld id="{C6D7076A-7A58-4C1F-BF04-446B2C5FEF0A}" type="slidenum">
              <a:rPr lang="en-US" smtClean="0"/>
              <a:pPr>
                <a:defRPr/>
              </a:pPr>
              <a:t>11</a:t>
            </a:fld>
            <a:endParaRPr lang="en-US" dirty="0"/>
          </a:p>
        </p:txBody>
      </p:sp>
    </p:spTree>
    <p:extLst>
      <p:ext uri="{BB962C8B-B14F-4D97-AF65-F5344CB8AC3E}">
        <p14:creationId xmlns:p14="http://schemas.microsoft.com/office/powerpoint/2010/main" val="4404289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on\Documents\Burns-Bush 2016\Chapter Folder\Ch 2\Table 2-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7721" y="626534"/>
            <a:ext cx="6941811" cy="5874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90670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Industry Performance:</a:t>
            </a:r>
            <a:br>
              <a:rPr lang="en-US" dirty="0"/>
            </a:br>
            <a:r>
              <a:rPr lang="en-US" dirty="0"/>
              <a:t>Industry Revenues and Profits</a:t>
            </a:r>
          </a:p>
        </p:txBody>
      </p:sp>
      <p:sp>
        <p:nvSpPr>
          <p:cNvPr id="3" name="Content Placeholder 2"/>
          <p:cNvSpPr>
            <a:spLocks noGrp="1"/>
          </p:cNvSpPr>
          <p:nvPr>
            <p:ph idx="1"/>
          </p:nvPr>
        </p:nvSpPr>
        <p:spPr/>
        <p:txBody>
          <a:bodyPr>
            <a:normAutofit/>
          </a:bodyPr>
          <a:lstStyle/>
          <a:p>
            <a:r>
              <a:rPr lang="en-US" dirty="0"/>
              <a:t>ESOMAR estimates worldwide revenues for the marketing research industry at $43 billion.</a:t>
            </a:r>
          </a:p>
          <a:p>
            <a:r>
              <a:rPr lang="en-US" dirty="0"/>
              <a:t>Top 50 firms generated more than $28 </a:t>
            </a:r>
            <a:r>
              <a:rPr lang="en-US" dirty="0" smtClean="0"/>
              <a:t>billion, led by Nielsen Inc.</a:t>
            </a:r>
            <a:endParaRPr lang="en-US" dirty="0"/>
          </a:p>
          <a:p>
            <a:r>
              <a:rPr lang="en-IN" dirty="0"/>
              <a:t>The largest marketing research companies are truly international.</a:t>
            </a:r>
          </a:p>
          <a:p>
            <a:r>
              <a:rPr lang="en-US" dirty="0"/>
              <a:t>Revenues vary around the world.</a:t>
            </a:r>
          </a:p>
        </p:txBody>
      </p:sp>
      <p:sp>
        <p:nvSpPr>
          <p:cNvPr id="6" name="Slide Number Placeholder 5"/>
          <p:cNvSpPr>
            <a:spLocks noGrp="1"/>
          </p:cNvSpPr>
          <p:nvPr>
            <p:ph type="sldNum" sz="quarter" idx="4294967295"/>
          </p:nvPr>
        </p:nvSpPr>
        <p:spPr>
          <a:xfrm>
            <a:off x="6553200" y="6356350"/>
            <a:ext cx="2133600" cy="365125"/>
          </a:xfrm>
          <a:prstGeom prst="rect">
            <a:avLst/>
          </a:prstGeom>
        </p:spPr>
        <p:txBody>
          <a:bodyPr/>
          <a:lstStyle/>
          <a:p>
            <a:pPr>
              <a:defRPr/>
            </a:pPr>
            <a:r>
              <a:rPr lang="en-US"/>
              <a:t>2-</a:t>
            </a:r>
            <a:fld id="{C6D7076A-7A58-4C1F-BF04-446B2C5FEF0A}" type="slidenum">
              <a:rPr lang="en-US" smtClean="0"/>
              <a:pPr>
                <a:defRPr/>
              </a:pPr>
              <a:t>13</a:t>
            </a:fld>
            <a:endParaRPr lang="en-US" dirty="0"/>
          </a:p>
        </p:txBody>
      </p:sp>
    </p:spTree>
    <p:extLst>
      <p:ext uri="{BB962C8B-B14F-4D97-AF65-F5344CB8AC3E}">
        <p14:creationId xmlns:p14="http://schemas.microsoft.com/office/powerpoint/2010/main" val="2427695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Challenges Facing Marketing Research</a:t>
            </a:r>
            <a:endParaRPr lang="en-US" dirty="0"/>
          </a:p>
        </p:txBody>
      </p:sp>
      <p:sp>
        <p:nvSpPr>
          <p:cNvPr id="3" name="Content Placeholder 2"/>
          <p:cNvSpPr>
            <a:spLocks noGrp="1"/>
          </p:cNvSpPr>
          <p:nvPr>
            <p:ph idx="1"/>
          </p:nvPr>
        </p:nvSpPr>
        <p:spPr/>
        <p:txBody>
          <a:bodyPr/>
          <a:lstStyle/>
          <a:p>
            <a:pPr marL="0" indent="0">
              <a:buNone/>
            </a:pPr>
            <a:r>
              <a:rPr lang="en-IN" b="1" dirty="0" smtClean="0"/>
              <a:t>Three major challenges </a:t>
            </a:r>
            <a:r>
              <a:rPr lang="en-IN" dirty="0" smtClean="0"/>
              <a:t>are:</a:t>
            </a:r>
          </a:p>
          <a:p>
            <a:r>
              <a:rPr lang="en-IN" dirty="0" smtClean="0"/>
              <a:t>New </a:t>
            </a:r>
            <a:r>
              <a:rPr lang="en-IN" dirty="0"/>
              <a:t>and evolving sources of data and methodologies</a:t>
            </a:r>
          </a:p>
          <a:p>
            <a:r>
              <a:rPr lang="en-IN" dirty="0"/>
              <a:t>Need for the effective communication of results</a:t>
            </a:r>
          </a:p>
          <a:p>
            <a:r>
              <a:rPr lang="en-IN" dirty="0"/>
              <a:t>Need for talented and skilled employees</a:t>
            </a:r>
            <a:endParaRPr lang="en-US" dirty="0"/>
          </a:p>
        </p:txBody>
      </p:sp>
    </p:spTree>
    <p:extLst>
      <p:ext uri="{BB962C8B-B14F-4D97-AF65-F5344CB8AC3E}">
        <p14:creationId xmlns:p14="http://schemas.microsoft.com/office/powerpoint/2010/main" val="9244385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877" y="572748"/>
            <a:ext cx="8229600" cy="990600"/>
          </a:xfrm>
        </p:spPr>
        <p:txBody>
          <a:bodyPr/>
          <a:lstStyle/>
          <a:p>
            <a:r>
              <a:rPr lang="en-US" dirty="0"/>
              <a:t>Industry Initiatives</a:t>
            </a:r>
          </a:p>
        </p:txBody>
      </p:sp>
      <p:sp>
        <p:nvSpPr>
          <p:cNvPr id="3" name="Content Placeholder 2"/>
          <p:cNvSpPr>
            <a:spLocks noGrp="1"/>
          </p:cNvSpPr>
          <p:nvPr>
            <p:ph idx="1"/>
          </p:nvPr>
        </p:nvSpPr>
        <p:spPr/>
        <p:txBody>
          <a:bodyPr/>
          <a:lstStyle/>
          <a:p>
            <a:pPr marL="0" indent="0">
              <a:buNone/>
            </a:pPr>
            <a:r>
              <a:rPr lang="en-US" b="1" dirty="0" smtClean="0"/>
              <a:t>Industry initiatives </a:t>
            </a:r>
            <a:r>
              <a:rPr lang="en-US" dirty="0" smtClean="0"/>
              <a:t>to address these challenges include:</a:t>
            </a:r>
          </a:p>
          <a:p>
            <a:r>
              <a:rPr lang="en-US" dirty="0" smtClean="0"/>
              <a:t>Establishing “best practices”</a:t>
            </a:r>
            <a:endParaRPr lang="en-US" dirty="0"/>
          </a:p>
          <a:p>
            <a:r>
              <a:rPr lang="en-US" dirty="0"/>
              <a:t>Maintaining public credibility of research</a:t>
            </a:r>
          </a:p>
          <a:p>
            <a:r>
              <a:rPr lang="en-US" dirty="0"/>
              <a:t>Monitoring industry trends</a:t>
            </a:r>
          </a:p>
          <a:p>
            <a:r>
              <a:rPr lang="en-US" dirty="0"/>
              <a:t>Improving ethical conduct</a:t>
            </a:r>
          </a:p>
          <a:p>
            <a:pPr marL="0" indent="0">
              <a:buNone/>
            </a:pPr>
            <a:endParaRPr lang="en-US" dirty="0"/>
          </a:p>
        </p:txBody>
      </p:sp>
    </p:spTree>
    <p:extLst>
      <p:ext uri="{BB962C8B-B14F-4D97-AF65-F5344CB8AC3E}">
        <p14:creationId xmlns:p14="http://schemas.microsoft.com/office/powerpoint/2010/main" val="8877367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Marketing Research Codes of Conduct</a:t>
            </a:r>
          </a:p>
        </p:txBody>
      </p:sp>
      <p:sp>
        <p:nvSpPr>
          <p:cNvPr id="3" name="Content Placeholder 2"/>
          <p:cNvSpPr>
            <a:spLocks noGrp="1"/>
          </p:cNvSpPr>
          <p:nvPr>
            <p:ph idx="1"/>
          </p:nvPr>
        </p:nvSpPr>
        <p:spPr/>
        <p:txBody>
          <a:bodyPr/>
          <a:lstStyle/>
          <a:p>
            <a:pPr marL="0" indent="0">
              <a:buNone/>
            </a:pPr>
            <a:r>
              <a:rPr lang="en-US" b="1" dirty="0" smtClean="0"/>
              <a:t>Codes of conduct </a:t>
            </a:r>
            <a:r>
              <a:rPr lang="en-US" dirty="0" smtClean="0"/>
              <a:t>involve:</a:t>
            </a:r>
          </a:p>
          <a:p>
            <a:r>
              <a:rPr lang="en-US" dirty="0" smtClean="0"/>
              <a:t>Fair </a:t>
            </a:r>
            <a:r>
              <a:rPr lang="en-US" dirty="0"/>
              <a:t>Dealings with Respondents</a:t>
            </a:r>
          </a:p>
          <a:p>
            <a:r>
              <a:rPr lang="en-IN" dirty="0"/>
              <a:t>Fair Dealings with Clients and Subcontractors</a:t>
            </a:r>
          </a:p>
          <a:p>
            <a:r>
              <a:rPr lang="en-US" dirty="0"/>
              <a:t>Maintaining Research Integrity</a:t>
            </a:r>
          </a:p>
          <a:p>
            <a:r>
              <a:rPr lang="en-US" dirty="0"/>
              <a:t>Concern for Society</a:t>
            </a:r>
          </a:p>
          <a:p>
            <a:endParaRPr lang="en-US" dirty="0"/>
          </a:p>
        </p:txBody>
      </p:sp>
    </p:spTree>
    <p:extLst>
      <p:ext uri="{BB962C8B-B14F-4D97-AF65-F5344CB8AC3E}">
        <p14:creationId xmlns:p14="http://schemas.microsoft.com/office/powerpoint/2010/main" val="22797184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Fair Dealings with Respondents</a:t>
            </a:r>
          </a:p>
        </p:txBody>
      </p:sp>
      <p:sp>
        <p:nvSpPr>
          <p:cNvPr id="3" name="Content Placeholder 2"/>
          <p:cNvSpPr>
            <a:spLocks noGrp="1"/>
          </p:cNvSpPr>
          <p:nvPr>
            <p:ph idx="1"/>
          </p:nvPr>
        </p:nvSpPr>
        <p:spPr/>
        <p:txBody>
          <a:bodyPr>
            <a:normAutofit/>
          </a:bodyPr>
          <a:lstStyle/>
          <a:p>
            <a:r>
              <a:rPr lang="en-US" dirty="0"/>
              <a:t>Participation is always voluntary </a:t>
            </a:r>
          </a:p>
          <a:p>
            <a:r>
              <a:rPr lang="en-US" dirty="0"/>
              <a:t>Respondent confidentiality must be maintained</a:t>
            </a:r>
          </a:p>
          <a:p>
            <a:r>
              <a:rPr lang="en-US" dirty="0"/>
              <a:t>Respondents will be treated professionally. </a:t>
            </a:r>
          </a:p>
          <a:p>
            <a:r>
              <a:rPr lang="en-US" dirty="0"/>
              <a:t>Respondents will not be given dishonest statements to secure their cooperation</a:t>
            </a:r>
          </a:p>
          <a:p>
            <a:r>
              <a:rPr lang="en-US" dirty="0"/>
              <a:t>Special provisions are required for doing research on minors</a:t>
            </a:r>
          </a:p>
        </p:txBody>
      </p:sp>
    </p:spTree>
    <p:extLst>
      <p:ext uri="{BB962C8B-B14F-4D97-AF65-F5344CB8AC3E}">
        <p14:creationId xmlns:p14="http://schemas.microsoft.com/office/powerpoint/2010/main" val="41320870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Fair Dealings with Clients and Subcontractors</a:t>
            </a:r>
          </a:p>
        </p:txBody>
      </p:sp>
      <p:sp>
        <p:nvSpPr>
          <p:cNvPr id="3" name="Content Placeholder 2"/>
          <p:cNvSpPr>
            <a:spLocks noGrp="1"/>
          </p:cNvSpPr>
          <p:nvPr>
            <p:ph idx="1"/>
          </p:nvPr>
        </p:nvSpPr>
        <p:spPr/>
        <p:txBody>
          <a:bodyPr>
            <a:normAutofit/>
          </a:bodyPr>
          <a:lstStyle/>
          <a:p>
            <a:r>
              <a:rPr lang="en-US" dirty="0"/>
              <a:t>All information obtained from clients shall remain confidential.</a:t>
            </a:r>
          </a:p>
          <a:p>
            <a:r>
              <a:rPr lang="en-US" dirty="0"/>
              <a:t>All research will be carried out according to the agreement with the client.</a:t>
            </a:r>
          </a:p>
          <a:p>
            <a:r>
              <a:rPr lang="en-US" dirty="0"/>
              <a:t>Client identity will not be revealed without proper authorization.</a:t>
            </a:r>
          </a:p>
          <a:p>
            <a:r>
              <a:rPr lang="en-US" dirty="0"/>
              <a:t>Secondary research will not be presented to the client as primary research.</a:t>
            </a:r>
          </a:p>
          <a:p>
            <a:r>
              <a:rPr lang="en-US" dirty="0"/>
              <a:t>Research results are the sole property of the client and will never be shared with other clients.</a:t>
            </a:r>
          </a:p>
        </p:txBody>
      </p:sp>
    </p:spTree>
    <p:extLst>
      <p:ext uri="{BB962C8B-B14F-4D97-AF65-F5344CB8AC3E}">
        <p14:creationId xmlns:p14="http://schemas.microsoft.com/office/powerpoint/2010/main" val="2125196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Fair Dealings with Clients and Subcontractors</a:t>
            </a:r>
          </a:p>
        </p:txBody>
      </p:sp>
      <p:sp>
        <p:nvSpPr>
          <p:cNvPr id="3" name="Content Placeholder 2"/>
          <p:cNvSpPr>
            <a:spLocks noGrp="1"/>
          </p:cNvSpPr>
          <p:nvPr>
            <p:ph idx="1"/>
          </p:nvPr>
        </p:nvSpPr>
        <p:spPr/>
        <p:txBody>
          <a:bodyPr>
            <a:normAutofit/>
          </a:bodyPr>
          <a:lstStyle/>
          <a:p>
            <a:r>
              <a:rPr lang="en-US" dirty="0"/>
              <a:t>Researchers will not collect information for more than one client at the same time without explicit permission from the clients involved.</a:t>
            </a:r>
          </a:p>
          <a:p>
            <a:r>
              <a:rPr lang="en-US" dirty="0"/>
              <a:t>Clients will be provided the opportunity to monitor studies in progress to ensure research integrity.</a:t>
            </a:r>
          </a:p>
          <a:p>
            <a:r>
              <a:rPr lang="en-US" dirty="0"/>
              <a:t>Researchers will not ask subcontractors to engage in any activity that does not adhere to professional codes, applicable laws, or regulations.</a:t>
            </a:r>
          </a:p>
          <a:p>
            <a:endParaRPr lang="en-US" dirty="0"/>
          </a:p>
        </p:txBody>
      </p:sp>
    </p:spTree>
    <p:extLst>
      <p:ext uri="{BB962C8B-B14F-4D97-AF65-F5344CB8AC3E}">
        <p14:creationId xmlns:p14="http://schemas.microsoft.com/office/powerpoint/2010/main" val="2017115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1321" y="404446"/>
            <a:ext cx="6518664" cy="6054994"/>
          </a:xfrm>
          <a:prstGeom prst="rect">
            <a:avLst/>
          </a:prstGeom>
        </p:spPr>
      </p:pic>
    </p:spTree>
    <p:extLst>
      <p:ext uri="{BB962C8B-B14F-4D97-AF65-F5344CB8AC3E}">
        <p14:creationId xmlns:p14="http://schemas.microsoft.com/office/powerpoint/2010/main" val="39240795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Maintaining Research Integrity</a:t>
            </a:r>
          </a:p>
        </p:txBody>
      </p:sp>
      <p:sp>
        <p:nvSpPr>
          <p:cNvPr id="3" name="Content Placeholder 2"/>
          <p:cNvSpPr>
            <a:spLocks noGrp="1"/>
          </p:cNvSpPr>
          <p:nvPr>
            <p:ph idx="1"/>
          </p:nvPr>
        </p:nvSpPr>
        <p:spPr/>
        <p:txBody>
          <a:bodyPr/>
          <a:lstStyle/>
          <a:p>
            <a:r>
              <a:rPr lang="en-US" dirty="0"/>
              <a:t>Data will never be falsified or omitted.</a:t>
            </a:r>
          </a:p>
          <a:p>
            <a:r>
              <a:rPr lang="en-US" dirty="0"/>
              <a:t>Research results will be reported accurately and honestly.</a:t>
            </a:r>
          </a:p>
          <a:p>
            <a:r>
              <a:rPr lang="en-US" dirty="0"/>
              <a:t>Researchers will not misrepresent the impact of the sampling method and its impact on sample data.</a:t>
            </a:r>
          </a:p>
          <a:p>
            <a:endParaRPr lang="en-US" dirty="0"/>
          </a:p>
        </p:txBody>
      </p:sp>
    </p:spTree>
    <p:extLst>
      <p:ext uri="{BB962C8B-B14F-4D97-AF65-F5344CB8AC3E}">
        <p14:creationId xmlns:p14="http://schemas.microsoft.com/office/powerpoint/2010/main" val="16217224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Concern for Society</a:t>
            </a:r>
          </a:p>
        </p:txBody>
      </p:sp>
      <p:sp>
        <p:nvSpPr>
          <p:cNvPr id="3" name="Content Placeholder 2"/>
          <p:cNvSpPr>
            <a:spLocks noGrp="1"/>
          </p:cNvSpPr>
          <p:nvPr>
            <p:ph idx="1"/>
          </p:nvPr>
        </p:nvSpPr>
        <p:spPr/>
        <p:txBody>
          <a:bodyPr>
            <a:normAutofit/>
          </a:bodyPr>
          <a:lstStyle/>
          <a:p>
            <a:r>
              <a:rPr lang="en-US" dirty="0"/>
              <a:t>Research released for public information will contain information to ensure transparency.</a:t>
            </a:r>
          </a:p>
          <a:p>
            <a:r>
              <a:rPr lang="en-US" dirty="0"/>
              <a:t>Researchers will not abuse public confidence in research.</a:t>
            </a:r>
          </a:p>
          <a:p>
            <a:r>
              <a:rPr lang="en-US" dirty="0"/>
              <a:t>Researchers will not represent a non-research activity to be research for the purpose of gaining respondent cooperation.</a:t>
            </a:r>
          </a:p>
          <a:p>
            <a:endParaRPr lang="en-US" dirty="0"/>
          </a:p>
        </p:txBody>
      </p:sp>
    </p:spTree>
    <p:extLst>
      <p:ext uri="{BB962C8B-B14F-4D97-AF65-F5344CB8AC3E}">
        <p14:creationId xmlns:p14="http://schemas.microsoft.com/office/powerpoint/2010/main" val="15616652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Qualified Research Professionals</a:t>
            </a:r>
            <a:endParaRPr lang="en-US" dirty="0"/>
          </a:p>
        </p:txBody>
      </p:sp>
      <p:sp>
        <p:nvSpPr>
          <p:cNvPr id="3" name="Content Placeholder 2"/>
          <p:cNvSpPr>
            <a:spLocks noGrp="1"/>
          </p:cNvSpPr>
          <p:nvPr>
            <p:ph idx="1"/>
          </p:nvPr>
        </p:nvSpPr>
        <p:spPr/>
        <p:txBody>
          <a:bodyPr/>
          <a:lstStyle/>
          <a:p>
            <a:pPr marL="0" indent="0">
              <a:buNone/>
            </a:pPr>
            <a:r>
              <a:rPr lang="en-US" dirty="0" smtClean="0"/>
              <a:t>Professionalism has been improved through:</a:t>
            </a:r>
          </a:p>
          <a:p>
            <a:r>
              <a:rPr lang="en-US" dirty="0" smtClean="0"/>
              <a:t>Professional Researcher Certification (PRC)</a:t>
            </a:r>
          </a:p>
          <a:p>
            <a:r>
              <a:rPr lang="en-US" dirty="0" smtClean="0"/>
              <a:t>Continuing education programs</a:t>
            </a:r>
            <a:endParaRPr lang="en-US" dirty="0"/>
          </a:p>
        </p:txBody>
      </p:sp>
    </p:spTree>
    <p:extLst>
      <p:ext uri="{BB962C8B-B14F-4D97-AF65-F5344CB8AC3E}">
        <p14:creationId xmlns:p14="http://schemas.microsoft.com/office/powerpoint/2010/main" val="24777770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4"/>
          <p:cNvSpPr>
            <a:spLocks noChangeArrowheads="1"/>
          </p:cNvSpPr>
          <p:nvPr/>
        </p:nvSpPr>
        <p:spPr bwMode="auto">
          <a:xfrm>
            <a:off x="-3725863" y="2297113"/>
            <a:ext cx="9144001" cy="0"/>
          </a:xfrm>
          <a:prstGeom prst="rect">
            <a:avLst/>
          </a:prstGeom>
          <a:noFill/>
          <a:ln w="25400">
            <a:noFill/>
            <a:miter lim="800000"/>
            <a:headEnd/>
            <a:tailEnd/>
          </a:ln>
        </p:spPr>
        <p:txBody>
          <a:bodyPr wrap="none" anchor="ctr">
            <a:spAutoFit/>
          </a:bodyPr>
          <a:lstStyle/>
          <a:p>
            <a:endParaRPr lang="en-US">
              <a:latin typeface="Calibri" charset="0"/>
            </a:endParaRPr>
          </a:p>
        </p:txBody>
      </p:sp>
      <p:pic>
        <p:nvPicPr>
          <p:cNvPr id="59395" name="Picture 5" descr="cid:3287383400_2177562"/>
          <p:cNvPicPr>
            <a:picLocks noChangeAspect="1" noChangeArrowheads="1"/>
          </p:cNvPicPr>
          <p:nvPr/>
        </p:nvPicPr>
        <p:blipFill>
          <a:blip r:embed="rId3" r:link="rId4" cstate="print"/>
          <a:srcRect/>
          <a:stretch>
            <a:fillRect/>
          </a:stretch>
        </p:blipFill>
        <p:spPr bwMode="auto">
          <a:xfrm>
            <a:off x="342900" y="971550"/>
            <a:ext cx="8423275" cy="2747963"/>
          </a:xfrm>
          <a:prstGeom prst="rect">
            <a:avLst/>
          </a:prstGeom>
          <a:solidFill>
            <a:schemeClr val="hlink"/>
          </a:solidFill>
          <a:ln w="9525">
            <a:solidFill>
              <a:schemeClr val="bg1"/>
            </a:solidFill>
            <a:miter lim="800000"/>
            <a:headEnd/>
            <a:tailEnd/>
          </a:ln>
        </p:spPr>
      </p:pic>
      <p:sp>
        <p:nvSpPr>
          <p:cNvPr id="59396" name="Rectangle 6"/>
          <p:cNvSpPr>
            <a:spLocks noChangeArrowheads="1"/>
          </p:cNvSpPr>
          <p:nvPr/>
        </p:nvSpPr>
        <p:spPr bwMode="auto">
          <a:xfrm>
            <a:off x="708025" y="3894138"/>
            <a:ext cx="7589838" cy="1069975"/>
          </a:xfrm>
          <a:prstGeom prst="rect">
            <a:avLst/>
          </a:prstGeom>
          <a:noFill/>
          <a:ln w="25400">
            <a:noFill/>
            <a:miter lim="800000"/>
            <a:headEnd/>
            <a:tailEnd/>
          </a:ln>
        </p:spPr>
        <p:txBody>
          <a:bodyPr anchor="ctr">
            <a:spAutoFit/>
          </a:bodyPr>
          <a:lstStyle/>
          <a:p>
            <a:pPr algn="ctr"/>
            <a:r>
              <a:rPr lang="en-US" sz="1600">
                <a:solidFill>
                  <a:srgbClr val="000000"/>
                </a:solidFill>
                <a:cs typeface="Times New Roman"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Tree>
    <p:extLst>
      <p:ext uri="{BB962C8B-B14F-4D97-AF65-F5344CB8AC3E}">
        <p14:creationId xmlns:p14="http://schemas.microsoft.com/office/powerpoint/2010/main" val="135731706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Evolution: </a:t>
            </a:r>
            <a:r>
              <a:rPr lang="en-US" dirty="0" smtClean="0"/>
              <a:t>Earliest </a:t>
            </a:r>
            <a:r>
              <a:rPr lang="en-US" dirty="0"/>
              <a:t>Known Studies</a:t>
            </a:r>
          </a:p>
        </p:txBody>
      </p:sp>
      <p:sp>
        <p:nvSpPr>
          <p:cNvPr id="17411" name="Rectangle 3"/>
          <p:cNvSpPr>
            <a:spLocks noGrp="1" noChangeArrowheads="1"/>
          </p:cNvSpPr>
          <p:nvPr>
            <p:ph idx="1"/>
          </p:nvPr>
        </p:nvSpPr>
        <p:spPr/>
        <p:txBody>
          <a:bodyPr>
            <a:normAutofit/>
          </a:bodyPr>
          <a:lstStyle/>
          <a:p>
            <a:r>
              <a:rPr lang="en-US" dirty="0"/>
              <a:t>Charles Coolidge </a:t>
            </a:r>
            <a:r>
              <a:rPr lang="en-US" dirty="0" err="1" smtClean="0"/>
              <a:t>Parlin</a:t>
            </a:r>
            <a:r>
              <a:rPr lang="en-US" dirty="0" smtClean="0"/>
              <a:t>, </a:t>
            </a:r>
            <a:r>
              <a:rPr lang="en-US" dirty="0" smtClean="0"/>
              <a:t>known </a:t>
            </a:r>
            <a:r>
              <a:rPr lang="en-US" dirty="0"/>
              <a:t>as the “father of marketing </a:t>
            </a:r>
            <a:r>
              <a:rPr lang="en-US" dirty="0" smtClean="0"/>
              <a:t>research”, conducted </a:t>
            </a:r>
            <a:r>
              <a:rPr lang="en-US" dirty="0"/>
              <a:t>the first continuous marketing research in the early 1900s for the Curtis Publishing Company. </a:t>
            </a:r>
          </a:p>
          <a:p>
            <a:r>
              <a:rPr lang="en-US" dirty="0"/>
              <a:t>The purpose of </a:t>
            </a:r>
            <a:r>
              <a:rPr lang="en-US" dirty="0" err="1"/>
              <a:t>Parlin’s</a:t>
            </a:r>
            <a:r>
              <a:rPr lang="en-US" dirty="0"/>
              <a:t> research was to increase advertising for </a:t>
            </a:r>
            <a:r>
              <a:rPr lang="en-US" i="1" dirty="0"/>
              <a:t>Saturday Evening Post </a:t>
            </a:r>
            <a:r>
              <a:rPr lang="en-US" dirty="0"/>
              <a:t>magazine.</a:t>
            </a:r>
          </a:p>
          <a:p>
            <a:pPr marL="0" indent="0">
              <a:buNone/>
            </a:pPr>
            <a:endParaRPr lang="en-US" sz="2800" dirty="0"/>
          </a:p>
        </p:txBody>
      </p:sp>
    </p:spTree>
    <p:extLst>
      <p:ext uri="{BB962C8B-B14F-4D97-AF65-F5344CB8AC3E}">
        <p14:creationId xmlns:p14="http://schemas.microsoft.com/office/powerpoint/2010/main" val="23145940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Growth</a:t>
            </a:r>
            <a:endParaRPr lang="en-US" dirty="0"/>
          </a:p>
        </p:txBody>
      </p:sp>
      <p:sp>
        <p:nvSpPr>
          <p:cNvPr id="3" name="Content Placeholder 2"/>
          <p:cNvSpPr>
            <a:spLocks noGrp="1"/>
          </p:cNvSpPr>
          <p:nvPr>
            <p:ph idx="1"/>
          </p:nvPr>
        </p:nvSpPr>
        <p:spPr/>
        <p:txBody>
          <a:bodyPr/>
          <a:lstStyle/>
          <a:p>
            <a:r>
              <a:rPr lang="en-US" dirty="0"/>
              <a:t>The Industrial Revolution led to manufacturers producing goods for distant markets. </a:t>
            </a:r>
          </a:p>
          <a:p>
            <a:r>
              <a:rPr lang="en-US" dirty="0"/>
              <a:t>Manufacturers needed to know about faraway </a:t>
            </a:r>
            <a:r>
              <a:rPr lang="en-US" dirty="0" smtClean="0"/>
              <a:t>consumers, which led </a:t>
            </a:r>
            <a:r>
              <a:rPr lang="en-US" dirty="0"/>
              <a:t>to the growing need for marketing research.</a:t>
            </a:r>
          </a:p>
          <a:p>
            <a:endParaRPr lang="en-US" dirty="0"/>
          </a:p>
        </p:txBody>
      </p:sp>
    </p:spTree>
    <p:extLst>
      <p:ext uri="{BB962C8B-B14F-4D97-AF65-F5344CB8AC3E}">
        <p14:creationId xmlns:p14="http://schemas.microsoft.com/office/powerpoint/2010/main" val="2333568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dirty="0"/>
              <a:t>20th Century Led to a “Mature Industry”</a:t>
            </a:r>
          </a:p>
        </p:txBody>
      </p:sp>
      <p:sp>
        <p:nvSpPr>
          <p:cNvPr id="18435" name="Rectangle 3"/>
          <p:cNvSpPr>
            <a:spLocks noGrp="1" noChangeArrowheads="1"/>
          </p:cNvSpPr>
          <p:nvPr>
            <p:ph idx="1"/>
          </p:nvPr>
        </p:nvSpPr>
        <p:spPr>
          <a:xfrm>
            <a:off x="457200" y="1981200"/>
            <a:ext cx="8229600" cy="4876800"/>
          </a:xfrm>
        </p:spPr>
        <p:txBody>
          <a:bodyPr>
            <a:normAutofit/>
          </a:bodyPr>
          <a:lstStyle/>
          <a:p>
            <a:pPr marL="0" indent="0">
              <a:buNone/>
            </a:pPr>
            <a:r>
              <a:rPr lang="en-US" dirty="0" smtClean="0"/>
              <a:t>The 1900s saw the </a:t>
            </a:r>
            <a:r>
              <a:rPr lang="en-US" dirty="0" smtClean="0"/>
              <a:t>birth of firms and methods</a:t>
            </a:r>
          </a:p>
          <a:p>
            <a:pPr lvl="1"/>
            <a:r>
              <a:rPr lang="en-US" sz="2400" dirty="0" smtClean="0"/>
              <a:t>A.C. Nielsen and </a:t>
            </a:r>
            <a:r>
              <a:rPr lang="en-US" sz="2400" dirty="0" smtClean="0"/>
              <a:t>Gallup</a:t>
            </a:r>
          </a:p>
          <a:p>
            <a:pPr lvl="1"/>
            <a:r>
              <a:rPr lang="en-US" sz="2400" dirty="0" smtClean="0"/>
              <a:t>Alfred </a:t>
            </a:r>
            <a:r>
              <a:rPr lang="en-US" sz="2400" dirty="0" err="1" smtClean="0"/>
              <a:t>Politz</a:t>
            </a:r>
            <a:r>
              <a:rPr lang="en-US" sz="2400" dirty="0" smtClean="0"/>
              <a:t> – statistical sampling theory</a:t>
            </a:r>
          </a:p>
          <a:p>
            <a:pPr lvl="1"/>
            <a:r>
              <a:rPr lang="en-US" sz="2400" dirty="0" smtClean="0"/>
              <a:t>Robert Merton – focus groups</a:t>
            </a:r>
            <a:endParaRPr lang="en-US" sz="2400" dirty="0" smtClean="0"/>
          </a:p>
          <a:p>
            <a:endParaRPr lang="en-US" dirty="0"/>
          </a:p>
          <a:p>
            <a:pPr marL="0" indent="0">
              <a:buNone/>
            </a:pPr>
            <a:r>
              <a:rPr lang="en-US" dirty="0" smtClean="0"/>
              <a:t>Computers </a:t>
            </a:r>
            <a:r>
              <a:rPr lang="en-US" dirty="0"/>
              <a:t>revolutionized the industry beginning </a:t>
            </a:r>
            <a:r>
              <a:rPr lang="en-US" dirty="0" smtClean="0"/>
              <a:t>in </a:t>
            </a:r>
            <a:r>
              <a:rPr lang="en-US" dirty="0"/>
              <a:t>the 1950s</a:t>
            </a:r>
          </a:p>
          <a:p>
            <a:pPr lvl="1"/>
            <a:r>
              <a:rPr lang="en-US" sz="2400" dirty="0"/>
              <a:t>Data </a:t>
            </a:r>
            <a:r>
              <a:rPr lang="en-US" sz="2400" dirty="0" smtClean="0"/>
              <a:t>analysis</a:t>
            </a:r>
            <a:endParaRPr lang="en-US" sz="2400" dirty="0"/>
          </a:p>
          <a:p>
            <a:pPr lvl="1"/>
            <a:r>
              <a:rPr lang="en-US" sz="2400" dirty="0"/>
              <a:t>Tracking data</a:t>
            </a:r>
          </a:p>
          <a:p>
            <a:pPr lvl="1"/>
            <a:r>
              <a:rPr lang="en-US" sz="2400" dirty="0"/>
              <a:t>Online services</a:t>
            </a:r>
          </a:p>
          <a:p>
            <a:pPr marL="0" indent="0">
              <a:buNone/>
            </a:pPr>
            <a:endParaRPr lang="en-US" sz="2800" dirty="0"/>
          </a:p>
        </p:txBody>
      </p:sp>
    </p:spTree>
    <p:extLst>
      <p:ext uri="{BB962C8B-B14F-4D97-AF65-F5344CB8AC3E}">
        <p14:creationId xmlns:p14="http://schemas.microsoft.com/office/powerpoint/2010/main" val="2339038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Who Conducts Marketing Research?</a:t>
            </a:r>
          </a:p>
        </p:txBody>
      </p:sp>
      <p:sp>
        <p:nvSpPr>
          <p:cNvPr id="3" name="Content Placeholder 2"/>
          <p:cNvSpPr>
            <a:spLocks noGrp="1"/>
          </p:cNvSpPr>
          <p:nvPr>
            <p:ph idx="1"/>
          </p:nvPr>
        </p:nvSpPr>
        <p:spPr/>
        <p:txBody>
          <a:bodyPr>
            <a:normAutofit/>
          </a:bodyPr>
          <a:lstStyle/>
          <a:p>
            <a:pPr marL="0" indent="0">
              <a:buNone/>
            </a:pPr>
            <a:r>
              <a:rPr lang="en-US" b="1" dirty="0"/>
              <a:t>Client-side research: </a:t>
            </a:r>
            <a:r>
              <a:rPr lang="en-US" dirty="0"/>
              <a:t>organizations that supply their own marketing research information.</a:t>
            </a:r>
          </a:p>
          <a:p>
            <a:pPr lvl="1"/>
            <a:r>
              <a:rPr lang="en-US" sz="2400" dirty="0"/>
              <a:t>Internal suppliers: Formal departments or individuals conduct research internally.</a:t>
            </a:r>
          </a:p>
          <a:p>
            <a:pPr lvl="1"/>
            <a:r>
              <a:rPr lang="en-US" sz="2400" dirty="0"/>
              <a:t>DYI research: facilitated by Internet, firms have access to secondary data, online survey platforms and better knowledge of data analysis software such as SPSS.</a:t>
            </a:r>
          </a:p>
        </p:txBody>
      </p:sp>
      <p:sp>
        <p:nvSpPr>
          <p:cNvPr id="6" name="Slide Number Placeholder 5"/>
          <p:cNvSpPr>
            <a:spLocks noGrp="1"/>
          </p:cNvSpPr>
          <p:nvPr>
            <p:ph type="sldNum" sz="quarter" idx="4294967295"/>
          </p:nvPr>
        </p:nvSpPr>
        <p:spPr>
          <a:xfrm>
            <a:off x="6553200" y="6356350"/>
            <a:ext cx="2133600" cy="365125"/>
          </a:xfrm>
          <a:prstGeom prst="rect">
            <a:avLst/>
          </a:prstGeom>
        </p:spPr>
        <p:txBody>
          <a:bodyPr/>
          <a:lstStyle/>
          <a:p>
            <a:pPr>
              <a:defRPr/>
            </a:pPr>
            <a:r>
              <a:rPr lang="en-US"/>
              <a:t>2-</a:t>
            </a:r>
            <a:fld id="{C6D7076A-7A58-4C1F-BF04-446B2C5FEF0A}" type="slidenum">
              <a:rPr lang="en-US" smtClean="0"/>
              <a:pPr>
                <a:defRPr/>
              </a:pPr>
              <a:t>6</a:t>
            </a:fld>
            <a:endParaRPr lang="en-US" dirty="0"/>
          </a:p>
        </p:txBody>
      </p:sp>
    </p:spTree>
    <p:extLst>
      <p:ext uri="{BB962C8B-B14F-4D97-AF65-F5344CB8AC3E}">
        <p14:creationId xmlns:p14="http://schemas.microsoft.com/office/powerpoint/2010/main" val="2535836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Who Conducts Marketing Research?</a:t>
            </a:r>
          </a:p>
        </p:txBody>
      </p:sp>
      <p:sp>
        <p:nvSpPr>
          <p:cNvPr id="3" name="Content Placeholder 2"/>
          <p:cNvSpPr>
            <a:spLocks noGrp="1"/>
          </p:cNvSpPr>
          <p:nvPr>
            <p:ph idx="1"/>
          </p:nvPr>
        </p:nvSpPr>
        <p:spPr/>
        <p:txBody>
          <a:bodyPr>
            <a:normAutofit/>
          </a:bodyPr>
          <a:lstStyle/>
          <a:p>
            <a:pPr marL="0" indent="0">
              <a:buNone/>
            </a:pPr>
            <a:r>
              <a:rPr lang="en-US" b="1" dirty="0"/>
              <a:t>Supply-side research: </a:t>
            </a:r>
            <a:r>
              <a:rPr lang="en-US" dirty="0"/>
              <a:t>External suppliers hired to fulfill a company’s marketing research needs.</a:t>
            </a:r>
          </a:p>
          <a:p>
            <a:pPr lvl="1"/>
            <a:r>
              <a:rPr lang="en-US" sz="2400" dirty="0"/>
              <a:t>Supplier or agency: firm specializing in marketing research that offers its services to buyers needing information to make more informed decisions.</a:t>
            </a:r>
          </a:p>
          <a:p>
            <a:endParaRPr lang="en-US" sz="2800"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pPr>
              <a:defRPr/>
            </a:pPr>
            <a:r>
              <a:rPr lang="en-US"/>
              <a:t>2-</a:t>
            </a:r>
            <a:fld id="{C6D7076A-7A58-4C1F-BF04-446B2C5FEF0A}" type="slidenum">
              <a:rPr lang="en-US" smtClean="0"/>
              <a:pPr>
                <a:defRPr/>
              </a:pPr>
              <a:t>7</a:t>
            </a:fld>
            <a:endParaRPr lang="en-US" dirty="0"/>
          </a:p>
        </p:txBody>
      </p:sp>
    </p:spTree>
    <p:extLst>
      <p:ext uri="{BB962C8B-B14F-4D97-AF65-F5344CB8AC3E}">
        <p14:creationId xmlns:p14="http://schemas.microsoft.com/office/powerpoint/2010/main" val="775693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on\Documents\Burns-Bush 2016\Chapter Folder\Ch 2\Figure 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626" y="984739"/>
            <a:ext cx="8454960" cy="4990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10872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Industry Structure</a:t>
            </a:r>
            <a:endParaRPr lang="en-US" dirty="0"/>
          </a:p>
        </p:txBody>
      </p:sp>
      <p:sp>
        <p:nvSpPr>
          <p:cNvPr id="5" name="Content Placeholder 4"/>
          <p:cNvSpPr>
            <a:spLocks noGrp="1"/>
          </p:cNvSpPr>
          <p:nvPr>
            <p:ph idx="1"/>
          </p:nvPr>
        </p:nvSpPr>
        <p:spPr/>
        <p:txBody>
          <a:bodyPr/>
          <a:lstStyle/>
          <a:p>
            <a:pPr marL="0" indent="0">
              <a:buNone/>
            </a:pPr>
            <a:r>
              <a:rPr lang="en-US" dirty="0" smtClean="0"/>
              <a:t>Firms in the marketing research industry differ by:</a:t>
            </a:r>
          </a:p>
          <a:p>
            <a:r>
              <a:rPr lang="en-US" dirty="0" smtClean="0"/>
              <a:t>Size</a:t>
            </a:r>
          </a:p>
          <a:p>
            <a:r>
              <a:rPr lang="en-US" dirty="0" smtClean="0"/>
              <a:t>Type and specialty</a:t>
            </a:r>
          </a:p>
          <a:p>
            <a:pPr marL="0" indent="0">
              <a:buNone/>
            </a:pPr>
            <a:endParaRPr lang="en-US" dirty="0"/>
          </a:p>
        </p:txBody>
      </p:sp>
    </p:spTree>
    <p:extLst>
      <p:ext uri="{BB962C8B-B14F-4D97-AF65-F5344CB8AC3E}">
        <p14:creationId xmlns:p14="http://schemas.microsoft.com/office/powerpoint/2010/main" val="28707783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4.xml><?xml version="1.0" encoding="utf-8"?>
<EsriMapsInfo xmlns="ESRI.ArcGIS.Mapping.OfficeIntegration.PowerPointInfo">
  <Version>Version1</Version>
  <RequiresSignIn>False</RequiresSignIn>
</EsriMapsInfo>
</file>

<file path=customXml/item25.xml><?xml version="1.0" encoding="utf-8"?>
<EsriMapsInfo xmlns="ESRI.ArcGIS.Mapping.OfficeIntegration.PowerPointInfo">
  <Version>Version1</Version>
  <RequiresSignIn>False</RequiresSignIn>
</EsriMapsInfo>
</file>

<file path=customXml/item26.xml><?xml version="1.0" encoding="utf-8"?>
<EsriMapsInfo xmlns="ESRI.ArcGIS.Mapping.OfficeIntegration.PowerPointInfo">
  <Version>Version1</Version>
  <RequiresSignIn>False</RequiresSignIn>
</EsriMapsInfo>
</file>

<file path=customXml/item27.xml><?xml version="1.0" encoding="utf-8"?>
<EsriMapsInfo xmlns="ESRI.ArcGIS.Mapping.OfficeIntegration.PowerPointInfo">
  <Version>Version1</Version>
  <RequiresSignIn>False</RequiresSignIn>
</EsriMapsInfo>
</file>

<file path=customXml/item28.xml><?xml version="1.0" encoding="utf-8"?>
<EsriMapsInfo xmlns="ESRI.ArcGIS.Mapping.OfficeIntegration.PowerPointInfo">
  <Version>Version1</Version>
  <RequiresSignIn>False</RequiresSignIn>
</EsriMapsInfo>
</file>

<file path=customXml/item29.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30.xml><?xml version="1.0" encoding="utf-8"?>
<EsriMapsInfo xmlns="ESRI.ArcGIS.Mapping.OfficeIntegration.PowerPointInfo">
  <Version>Version1</Version>
  <RequiresSignIn>False</RequiresSignIn>
</EsriMapsInfo>
</file>

<file path=customXml/item31.xml><?xml version="1.0" encoding="utf-8"?>
<EsriMapsInfo xmlns="ESRI.ArcGIS.Mapping.OfficeIntegration.PowerPointInfo">
  <Version>Version1</Version>
  <RequiresSignIn>False</RequiresSignIn>
</EsriMapsInfo>
</file>

<file path=customXml/item32.xml><?xml version="1.0" encoding="utf-8"?>
<EsriMapsInfo xmlns="ESRI.ArcGIS.Mapping.OfficeIntegration.PowerPointInfo">
  <Version>Version1</Version>
  <RequiresSignIn>False</RequiresSignIn>
</EsriMapsInfo>
</file>

<file path=customXml/item33.xml><?xml version="1.0" encoding="utf-8"?>
<EsriMapsInfo xmlns="ESRI.ArcGIS.Mapping.OfficeIntegration.PowerPointInfo">
  <Version>Version1</Version>
  <RequiresSignIn>False</RequiresSignIn>
</EsriMapsInfo>
</file>

<file path=customXml/item34.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373D7965-41DE-4D14-8880-0F18496F9F30}">
  <ds:schemaRefs>
    <ds:schemaRef ds:uri="ESRI.ArcGIS.Mapping.OfficeIntegration.PowerPointInfo"/>
  </ds:schemaRefs>
</ds:datastoreItem>
</file>

<file path=customXml/itemProps10.xml><?xml version="1.0" encoding="utf-8"?>
<ds:datastoreItem xmlns:ds="http://schemas.openxmlformats.org/officeDocument/2006/customXml" ds:itemID="{65B552B7-C8F6-4512-8535-FB487E230910}">
  <ds:schemaRefs>
    <ds:schemaRef ds:uri="ESRI.ArcGIS.Mapping.OfficeIntegration.PowerPointInfo"/>
  </ds:schemaRefs>
</ds:datastoreItem>
</file>

<file path=customXml/itemProps11.xml><?xml version="1.0" encoding="utf-8"?>
<ds:datastoreItem xmlns:ds="http://schemas.openxmlformats.org/officeDocument/2006/customXml" ds:itemID="{CE983790-5EDE-4FBC-B990-2C615B1FE2D1}">
  <ds:schemaRefs>
    <ds:schemaRef ds:uri="ESRI.ArcGIS.Mapping.OfficeIntegration.PowerPointInfo"/>
  </ds:schemaRefs>
</ds:datastoreItem>
</file>

<file path=customXml/itemProps12.xml><?xml version="1.0" encoding="utf-8"?>
<ds:datastoreItem xmlns:ds="http://schemas.openxmlformats.org/officeDocument/2006/customXml" ds:itemID="{6CB8538F-78C8-4841-874D-A2BC54F4E20A}">
  <ds:schemaRefs>
    <ds:schemaRef ds:uri="ESRI.ArcGIS.Mapping.OfficeIntegration.PowerPointInfo"/>
  </ds:schemaRefs>
</ds:datastoreItem>
</file>

<file path=customXml/itemProps13.xml><?xml version="1.0" encoding="utf-8"?>
<ds:datastoreItem xmlns:ds="http://schemas.openxmlformats.org/officeDocument/2006/customXml" ds:itemID="{4979978F-96A5-4C39-841F-12EF0840E68F}">
  <ds:schemaRefs>
    <ds:schemaRef ds:uri="ESRI.ArcGIS.Mapping.OfficeIntegration.PowerPointInfo"/>
  </ds:schemaRefs>
</ds:datastoreItem>
</file>

<file path=customXml/itemProps14.xml><?xml version="1.0" encoding="utf-8"?>
<ds:datastoreItem xmlns:ds="http://schemas.openxmlformats.org/officeDocument/2006/customXml" ds:itemID="{27BFE267-7C73-4E1D-845C-480F0FEFC3C1}">
  <ds:schemaRefs>
    <ds:schemaRef ds:uri="ESRI.ArcGIS.Mapping.OfficeIntegration.PowerPointInfo"/>
  </ds:schemaRefs>
</ds:datastoreItem>
</file>

<file path=customXml/itemProps15.xml><?xml version="1.0" encoding="utf-8"?>
<ds:datastoreItem xmlns:ds="http://schemas.openxmlformats.org/officeDocument/2006/customXml" ds:itemID="{45B00415-4A69-4635-B937-75939E89D4FE}">
  <ds:schemaRefs>
    <ds:schemaRef ds:uri="ESRI.ArcGIS.Mapping.OfficeIntegration.PowerPointInfo"/>
  </ds:schemaRefs>
</ds:datastoreItem>
</file>

<file path=customXml/itemProps16.xml><?xml version="1.0" encoding="utf-8"?>
<ds:datastoreItem xmlns:ds="http://schemas.openxmlformats.org/officeDocument/2006/customXml" ds:itemID="{1A22AD6B-93BD-47FA-B9E6-994A41D1AB0F}">
  <ds:schemaRefs>
    <ds:schemaRef ds:uri="ESRI.ArcGIS.Mapping.OfficeIntegration.PowerPointInfo"/>
  </ds:schemaRefs>
</ds:datastoreItem>
</file>

<file path=customXml/itemProps17.xml><?xml version="1.0" encoding="utf-8"?>
<ds:datastoreItem xmlns:ds="http://schemas.openxmlformats.org/officeDocument/2006/customXml" ds:itemID="{59C0F87C-025D-4036-BE2C-EC2F1D4132E1}">
  <ds:schemaRefs>
    <ds:schemaRef ds:uri="ESRI.ArcGIS.Mapping.OfficeIntegration.PowerPointInfo"/>
  </ds:schemaRefs>
</ds:datastoreItem>
</file>

<file path=customXml/itemProps18.xml><?xml version="1.0" encoding="utf-8"?>
<ds:datastoreItem xmlns:ds="http://schemas.openxmlformats.org/officeDocument/2006/customXml" ds:itemID="{A9D1C84A-DC29-44B4-A752-2C8C8B3EE224}">
  <ds:schemaRefs>
    <ds:schemaRef ds:uri="ESRI.ArcGIS.Mapping.OfficeIntegration.PowerPointInfo"/>
  </ds:schemaRefs>
</ds:datastoreItem>
</file>

<file path=customXml/itemProps19.xml><?xml version="1.0" encoding="utf-8"?>
<ds:datastoreItem xmlns:ds="http://schemas.openxmlformats.org/officeDocument/2006/customXml" ds:itemID="{6B108F71-3C67-4CF2-9C36-707BA1575CAC}">
  <ds:schemaRefs>
    <ds:schemaRef ds:uri="ESRI.ArcGIS.Mapping.OfficeIntegration.PowerPointInfo"/>
  </ds:schemaRefs>
</ds:datastoreItem>
</file>

<file path=customXml/itemProps2.xml><?xml version="1.0" encoding="utf-8"?>
<ds:datastoreItem xmlns:ds="http://schemas.openxmlformats.org/officeDocument/2006/customXml" ds:itemID="{1A758F5D-183E-48C5-BC16-612D814233E0}">
  <ds:schemaRefs>
    <ds:schemaRef ds:uri="ESRI.ArcGIS.Mapping.OfficeIntegration.PowerPointInfo"/>
  </ds:schemaRefs>
</ds:datastoreItem>
</file>

<file path=customXml/itemProps20.xml><?xml version="1.0" encoding="utf-8"?>
<ds:datastoreItem xmlns:ds="http://schemas.openxmlformats.org/officeDocument/2006/customXml" ds:itemID="{346206BB-3D95-4B88-96A3-75CCCB396371}">
  <ds:schemaRefs>
    <ds:schemaRef ds:uri="ESRI.ArcGIS.Mapping.OfficeIntegration.PowerPointInfo"/>
  </ds:schemaRefs>
</ds:datastoreItem>
</file>

<file path=customXml/itemProps21.xml><?xml version="1.0" encoding="utf-8"?>
<ds:datastoreItem xmlns:ds="http://schemas.openxmlformats.org/officeDocument/2006/customXml" ds:itemID="{5994FA01-F437-43E3-BA59-89F6E4340699}">
  <ds:schemaRefs>
    <ds:schemaRef ds:uri="ESRI.ArcGIS.Mapping.OfficeIntegration.PowerPointInfo"/>
  </ds:schemaRefs>
</ds:datastoreItem>
</file>

<file path=customXml/itemProps22.xml><?xml version="1.0" encoding="utf-8"?>
<ds:datastoreItem xmlns:ds="http://schemas.openxmlformats.org/officeDocument/2006/customXml" ds:itemID="{BD44F65C-5809-48AE-A885-47DBD1745A0D}">
  <ds:schemaRefs>
    <ds:schemaRef ds:uri="ESRI.ArcGIS.Mapping.OfficeIntegration.PowerPointInfo"/>
  </ds:schemaRefs>
</ds:datastoreItem>
</file>

<file path=customXml/itemProps23.xml><?xml version="1.0" encoding="utf-8"?>
<ds:datastoreItem xmlns:ds="http://schemas.openxmlformats.org/officeDocument/2006/customXml" ds:itemID="{09C76719-64B4-4094-BFC9-42C10E81FDAE}">
  <ds:schemaRefs>
    <ds:schemaRef ds:uri="ESRI.ArcGIS.Mapping.OfficeIntegration.PowerPointInfo"/>
  </ds:schemaRefs>
</ds:datastoreItem>
</file>

<file path=customXml/itemProps24.xml><?xml version="1.0" encoding="utf-8"?>
<ds:datastoreItem xmlns:ds="http://schemas.openxmlformats.org/officeDocument/2006/customXml" ds:itemID="{ABAD1EA6-B771-4151-8E24-BB557F211A3D}">
  <ds:schemaRefs>
    <ds:schemaRef ds:uri="ESRI.ArcGIS.Mapping.OfficeIntegration.PowerPointInfo"/>
  </ds:schemaRefs>
</ds:datastoreItem>
</file>

<file path=customXml/itemProps25.xml><?xml version="1.0" encoding="utf-8"?>
<ds:datastoreItem xmlns:ds="http://schemas.openxmlformats.org/officeDocument/2006/customXml" ds:itemID="{BD8E2C5C-0F84-427B-898A-45E1E28AA5B8}">
  <ds:schemaRefs>
    <ds:schemaRef ds:uri="ESRI.ArcGIS.Mapping.OfficeIntegration.PowerPointInfo"/>
  </ds:schemaRefs>
</ds:datastoreItem>
</file>

<file path=customXml/itemProps26.xml><?xml version="1.0" encoding="utf-8"?>
<ds:datastoreItem xmlns:ds="http://schemas.openxmlformats.org/officeDocument/2006/customXml" ds:itemID="{C0B694C3-8329-4B8A-B2EC-B493C7CA9F88}">
  <ds:schemaRefs>
    <ds:schemaRef ds:uri="ESRI.ArcGIS.Mapping.OfficeIntegration.PowerPointInfo"/>
  </ds:schemaRefs>
</ds:datastoreItem>
</file>

<file path=customXml/itemProps27.xml><?xml version="1.0" encoding="utf-8"?>
<ds:datastoreItem xmlns:ds="http://schemas.openxmlformats.org/officeDocument/2006/customXml" ds:itemID="{3A41493F-030E-4E82-9369-2DCFCA697672}">
  <ds:schemaRefs>
    <ds:schemaRef ds:uri="ESRI.ArcGIS.Mapping.OfficeIntegration.PowerPointInfo"/>
  </ds:schemaRefs>
</ds:datastoreItem>
</file>

<file path=customXml/itemProps28.xml><?xml version="1.0" encoding="utf-8"?>
<ds:datastoreItem xmlns:ds="http://schemas.openxmlformats.org/officeDocument/2006/customXml" ds:itemID="{85DB36B5-2073-4022-8FB9-61140321E925}">
  <ds:schemaRefs>
    <ds:schemaRef ds:uri="ESRI.ArcGIS.Mapping.OfficeIntegration.PowerPointInfo"/>
  </ds:schemaRefs>
</ds:datastoreItem>
</file>

<file path=customXml/itemProps29.xml><?xml version="1.0" encoding="utf-8"?>
<ds:datastoreItem xmlns:ds="http://schemas.openxmlformats.org/officeDocument/2006/customXml" ds:itemID="{8D2FEF8B-F5EC-4607-B491-3DC80F6A8F97}">
  <ds:schemaRefs>
    <ds:schemaRef ds:uri="ESRI.ArcGIS.Mapping.OfficeIntegration.PowerPointInfo"/>
  </ds:schemaRefs>
</ds:datastoreItem>
</file>

<file path=customXml/itemProps3.xml><?xml version="1.0" encoding="utf-8"?>
<ds:datastoreItem xmlns:ds="http://schemas.openxmlformats.org/officeDocument/2006/customXml" ds:itemID="{54A4ECB6-5840-4949-8879-0FBC7E80A1CD}">
  <ds:schemaRefs>
    <ds:schemaRef ds:uri="ESRI.ArcGIS.Mapping.OfficeIntegration.PowerPointInfo"/>
  </ds:schemaRefs>
</ds:datastoreItem>
</file>

<file path=customXml/itemProps30.xml><?xml version="1.0" encoding="utf-8"?>
<ds:datastoreItem xmlns:ds="http://schemas.openxmlformats.org/officeDocument/2006/customXml" ds:itemID="{7A71CD32-C29F-44FA-A5E2-B18E98845371}">
  <ds:schemaRefs>
    <ds:schemaRef ds:uri="ESRI.ArcGIS.Mapping.OfficeIntegration.PowerPointInfo"/>
  </ds:schemaRefs>
</ds:datastoreItem>
</file>

<file path=customXml/itemProps31.xml><?xml version="1.0" encoding="utf-8"?>
<ds:datastoreItem xmlns:ds="http://schemas.openxmlformats.org/officeDocument/2006/customXml" ds:itemID="{3A7D1071-C9C2-444A-8F02-45F3F0AE4D2D}">
  <ds:schemaRefs>
    <ds:schemaRef ds:uri="ESRI.ArcGIS.Mapping.OfficeIntegration.PowerPointInfo"/>
  </ds:schemaRefs>
</ds:datastoreItem>
</file>

<file path=customXml/itemProps32.xml><?xml version="1.0" encoding="utf-8"?>
<ds:datastoreItem xmlns:ds="http://schemas.openxmlformats.org/officeDocument/2006/customXml" ds:itemID="{E24E5F0F-7F77-4CF8-9A03-C84A52AC3116}">
  <ds:schemaRefs>
    <ds:schemaRef ds:uri="ESRI.ArcGIS.Mapping.OfficeIntegration.PowerPointInfo"/>
  </ds:schemaRefs>
</ds:datastoreItem>
</file>

<file path=customXml/itemProps33.xml><?xml version="1.0" encoding="utf-8"?>
<ds:datastoreItem xmlns:ds="http://schemas.openxmlformats.org/officeDocument/2006/customXml" ds:itemID="{88F30BC1-4BA2-41DD-A084-7DF014C13EAA}">
  <ds:schemaRefs>
    <ds:schemaRef ds:uri="ESRI.ArcGIS.Mapping.OfficeIntegration.PowerPointInfo"/>
  </ds:schemaRefs>
</ds:datastoreItem>
</file>

<file path=customXml/itemProps34.xml><?xml version="1.0" encoding="utf-8"?>
<ds:datastoreItem xmlns:ds="http://schemas.openxmlformats.org/officeDocument/2006/customXml" ds:itemID="{47C47187-5D57-4F28-96D8-907DE5E59320}">
  <ds:schemaRefs>
    <ds:schemaRef ds:uri="ESRI.ArcGIS.Mapping.OfficeIntegration.PowerPointInfo"/>
  </ds:schemaRefs>
</ds:datastoreItem>
</file>

<file path=customXml/itemProps4.xml><?xml version="1.0" encoding="utf-8"?>
<ds:datastoreItem xmlns:ds="http://schemas.openxmlformats.org/officeDocument/2006/customXml" ds:itemID="{8AD0C909-07D8-4478-B5C3-AFB12E4680E2}">
  <ds:schemaRefs>
    <ds:schemaRef ds:uri="ESRI.ArcGIS.Mapping.OfficeIntegration.PowerPointInfo"/>
  </ds:schemaRefs>
</ds:datastoreItem>
</file>

<file path=customXml/itemProps5.xml><?xml version="1.0" encoding="utf-8"?>
<ds:datastoreItem xmlns:ds="http://schemas.openxmlformats.org/officeDocument/2006/customXml" ds:itemID="{ADAA472E-7B73-4C50-B14A-925EA4A27FD2}">
  <ds:schemaRefs>
    <ds:schemaRef ds:uri="ESRI.ArcGIS.Mapping.OfficeIntegration.PowerPointInfo"/>
  </ds:schemaRefs>
</ds:datastoreItem>
</file>

<file path=customXml/itemProps6.xml><?xml version="1.0" encoding="utf-8"?>
<ds:datastoreItem xmlns:ds="http://schemas.openxmlformats.org/officeDocument/2006/customXml" ds:itemID="{842D0943-42D8-4BA3-A7F8-2436D0152A7E}">
  <ds:schemaRefs>
    <ds:schemaRef ds:uri="ESRI.ArcGIS.Mapping.OfficeIntegration.PowerPointInfo"/>
  </ds:schemaRefs>
</ds:datastoreItem>
</file>

<file path=customXml/itemProps7.xml><?xml version="1.0" encoding="utf-8"?>
<ds:datastoreItem xmlns:ds="http://schemas.openxmlformats.org/officeDocument/2006/customXml" ds:itemID="{815A3B61-6CCE-475A-993C-0E08ED54B005}">
  <ds:schemaRefs>
    <ds:schemaRef ds:uri="ESRI.ArcGIS.Mapping.OfficeIntegration.PowerPointInfo"/>
  </ds:schemaRefs>
</ds:datastoreItem>
</file>

<file path=customXml/itemProps8.xml><?xml version="1.0" encoding="utf-8"?>
<ds:datastoreItem xmlns:ds="http://schemas.openxmlformats.org/officeDocument/2006/customXml" ds:itemID="{090446B0-BAEC-4908-8210-DE8FDE56146C}">
  <ds:schemaRefs>
    <ds:schemaRef ds:uri="ESRI.ArcGIS.Mapping.OfficeIntegration.PowerPointInfo"/>
  </ds:schemaRefs>
</ds:datastoreItem>
</file>

<file path=customXml/itemProps9.xml><?xml version="1.0" encoding="utf-8"?>
<ds:datastoreItem xmlns:ds="http://schemas.openxmlformats.org/officeDocument/2006/customXml" ds:itemID="{4537FF4C-7153-456E-8AC0-F10C194C6927}">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Clarity</Template>
  <TotalTime>5903</TotalTime>
  <Words>764</Words>
  <Application>Microsoft Office PowerPoint</Application>
  <PresentationFormat>On-screen Show (4:3)</PresentationFormat>
  <Paragraphs>95</Paragraphs>
  <Slides>23</Slides>
  <Notes>8</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Clarity</vt:lpstr>
      <vt:lpstr>Chapter 2</vt:lpstr>
      <vt:lpstr>PowerPoint Presentation</vt:lpstr>
      <vt:lpstr>Evolution: Earliest Known Studies</vt:lpstr>
      <vt:lpstr>Industry Growth</vt:lpstr>
      <vt:lpstr>20th Century Led to a “Mature Industry”</vt:lpstr>
      <vt:lpstr>Who Conducts Marketing Research?</vt:lpstr>
      <vt:lpstr>Who Conducts Marketing Research?</vt:lpstr>
      <vt:lpstr>PowerPoint Presentation</vt:lpstr>
      <vt:lpstr>Industry Structure</vt:lpstr>
      <vt:lpstr>PowerPoint Presentation</vt:lpstr>
      <vt:lpstr>Industry Structure</vt:lpstr>
      <vt:lpstr>PowerPoint Presentation</vt:lpstr>
      <vt:lpstr>Industry Performance: Industry Revenues and Profits</vt:lpstr>
      <vt:lpstr>Challenges Facing Marketing Research</vt:lpstr>
      <vt:lpstr>Industry Initiatives</vt:lpstr>
      <vt:lpstr>Marketing Research Codes of Conduct</vt:lpstr>
      <vt:lpstr>Fair Dealings with Respondents</vt:lpstr>
      <vt:lpstr>Fair Dealings with Clients and Subcontractors</vt:lpstr>
      <vt:lpstr>Fair Dealings with Clients and Subcontractors</vt:lpstr>
      <vt:lpstr>Maintaining Research Integrity</vt:lpstr>
      <vt:lpstr>Concern for Society</vt:lpstr>
      <vt:lpstr>Qualified Research Professionals</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Heather</dc:creator>
  <cp:lastModifiedBy>don</cp:lastModifiedBy>
  <cp:revision>200</cp:revision>
  <cp:lastPrinted>2012-12-24T17:26:07Z</cp:lastPrinted>
  <dcterms:created xsi:type="dcterms:W3CDTF">2012-12-10T07:00:45Z</dcterms:created>
  <dcterms:modified xsi:type="dcterms:W3CDTF">2016-04-14T01:32:31Z</dcterms:modified>
</cp:coreProperties>
</file>