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9"/>
  </p:sldMasterIdLst>
  <p:notesMasterIdLst>
    <p:notesMasterId r:id="rId66"/>
  </p:notesMasterIdLst>
  <p:handoutMasterIdLst>
    <p:handoutMasterId r:id="rId67"/>
  </p:handoutMasterIdLst>
  <p:sldIdLst>
    <p:sldId id="256" r:id="rId20"/>
    <p:sldId id="362" r:id="rId21"/>
    <p:sldId id="321" r:id="rId22"/>
    <p:sldId id="257" r:id="rId23"/>
    <p:sldId id="259" r:id="rId24"/>
    <p:sldId id="260" r:id="rId25"/>
    <p:sldId id="339" r:id="rId26"/>
    <p:sldId id="263" r:id="rId27"/>
    <p:sldId id="308" r:id="rId28"/>
    <p:sldId id="261" r:id="rId29"/>
    <p:sldId id="349" r:id="rId30"/>
    <p:sldId id="272" r:id="rId31"/>
    <p:sldId id="309" r:id="rId32"/>
    <p:sldId id="310" r:id="rId33"/>
    <p:sldId id="274" r:id="rId34"/>
    <p:sldId id="276" r:id="rId35"/>
    <p:sldId id="275" r:id="rId36"/>
    <p:sldId id="277" r:id="rId37"/>
    <p:sldId id="279" r:id="rId38"/>
    <p:sldId id="281" r:id="rId39"/>
    <p:sldId id="344" r:id="rId40"/>
    <p:sldId id="285" r:id="rId41"/>
    <p:sldId id="282" r:id="rId42"/>
    <p:sldId id="283" r:id="rId43"/>
    <p:sldId id="347" r:id="rId44"/>
    <p:sldId id="284" r:id="rId45"/>
    <p:sldId id="341" r:id="rId46"/>
    <p:sldId id="346" r:id="rId47"/>
    <p:sldId id="351" r:id="rId48"/>
    <p:sldId id="352" r:id="rId49"/>
    <p:sldId id="353" r:id="rId50"/>
    <p:sldId id="356" r:id="rId51"/>
    <p:sldId id="357" r:id="rId52"/>
    <p:sldId id="292" r:id="rId53"/>
    <p:sldId id="313" r:id="rId54"/>
    <p:sldId id="359" r:id="rId55"/>
    <p:sldId id="360" r:id="rId56"/>
    <p:sldId id="300" r:id="rId57"/>
    <p:sldId id="314" r:id="rId58"/>
    <p:sldId id="354" r:id="rId59"/>
    <p:sldId id="355" r:id="rId60"/>
    <p:sldId id="316" r:id="rId61"/>
    <p:sldId id="365" r:id="rId62"/>
    <p:sldId id="328" r:id="rId63"/>
    <p:sldId id="315" r:id="rId64"/>
    <p:sldId id="319" r:id="rId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8">
          <p15:clr>
            <a:srgbClr val="A4A3A4"/>
          </p15:clr>
        </p15:guide>
        <p15:guide id="2" orient="horz" pos="702">
          <p15:clr>
            <a:srgbClr val="A4A3A4"/>
          </p15:clr>
        </p15:guide>
        <p15:guide id="3" orient="horz" pos="12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6" autoAdjust="0"/>
    <p:restoredTop sz="99880" autoAdjust="0"/>
  </p:normalViewPr>
  <p:slideViewPr>
    <p:cSldViewPr snapToGrid="0" showGuides="1">
      <p:cViewPr varScale="1">
        <p:scale>
          <a:sx n="55" d="100"/>
          <a:sy n="55" d="100"/>
        </p:scale>
        <p:origin x="84" y="450"/>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40" d="100"/>
        <a:sy n="140" d="100"/>
      </p:scale>
      <p:origin x="0" y="154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4/5/2016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spcBef>
                <a:spcPct val="0"/>
              </a:spcBef>
            </a:pPr>
            <a:endParaRPr lang="en-US"/>
          </a:p>
        </p:txBody>
      </p:sp>
      <p:sp>
        <p:nvSpPr>
          <p:cNvPr id="81924" name="Slide Number Placeholder 3"/>
          <p:cNvSpPr>
            <a:spLocks noGrp="1"/>
          </p:cNvSpPr>
          <p:nvPr>
            <p:ph type="sldNum" sz="quarter" idx="5"/>
          </p:nvPr>
        </p:nvSpPr>
        <p:spPr bwMode="auto">
          <a:noFill/>
          <a:ln>
            <a:miter lim="800000"/>
            <a:headEnd/>
            <a:tailEnd/>
          </a:ln>
        </p:spPr>
        <p:txBody>
          <a:bodyPr/>
          <a:lstStyle/>
          <a:p>
            <a:fld id="{66CCD84D-468B-4679-9C37-D3B83F840A1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ln>
            <a:miter lim="800000"/>
            <a:headEnd/>
            <a:tailEnd/>
          </a:ln>
        </p:spPr>
        <p:txBody>
          <a:bodyPr/>
          <a:lstStyle/>
          <a:p>
            <a:fld id="{A298DFDD-C3BF-4235-92A4-7A67A50AD8B6}"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noFill/>
          <a:ln>
            <a:miter lim="800000"/>
            <a:headEnd/>
            <a:tailEnd/>
          </a:ln>
        </p:spPr>
        <p:txBody>
          <a:bodyPr/>
          <a:lstStyle/>
          <a:p>
            <a:fld id="{089215D6-0ADE-46BC-89F7-484214ED59D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ln>
            <a:miter lim="800000"/>
            <a:headEnd/>
            <a:tailEnd/>
          </a:ln>
        </p:spPr>
        <p:txBody>
          <a:bodyPr/>
          <a:lstStyle/>
          <a:p>
            <a:fld id="{4F23B3CF-9F5B-4585-BE63-08C1A60E550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spcBef>
                <a:spcPct val="0"/>
              </a:spcBef>
            </a:pPr>
            <a:r>
              <a:rPr lang="en-US"/>
              <a:t>DELETE SLIDE?</a:t>
            </a:r>
          </a:p>
        </p:txBody>
      </p:sp>
      <p:sp>
        <p:nvSpPr>
          <p:cNvPr id="87044" name="Slide Number Placeholder 3"/>
          <p:cNvSpPr>
            <a:spLocks noGrp="1"/>
          </p:cNvSpPr>
          <p:nvPr>
            <p:ph type="sldNum" sz="quarter" idx="5"/>
          </p:nvPr>
        </p:nvSpPr>
        <p:spPr bwMode="auto">
          <a:noFill/>
          <a:ln>
            <a:miter lim="800000"/>
            <a:headEnd/>
            <a:tailEnd/>
          </a:ln>
        </p:spPr>
        <p:txBody>
          <a:bodyPr/>
          <a:lstStyle/>
          <a:p>
            <a:fld id="{E3EA0AB9-B35A-4440-91A5-67436BF533B2}"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spcBef>
                <a:spcPct val="0"/>
              </a:spcBef>
            </a:pPr>
            <a:r>
              <a:rPr lang="en-US"/>
              <a:t>DELETE SLIDE?</a:t>
            </a:r>
          </a:p>
        </p:txBody>
      </p:sp>
      <p:sp>
        <p:nvSpPr>
          <p:cNvPr id="88068" name="Slide Number Placeholder 3"/>
          <p:cNvSpPr>
            <a:spLocks noGrp="1"/>
          </p:cNvSpPr>
          <p:nvPr>
            <p:ph type="sldNum" sz="quarter" idx="5"/>
          </p:nvPr>
        </p:nvSpPr>
        <p:spPr bwMode="auto">
          <a:noFill/>
          <a:ln>
            <a:miter lim="800000"/>
            <a:headEnd/>
            <a:tailEnd/>
          </a:ln>
        </p:spPr>
        <p:txBody>
          <a:bodyPr/>
          <a:lstStyle/>
          <a:p>
            <a:fld id="{9C8B8A3F-7A72-4F02-A651-BFCB7E4CB24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r>
              <a:rPr lang="en-US"/>
              <a:t>DELETE SLIDE?</a:t>
            </a:r>
          </a:p>
        </p:txBody>
      </p:sp>
      <p:sp>
        <p:nvSpPr>
          <p:cNvPr id="89092" name="Slide Number Placeholder 3"/>
          <p:cNvSpPr>
            <a:spLocks noGrp="1"/>
          </p:cNvSpPr>
          <p:nvPr>
            <p:ph type="sldNum" sz="quarter" idx="5"/>
          </p:nvPr>
        </p:nvSpPr>
        <p:spPr bwMode="auto">
          <a:noFill/>
          <a:ln>
            <a:miter lim="800000"/>
            <a:headEnd/>
            <a:tailEnd/>
          </a:ln>
        </p:spPr>
        <p:txBody>
          <a:bodyPr/>
          <a:lstStyle/>
          <a:p>
            <a:fld id="{C22C5F6B-DA77-4E68-8E08-9AA34824703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spcBef>
                <a:spcPct val="0"/>
              </a:spcBef>
            </a:pPr>
            <a:endParaRPr lang="en-US"/>
          </a:p>
        </p:txBody>
      </p:sp>
      <p:sp>
        <p:nvSpPr>
          <p:cNvPr id="90116" name="Slide Number Placeholder 3"/>
          <p:cNvSpPr>
            <a:spLocks noGrp="1"/>
          </p:cNvSpPr>
          <p:nvPr>
            <p:ph type="sldNum" sz="quarter" idx="5"/>
          </p:nvPr>
        </p:nvSpPr>
        <p:spPr bwMode="auto">
          <a:noFill/>
          <a:ln>
            <a:miter lim="800000"/>
            <a:headEnd/>
            <a:tailEnd/>
          </a:ln>
        </p:spPr>
        <p:txBody>
          <a:bodyPr/>
          <a:lstStyle/>
          <a:p>
            <a:fld id="{59DCF028-92E6-45F0-ADBB-FD06E48A2ED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noFill/>
          <a:ln>
            <a:miter lim="800000"/>
            <a:headEnd/>
            <a:tailEnd/>
          </a:ln>
        </p:spPr>
        <p:txBody>
          <a:bodyPr/>
          <a:lstStyle/>
          <a:p>
            <a:fld id="{4727F958-F264-449F-B373-2CA1AC78F76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noFill/>
          <a:ln>
            <a:miter lim="800000"/>
            <a:headEnd/>
            <a:tailEnd/>
          </a:ln>
        </p:spPr>
        <p:txBody>
          <a:bodyPr/>
          <a:lstStyle/>
          <a:p>
            <a:fld id="{9631D356-7386-49DB-873F-CE90FCA230E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a:p>
        </p:txBody>
      </p:sp>
      <p:sp>
        <p:nvSpPr>
          <p:cNvPr id="64516" name="Slide Number Placeholder 3"/>
          <p:cNvSpPr>
            <a:spLocks noGrp="1"/>
          </p:cNvSpPr>
          <p:nvPr>
            <p:ph type="sldNum" sz="quarter" idx="5"/>
          </p:nvPr>
        </p:nvSpPr>
        <p:spPr bwMode="auto">
          <a:noFill/>
          <a:ln>
            <a:miter lim="800000"/>
            <a:headEnd/>
            <a:tailEnd/>
          </a:ln>
        </p:spPr>
        <p:txBody>
          <a:bodyPr/>
          <a:lstStyle/>
          <a:p>
            <a:fld id="{EA795935-671F-48F2-A35A-7D24D2536CA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spcBef>
                <a:spcPct val="0"/>
              </a:spcBef>
            </a:pPr>
            <a:r>
              <a:rPr lang="en-US"/>
              <a:t>Add graphs</a:t>
            </a:r>
          </a:p>
        </p:txBody>
      </p:sp>
      <p:sp>
        <p:nvSpPr>
          <p:cNvPr id="96260" name="Slide Number Placeholder 3"/>
          <p:cNvSpPr>
            <a:spLocks noGrp="1"/>
          </p:cNvSpPr>
          <p:nvPr>
            <p:ph type="sldNum" sz="quarter" idx="5"/>
          </p:nvPr>
        </p:nvSpPr>
        <p:spPr bwMode="auto">
          <a:noFill/>
          <a:ln>
            <a:miter lim="800000"/>
            <a:headEnd/>
            <a:tailEnd/>
          </a:ln>
        </p:spPr>
        <p:txBody>
          <a:bodyPr/>
          <a:lstStyle/>
          <a:p>
            <a:fld id="{C9F36F41-2FCE-42FC-AA49-2AEE29E0D46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spcBef>
                <a:spcPct val="0"/>
              </a:spcBef>
            </a:pPr>
            <a:endParaRPr lang="en-US"/>
          </a:p>
        </p:txBody>
      </p:sp>
      <p:sp>
        <p:nvSpPr>
          <p:cNvPr id="93188" name="Slide Number Placeholder 3"/>
          <p:cNvSpPr>
            <a:spLocks noGrp="1"/>
          </p:cNvSpPr>
          <p:nvPr>
            <p:ph type="sldNum" sz="quarter" idx="5"/>
          </p:nvPr>
        </p:nvSpPr>
        <p:spPr bwMode="auto">
          <a:noFill/>
          <a:ln>
            <a:miter lim="800000"/>
            <a:headEnd/>
            <a:tailEnd/>
          </a:ln>
        </p:spPr>
        <p:txBody>
          <a:bodyPr/>
          <a:lstStyle/>
          <a:p>
            <a:fld id="{1D1CB2E5-B72A-4C89-AFB0-F08CEFDFF58A}"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en-US"/>
          </a:p>
        </p:txBody>
      </p:sp>
      <p:sp>
        <p:nvSpPr>
          <p:cNvPr id="94212" name="Slide Number Placeholder 3"/>
          <p:cNvSpPr>
            <a:spLocks noGrp="1"/>
          </p:cNvSpPr>
          <p:nvPr>
            <p:ph type="sldNum" sz="quarter" idx="5"/>
          </p:nvPr>
        </p:nvSpPr>
        <p:spPr bwMode="auto">
          <a:noFill/>
          <a:ln>
            <a:miter lim="800000"/>
            <a:headEnd/>
            <a:tailEnd/>
          </a:ln>
        </p:spPr>
        <p:txBody>
          <a:bodyPr/>
          <a:lstStyle/>
          <a:p>
            <a:fld id="{ECF47E81-A189-415B-B4B8-0DA230B22D11}"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en-US"/>
          </a:p>
        </p:txBody>
      </p:sp>
      <p:sp>
        <p:nvSpPr>
          <p:cNvPr id="94212" name="Slide Number Placeholder 3"/>
          <p:cNvSpPr>
            <a:spLocks noGrp="1"/>
          </p:cNvSpPr>
          <p:nvPr>
            <p:ph type="sldNum" sz="quarter" idx="5"/>
          </p:nvPr>
        </p:nvSpPr>
        <p:spPr bwMode="auto">
          <a:noFill/>
          <a:ln>
            <a:miter lim="800000"/>
            <a:headEnd/>
            <a:tailEnd/>
          </a:ln>
        </p:spPr>
        <p:txBody>
          <a:bodyPr/>
          <a:lstStyle/>
          <a:p>
            <a:fld id="{ECF47E81-A189-415B-B4B8-0DA230B22D11}"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a:p>
        </p:txBody>
      </p:sp>
      <p:sp>
        <p:nvSpPr>
          <p:cNvPr id="95236" name="Slide Number Placeholder 3"/>
          <p:cNvSpPr>
            <a:spLocks noGrp="1"/>
          </p:cNvSpPr>
          <p:nvPr>
            <p:ph type="sldNum" sz="quarter" idx="5"/>
          </p:nvPr>
        </p:nvSpPr>
        <p:spPr bwMode="auto">
          <a:noFill/>
          <a:ln>
            <a:miter lim="800000"/>
            <a:headEnd/>
            <a:tailEnd/>
          </a:ln>
        </p:spPr>
        <p:txBody>
          <a:bodyPr/>
          <a:lstStyle/>
          <a:p>
            <a:fld id="{E7D01018-BE26-4A5B-A4F1-8C57F2F192C7}"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B0AAB6-4273-4DD0-B470-7A1065AB71B6}" type="slidenum">
              <a:rPr lang="en-US" smtClean="0"/>
              <a:pPr>
                <a:defRPr/>
              </a:pPr>
              <a:t>27</a:t>
            </a:fld>
            <a:endParaRPr lang="en-US"/>
          </a:p>
        </p:txBody>
      </p:sp>
    </p:spTree>
    <p:extLst>
      <p:ext uri="{BB962C8B-B14F-4D97-AF65-F5344CB8AC3E}">
        <p14:creationId xmlns:p14="http://schemas.microsoft.com/office/powerpoint/2010/main" val="3808421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a:p>
        </p:txBody>
      </p:sp>
      <p:sp>
        <p:nvSpPr>
          <p:cNvPr id="95236" name="Slide Number Placeholder 3"/>
          <p:cNvSpPr>
            <a:spLocks noGrp="1"/>
          </p:cNvSpPr>
          <p:nvPr>
            <p:ph type="sldNum" sz="quarter" idx="5"/>
          </p:nvPr>
        </p:nvSpPr>
        <p:spPr bwMode="auto">
          <a:noFill/>
          <a:ln>
            <a:miter lim="800000"/>
            <a:headEnd/>
            <a:tailEnd/>
          </a:ln>
        </p:spPr>
        <p:txBody>
          <a:bodyPr/>
          <a:lstStyle/>
          <a:p>
            <a:fld id="{E7D01018-BE26-4A5B-A4F1-8C57F2F192C7}"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eaLnBrk="1" hangingPunct="1">
              <a:spcBef>
                <a:spcPct val="0"/>
              </a:spcBef>
            </a:pPr>
            <a:endParaRPr lang="en-US"/>
          </a:p>
        </p:txBody>
      </p:sp>
      <p:sp>
        <p:nvSpPr>
          <p:cNvPr id="97284" name="Slide Number Placeholder 3"/>
          <p:cNvSpPr>
            <a:spLocks noGrp="1"/>
          </p:cNvSpPr>
          <p:nvPr>
            <p:ph type="sldNum" sz="quarter" idx="5"/>
          </p:nvPr>
        </p:nvSpPr>
        <p:spPr bwMode="auto">
          <a:noFill/>
          <a:ln>
            <a:miter lim="800000"/>
            <a:headEnd/>
            <a:tailEnd/>
          </a:ln>
        </p:spPr>
        <p:txBody>
          <a:bodyPr/>
          <a:lstStyle/>
          <a:p>
            <a:fld id="{22517162-36C2-48C4-BE68-650B101A54E9}"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eaLnBrk="1" hangingPunct="1">
              <a:spcBef>
                <a:spcPct val="0"/>
              </a:spcBef>
            </a:pPr>
            <a:endParaRPr lang="en-US"/>
          </a:p>
        </p:txBody>
      </p:sp>
      <p:sp>
        <p:nvSpPr>
          <p:cNvPr id="98308" name="Slide Number Placeholder 3"/>
          <p:cNvSpPr>
            <a:spLocks noGrp="1"/>
          </p:cNvSpPr>
          <p:nvPr>
            <p:ph type="sldNum" sz="quarter" idx="5"/>
          </p:nvPr>
        </p:nvSpPr>
        <p:spPr bwMode="auto">
          <a:noFill/>
          <a:ln>
            <a:miter lim="800000"/>
            <a:headEnd/>
            <a:tailEnd/>
          </a:ln>
        </p:spPr>
        <p:txBody>
          <a:bodyPr/>
          <a:lstStyle/>
          <a:p>
            <a:fld id="{674752BD-831E-4037-AE6F-3621BA6DF808}"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eaLnBrk="1" hangingPunct="1">
              <a:spcBef>
                <a:spcPct val="0"/>
              </a:spcBef>
            </a:pPr>
            <a:endParaRPr lang="en-US"/>
          </a:p>
        </p:txBody>
      </p:sp>
      <p:sp>
        <p:nvSpPr>
          <p:cNvPr id="101380" name="Slide Number Placeholder 3"/>
          <p:cNvSpPr>
            <a:spLocks noGrp="1"/>
          </p:cNvSpPr>
          <p:nvPr>
            <p:ph type="sldNum" sz="quarter" idx="5"/>
          </p:nvPr>
        </p:nvSpPr>
        <p:spPr bwMode="auto">
          <a:noFill/>
          <a:ln>
            <a:miter lim="800000"/>
            <a:headEnd/>
            <a:tailEnd/>
          </a:ln>
        </p:spPr>
        <p:txBody>
          <a:bodyPr/>
          <a:lstStyle/>
          <a:p>
            <a:fld id="{A737F6BE-A853-4A32-82F1-7FBCAE01050B}"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7EE1F7F7-024F-4EBE-8545-F864EAAD1CC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6804CB52-4ED1-43AC-9E82-EFBFFB32E841}"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eaLnBrk="1" hangingPunct="1">
              <a:spcBef>
                <a:spcPct val="0"/>
              </a:spcBef>
            </a:pPr>
            <a:endParaRPr lang="en-US"/>
          </a:p>
        </p:txBody>
      </p:sp>
      <p:sp>
        <p:nvSpPr>
          <p:cNvPr id="104452" name="Slide Number Placeholder 3"/>
          <p:cNvSpPr>
            <a:spLocks noGrp="1"/>
          </p:cNvSpPr>
          <p:nvPr>
            <p:ph type="sldNum" sz="quarter" idx="5"/>
          </p:nvPr>
        </p:nvSpPr>
        <p:spPr bwMode="auto">
          <a:noFill/>
          <a:ln>
            <a:miter lim="800000"/>
            <a:headEnd/>
            <a:tailEnd/>
          </a:ln>
        </p:spPr>
        <p:txBody>
          <a:bodyPr/>
          <a:lstStyle/>
          <a:p>
            <a:fld id="{2C08AE63-E16A-4892-882F-88B104D5C3D8}"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a:p>
        </p:txBody>
      </p:sp>
      <p:sp>
        <p:nvSpPr>
          <p:cNvPr id="70660" name="Slide Number Placeholder 3"/>
          <p:cNvSpPr>
            <a:spLocks noGrp="1"/>
          </p:cNvSpPr>
          <p:nvPr>
            <p:ph type="sldNum" sz="quarter" idx="5"/>
          </p:nvPr>
        </p:nvSpPr>
        <p:spPr bwMode="auto">
          <a:noFill/>
          <a:ln>
            <a:miter lim="800000"/>
            <a:headEnd/>
            <a:tailEnd/>
          </a:ln>
        </p:spPr>
        <p:txBody>
          <a:bodyPr/>
          <a:lstStyle/>
          <a:p>
            <a:fld id="{38C7735C-A5FD-495C-B7A0-A99D2A032390}"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noFill/>
          <a:ln>
            <a:miter lim="800000"/>
            <a:headEnd/>
            <a:tailEnd/>
          </a:ln>
        </p:spPr>
        <p:txBody>
          <a:bodyPr/>
          <a:lstStyle/>
          <a:p>
            <a:fld id="{A66AA2C1-E9E7-41C2-BF4B-A3C20F1CFB2B}"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205C948B-2DCC-42A8-88BA-94994AA0CA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07D124E-380E-482A-B66E-4EB872D60F7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07D124E-380E-482A-B66E-4EB872D60F7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A6A8CD46-96D4-40C6-AB33-C3E5ADC295B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15114437-202E-4C06-A254-F39CBA77978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1E855F3D-E67C-464B-AEEA-F21BB0DAF0F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205A1-EF71-9942-97EE-313A0CC8CADC}"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1CCF8-9EA2-A449-B3CF-326B7D6351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a:t>Click to edit Master title style</a:t>
            </a:r>
          </a:p>
        </p:txBody>
      </p:sp>
      <p:sp>
        <p:nvSpPr>
          <p:cNvPr id="3" name="Content Placeholder 2"/>
          <p:cNvSpPr>
            <a:spLocks noGrp="1"/>
          </p:cNvSpPr>
          <p:nvPr>
            <p:ph idx="1"/>
          </p:nvPr>
        </p:nvSpPr>
        <p:spPr>
          <a:xfrm>
            <a:off x="457200" y="2291964"/>
            <a:ext cx="82296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C60F12-13BC-4B4D-A4B8-2610AFDFBA57}"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ECC6-B468-422A-BBB1-82908A28DF02}" type="slidenum">
              <a:rPr lang="en-US" smtClean="0"/>
              <a:t>‹#›</a:t>
            </a:fld>
            <a:endParaRPr lang="en-US"/>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Ch 17</a:t>
            </a:r>
          </a:p>
        </p:txBody>
      </p:sp>
      <p:sp>
        <p:nvSpPr>
          <p:cNvPr id="8" name="Footer Placeholder 7"/>
          <p:cNvSpPr>
            <a:spLocks noGrp="1"/>
          </p:cNvSpPr>
          <p:nvPr>
            <p:ph type="ftr" sz="quarter" idx="11"/>
          </p:nvPr>
        </p:nvSpPr>
        <p:spPr/>
        <p:txBody>
          <a:bodyPr/>
          <a:lstStyle/>
          <a:p>
            <a:pPr>
              <a:defRPr/>
            </a:pPr>
            <a:r>
              <a:rPr lang="en-US"/>
              <a:t>Copyright © 2010 Pearson Education, Inc. publishing as Prentice Hall</a:t>
            </a:r>
          </a:p>
        </p:txBody>
      </p:sp>
      <p:sp>
        <p:nvSpPr>
          <p:cNvPr id="9" name="Slide Number Placeholder 8"/>
          <p:cNvSpPr>
            <a:spLocks noGrp="1"/>
          </p:cNvSpPr>
          <p:nvPr>
            <p:ph type="sldNum" sz="quarter" idx="12"/>
          </p:nvPr>
        </p:nvSpPr>
        <p:spPr/>
        <p:txBody>
          <a:bodyPr/>
          <a:lstStyle/>
          <a:p>
            <a:pPr>
              <a:defRPr/>
            </a:pPr>
            <a:r>
              <a:rPr lang="en-US"/>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60F12-13BC-4B4D-A4B8-2610AFDFBA57}"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ECC6-B468-422A-BBB1-82908A28DF02}" type="slidenum">
              <a:rPr lang="en-US" smtClean="0"/>
              <a:t>‹#›</a:t>
            </a:fld>
            <a:endParaRPr lang="en-US"/>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7"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0F12-13BC-4B4D-A4B8-2610AFDFBA57}"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6205A1-EF71-9942-97EE-313A0CC8CADC}" type="datetimeFigureOut">
              <a:rPr lang="en-US" smtClean="0"/>
              <a:pPr/>
              <a:t>4/5/2016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C81CCF8-9EA2-A449-B3CF-326B7D63510C}" type="slidenum">
              <a:rPr lang="en-US" smtClean="0"/>
              <a:pPr/>
              <a:t>‹#›</a:t>
            </a:fld>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2017 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a:t>Chapter 13</a:t>
            </a:r>
            <a:endParaRPr lang="en-US" dirty="0"/>
          </a:p>
        </p:txBody>
      </p:sp>
      <p:sp>
        <p:nvSpPr>
          <p:cNvPr id="6" name="Subtitle 5"/>
          <p:cNvSpPr>
            <a:spLocks noGrp="1"/>
          </p:cNvSpPr>
          <p:nvPr>
            <p:ph type="subTitle" idx="1"/>
          </p:nvPr>
        </p:nvSpPr>
        <p:spPr/>
        <p:txBody>
          <a:bodyPr/>
          <a:lstStyle/>
          <a:p>
            <a:r>
              <a:rPr lang="en-US" dirty="0"/>
              <a:t>Implementing Basic Differences Tests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60" y="526685"/>
            <a:ext cx="2210463" cy="26367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87464" y="5617995"/>
            <a:ext cx="8833899" cy="917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The Use of a </a:t>
            </a:r>
            <a:r>
              <a:rPr lang="en-US" i="1" dirty="0"/>
              <a:t>t</a:t>
            </a:r>
            <a:r>
              <a:rPr lang="en-US" dirty="0"/>
              <a:t> Test or a </a:t>
            </a:r>
            <a:r>
              <a:rPr lang="en-US" i="1" dirty="0"/>
              <a:t>z</a:t>
            </a:r>
            <a:r>
              <a:rPr lang="en-US" dirty="0"/>
              <a:t> Test</a:t>
            </a:r>
          </a:p>
        </p:txBody>
      </p:sp>
      <p:sp>
        <p:nvSpPr>
          <p:cNvPr id="31747" name="Content Placeholder 2"/>
          <p:cNvSpPr>
            <a:spLocks noGrp="1"/>
          </p:cNvSpPr>
          <p:nvPr>
            <p:ph idx="1"/>
          </p:nvPr>
        </p:nvSpPr>
        <p:spPr/>
        <p:txBody>
          <a:bodyPr/>
          <a:lstStyle/>
          <a:p>
            <a:pPr eaLnBrk="1" hangingPunct="1">
              <a:buSzPct val="125000"/>
            </a:pPr>
            <a:r>
              <a:rPr lang="en-US" b="1" i="1" dirty="0"/>
              <a:t>t</a:t>
            </a:r>
            <a:r>
              <a:rPr lang="en-US" b="1" dirty="0"/>
              <a:t> Test</a:t>
            </a:r>
            <a:r>
              <a:rPr lang="en-US" dirty="0"/>
              <a:t>: statistical inference test to be used with small sample sizes (</a:t>
            </a:r>
            <a:r>
              <a:rPr lang="en-US" i="1" dirty="0"/>
              <a:t>n</a:t>
            </a:r>
            <a:r>
              <a:rPr lang="en-US" dirty="0"/>
              <a:t> ≤ 30)</a:t>
            </a:r>
          </a:p>
          <a:p>
            <a:pPr eaLnBrk="1" hangingPunct="1">
              <a:buSzPct val="125000"/>
            </a:pPr>
            <a:r>
              <a:rPr lang="en-US" b="1" i="1" dirty="0"/>
              <a:t>z </a:t>
            </a:r>
            <a:r>
              <a:rPr lang="en-US" b="1" dirty="0"/>
              <a:t>Test</a:t>
            </a:r>
            <a:r>
              <a:rPr lang="en-US" dirty="0"/>
              <a:t>: statistical inference test to be used when the sample size is 30 or greater</a:t>
            </a:r>
          </a:p>
          <a:p>
            <a:pPr eaLnBrk="1" hangingPunct="1">
              <a:buSzPct val="125000"/>
            </a:pPr>
            <a:r>
              <a:rPr lang="en-US" dirty="0"/>
              <a:t>Note: Most computer statistical programs report </a:t>
            </a:r>
            <a:r>
              <a:rPr lang="en-US" b="1" dirty="0"/>
              <a:t>only the </a:t>
            </a:r>
            <a:r>
              <a:rPr lang="en-US" b="1" i="1" dirty="0"/>
              <a:t>t </a:t>
            </a:r>
            <a:r>
              <a:rPr lang="en-US" b="1" dirty="0"/>
              <a:t>value </a:t>
            </a:r>
            <a:r>
              <a:rPr lang="en-US" dirty="0"/>
              <a:t>because it is identical to the </a:t>
            </a:r>
            <a:r>
              <a:rPr lang="en-US" i="1" dirty="0"/>
              <a:t>z</a:t>
            </a:r>
            <a:r>
              <a:rPr lang="en-US" dirty="0"/>
              <a:t> value with large samples.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Small Sample Sizes and SPSS</a:t>
            </a:r>
          </a:p>
        </p:txBody>
      </p:sp>
      <p:sp>
        <p:nvSpPr>
          <p:cNvPr id="7" name="Content Placeholder 6"/>
          <p:cNvSpPr>
            <a:spLocks noGrp="1"/>
          </p:cNvSpPr>
          <p:nvPr>
            <p:ph idx="1"/>
          </p:nvPr>
        </p:nvSpPr>
        <p:spPr/>
        <p:txBody>
          <a:bodyPr/>
          <a:lstStyle/>
          <a:p>
            <a:pPr>
              <a:buSzPct val="125000"/>
            </a:pPr>
            <a:r>
              <a:rPr lang="en-US" dirty="0"/>
              <a:t>With small sample sizes, SPSS eliminates the need to determine the appropriate statistical test, since it is programmed to select the correct statistic.</a:t>
            </a:r>
          </a:p>
        </p:txBody>
      </p:sp>
    </p:spTree>
    <p:extLst>
      <p:ext uri="{BB962C8B-B14F-4D97-AF65-F5344CB8AC3E}">
        <p14:creationId xmlns:p14="http://schemas.microsoft.com/office/powerpoint/2010/main" val="342813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sz="4000" dirty="0"/>
              <a:t>Differences Between Percentages with Two Groups (Independent Samples)</a:t>
            </a:r>
          </a:p>
        </p:txBody>
      </p:sp>
      <p:sp>
        <p:nvSpPr>
          <p:cNvPr id="33795" name="Content Placeholder 2"/>
          <p:cNvSpPr>
            <a:spLocks noGrp="1"/>
          </p:cNvSpPr>
          <p:nvPr>
            <p:ph idx="1"/>
          </p:nvPr>
        </p:nvSpPr>
        <p:spPr/>
        <p:txBody>
          <a:bodyPr/>
          <a:lstStyle/>
          <a:p>
            <a:pPr eaLnBrk="1" hangingPunct="1">
              <a:buSzPct val="125000"/>
            </a:pPr>
            <a:r>
              <a:rPr lang="en-US" b="1" dirty="0"/>
              <a:t>Independent samples </a:t>
            </a:r>
            <a:r>
              <a:rPr lang="en-US" dirty="0"/>
              <a:t>are treated as representing two potentially different populations.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sz="4000" dirty="0"/>
              <a:t>Differences Between Percentages with Two Groups (Independent Samples)</a:t>
            </a:r>
          </a:p>
        </p:txBody>
      </p:sp>
      <p:sp>
        <p:nvSpPr>
          <p:cNvPr id="34819" name="Content Placeholder 2"/>
          <p:cNvSpPr>
            <a:spLocks noGrp="1"/>
          </p:cNvSpPr>
          <p:nvPr>
            <p:ph idx="1"/>
          </p:nvPr>
        </p:nvSpPr>
        <p:spPr/>
        <p:txBody>
          <a:bodyPr/>
          <a:lstStyle/>
          <a:p>
            <a:pPr eaLnBrk="1" hangingPunct="1">
              <a:buSzPct val="125000"/>
            </a:pPr>
            <a:r>
              <a:rPr lang="en-US" b="1" dirty="0"/>
              <a:t>Null hypothesis</a:t>
            </a:r>
            <a:r>
              <a:rPr lang="en-US" dirty="0"/>
              <a:t>: the hypothesis that the difference in the population parameters is equal to zero</a:t>
            </a:r>
          </a:p>
          <a:p>
            <a:pPr eaLnBrk="1" hangingPunct="1">
              <a:buSzPct val="125000"/>
            </a:pPr>
            <a:endParaRPr lang="en-US" dirty="0"/>
          </a:p>
          <a:p>
            <a:pPr eaLnBrk="1" hangingPunct="1">
              <a:buSzPct val="125000"/>
            </a:pPr>
            <a:r>
              <a:rPr lang="en-US" dirty="0"/>
              <a:t>With a differences test, the null hypothesis states that there is </a:t>
            </a:r>
            <a:r>
              <a:rPr lang="en-US" b="1" dirty="0"/>
              <a:t>no difference </a:t>
            </a:r>
            <a:r>
              <a:rPr lang="en-US" dirty="0"/>
              <a:t>between the percentages (or means) being compared.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sz="4000" dirty="0"/>
              <a:t>Differences Between Percentages with Two Groups (Independent Samples)</a:t>
            </a:r>
          </a:p>
        </p:txBody>
      </p:sp>
      <p:sp>
        <p:nvSpPr>
          <p:cNvPr id="35843" name="Content Placeholder 2"/>
          <p:cNvSpPr>
            <a:spLocks noGrp="1"/>
          </p:cNvSpPr>
          <p:nvPr>
            <p:ph idx="1"/>
          </p:nvPr>
        </p:nvSpPr>
        <p:spPr/>
        <p:txBody>
          <a:bodyPr/>
          <a:lstStyle/>
          <a:p>
            <a:pPr eaLnBrk="1" hangingPunct="1">
              <a:buSzPct val="125000"/>
            </a:pPr>
            <a:r>
              <a:rPr lang="en-US" dirty="0"/>
              <a:t>Significance of differences between two percentages: alternative to the null hypothesis is that </a:t>
            </a:r>
            <a:r>
              <a:rPr lang="en-US" b="1" dirty="0"/>
              <a:t>there is a true difference </a:t>
            </a:r>
            <a:r>
              <a:rPr lang="en-US" dirty="0"/>
              <a:t>between the population parameters.</a:t>
            </a:r>
          </a:p>
          <a:p>
            <a:pPr eaLnBrk="1" hangingPunct="1">
              <a:buFont typeface="Wingdings" panose="05000000000000000000" pitchFamily="2" charset="2"/>
              <a:buChar char="§"/>
            </a:pPr>
            <a:endParaRPr lang="en-US" dirty="0">
              <a:latin typeface="Trebuchet M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628218" y="3050598"/>
            <a:ext cx="7762875" cy="1809750"/>
          </a:xfrm>
          <a:prstGeom prst="rect">
            <a:avLst/>
          </a:prstGeom>
          <a:noFill/>
          <a:ln w="9525">
            <a:noFill/>
            <a:miter lim="800000"/>
            <a:headEnd/>
            <a:tailEnd/>
          </a:ln>
        </p:spPr>
      </p:pic>
      <p:sp>
        <p:nvSpPr>
          <p:cNvPr id="36867" name="Title 5"/>
          <p:cNvSpPr>
            <a:spLocks noGrp="1"/>
          </p:cNvSpPr>
          <p:nvPr>
            <p:ph type="title" idx="4294967295"/>
          </p:nvPr>
        </p:nvSpPr>
        <p:spPr>
          <a:xfrm>
            <a:off x="0" y="549275"/>
            <a:ext cx="8229600" cy="990600"/>
          </a:xfrm>
        </p:spPr>
        <p:txBody>
          <a:bodyPr>
            <a:noAutofit/>
          </a:bodyPr>
          <a:lstStyle/>
          <a:p>
            <a:r>
              <a:rPr lang="en-US" sz="3600" dirty="0"/>
              <a:t>Differences Between Percentages with Two Groups (Independent Samples)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1" y="978470"/>
            <a:ext cx="8229600" cy="1143000"/>
          </a:xfrm>
        </p:spPr>
        <p:txBody>
          <a:bodyPr>
            <a:normAutofit fontScale="90000"/>
          </a:bodyPr>
          <a:lstStyle/>
          <a:p>
            <a:r>
              <a:rPr lang="en-US" dirty="0"/>
              <a:t>How Do You Know When the Results Are Significant?</a:t>
            </a:r>
          </a:p>
        </p:txBody>
      </p:sp>
      <p:sp>
        <p:nvSpPr>
          <p:cNvPr id="38915" name="Content Placeholder 2"/>
          <p:cNvSpPr>
            <a:spLocks noGrp="1"/>
          </p:cNvSpPr>
          <p:nvPr>
            <p:ph idx="1"/>
          </p:nvPr>
        </p:nvSpPr>
        <p:spPr>
          <a:xfrm>
            <a:off x="436418" y="2406535"/>
            <a:ext cx="8229600" cy="4389120"/>
          </a:xfrm>
        </p:spPr>
        <p:txBody>
          <a:bodyPr/>
          <a:lstStyle/>
          <a:p>
            <a:pPr eaLnBrk="1" hangingPunct="1">
              <a:buSzPct val="125000"/>
            </a:pPr>
            <a:r>
              <a:rPr lang="en-US" dirty="0"/>
              <a:t>If the null hypothesis is true, we would expect there to be no differences between the two percentages.</a:t>
            </a:r>
          </a:p>
          <a:p>
            <a:pPr eaLnBrk="1" hangingPunct="1">
              <a:buSzPct val="125000"/>
            </a:pPr>
            <a:endParaRPr lang="en-US" dirty="0"/>
          </a:p>
          <a:p>
            <a:pPr eaLnBrk="1" hangingPunct="1">
              <a:buSzPct val="125000"/>
            </a:pPr>
            <a:r>
              <a:rPr lang="en-US" dirty="0"/>
              <a:t>Yet we know that, in any given study, differences may be expected due to sampling error.</a:t>
            </a:r>
          </a:p>
          <a:p>
            <a:pPr marL="0" indent="0" eaLnBrk="1" hangingPunct="1">
              <a:buNone/>
            </a:pPr>
            <a:endParaRPr lang="en-US" dirty="0">
              <a:latin typeface="Trebuchet MS"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74904" y="985398"/>
            <a:ext cx="8229600" cy="1143000"/>
          </a:xfrm>
        </p:spPr>
        <p:txBody>
          <a:bodyPr>
            <a:normAutofit fontScale="90000"/>
          </a:bodyPr>
          <a:lstStyle/>
          <a:p>
            <a:r>
              <a:rPr lang="en-US" dirty="0"/>
              <a:t>How Do You Know When the Results Are Significant?</a:t>
            </a:r>
          </a:p>
        </p:txBody>
      </p:sp>
      <p:sp>
        <p:nvSpPr>
          <p:cNvPr id="39939" name="Content Placeholder 2"/>
          <p:cNvSpPr>
            <a:spLocks noGrp="1"/>
          </p:cNvSpPr>
          <p:nvPr>
            <p:ph idx="1"/>
          </p:nvPr>
        </p:nvSpPr>
        <p:spPr>
          <a:xfrm>
            <a:off x="360217" y="2468880"/>
            <a:ext cx="8229600" cy="4389120"/>
          </a:xfrm>
        </p:spPr>
        <p:txBody>
          <a:bodyPr/>
          <a:lstStyle/>
          <a:p>
            <a:pPr>
              <a:buSzPct val="125000"/>
            </a:pPr>
            <a:r>
              <a:rPr lang="en-US" dirty="0"/>
              <a:t>If the null hypothesis were true, we would expect 95% of the </a:t>
            </a:r>
            <a:r>
              <a:rPr lang="en-US" i="1" dirty="0"/>
              <a:t>z</a:t>
            </a:r>
            <a:r>
              <a:rPr lang="en-US" dirty="0"/>
              <a:t> scores computed from 100 samples to fall between +1.96 and −1.96 standard errors.</a:t>
            </a:r>
          </a:p>
          <a:p>
            <a:endParaRPr lang="en-US" dirty="0">
              <a:latin typeface="Trebuchet MS"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99533" y="992325"/>
            <a:ext cx="8229600" cy="1143000"/>
          </a:xfrm>
        </p:spPr>
        <p:txBody>
          <a:bodyPr>
            <a:normAutofit fontScale="90000"/>
          </a:bodyPr>
          <a:lstStyle/>
          <a:p>
            <a:r>
              <a:rPr lang="en-US" dirty="0"/>
              <a:t>How Do You Know When the Results Are Significant?</a:t>
            </a:r>
          </a:p>
        </p:txBody>
      </p:sp>
      <p:sp>
        <p:nvSpPr>
          <p:cNvPr id="40963" name="Content Placeholder 2"/>
          <p:cNvSpPr>
            <a:spLocks noGrp="1"/>
          </p:cNvSpPr>
          <p:nvPr>
            <p:ph idx="1"/>
          </p:nvPr>
        </p:nvSpPr>
        <p:spPr>
          <a:xfrm>
            <a:off x="397934" y="2468880"/>
            <a:ext cx="8229600" cy="4389120"/>
          </a:xfrm>
        </p:spPr>
        <p:txBody>
          <a:bodyPr/>
          <a:lstStyle/>
          <a:p>
            <a:pPr>
              <a:buSzPct val="125000"/>
            </a:pPr>
            <a:r>
              <a:rPr lang="en-US" dirty="0"/>
              <a:t>If the computed </a:t>
            </a:r>
            <a:r>
              <a:rPr lang="en-US" i="1" dirty="0"/>
              <a:t>z</a:t>
            </a:r>
            <a:r>
              <a:rPr lang="en-US" dirty="0"/>
              <a:t> value is greater than +1.96 or −1.96, it is not likely that the null hypothesis of no difference is true. Rather, it is likely that there is a real statistical difference between the two percentages.</a:t>
            </a:r>
          </a:p>
          <a:p>
            <a:pPr>
              <a:buFont typeface="Wingdings" panose="05000000000000000000" pitchFamily="2" charset="2"/>
              <a:buChar char="§"/>
            </a:pPr>
            <a:endParaRPr lang="en-US" dirty="0">
              <a:latin typeface="Trebuchet MS"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941525"/>
            <a:ext cx="8229600" cy="1143000"/>
          </a:xfrm>
        </p:spPr>
        <p:txBody>
          <a:bodyPr>
            <a:normAutofit fontScale="90000"/>
          </a:bodyPr>
          <a:lstStyle/>
          <a:p>
            <a:r>
              <a:rPr lang="en-US" sz="4400" dirty="0"/>
              <a:t>An Example: Testing the Difference Between Two Percentages</a:t>
            </a:r>
          </a:p>
        </p:txBody>
      </p:sp>
      <p:sp>
        <p:nvSpPr>
          <p:cNvPr id="41987" name="Content Placeholder 2"/>
          <p:cNvSpPr>
            <a:spLocks noGrp="1"/>
          </p:cNvSpPr>
          <p:nvPr>
            <p:ph idx="1"/>
          </p:nvPr>
        </p:nvSpPr>
        <p:spPr>
          <a:xfrm>
            <a:off x="448733" y="2231814"/>
            <a:ext cx="8229600" cy="4389120"/>
          </a:xfrm>
        </p:spPr>
        <p:txBody>
          <a:bodyPr/>
          <a:lstStyle/>
          <a:p>
            <a:pPr eaLnBrk="1" hangingPunct="1"/>
            <a:endParaRPr lang="en-US" dirty="0"/>
          </a:p>
          <a:p>
            <a:pPr eaLnBrk="1" hangingPunct="1">
              <a:buSzPct val="125000"/>
            </a:pPr>
            <a:r>
              <a:rPr lang="en-US" dirty="0"/>
              <a:t>Last year a Harris Poll showed 40% of surveyed companies were coming to college campuses to hire seniors (</a:t>
            </a:r>
            <a:r>
              <a:rPr lang="en-US" i="1" dirty="0"/>
              <a:t>n</a:t>
            </a:r>
            <a:r>
              <a:rPr lang="en-US" dirty="0"/>
              <a:t> = 300 companies surveyed).</a:t>
            </a:r>
          </a:p>
          <a:p>
            <a:pPr eaLnBrk="1" hangingPunct="1">
              <a:buSzPct val="125000"/>
            </a:pPr>
            <a:r>
              <a:rPr lang="en-US" dirty="0"/>
              <a:t>This year, the Harris Poll reported the percentage is 65% (</a:t>
            </a:r>
            <a:r>
              <a:rPr lang="en-US" i="1" dirty="0"/>
              <a:t>n</a:t>
            </a:r>
            <a:r>
              <a:rPr lang="en-US" dirty="0"/>
              <a:t> = 100 companies surveyed).</a:t>
            </a:r>
          </a:p>
          <a:p>
            <a:pPr eaLnBrk="1" hangingPunct="1">
              <a:buSzPct val="125000"/>
            </a:pPr>
            <a:r>
              <a:rPr lang="en-US" dirty="0"/>
              <a:t>Is this a significant difference?</a:t>
            </a:r>
          </a:p>
          <a:p>
            <a:pPr eaLnBrk="1" hangingPunct="1"/>
            <a:endParaRPr lang="en-US" dirty="0">
              <a:latin typeface="Trebuchet M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886" y="922867"/>
            <a:ext cx="4658962" cy="504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23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48734" y="992325"/>
            <a:ext cx="8229600" cy="1143000"/>
          </a:xfrm>
        </p:spPr>
        <p:txBody>
          <a:bodyPr>
            <a:normAutofit fontScale="90000"/>
          </a:bodyPr>
          <a:lstStyle/>
          <a:p>
            <a:r>
              <a:rPr lang="en-US" sz="4400" dirty="0"/>
              <a:t>An Example: Testing the Difference Between Two Percentages</a:t>
            </a:r>
          </a:p>
        </p:txBody>
      </p:sp>
      <p:sp>
        <p:nvSpPr>
          <p:cNvPr id="43011" name="Content Placeholder 2"/>
          <p:cNvSpPr>
            <a:spLocks noGrp="1"/>
          </p:cNvSpPr>
          <p:nvPr>
            <p:ph idx="1"/>
          </p:nvPr>
        </p:nvSpPr>
        <p:spPr>
          <a:xfrm>
            <a:off x="414867" y="2341880"/>
            <a:ext cx="8229600" cy="4389120"/>
          </a:xfrm>
        </p:spPr>
        <p:txBody>
          <a:bodyPr/>
          <a:lstStyle/>
          <a:p>
            <a:pPr eaLnBrk="1" hangingPunct="1">
              <a:buSzPct val="125000"/>
            </a:pPr>
            <a:r>
              <a:rPr lang="en-US" dirty="0"/>
              <a:t>Applying the formula: </a:t>
            </a:r>
            <a:r>
              <a:rPr lang="en-US" i="1" dirty="0"/>
              <a:t>P</a:t>
            </a:r>
            <a:r>
              <a:rPr lang="en-US" baseline="-25000" dirty="0"/>
              <a:t>1 </a:t>
            </a:r>
            <a:r>
              <a:rPr lang="en-US" dirty="0"/>
              <a:t>= 65 and </a:t>
            </a:r>
            <a:r>
              <a:rPr lang="en-US" i="1" dirty="0"/>
              <a:t>P</a:t>
            </a:r>
            <a:r>
              <a:rPr lang="en-US" baseline="-25000" dirty="0"/>
              <a:t>2 </a:t>
            </a:r>
            <a:r>
              <a:rPr lang="en-US" dirty="0"/>
              <a:t>= 40, </a:t>
            </a:r>
            <a:r>
              <a:rPr lang="en-US" i="1" dirty="0"/>
              <a:t>n</a:t>
            </a:r>
            <a:r>
              <a:rPr lang="en-US" baseline="-25000" dirty="0"/>
              <a:t>1 </a:t>
            </a:r>
            <a:r>
              <a:rPr lang="en-US" dirty="0"/>
              <a:t>= 100, </a:t>
            </a:r>
            <a:r>
              <a:rPr lang="en-US" i="1" dirty="0"/>
              <a:t>n</a:t>
            </a:r>
            <a:r>
              <a:rPr lang="en-US" baseline="-25000" dirty="0"/>
              <a:t>2 </a:t>
            </a:r>
            <a:r>
              <a:rPr lang="en-US" dirty="0"/>
              <a:t>= 300</a:t>
            </a:r>
            <a:endParaRPr lang="en-US" baseline="-25000" dirty="0"/>
          </a:p>
          <a:p>
            <a:pPr eaLnBrk="1" hangingPunct="1">
              <a:buSzPct val="125000"/>
            </a:pPr>
            <a:r>
              <a:rPr lang="en-US" i="1" dirty="0"/>
              <a:t>z </a:t>
            </a:r>
            <a:r>
              <a:rPr lang="en-US" dirty="0"/>
              <a:t>= 4.51</a:t>
            </a:r>
          </a:p>
          <a:p>
            <a:pPr eaLnBrk="1" hangingPunct="1">
              <a:buSzPct val="125000"/>
            </a:pPr>
            <a:r>
              <a:rPr lang="en-US" dirty="0"/>
              <a:t>Since the </a:t>
            </a:r>
            <a:r>
              <a:rPr lang="en-US" i="1" dirty="0"/>
              <a:t>z</a:t>
            </a:r>
            <a:r>
              <a:rPr lang="en-US" dirty="0"/>
              <a:t> value is greater than +1.96, the difference between the two percentages is significant.</a:t>
            </a:r>
          </a:p>
          <a:p>
            <a:pPr eaLnBrk="1" hangingPunct="1">
              <a:buSzPct val="125000"/>
            </a:pPr>
            <a:endParaRPr lang="en-US" dirty="0">
              <a:latin typeface="Trebuchet MS"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z="4400" dirty="0"/>
              <a:t>Using SPSS for Differences Between Percentages of Two Groups</a:t>
            </a:r>
          </a:p>
        </p:txBody>
      </p:sp>
      <p:sp>
        <p:nvSpPr>
          <p:cNvPr id="44035" name="Content Placeholder 2"/>
          <p:cNvSpPr>
            <a:spLocks noGrp="1"/>
          </p:cNvSpPr>
          <p:nvPr>
            <p:ph idx="1"/>
          </p:nvPr>
        </p:nvSpPr>
        <p:spPr>
          <a:xfrm>
            <a:off x="457200" y="2210462"/>
            <a:ext cx="8229600" cy="4266537"/>
          </a:xfrm>
        </p:spPr>
        <p:txBody>
          <a:bodyPr/>
          <a:lstStyle/>
          <a:p>
            <a:pPr eaLnBrk="1" hangingPunct="1">
              <a:buSzPct val="125000"/>
            </a:pPr>
            <a:r>
              <a:rPr lang="en-US" dirty="0"/>
              <a:t>SPSS does not perform tests of significance of the difference between the percentages of two groups, but you can use SPSS to generate the relevant information and perform a hand calculation.</a:t>
            </a:r>
          </a:p>
          <a:p>
            <a:pPr eaLnBrk="1" hangingPunct="1">
              <a:buSzPct val="125000"/>
            </a:pPr>
            <a:endParaRPr lang="en-US" dirty="0"/>
          </a:p>
          <a:p>
            <a:pPr eaLnBrk="1" hangingPunct="1">
              <a:buSzPct val="125000"/>
            </a:pPr>
            <a:r>
              <a:rPr lang="en-US" dirty="0"/>
              <a:t>Use the SPSS command FREQUENCIES to produce the percentages you need.</a:t>
            </a:r>
          </a:p>
          <a:p>
            <a:pPr eaLnBrk="1" hangingPunct="1"/>
            <a:endParaRPr lang="en-US" dirty="0">
              <a:latin typeface="Trebuchet MS" charset="0"/>
            </a:endParaRPr>
          </a:p>
        </p:txBody>
      </p:sp>
    </p:spTree>
    <p:extLst>
      <p:ext uri="{BB962C8B-B14F-4D97-AF65-F5344CB8AC3E}">
        <p14:creationId xmlns:p14="http://schemas.microsoft.com/office/powerpoint/2010/main" val="254943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dirty="0"/>
              <a:t>Testing the Difference Between Means</a:t>
            </a:r>
          </a:p>
        </p:txBody>
      </p:sp>
      <p:sp>
        <p:nvSpPr>
          <p:cNvPr id="48131" name="Content Placeholder 3"/>
          <p:cNvSpPr>
            <a:spLocks noGrp="1"/>
          </p:cNvSpPr>
          <p:nvPr>
            <p:ph idx="1"/>
          </p:nvPr>
        </p:nvSpPr>
        <p:spPr>
          <a:xfrm>
            <a:off x="457200" y="2250218"/>
            <a:ext cx="8229600" cy="4226781"/>
          </a:xfrm>
        </p:spPr>
        <p:txBody>
          <a:bodyPr/>
          <a:lstStyle/>
          <a:p>
            <a:pPr>
              <a:buSzPct val="125000"/>
            </a:pPr>
            <a:r>
              <a:rPr lang="en-US" dirty="0"/>
              <a:t>Differences between </a:t>
            </a:r>
            <a:r>
              <a:rPr lang="en-US" b="1" dirty="0"/>
              <a:t>two means from independent samples</a:t>
            </a:r>
          </a:p>
          <a:p>
            <a:pPr>
              <a:buSzPct val="125000"/>
            </a:pPr>
            <a:r>
              <a:rPr lang="en-US" dirty="0"/>
              <a:t>Differences between </a:t>
            </a:r>
            <a:r>
              <a:rPr lang="en-US" b="1" dirty="0"/>
              <a:t>three or more means from independent samples</a:t>
            </a:r>
          </a:p>
          <a:p>
            <a:pPr>
              <a:buSzPct val="125000"/>
            </a:pPr>
            <a:r>
              <a:rPr lang="en-US" dirty="0"/>
              <a:t>Differences between </a:t>
            </a:r>
            <a:r>
              <a:rPr lang="en-US" b="1" dirty="0"/>
              <a:t>paired means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sz="4400" dirty="0"/>
              <a:t>Differences Between Means with Two Groups (Independent Samples)</a:t>
            </a:r>
          </a:p>
        </p:txBody>
      </p:sp>
      <p:sp>
        <p:nvSpPr>
          <p:cNvPr id="45059" name="Content Placeholder 2"/>
          <p:cNvSpPr>
            <a:spLocks noGrp="1"/>
          </p:cNvSpPr>
          <p:nvPr>
            <p:ph idx="1"/>
          </p:nvPr>
        </p:nvSpPr>
        <p:spPr>
          <a:xfrm>
            <a:off x="457200" y="2512612"/>
            <a:ext cx="8229600" cy="3964388"/>
          </a:xfrm>
        </p:spPr>
        <p:txBody>
          <a:bodyPr/>
          <a:lstStyle/>
          <a:p>
            <a:pPr eaLnBrk="1" hangingPunct="1">
              <a:buSzPct val="125000"/>
            </a:pPr>
            <a:r>
              <a:rPr lang="en-US" dirty="0"/>
              <a:t>The procedure for testing the significance of difference between two means from two different groups is identical to the procedure for testing two percentages.</a:t>
            </a:r>
          </a:p>
          <a:p>
            <a:pPr eaLnBrk="1" hangingPunct="1">
              <a:buSzPct val="125000"/>
            </a:pPr>
            <a:endParaRPr lang="en-US" dirty="0"/>
          </a:p>
          <a:p>
            <a:pPr eaLnBrk="1" hangingPunct="1">
              <a:buSzPct val="125000"/>
            </a:pPr>
            <a:r>
              <a:rPr lang="en-US" dirty="0"/>
              <a:t>Equations differ due to the use of a metric (interval or ratio) scale.</a:t>
            </a:r>
          </a:p>
          <a:p>
            <a:pPr eaLnBrk="1" hangingPunct="1">
              <a:buSzPct val="125000"/>
            </a:pPr>
            <a:endParaRPr lang="en-US" dirty="0">
              <a:latin typeface="Trebuchet MS"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549275"/>
            <a:ext cx="8229600" cy="990600"/>
          </a:xfrm>
        </p:spPr>
        <p:txBody>
          <a:bodyPr>
            <a:normAutofit fontScale="90000"/>
          </a:bodyPr>
          <a:lstStyle/>
          <a:p>
            <a:r>
              <a:rPr lang="en-US" sz="4400" dirty="0"/>
              <a:t>Differences Between Means with Two Groups (Independent Samples)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16" y="2347610"/>
            <a:ext cx="8793980" cy="300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549275"/>
            <a:ext cx="8229600" cy="990600"/>
          </a:xfrm>
        </p:spPr>
        <p:txBody>
          <a:bodyPr>
            <a:normAutofit fontScale="90000"/>
          </a:bodyPr>
          <a:lstStyle/>
          <a:p>
            <a:r>
              <a:rPr lang="en-US" sz="4400" dirty="0"/>
              <a:t>Differences Between Means with Two Groups (Independent Samples)</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91" y="2438399"/>
            <a:ext cx="8559616" cy="300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43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dirty="0"/>
              <a:t>An Example: Testing the Difference Between Two Means</a:t>
            </a:r>
          </a:p>
        </p:txBody>
      </p:sp>
      <p:sp>
        <p:nvSpPr>
          <p:cNvPr id="47107" name="Content Placeholder 2"/>
          <p:cNvSpPr>
            <a:spLocks noGrp="1"/>
          </p:cNvSpPr>
          <p:nvPr>
            <p:ph idx="1"/>
          </p:nvPr>
        </p:nvSpPr>
        <p:spPr>
          <a:xfrm>
            <a:off x="457200" y="2385390"/>
            <a:ext cx="8229600" cy="4091609"/>
          </a:xfrm>
        </p:spPr>
        <p:txBody>
          <a:bodyPr/>
          <a:lstStyle/>
          <a:p>
            <a:pPr eaLnBrk="1" hangingPunct="1">
              <a:buSzPct val="125000"/>
            </a:pPr>
            <a:r>
              <a:rPr lang="en-US" dirty="0"/>
              <a:t>Do male teens and female teens drink different amounts of sports drinks</a:t>
            </a:r>
            <a:r>
              <a:rPr lang="en-US" dirty="0">
                <a:latin typeface="Constantia"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An Example: Testing the Difference Between Two Means</a:t>
            </a:r>
          </a:p>
        </p:txBody>
      </p:sp>
      <p:sp>
        <p:nvSpPr>
          <p:cNvPr id="2" name="Content Placeholder 1"/>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6" y="2116138"/>
            <a:ext cx="656272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2611437"/>
            <a:ext cx="11811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20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dirty="0"/>
              <a:t>An Example: Testing the Difference Between Two Means</a:t>
            </a:r>
          </a:p>
        </p:txBody>
      </p:sp>
      <p:sp>
        <p:nvSpPr>
          <p:cNvPr id="47107" name="Content Placeholder 2"/>
          <p:cNvSpPr>
            <a:spLocks noGrp="1"/>
          </p:cNvSpPr>
          <p:nvPr>
            <p:ph idx="1"/>
          </p:nvPr>
        </p:nvSpPr>
        <p:spPr>
          <a:xfrm>
            <a:off x="457200" y="2441050"/>
            <a:ext cx="8229600" cy="4035950"/>
          </a:xfrm>
        </p:spPr>
        <p:txBody>
          <a:bodyPr/>
          <a:lstStyle/>
          <a:p>
            <a:pPr eaLnBrk="1" hangingPunct="1">
              <a:buSzPct val="125000"/>
            </a:pPr>
            <a:r>
              <a:rPr lang="en-US" dirty="0"/>
              <a:t>The difference between males (9 bottles) and females (7.5 bottles) is significant; </a:t>
            </a:r>
            <a:r>
              <a:rPr lang="en-US" i="1" dirty="0"/>
              <a:t>z</a:t>
            </a:r>
            <a:r>
              <a:rPr lang="en-US" dirty="0"/>
              <a:t> =6.43.</a:t>
            </a:r>
          </a:p>
        </p:txBody>
      </p:sp>
    </p:spTree>
    <p:extLst>
      <p:ext uri="{BB962C8B-B14F-4D97-AF65-F5344CB8AC3E}">
        <p14:creationId xmlns:p14="http://schemas.microsoft.com/office/powerpoint/2010/main" val="2008174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Documents\Burns-Bush 2016\Chapter Folder\Ch 13\Fig 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42" y="1123950"/>
            <a:ext cx="8282450" cy="459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90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Documents\Burns-Bush 2016\Chapter Folder\Ch 13\Whe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434" y="924133"/>
            <a:ext cx="5201466" cy="5419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n\Documents\Burns-Bush 2016\Chapter Folder\Ch 13\Fig 1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50" y="919405"/>
            <a:ext cx="8863600" cy="523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n\Documents\Burns-Bush 2016\Chapter Folder\Ch 13\Fig 1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85" y="1085850"/>
            <a:ext cx="879927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5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on\Documents\Burns-Bush 2016\Chapter Folder\Ch 13\Fig 1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4" y="1231377"/>
            <a:ext cx="8823325" cy="524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1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on\Documents\Burns-Bush 2016\Chapter Folder\Ch 13\Fig 1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37" y="1276350"/>
            <a:ext cx="8702813" cy="500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93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Autofit/>
          </a:bodyPr>
          <a:lstStyle/>
          <a:p>
            <a:r>
              <a:rPr lang="en-US" sz="3600" dirty="0"/>
              <a:t>Analysis of Variance</a:t>
            </a:r>
          </a:p>
        </p:txBody>
      </p:sp>
      <p:sp>
        <p:nvSpPr>
          <p:cNvPr id="49155" name="Content Placeholder 2"/>
          <p:cNvSpPr>
            <a:spLocks noGrp="1"/>
          </p:cNvSpPr>
          <p:nvPr>
            <p:ph idx="1"/>
          </p:nvPr>
        </p:nvSpPr>
        <p:spPr/>
        <p:txBody>
          <a:bodyPr>
            <a:normAutofit/>
          </a:bodyPr>
          <a:lstStyle/>
          <a:p>
            <a:pPr eaLnBrk="1" hangingPunct="1">
              <a:lnSpc>
                <a:spcPct val="80000"/>
              </a:lnSpc>
              <a:buSzPct val="125000"/>
            </a:pPr>
            <a:r>
              <a:rPr lang="en-US" b="1" dirty="0"/>
              <a:t>Analysis of variance </a:t>
            </a:r>
            <a:r>
              <a:rPr lang="en-US" dirty="0"/>
              <a:t>(ANOVA): used when comparing the means of three or more groups</a:t>
            </a:r>
          </a:p>
          <a:p>
            <a:pPr eaLnBrk="1" hangingPunct="1">
              <a:lnSpc>
                <a:spcPct val="80000"/>
              </a:lnSpc>
              <a:buSzPct val="125000"/>
            </a:pPr>
            <a:endParaRPr lang="en-US" dirty="0"/>
          </a:p>
          <a:p>
            <a:pPr eaLnBrk="1" hangingPunct="1">
              <a:lnSpc>
                <a:spcPct val="80000"/>
              </a:lnSpc>
              <a:buSzPct val="125000"/>
            </a:pPr>
            <a:r>
              <a:rPr lang="en-US" dirty="0"/>
              <a:t>ANOVA is an investigation of the differences between the group means to ascertain whether sampling errors or true population differences explain their failure to be equal.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Basics of Analysis of Variance</a:t>
            </a:r>
          </a:p>
        </p:txBody>
      </p:sp>
      <p:sp>
        <p:nvSpPr>
          <p:cNvPr id="50179" name="Content Placeholder 2"/>
          <p:cNvSpPr>
            <a:spLocks noGrp="1"/>
          </p:cNvSpPr>
          <p:nvPr>
            <p:ph idx="1"/>
          </p:nvPr>
        </p:nvSpPr>
        <p:spPr/>
        <p:txBody>
          <a:bodyPr>
            <a:normAutofit/>
          </a:bodyPr>
          <a:lstStyle/>
          <a:p>
            <a:pPr eaLnBrk="1" hangingPunct="1">
              <a:lnSpc>
                <a:spcPct val="80000"/>
              </a:lnSpc>
              <a:buSzPct val="125000"/>
            </a:pPr>
            <a:r>
              <a:rPr lang="en-US" dirty="0"/>
              <a:t>ANOVA will “flag” when at least one pair of means has a statistically significant difference, but it does not tell which pair.</a:t>
            </a:r>
          </a:p>
          <a:p>
            <a:pPr eaLnBrk="1" hangingPunct="1">
              <a:lnSpc>
                <a:spcPct val="80000"/>
              </a:lnSpc>
              <a:buSzPct val="125000"/>
            </a:pPr>
            <a:endParaRPr lang="en-US" dirty="0"/>
          </a:p>
          <a:p>
            <a:pPr eaLnBrk="1" hangingPunct="1">
              <a:lnSpc>
                <a:spcPct val="80000"/>
              </a:lnSpc>
              <a:buSzPct val="125000"/>
            </a:pPr>
            <a:r>
              <a:rPr lang="en-US" dirty="0"/>
              <a:t>Green flag procedure: If at least one pair of means has a statistically significant difference, ANOVA will signal this by indicating significance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on\Documents\Burns-Bush 2016\Chapter Folder\Ch 13\Table 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27" y="1771650"/>
            <a:ext cx="8589582" cy="336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09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on\Documents\Burns-Bush 2016\Chapter Folder\Ch 13\Table 1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2" y="1733550"/>
            <a:ext cx="8891855" cy="386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61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ANOVA Advantages</a:t>
            </a:r>
          </a:p>
        </p:txBody>
      </p:sp>
      <p:sp>
        <p:nvSpPr>
          <p:cNvPr id="53251" name="Content Placeholder 2"/>
          <p:cNvSpPr>
            <a:spLocks noGrp="1"/>
          </p:cNvSpPr>
          <p:nvPr>
            <p:ph idx="1"/>
          </p:nvPr>
        </p:nvSpPr>
        <p:spPr/>
        <p:txBody>
          <a:bodyPr/>
          <a:lstStyle/>
          <a:p>
            <a:pPr marL="0" indent="0" eaLnBrk="1" hangingPunct="1">
              <a:buSzPct val="125000"/>
              <a:buNone/>
            </a:pPr>
            <a:r>
              <a:rPr lang="en-US" dirty="0"/>
              <a:t>ANOVA has two distinct advantages over performing multiple </a:t>
            </a:r>
            <a:r>
              <a:rPr lang="en-US" i="1" dirty="0"/>
              <a:t>t</a:t>
            </a:r>
            <a:r>
              <a:rPr lang="en-US" dirty="0"/>
              <a:t> tests of the significance of the difference between means.</a:t>
            </a:r>
          </a:p>
          <a:p>
            <a:pPr marL="468630" indent="-342900">
              <a:buSzPct val="125000"/>
            </a:pPr>
            <a:r>
              <a:rPr lang="en-US" dirty="0"/>
              <a:t>Immediately notifies researcher if there is any significant difference</a:t>
            </a:r>
          </a:p>
          <a:p>
            <a:pPr marL="468630" indent="-342900">
              <a:buSzPct val="125000"/>
            </a:pPr>
            <a:r>
              <a:rPr lang="en-US" dirty="0"/>
              <a:t>Arranges the means so the significant differences can be located and interpreted easily</a:t>
            </a:r>
          </a:p>
          <a:p>
            <a:pPr>
              <a:buFont typeface="Wingdings" panose="05000000000000000000" pitchFamily="2" charset="2"/>
              <a:buChar char="Ø"/>
            </a:pPr>
            <a:endParaRPr lang="en-US" dirty="0">
              <a:latin typeface="Trebuchet MS"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Autofit/>
          </a:bodyPr>
          <a:lstStyle/>
          <a:p>
            <a:r>
              <a:rPr lang="en-US" sz="3200" dirty="0"/>
              <a:t>Post Hoc Tests: Detect Statistically Significant Differences Among Group Means</a:t>
            </a:r>
          </a:p>
        </p:txBody>
      </p:sp>
      <p:sp>
        <p:nvSpPr>
          <p:cNvPr id="54275" name="Content Placeholder 2"/>
          <p:cNvSpPr>
            <a:spLocks noGrp="1"/>
          </p:cNvSpPr>
          <p:nvPr>
            <p:ph idx="1"/>
          </p:nvPr>
        </p:nvSpPr>
        <p:spPr>
          <a:xfrm>
            <a:off x="541867" y="2197873"/>
            <a:ext cx="8229600" cy="4202927"/>
          </a:xfrm>
        </p:spPr>
        <p:txBody>
          <a:bodyPr>
            <a:normAutofit/>
          </a:bodyPr>
          <a:lstStyle/>
          <a:p>
            <a:pPr marL="0" indent="0" eaLnBrk="1" hangingPunct="1">
              <a:buSzPct val="125000"/>
              <a:buNone/>
            </a:pPr>
            <a:r>
              <a:rPr lang="en-US" b="1" dirty="0"/>
              <a:t>Post hoc tests</a:t>
            </a:r>
            <a:r>
              <a:rPr lang="en-US" dirty="0"/>
              <a:t>: options that are available to determine where the pair(s) of statistically significant differences between the means exist(s)</a:t>
            </a:r>
          </a:p>
          <a:p>
            <a:pPr lvl="1">
              <a:buSzPct val="125000"/>
            </a:pPr>
            <a:r>
              <a:rPr lang="en-US" sz="2400" b="1" dirty="0"/>
              <a:t>Duncan’s multiple range test</a:t>
            </a:r>
            <a:r>
              <a:rPr lang="en-US" sz="2400" dirty="0"/>
              <a:t>: provides output that is mostly a “picture” of what means are significantly different</a:t>
            </a:r>
          </a:p>
          <a:p>
            <a:pPr lvl="1">
              <a:buSzPct val="125000"/>
            </a:pPr>
            <a:r>
              <a:rPr lang="en-US" sz="2400" dirty="0"/>
              <a:t>The Duncan multiple range test’s output is much less statistical than most other post hoc tests and is easy to interpret.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Why Differences are Important</a:t>
            </a:r>
          </a:p>
        </p:txBody>
      </p:sp>
      <p:sp>
        <p:nvSpPr>
          <p:cNvPr id="27651" name="Content Placeholder 2"/>
          <p:cNvSpPr>
            <a:spLocks noGrp="1"/>
          </p:cNvSpPr>
          <p:nvPr>
            <p:ph idx="1"/>
          </p:nvPr>
        </p:nvSpPr>
        <p:spPr/>
        <p:txBody>
          <a:bodyPr>
            <a:normAutofit/>
          </a:bodyPr>
          <a:lstStyle/>
          <a:p>
            <a:pPr>
              <a:buSzPct val="125000"/>
            </a:pPr>
            <a:r>
              <a:rPr lang="en-US" b="1" dirty="0"/>
              <a:t>Market segmentation </a:t>
            </a:r>
            <a:r>
              <a:rPr lang="en-US" dirty="0"/>
              <a:t>is based on differences between groups of consumers.</a:t>
            </a:r>
          </a:p>
          <a:p>
            <a:pPr>
              <a:buSzPct val="125000"/>
            </a:pPr>
            <a:r>
              <a:rPr lang="en-US" dirty="0"/>
              <a:t>One commonly used basis for market segmentation is the discovery of differences that are the following: </a:t>
            </a:r>
          </a:p>
          <a:p>
            <a:pPr marL="971550" lvl="1" indent="-514350"/>
            <a:r>
              <a:rPr lang="en-US" sz="2400" dirty="0"/>
              <a:t>Statistically significant</a:t>
            </a:r>
          </a:p>
          <a:p>
            <a:pPr marL="971550" lvl="1" indent="-514350"/>
            <a:r>
              <a:rPr lang="en-US" sz="2400" dirty="0"/>
              <a:t>Meaningful</a:t>
            </a:r>
          </a:p>
          <a:p>
            <a:pPr marL="971550" lvl="1" indent="-514350"/>
            <a:r>
              <a:rPr lang="en-US" sz="2400" dirty="0"/>
              <a:t>Stable </a:t>
            </a:r>
          </a:p>
          <a:p>
            <a:pPr marL="971550" lvl="1" indent="-514350"/>
            <a:r>
              <a:rPr lang="en-US" sz="2400" dirty="0"/>
              <a:t>Actionable differences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on\Documents\Burns-Bush 2016\Chapter Folder\Ch 13\Fig 1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104900"/>
            <a:ext cx="8581216" cy="494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1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on\Documents\Burns-Bush 2016\Chapter Folder\Ch 13\Fig 1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50" y="1047750"/>
            <a:ext cx="8704350" cy="489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89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Autofit/>
          </a:bodyPr>
          <a:lstStyle/>
          <a:p>
            <a:r>
              <a:rPr lang="en-US" sz="3600" dirty="0"/>
              <a:t>Differences Between Two Means Within the Same Sample (Paired Sample)</a:t>
            </a:r>
          </a:p>
        </p:txBody>
      </p:sp>
      <p:sp>
        <p:nvSpPr>
          <p:cNvPr id="56323" name="Content Placeholder 2"/>
          <p:cNvSpPr>
            <a:spLocks noGrp="1"/>
          </p:cNvSpPr>
          <p:nvPr>
            <p:ph idx="1"/>
          </p:nvPr>
        </p:nvSpPr>
        <p:spPr>
          <a:xfrm>
            <a:off x="457200" y="2115046"/>
            <a:ext cx="8229600" cy="4361953"/>
          </a:xfrm>
        </p:spPr>
        <p:txBody>
          <a:bodyPr>
            <a:normAutofit/>
          </a:bodyPr>
          <a:lstStyle/>
          <a:p>
            <a:pPr eaLnBrk="1" hangingPunct="1">
              <a:buFont typeface="Wingdings" panose="05000000000000000000" pitchFamily="2" charset="2"/>
              <a:buChar char="§"/>
            </a:pPr>
            <a:r>
              <a:rPr lang="en-US" dirty="0"/>
              <a:t>You can test the significance of the difference between two means for two different questions answered by the same respondents using the same scale.</a:t>
            </a:r>
          </a:p>
          <a:p>
            <a:pPr eaLnBrk="1" hangingPunct="1">
              <a:buFont typeface="Wingdings" panose="05000000000000000000" pitchFamily="2" charset="2"/>
              <a:buChar char="§"/>
            </a:pPr>
            <a:r>
              <a:rPr lang="en-US" b="1" dirty="0"/>
              <a:t>Paired samples </a:t>
            </a:r>
            <a:r>
              <a:rPr lang="en-US" dirty="0"/>
              <a:t>test for the differences between two means: a test to determine if two means of two different questions using the same scale format and answered by the same respondents in the sample are significantly different</a:t>
            </a:r>
            <a:r>
              <a:rPr lang="en-US" dirty="0">
                <a:latin typeface="Constantia" pitchFamily="18"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19" y="1092199"/>
            <a:ext cx="8461116" cy="473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327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n\Documents\Burns-Bush 2016\Chapter Folder\Ch 13\Table 1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126933"/>
            <a:ext cx="9036511" cy="3540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dirty="0"/>
              <a:t>Reporting Group Differences Tests to Clients</a:t>
            </a:r>
          </a:p>
        </p:txBody>
      </p:sp>
      <p:sp>
        <p:nvSpPr>
          <p:cNvPr id="55299" name="Content Placeholder 2"/>
          <p:cNvSpPr>
            <a:spLocks noGrp="1"/>
          </p:cNvSpPr>
          <p:nvPr>
            <p:ph idx="1"/>
          </p:nvPr>
        </p:nvSpPr>
        <p:spPr>
          <a:xfrm>
            <a:off x="457200" y="2162754"/>
            <a:ext cx="8229600" cy="4314245"/>
          </a:xfrm>
        </p:spPr>
        <p:txBody>
          <a:bodyPr>
            <a:normAutofit/>
          </a:bodyPr>
          <a:lstStyle/>
          <a:p>
            <a:pPr eaLnBrk="1" hangingPunct="1">
              <a:buSzPct val="125000"/>
            </a:pPr>
            <a:r>
              <a:rPr lang="en-US" dirty="0"/>
              <a:t>Differences may not be obvious to the client, especially if the researcher does not take care to highlight them.</a:t>
            </a:r>
          </a:p>
          <a:p>
            <a:pPr eaLnBrk="1" hangingPunct="1">
              <a:buSzPct val="125000"/>
            </a:pPr>
            <a:endParaRPr lang="en-US" dirty="0"/>
          </a:p>
          <a:p>
            <a:pPr eaLnBrk="1" hangingPunct="1">
              <a:buSzPct val="125000"/>
            </a:pPr>
            <a:r>
              <a:rPr lang="en-US" b="1" dirty="0"/>
              <a:t>Group comparison table</a:t>
            </a:r>
            <a:r>
              <a:rPr lang="en-US" dirty="0"/>
              <a:t>: summarizes the significant differences in an efficient manner</a:t>
            </a:r>
          </a:p>
          <a:p>
            <a:pPr eaLnBrk="1" hangingPunct="1">
              <a:buSzPct val="125000"/>
            </a:pPr>
            <a:endParaRPr lang="en-US" dirty="0"/>
          </a:p>
          <a:p>
            <a:pPr eaLnBrk="1" hangingPunct="1">
              <a:buSzPct val="125000"/>
            </a:pPr>
            <a:r>
              <a:rPr lang="en-US" dirty="0"/>
              <a:t>Reporting of findings has a significant ethical burden for marketing researchers, as they cannot choose to report only “good news” to clients.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a:t>Why Differences Are Important</a:t>
            </a:r>
            <a:br>
              <a:rPr lang="en-US" dirty="0"/>
            </a:br>
            <a:r>
              <a:rPr lang="en-US" dirty="0"/>
              <a:t>Market Segmentation</a:t>
            </a:r>
          </a:p>
        </p:txBody>
      </p:sp>
      <p:sp>
        <p:nvSpPr>
          <p:cNvPr id="28675" name="Content Placeholder 2"/>
          <p:cNvSpPr>
            <a:spLocks noGrp="1"/>
          </p:cNvSpPr>
          <p:nvPr>
            <p:ph idx="1"/>
          </p:nvPr>
        </p:nvSpPr>
        <p:spPr/>
        <p:txBody>
          <a:bodyPr/>
          <a:lstStyle/>
          <a:p>
            <a:pPr>
              <a:buSzPct val="125000"/>
            </a:pPr>
            <a:r>
              <a:rPr lang="en-US" dirty="0"/>
              <a:t>Differences must be </a:t>
            </a:r>
            <a:r>
              <a:rPr lang="en-US" b="1" dirty="0"/>
              <a:t>statistically significant</a:t>
            </a:r>
            <a:r>
              <a:rPr lang="en-US" dirty="0"/>
              <a:t>: the differences found in the sample(s) truly exist in the population(s) from which the random samples are drawn.</a:t>
            </a:r>
          </a:p>
          <a:p>
            <a:pPr>
              <a:buFont typeface="Wingdings" panose="05000000000000000000" pitchFamily="2" charset="2"/>
              <a:buChar char="§"/>
            </a:pPr>
            <a:endParaRPr lang="en-US" dirty="0"/>
          </a:p>
          <a:p>
            <a:pPr marL="0" indent="0">
              <a:buClr>
                <a:schemeClr val="accent3"/>
              </a:buClr>
              <a:buNone/>
              <a:defRPr/>
            </a:pPr>
            <a:endParaRPr lang="en-US" dirty="0"/>
          </a:p>
          <a:p>
            <a:pPr marL="274320" indent="-274320">
              <a:buClr>
                <a:schemeClr val="accent3"/>
              </a:buClr>
              <a:buFont typeface="Wingdings 2"/>
              <a:buChar char=""/>
              <a:defRPr/>
            </a:pPr>
            <a:endParaRPr lang="en-US" dirty="0">
              <a:latin typeface="Trebuchet MS" charset="0"/>
            </a:endParaRPr>
          </a:p>
          <a:p>
            <a:endParaRPr lang="en-US" dirty="0"/>
          </a:p>
          <a:p>
            <a:pPr eaLnBrk="1" hangingPunct="1"/>
            <a:endParaRPr lang="en-US" dirty="0"/>
          </a:p>
          <a:p>
            <a:pPr eaLnBrk="1" hangingPunct="1"/>
            <a:endParaRPr lang="en-US" dirty="0">
              <a:latin typeface="Trebuchet M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a:t>Why Differences Are Important</a:t>
            </a:r>
            <a:br>
              <a:rPr lang="en-US" dirty="0"/>
            </a:br>
            <a:r>
              <a:rPr lang="en-US" dirty="0"/>
              <a:t>Market Segmentation</a:t>
            </a:r>
          </a:p>
        </p:txBody>
      </p:sp>
      <p:sp>
        <p:nvSpPr>
          <p:cNvPr id="16387" name="Content Placeholder 2"/>
          <p:cNvSpPr>
            <a:spLocks noGrp="1"/>
          </p:cNvSpPr>
          <p:nvPr>
            <p:ph idx="1"/>
          </p:nvPr>
        </p:nvSpPr>
        <p:spPr>
          <a:xfrm>
            <a:off x="520810" y="2284012"/>
            <a:ext cx="8229600" cy="4876800"/>
          </a:xfrm>
        </p:spPr>
        <p:txBody>
          <a:bodyPr>
            <a:normAutofit/>
          </a:bodyPr>
          <a:lstStyle/>
          <a:p>
            <a:pPr eaLnBrk="1" fontAlgn="auto" hangingPunct="1">
              <a:spcAft>
                <a:spcPts val="0"/>
              </a:spcAft>
              <a:buSzPct val="125000"/>
              <a:defRPr/>
            </a:pPr>
            <a:r>
              <a:rPr lang="en-US" dirty="0"/>
              <a:t>Differences must be </a:t>
            </a:r>
            <a:r>
              <a:rPr lang="en-US" b="1" dirty="0"/>
              <a:t>meaningful</a:t>
            </a:r>
            <a:r>
              <a:rPr lang="en-US" dirty="0"/>
              <a:t>: one that the marketing manager can potentially use as a basis for marketing decisions.</a:t>
            </a:r>
          </a:p>
          <a:p>
            <a:pPr marL="0" indent="0" eaLnBrk="1" fontAlgn="auto" hangingPunct="1">
              <a:spcAft>
                <a:spcPts val="0"/>
              </a:spcAft>
              <a:buClr>
                <a:schemeClr val="accent3"/>
              </a:buClr>
              <a:buNone/>
              <a:defRPr/>
            </a:pPr>
            <a:endParaRPr lang="en-US" dirty="0">
              <a:latin typeface="Trebuchet MS"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a:t>Why Differences Are Important</a:t>
            </a:r>
            <a:br>
              <a:rPr lang="en-US" dirty="0"/>
            </a:br>
            <a:r>
              <a:rPr lang="en-US" dirty="0"/>
              <a:t>Market Segmentation</a:t>
            </a:r>
          </a:p>
        </p:txBody>
      </p:sp>
      <p:sp>
        <p:nvSpPr>
          <p:cNvPr id="16387" name="Content Placeholder 2"/>
          <p:cNvSpPr>
            <a:spLocks noGrp="1"/>
          </p:cNvSpPr>
          <p:nvPr>
            <p:ph idx="1"/>
          </p:nvPr>
        </p:nvSpPr>
        <p:spPr>
          <a:xfrm>
            <a:off x="457200" y="2615978"/>
            <a:ext cx="8229600" cy="3861021"/>
          </a:xfrm>
        </p:spPr>
        <p:txBody>
          <a:bodyPr>
            <a:normAutofit/>
          </a:bodyPr>
          <a:lstStyle/>
          <a:p>
            <a:pPr eaLnBrk="1" fontAlgn="auto" hangingPunct="1">
              <a:spcAft>
                <a:spcPts val="0"/>
              </a:spcAft>
              <a:buSzPct val="125000"/>
              <a:defRPr/>
            </a:pPr>
            <a:r>
              <a:rPr lang="en-US" dirty="0"/>
              <a:t>Differences should be </a:t>
            </a:r>
            <a:r>
              <a:rPr lang="en-US" b="1" dirty="0"/>
              <a:t>stable</a:t>
            </a:r>
            <a:r>
              <a:rPr lang="en-US" dirty="0"/>
              <a:t>: one that will be in place for the foreseeable future.</a:t>
            </a:r>
          </a:p>
          <a:p>
            <a:pPr>
              <a:buClr>
                <a:schemeClr val="accent3"/>
              </a:buClr>
              <a:defRPr/>
            </a:pPr>
            <a:endParaRPr lang="en-US" dirty="0">
              <a:latin typeface="Trebuchet MS" charset="0"/>
            </a:endParaRPr>
          </a:p>
        </p:txBody>
      </p:sp>
    </p:spTree>
    <p:extLst>
      <p:ext uri="{BB962C8B-B14F-4D97-AF65-F5344CB8AC3E}">
        <p14:creationId xmlns:p14="http://schemas.microsoft.com/office/powerpoint/2010/main" val="26751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dirty="0"/>
              <a:t>Why Differences Are Important</a:t>
            </a:r>
            <a:br>
              <a:rPr lang="en-US" dirty="0"/>
            </a:br>
            <a:r>
              <a:rPr lang="en-US" dirty="0"/>
              <a:t>Market Segmentation</a:t>
            </a:r>
          </a:p>
        </p:txBody>
      </p:sp>
      <p:sp>
        <p:nvSpPr>
          <p:cNvPr id="30723" name="Content Placeholder 2"/>
          <p:cNvSpPr>
            <a:spLocks noGrp="1"/>
          </p:cNvSpPr>
          <p:nvPr>
            <p:ph idx="1"/>
          </p:nvPr>
        </p:nvSpPr>
        <p:spPr>
          <a:xfrm>
            <a:off x="393590" y="2339671"/>
            <a:ext cx="8229600" cy="4876800"/>
          </a:xfrm>
        </p:spPr>
        <p:txBody>
          <a:bodyPr/>
          <a:lstStyle/>
          <a:p>
            <a:pPr eaLnBrk="1" hangingPunct="1">
              <a:buSzPct val="125000"/>
            </a:pPr>
            <a:r>
              <a:rPr lang="en-US" dirty="0"/>
              <a:t>Differences must be </a:t>
            </a:r>
            <a:r>
              <a:rPr lang="en-US" b="1" dirty="0"/>
              <a:t>actionable</a:t>
            </a:r>
            <a:r>
              <a:rPr lang="en-US" dirty="0"/>
              <a:t>: the marketer can focus various marketing strategies and tactics, such as product design or advertising, on the market segments to accentuate the differences between segments.</a:t>
            </a:r>
          </a:p>
          <a:p>
            <a:pPr marL="0" indent="0" eaLnBrk="1" hangingPunct="1">
              <a:buNone/>
            </a:pPr>
            <a:endParaRPr lang="en-US" dirty="0">
              <a:latin typeface="Trebuchet M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9"/>
          <p:cNvSpPr>
            <a:spLocks noGrp="1"/>
          </p:cNvSpPr>
          <p:nvPr>
            <p:ph type="title"/>
          </p:nvPr>
        </p:nvSpPr>
        <p:spPr/>
        <p:txBody>
          <a:bodyPr>
            <a:noAutofit/>
          </a:bodyPr>
          <a:lstStyle/>
          <a:p>
            <a:r>
              <a:rPr lang="en-US" sz="3600" dirty="0"/>
              <a:t>Testing for Significant Differences </a:t>
            </a:r>
            <a:br>
              <a:rPr lang="en-US" sz="3600" dirty="0"/>
            </a:br>
            <a:r>
              <a:rPr lang="en-US" sz="3600" dirty="0"/>
              <a:t>Between Two Groups</a:t>
            </a:r>
          </a:p>
        </p:txBody>
      </p:sp>
      <p:sp>
        <p:nvSpPr>
          <p:cNvPr id="32771" name="Content Placeholder 4"/>
          <p:cNvSpPr>
            <a:spLocks noGrp="1"/>
          </p:cNvSpPr>
          <p:nvPr>
            <p:ph idx="1"/>
          </p:nvPr>
        </p:nvSpPr>
        <p:spPr>
          <a:xfrm>
            <a:off x="457200" y="2313830"/>
            <a:ext cx="8229600" cy="4163170"/>
          </a:xfrm>
        </p:spPr>
        <p:txBody>
          <a:bodyPr/>
          <a:lstStyle/>
          <a:p>
            <a:pPr>
              <a:buSzPct val="125000"/>
            </a:pPr>
            <a:r>
              <a:rPr lang="en-US" dirty="0">
                <a:ea typeface="ＭＳ Ｐゴシック" charset="-128"/>
              </a:rPr>
              <a:t>Statistical tests are used when researcher wants to compare the </a:t>
            </a:r>
            <a:r>
              <a:rPr lang="en-US" b="1" dirty="0">
                <a:ea typeface="ＭＳ Ｐゴシック" charset="-128"/>
              </a:rPr>
              <a:t>means </a:t>
            </a:r>
            <a:r>
              <a:rPr lang="en-US" dirty="0">
                <a:ea typeface="ＭＳ Ｐゴシック" charset="-128"/>
              </a:rPr>
              <a:t>or </a:t>
            </a:r>
            <a:r>
              <a:rPr lang="en-US" b="1" dirty="0">
                <a:ea typeface="ＭＳ Ｐゴシック" charset="-128"/>
              </a:rPr>
              <a:t>percentages</a:t>
            </a:r>
            <a:r>
              <a:rPr lang="en-US" dirty="0">
                <a:ea typeface="ＭＳ Ｐゴシック" charset="-128"/>
              </a:rPr>
              <a:t> of two different groups or samples.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7663531-17CF-4EEE-9F86-DA89E65C60A9}">
  <ds:schemaRefs>
    <ds:schemaRef ds:uri="ESRI.ArcGIS.Mapping.OfficeIntegration.PowerPointInfo"/>
  </ds:schemaRefs>
</ds:datastoreItem>
</file>

<file path=customXml/itemProps10.xml><?xml version="1.0" encoding="utf-8"?>
<ds:datastoreItem xmlns:ds="http://schemas.openxmlformats.org/officeDocument/2006/customXml" ds:itemID="{E24E5F0F-7F77-4CF8-9A03-C84A52AC3116}">
  <ds:schemaRefs>
    <ds:schemaRef ds:uri="ESRI.ArcGIS.Mapping.OfficeIntegration.PowerPointInfo"/>
  </ds:schemaRefs>
</ds:datastoreItem>
</file>

<file path=customXml/itemProps11.xml><?xml version="1.0" encoding="utf-8"?>
<ds:datastoreItem xmlns:ds="http://schemas.openxmlformats.org/officeDocument/2006/customXml" ds:itemID="{54A4ECB6-5840-4949-8879-0FBC7E80A1CD}">
  <ds:schemaRefs>
    <ds:schemaRef ds:uri="ESRI.ArcGIS.Mapping.OfficeIntegration.PowerPointInfo"/>
  </ds:schemaRefs>
</ds:datastoreItem>
</file>

<file path=customXml/itemProps12.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13.xml><?xml version="1.0" encoding="utf-8"?>
<ds:datastoreItem xmlns:ds="http://schemas.openxmlformats.org/officeDocument/2006/customXml" ds:itemID="{6B108F71-3C67-4CF2-9C36-707BA1575CAC}">
  <ds:schemaRefs>
    <ds:schemaRef ds:uri="ESRI.ArcGIS.Mapping.OfficeIntegration.PowerPointInfo"/>
  </ds:schemaRefs>
</ds:datastoreItem>
</file>

<file path=customXml/itemProps14.xml><?xml version="1.0" encoding="utf-8"?>
<ds:datastoreItem xmlns:ds="http://schemas.openxmlformats.org/officeDocument/2006/customXml" ds:itemID="{090446B0-BAEC-4908-8210-DE8FDE56146C}">
  <ds:schemaRefs>
    <ds:schemaRef ds:uri="ESRI.ArcGIS.Mapping.OfficeIntegration.PowerPointInfo"/>
  </ds:schemaRefs>
</ds:datastoreItem>
</file>

<file path=customXml/itemProps15.xml><?xml version="1.0" encoding="utf-8"?>
<ds:datastoreItem xmlns:ds="http://schemas.openxmlformats.org/officeDocument/2006/customXml" ds:itemID="{8D2C3921-367D-44CE-B029-3A49833B39C7}">
  <ds:schemaRefs>
    <ds:schemaRef ds:uri="ESRI.ArcGIS.Mapping.OfficeIntegration.PowerPointInfo"/>
  </ds:schemaRefs>
</ds:datastoreItem>
</file>

<file path=customXml/itemProps16.xml><?xml version="1.0" encoding="utf-8"?>
<ds:datastoreItem xmlns:ds="http://schemas.openxmlformats.org/officeDocument/2006/customXml" ds:itemID="{BD8E2C5C-0F84-427B-898A-45E1E28AA5B8}">
  <ds:schemaRefs>
    <ds:schemaRef ds:uri="ESRI.ArcGIS.Mapping.OfficeIntegration.PowerPointInfo"/>
  </ds:schemaRefs>
</ds:datastoreItem>
</file>

<file path=customXml/itemProps17.xml><?xml version="1.0" encoding="utf-8"?>
<ds:datastoreItem xmlns:ds="http://schemas.openxmlformats.org/officeDocument/2006/customXml" ds:itemID="{D7119FAC-02B6-4949-B4CE-68AB26A88EAB}">
  <ds:schemaRefs>
    <ds:schemaRef ds:uri="ESRI.ArcGIS.Mapping.OfficeIntegration.PowerPointInfo"/>
  </ds:schemaRefs>
</ds:datastoreItem>
</file>

<file path=customXml/itemProps18.xml><?xml version="1.0" encoding="utf-8"?>
<ds:datastoreItem xmlns:ds="http://schemas.openxmlformats.org/officeDocument/2006/customXml" ds:itemID="{CEAFF7A5-2F7E-4048-BD85-D8E707A9225F}">
  <ds:schemaRefs>
    <ds:schemaRef ds:uri="ESRI.ArcGIS.Mapping.OfficeIntegration.PowerPointInfo"/>
  </ds:schemaRefs>
</ds:datastoreItem>
</file>

<file path=customXml/itemProps2.xml><?xml version="1.0" encoding="utf-8"?>
<ds:datastoreItem xmlns:ds="http://schemas.openxmlformats.org/officeDocument/2006/customXml" ds:itemID="{59C0F87C-025D-4036-BE2C-EC2F1D4132E1}">
  <ds:schemaRefs>
    <ds:schemaRef ds:uri="ESRI.ArcGIS.Mapping.OfficeIntegration.PowerPointInfo"/>
  </ds:schemaRefs>
</ds:datastoreItem>
</file>

<file path=customXml/itemProps3.xml><?xml version="1.0" encoding="utf-8"?>
<ds:datastoreItem xmlns:ds="http://schemas.openxmlformats.org/officeDocument/2006/customXml" ds:itemID="{8AD0C909-07D8-4478-B5C3-AFB12E4680E2}">
  <ds:schemaRefs>
    <ds:schemaRef ds:uri="ESRI.ArcGIS.Mapping.OfficeIntegration.PowerPointInfo"/>
  </ds:schemaRefs>
</ds:datastoreItem>
</file>

<file path=customXml/itemProps4.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5.xml><?xml version="1.0" encoding="utf-8"?>
<ds:datastoreItem xmlns:ds="http://schemas.openxmlformats.org/officeDocument/2006/customXml" ds:itemID="{FD9EFD9E-12F1-41A0-AEE2-557E3FAF072D}">
  <ds:schemaRefs>
    <ds:schemaRef ds:uri="ESRI.ArcGIS.Mapping.OfficeIntegration.PowerPointInfo"/>
  </ds:schemaRefs>
</ds:datastoreItem>
</file>

<file path=customXml/itemProps6.xml><?xml version="1.0" encoding="utf-8"?>
<ds:datastoreItem xmlns:ds="http://schemas.openxmlformats.org/officeDocument/2006/customXml" ds:itemID="{DEE22E87-3470-4A97-9454-BF62D639085F}">
  <ds:schemaRefs>
    <ds:schemaRef ds:uri="ESRI.ArcGIS.Mapping.OfficeIntegration.PowerPointInfo"/>
  </ds:schemaRefs>
</ds:datastoreItem>
</file>

<file path=customXml/itemProps7.xml><?xml version="1.0" encoding="utf-8"?>
<ds:datastoreItem xmlns:ds="http://schemas.openxmlformats.org/officeDocument/2006/customXml" ds:itemID="{4979978F-96A5-4C39-841F-12EF0840E68F}">
  <ds:schemaRefs>
    <ds:schemaRef ds:uri="ESRI.ArcGIS.Mapping.OfficeIntegration.PowerPointInfo"/>
  </ds:schemaRefs>
</ds:datastoreItem>
</file>

<file path=customXml/itemProps8.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9.xml><?xml version="1.0" encoding="utf-8"?>
<ds:datastoreItem xmlns:ds="http://schemas.openxmlformats.org/officeDocument/2006/customXml" ds:itemID="{1A758F5D-183E-48C5-BC16-612D814233E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8436</TotalTime>
  <Words>1323</Words>
  <Application>Microsoft Office PowerPoint</Application>
  <PresentationFormat>On-screen Show (4:3)</PresentationFormat>
  <Paragraphs>137</Paragraphs>
  <Slides>46</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ＭＳ Ｐゴシック</vt:lpstr>
      <vt:lpstr>Arial</vt:lpstr>
      <vt:lpstr>Calibri</vt:lpstr>
      <vt:lpstr>Constantia</vt:lpstr>
      <vt:lpstr>Times New Roman</vt:lpstr>
      <vt:lpstr>Trebuchet MS</vt:lpstr>
      <vt:lpstr>Wingdings</vt:lpstr>
      <vt:lpstr>Wingdings 2</vt:lpstr>
      <vt:lpstr>Clarity</vt:lpstr>
      <vt:lpstr>Chapter 13</vt:lpstr>
      <vt:lpstr>PowerPoint Presentation</vt:lpstr>
      <vt:lpstr>PowerPoint Presentation</vt:lpstr>
      <vt:lpstr>Why Differences are Important</vt:lpstr>
      <vt:lpstr>Why Differences Are Important Market Segmentation</vt:lpstr>
      <vt:lpstr>Why Differences Are Important Market Segmentation</vt:lpstr>
      <vt:lpstr>Why Differences Are Important Market Segmentation</vt:lpstr>
      <vt:lpstr>Why Differences Are Important Market Segmentation</vt:lpstr>
      <vt:lpstr>Testing for Significant Differences  Between Two Groups</vt:lpstr>
      <vt:lpstr>The Use of a t Test or a z Test</vt:lpstr>
      <vt:lpstr>Small Sample Sizes and SPSS</vt:lpstr>
      <vt:lpstr>Differences Between Percentages with Two Groups (Independent Samples)</vt:lpstr>
      <vt:lpstr>Differences Between Percentages with Two Groups (Independent Samples)</vt:lpstr>
      <vt:lpstr>Differences Between Percentages with Two Groups (Independent Samples)</vt:lpstr>
      <vt:lpstr>Differences Between Percentages with Two Groups (Independent Samples)</vt:lpstr>
      <vt:lpstr>How Do You Know When the Results Are Significant?</vt:lpstr>
      <vt:lpstr>How Do You Know When the Results Are Significant?</vt:lpstr>
      <vt:lpstr>How Do You Know When the Results Are Significant?</vt:lpstr>
      <vt:lpstr>An Example: Testing the Difference Between Two Percentages</vt:lpstr>
      <vt:lpstr>An Example: Testing the Difference Between Two Percentages</vt:lpstr>
      <vt:lpstr>Using SPSS for Differences Between Percentages of Two Groups</vt:lpstr>
      <vt:lpstr>Testing the Difference Between Means</vt:lpstr>
      <vt:lpstr>Differences Between Means with Two Groups (Independent Samples)</vt:lpstr>
      <vt:lpstr>Differences Between Means with Two Groups (Independent Samples)</vt:lpstr>
      <vt:lpstr>Differences Between Means with Two Groups (Independent Samples)</vt:lpstr>
      <vt:lpstr>An Example: Testing the Difference Between Two Means</vt:lpstr>
      <vt:lpstr>An Example: Testing the Difference Between Two Means</vt:lpstr>
      <vt:lpstr>An Example: Testing the Difference Between Two Means</vt:lpstr>
      <vt:lpstr>PowerPoint Presentation</vt:lpstr>
      <vt:lpstr>PowerPoint Presentation</vt:lpstr>
      <vt:lpstr>PowerPoint Presentation</vt:lpstr>
      <vt:lpstr>PowerPoint Presentation</vt:lpstr>
      <vt:lpstr>PowerPoint Presentation</vt:lpstr>
      <vt:lpstr>Analysis of Variance</vt:lpstr>
      <vt:lpstr>Basics of Analysis of Variance</vt:lpstr>
      <vt:lpstr>PowerPoint Presentation</vt:lpstr>
      <vt:lpstr>PowerPoint Presentation</vt:lpstr>
      <vt:lpstr>ANOVA Advantages</vt:lpstr>
      <vt:lpstr>Post Hoc Tests: Detect Statistically Significant Differences Among Group Means</vt:lpstr>
      <vt:lpstr>PowerPoint Presentation</vt:lpstr>
      <vt:lpstr>PowerPoint Presentation</vt:lpstr>
      <vt:lpstr>Differences Between Two Means Within the Same Sample (Paired Sample)</vt:lpstr>
      <vt:lpstr>PowerPoint Presentation</vt:lpstr>
      <vt:lpstr>PowerPoint Presentation</vt:lpstr>
      <vt:lpstr>Reporting Group Differences Tests to Clients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Kim Norbuta</cp:lastModifiedBy>
  <cp:revision>181</cp:revision>
  <cp:lastPrinted>2012-12-24T17:26:07Z</cp:lastPrinted>
  <dcterms:created xsi:type="dcterms:W3CDTF">2012-12-10T07:00:45Z</dcterms:created>
  <dcterms:modified xsi:type="dcterms:W3CDTF">2016-04-06T14:50:25Z</dcterms:modified>
</cp:coreProperties>
</file>