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customXml/itemProps18.xml" ContentType="application/vnd.openxmlformats-officedocument.customXmlProperties+xml"/>
  <Override PartName="/customXml/itemProps19.xml" ContentType="application/vnd.openxmlformats-officedocument.customXmlProperties+xml"/>
  <Override PartName="/customXml/itemProps20.xml" ContentType="application/vnd.openxmlformats-officedocument.customXmlProperties+xml"/>
  <Override PartName="/customXml/itemProps21.xml" ContentType="application/vnd.openxmlformats-officedocument.customXmlProperties+xml"/>
  <Override PartName="/customXml/itemProps22.xml" ContentType="application/vnd.openxmlformats-officedocument.customXmlProperties+xml"/>
  <Override PartName="/customXml/itemProps23.xml" ContentType="application/vnd.openxmlformats-officedocument.customXmlProperties+xml"/>
  <Override PartName="/customXml/itemProps24.xml" ContentType="application/vnd.openxmlformats-officedocument.customXmlProperties+xml"/>
  <Override PartName="/customXml/itemProps25.xml" ContentType="application/vnd.openxmlformats-officedocument.customXmlProperties+xml"/>
  <Override PartName="/customXml/itemProps26.xml" ContentType="application/vnd.openxmlformats-officedocument.customXmlProperties+xml"/>
  <Override PartName="/customXml/itemProps27.xml" ContentType="application/vnd.openxmlformats-officedocument.customXmlProperties+xml"/>
  <Override PartName="/customXml/itemProps28.xml" ContentType="application/vnd.openxmlformats-officedocument.customXmlProperties+xml"/>
  <Override PartName="/customXml/itemProps29.xml" ContentType="application/vnd.openxmlformats-officedocument.customXmlProperties+xml"/>
  <Override PartName="/customXml/itemProps30.xml" ContentType="application/vnd.openxmlformats-officedocument.customXmlProperties+xml"/>
  <Override PartName="/customXml/itemProps31.xml" ContentType="application/vnd.openxmlformats-officedocument.customXmlProperties+xml"/>
  <Override PartName="/customXml/itemProps32.xml" ContentType="application/vnd.openxmlformats-officedocument.customXmlProperties+xml"/>
  <Override PartName="/customXml/itemProps33.xml" ContentType="application/vnd.openxmlformats-officedocument.customXmlProperties+xml"/>
  <Override PartName="/customXml/itemProps34.xml" ContentType="application/vnd.openxmlformats-officedocument.customXmlProperties+xml"/>
  <Override PartName="/customXml/itemProps3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omments/comment1.xml" ContentType="application/vnd.openxmlformats-officedocument.presentationml.comment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01" r:id="rId36"/>
  </p:sldMasterIdLst>
  <p:notesMasterIdLst>
    <p:notesMasterId r:id="rId74"/>
  </p:notesMasterIdLst>
  <p:handoutMasterIdLst>
    <p:handoutMasterId r:id="rId75"/>
  </p:handoutMasterIdLst>
  <p:sldIdLst>
    <p:sldId id="256" r:id="rId37"/>
    <p:sldId id="363" r:id="rId38"/>
    <p:sldId id="323" r:id="rId39"/>
    <p:sldId id="324" r:id="rId40"/>
    <p:sldId id="325" r:id="rId41"/>
    <p:sldId id="326" r:id="rId42"/>
    <p:sldId id="327" r:id="rId43"/>
    <p:sldId id="328" r:id="rId44"/>
    <p:sldId id="329" r:id="rId45"/>
    <p:sldId id="330" r:id="rId46"/>
    <p:sldId id="331" r:id="rId47"/>
    <p:sldId id="332" r:id="rId48"/>
    <p:sldId id="333" r:id="rId49"/>
    <p:sldId id="334" r:id="rId50"/>
    <p:sldId id="335" r:id="rId51"/>
    <p:sldId id="336" r:id="rId52"/>
    <p:sldId id="337" r:id="rId53"/>
    <p:sldId id="338" r:id="rId54"/>
    <p:sldId id="339" r:id="rId55"/>
    <p:sldId id="340" r:id="rId56"/>
    <p:sldId id="341" r:id="rId57"/>
    <p:sldId id="342" r:id="rId58"/>
    <p:sldId id="343" r:id="rId59"/>
    <p:sldId id="344" r:id="rId60"/>
    <p:sldId id="364" r:id="rId61"/>
    <p:sldId id="365" r:id="rId62"/>
    <p:sldId id="347" r:id="rId63"/>
    <p:sldId id="366" r:id="rId64"/>
    <p:sldId id="349" r:id="rId65"/>
    <p:sldId id="350" r:id="rId66"/>
    <p:sldId id="351" r:id="rId67"/>
    <p:sldId id="352" r:id="rId68"/>
    <p:sldId id="353" r:id="rId69"/>
    <p:sldId id="356" r:id="rId70"/>
    <p:sldId id="357" r:id="rId71"/>
    <p:sldId id="358" r:id="rId72"/>
    <p:sldId id="319" r:id="rId73"/>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4038">
          <p15:clr>
            <a:srgbClr val="A4A3A4"/>
          </p15:clr>
        </p15:guide>
        <p15:guide id="2" orient="horz" pos="702">
          <p15:clr>
            <a:srgbClr val="A4A3A4"/>
          </p15:clr>
        </p15:guide>
        <p15:guide id="3" orient="horz" pos="1228">
          <p15:clr>
            <a:srgbClr val="A4A3A4"/>
          </p15:clr>
        </p15:guide>
        <p15:guide id="4"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Norbuta" initials="KN"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33" autoAdjust="0"/>
    <p:restoredTop sz="99880" autoAdjust="0"/>
  </p:normalViewPr>
  <p:slideViewPr>
    <p:cSldViewPr snapToGrid="0" showGuides="1">
      <p:cViewPr>
        <p:scale>
          <a:sx n="76" d="100"/>
          <a:sy n="76" d="100"/>
        </p:scale>
        <p:origin x="-1747" y="-355"/>
      </p:cViewPr>
      <p:guideLst>
        <p:guide orient="horz" pos="4038"/>
        <p:guide orient="horz" pos="702"/>
        <p:guide orient="horz" pos="1228"/>
        <p:guide pos="2880"/>
      </p:guideLst>
    </p:cSldViewPr>
  </p:slideViewPr>
  <p:notesTextViewPr>
    <p:cViewPr>
      <p:scale>
        <a:sx n="100" d="100"/>
        <a:sy n="100" d="100"/>
      </p:scale>
      <p:origin x="0" y="0"/>
    </p:cViewPr>
  </p:notesTextViewPr>
  <p:sorterViewPr>
    <p:cViewPr>
      <p:scale>
        <a:sx n="110" d="100"/>
        <a:sy n="110" d="100"/>
      </p:scale>
      <p:origin x="0" y="445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customXml" Target="../customXml/item18.xml"/><Relationship Id="rId26" Type="http://schemas.openxmlformats.org/officeDocument/2006/relationships/customXml" Target="../customXml/item26.xml"/><Relationship Id="rId39" Type="http://schemas.openxmlformats.org/officeDocument/2006/relationships/slide" Target="slides/slide3.xml"/><Relationship Id="rId21" Type="http://schemas.openxmlformats.org/officeDocument/2006/relationships/customXml" Target="../customXml/item21.xml"/><Relationship Id="rId34" Type="http://schemas.openxmlformats.org/officeDocument/2006/relationships/customXml" Target="../customXml/item34.xml"/><Relationship Id="rId42" Type="http://schemas.openxmlformats.org/officeDocument/2006/relationships/slide" Target="slides/slide6.xml"/><Relationship Id="rId47" Type="http://schemas.openxmlformats.org/officeDocument/2006/relationships/slide" Target="slides/slide11.xml"/><Relationship Id="rId50" Type="http://schemas.openxmlformats.org/officeDocument/2006/relationships/slide" Target="slides/slide14.xml"/><Relationship Id="rId55" Type="http://schemas.openxmlformats.org/officeDocument/2006/relationships/slide" Target="slides/slide19.xml"/><Relationship Id="rId63" Type="http://schemas.openxmlformats.org/officeDocument/2006/relationships/slide" Target="slides/slide27.xml"/><Relationship Id="rId68" Type="http://schemas.openxmlformats.org/officeDocument/2006/relationships/slide" Target="slides/slide32.xml"/><Relationship Id="rId76" Type="http://schemas.openxmlformats.org/officeDocument/2006/relationships/commentAuthors" Target="commentAuthors.xml"/><Relationship Id="rId7" Type="http://schemas.openxmlformats.org/officeDocument/2006/relationships/customXml" Target="../customXml/item7.xml"/><Relationship Id="rId71" Type="http://schemas.openxmlformats.org/officeDocument/2006/relationships/slide" Target="slides/slide35.xml"/><Relationship Id="rId2" Type="http://schemas.openxmlformats.org/officeDocument/2006/relationships/customXml" Target="../customXml/item2.xml"/><Relationship Id="rId16" Type="http://schemas.openxmlformats.org/officeDocument/2006/relationships/customXml" Target="../customXml/item16.xml"/><Relationship Id="rId29" Type="http://schemas.openxmlformats.org/officeDocument/2006/relationships/customXml" Target="../customXml/item29.xml"/><Relationship Id="rId11" Type="http://schemas.openxmlformats.org/officeDocument/2006/relationships/customXml" Target="../customXml/item11.xml"/><Relationship Id="rId24" Type="http://schemas.openxmlformats.org/officeDocument/2006/relationships/customXml" Target="../customXml/item24.xml"/><Relationship Id="rId32" Type="http://schemas.openxmlformats.org/officeDocument/2006/relationships/customXml" Target="../customXml/item32.xml"/><Relationship Id="rId37" Type="http://schemas.openxmlformats.org/officeDocument/2006/relationships/slide" Target="slides/slide1.xml"/><Relationship Id="rId40" Type="http://schemas.openxmlformats.org/officeDocument/2006/relationships/slide" Target="slides/slide4.xml"/><Relationship Id="rId45" Type="http://schemas.openxmlformats.org/officeDocument/2006/relationships/slide" Target="slides/slide9.xml"/><Relationship Id="rId53" Type="http://schemas.openxmlformats.org/officeDocument/2006/relationships/slide" Target="slides/slide17.xml"/><Relationship Id="rId58" Type="http://schemas.openxmlformats.org/officeDocument/2006/relationships/slide" Target="slides/slide22.xml"/><Relationship Id="rId66" Type="http://schemas.openxmlformats.org/officeDocument/2006/relationships/slide" Target="slides/slide30.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customXml" Target="../customXml/item5.xml"/><Relationship Id="rId61" Type="http://schemas.openxmlformats.org/officeDocument/2006/relationships/slide" Target="slides/slide25.xml"/><Relationship Id="rId10" Type="http://schemas.openxmlformats.org/officeDocument/2006/relationships/customXml" Target="../customXml/item10.xml"/><Relationship Id="rId19" Type="http://schemas.openxmlformats.org/officeDocument/2006/relationships/customXml" Target="../customXml/item19.xml"/><Relationship Id="rId31" Type="http://schemas.openxmlformats.org/officeDocument/2006/relationships/customXml" Target="../customXml/item31.xml"/><Relationship Id="rId44" Type="http://schemas.openxmlformats.org/officeDocument/2006/relationships/slide" Target="slides/slide8.xml"/><Relationship Id="rId52" Type="http://schemas.openxmlformats.org/officeDocument/2006/relationships/slide" Target="slides/slide16.xml"/><Relationship Id="rId60" Type="http://schemas.openxmlformats.org/officeDocument/2006/relationships/slide" Target="slides/slide24.xml"/><Relationship Id="rId65" Type="http://schemas.openxmlformats.org/officeDocument/2006/relationships/slide" Target="slides/slide29.xml"/><Relationship Id="rId73" Type="http://schemas.openxmlformats.org/officeDocument/2006/relationships/slide" Target="slides/slide37.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customXml" Target="../customXml/item22.xml"/><Relationship Id="rId27" Type="http://schemas.openxmlformats.org/officeDocument/2006/relationships/customXml" Target="../customXml/item27.xml"/><Relationship Id="rId30" Type="http://schemas.openxmlformats.org/officeDocument/2006/relationships/customXml" Target="../customXml/item30.xml"/><Relationship Id="rId35" Type="http://schemas.openxmlformats.org/officeDocument/2006/relationships/customXml" Target="../customXml/item35.xml"/><Relationship Id="rId43" Type="http://schemas.openxmlformats.org/officeDocument/2006/relationships/slide" Target="slides/slide7.xml"/><Relationship Id="rId48" Type="http://schemas.openxmlformats.org/officeDocument/2006/relationships/slide" Target="slides/slide12.xml"/><Relationship Id="rId56" Type="http://schemas.openxmlformats.org/officeDocument/2006/relationships/slide" Target="slides/slide20.xml"/><Relationship Id="rId64" Type="http://schemas.openxmlformats.org/officeDocument/2006/relationships/slide" Target="slides/slide28.xml"/><Relationship Id="rId69" Type="http://schemas.openxmlformats.org/officeDocument/2006/relationships/slide" Target="slides/slide33.xml"/><Relationship Id="rId77" Type="http://schemas.openxmlformats.org/officeDocument/2006/relationships/presProps" Target="presProps.xml"/><Relationship Id="rId8" Type="http://schemas.openxmlformats.org/officeDocument/2006/relationships/customXml" Target="../customXml/item8.xml"/><Relationship Id="rId51" Type="http://schemas.openxmlformats.org/officeDocument/2006/relationships/slide" Target="slides/slide15.xml"/><Relationship Id="rId72" Type="http://schemas.openxmlformats.org/officeDocument/2006/relationships/slide" Target="slides/slide36.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customXml" Target="../customXml/item25.xml"/><Relationship Id="rId33" Type="http://schemas.openxmlformats.org/officeDocument/2006/relationships/customXml" Target="../customXml/item33.xml"/><Relationship Id="rId38" Type="http://schemas.openxmlformats.org/officeDocument/2006/relationships/slide" Target="slides/slide2.xml"/><Relationship Id="rId46" Type="http://schemas.openxmlformats.org/officeDocument/2006/relationships/slide" Target="slides/slide10.xml"/><Relationship Id="rId59" Type="http://schemas.openxmlformats.org/officeDocument/2006/relationships/slide" Target="slides/slide23.xml"/><Relationship Id="rId67" Type="http://schemas.openxmlformats.org/officeDocument/2006/relationships/slide" Target="slides/slide31.xml"/><Relationship Id="rId20" Type="http://schemas.openxmlformats.org/officeDocument/2006/relationships/customXml" Target="../customXml/item20.xml"/><Relationship Id="rId41" Type="http://schemas.openxmlformats.org/officeDocument/2006/relationships/slide" Target="slides/slide5.xml"/><Relationship Id="rId54" Type="http://schemas.openxmlformats.org/officeDocument/2006/relationships/slide" Target="slides/slide18.xml"/><Relationship Id="rId62" Type="http://schemas.openxmlformats.org/officeDocument/2006/relationships/slide" Target="slides/slide26.xml"/><Relationship Id="rId70" Type="http://schemas.openxmlformats.org/officeDocument/2006/relationships/slide" Target="slides/slide34.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customXml" Target="../customXml/item15.xml"/><Relationship Id="rId23" Type="http://schemas.openxmlformats.org/officeDocument/2006/relationships/customXml" Target="../customXml/item23.xml"/><Relationship Id="rId28" Type="http://schemas.openxmlformats.org/officeDocument/2006/relationships/customXml" Target="../customXml/item28.xml"/><Relationship Id="rId36" Type="http://schemas.openxmlformats.org/officeDocument/2006/relationships/slideMaster" Target="slideMasters/slideMaster1.xml"/><Relationship Id="rId49" Type="http://schemas.openxmlformats.org/officeDocument/2006/relationships/slide" Target="slides/slide13.xml"/><Relationship Id="rId57" Type="http://schemas.openxmlformats.org/officeDocument/2006/relationships/slide" Target="slides/slide2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6-04-06T12:32:18.170" idx="1">
    <p:pos x="10" y="10"/>
    <p:text>This art doesn't match the colors in the text - needs updated</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2421" cy="46498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027" y="1"/>
            <a:ext cx="2972421" cy="464980"/>
          </a:xfrm>
          <a:prstGeom prst="rect">
            <a:avLst/>
          </a:prstGeom>
        </p:spPr>
        <p:txBody>
          <a:bodyPr vert="horz" lIns="91440" tIns="45720" rIns="91440" bIns="45720" rtlCol="0"/>
          <a:lstStyle>
            <a:lvl1pPr algn="r">
              <a:defRPr sz="1200"/>
            </a:lvl1pPr>
          </a:lstStyle>
          <a:p>
            <a:fld id="{ED470EB2-8C36-41ED-AD33-9FF245220DE3}" type="datetimeFigureOut">
              <a:rPr lang="en-US" smtClean="0"/>
              <a:t>4/21/2016</a:t>
            </a:fld>
            <a:endParaRPr lang="en-US"/>
          </a:p>
        </p:txBody>
      </p:sp>
      <p:sp>
        <p:nvSpPr>
          <p:cNvPr id="4" name="Footer Placeholder 3"/>
          <p:cNvSpPr>
            <a:spLocks noGrp="1"/>
          </p:cNvSpPr>
          <p:nvPr>
            <p:ph type="ftr" sz="quarter" idx="2"/>
          </p:nvPr>
        </p:nvSpPr>
        <p:spPr>
          <a:xfrm>
            <a:off x="1" y="8829823"/>
            <a:ext cx="2972421" cy="46498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027" y="8829823"/>
            <a:ext cx="2972421" cy="464980"/>
          </a:xfrm>
          <a:prstGeom prst="rect">
            <a:avLst/>
          </a:prstGeom>
        </p:spPr>
        <p:txBody>
          <a:bodyPr vert="horz" lIns="91440" tIns="45720" rIns="91440" bIns="45720" rtlCol="0" anchor="b"/>
          <a:lstStyle>
            <a:lvl1pPr algn="r">
              <a:defRPr sz="1200"/>
            </a:lvl1pPr>
          </a:lstStyle>
          <a:p>
            <a:fld id="{C8C97D86-1F1A-4D72-87FF-61F55063ACCA}" type="slidenum">
              <a:rPr lang="en-US" smtClean="0"/>
              <a:t>‹#›</a:t>
            </a:fld>
            <a:endParaRPr lang="en-US"/>
          </a:p>
        </p:txBody>
      </p:sp>
    </p:spTree>
    <p:extLst>
      <p:ext uri="{BB962C8B-B14F-4D97-AF65-F5344CB8AC3E}">
        <p14:creationId xmlns:p14="http://schemas.microsoft.com/office/powerpoint/2010/main" val="3436927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wrap="square" lIns="92830" tIns="46415" rIns="92830" bIns="46415" numCol="1" anchor="t" anchorCtr="0" compatLnSpc="1">
            <a:prstTxWarp prst="textNoShape">
              <a:avLst/>
            </a:prstTxWarp>
          </a:bodyPr>
          <a:lstStyle>
            <a:lvl1pPr>
              <a:defRPr sz="1200">
                <a:latin typeface="Calibri" charset="0"/>
              </a:defRPr>
            </a:lvl1pPr>
          </a:lstStyle>
          <a:p>
            <a:pPr>
              <a:defRPr/>
            </a:pPr>
            <a:endParaRPr lang="en-US"/>
          </a:p>
        </p:txBody>
      </p:sp>
      <p:sp>
        <p:nvSpPr>
          <p:cNvPr id="3" name="Date Placeholder 2"/>
          <p:cNvSpPr>
            <a:spLocks noGrp="1"/>
          </p:cNvSpPr>
          <p:nvPr>
            <p:ph type="dt" idx="1"/>
          </p:nvPr>
        </p:nvSpPr>
        <p:spPr>
          <a:xfrm>
            <a:off x="3884613" y="0"/>
            <a:ext cx="2971800" cy="464820"/>
          </a:xfrm>
          <a:prstGeom prst="rect">
            <a:avLst/>
          </a:prstGeom>
        </p:spPr>
        <p:txBody>
          <a:bodyPr vert="horz" wrap="square" lIns="92830" tIns="46415" rIns="92830" bIns="46415" numCol="1" anchor="t" anchorCtr="0" compatLnSpc="1">
            <a:prstTxWarp prst="textNoShape">
              <a:avLst/>
            </a:prstTxWarp>
          </a:bodyPr>
          <a:lstStyle>
            <a:lvl1pPr algn="r">
              <a:defRPr sz="1200">
                <a:latin typeface="Calibri" charset="0"/>
              </a:defRPr>
            </a:lvl1pPr>
          </a:lstStyle>
          <a:p>
            <a:pPr>
              <a:defRPr/>
            </a:pPr>
            <a:fld id="{92E21672-E2E5-4F29-8F29-B25C46FCB0F6}" type="datetime1">
              <a:rPr lang="en-US"/>
              <a:pPr>
                <a:defRPr/>
              </a:pPr>
              <a:t>4/21/2016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wrap="square" lIns="92830" tIns="46415" rIns="92830" bIns="46415" numCol="1" anchor="ctr" anchorCtr="0" compatLnSpc="1">
            <a:prstTxWarp prst="textNoShape">
              <a:avLst/>
            </a:prstTxWarp>
          </a:bodyPr>
          <a:lstStyle/>
          <a:p>
            <a:pPr lvl="0"/>
            <a:endParaRPr lang="en-US" noProof="0"/>
          </a:p>
        </p:txBody>
      </p:sp>
      <p:sp>
        <p:nvSpPr>
          <p:cNvPr id="5" name="Notes Placeholder 4"/>
          <p:cNvSpPr>
            <a:spLocks noGrp="1"/>
          </p:cNvSpPr>
          <p:nvPr>
            <p:ph type="body" sz="quarter" idx="3"/>
          </p:nvPr>
        </p:nvSpPr>
        <p:spPr>
          <a:xfrm>
            <a:off x="685800" y="4415791"/>
            <a:ext cx="5486400" cy="4183380"/>
          </a:xfrm>
          <a:prstGeom prst="rect">
            <a:avLst/>
          </a:prstGeom>
        </p:spPr>
        <p:txBody>
          <a:bodyPr vert="horz" wrap="square" lIns="92830" tIns="46415" rIns="92830" bIns="46415" numCol="1" anchor="t" anchorCtr="0" compatLnSpc="1">
            <a:prstTxWarp prst="textNoShape">
              <a:avLst/>
            </a:prstTxWarp>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6"/>
            <a:ext cx="2971800" cy="464820"/>
          </a:xfrm>
          <a:prstGeom prst="rect">
            <a:avLst/>
          </a:prstGeom>
        </p:spPr>
        <p:txBody>
          <a:bodyPr vert="horz" wrap="square" lIns="92830" tIns="46415" rIns="92830" bIns="46415" numCol="1" anchor="b" anchorCtr="0" compatLnSpc="1">
            <a:prstTxWarp prst="textNoShape">
              <a:avLst/>
            </a:prstTxWarp>
          </a:bodyPr>
          <a:lstStyle>
            <a:lvl1pPr>
              <a:defRPr sz="1200">
                <a:latin typeface="Calibri" charset="0"/>
              </a:defRPr>
            </a:lvl1pPr>
          </a:lstStyle>
          <a:p>
            <a:pPr>
              <a:defRPr/>
            </a:pPr>
            <a:endParaRPr lang="en-US"/>
          </a:p>
        </p:txBody>
      </p:sp>
      <p:sp>
        <p:nvSpPr>
          <p:cNvPr id="7" name="Slide Number Placeholder 6"/>
          <p:cNvSpPr>
            <a:spLocks noGrp="1"/>
          </p:cNvSpPr>
          <p:nvPr>
            <p:ph type="sldNum" sz="quarter" idx="5"/>
          </p:nvPr>
        </p:nvSpPr>
        <p:spPr>
          <a:xfrm>
            <a:off x="3884613" y="8829966"/>
            <a:ext cx="2971800" cy="464820"/>
          </a:xfrm>
          <a:prstGeom prst="rect">
            <a:avLst/>
          </a:prstGeom>
        </p:spPr>
        <p:txBody>
          <a:bodyPr vert="horz" wrap="square" lIns="92830" tIns="46415" rIns="92830" bIns="46415" numCol="1" anchor="b" anchorCtr="0" compatLnSpc="1">
            <a:prstTxWarp prst="textNoShape">
              <a:avLst/>
            </a:prstTxWarp>
          </a:bodyPr>
          <a:lstStyle>
            <a:lvl1pPr algn="r">
              <a:defRPr sz="1200">
                <a:latin typeface="Calibri" charset="0"/>
              </a:defRPr>
            </a:lvl1pPr>
          </a:lstStyle>
          <a:p>
            <a:pPr>
              <a:defRPr/>
            </a:pPr>
            <a:fld id="{72B0AAB6-4273-4DD0-B470-7A1065AB71B6}" type="slidenum">
              <a:rPr lang="en-US"/>
              <a:pPr>
                <a:defRPr/>
              </a:pPr>
              <a:t>‹#›</a:t>
            </a:fld>
            <a:endParaRPr lang="en-US"/>
          </a:p>
        </p:txBody>
      </p:sp>
    </p:spTree>
    <p:extLst>
      <p:ext uri="{BB962C8B-B14F-4D97-AF65-F5344CB8AC3E}">
        <p14:creationId xmlns:p14="http://schemas.microsoft.com/office/powerpoint/2010/main" val="16498824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p:spPr>
      </p:sp>
      <p:sp>
        <p:nvSpPr>
          <p:cNvPr id="61443" name="Notes Placeholder 2"/>
          <p:cNvSpPr>
            <a:spLocks noGrp="1"/>
          </p:cNvSpPr>
          <p:nvPr>
            <p:ph type="body" idx="1"/>
          </p:nvPr>
        </p:nvSpPr>
        <p:spPr bwMode="auto">
          <a:noFill/>
        </p:spPr>
        <p:txBody>
          <a:bodyPr/>
          <a:lstStyle/>
          <a:p>
            <a:pPr eaLnBrk="1" hangingPunct="1">
              <a:spcBef>
                <a:spcPct val="0"/>
              </a:spcBef>
            </a:pPr>
            <a:endParaRPr lang="en-US"/>
          </a:p>
        </p:txBody>
      </p:sp>
      <p:sp>
        <p:nvSpPr>
          <p:cNvPr id="61444" name="Slide Number Placeholder 3"/>
          <p:cNvSpPr>
            <a:spLocks noGrp="1"/>
          </p:cNvSpPr>
          <p:nvPr>
            <p:ph type="sldNum" sz="quarter" idx="5"/>
          </p:nvPr>
        </p:nvSpPr>
        <p:spPr bwMode="auto">
          <a:noFill/>
          <a:ln>
            <a:miter lim="800000"/>
            <a:headEnd/>
            <a:tailEnd/>
          </a:ln>
        </p:spPr>
        <p:txBody>
          <a:bodyPr/>
          <a:lstStyle/>
          <a:p>
            <a:fld id="{2C025A6D-FF51-4481-85B4-CDDDB8933BC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11</a:t>
            </a:fld>
            <a:endParaRPr lang="en-US"/>
          </a:p>
        </p:txBody>
      </p:sp>
    </p:spTree>
    <p:extLst>
      <p:ext uri="{BB962C8B-B14F-4D97-AF65-F5344CB8AC3E}">
        <p14:creationId xmlns:p14="http://schemas.microsoft.com/office/powerpoint/2010/main" val="26926089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12</a:t>
            </a:fld>
            <a:endParaRPr lang="en-US"/>
          </a:p>
        </p:txBody>
      </p:sp>
    </p:spTree>
    <p:extLst>
      <p:ext uri="{BB962C8B-B14F-4D97-AF65-F5344CB8AC3E}">
        <p14:creationId xmlns:p14="http://schemas.microsoft.com/office/powerpoint/2010/main" val="28916258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13</a:t>
            </a:fld>
            <a:endParaRPr lang="en-US"/>
          </a:p>
        </p:txBody>
      </p:sp>
    </p:spTree>
    <p:extLst>
      <p:ext uri="{BB962C8B-B14F-4D97-AF65-F5344CB8AC3E}">
        <p14:creationId xmlns:p14="http://schemas.microsoft.com/office/powerpoint/2010/main" val="6533792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14</a:t>
            </a:fld>
            <a:endParaRPr lang="en-US"/>
          </a:p>
        </p:txBody>
      </p:sp>
    </p:spTree>
    <p:extLst>
      <p:ext uri="{BB962C8B-B14F-4D97-AF65-F5344CB8AC3E}">
        <p14:creationId xmlns:p14="http://schemas.microsoft.com/office/powerpoint/2010/main" val="2430523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15</a:t>
            </a:fld>
            <a:endParaRPr lang="en-US"/>
          </a:p>
        </p:txBody>
      </p:sp>
    </p:spTree>
    <p:extLst>
      <p:ext uri="{BB962C8B-B14F-4D97-AF65-F5344CB8AC3E}">
        <p14:creationId xmlns:p14="http://schemas.microsoft.com/office/powerpoint/2010/main" val="37159980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9ECF7A7-8211-4ACB-AB99-8E5FBA85B1DD}" type="slidenum">
              <a:rPr lang="en-US" smtClean="0"/>
              <a:pPr/>
              <a:t>16</a:t>
            </a:fld>
            <a:endParaRPr lang="en-US"/>
          </a:p>
        </p:txBody>
      </p:sp>
    </p:spTree>
    <p:extLst>
      <p:ext uri="{BB962C8B-B14F-4D97-AF65-F5344CB8AC3E}">
        <p14:creationId xmlns:p14="http://schemas.microsoft.com/office/powerpoint/2010/main" val="37273359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17</a:t>
            </a:fld>
            <a:endParaRPr lang="en-US"/>
          </a:p>
        </p:txBody>
      </p:sp>
    </p:spTree>
    <p:extLst>
      <p:ext uri="{BB962C8B-B14F-4D97-AF65-F5344CB8AC3E}">
        <p14:creationId xmlns:p14="http://schemas.microsoft.com/office/powerpoint/2010/main" val="34931525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18</a:t>
            </a:fld>
            <a:endParaRPr lang="en-US"/>
          </a:p>
        </p:txBody>
      </p:sp>
    </p:spTree>
    <p:extLst>
      <p:ext uri="{BB962C8B-B14F-4D97-AF65-F5344CB8AC3E}">
        <p14:creationId xmlns:p14="http://schemas.microsoft.com/office/powerpoint/2010/main" val="22738283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19</a:t>
            </a:fld>
            <a:endParaRPr lang="en-US"/>
          </a:p>
        </p:txBody>
      </p:sp>
    </p:spTree>
    <p:extLst>
      <p:ext uri="{BB962C8B-B14F-4D97-AF65-F5344CB8AC3E}">
        <p14:creationId xmlns:p14="http://schemas.microsoft.com/office/powerpoint/2010/main" val="1872142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20</a:t>
            </a:fld>
            <a:endParaRPr lang="en-US"/>
          </a:p>
        </p:txBody>
      </p:sp>
    </p:spTree>
    <p:extLst>
      <p:ext uri="{BB962C8B-B14F-4D97-AF65-F5344CB8AC3E}">
        <p14:creationId xmlns:p14="http://schemas.microsoft.com/office/powerpoint/2010/main" val="10930526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a:t>
            </a:fld>
            <a:endParaRPr lang="en-US"/>
          </a:p>
        </p:txBody>
      </p:sp>
    </p:spTree>
    <p:extLst>
      <p:ext uri="{BB962C8B-B14F-4D97-AF65-F5344CB8AC3E}">
        <p14:creationId xmlns:p14="http://schemas.microsoft.com/office/powerpoint/2010/main" val="40213428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21</a:t>
            </a:fld>
            <a:endParaRPr lang="en-US"/>
          </a:p>
        </p:txBody>
      </p:sp>
    </p:spTree>
    <p:extLst>
      <p:ext uri="{BB962C8B-B14F-4D97-AF65-F5344CB8AC3E}">
        <p14:creationId xmlns:p14="http://schemas.microsoft.com/office/powerpoint/2010/main" val="24316902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22</a:t>
            </a:fld>
            <a:endParaRPr lang="en-US"/>
          </a:p>
        </p:txBody>
      </p:sp>
    </p:spTree>
    <p:extLst>
      <p:ext uri="{BB962C8B-B14F-4D97-AF65-F5344CB8AC3E}">
        <p14:creationId xmlns:p14="http://schemas.microsoft.com/office/powerpoint/2010/main" val="38661152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23</a:t>
            </a:fld>
            <a:endParaRPr lang="en-US"/>
          </a:p>
        </p:txBody>
      </p:sp>
    </p:spTree>
    <p:extLst>
      <p:ext uri="{BB962C8B-B14F-4D97-AF65-F5344CB8AC3E}">
        <p14:creationId xmlns:p14="http://schemas.microsoft.com/office/powerpoint/2010/main" val="11706284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24</a:t>
            </a:fld>
            <a:endParaRPr lang="en-US"/>
          </a:p>
        </p:txBody>
      </p:sp>
    </p:spTree>
    <p:extLst>
      <p:ext uri="{BB962C8B-B14F-4D97-AF65-F5344CB8AC3E}">
        <p14:creationId xmlns:p14="http://schemas.microsoft.com/office/powerpoint/2010/main" val="24126468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27</a:t>
            </a:fld>
            <a:endParaRPr lang="en-US"/>
          </a:p>
        </p:txBody>
      </p:sp>
    </p:spTree>
    <p:extLst>
      <p:ext uri="{BB962C8B-B14F-4D97-AF65-F5344CB8AC3E}">
        <p14:creationId xmlns:p14="http://schemas.microsoft.com/office/powerpoint/2010/main" val="2898300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9E4D2575-B560-4877-8CDA-7719A02B4D28}" type="slidenum">
              <a:rPr lang="en-US" smtClean="0"/>
              <a:pPr>
                <a:defRPr/>
              </a:pPr>
              <a:t>29</a:t>
            </a:fld>
            <a:endParaRPr lang="en-US"/>
          </a:p>
        </p:txBody>
      </p:sp>
    </p:spTree>
    <p:extLst>
      <p:ext uri="{BB962C8B-B14F-4D97-AF65-F5344CB8AC3E}">
        <p14:creationId xmlns:p14="http://schemas.microsoft.com/office/powerpoint/2010/main" val="2388392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30</a:t>
            </a:fld>
            <a:endParaRPr lang="en-US"/>
          </a:p>
        </p:txBody>
      </p:sp>
    </p:spTree>
    <p:extLst>
      <p:ext uri="{BB962C8B-B14F-4D97-AF65-F5344CB8AC3E}">
        <p14:creationId xmlns:p14="http://schemas.microsoft.com/office/powerpoint/2010/main" val="13317972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31</a:t>
            </a:fld>
            <a:endParaRPr lang="en-US"/>
          </a:p>
        </p:txBody>
      </p:sp>
    </p:spTree>
    <p:extLst>
      <p:ext uri="{BB962C8B-B14F-4D97-AF65-F5344CB8AC3E}">
        <p14:creationId xmlns:p14="http://schemas.microsoft.com/office/powerpoint/2010/main" val="272841501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32</a:t>
            </a:fld>
            <a:endParaRPr lang="en-US"/>
          </a:p>
        </p:txBody>
      </p:sp>
    </p:spTree>
    <p:extLst>
      <p:ext uri="{BB962C8B-B14F-4D97-AF65-F5344CB8AC3E}">
        <p14:creationId xmlns:p14="http://schemas.microsoft.com/office/powerpoint/2010/main" val="35200761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33</a:t>
            </a:fld>
            <a:endParaRPr lang="en-US"/>
          </a:p>
        </p:txBody>
      </p:sp>
    </p:spTree>
    <p:extLst>
      <p:ext uri="{BB962C8B-B14F-4D97-AF65-F5344CB8AC3E}">
        <p14:creationId xmlns:p14="http://schemas.microsoft.com/office/powerpoint/2010/main" val="2284090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4</a:t>
            </a:fld>
            <a:endParaRPr lang="en-US"/>
          </a:p>
        </p:txBody>
      </p:sp>
    </p:spTree>
    <p:extLst>
      <p:ext uri="{BB962C8B-B14F-4D97-AF65-F5344CB8AC3E}">
        <p14:creationId xmlns:p14="http://schemas.microsoft.com/office/powerpoint/2010/main" val="521513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34</a:t>
            </a:fld>
            <a:endParaRPr lang="en-US"/>
          </a:p>
        </p:txBody>
      </p:sp>
    </p:spTree>
    <p:extLst>
      <p:ext uri="{BB962C8B-B14F-4D97-AF65-F5344CB8AC3E}">
        <p14:creationId xmlns:p14="http://schemas.microsoft.com/office/powerpoint/2010/main" val="23403682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35</a:t>
            </a:fld>
            <a:endParaRPr lang="en-US"/>
          </a:p>
        </p:txBody>
      </p:sp>
    </p:spTree>
    <p:extLst>
      <p:ext uri="{BB962C8B-B14F-4D97-AF65-F5344CB8AC3E}">
        <p14:creationId xmlns:p14="http://schemas.microsoft.com/office/powerpoint/2010/main" val="12406660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36</a:t>
            </a:fld>
            <a:endParaRPr lang="en-US"/>
          </a:p>
        </p:txBody>
      </p:sp>
    </p:spTree>
    <p:extLst>
      <p:ext uri="{BB962C8B-B14F-4D97-AF65-F5344CB8AC3E}">
        <p14:creationId xmlns:p14="http://schemas.microsoft.com/office/powerpoint/2010/main" val="3176609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bwMode="auto">
          <a:xfrm>
            <a:off x="1114425" y="703263"/>
            <a:ext cx="4630738" cy="3473450"/>
          </a:xfrm>
          <a:noFill/>
          <a:ln>
            <a:solidFill>
              <a:srgbClr val="000000"/>
            </a:solidFill>
            <a:miter lim="800000"/>
            <a:headEnd/>
            <a:tailEnd/>
          </a:ln>
        </p:spPr>
      </p:sp>
      <p:sp>
        <p:nvSpPr>
          <p:cNvPr id="107523" name="Rectangle 3"/>
          <p:cNvSpPr>
            <a:spLocks noGrp="1" noChangeArrowheads="1"/>
          </p:cNvSpPr>
          <p:nvPr>
            <p:ph type="body" idx="1"/>
          </p:nvPr>
        </p:nvSpPr>
        <p:spPr bwMode="auto">
          <a:noFill/>
        </p:spPr>
        <p:txBody>
          <a:bodyPr/>
          <a:lstStyle/>
          <a:p>
            <a:pPr eaLnBrk="1" hangingPunct="1">
              <a:spcBef>
                <a:spcPct val="0"/>
              </a:spcBef>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5</a:t>
            </a:fld>
            <a:endParaRPr lang="en-US"/>
          </a:p>
        </p:txBody>
      </p:sp>
    </p:spTree>
    <p:extLst>
      <p:ext uri="{BB962C8B-B14F-4D97-AF65-F5344CB8AC3E}">
        <p14:creationId xmlns:p14="http://schemas.microsoft.com/office/powerpoint/2010/main" val="13480220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6</a:t>
            </a:fld>
            <a:endParaRPr lang="en-US"/>
          </a:p>
        </p:txBody>
      </p:sp>
    </p:spTree>
    <p:extLst>
      <p:ext uri="{BB962C8B-B14F-4D97-AF65-F5344CB8AC3E}">
        <p14:creationId xmlns:p14="http://schemas.microsoft.com/office/powerpoint/2010/main" val="13632724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7</a:t>
            </a:fld>
            <a:endParaRPr lang="en-US"/>
          </a:p>
        </p:txBody>
      </p:sp>
    </p:spTree>
    <p:extLst>
      <p:ext uri="{BB962C8B-B14F-4D97-AF65-F5344CB8AC3E}">
        <p14:creationId xmlns:p14="http://schemas.microsoft.com/office/powerpoint/2010/main" val="3396433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8</a:t>
            </a:fld>
            <a:endParaRPr lang="en-US"/>
          </a:p>
        </p:txBody>
      </p:sp>
    </p:spTree>
    <p:extLst>
      <p:ext uri="{BB962C8B-B14F-4D97-AF65-F5344CB8AC3E}">
        <p14:creationId xmlns:p14="http://schemas.microsoft.com/office/powerpoint/2010/main" val="12323191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9</a:t>
            </a:fld>
            <a:endParaRPr lang="en-US"/>
          </a:p>
        </p:txBody>
      </p:sp>
    </p:spTree>
    <p:extLst>
      <p:ext uri="{BB962C8B-B14F-4D97-AF65-F5344CB8AC3E}">
        <p14:creationId xmlns:p14="http://schemas.microsoft.com/office/powerpoint/2010/main" val="71106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9ECF7A7-8211-4ACB-AB99-8E5FBA85B1DD}" type="slidenum">
              <a:rPr lang="en-US" smtClean="0"/>
              <a:pPr/>
              <a:t>10</a:t>
            </a:fld>
            <a:endParaRPr lang="en-US"/>
          </a:p>
        </p:txBody>
      </p:sp>
    </p:spTree>
    <p:extLst>
      <p:ext uri="{BB962C8B-B14F-4D97-AF65-F5344CB8AC3E}">
        <p14:creationId xmlns:p14="http://schemas.microsoft.com/office/powerpoint/2010/main" val="329137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fld id="{F06205A1-EF71-9942-97EE-313A0CC8CADC}" type="datetimeFigureOut">
              <a:rPr lang="en-US" smtClean="0"/>
              <a:pPr/>
              <a:t>4/21/2016</a:t>
            </a:fld>
            <a:endParaRPr lang="en-US"/>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endParaRPr lang="en-US"/>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fld id="{BC81CCF8-9EA2-A449-B3CF-326B7D63510C}" type="slidenum">
              <a:rPr lang="en-US" smtClean="0"/>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a:defRPr/>
            </a:pPr>
            <a:r>
              <a:rPr lang="en-US"/>
              <a:t>Ch 17</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a:defRPr/>
            </a:pPr>
            <a:r>
              <a:rPr lang="en-US"/>
              <a:t>17-</a:t>
            </a:r>
            <a:fld id="{B587FDE5-6BAB-4F6A-852B-900377903E6C}"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457200" y="18288"/>
            <a:ext cx="2895600" cy="329184"/>
          </a:xfrm>
          <a:prstGeom prst="rect">
            <a:avLst/>
          </a:prstGeom>
        </p:spPr>
        <p:txBody>
          <a:bodyPr/>
          <a:lstStyle/>
          <a:p>
            <a:pPr>
              <a:defRPr/>
            </a:pPr>
            <a:r>
              <a:rPr lang="en-US"/>
              <a:t>Ch 17</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a:defRPr/>
            </a:pPr>
            <a:r>
              <a:rPr lang="en-US"/>
              <a:t>17-</a:t>
            </a:r>
            <a:fld id="{0A9C9972-74E2-40BF-A6DC-28B92EE07377}"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49302"/>
            <a:ext cx="8229600" cy="990600"/>
          </a:xfrm>
        </p:spPr>
        <p:txBody>
          <a:bodyPr/>
          <a:lstStyle/>
          <a:p>
            <a:r>
              <a:rPr lang="en-US"/>
              <a:t>Click to edit Master title style</a:t>
            </a:r>
          </a:p>
        </p:txBody>
      </p:sp>
      <p:sp>
        <p:nvSpPr>
          <p:cNvPr id="3" name="Content Placeholder 2"/>
          <p:cNvSpPr>
            <a:spLocks noGrp="1"/>
          </p:cNvSpPr>
          <p:nvPr>
            <p:ph idx="1"/>
          </p:nvPr>
        </p:nvSpPr>
        <p:spPr>
          <a:xfrm>
            <a:off x="457200" y="2291964"/>
            <a:ext cx="8229600" cy="4876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18288"/>
            <a:ext cx="2895600" cy="329184"/>
          </a:xfrm>
          <a:prstGeom prst="rect">
            <a:avLst/>
          </a:prstGeom>
        </p:spPr>
        <p:txBody>
          <a:bodyPr/>
          <a:lstStyle/>
          <a:p>
            <a:pPr>
              <a:defRPr/>
            </a:pPr>
            <a:r>
              <a:rPr lang="en-US"/>
              <a:t>Ch 17</a:t>
            </a:r>
          </a:p>
        </p:txBody>
      </p:sp>
      <p:sp>
        <p:nvSpPr>
          <p:cNvPr id="5" name="Footer Placeholder 4"/>
          <p:cNvSpPr>
            <a:spLocks noGrp="1"/>
          </p:cNvSpPr>
          <p:nvPr>
            <p:ph type="ftr" sz="quarter" idx="11"/>
          </p:nvPr>
        </p:nvSpPr>
        <p:spPr>
          <a:xfrm>
            <a:off x="3429000" y="18288"/>
            <a:ext cx="4114800" cy="329184"/>
          </a:xfrm>
          <a:prstGeom prst="rect">
            <a:avLst/>
          </a:prstGeom>
        </p:spPr>
        <p:txBody>
          <a:bodyPr/>
          <a:lstStyle/>
          <a:p>
            <a:pPr>
              <a:defRPr/>
            </a:pPr>
            <a:r>
              <a:rPr lang="en-US"/>
              <a:t>Copyright © 2010 Pearson Education, Inc. publishing as Prentice Hall</a:t>
            </a:r>
          </a:p>
        </p:txBody>
      </p:sp>
      <p:sp>
        <p:nvSpPr>
          <p:cNvPr id="6" name="Slide Number Placeholder 5"/>
          <p:cNvSpPr>
            <a:spLocks noGrp="1"/>
          </p:cNvSpPr>
          <p:nvPr>
            <p:ph type="sldNum" sz="quarter" idx="12"/>
          </p:nvPr>
        </p:nvSpPr>
        <p:spPr>
          <a:xfrm>
            <a:off x="7620000" y="18288"/>
            <a:ext cx="1066800" cy="329184"/>
          </a:xfrm>
          <a:prstGeom prst="rect">
            <a:avLst/>
          </a:prstGeom>
        </p:spPr>
        <p:txBody>
          <a:bodyPr/>
          <a:lstStyle/>
          <a:p>
            <a:pPr>
              <a:defRPr/>
            </a:pPr>
            <a:r>
              <a:rPr lang="en-US"/>
              <a:t>17-</a:t>
            </a:r>
            <a:fld id="{136B64C4-73C1-4BAE-A759-40C7892A2EB0}"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57200" y="18288"/>
            <a:ext cx="2895600" cy="329184"/>
          </a:xfrm>
          <a:prstGeom prst="rect">
            <a:avLst/>
          </a:prstGeom>
        </p:spPr>
        <p:txBody>
          <a:bodyPr/>
          <a:lstStyle/>
          <a:p>
            <a:pPr>
              <a:defRPr/>
            </a:pPr>
            <a:r>
              <a:rPr lang="en-US"/>
              <a:t>Ch 17</a:t>
            </a: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pPr>
              <a:defRPr/>
            </a:pPr>
            <a:r>
              <a:rPr lang="en-US"/>
              <a:t>17-</a:t>
            </a:r>
            <a:fld id="{F0C9991D-62AE-4207-9DAC-F7C30F52EE35}"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457200" y="18288"/>
            <a:ext cx="2895600" cy="329184"/>
          </a:xfrm>
          <a:prstGeom prst="rect">
            <a:avLst/>
          </a:prstGeom>
        </p:spPr>
        <p:txBody>
          <a:bodyPr/>
          <a:lstStyle/>
          <a:p>
            <a:pPr>
              <a:defRPr/>
            </a:pPr>
            <a:r>
              <a:rPr lang="en-US"/>
              <a:t>Ch 17</a:t>
            </a:r>
          </a:p>
        </p:txBody>
      </p:sp>
      <p:sp>
        <p:nvSpPr>
          <p:cNvPr id="8" name="Footer Placeholder 7"/>
          <p:cNvSpPr>
            <a:spLocks noGrp="1"/>
          </p:cNvSpPr>
          <p:nvPr>
            <p:ph type="ftr" sz="quarter" idx="11"/>
          </p:nvPr>
        </p:nvSpPr>
        <p:spPr>
          <a:xfrm>
            <a:off x="3429000" y="18288"/>
            <a:ext cx="4114800" cy="329184"/>
          </a:xfrm>
          <a:prstGeom prst="rect">
            <a:avLst/>
          </a:prstGeom>
        </p:spPr>
        <p:txBody>
          <a:bodyPr/>
          <a:lstStyle/>
          <a:p>
            <a:pPr>
              <a:defRPr/>
            </a:pPr>
            <a:r>
              <a:rPr lang="en-US"/>
              <a:t>Copyright © 2010 Pearson Education, Inc. publishing as Prentice Hall</a:t>
            </a:r>
          </a:p>
        </p:txBody>
      </p:sp>
      <p:sp>
        <p:nvSpPr>
          <p:cNvPr id="9" name="Slide Number Placeholder 8"/>
          <p:cNvSpPr>
            <a:spLocks noGrp="1"/>
          </p:cNvSpPr>
          <p:nvPr>
            <p:ph type="sldNum" sz="quarter" idx="12"/>
          </p:nvPr>
        </p:nvSpPr>
        <p:spPr>
          <a:xfrm>
            <a:off x="7620000" y="18288"/>
            <a:ext cx="1066800" cy="329184"/>
          </a:xfrm>
          <a:prstGeom prst="rect">
            <a:avLst/>
          </a:prstGeom>
        </p:spPr>
        <p:txBody>
          <a:bodyPr/>
          <a:lstStyle/>
          <a:p>
            <a:pPr>
              <a:defRPr/>
            </a:pPr>
            <a:r>
              <a:rPr lang="en-US"/>
              <a:t>17-</a:t>
            </a:r>
            <a:fld id="{C7F1D79F-B803-4D7C-9522-4C0CA6BD56FE}"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18288"/>
            <a:ext cx="2895600" cy="329184"/>
          </a:xfrm>
          <a:prstGeom prst="rect">
            <a:avLst/>
          </a:prstGeom>
        </p:spPr>
        <p:txBody>
          <a:bodyPr/>
          <a:lstStyle/>
          <a:p>
            <a:fld id="{2EC60F12-13BC-4B4D-A4B8-2610AFDFBA57}" type="datetimeFigureOut">
              <a:rPr lang="en-US" smtClean="0"/>
              <a:t>4/21/2016</a:t>
            </a:fld>
            <a:endParaRPr lang="en-US"/>
          </a:p>
        </p:txBody>
      </p:sp>
      <p:sp>
        <p:nvSpPr>
          <p:cNvPr id="4" name="Footer Placeholder 3"/>
          <p:cNvSpPr>
            <a:spLocks noGrp="1"/>
          </p:cNvSpPr>
          <p:nvPr>
            <p:ph type="ftr" sz="quarter" idx="11"/>
          </p:nvPr>
        </p:nvSpPr>
        <p:spPr>
          <a:xfrm>
            <a:off x="3429000" y="18288"/>
            <a:ext cx="4114800" cy="329184"/>
          </a:xfrm>
          <a:prstGeom prst="rect">
            <a:avLst/>
          </a:prstGeom>
        </p:spPr>
        <p:txBody>
          <a:bodyPr/>
          <a:lstStyle/>
          <a:p>
            <a:endParaRPr lang="en-US"/>
          </a:p>
        </p:txBody>
      </p:sp>
      <p:sp>
        <p:nvSpPr>
          <p:cNvPr id="5" name="Slide Number Placeholder 4"/>
          <p:cNvSpPr>
            <a:spLocks noGrp="1"/>
          </p:cNvSpPr>
          <p:nvPr>
            <p:ph type="sldNum" sz="quarter" idx="12"/>
          </p:nvPr>
        </p:nvSpPr>
        <p:spPr>
          <a:xfrm>
            <a:off x="7620000" y="18288"/>
            <a:ext cx="1066800" cy="329184"/>
          </a:xfrm>
          <a:prstGeom prst="rect">
            <a:avLst/>
          </a:prstGeom>
        </p:spPr>
        <p:txBody>
          <a:bodyPr/>
          <a:lstStyle/>
          <a:p>
            <a:fld id="{A3F7ECC6-B468-422A-BBB1-82908A28DF02}" type="slidenum">
              <a:rPr lang="en-US" smtClean="0"/>
              <a:t>‹#›</a:t>
            </a:fld>
            <a:endParaRPr lang="en-US"/>
          </a:p>
        </p:txBody>
      </p:sp>
      <p:sp>
        <p:nvSpPr>
          <p:cNvPr id="6"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2014 Pearson Education, Inc.</a:t>
            </a:r>
          </a:p>
        </p:txBody>
      </p:sp>
      <p:sp>
        <p:nvSpPr>
          <p:cNvPr id="7"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13-</a:t>
            </a:r>
            <a:fld id="{60A2C0AA-22B4-4467-8DD5-DFD71E9838E0}" type="slidenum">
              <a:rPr lang="en-US" sz="120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18288"/>
            <a:ext cx="2895600" cy="329184"/>
          </a:xfrm>
          <a:prstGeom prst="rect">
            <a:avLst/>
          </a:prstGeom>
        </p:spPr>
        <p:txBody>
          <a:bodyPr/>
          <a:lstStyle/>
          <a:p>
            <a:fld id="{2EC60F12-13BC-4B4D-A4B8-2610AFDFBA57}" type="datetimeFigureOut">
              <a:rPr lang="en-US" smtClean="0"/>
              <a:t>4/21/2016</a:t>
            </a:fld>
            <a:endParaRPr lang="en-US"/>
          </a:p>
        </p:txBody>
      </p:sp>
      <p:sp>
        <p:nvSpPr>
          <p:cNvPr id="3" name="Footer Placeholder 2"/>
          <p:cNvSpPr>
            <a:spLocks noGrp="1"/>
          </p:cNvSpPr>
          <p:nvPr>
            <p:ph type="ftr" sz="quarter" idx="11"/>
          </p:nvPr>
        </p:nvSpPr>
        <p:spPr>
          <a:xfrm>
            <a:off x="3429000" y="18288"/>
            <a:ext cx="4114800" cy="329184"/>
          </a:xfrm>
          <a:prstGeom prst="rect">
            <a:avLst/>
          </a:prstGeom>
        </p:spPr>
        <p:txBody>
          <a:bodyPr/>
          <a:lstStyle/>
          <a:p>
            <a:endParaRPr lang="en-US"/>
          </a:p>
        </p:txBody>
      </p:sp>
      <p:sp>
        <p:nvSpPr>
          <p:cNvPr id="4" name="Slide Number Placeholder 3"/>
          <p:cNvSpPr>
            <a:spLocks noGrp="1"/>
          </p:cNvSpPr>
          <p:nvPr>
            <p:ph type="sldNum" sz="quarter" idx="12"/>
          </p:nvPr>
        </p:nvSpPr>
        <p:spPr>
          <a:xfrm>
            <a:off x="7620000" y="18288"/>
            <a:ext cx="1066800" cy="329184"/>
          </a:xfrm>
          <a:prstGeom prst="rect">
            <a:avLst/>
          </a:prstGeom>
        </p:spPr>
        <p:txBody>
          <a:bodyPr/>
          <a:lstStyle/>
          <a:p>
            <a:fld id="{A3F7ECC6-B468-422A-BBB1-82908A28DF02}" type="slidenum">
              <a:rPr lang="en-US" smtClean="0"/>
              <a:t>‹#›</a:t>
            </a:fld>
            <a:endParaRPr lang="en-US"/>
          </a:p>
        </p:txBody>
      </p:sp>
      <p:sp>
        <p:nvSpPr>
          <p:cNvPr id="5"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a:defRPr/>
            </a:pPr>
            <a:r>
              <a:rPr lang="en-US"/>
              <a:t>Ch 17</a:t>
            </a: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pPr>
              <a:defRPr/>
            </a:pPr>
            <a:r>
              <a:rPr lang="en-US"/>
              <a:t>17-</a:t>
            </a:r>
            <a:fld id="{316E9826-F5D6-4824-B8D8-4F6A7E6768CA}"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18288"/>
            <a:ext cx="2895600" cy="329184"/>
          </a:xfrm>
          <a:prstGeom prst="rect">
            <a:avLst/>
          </a:prstGeom>
        </p:spPr>
        <p:txBody>
          <a:bodyPr/>
          <a:lstStyle/>
          <a:p>
            <a:pPr>
              <a:defRPr/>
            </a:pPr>
            <a:r>
              <a:rPr lang="en-US"/>
              <a:t>Ch 17</a:t>
            </a:r>
          </a:p>
        </p:txBody>
      </p:sp>
      <p:sp>
        <p:nvSpPr>
          <p:cNvPr id="6" name="Footer Placeholder 5"/>
          <p:cNvSpPr>
            <a:spLocks noGrp="1"/>
          </p:cNvSpPr>
          <p:nvPr>
            <p:ph type="ftr" sz="quarter" idx="11"/>
          </p:nvPr>
        </p:nvSpPr>
        <p:spPr>
          <a:xfrm>
            <a:off x="3429000" y="18288"/>
            <a:ext cx="4114800" cy="329184"/>
          </a:xfrm>
          <a:prstGeom prst="rect">
            <a:avLst/>
          </a:prstGeom>
        </p:spPr>
        <p:txBody>
          <a:bodyPr/>
          <a:lstStyle/>
          <a:p>
            <a:pPr>
              <a:defRPr/>
            </a:pPr>
            <a:r>
              <a:rPr lang="en-US"/>
              <a:t>Copyright © 2010 Pearson Education, Inc. publishing as Prentice Hall</a:t>
            </a:r>
          </a:p>
        </p:txBody>
      </p:sp>
      <p:sp>
        <p:nvSpPr>
          <p:cNvPr id="7" name="Slide Number Placeholder 6"/>
          <p:cNvSpPr>
            <a:spLocks noGrp="1"/>
          </p:cNvSpPr>
          <p:nvPr>
            <p:ph type="sldNum" sz="quarter" idx="12"/>
          </p:nvPr>
        </p:nvSpPr>
        <p:spPr>
          <a:xfrm>
            <a:off x="7620000" y="18288"/>
            <a:ext cx="1066800" cy="329184"/>
          </a:xfrm>
          <a:prstGeom prst="rect">
            <a:avLst/>
          </a:prstGeom>
        </p:spPr>
        <p:txBody>
          <a:bodyPr/>
          <a:lstStyle/>
          <a:p>
            <a:pPr>
              <a:defRPr/>
            </a:pPr>
            <a:r>
              <a:rPr lang="en-US"/>
              <a:t>17-</a:t>
            </a:r>
            <a:fld id="{BABC6260-9C45-4200-A2FF-54825FF257F5}"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ooter Placeholder 4"/>
          <p:cNvSpPr txBox="1">
            <a:spLocks/>
          </p:cNvSpPr>
          <p:nvPr userDrawn="1"/>
        </p:nvSpPr>
        <p:spPr>
          <a:xfrm>
            <a:off x="2895600" y="6416675"/>
            <a:ext cx="3352800" cy="365125"/>
          </a:xfrm>
          <a:prstGeom prst="rect">
            <a:avLst/>
          </a:prstGeom>
        </p:spPr>
        <p:txBody>
          <a:bodyPr lIns="0" tIns="0" rIns="0" bIns="0" anchor="b"/>
          <a:lstStyle/>
          <a:p>
            <a:pPr algn="ctr" fontAlgn="auto">
              <a:spcBef>
                <a:spcPts val="0"/>
              </a:spcBef>
              <a:spcAft>
                <a:spcPts val="0"/>
              </a:spcAft>
              <a:defRPr/>
            </a:pPr>
            <a:endParaRPr lang="en-US" sz="1200" dirty="0">
              <a:solidFill>
                <a:schemeClr val="tx2">
                  <a:shade val="90000"/>
                </a:schemeClr>
              </a:solidFill>
              <a:latin typeface="+mn-lt"/>
              <a:cs typeface="+mn-cs"/>
            </a:endParaRPr>
          </a:p>
          <a:p>
            <a:pPr algn="ctr" fontAlgn="auto">
              <a:spcBef>
                <a:spcPts val="0"/>
              </a:spcBef>
              <a:spcAft>
                <a:spcPts val="0"/>
              </a:spcAft>
              <a:defRPr/>
            </a:pPr>
            <a:r>
              <a:rPr lang="en-US" sz="1200" dirty="0">
                <a:solidFill>
                  <a:schemeClr val="tx2">
                    <a:shade val="90000"/>
                  </a:schemeClr>
                </a:solidFill>
                <a:latin typeface="+mn-lt"/>
                <a:cs typeface="+mn-cs"/>
              </a:rPr>
              <a:t>Copyright © 2017 Pearson Education, Inc.</a:t>
            </a:r>
          </a:p>
        </p:txBody>
      </p:sp>
      <p:sp>
        <p:nvSpPr>
          <p:cNvPr id="11" name="Slide Number Placeholder 5"/>
          <p:cNvSpPr txBox="1">
            <a:spLocks/>
          </p:cNvSpPr>
          <p:nvPr userDrawn="1"/>
        </p:nvSpPr>
        <p:spPr>
          <a:xfrm>
            <a:off x="7944265" y="6423302"/>
            <a:ext cx="762000" cy="365125"/>
          </a:xfrm>
          <a:prstGeom prst="rect">
            <a:avLst/>
          </a:prstGeom>
        </p:spPr>
        <p:txBody>
          <a:bodyPr lIns="0" tIns="0" rIns="0" bIns="0" anchor="b"/>
          <a:lstStyle/>
          <a:p>
            <a:pPr algn="r" fontAlgn="auto">
              <a:spcBef>
                <a:spcPts val="0"/>
              </a:spcBef>
              <a:spcAft>
                <a:spcPts val="0"/>
              </a:spcAft>
              <a:defRPr/>
            </a:pPr>
            <a:r>
              <a:rPr lang="en-US" sz="1200" dirty="0">
                <a:solidFill>
                  <a:schemeClr val="tx2">
                    <a:shade val="90000"/>
                  </a:schemeClr>
                </a:solidFill>
                <a:latin typeface="+mn-lt"/>
                <a:cs typeface="+mn-cs"/>
              </a:rPr>
              <a:t>15-</a:t>
            </a:r>
            <a:fld id="{60A2C0AA-22B4-4467-8DD5-DFD71E9838E0}" type="slidenum">
              <a:rPr lang="en-US" sz="1200" smtClean="0">
                <a:solidFill>
                  <a:schemeClr val="tx2">
                    <a:shade val="90000"/>
                  </a:schemeClr>
                </a:solidFill>
                <a:latin typeface="+mn-lt"/>
                <a:cs typeface="+mn-cs"/>
              </a:rPr>
              <a:pPr algn="r" fontAlgn="auto">
                <a:spcBef>
                  <a:spcPts val="0"/>
                </a:spcBef>
                <a:spcAft>
                  <a:spcPts val="0"/>
                </a:spcAft>
                <a:defRPr/>
              </a:pPr>
              <a:t>‹#›</a:t>
            </a:fld>
            <a:endParaRPr lang="en-US" sz="1200" dirty="0">
              <a:solidFill>
                <a:schemeClr val="tx2">
                  <a:shade val="90000"/>
                </a:schemeClr>
              </a:solidFill>
              <a:latin typeface="+mn-lt"/>
              <a:cs typeface="+mn-cs"/>
            </a:endParaRPr>
          </a:p>
        </p:txBody>
      </p:sp>
    </p:spTree>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wmf"/></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cid:3287383400_2177562"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9"/>
          <p:cNvSpPr>
            <a:spLocks noGrp="1"/>
          </p:cNvSpPr>
          <p:nvPr>
            <p:ph type="ctrTitle"/>
          </p:nvPr>
        </p:nvSpPr>
        <p:spPr/>
        <p:txBody>
          <a:bodyPr/>
          <a:lstStyle/>
          <a:p>
            <a:r>
              <a:rPr lang="en-US" dirty="0"/>
              <a:t>Chapter 15</a:t>
            </a:r>
          </a:p>
        </p:txBody>
      </p:sp>
      <p:sp>
        <p:nvSpPr>
          <p:cNvPr id="6" name="Subtitle 5"/>
          <p:cNvSpPr>
            <a:spLocks noGrp="1"/>
          </p:cNvSpPr>
          <p:nvPr>
            <p:ph type="subTitle" idx="1"/>
          </p:nvPr>
        </p:nvSpPr>
        <p:spPr/>
        <p:txBody>
          <a:bodyPr/>
          <a:lstStyle/>
          <a:p>
            <a:r>
              <a:rPr lang="en-US" dirty="0"/>
              <a:t>Understanding Regression Analysis Basics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01237" y="526685"/>
            <a:ext cx="2071486" cy="247095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p:nvPr/>
        </p:nvPicPr>
        <p:blipFill>
          <a:blip r:embed="rId4"/>
          <a:stretch>
            <a:fillRect/>
          </a:stretch>
        </p:blipFill>
        <p:spPr>
          <a:xfrm>
            <a:off x="127220" y="5617994"/>
            <a:ext cx="8833899" cy="91757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Multiple Regression Analysis</a:t>
            </a:r>
            <a:endParaRPr lang="en-US" dirty="0"/>
          </a:p>
        </p:txBody>
      </p:sp>
      <p:sp>
        <p:nvSpPr>
          <p:cNvPr id="31747" name="Rectangle 3"/>
          <p:cNvSpPr>
            <a:spLocks noGrp="1" noChangeArrowheads="1"/>
          </p:cNvSpPr>
          <p:nvPr>
            <p:ph idx="1"/>
          </p:nvPr>
        </p:nvSpPr>
        <p:spPr/>
        <p:txBody>
          <a:bodyPr/>
          <a:lstStyle/>
          <a:p>
            <a:r>
              <a:rPr lang="en-US" b="1" dirty="0"/>
              <a:t>Multiple regression analysis </a:t>
            </a:r>
            <a:r>
              <a:rPr lang="en-US" dirty="0"/>
              <a:t>uses the same concepts as bivariate regression analysis, but uses more than one independent variable.</a:t>
            </a:r>
          </a:p>
          <a:p>
            <a:r>
              <a:rPr lang="en-US" dirty="0"/>
              <a:t>A general </a:t>
            </a:r>
            <a:r>
              <a:rPr lang="en-US" b="1" dirty="0"/>
              <a:t>conceptual model </a:t>
            </a:r>
            <a:r>
              <a:rPr lang="en-US" dirty="0"/>
              <a:t>identifies independent and dependent variables and shows their basic relationships to one another.</a:t>
            </a:r>
          </a:p>
          <a:p>
            <a:endParaRPr lang="en-US" dirty="0"/>
          </a:p>
        </p:txBody>
      </p:sp>
    </p:spTree>
    <p:extLst>
      <p:ext uri="{BB962C8B-B14F-4D97-AF65-F5344CB8AC3E}">
        <p14:creationId xmlns:p14="http://schemas.microsoft.com/office/powerpoint/2010/main" val="443757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normAutofit fontScale="90000"/>
          </a:bodyPr>
          <a:lstStyle/>
          <a:p>
            <a:r>
              <a:rPr lang="en-US" dirty="0"/>
              <a:t>Multiple Regression Analysis: </a:t>
            </a:r>
            <a:br>
              <a:rPr lang="en-US" dirty="0"/>
            </a:br>
            <a:r>
              <a:rPr lang="en-US" dirty="0"/>
              <a:t>A Conceptual Model</a:t>
            </a:r>
          </a:p>
        </p:txBody>
      </p:sp>
      <p:pic>
        <p:nvPicPr>
          <p:cNvPr id="32771"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921123" y="1866293"/>
            <a:ext cx="7301753" cy="3993776"/>
          </a:xfrm>
        </p:spPr>
      </p:pic>
    </p:spTree>
    <p:extLst>
      <p:ext uri="{BB962C8B-B14F-4D97-AF65-F5344CB8AC3E}">
        <p14:creationId xmlns:p14="http://schemas.microsoft.com/office/powerpoint/2010/main" val="117595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normAutofit fontScale="90000"/>
          </a:bodyPr>
          <a:lstStyle/>
          <a:p>
            <a:r>
              <a:rPr lang="en-US" dirty="0"/>
              <a:t>Multiple Regression Analysis Described</a:t>
            </a:r>
          </a:p>
        </p:txBody>
      </p:sp>
      <p:sp>
        <p:nvSpPr>
          <p:cNvPr id="2" name="Content Placeholder 1"/>
          <p:cNvSpPr>
            <a:spLocks noGrp="1"/>
          </p:cNvSpPr>
          <p:nvPr>
            <p:ph idx="1"/>
          </p:nvPr>
        </p:nvSpPr>
        <p:spPr/>
        <p:txBody>
          <a:bodyPr/>
          <a:lstStyle/>
          <a:p>
            <a:r>
              <a:rPr lang="en-US" b="1" dirty="0"/>
              <a:t>Multiple regression </a:t>
            </a:r>
            <a:r>
              <a:rPr lang="en-US" dirty="0"/>
              <a:t>means that you have more than one independent variable to predict a single dependent variable.</a:t>
            </a:r>
          </a:p>
          <a:p>
            <a:r>
              <a:rPr lang="en-US" dirty="0"/>
              <a:t>With multiple regression, the </a:t>
            </a:r>
            <a:r>
              <a:rPr lang="en-US" b="1" dirty="0"/>
              <a:t>regression plane </a:t>
            </a:r>
            <a:r>
              <a:rPr lang="en-US" dirty="0"/>
              <a:t>is the shape of the dependent variables.</a:t>
            </a:r>
          </a:p>
          <a:p>
            <a:endParaRPr lang="en-US" dirty="0"/>
          </a:p>
        </p:txBody>
      </p:sp>
    </p:spTree>
    <p:extLst>
      <p:ext uri="{BB962C8B-B14F-4D97-AF65-F5344CB8AC3E}">
        <p14:creationId xmlns:p14="http://schemas.microsoft.com/office/powerpoint/2010/main" val="14390842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a:t>Basic Assumptions in Multiple Regression</a:t>
            </a:r>
          </a:p>
        </p:txBody>
      </p:sp>
      <p:pic>
        <p:nvPicPr>
          <p:cNvPr id="34819"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2457917"/>
            <a:ext cx="8229600" cy="846262"/>
          </a:xfrm>
        </p:spPr>
      </p:pic>
      <p:pic>
        <p:nvPicPr>
          <p:cNvPr id="34820" name="Picture 7"/>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3141133" y="3304179"/>
            <a:ext cx="5715000" cy="1687513"/>
          </a:xfrm>
        </p:spPr>
      </p:pic>
    </p:spTree>
    <p:extLst>
      <p:ext uri="{BB962C8B-B14F-4D97-AF65-F5344CB8AC3E}">
        <p14:creationId xmlns:p14="http://schemas.microsoft.com/office/powerpoint/2010/main" val="18547681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t>Example of Multiple Regression</a:t>
            </a:r>
            <a:endParaRPr lang="en-US" dirty="0"/>
          </a:p>
        </p:txBody>
      </p:sp>
      <p:sp>
        <p:nvSpPr>
          <p:cNvPr id="35843" name="Rectangle 3"/>
          <p:cNvSpPr>
            <a:spLocks noGrp="1" noChangeArrowheads="1"/>
          </p:cNvSpPr>
          <p:nvPr>
            <p:ph idx="1"/>
          </p:nvPr>
        </p:nvSpPr>
        <p:spPr/>
        <p:txBody>
          <a:bodyPr/>
          <a:lstStyle/>
          <a:p>
            <a:r>
              <a:rPr lang="en-US"/>
              <a:t>We wish to predict customers’ intentions to purchase a Lexus automobile.</a:t>
            </a:r>
          </a:p>
          <a:p>
            <a:r>
              <a:rPr lang="en-US"/>
              <a:t>We performed a survey that included an attitude-toward-Lexus variable, a word-of-mouth variable and an income variable.</a:t>
            </a:r>
            <a:endParaRPr lang="en-US" dirty="0"/>
          </a:p>
        </p:txBody>
      </p:sp>
    </p:spTree>
    <p:extLst>
      <p:ext uri="{BB962C8B-B14F-4D97-AF65-F5344CB8AC3E}">
        <p14:creationId xmlns:p14="http://schemas.microsoft.com/office/powerpoint/2010/main" val="3281861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a:t>Example of Multiple Regression</a:t>
            </a:r>
            <a:endParaRPr lang="en-US" dirty="0"/>
          </a:p>
        </p:txBody>
      </p:sp>
      <p:pic>
        <p:nvPicPr>
          <p:cNvPr id="36867"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457200" y="3149868"/>
            <a:ext cx="8229600" cy="1960027"/>
          </a:xfrm>
        </p:spPr>
      </p:pic>
      <p:sp>
        <p:nvSpPr>
          <p:cNvPr id="36868" name="Rectangle 3"/>
          <p:cNvSpPr>
            <a:spLocks noGrp="1" noChangeArrowheads="1"/>
          </p:cNvSpPr>
          <p:nvPr>
            <p:ph type="body" sz="half" idx="4294967295"/>
          </p:nvPr>
        </p:nvSpPr>
        <p:spPr>
          <a:xfrm>
            <a:off x="461963" y="1938338"/>
            <a:ext cx="6477000" cy="609600"/>
          </a:xfrm>
        </p:spPr>
        <p:txBody>
          <a:bodyPr/>
          <a:lstStyle/>
          <a:p>
            <a:pPr eaLnBrk="1" hangingPunct="1"/>
            <a:r>
              <a:rPr lang="en-US" dirty="0">
                <a:latin typeface="Trebuchet MS" pitchFamily="34" charset="0"/>
              </a:rPr>
              <a:t>The resultant equation:</a:t>
            </a:r>
          </a:p>
          <a:p>
            <a:pPr eaLnBrk="1" hangingPunct="1"/>
            <a:endParaRPr lang="en-US" dirty="0"/>
          </a:p>
        </p:txBody>
      </p:sp>
    </p:spTree>
    <p:extLst>
      <p:ext uri="{BB962C8B-B14F-4D97-AF65-F5344CB8AC3E}">
        <p14:creationId xmlns:p14="http://schemas.microsoft.com/office/powerpoint/2010/main" val="21973889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t>Example of Multiple Regression</a:t>
            </a:r>
            <a:endParaRPr lang="en-US" dirty="0"/>
          </a:p>
        </p:txBody>
      </p:sp>
      <p:sp>
        <p:nvSpPr>
          <p:cNvPr id="38915" name="Rectangle 3"/>
          <p:cNvSpPr>
            <a:spLocks noGrp="1" noChangeArrowheads="1"/>
          </p:cNvSpPr>
          <p:nvPr>
            <p:ph idx="1"/>
          </p:nvPr>
        </p:nvSpPr>
        <p:spPr/>
        <p:txBody>
          <a:bodyPr/>
          <a:lstStyle/>
          <a:p>
            <a:pPr marL="0" indent="0">
              <a:buNone/>
            </a:pPr>
            <a:r>
              <a:rPr lang="en-US" dirty="0"/>
              <a:t>This multiple regression equation means that we can predict a consumer’s intention to buy a Lexus level if you know three variables: </a:t>
            </a:r>
          </a:p>
          <a:p>
            <a:endParaRPr lang="en-US" dirty="0"/>
          </a:p>
          <a:p>
            <a:pPr lvl="1"/>
            <a:r>
              <a:rPr lang="en-US" sz="2400" dirty="0"/>
              <a:t>Attitude toward Lexus</a:t>
            </a:r>
          </a:p>
          <a:p>
            <a:pPr lvl="1"/>
            <a:r>
              <a:rPr lang="en-US" sz="2400" dirty="0"/>
              <a:t>Friends’ negative comments about Lexus </a:t>
            </a:r>
          </a:p>
          <a:p>
            <a:pPr lvl="1"/>
            <a:r>
              <a:rPr lang="en-US" sz="2400" dirty="0"/>
              <a:t>Income level using a scale with 10 income levels.</a:t>
            </a:r>
          </a:p>
          <a:p>
            <a:pPr marL="0" indent="0">
              <a:buNone/>
            </a:pPr>
            <a:endParaRPr lang="en-US" sz="2800" dirty="0"/>
          </a:p>
        </p:txBody>
      </p:sp>
    </p:spTree>
    <p:extLst>
      <p:ext uri="{BB962C8B-B14F-4D97-AF65-F5344CB8AC3E}">
        <p14:creationId xmlns:p14="http://schemas.microsoft.com/office/powerpoint/2010/main" val="5649480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t>Example of Multiple Regression</a:t>
            </a:r>
            <a:endParaRPr lang="en-US" dirty="0"/>
          </a:p>
        </p:txBody>
      </p:sp>
      <p:pic>
        <p:nvPicPr>
          <p:cNvPr id="38915" name="Picture 5"/>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43853" y="2825517"/>
            <a:ext cx="6656294" cy="2608729"/>
          </a:xfrm>
        </p:spPr>
      </p:pic>
      <p:sp>
        <p:nvSpPr>
          <p:cNvPr id="38916" name="Rectangle 3"/>
          <p:cNvSpPr>
            <a:spLocks noGrp="1" noChangeArrowheads="1"/>
          </p:cNvSpPr>
          <p:nvPr>
            <p:ph type="body" sz="half" idx="4294967295"/>
          </p:nvPr>
        </p:nvSpPr>
        <p:spPr>
          <a:xfrm>
            <a:off x="461963" y="1938338"/>
            <a:ext cx="8113712" cy="990600"/>
          </a:xfrm>
        </p:spPr>
        <p:txBody>
          <a:bodyPr>
            <a:normAutofit/>
          </a:bodyPr>
          <a:lstStyle/>
          <a:p>
            <a:pPr eaLnBrk="1" hangingPunct="1"/>
            <a:r>
              <a:rPr lang="en-US" dirty="0"/>
              <a:t>Calculation of one buyer’s Lexus purchase intention using the multiple regression equation:</a:t>
            </a:r>
          </a:p>
        </p:txBody>
      </p:sp>
    </p:spTree>
    <p:extLst>
      <p:ext uri="{BB962C8B-B14F-4D97-AF65-F5344CB8AC3E}">
        <p14:creationId xmlns:p14="http://schemas.microsoft.com/office/powerpoint/2010/main" val="1248581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t>Example of Multiple Regression</a:t>
            </a:r>
            <a:endParaRPr lang="en-US" dirty="0"/>
          </a:p>
        </p:txBody>
      </p:sp>
      <p:sp>
        <p:nvSpPr>
          <p:cNvPr id="39939" name="Rectangle 3"/>
          <p:cNvSpPr>
            <a:spLocks noGrp="1" noChangeArrowheads="1"/>
          </p:cNvSpPr>
          <p:nvPr>
            <p:ph idx="1"/>
          </p:nvPr>
        </p:nvSpPr>
        <p:spPr/>
        <p:txBody>
          <a:bodyPr/>
          <a:lstStyle/>
          <a:p>
            <a:pPr marL="0" indent="0">
              <a:buNone/>
            </a:pPr>
            <a:r>
              <a:rPr lang="en-US" dirty="0"/>
              <a:t>Multiple regression is a powerful tool because it tells us: </a:t>
            </a:r>
          </a:p>
          <a:p>
            <a:pPr lvl="1"/>
            <a:r>
              <a:rPr lang="en-US" sz="2400" dirty="0"/>
              <a:t>Which factors predict the dependent variable</a:t>
            </a:r>
          </a:p>
          <a:p>
            <a:pPr lvl="1"/>
            <a:r>
              <a:rPr lang="en-US" sz="2400" dirty="0"/>
              <a:t>Which way (the sign) each factor influences the dependent variable</a:t>
            </a:r>
          </a:p>
          <a:p>
            <a:pPr lvl="1"/>
            <a:r>
              <a:rPr lang="en-US" sz="2400" dirty="0"/>
              <a:t>How much (the size of bi) each factor influences it</a:t>
            </a:r>
          </a:p>
        </p:txBody>
      </p:sp>
    </p:spTree>
    <p:extLst>
      <p:ext uri="{BB962C8B-B14F-4D97-AF65-F5344CB8AC3E}">
        <p14:creationId xmlns:p14="http://schemas.microsoft.com/office/powerpoint/2010/main" val="27802894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t>Multiple R</a:t>
            </a:r>
            <a:endParaRPr lang="en-US" dirty="0"/>
          </a:p>
        </p:txBody>
      </p:sp>
      <p:sp>
        <p:nvSpPr>
          <p:cNvPr id="43011" name="Rectangle 3"/>
          <p:cNvSpPr>
            <a:spLocks noGrp="1" noChangeArrowheads="1"/>
          </p:cNvSpPr>
          <p:nvPr>
            <p:ph idx="1"/>
          </p:nvPr>
        </p:nvSpPr>
        <p:spPr/>
        <p:txBody>
          <a:bodyPr/>
          <a:lstStyle/>
          <a:p>
            <a:r>
              <a:rPr lang="en-US" dirty="0"/>
              <a:t>Multiple R: also called the </a:t>
            </a:r>
            <a:r>
              <a:rPr lang="en-US" b="1" dirty="0"/>
              <a:t>coefficient of determination</a:t>
            </a:r>
            <a:r>
              <a:rPr lang="en-US" dirty="0"/>
              <a:t>, is a measure of the strength of the overall linear relationship in multiple regression.</a:t>
            </a:r>
          </a:p>
          <a:p>
            <a:r>
              <a:rPr lang="en-US" dirty="0"/>
              <a:t>It indicates how well the independent variables can predict the dependent variable.</a:t>
            </a:r>
          </a:p>
          <a:p>
            <a:pPr marL="0" indent="0">
              <a:buNone/>
            </a:pPr>
            <a:endParaRPr lang="en-US" dirty="0"/>
          </a:p>
        </p:txBody>
      </p:sp>
    </p:spTree>
    <p:extLst>
      <p:ext uri="{BB962C8B-B14F-4D97-AF65-F5344CB8AC3E}">
        <p14:creationId xmlns:p14="http://schemas.microsoft.com/office/powerpoint/2010/main" val="41829599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7044" y="890186"/>
            <a:ext cx="5064241" cy="52493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63119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t>Multiple R</a:t>
            </a:r>
            <a:endParaRPr lang="en-US" dirty="0"/>
          </a:p>
        </p:txBody>
      </p:sp>
      <p:sp>
        <p:nvSpPr>
          <p:cNvPr id="44035" name="Rectangle 3"/>
          <p:cNvSpPr>
            <a:spLocks noGrp="1" noChangeArrowheads="1"/>
          </p:cNvSpPr>
          <p:nvPr>
            <p:ph idx="1"/>
          </p:nvPr>
        </p:nvSpPr>
        <p:spPr/>
        <p:txBody>
          <a:bodyPr/>
          <a:lstStyle/>
          <a:p>
            <a:r>
              <a:rPr lang="en-US"/>
              <a:t>Multiple R ranges from 0 to +1 and represents the amount of the dependent variable that is “explained,” or accounted for, by the combined independent variables.</a:t>
            </a:r>
            <a:endParaRPr lang="en-US" dirty="0"/>
          </a:p>
        </p:txBody>
      </p:sp>
    </p:spTree>
    <p:extLst>
      <p:ext uri="{BB962C8B-B14F-4D97-AF65-F5344CB8AC3E}">
        <p14:creationId xmlns:p14="http://schemas.microsoft.com/office/powerpoint/2010/main" val="2119331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t>Multiple R</a:t>
            </a:r>
            <a:endParaRPr lang="en-US" dirty="0"/>
          </a:p>
        </p:txBody>
      </p:sp>
      <p:sp>
        <p:nvSpPr>
          <p:cNvPr id="45059" name="Rectangle 3"/>
          <p:cNvSpPr>
            <a:spLocks noGrp="1" noChangeArrowheads="1"/>
          </p:cNvSpPr>
          <p:nvPr>
            <p:ph idx="1"/>
          </p:nvPr>
        </p:nvSpPr>
        <p:spPr/>
        <p:txBody>
          <a:bodyPr/>
          <a:lstStyle/>
          <a:p>
            <a:r>
              <a:rPr lang="en-US"/>
              <a:t>Researchers convert the Multiple R into a percentage: Multiple R of .75 means that the regression findings will explain 75% of the dependent variable.</a:t>
            </a:r>
            <a:endParaRPr lang="en-US" dirty="0"/>
          </a:p>
        </p:txBody>
      </p:sp>
    </p:spTree>
    <p:extLst>
      <p:ext uri="{BB962C8B-B14F-4D97-AF65-F5344CB8AC3E}">
        <p14:creationId xmlns:p14="http://schemas.microsoft.com/office/powerpoint/2010/main" val="4259297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normAutofit fontScale="90000"/>
          </a:bodyPr>
          <a:lstStyle/>
          <a:p>
            <a:r>
              <a:rPr lang="en-US" dirty="0"/>
              <a:t>Basic Assumptions of Multiple Regression</a:t>
            </a:r>
          </a:p>
        </p:txBody>
      </p:sp>
      <p:sp>
        <p:nvSpPr>
          <p:cNvPr id="41987" name="Rectangle 3"/>
          <p:cNvSpPr>
            <a:spLocks noGrp="1" noChangeArrowheads="1"/>
          </p:cNvSpPr>
          <p:nvPr>
            <p:ph idx="1"/>
          </p:nvPr>
        </p:nvSpPr>
        <p:spPr/>
        <p:txBody>
          <a:bodyPr/>
          <a:lstStyle/>
          <a:p>
            <a:r>
              <a:rPr lang="en-US" b="1" dirty="0"/>
              <a:t>Independence</a:t>
            </a:r>
            <a:r>
              <a:rPr lang="en-US" dirty="0"/>
              <a:t> assumption: the independent variables must be statistically independent and uncorrelated with one another (the presence of strong correlations among independent variables is called </a:t>
            </a:r>
            <a:r>
              <a:rPr lang="en-US" b="1" dirty="0" err="1"/>
              <a:t>multicollinearity</a:t>
            </a:r>
            <a:r>
              <a:rPr lang="en-US" dirty="0"/>
              <a:t>)</a:t>
            </a:r>
          </a:p>
        </p:txBody>
      </p:sp>
    </p:spTree>
    <p:extLst>
      <p:ext uri="{BB962C8B-B14F-4D97-AF65-F5344CB8AC3E}">
        <p14:creationId xmlns:p14="http://schemas.microsoft.com/office/powerpoint/2010/main" val="26193646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Assumptions of Multiple Regression</a:t>
            </a:r>
          </a:p>
        </p:txBody>
      </p:sp>
      <p:sp>
        <p:nvSpPr>
          <p:cNvPr id="3" name="Content Placeholder 2"/>
          <p:cNvSpPr>
            <a:spLocks noGrp="1"/>
          </p:cNvSpPr>
          <p:nvPr>
            <p:ph idx="1"/>
          </p:nvPr>
        </p:nvSpPr>
        <p:spPr/>
        <p:txBody>
          <a:bodyPr/>
          <a:lstStyle/>
          <a:p>
            <a:pPr marL="0" indent="0">
              <a:buNone/>
            </a:pPr>
            <a:r>
              <a:rPr lang="en-US" b="1" dirty="0"/>
              <a:t>Variance inflation factor </a:t>
            </a:r>
            <a:r>
              <a:rPr lang="en-US" dirty="0"/>
              <a:t>(VIF): can be used to assess and eliminate </a:t>
            </a:r>
            <a:r>
              <a:rPr lang="en-US" dirty="0" err="1"/>
              <a:t>multicollinearity</a:t>
            </a:r>
            <a:endParaRPr lang="en-US" dirty="0"/>
          </a:p>
          <a:p>
            <a:pPr lvl="1"/>
            <a:r>
              <a:rPr lang="en-US" sz="2400" dirty="0"/>
              <a:t>VIF is a statistical value that identifies what independent variable(s) contribute to </a:t>
            </a:r>
            <a:r>
              <a:rPr lang="en-US" sz="2400" dirty="0" err="1"/>
              <a:t>multicollinearity</a:t>
            </a:r>
            <a:r>
              <a:rPr lang="en-US" sz="2400" dirty="0"/>
              <a:t> and should be removed</a:t>
            </a:r>
          </a:p>
          <a:p>
            <a:pPr lvl="1"/>
            <a:r>
              <a:rPr lang="en-US" sz="2400" dirty="0"/>
              <a:t>Any variable with VIF of greater than 10 should be removed</a:t>
            </a:r>
          </a:p>
          <a:p>
            <a:endParaRPr lang="en-US" sz="2800" dirty="0"/>
          </a:p>
        </p:txBody>
      </p:sp>
    </p:spTree>
    <p:extLst>
      <p:ext uri="{BB962C8B-B14F-4D97-AF65-F5344CB8AC3E}">
        <p14:creationId xmlns:p14="http://schemas.microsoft.com/office/powerpoint/2010/main" val="34433301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Basic Assumptions in Multiple Regression</a:t>
            </a:r>
          </a:p>
        </p:txBody>
      </p:sp>
      <p:sp>
        <p:nvSpPr>
          <p:cNvPr id="3" name="Content Placeholder 2"/>
          <p:cNvSpPr>
            <a:spLocks noGrp="1"/>
          </p:cNvSpPr>
          <p:nvPr>
            <p:ph idx="1"/>
          </p:nvPr>
        </p:nvSpPr>
        <p:spPr/>
        <p:txBody>
          <a:bodyPr/>
          <a:lstStyle/>
          <a:p>
            <a:r>
              <a:rPr lang="en-US" dirty="0"/>
              <a:t>The inclusion of each independent variable preserves the straight-line assumptions of multiple regression analysis. This is sometimes known as </a:t>
            </a:r>
            <a:r>
              <a:rPr lang="en-US" b="1" dirty="0" err="1"/>
              <a:t>additivity</a:t>
            </a:r>
            <a:r>
              <a:rPr lang="en-US" dirty="0"/>
              <a:t> because each new independent variable is added to the regression equation.</a:t>
            </a:r>
          </a:p>
        </p:txBody>
      </p:sp>
    </p:spTree>
    <p:extLst>
      <p:ext uri="{BB962C8B-B14F-4D97-AF65-F5344CB8AC3E}">
        <p14:creationId xmlns:p14="http://schemas.microsoft.com/office/powerpoint/2010/main" val="3690119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endParaRPr lang="en-US"/>
          </a:p>
        </p:txBody>
      </p:sp>
      <p:sp>
        <p:nvSpPr>
          <p:cNvPr id="3" name="Slide Number Placeholder 2"/>
          <p:cNvSpPr>
            <a:spLocks noGrp="1"/>
          </p:cNvSpPr>
          <p:nvPr>
            <p:ph type="sldNum" sz="quarter" idx="12"/>
          </p:nvPr>
        </p:nvSpPr>
        <p:spPr/>
        <p:txBody>
          <a:bodyPr/>
          <a:lstStyle/>
          <a:p>
            <a:fld id="{A3F7ECC6-B468-422A-BBB1-82908A28DF02}" type="slidenum">
              <a:rPr lang="en-US" smtClean="0"/>
              <a:t>25</a:t>
            </a:fld>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59" y="964642"/>
            <a:ext cx="8776293" cy="4973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90988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677" y="864899"/>
            <a:ext cx="8822452" cy="5154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9168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“Trimming” the Regression</a:t>
            </a:r>
            <a:endParaRPr lang="en-US" dirty="0"/>
          </a:p>
        </p:txBody>
      </p:sp>
      <p:sp>
        <p:nvSpPr>
          <p:cNvPr id="3" name="Content Placeholder 2"/>
          <p:cNvSpPr>
            <a:spLocks noGrp="1"/>
          </p:cNvSpPr>
          <p:nvPr>
            <p:ph idx="1"/>
          </p:nvPr>
        </p:nvSpPr>
        <p:spPr/>
        <p:txBody>
          <a:bodyPr/>
          <a:lstStyle/>
          <a:p>
            <a:r>
              <a:rPr lang="en-US"/>
              <a:t>A trimmed regression means that you eliminate the nonsignificant independent variables and, then, rerun the regression.</a:t>
            </a:r>
          </a:p>
          <a:p>
            <a:r>
              <a:rPr lang="en-US"/>
              <a:t>Run trimmed regressions iteratively until all betas are significant.</a:t>
            </a:r>
          </a:p>
          <a:p>
            <a:r>
              <a:rPr lang="en-US"/>
              <a:t>The resultant regression model expresses the salient independent variables.</a:t>
            </a:r>
            <a:endParaRPr lang="en-US" dirty="0"/>
          </a:p>
        </p:txBody>
      </p:sp>
    </p:spTree>
    <p:extLst>
      <p:ext uri="{BB962C8B-B14F-4D97-AF65-F5344CB8AC3E}">
        <p14:creationId xmlns:p14="http://schemas.microsoft.com/office/powerpoint/2010/main" val="39203362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0871" y="1019856"/>
            <a:ext cx="8794278" cy="49420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460375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a:t>Special Uses of Multiple Regression</a:t>
            </a:r>
            <a:endParaRPr lang="en-US" dirty="0"/>
          </a:p>
        </p:txBody>
      </p:sp>
      <p:sp>
        <p:nvSpPr>
          <p:cNvPr id="50179" name="Rectangle 3"/>
          <p:cNvSpPr>
            <a:spLocks noGrp="1" noChangeArrowheads="1"/>
          </p:cNvSpPr>
          <p:nvPr>
            <p:ph idx="1"/>
          </p:nvPr>
        </p:nvSpPr>
        <p:spPr/>
        <p:txBody>
          <a:bodyPr/>
          <a:lstStyle/>
          <a:p>
            <a:r>
              <a:rPr lang="en-US"/>
              <a:t>Dummy independent variable: scales with a nominal 0-versus-1 coding scheme</a:t>
            </a:r>
          </a:p>
          <a:p>
            <a:r>
              <a:rPr lang="en-US"/>
              <a:t>Using standardized betas to compare independent variables: allows direct comparison of each independent value</a:t>
            </a:r>
          </a:p>
          <a:p>
            <a:r>
              <a:rPr lang="en-US"/>
              <a:t>Using multiple regression as a screening device: identify variables to exclude</a:t>
            </a:r>
          </a:p>
          <a:p>
            <a:endParaRPr lang="en-US" dirty="0"/>
          </a:p>
        </p:txBody>
      </p:sp>
    </p:spTree>
    <p:extLst>
      <p:ext uri="{BB962C8B-B14F-4D97-AF65-F5344CB8AC3E}">
        <p14:creationId xmlns:p14="http://schemas.microsoft.com/office/powerpoint/2010/main" val="23486726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3613" y="1091252"/>
            <a:ext cx="4463758" cy="4841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746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dirty="0"/>
              <a:t>Stepwise Multiple Regression</a:t>
            </a:r>
          </a:p>
        </p:txBody>
      </p:sp>
      <p:sp>
        <p:nvSpPr>
          <p:cNvPr id="52227" name="Rectangle 3"/>
          <p:cNvSpPr>
            <a:spLocks noGrp="1" noChangeArrowheads="1"/>
          </p:cNvSpPr>
          <p:nvPr>
            <p:ph idx="1"/>
          </p:nvPr>
        </p:nvSpPr>
        <p:spPr/>
        <p:txBody>
          <a:bodyPr/>
          <a:lstStyle/>
          <a:p>
            <a:r>
              <a:rPr lang="en-US" b="1" dirty="0"/>
              <a:t>Stepwise regression </a:t>
            </a:r>
            <a:r>
              <a:rPr lang="en-US" dirty="0"/>
              <a:t>is useful when there are many independent variables, and a researcher wants to narrow the set down to a smaller number of statistically significant variables.</a:t>
            </a:r>
          </a:p>
        </p:txBody>
      </p:sp>
    </p:spTree>
    <p:extLst>
      <p:ext uri="{BB962C8B-B14F-4D97-AF65-F5344CB8AC3E}">
        <p14:creationId xmlns:p14="http://schemas.microsoft.com/office/powerpoint/2010/main" val="59116813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dirty="0"/>
              <a:t>Stepwise Multiple Regression</a:t>
            </a:r>
          </a:p>
        </p:txBody>
      </p:sp>
      <p:sp>
        <p:nvSpPr>
          <p:cNvPr id="3" name="Content Placeholder 2"/>
          <p:cNvSpPr>
            <a:spLocks noGrp="1"/>
          </p:cNvSpPr>
          <p:nvPr>
            <p:ph idx="1"/>
          </p:nvPr>
        </p:nvSpPr>
        <p:spPr/>
        <p:txBody>
          <a:bodyPr>
            <a:normAutofit/>
          </a:bodyPr>
          <a:lstStyle/>
          <a:p>
            <a:r>
              <a:rPr lang="en-US" dirty="0"/>
              <a:t>The one independent variable that is statistically significant and explains the most variance is entered first into the multiple regression equation.</a:t>
            </a:r>
          </a:p>
          <a:p>
            <a:r>
              <a:rPr lang="en-US" dirty="0"/>
              <a:t>Then, each statistically significant independent variable is added in order of variance explained.</a:t>
            </a:r>
          </a:p>
          <a:p>
            <a:r>
              <a:rPr lang="en-US" dirty="0"/>
              <a:t>All insignificant independent variables are excluded.</a:t>
            </a:r>
          </a:p>
          <a:p>
            <a:pPr lvl="1"/>
            <a:endParaRPr lang="en-US" dirty="0"/>
          </a:p>
          <a:p>
            <a:endParaRPr lang="en-US" dirty="0"/>
          </a:p>
        </p:txBody>
      </p:sp>
    </p:spTree>
    <p:extLst>
      <p:ext uri="{BB962C8B-B14F-4D97-AF65-F5344CB8AC3E}">
        <p14:creationId xmlns:p14="http://schemas.microsoft.com/office/powerpoint/2010/main" val="9799616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704850"/>
            <a:ext cx="8229600" cy="544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5093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675" y="494919"/>
            <a:ext cx="6818468" cy="60256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449156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normAutofit fontScale="90000"/>
          </a:bodyPr>
          <a:lstStyle/>
          <a:p>
            <a:r>
              <a:rPr lang="en-US" dirty="0"/>
              <a:t>Three Warnings Regarding Multiple Regression Analysis</a:t>
            </a:r>
          </a:p>
        </p:txBody>
      </p:sp>
      <p:sp>
        <p:nvSpPr>
          <p:cNvPr id="55299" name="Rectangle 3"/>
          <p:cNvSpPr>
            <a:spLocks noGrp="1" noChangeArrowheads="1"/>
          </p:cNvSpPr>
          <p:nvPr>
            <p:ph idx="1"/>
          </p:nvPr>
        </p:nvSpPr>
        <p:spPr/>
        <p:txBody>
          <a:bodyPr/>
          <a:lstStyle/>
          <a:p>
            <a:r>
              <a:rPr lang="en-US" dirty="0"/>
              <a:t>Regression is a statistical tool, not a cause-and-effect statement.</a:t>
            </a:r>
          </a:p>
          <a:p>
            <a:r>
              <a:rPr lang="en-US" dirty="0"/>
              <a:t>Regression analysis should not be applied outside the boundaries of data used to develop the regression model.</a:t>
            </a:r>
          </a:p>
          <a:p>
            <a:r>
              <a:rPr lang="en-US" dirty="0"/>
              <a:t>Chapter 15 is simplified…regression analysis is complex and requires additional study.</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604904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Reporting Findings to Clients</a:t>
            </a:r>
            <a:endParaRPr lang="en-US" dirty="0"/>
          </a:p>
        </p:txBody>
      </p:sp>
      <p:sp>
        <p:nvSpPr>
          <p:cNvPr id="3" name="Content Placeholder 2"/>
          <p:cNvSpPr>
            <a:spLocks noGrp="1"/>
          </p:cNvSpPr>
          <p:nvPr>
            <p:ph idx="1"/>
          </p:nvPr>
        </p:nvSpPr>
        <p:spPr/>
        <p:txBody>
          <a:bodyPr/>
          <a:lstStyle/>
          <a:p>
            <a:pPr marL="0" indent="0">
              <a:buNone/>
            </a:pPr>
            <a:r>
              <a:rPr lang="en-US" dirty="0"/>
              <a:t>Most important when used as a screening devise:</a:t>
            </a:r>
          </a:p>
          <a:p>
            <a:pPr lvl="1"/>
            <a:r>
              <a:rPr lang="en-US" sz="2400" dirty="0"/>
              <a:t>Dependent variable</a:t>
            </a:r>
          </a:p>
          <a:p>
            <a:pPr lvl="1"/>
            <a:r>
              <a:rPr lang="en-US" sz="2400" dirty="0"/>
              <a:t>Statistically significant independent variables</a:t>
            </a:r>
          </a:p>
          <a:p>
            <a:pPr lvl="1"/>
            <a:r>
              <a:rPr lang="en-US" sz="2400" dirty="0"/>
              <a:t>Signs of beta coefficients</a:t>
            </a:r>
          </a:p>
          <a:p>
            <a:pPr lvl="1"/>
            <a:r>
              <a:rPr lang="en-US" sz="2400" dirty="0"/>
              <a:t>Standardized bets coefficients for significant variables</a:t>
            </a:r>
          </a:p>
        </p:txBody>
      </p:sp>
    </p:spTree>
    <p:extLst>
      <p:ext uri="{BB962C8B-B14F-4D97-AF65-F5344CB8AC3E}">
        <p14:creationId xmlns:p14="http://schemas.microsoft.com/office/powerpoint/2010/main" val="16538029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0" y="549275"/>
            <a:ext cx="8229600" cy="990600"/>
          </a:xfrm>
        </p:spPr>
        <p:txBody>
          <a:bodyPr/>
          <a:lstStyle/>
          <a:p>
            <a:r>
              <a:rPr lang="en-US"/>
              <a:t>Example </a:t>
            </a: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719" y="1447800"/>
            <a:ext cx="7823066" cy="477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43572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3725863" y="2297113"/>
            <a:ext cx="9144001" cy="0"/>
          </a:xfrm>
          <a:prstGeom prst="rect">
            <a:avLst/>
          </a:prstGeom>
          <a:noFill/>
          <a:ln w="25400">
            <a:noFill/>
            <a:miter lim="800000"/>
            <a:headEnd/>
            <a:tailEnd/>
          </a:ln>
        </p:spPr>
        <p:txBody>
          <a:bodyPr wrap="none" anchor="ctr">
            <a:spAutoFit/>
          </a:bodyPr>
          <a:lstStyle/>
          <a:p>
            <a:endParaRPr lang="en-US">
              <a:latin typeface="Calibri" charset="0"/>
            </a:endParaRPr>
          </a:p>
        </p:txBody>
      </p:sp>
      <p:pic>
        <p:nvPicPr>
          <p:cNvPr id="59395" name="Picture 5" descr="cid:3287383400_2177562"/>
          <p:cNvPicPr>
            <a:picLocks noChangeAspect="1" noChangeArrowheads="1"/>
          </p:cNvPicPr>
          <p:nvPr/>
        </p:nvPicPr>
        <p:blipFill>
          <a:blip r:embed="rId3" r:link="rId4" cstate="print"/>
          <a:srcRect/>
          <a:stretch>
            <a:fillRect/>
          </a:stretch>
        </p:blipFill>
        <p:spPr bwMode="auto">
          <a:xfrm>
            <a:off x="342900" y="971550"/>
            <a:ext cx="8423275" cy="2747963"/>
          </a:xfrm>
          <a:prstGeom prst="rect">
            <a:avLst/>
          </a:prstGeom>
          <a:solidFill>
            <a:schemeClr val="hlink"/>
          </a:solidFill>
          <a:ln w="9525">
            <a:solidFill>
              <a:schemeClr val="bg1"/>
            </a:solidFill>
            <a:miter lim="800000"/>
            <a:headEnd/>
            <a:tailEnd/>
          </a:ln>
        </p:spPr>
      </p:pic>
      <p:sp>
        <p:nvSpPr>
          <p:cNvPr id="59396" name="Rectangle 6"/>
          <p:cNvSpPr>
            <a:spLocks noChangeArrowheads="1"/>
          </p:cNvSpPr>
          <p:nvPr/>
        </p:nvSpPr>
        <p:spPr bwMode="auto">
          <a:xfrm>
            <a:off x="708025" y="3894138"/>
            <a:ext cx="7589838" cy="1069975"/>
          </a:xfrm>
          <a:prstGeom prst="rect">
            <a:avLst/>
          </a:prstGeom>
          <a:noFill/>
          <a:ln w="25400">
            <a:noFill/>
            <a:miter lim="800000"/>
            <a:headEnd/>
            <a:tailEnd/>
          </a:ln>
        </p:spPr>
        <p:txBody>
          <a:bodyPr anchor="ctr">
            <a:spAutoFit/>
          </a:bodyPr>
          <a:lstStyle/>
          <a:p>
            <a:pPr algn="ctr"/>
            <a:r>
              <a:rPr lang="en-US" sz="1600">
                <a:solidFill>
                  <a:srgbClr val="000000"/>
                </a:solidFill>
                <a:cs typeface="Times New Roman"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Bivariate Linear Regression Analysis</a:t>
            </a:r>
          </a:p>
        </p:txBody>
      </p:sp>
      <p:sp>
        <p:nvSpPr>
          <p:cNvPr id="3" name="Content Placeholder 2"/>
          <p:cNvSpPr>
            <a:spLocks noGrp="1"/>
          </p:cNvSpPr>
          <p:nvPr>
            <p:ph idx="1"/>
          </p:nvPr>
        </p:nvSpPr>
        <p:spPr/>
        <p:txBody>
          <a:bodyPr/>
          <a:lstStyle/>
          <a:p>
            <a:r>
              <a:rPr lang="en-US" b="1" dirty="0"/>
              <a:t>Regression analysis </a:t>
            </a:r>
            <a:r>
              <a:rPr lang="en-US" dirty="0"/>
              <a:t>is a predictive analysis technique in which one or more variables are used to predict the level of another by use of the straight-line formula. </a:t>
            </a:r>
          </a:p>
          <a:p>
            <a:r>
              <a:rPr lang="en-US" b="1" dirty="0"/>
              <a:t>Bivariate regression </a:t>
            </a:r>
            <a:r>
              <a:rPr lang="en-US" dirty="0"/>
              <a:t>means only two variables are being analyzed, and researchers sometimes refer to this case as “simple regression”.</a:t>
            </a:r>
          </a:p>
        </p:txBody>
      </p:sp>
    </p:spTree>
    <p:extLst>
      <p:ext uri="{BB962C8B-B14F-4D97-AF65-F5344CB8AC3E}">
        <p14:creationId xmlns:p14="http://schemas.microsoft.com/office/powerpoint/2010/main" val="42664672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dirty="0"/>
              <a:t>Bivariate Linear Regression Analysis</a:t>
            </a:r>
          </a:p>
        </p:txBody>
      </p:sp>
      <p:pic>
        <p:nvPicPr>
          <p:cNvPr id="22531" name="Picture 14"/>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3269674" y="3862780"/>
            <a:ext cx="2604651" cy="534202"/>
          </a:xfrm>
        </p:spPr>
      </p:pic>
      <p:sp>
        <p:nvSpPr>
          <p:cNvPr id="22532" name="Rectangle 3"/>
          <p:cNvSpPr>
            <a:spLocks noGrp="1" noChangeArrowheads="1"/>
          </p:cNvSpPr>
          <p:nvPr>
            <p:ph type="body" sz="half" idx="4294967295"/>
          </p:nvPr>
        </p:nvSpPr>
        <p:spPr>
          <a:xfrm>
            <a:off x="461963" y="1938338"/>
            <a:ext cx="8382000" cy="2590800"/>
          </a:xfrm>
        </p:spPr>
        <p:txBody>
          <a:bodyPr/>
          <a:lstStyle/>
          <a:p>
            <a:r>
              <a:rPr lang="en-US" dirty="0"/>
              <a:t>With bivariate analysis, one variable is used to predict another variable.</a:t>
            </a:r>
          </a:p>
          <a:p>
            <a:r>
              <a:rPr lang="en-US" dirty="0"/>
              <a:t>The straight-line equation is the basis of regression analysis.</a:t>
            </a:r>
          </a:p>
          <a:p>
            <a:pPr eaLnBrk="1" hangingPunct="1"/>
            <a:endParaRPr lang="en-US" dirty="0"/>
          </a:p>
          <a:p>
            <a:pPr eaLnBrk="1" hangingPunct="1"/>
            <a:endParaRPr lang="en-US" sz="2800" dirty="0"/>
          </a:p>
        </p:txBody>
      </p:sp>
      <p:pic>
        <p:nvPicPr>
          <p:cNvPr id="22533" name="Picture 11"/>
          <p:cNvPicPr>
            <a:picLocks noGrp="1" noChangeAspect="1" noChangeArrowheads="1"/>
          </p:cNvPicPr>
          <p:nvPr>
            <p:ph sz="quarter" idx="4294967295"/>
          </p:nvPr>
        </p:nvPicPr>
        <p:blipFill>
          <a:blip r:embed="rId4" cstate="print">
            <a:extLst>
              <a:ext uri="{28A0092B-C50C-407E-A947-70E740481C1C}">
                <a14:useLocalDpi xmlns:a14="http://schemas.microsoft.com/office/drawing/2010/main" val="0"/>
              </a:ext>
            </a:extLst>
          </a:blip>
          <a:srcRect/>
          <a:stretch>
            <a:fillRect/>
          </a:stretch>
        </p:blipFill>
        <p:spPr>
          <a:xfrm>
            <a:off x="461963" y="4412512"/>
            <a:ext cx="7280275" cy="1703388"/>
          </a:xfrm>
        </p:spPr>
      </p:pic>
    </p:spTree>
    <p:extLst>
      <p:ext uri="{BB962C8B-B14F-4D97-AF65-F5344CB8AC3E}">
        <p14:creationId xmlns:p14="http://schemas.microsoft.com/office/powerpoint/2010/main" val="10732813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549275"/>
            <a:ext cx="8229600" cy="990600"/>
          </a:xfrm>
        </p:spPr>
        <p:txBody>
          <a:bodyPr>
            <a:normAutofit/>
          </a:bodyPr>
          <a:lstStyle/>
          <a:p>
            <a:r>
              <a:rPr lang="en-US" dirty="0"/>
              <a:t>Bivariate Linear Regression Analysis</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611" y="1876425"/>
            <a:ext cx="6312446" cy="426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0537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t>Basic Regression Analysis Concepts</a:t>
            </a:r>
          </a:p>
        </p:txBody>
      </p:sp>
      <p:sp>
        <p:nvSpPr>
          <p:cNvPr id="24579" name="Rectangle 3"/>
          <p:cNvSpPr>
            <a:spLocks noGrp="1" noChangeArrowheads="1"/>
          </p:cNvSpPr>
          <p:nvPr>
            <p:ph idx="1"/>
          </p:nvPr>
        </p:nvSpPr>
        <p:spPr/>
        <p:txBody>
          <a:bodyPr/>
          <a:lstStyle/>
          <a:p>
            <a:r>
              <a:rPr lang="en-US" b="1" dirty="0"/>
              <a:t>Independent variable</a:t>
            </a:r>
            <a:r>
              <a:rPr lang="en-US" dirty="0"/>
              <a:t>: used to predict the independent variable (x in the regression straight-line equation)</a:t>
            </a:r>
          </a:p>
          <a:p>
            <a:r>
              <a:rPr lang="en-US" b="1" dirty="0"/>
              <a:t>Dependent variable</a:t>
            </a:r>
            <a:r>
              <a:rPr lang="en-US" dirty="0"/>
              <a:t>: that which is predicted (y in the regression straight-line equation)</a:t>
            </a:r>
          </a:p>
        </p:txBody>
      </p:sp>
    </p:spTree>
    <p:extLst>
      <p:ext uri="{BB962C8B-B14F-4D97-AF65-F5344CB8AC3E}">
        <p14:creationId xmlns:p14="http://schemas.microsoft.com/office/powerpoint/2010/main" val="1519449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Improving Regression Analysis</a:t>
            </a:r>
          </a:p>
        </p:txBody>
      </p:sp>
      <p:sp>
        <p:nvSpPr>
          <p:cNvPr id="3" name="Content Placeholder 2"/>
          <p:cNvSpPr>
            <a:spLocks noGrp="1"/>
          </p:cNvSpPr>
          <p:nvPr>
            <p:ph idx="1"/>
          </p:nvPr>
        </p:nvSpPr>
        <p:spPr/>
        <p:txBody>
          <a:bodyPr/>
          <a:lstStyle/>
          <a:p>
            <a:r>
              <a:rPr lang="en-US" dirty="0"/>
              <a:t>Identify any </a:t>
            </a:r>
            <a:r>
              <a:rPr lang="en-US" b="1" dirty="0"/>
              <a:t>outlier</a:t>
            </a:r>
            <a:r>
              <a:rPr lang="en-US" dirty="0"/>
              <a:t> -- a data point that is substantially outside the normal range of the data points being analyzed.</a:t>
            </a:r>
          </a:p>
        </p:txBody>
      </p:sp>
    </p:spTree>
    <p:extLst>
      <p:ext uri="{BB962C8B-B14F-4D97-AF65-F5344CB8AC3E}">
        <p14:creationId xmlns:p14="http://schemas.microsoft.com/office/powerpoint/2010/main" val="2882727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rmAutofit fontScale="90000"/>
          </a:bodyPr>
          <a:lstStyle/>
          <a:p>
            <a:r>
              <a:rPr lang="en-US" dirty="0"/>
              <a:t>Computing the Slope and the Intercept</a:t>
            </a:r>
          </a:p>
        </p:txBody>
      </p:sp>
      <p:sp>
        <p:nvSpPr>
          <p:cNvPr id="25603" name="Rectangle 3"/>
          <p:cNvSpPr>
            <a:spLocks noGrp="1" noChangeArrowheads="1"/>
          </p:cNvSpPr>
          <p:nvPr>
            <p:ph idx="1"/>
          </p:nvPr>
        </p:nvSpPr>
        <p:spPr/>
        <p:txBody>
          <a:bodyPr/>
          <a:lstStyle/>
          <a:p>
            <a:r>
              <a:rPr lang="en-US" b="1" dirty="0"/>
              <a:t>Least squares criterion</a:t>
            </a:r>
            <a:r>
              <a:rPr lang="en-US" dirty="0"/>
              <a:t>: used in regression analysis; guarantees that the “best” straight-line slope and intercept will be calculated</a:t>
            </a:r>
          </a:p>
        </p:txBody>
      </p:sp>
    </p:spTree>
    <p:extLst>
      <p:ext uri="{BB962C8B-B14F-4D97-AF65-F5344CB8AC3E}">
        <p14:creationId xmlns:p14="http://schemas.microsoft.com/office/powerpoint/2010/main" val="87508120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18.xml.rels><?xml version="1.0" encoding="UTF-8" standalone="yes"?>
<Relationships xmlns="http://schemas.openxmlformats.org/package/2006/relationships"><Relationship Id="rId1" Type="http://schemas.openxmlformats.org/officeDocument/2006/relationships/customXmlProps" Target="itemProps18.xml"/></Relationships>
</file>

<file path=customXml/_rels/item19.xml.rels><?xml version="1.0" encoding="UTF-8" standalone="yes"?>
<Relationships xmlns="http://schemas.openxmlformats.org/package/2006/relationships"><Relationship Id="rId1" Type="http://schemas.openxmlformats.org/officeDocument/2006/relationships/customXmlProps" Target="itemProps19.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20.xml.rels><?xml version="1.0" encoding="UTF-8" standalone="yes"?>
<Relationships xmlns="http://schemas.openxmlformats.org/package/2006/relationships"><Relationship Id="rId1" Type="http://schemas.openxmlformats.org/officeDocument/2006/relationships/customXmlProps" Target="itemProps20.xml"/></Relationships>
</file>

<file path=customXml/_rels/item21.xml.rels><?xml version="1.0" encoding="UTF-8" standalone="yes"?>
<Relationships xmlns="http://schemas.openxmlformats.org/package/2006/relationships"><Relationship Id="rId1" Type="http://schemas.openxmlformats.org/officeDocument/2006/relationships/customXmlProps" Target="itemProps21.xml"/></Relationships>
</file>

<file path=customXml/_rels/item22.xml.rels><?xml version="1.0" encoding="UTF-8" standalone="yes"?>
<Relationships xmlns="http://schemas.openxmlformats.org/package/2006/relationships"><Relationship Id="rId1" Type="http://schemas.openxmlformats.org/officeDocument/2006/relationships/customXmlProps" Target="itemProps22.xml"/></Relationships>
</file>

<file path=customXml/_rels/item23.xml.rels><?xml version="1.0" encoding="UTF-8" standalone="yes"?>
<Relationships xmlns="http://schemas.openxmlformats.org/package/2006/relationships"><Relationship Id="rId1" Type="http://schemas.openxmlformats.org/officeDocument/2006/relationships/customXmlProps" Target="itemProps23.xml"/></Relationships>
</file>

<file path=customXml/_rels/item24.xml.rels><?xml version="1.0" encoding="UTF-8" standalone="yes"?>
<Relationships xmlns="http://schemas.openxmlformats.org/package/2006/relationships"><Relationship Id="rId1" Type="http://schemas.openxmlformats.org/officeDocument/2006/relationships/customXmlProps" Target="itemProps24.xml"/></Relationships>
</file>

<file path=customXml/_rels/item25.xml.rels><?xml version="1.0" encoding="UTF-8" standalone="yes"?>
<Relationships xmlns="http://schemas.openxmlformats.org/package/2006/relationships"><Relationship Id="rId1" Type="http://schemas.openxmlformats.org/officeDocument/2006/relationships/customXmlProps" Target="itemProps25.xml"/></Relationships>
</file>

<file path=customXml/_rels/item26.xml.rels><?xml version="1.0" encoding="UTF-8" standalone="yes"?>
<Relationships xmlns="http://schemas.openxmlformats.org/package/2006/relationships"><Relationship Id="rId1" Type="http://schemas.openxmlformats.org/officeDocument/2006/relationships/customXmlProps" Target="itemProps26.xml"/></Relationships>
</file>

<file path=customXml/_rels/item27.xml.rels><?xml version="1.0" encoding="UTF-8" standalone="yes"?>
<Relationships xmlns="http://schemas.openxmlformats.org/package/2006/relationships"><Relationship Id="rId1" Type="http://schemas.openxmlformats.org/officeDocument/2006/relationships/customXmlProps" Target="itemProps27.xml"/></Relationships>
</file>

<file path=customXml/_rels/item28.xml.rels><?xml version="1.0" encoding="UTF-8" standalone="yes"?>
<Relationships xmlns="http://schemas.openxmlformats.org/package/2006/relationships"><Relationship Id="rId1" Type="http://schemas.openxmlformats.org/officeDocument/2006/relationships/customXmlProps" Target="itemProps28.xml"/></Relationships>
</file>

<file path=customXml/_rels/item29.xml.rels><?xml version="1.0" encoding="UTF-8" standalone="yes"?>
<Relationships xmlns="http://schemas.openxmlformats.org/package/2006/relationships"><Relationship Id="rId1" Type="http://schemas.openxmlformats.org/officeDocument/2006/relationships/customXmlProps" Target="itemProps29.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30.xml.rels><?xml version="1.0" encoding="UTF-8" standalone="yes"?>
<Relationships xmlns="http://schemas.openxmlformats.org/package/2006/relationships"><Relationship Id="rId1" Type="http://schemas.openxmlformats.org/officeDocument/2006/relationships/customXmlProps" Target="itemProps30.xml"/></Relationships>
</file>

<file path=customXml/_rels/item31.xml.rels><?xml version="1.0" encoding="UTF-8" standalone="yes"?>
<Relationships xmlns="http://schemas.openxmlformats.org/package/2006/relationships"><Relationship Id="rId1" Type="http://schemas.openxmlformats.org/officeDocument/2006/relationships/customXmlProps" Target="itemProps31.xml"/></Relationships>
</file>

<file path=customXml/_rels/item32.xml.rels><?xml version="1.0" encoding="UTF-8" standalone="yes"?>
<Relationships xmlns="http://schemas.openxmlformats.org/package/2006/relationships"><Relationship Id="rId1" Type="http://schemas.openxmlformats.org/officeDocument/2006/relationships/customXmlProps" Target="itemProps32.xml"/></Relationships>
</file>

<file path=customXml/_rels/item33.xml.rels><?xml version="1.0" encoding="UTF-8" standalone="yes"?>
<Relationships xmlns="http://schemas.openxmlformats.org/package/2006/relationships"><Relationship Id="rId1" Type="http://schemas.openxmlformats.org/officeDocument/2006/relationships/customXmlProps" Target="itemProps33.xml"/></Relationships>
</file>

<file path=customXml/_rels/item34.xml.rels><?xml version="1.0" encoding="UTF-8" standalone="yes"?>
<Relationships xmlns="http://schemas.openxmlformats.org/package/2006/relationships"><Relationship Id="rId1" Type="http://schemas.openxmlformats.org/officeDocument/2006/relationships/customXmlProps" Target="itemProps34.xml"/></Relationships>
</file>

<file path=customXml/_rels/item35.xml.rels><?xml version="1.0" encoding="UTF-8" standalone="yes"?>
<Relationships xmlns="http://schemas.openxmlformats.org/package/2006/relationships"><Relationship Id="rId1" Type="http://schemas.openxmlformats.org/officeDocument/2006/relationships/customXmlProps" Target="itemProps35.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EsriMapsInfo xmlns="ESRI.ArcGIS.Mapping.OfficeIntegration.PowerPointInfo">
  <Version>Version1</Version>
  <RequiresSignIn>False</RequiresSignIn>
</EsriMapsInfo>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18.xml><?xml version="1.0" encoding="utf-8"?>
<EsriMapsInfo xmlns="ESRI.ArcGIS.Mapping.OfficeIntegration.PowerPointInfo">
  <Version>Version1</Version>
  <RequiresSignIn>False</RequiresSignIn>
</EsriMapsInfo>
</file>

<file path=customXml/item19.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20.xml><?xml version="1.0" encoding="utf-8"?>
<EsriMapsInfo xmlns="ESRI.ArcGIS.Mapping.OfficeIntegration.PowerPointInfo">
  <Version>Version1</Version>
  <RequiresSignIn>False</RequiresSignIn>
</EsriMapsInfo>
</file>

<file path=customXml/item21.xml><?xml version="1.0" encoding="utf-8"?>
<EsriMapsInfo xmlns="ESRI.ArcGIS.Mapping.OfficeIntegration.PowerPointInfo">
  <Version>Version1</Version>
  <RequiresSignIn>False</RequiresSignIn>
</EsriMapsInfo>
</file>

<file path=customXml/item22.xml><?xml version="1.0" encoding="utf-8"?>
<EsriMapsInfo xmlns="ESRI.ArcGIS.Mapping.OfficeIntegration.PowerPointInfo">
  <Version>Version1</Version>
  <RequiresSignIn>False</RequiresSignIn>
</EsriMapsInfo>
</file>

<file path=customXml/item23.xml><?xml version="1.0" encoding="utf-8"?>
<EsriMapsInfo xmlns="ESRI.ArcGIS.Mapping.OfficeIntegration.PowerPointInfo">
  <Version>Version1</Version>
  <RequiresSignIn>False</RequiresSignIn>
</EsriMapsInfo>
</file>

<file path=customXml/item24.xml><?xml version="1.0" encoding="utf-8"?>
<EsriMapsInfo xmlns="ESRI.ArcGIS.Mapping.OfficeIntegration.PowerPointInfo">
  <Version>Version1</Version>
  <RequiresSignIn>False</RequiresSignIn>
</EsriMapsInfo>
</file>

<file path=customXml/item25.xml><?xml version="1.0" encoding="utf-8"?>
<EsriMapsInfo xmlns="ESRI.ArcGIS.Mapping.OfficeIntegration.PowerPointInfo">
  <Version>Version1</Version>
  <RequiresSignIn>False</RequiresSignIn>
</EsriMapsInfo>
</file>

<file path=customXml/item26.xml><?xml version="1.0" encoding="utf-8"?>
<EsriMapsInfo xmlns="ESRI.ArcGIS.Mapping.OfficeIntegration.PowerPointInfo">
  <Version>Version1</Version>
  <RequiresSignIn>False</RequiresSignIn>
</EsriMapsInfo>
</file>

<file path=customXml/item27.xml><?xml version="1.0" encoding="utf-8"?>
<EsriMapsInfo xmlns="ESRI.ArcGIS.Mapping.OfficeIntegration.PowerPointInfo">
  <Version>Version1</Version>
  <RequiresSignIn>False</RequiresSignIn>
</EsriMapsInfo>
</file>

<file path=customXml/item28.xml><?xml version="1.0" encoding="utf-8"?>
<EsriMapsInfo xmlns="ESRI.ArcGIS.Mapping.OfficeIntegration.PowerPointInfo">
  <Version>Version1</Version>
  <RequiresSignIn>False</RequiresSignIn>
</EsriMapsInfo>
</file>

<file path=customXml/item29.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30.xml><?xml version="1.0" encoding="utf-8"?>
<EsriMapsInfo xmlns="ESRI.ArcGIS.Mapping.OfficeIntegration.PowerPointInfo">
  <Version>Version1</Version>
  <RequiresSignIn>False</RequiresSignIn>
</EsriMapsInfo>
</file>

<file path=customXml/item31.xml><?xml version="1.0" encoding="utf-8"?>
<EsriMapsInfo xmlns="ESRI.ArcGIS.Mapping.OfficeIntegration.PowerPointInfo">
  <Version>Version1</Version>
  <RequiresSignIn>False</RequiresSignIn>
</EsriMapsInfo>
</file>

<file path=customXml/item32.xml><?xml version="1.0" encoding="utf-8"?>
<EsriMapsInfo xmlns="ESRI.ArcGIS.Mapping.OfficeIntegration.PowerPointInfo">
  <Version>Version1</Version>
  <RequiresSignIn>False</RequiresSignIn>
</EsriMapsInfo>
</file>

<file path=customXml/item33.xml><?xml version="1.0" encoding="utf-8"?>
<EsriMapsInfo xmlns="ESRI.ArcGIS.Mapping.OfficeIntegration.PowerPointInfo">
  <Version>Version1</Version>
  <RequiresSignIn>False</RequiresSignIn>
</EsriMapsInfo>
</file>

<file path=customXml/item34.xml><?xml version="1.0" encoding="utf-8"?>
<EsriMapsInfo xmlns="ESRI.ArcGIS.Mapping.OfficeIntegration.PowerPointInfo">
  <Version>Version1</Version>
  <RequiresSignIn>False</RequiresSignIn>
</EsriMapsInfo>
</file>

<file path=customXml/item35.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EF1A94A1-1AA8-4B95-874A-0DA422F100F4}">
  <ds:schemaRefs>
    <ds:schemaRef ds:uri="ESRI.ArcGIS.Mapping.OfficeIntegration.PowerPointInfo"/>
  </ds:schemaRefs>
</ds:datastoreItem>
</file>

<file path=customXml/itemProps10.xml><?xml version="1.0" encoding="utf-8"?>
<ds:datastoreItem xmlns:ds="http://schemas.openxmlformats.org/officeDocument/2006/customXml" ds:itemID="{54A4ECB6-5840-4949-8879-0FBC7E80A1CD}">
  <ds:schemaRefs>
    <ds:schemaRef ds:uri="ESRI.ArcGIS.Mapping.OfficeIntegration.PowerPointInfo"/>
  </ds:schemaRefs>
</ds:datastoreItem>
</file>

<file path=customXml/itemProps11.xml><?xml version="1.0" encoding="utf-8"?>
<ds:datastoreItem xmlns:ds="http://schemas.openxmlformats.org/officeDocument/2006/customXml" ds:itemID="{F924ED7D-FA3A-4B4D-9629-10389A7D2C1D}">
  <ds:schemaRefs>
    <ds:schemaRef ds:uri="ESRI.ArcGIS.Mapping.OfficeIntegration.PowerPointInfo"/>
  </ds:schemaRefs>
</ds:datastoreItem>
</file>

<file path=customXml/itemProps12.xml><?xml version="1.0" encoding="utf-8"?>
<ds:datastoreItem xmlns:ds="http://schemas.openxmlformats.org/officeDocument/2006/customXml" ds:itemID="{CEE36913-7235-4431-A440-98B3D3B2F3DD}">
  <ds:schemaRefs>
    <ds:schemaRef ds:uri="ESRI.ArcGIS.Mapping.OfficeIntegration.PowerPointInfo"/>
  </ds:schemaRefs>
</ds:datastoreItem>
</file>

<file path=customXml/itemProps13.xml><?xml version="1.0" encoding="utf-8"?>
<ds:datastoreItem xmlns:ds="http://schemas.openxmlformats.org/officeDocument/2006/customXml" ds:itemID="{49AF32F1-42F2-484B-869E-F13051578F18}">
  <ds:schemaRefs>
    <ds:schemaRef ds:uri="ESRI.ArcGIS.Mapping.OfficeIntegration.PowerPointInfo"/>
  </ds:schemaRefs>
</ds:datastoreItem>
</file>

<file path=customXml/itemProps14.xml><?xml version="1.0" encoding="utf-8"?>
<ds:datastoreItem xmlns:ds="http://schemas.openxmlformats.org/officeDocument/2006/customXml" ds:itemID="{59C0F87C-025D-4036-BE2C-EC2F1D4132E1}">
  <ds:schemaRefs>
    <ds:schemaRef ds:uri="ESRI.ArcGIS.Mapping.OfficeIntegration.PowerPointInfo"/>
  </ds:schemaRefs>
</ds:datastoreItem>
</file>

<file path=customXml/itemProps15.xml><?xml version="1.0" encoding="utf-8"?>
<ds:datastoreItem xmlns:ds="http://schemas.openxmlformats.org/officeDocument/2006/customXml" ds:itemID="{FEE1381F-4724-4CB7-A6B7-E3E6D176301F}">
  <ds:schemaRefs>
    <ds:schemaRef ds:uri="ESRI.ArcGIS.Mapping.OfficeIntegration.PowerPointInfo"/>
  </ds:schemaRefs>
</ds:datastoreItem>
</file>

<file path=customXml/itemProps16.xml><?xml version="1.0" encoding="utf-8"?>
<ds:datastoreItem xmlns:ds="http://schemas.openxmlformats.org/officeDocument/2006/customXml" ds:itemID="{4979978F-96A5-4C39-841F-12EF0840E68F}">
  <ds:schemaRefs>
    <ds:schemaRef ds:uri="ESRI.ArcGIS.Mapping.OfficeIntegration.PowerPointInfo"/>
  </ds:schemaRefs>
</ds:datastoreItem>
</file>

<file path=customXml/itemProps17.xml><?xml version="1.0" encoding="utf-8"?>
<ds:datastoreItem xmlns:ds="http://schemas.openxmlformats.org/officeDocument/2006/customXml" ds:itemID="{CE983790-5EDE-4FBC-B990-2C615B1FE2D1}">
  <ds:schemaRefs>
    <ds:schemaRef ds:uri="ESRI.ArcGIS.Mapping.OfficeIntegration.PowerPointInfo"/>
  </ds:schemaRefs>
</ds:datastoreItem>
</file>

<file path=customXml/itemProps18.xml><?xml version="1.0" encoding="utf-8"?>
<ds:datastoreItem xmlns:ds="http://schemas.openxmlformats.org/officeDocument/2006/customXml" ds:itemID="{E24E5F0F-7F77-4CF8-9A03-C84A52AC3116}">
  <ds:schemaRefs>
    <ds:schemaRef ds:uri="ESRI.ArcGIS.Mapping.OfficeIntegration.PowerPointInfo"/>
  </ds:schemaRefs>
</ds:datastoreItem>
</file>

<file path=customXml/itemProps19.xml><?xml version="1.0" encoding="utf-8"?>
<ds:datastoreItem xmlns:ds="http://schemas.openxmlformats.org/officeDocument/2006/customXml" ds:itemID="{45B00415-4A69-4635-B937-75939E89D4FE}">
  <ds:schemaRefs>
    <ds:schemaRef ds:uri="ESRI.ArcGIS.Mapping.OfficeIntegration.PowerPointInfo"/>
  </ds:schemaRefs>
</ds:datastoreItem>
</file>

<file path=customXml/itemProps2.xml><?xml version="1.0" encoding="utf-8"?>
<ds:datastoreItem xmlns:ds="http://schemas.openxmlformats.org/officeDocument/2006/customXml" ds:itemID="{9C85F3F2-8372-4613-9C02-09812C04849B}">
  <ds:schemaRefs>
    <ds:schemaRef ds:uri="ESRI.ArcGIS.Mapping.OfficeIntegration.PowerPointInfo"/>
  </ds:schemaRefs>
</ds:datastoreItem>
</file>

<file path=customXml/itemProps20.xml><?xml version="1.0" encoding="utf-8"?>
<ds:datastoreItem xmlns:ds="http://schemas.openxmlformats.org/officeDocument/2006/customXml" ds:itemID="{4B965FF3-FAEF-45F4-B0F5-9CFEBFD5EBD6}">
  <ds:schemaRefs>
    <ds:schemaRef ds:uri="ESRI.ArcGIS.Mapping.OfficeIntegration.PowerPointInfo"/>
  </ds:schemaRefs>
</ds:datastoreItem>
</file>

<file path=customXml/itemProps21.xml><?xml version="1.0" encoding="utf-8"?>
<ds:datastoreItem xmlns:ds="http://schemas.openxmlformats.org/officeDocument/2006/customXml" ds:itemID="{3A7D1071-C9C2-444A-8F02-45F3F0AE4D2D}">
  <ds:schemaRefs>
    <ds:schemaRef ds:uri="ESRI.ArcGIS.Mapping.OfficeIntegration.PowerPointInfo"/>
  </ds:schemaRefs>
</ds:datastoreItem>
</file>

<file path=customXml/itemProps22.xml><?xml version="1.0" encoding="utf-8"?>
<ds:datastoreItem xmlns:ds="http://schemas.openxmlformats.org/officeDocument/2006/customXml" ds:itemID="{6B108F71-3C67-4CF2-9C36-707BA1575CAC}">
  <ds:schemaRefs>
    <ds:schemaRef ds:uri="ESRI.ArcGIS.Mapping.OfficeIntegration.PowerPointInfo"/>
  </ds:schemaRefs>
</ds:datastoreItem>
</file>

<file path=customXml/itemProps23.xml><?xml version="1.0" encoding="utf-8"?>
<ds:datastoreItem xmlns:ds="http://schemas.openxmlformats.org/officeDocument/2006/customXml" ds:itemID="{09C76719-64B4-4094-BFC9-42C10E81FDAE}">
  <ds:schemaRefs>
    <ds:schemaRef ds:uri="ESRI.ArcGIS.Mapping.OfficeIntegration.PowerPointInfo"/>
  </ds:schemaRefs>
</ds:datastoreItem>
</file>

<file path=customXml/itemProps24.xml><?xml version="1.0" encoding="utf-8"?>
<ds:datastoreItem xmlns:ds="http://schemas.openxmlformats.org/officeDocument/2006/customXml" ds:itemID="{BEA788DB-7485-4829-97A0-4F001025C6C7}">
  <ds:schemaRefs>
    <ds:schemaRef ds:uri="ESRI.ArcGIS.Mapping.OfficeIntegration.PowerPointInfo"/>
  </ds:schemaRefs>
</ds:datastoreItem>
</file>

<file path=customXml/itemProps25.xml><?xml version="1.0" encoding="utf-8"?>
<ds:datastoreItem xmlns:ds="http://schemas.openxmlformats.org/officeDocument/2006/customXml" ds:itemID="{1A758F5D-183E-48C5-BC16-612D814233E0}">
  <ds:schemaRefs>
    <ds:schemaRef ds:uri="ESRI.ArcGIS.Mapping.OfficeIntegration.PowerPointInfo"/>
  </ds:schemaRefs>
</ds:datastoreItem>
</file>

<file path=customXml/itemProps26.xml><?xml version="1.0" encoding="utf-8"?>
<ds:datastoreItem xmlns:ds="http://schemas.openxmlformats.org/officeDocument/2006/customXml" ds:itemID="{FB7E2033-A731-45D0-91A1-BB3352F657CB}">
  <ds:schemaRefs>
    <ds:schemaRef ds:uri="ESRI.ArcGIS.Mapping.OfficeIntegration.PowerPointInfo"/>
  </ds:schemaRefs>
</ds:datastoreItem>
</file>

<file path=customXml/itemProps27.xml><?xml version="1.0" encoding="utf-8"?>
<ds:datastoreItem xmlns:ds="http://schemas.openxmlformats.org/officeDocument/2006/customXml" ds:itemID="{60EE2BB5-1235-4F03-92D0-E4E2658B7759}">
  <ds:schemaRefs>
    <ds:schemaRef ds:uri="ESRI.ArcGIS.Mapping.OfficeIntegration.PowerPointInfo"/>
  </ds:schemaRefs>
</ds:datastoreItem>
</file>

<file path=customXml/itemProps28.xml><?xml version="1.0" encoding="utf-8"?>
<ds:datastoreItem xmlns:ds="http://schemas.openxmlformats.org/officeDocument/2006/customXml" ds:itemID="{ABAD1EA6-B771-4151-8E24-BB557F211A3D}">
  <ds:schemaRefs>
    <ds:schemaRef ds:uri="ESRI.ArcGIS.Mapping.OfficeIntegration.PowerPointInfo"/>
  </ds:schemaRefs>
</ds:datastoreItem>
</file>

<file path=customXml/itemProps29.xml><?xml version="1.0" encoding="utf-8"?>
<ds:datastoreItem xmlns:ds="http://schemas.openxmlformats.org/officeDocument/2006/customXml" ds:itemID="{728493E1-D055-4EE4-8A70-894789DBA2BF}">
  <ds:schemaRefs>
    <ds:schemaRef ds:uri="ESRI.ArcGIS.Mapping.OfficeIntegration.PowerPointInfo"/>
  </ds:schemaRefs>
</ds:datastoreItem>
</file>

<file path=customXml/itemProps3.xml><?xml version="1.0" encoding="utf-8"?>
<ds:datastoreItem xmlns:ds="http://schemas.openxmlformats.org/officeDocument/2006/customXml" ds:itemID="{8D2FEF8B-F5EC-4607-B491-3DC80F6A8F97}">
  <ds:schemaRefs>
    <ds:schemaRef ds:uri="ESRI.ArcGIS.Mapping.OfficeIntegration.PowerPointInfo"/>
  </ds:schemaRefs>
</ds:datastoreItem>
</file>

<file path=customXml/itemProps30.xml><?xml version="1.0" encoding="utf-8"?>
<ds:datastoreItem xmlns:ds="http://schemas.openxmlformats.org/officeDocument/2006/customXml" ds:itemID="{65C99FB6-CA91-4520-87E8-6880CCDAFE75}">
  <ds:schemaRefs>
    <ds:schemaRef ds:uri="ESRI.ArcGIS.Mapping.OfficeIntegration.PowerPointInfo"/>
  </ds:schemaRefs>
</ds:datastoreItem>
</file>

<file path=customXml/itemProps31.xml><?xml version="1.0" encoding="utf-8"?>
<ds:datastoreItem xmlns:ds="http://schemas.openxmlformats.org/officeDocument/2006/customXml" ds:itemID="{3A41493F-030E-4E82-9369-2DCFCA697672}">
  <ds:schemaRefs>
    <ds:schemaRef ds:uri="ESRI.ArcGIS.Mapping.OfficeIntegration.PowerPointInfo"/>
  </ds:schemaRefs>
</ds:datastoreItem>
</file>

<file path=customXml/itemProps32.xml><?xml version="1.0" encoding="utf-8"?>
<ds:datastoreItem xmlns:ds="http://schemas.openxmlformats.org/officeDocument/2006/customXml" ds:itemID="{6CB8538F-78C8-4841-874D-A2BC54F4E20A}">
  <ds:schemaRefs>
    <ds:schemaRef ds:uri="ESRI.ArcGIS.Mapping.OfficeIntegration.PowerPointInfo"/>
  </ds:schemaRefs>
</ds:datastoreItem>
</file>

<file path=customXml/itemProps33.xml><?xml version="1.0" encoding="utf-8"?>
<ds:datastoreItem xmlns:ds="http://schemas.openxmlformats.org/officeDocument/2006/customXml" ds:itemID="{73AF604D-B123-4458-BDD2-4C57D2815726}">
  <ds:schemaRefs>
    <ds:schemaRef ds:uri="ESRI.ArcGIS.Mapping.OfficeIntegration.PowerPointInfo"/>
  </ds:schemaRefs>
</ds:datastoreItem>
</file>

<file path=customXml/itemProps34.xml><?xml version="1.0" encoding="utf-8"?>
<ds:datastoreItem xmlns:ds="http://schemas.openxmlformats.org/officeDocument/2006/customXml" ds:itemID="{A6FD69BD-25E5-4D41-A3F2-0C81884F4968}">
  <ds:schemaRefs>
    <ds:schemaRef ds:uri="ESRI.ArcGIS.Mapping.OfficeIntegration.PowerPointInfo"/>
  </ds:schemaRefs>
</ds:datastoreItem>
</file>

<file path=customXml/itemProps35.xml><?xml version="1.0" encoding="utf-8"?>
<ds:datastoreItem xmlns:ds="http://schemas.openxmlformats.org/officeDocument/2006/customXml" ds:itemID="{4E501F63-A5CF-4263-AE24-2E1242E91DF3}">
  <ds:schemaRefs>
    <ds:schemaRef ds:uri="ESRI.ArcGIS.Mapping.OfficeIntegration.PowerPointInfo"/>
  </ds:schemaRefs>
</ds:datastoreItem>
</file>

<file path=customXml/itemProps4.xml><?xml version="1.0" encoding="utf-8"?>
<ds:datastoreItem xmlns:ds="http://schemas.openxmlformats.org/officeDocument/2006/customXml" ds:itemID="{88F30BC1-4BA2-41DD-A084-7DF014C13EAA}">
  <ds:schemaRefs>
    <ds:schemaRef ds:uri="ESRI.ArcGIS.Mapping.OfficeIntegration.PowerPointInfo"/>
  </ds:schemaRefs>
</ds:datastoreItem>
</file>

<file path=customXml/itemProps5.xml><?xml version="1.0" encoding="utf-8"?>
<ds:datastoreItem xmlns:ds="http://schemas.openxmlformats.org/officeDocument/2006/customXml" ds:itemID="{2705E916-1EA2-4346-BBD3-C95B65DB4C79}">
  <ds:schemaRefs>
    <ds:schemaRef ds:uri="ESRI.ArcGIS.Mapping.OfficeIntegration.PowerPointInfo"/>
  </ds:schemaRefs>
</ds:datastoreItem>
</file>

<file path=customXml/itemProps6.xml><?xml version="1.0" encoding="utf-8"?>
<ds:datastoreItem xmlns:ds="http://schemas.openxmlformats.org/officeDocument/2006/customXml" ds:itemID="{006E98CE-F3C8-4733-98EF-1BA12AF94CDD}">
  <ds:schemaRefs>
    <ds:schemaRef ds:uri="ESRI.ArcGIS.Mapping.OfficeIntegration.PowerPointInfo"/>
  </ds:schemaRefs>
</ds:datastoreItem>
</file>

<file path=customXml/itemProps7.xml><?xml version="1.0" encoding="utf-8"?>
<ds:datastoreItem xmlns:ds="http://schemas.openxmlformats.org/officeDocument/2006/customXml" ds:itemID="{BD8E2C5C-0F84-427B-898A-45E1E28AA5B8}">
  <ds:schemaRefs>
    <ds:schemaRef ds:uri="ESRI.ArcGIS.Mapping.OfficeIntegration.PowerPointInfo"/>
  </ds:schemaRefs>
</ds:datastoreItem>
</file>

<file path=customXml/itemProps8.xml><?xml version="1.0" encoding="utf-8"?>
<ds:datastoreItem xmlns:ds="http://schemas.openxmlformats.org/officeDocument/2006/customXml" ds:itemID="{B3881DF2-FAA2-4719-B60D-3FB46349D1BB}">
  <ds:schemaRefs>
    <ds:schemaRef ds:uri="ESRI.ArcGIS.Mapping.OfficeIntegration.PowerPointInfo"/>
  </ds:schemaRefs>
</ds:datastoreItem>
</file>

<file path=customXml/itemProps9.xml><?xml version="1.0" encoding="utf-8"?>
<ds:datastoreItem xmlns:ds="http://schemas.openxmlformats.org/officeDocument/2006/customXml" ds:itemID="{6D128C6A-9CDA-4FF4-AA59-DB1E3CB28703}">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Clarity</Template>
  <TotalTime>7479</TotalTime>
  <Words>973</Words>
  <Application>Microsoft Office PowerPoint</Application>
  <PresentationFormat>On-screen Show (4:3)</PresentationFormat>
  <Paragraphs>117</Paragraphs>
  <Slides>37</Slides>
  <Notes>33</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Clarity</vt:lpstr>
      <vt:lpstr>Chapter 15</vt:lpstr>
      <vt:lpstr>PowerPoint Presentation</vt:lpstr>
      <vt:lpstr>PowerPoint Presentation</vt:lpstr>
      <vt:lpstr>Bivariate Linear Regression Analysis</vt:lpstr>
      <vt:lpstr>Bivariate Linear Regression Analysis</vt:lpstr>
      <vt:lpstr>Bivariate Linear Regression Analysis</vt:lpstr>
      <vt:lpstr>Basic Regression Analysis Concepts</vt:lpstr>
      <vt:lpstr>Improving Regression Analysis</vt:lpstr>
      <vt:lpstr>Computing the Slope and the Intercept</vt:lpstr>
      <vt:lpstr>Multiple Regression Analysis</vt:lpstr>
      <vt:lpstr>Multiple Regression Analysis:  A Conceptual Model</vt:lpstr>
      <vt:lpstr>Multiple Regression Analysis Described</vt:lpstr>
      <vt:lpstr>Basic Assumptions in Multiple Regression</vt:lpstr>
      <vt:lpstr>Example of Multiple Regression</vt:lpstr>
      <vt:lpstr>Example of Multiple Regression</vt:lpstr>
      <vt:lpstr>Example of Multiple Regression</vt:lpstr>
      <vt:lpstr>Example of Multiple Regression</vt:lpstr>
      <vt:lpstr>Example of Multiple Regression</vt:lpstr>
      <vt:lpstr>Multiple R</vt:lpstr>
      <vt:lpstr>Multiple R</vt:lpstr>
      <vt:lpstr>Multiple R</vt:lpstr>
      <vt:lpstr>Basic Assumptions of Multiple Regression</vt:lpstr>
      <vt:lpstr>Basic Assumptions of Multiple Regression</vt:lpstr>
      <vt:lpstr>Basic Assumptions in Multiple Regression</vt:lpstr>
      <vt:lpstr>PowerPoint Presentation</vt:lpstr>
      <vt:lpstr>PowerPoint Presentation</vt:lpstr>
      <vt:lpstr>“Trimming” the Regression</vt:lpstr>
      <vt:lpstr>PowerPoint Presentation</vt:lpstr>
      <vt:lpstr>Special Uses of Multiple Regression</vt:lpstr>
      <vt:lpstr>Stepwise Multiple Regression</vt:lpstr>
      <vt:lpstr>Stepwise Multiple Regression</vt:lpstr>
      <vt:lpstr>PowerPoint Presentation</vt:lpstr>
      <vt:lpstr>PowerPoint Presentation</vt:lpstr>
      <vt:lpstr>Three Warnings Regarding Multiple Regression Analysis</vt:lpstr>
      <vt:lpstr>Reporting Findings to Clients</vt:lpstr>
      <vt:lpstr>Example </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Heather</dc:creator>
  <cp:lastModifiedBy>Don</cp:lastModifiedBy>
  <cp:revision>205</cp:revision>
  <cp:lastPrinted>2012-12-24T17:26:07Z</cp:lastPrinted>
  <dcterms:created xsi:type="dcterms:W3CDTF">2012-12-10T07:00:45Z</dcterms:created>
  <dcterms:modified xsi:type="dcterms:W3CDTF">2016-04-21T15:19:35Z</dcterms:modified>
</cp:coreProperties>
</file>