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57" r:id="rId5"/>
    <p:sldId id="343" r:id="rId6"/>
    <p:sldId id="327" r:id="rId7"/>
    <p:sldId id="348" r:id="rId8"/>
    <p:sldId id="328" r:id="rId9"/>
    <p:sldId id="264" r:id="rId10"/>
    <p:sldId id="331" r:id="rId11"/>
    <p:sldId id="341" r:id="rId12"/>
    <p:sldId id="349" r:id="rId13"/>
    <p:sldId id="335" r:id="rId14"/>
    <p:sldId id="350" r:id="rId15"/>
    <p:sldId id="351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385" autoAdjust="0"/>
    <p:restoredTop sz="86835" autoAdjust="0"/>
  </p:normalViewPr>
  <p:slideViewPr>
    <p:cSldViewPr>
      <p:cViewPr>
        <p:scale>
          <a:sx n="45" d="100"/>
          <a:sy n="45" d="100"/>
        </p:scale>
        <p:origin x="-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32" y="88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FBEE-8440-4E14-B6B4-433460824FBA}" type="datetimeFigureOut">
              <a:rPr lang="ar-SA" smtClean="0"/>
              <a:pPr/>
              <a:t>07/03/1440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B735-E9F1-4837-A0B0-A8667BC829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FBEE-8440-4E14-B6B4-433460824FBA}" type="datetimeFigureOut">
              <a:rPr lang="ar-SA" smtClean="0"/>
              <a:pPr/>
              <a:t>07/03/1440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B735-E9F1-4837-A0B0-A8667BC829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FBEE-8440-4E14-B6B4-433460824FBA}" type="datetimeFigureOut">
              <a:rPr lang="ar-SA" smtClean="0"/>
              <a:pPr/>
              <a:t>07/03/1440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B735-E9F1-4837-A0B0-A8667BC829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95D1A95-29A9-419E-9775-A07A4B05BB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B1D6024-51B7-4B2B-B91E-B6E63B0864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AAEC266-16AF-48CE-A61B-5B80311364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FBEE-8440-4E14-B6B4-433460824FBA}" type="datetimeFigureOut">
              <a:rPr lang="ar-SA" smtClean="0"/>
              <a:pPr/>
              <a:t>07/03/1440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B735-E9F1-4837-A0B0-A8667BC829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FBEE-8440-4E14-B6B4-433460824FBA}" type="datetimeFigureOut">
              <a:rPr lang="ar-SA" smtClean="0"/>
              <a:pPr/>
              <a:t>07/03/1440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B735-E9F1-4837-A0B0-A8667BC829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FBEE-8440-4E14-B6B4-433460824FBA}" type="datetimeFigureOut">
              <a:rPr lang="ar-SA" smtClean="0"/>
              <a:pPr/>
              <a:t>07/03/1440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B735-E9F1-4837-A0B0-A8667BC829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FBEE-8440-4E14-B6B4-433460824FBA}" type="datetimeFigureOut">
              <a:rPr lang="ar-SA" smtClean="0"/>
              <a:pPr/>
              <a:t>07/03/1440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B735-E9F1-4837-A0B0-A8667BC829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FBEE-8440-4E14-B6B4-433460824FBA}" type="datetimeFigureOut">
              <a:rPr lang="ar-SA" smtClean="0"/>
              <a:pPr/>
              <a:t>07/03/1440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B735-E9F1-4837-A0B0-A8667BC829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FBEE-8440-4E14-B6B4-433460824FBA}" type="datetimeFigureOut">
              <a:rPr lang="ar-SA" smtClean="0"/>
              <a:pPr/>
              <a:t>07/03/1440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B735-E9F1-4837-A0B0-A8667BC829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FBEE-8440-4E14-B6B4-433460824FBA}" type="datetimeFigureOut">
              <a:rPr lang="ar-SA" smtClean="0"/>
              <a:pPr/>
              <a:t>07/03/1440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B735-E9F1-4837-A0B0-A8667BC829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FBEE-8440-4E14-B6B4-433460824FBA}" type="datetimeFigureOut">
              <a:rPr lang="ar-SA" smtClean="0"/>
              <a:pPr/>
              <a:t>07/03/1440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B735-E9F1-4837-A0B0-A8667BC829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5FBEE-8440-4E14-B6B4-433460824FBA}" type="datetimeFigureOut">
              <a:rPr lang="ar-SA" smtClean="0"/>
              <a:pPr/>
              <a:t>07/03/1440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AB735-E9F1-4837-A0B0-A8667BC829B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G22_00C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0"/>
            <a:ext cx="6097588" cy="45720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123728" y="620689"/>
            <a:ext cx="5112568" cy="1815882"/>
          </a:xfrm>
          <a:prstGeom prst="rect">
            <a:avLst/>
          </a:prstGeom>
          <a:noFill/>
          <a:ln w="73025" cmpd="thickThin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ar-SA" sz="3200" b="1" dirty="0" smtClean="0"/>
          </a:p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Carbohydrates</a:t>
            </a:r>
            <a:endParaRPr lang="en-US" sz="2400" b="1" dirty="0">
              <a:solidFill>
                <a:srgbClr val="CC0000"/>
              </a:solidFill>
            </a:endParaRPr>
          </a:p>
          <a:p>
            <a:pPr algn="ctr"/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0" y="857232"/>
            <a:ext cx="885828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rgbClr val="0000CC"/>
                </a:solidFill>
              </a:rPr>
              <a:t>Aldoses</a:t>
            </a:r>
            <a:r>
              <a:rPr lang="en-US" sz="2200" dirty="0" smtClean="0">
                <a:solidFill>
                  <a:srgbClr val="0000CC"/>
                </a:solidFill>
              </a:rPr>
              <a:t> can be oxidized easily but the product of oxidation depends on the oxidizing agent used.</a:t>
            </a:r>
          </a:p>
          <a:p>
            <a:pPr marL="342900" indent="-342900" algn="just" rtl="0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00CC"/>
                </a:solidFill>
              </a:rPr>
              <a:t> Although </a:t>
            </a:r>
            <a:r>
              <a:rPr lang="en-US" sz="2200" dirty="0" smtClean="0">
                <a:solidFill>
                  <a:srgbClr val="CC0000"/>
                </a:solidFill>
              </a:rPr>
              <a:t>ordinary </a:t>
            </a:r>
            <a:r>
              <a:rPr lang="en-US" sz="2200" dirty="0" err="1" smtClean="0">
                <a:solidFill>
                  <a:srgbClr val="CC0000"/>
                </a:solidFill>
              </a:rPr>
              <a:t>ketones</a:t>
            </a:r>
            <a:r>
              <a:rPr lang="en-US" sz="2200" dirty="0" smtClean="0">
                <a:solidFill>
                  <a:srgbClr val="CC0000"/>
                </a:solidFill>
              </a:rPr>
              <a:t> resist oxidation</a:t>
            </a:r>
            <a:r>
              <a:rPr lang="en-US" sz="2200" dirty="0" smtClean="0">
                <a:solidFill>
                  <a:srgbClr val="0000CC"/>
                </a:solidFill>
              </a:rPr>
              <a:t>, </a:t>
            </a:r>
            <a:r>
              <a:rPr lang="en-US" sz="2200" dirty="0" smtClean="0">
                <a:solidFill>
                  <a:srgbClr val="990099"/>
                </a:solidFill>
              </a:rPr>
              <a:t>ketoses can be </a:t>
            </a:r>
            <a:r>
              <a:rPr lang="en-US" sz="2200" dirty="0" err="1" smtClean="0">
                <a:solidFill>
                  <a:srgbClr val="990099"/>
                </a:solidFill>
              </a:rPr>
              <a:t>oxidised</a:t>
            </a:r>
            <a:r>
              <a:rPr lang="en-US" sz="2200" dirty="0" smtClean="0">
                <a:solidFill>
                  <a:srgbClr val="0000CC"/>
                </a:solidFill>
              </a:rPr>
              <a:t> specially </a:t>
            </a:r>
            <a:r>
              <a:rPr lang="en-US" sz="2200" dirty="0" smtClean="0">
                <a:solidFill>
                  <a:srgbClr val="FF3300"/>
                </a:solidFill>
              </a:rPr>
              <a:t>in the basic medium</a:t>
            </a:r>
            <a:r>
              <a:rPr lang="en-US" sz="2200" dirty="0" smtClean="0">
                <a:solidFill>
                  <a:srgbClr val="0000CC"/>
                </a:solidFill>
              </a:rPr>
              <a:t> due to they will </a:t>
            </a:r>
            <a:r>
              <a:rPr lang="en-US" sz="2200" dirty="0" err="1" smtClean="0">
                <a:solidFill>
                  <a:srgbClr val="0000CC"/>
                </a:solidFill>
              </a:rPr>
              <a:t>isomerize</a:t>
            </a:r>
            <a:r>
              <a:rPr lang="en-US" sz="2200" dirty="0" smtClean="0">
                <a:solidFill>
                  <a:srgbClr val="0000CC"/>
                </a:solidFill>
              </a:rPr>
              <a:t> to </a:t>
            </a:r>
            <a:r>
              <a:rPr lang="en-US" sz="2200" dirty="0" err="1" smtClean="0">
                <a:solidFill>
                  <a:srgbClr val="0000CC"/>
                </a:solidFill>
              </a:rPr>
              <a:t>aldoses</a:t>
            </a:r>
            <a:r>
              <a:rPr lang="en-US" sz="2200" dirty="0" smtClean="0">
                <a:solidFill>
                  <a:srgbClr val="0000CC"/>
                </a:solidFill>
              </a:rPr>
              <a:t> thus being oxidized easily.</a:t>
            </a:r>
            <a:endParaRPr lang="en-US" sz="2200" dirty="0">
              <a:solidFill>
                <a:srgbClr val="0000CC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0" y="2643182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buFont typeface="Wingdings" pitchFamily="2" charset="2"/>
              <a:buNone/>
            </a:pPr>
            <a:r>
              <a:rPr lang="en-US" sz="2400" u="sng" dirty="0" smtClean="0">
                <a:solidFill>
                  <a:srgbClr val="CC0000"/>
                </a:solidFill>
              </a:rPr>
              <a:t>Oxidation by </a:t>
            </a:r>
            <a:r>
              <a:rPr lang="en-US" sz="2400" u="sng" dirty="0" err="1" smtClean="0">
                <a:solidFill>
                  <a:srgbClr val="CC0000"/>
                </a:solidFill>
              </a:rPr>
              <a:t>Tollen’s</a:t>
            </a:r>
            <a:r>
              <a:rPr lang="en-US" sz="2400" u="sng" dirty="0" smtClean="0">
                <a:solidFill>
                  <a:srgbClr val="CC0000"/>
                </a:solidFill>
              </a:rPr>
              <a:t> reagent</a:t>
            </a:r>
          </a:p>
          <a:p>
            <a:pPr algn="just" rtl="0">
              <a:buClr>
                <a:srgbClr val="0000CC"/>
              </a:buClr>
              <a:buFont typeface="Wingdings" pitchFamily="2" charset="2"/>
              <a:buChar char="Ø"/>
            </a:pPr>
            <a:r>
              <a:rPr lang="en-US" sz="2000" u="sng" dirty="0" smtClean="0">
                <a:solidFill>
                  <a:srgbClr val="0000CC"/>
                </a:solidFill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</a:rPr>
              <a:t>Tollen’s</a:t>
            </a:r>
            <a:r>
              <a:rPr lang="en-US" sz="2200" dirty="0" smtClean="0">
                <a:solidFill>
                  <a:srgbClr val="0000CC"/>
                </a:solidFill>
              </a:rPr>
              <a:t> reagent </a:t>
            </a:r>
            <a:r>
              <a:rPr lang="en-US" sz="2200" dirty="0" smtClean="0">
                <a:solidFill>
                  <a:srgbClr val="CC0000"/>
                </a:solidFill>
              </a:rPr>
              <a:t>can be used</a:t>
            </a:r>
            <a:r>
              <a:rPr lang="en-US" sz="2200" dirty="0" smtClean="0">
                <a:solidFill>
                  <a:srgbClr val="0000CC"/>
                </a:solidFill>
              </a:rPr>
              <a:t> to differentiate between </a:t>
            </a:r>
            <a:r>
              <a:rPr lang="en-US" sz="2200" dirty="0" smtClean="0">
                <a:solidFill>
                  <a:srgbClr val="CC0000"/>
                </a:solidFill>
              </a:rPr>
              <a:t>simple </a:t>
            </a:r>
            <a:r>
              <a:rPr lang="en-US" sz="2200" dirty="0" err="1" smtClean="0">
                <a:solidFill>
                  <a:srgbClr val="0000CC"/>
                </a:solidFill>
              </a:rPr>
              <a:t>aldehydes</a:t>
            </a:r>
            <a:r>
              <a:rPr lang="en-US" sz="2200" dirty="0" smtClean="0">
                <a:solidFill>
                  <a:srgbClr val="0000CC"/>
                </a:solidFill>
              </a:rPr>
              <a:t> and</a:t>
            </a:r>
          </a:p>
          <a:p>
            <a:pPr algn="just" rtl="0">
              <a:buClr>
                <a:srgbClr val="0000CC"/>
              </a:buClr>
              <a:buFont typeface="Wingdings" pitchFamily="2" charset="2"/>
              <a:buNone/>
            </a:pPr>
            <a:r>
              <a:rPr lang="en-US" sz="2200" dirty="0" smtClean="0">
                <a:solidFill>
                  <a:srgbClr val="0000CC"/>
                </a:solidFill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</a:rPr>
              <a:t>ketones</a:t>
            </a:r>
            <a:r>
              <a:rPr lang="en-US" sz="2200" dirty="0" smtClean="0">
                <a:solidFill>
                  <a:srgbClr val="0000CC"/>
                </a:solidFill>
              </a:rPr>
              <a:t> where simple </a:t>
            </a:r>
            <a:r>
              <a:rPr lang="en-US" sz="2200" dirty="0" err="1" smtClean="0">
                <a:solidFill>
                  <a:srgbClr val="0000CC"/>
                </a:solidFill>
              </a:rPr>
              <a:t>aldehydes</a:t>
            </a:r>
            <a:r>
              <a:rPr lang="en-US" sz="2200" dirty="0" smtClean="0">
                <a:solidFill>
                  <a:srgbClr val="0000CC"/>
                </a:solidFill>
              </a:rPr>
              <a:t> give +</a:t>
            </a:r>
            <a:r>
              <a:rPr lang="en-US" sz="2200" dirty="0" err="1" smtClean="0">
                <a:solidFill>
                  <a:srgbClr val="0000CC"/>
                </a:solidFill>
              </a:rPr>
              <a:t>ve</a:t>
            </a:r>
            <a:r>
              <a:rPr lang="en-US" sz="2200" dirty="0" smtClean="0">
                <a:solidFill>
                  <a:srgbClr val="0000CC"/>
                </a:solidFill>
              </a:rPr>
              <a:t> result (sliver mirror due to reduction</a:t>
            </a:r>
          </a:p>
          <a:p>
            <a:pPr algn="just" rtl="0">
              <a:buClr>
                <a:srgbClr val="0000CC"/>
              </a:buClr>
              <a:buFont typeface="Wingdings" pitchFamily="2" charset="2"/>
              <a:buNone/>
            </a:pPr>
            <a:r>
              <a:rPr lang="en-US" sz="2200" dirty="0" smtClean="0">
                <a:solidFill>
                  <a:srgbClr val="0000CC"/>
                </a:solidFill>
              </a:rPr>
              <a:t> of Ag</a:t>
            </a:r>
            <a:r>
              <a:rPr lang="en-US" sz="2200" baseline="30000" dirty="0" smtClean="0">
                <a:solidFill>
                  <a:srgbClr val="0000CC"/>
                </a:solidFill>
              </a:rPr>
              <a:t>+1 </a:t>
            </a:r>
            <a:r>
              <a:rPr lang="en-US" sz="2200" dirty="0" smtClean="0">
                <a:solidFill>
                  <a:srgbClr val="0000CC"/>
                </a:solidFill>
              </a:rPr>
              <a:t> ions in the reagent by the </a:t>
            </a:r>
            <a:r>
              <a:rPr lang="en-US" sz="2200" dirty="0" err="1" smtClean="0">
                <a:solidFill>
                  <a:srgbClr val="0000CC"/>
                </a:solidFill>
              </a:rPr>
              <a:t>aldehyde</a:t>
            </a:r>
            <a:r>
              <a:rPr lang="en-US" sz="2200" dirty="0" smtClean="0">
                <a:solidFill>
                  <a:srgbClr val="0000CC"/>
                </a:solidFill>
              </a:rPr>
              <a:t> to Ag</a:t>
            </a:r>
            <a:r>
              <a:rPr lang="en-US" sz="2200" baseline="30000" dirty="0" smtClean="0">
                <a:solidFill>
                  <a:srgbClr val="0000CC"/>
                </a:solidFill>
              </a:rPr>
              <a:t>0</a:t>
            </a:r>
            <a:r>
              <a:rPr lang="en-US" sz="2200" dirty="0" smtClean="0">
                <a:solidFill>
                  <a:srgbClr val="0000CC"/>
                </a:solidFill>
              </a:rPr>
              <a:t>) while </a:t>
            </a:r>
            <a:r>
              <a:rPr lang="en-US" sz="2200" dirty="0" err="1" smtClean="0">
                <a:solidFill>
                  <a:srgbClr val="0000CC"/>
                </a:solidFill>
              </a:rPr>
              <a:t>ketones</a:t>
            </a:r>
            <a:r>
              <a:rPr lang="en-US" sz="2200" dirty="0" smtClean="0">
                <a:solidFill>
                  <a:srgbClr val="0000CC"/>
                </a:solidFill>
              </a:rPr>
              <a:t> give –</a:t>
            </a:r>
            <a:r>
              <a:rPr lang="en-US" sz="2200" dirty="0" err="1" smtClean="0">
                <a:solidFill>
                  <a:srgbClr val="0000CC"/>
                </a:solidFill>
              </a:rPr>
              <a:t>ve</a:t>
            </a:r>
            <a:r>
              <a:rPr lang="en-US" sz="2200" dirty="0" smtClean="0">
                <a:solidFill>
                  <a:srgbClr val="0000CC"/>
                </a:solidFill>
              </a:rPr>
              <a:t> result.</a:t>
            </a:r>
          </a:p>
          <a:p>
            <a:pPr algn="just" rtl="0">
              <a:buClr>
                <a:srgbClr val="0000CC"/>
              </a:buCl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00CC"/>
                </a:solidFill>
              </a:rPr>
              <a:t> However this reagent </a:t>
            </a:r>
            <a:r>
              <a:rPr lang="en-US" sz="2200" dirty="0" smtClean="0">
                <a:solidFill>
                  <a:srgbClr val="CC0000"/>
                </a:solidFill>
              </a:rPr>
              <a:t>can not be</a:t>
            </a:r>
            <a:r>
              <a:rPr lang="en-US" sz="2200" dirty="0" smtClean="0">
                <a:solidFill>
                  <a:srgbClr val="0000CC"/>
                </a:solidFill>
              </a:rPr>
              <a:t> used to </a:t>
            </a:r>
            <a:r>
              <a:rPr lang="en-US" sz="2200" dirty="0" smtClean="0">
                <a:solidFill>
                  <a:srgbClr val="FF3300"/>
                </a:solidFill>
              </a:rPr>
              <a:t>differentiate between </a:t>
            </a:r>
            <a:r>
              <a:rPr lang="en-US" sz="2200" dirty="0" err="1" smtClean="0">
                <a:solidFill>
                  <a:srgbClr val="FF3300"/>
                </a:solidFill>
              </a:rPr>
              <a:t>aldoses</a:t>
            </a:r>
            <a:r>
              <a:rPr lang="en-US" sz="2200" dirty="0" smtClean="0">
                <a:solidFill>
                  <a:srgbClr val="0000CC"/>
                </a:solidFill>
              </a:rPr>
              <a:t> and </a:t>
            </a:r>
            <a:r>
              <a:rPr lang="en-US" sz="2200" dirty="0" smtClean="0">
                <a:solidFill>
                  <a:srgbClr val="FF3300"/>
                </a:solidFill>
              </a:rPr>
              <a:t>ketoses</a:t>
            </a:r>
            <a:r>
              <a:rPr lang="en-US" sz="2200" dirty="0" smtClean="0">
                <a:solidFill>
                  <a:srgbClr val="0000CC"/>
                </a:solidFill>
              </a:rPr>
              <a:t> since both of them give +</a:t>
            </a:r>
            <a:r>
              <a:rPr lang="en-US" sz="2200" dirty="0" err="1" smtClean="0">
                <a:solidFill>
                  <a:srgbClr val="0000CC"/>
                </a:solidFill>
              </a:rPr>
              <a:t>ve</a:t>
            </a:r>
            <a:r>
              <a:rPr lang="en-US" sz="2200" dirty="0" smtClean="0">
                <a:solidFill>
                  <a:srgbClr val="0000CC"/>
                </a:solidFill>
              </a:rPr>
              <a:t> result this due to ketoses </a:t>
            </a:r>
            <a:r>
              <a:rPr lang="en-US" sz="2200" dirty="0" err="1" smtClean="0">
                <a:solidFill>
                  <a:srgbClr val="0000CC"/>
                </a:solidFill>
              </a:rPr>
              <a:t>isomerize</a:t>
            </a:r>
            <a:r>
              <a:rPr lang="en-US" sz="2200" dirty="0" smtClean="0">
                <a:solidFill>
                  <a:srgbClr val="0000CC"/>
                </a:solidFill>
              </a:rPr>
              <a:t> to </a:t>
            </a:r>
            <a:r>
              <a:rPr lang="en-US" sz="2200" dirty="0" err="1" smtClean="0">
                <a:solidFill>
                  <a:srgbClr val="0000CC"/>
                </a:solidFill>
              </a:rPr>
              <a:t>aldoses</a:t>
            </a:r>
            <a:r>
              <a:rPr lang="en-US" sz="2200" dirty="0" smtClean="0">
                <a:solidFill>
                  <a:srgbClr val="0000CC"/>
                </a:solidFill>
              </a:rPr>
              <a:t> by this reagent which is basic in nature.</a:t>
            </a:r>
          </a:p>
          <a:p>
            <a:pPr algn="just" rtl="0">
              <a:buClr>
                <a:srgbClr val="0000CC"/>
              </a:buCl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00CC"/>
                </a:solidFill>
              </a:rPr>
              <a:t>Sugars which give +</a:t>
            </a:r>
            <a:r>
              <a:rPr lang="en-US" sz="2200" dirty="0" err="1" smtClean="0">
                <a:solidFill>
                  <a:srgbClr val="0000CC"/>
                </a:solidFill>
              </a:rPr>
              <a:t>ve</a:t>
            </a:r>
            <a:r>
              <a:rPr lang="en-US" sz="2200" dirty="0" smtClean="0">
                <a:solidFill>
                  <a:srgbClr val="0000CC"/>
                </a:solidFill>
              </a:rPr>
              <a:t> results with </a:t>
            </a:r>
            <a:r>
              <a:rPr lang="en-US" sz="2200" dirty="0" err="1" smtClean="0">
                <a:solidFill>
                  <a:srgbClr val="0000CC"/>
                </a:solidFill>
              </a:rPr>
              <a:t>Tollen’s</a:t>
            </a:r>
            <a:r>
              <a:rPr lang="en-US" sz="2200" dirty="0" smtClean="0">
                <a:solidFill>
                  <a:srgbClr val="0000CC"/>
                </a:solidFill>
              </a:rPr>
              <a:t> called reducing sugars.</a:t>
            </a:r>
            <a:endParaRPr lang="en-US" sz="2200" dirty="0">
              <a:solidFill>
                <a:srgbClr val="0000CC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90740" y="421996"/>
            <a:ext cx="487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 dirty="0">
                <a:solidFill>
                  <a:srgbClr val="FF0000"/>
                </a:solidFill>
              </a:rPr>
              <a:t>2) Oxidation of </a:t>
            </a:r>
            <a:r>
              <a:rPr lang="en-US" sz="2400" b="1" dirty="0" err="1">
                <a:solidFill>
                  <a:srgbClr val="FF0000"/>
                </a:solidFill>
              </a:rPr>
              <a:t>Monosaccharides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4581" y="2312581"/>
            <a:ext cx="3351212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210772" y="1196752"/>
            <a:ext cx="8569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0188" indent="-230188" algn="l">
              <a:buFont typeface="Courier New" pitchFamily="49" charset="0"/>
              <a:buChar char="o"/>
              <a:tabLst>
                <a:tab pos="230188" algn="l"/>
              </a:tabLst>
            </a:pPr>
            <a:r>
              <a:rPr lang="en-US" dirty="0"/>
              <a:t>These aldehyde groups can be easily oxidized to acids which are called </a:t>
            </a:r>
            <a:r>
              <a:rPr lang="en-US" b="1" dirty="0" err="1"/>
              <a:t>aldonic</a:t>
            </a:r>
            <a:r>
              <a:rPr lang="en-US" b="1" dirty="0"/>
              <a:t> acids</a:t>
            </a:r>
            <a:r>
              <a:rPr lang="en-US" dirty="0"/>
              <a:t>.</a:t>
            </a:r>
          </a:p>
          <a:p>
            <a:pPr marL="230188" indent="-230188" algn="l">
              <a:buFont typeface="Courier New" pitchFamily="49" charset="0"/>
              <a:buChar char="o"/>
              <a:tabLst>
                <a:tab pos="230188" algn="l"/>
              </a:tabLst>
            </a:pPr>
            <a:r>
              <a:rPr lang="en-US" dirty="0"/>
              <a:t>For example, D-glucose is easily oxidized to D-</a:t>
            </a:r>
            <a:r>
              <a:rPr lang="en-US" dirty="0" err="1"/>
              <a:t>gluconic</a:t>
            </a:r>
            <a:r>
              <a:rPr lang="en-US" dirty="0"/>
              <a:t> acid.</a:t>
            </a: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381000" y="4293096"/>
            <a:ext cx="8077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buFont typeface="Courier New" pitchFamily="49" charset="0"/>
              <a:buChar char="o"/>
            </a:pPr>
            <a:r>
              <a:rPr lang="en-US" sz="2000" dirty="0"/>
              <a:t>The oxidation of aldoses is so easy that they react with such mild oxidizing agents as </a:t>
            </a:r>
            <a:r>
              <a:rPr lang="en-US" sz="2000" dirty="0" err="1"/>
              <a:t>Tollens</a:t>
            </a:r>
            <a:r>
              <a:rPr lang="en-US" sz="2000" dirty="0"/>
              <a:t>’ reagent (Ag</a:t>
            </a:r>
            <a:r>
              <a:rPr lang="en-US" sz="2000" baseline="30000" dirty="0"/>
              <a:t>+</a:t>
            </a:r>
            <a:r>
              <a:rPr lang="en-US" sz="2000" dirty="0"/>
              <a:t> in aqueous ammonia), Fehling’s reagent (Cu</a:t>
            </a:r>
            <a:r>
              <a:rPr lang="en-US" sz="2000" baseline="30000" dirty="0"/>
              <a:t>2+</a:t>
            </a:r>
            <a:r>
              <a:rPr lang="en-US" sz="2000" dirty="0"/>
              <a:t> </a:t>
            </a:r>
            <a:r>
              <a:rPr lang="en-US" sz="2000" dirty="0" err="1"/>
              <a:t>complexed</a:t>
            </a:r>
            <a:r>
              <a:rPr lang="en-US" sz="2000" dirty="0"/>
              <a:t> with tartrate ion), or Benedict’s reagent (Cu</a:t>
            </a:r>
            <a:r>
              <a:rPr lang="en-US" sz="2000" baseline="30000" dirty="0"/>
              <a:t>2+</a:t>
            </a:r>
            <a:r>
              <a:rPr lang="en-US" sz="2000" dirty="0"/>
              <a:t> </a:t>
            </a:r>
            <a:r>
              <a:rPr lang="en-US" sz="2000" dirty="0" err="1"/>
              <a:t>complexed</a:t>
            </a:r>
            <a:r>
              <a:rPr lang="en-US" sz="2000" dirty="0"/>
              <a:t> with citrate ion).</a:t>
            </a:r>
          </a:p>
        </p:txBody>
      </p:sp>
      <p:sp>
        <p:nvSpPr>
          <p:cNvPr id="30726" name="Rectangle 7"/>
          <p:cNvSpPr>
            <a:spLocks noChangeArrowheads="1"/>
          </p:cNvSpPr>
          <p:nvPr/>
        </p:nvSpPr>
        <p:spPr bwMode="auto">
          <a:xfrm>
            <a:off x="456499" y="476672"/>
            <a:ext cx="358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</a:rPr>
              <a:t>2.1. With Mild Oxidizing Agents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0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76225" y="1988840"/>
            <a:ext cx="8077200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0188" indent="-230188" algn="l">
              <a:lnSpc>
                <a:spcPct val="150000"/>
              </a:lnSpc>
              <a:buFont typeface="Courier New" pitchFamily="49" charset="0"/>
              <a:buChar char="o"/>
              <a:tabLst>
                <a:tab pos="230188" algn="l"/>
              </a:tabLst>
            </a:pPr>
            <a:r>
              <a:rPr lang="en-US" dirty="0"/>
              <a:t>Stronger oxidizing agents, such as aqueous nitric acid, oxidize the aldehyde group and the primary alcohol group, producing </a:t>
            </a:r>
            <a:r>
              <a:rPr lang="en-US" dirty="0" err="1"/>
              <a:t>dicarboxylic</a:t>
            </a:r>
            <a:r>
              <a:rPr lang="en-US" dirty="0"/>
              <a:t> acids called </a:t>
            </a:r>
            <a:r>
              <a:rPr lang="en-US" dirty="0" err="1"/>
              <a:t>aldaric</a:t>
            </a:r>
            <a:r>
              <a:rPr lang="en-US" dirty="0"/>
              <a:t> acids. </a:t>
            </a:r>
          </a:p>
          <a:p>
            <a:pPr marL="230188" indent="-230188" algn="l">
              <a:lnSpc>
                <a:spcPct val="150000"/>
              </a:lnSpc>
              <a:buFont typeface="Courier New" pitchFamily="49" charset="0"/>
              <a:buChar char="o"/>
              <a:tabLst>
                <a:tab pos="230188" algn="l"/>
              </a:tabLst>
            </a:pPr>
            <a:r>
              <a:rPr lang="en-US" dirty="0"/>
              <a:t>For example, D-glucose gives D-</a:t>
            </a:r>
            <a:r>
              <a:rPr lang="en-US" dirty="0" err="1"/>
              <a:t>glucaric</a:t>
            </a:r>
            <a:r>
              <a:rPr lang="en-US" dirty="0"/>
              <a:t> acid.</a:t>
            </a:r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 cstate="print"/>
          <a:srcRect t="5225" b="4912"/>
          <a:stretch>
            <a:fillRect/>
          </a:stretch>
        </p:blipFill>
        <p:spPr bwMode="auto">
          <a:xfrm>
            <a:off x="3634582" y="3725511"/>
            <a:ext cx="3268662" cy="198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81556" y="1412776"/>
            <a:ext cx="42235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b="1" i="1" dirty="0">
                <a:solidFill>
                  <a:srgbClr val="FF0000"/>
                </a:solidFill>
              </a:rPr>
              <a:t>2.2. With Strong Oxidizing Agents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92113" y="412750"/>
            <a:ext cx="487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 dirty="0">
                <a:solidFill>
                  <a:srgbClr val="FF0000"/>
                </a:solidFill>
              </a:rPr>
              <a:t>2) Oxidation of </a:t>
            </a:r>
            <a:r>
              <a:rPr lang="en-US" sz="2400" b="1" dirty="0" err="1">
                <a:solidFill>
                  <a:srgbClr val="FF0000"/>
                </a:solidFill>
              </a:rPr>
              <a:t>Monosaccharides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47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571612"/>
            <a:ext cx="8305800" cy="4133850"/>
          </a:xfrm>
        </p:spPr>
        <p:txBody>
          <a:bodyPr>
            <a:normAutofit/>
          </a:bodyPr>
          <a:lstStyle/>
          <a:p>
            <a:pPr algn="l" rtl="0">
              <a:spcBef>
                <a:spcPct val="0"/>
              </a:spcBef>
              <a:spcAft>
                <a:spcPct val="30000"/>
              </a:spcAft>
              <a:buClr>
                <a:schemeClr val="hlink"/>
              </a:buClr>
              <a:buFont typeface="Wingdings" pitchFamily="2" charset="2"/>
              <a:buChar char="w"/>
            </a:pPr>
            <a:r>
              <a:rPr lang="en-US" sz="2500" dirty="0">
                <a:solidFill>
                  <a:srgbClr val="FF0000"/>
                </a:solidFill>
              </a:rPr>
              <a:t>Monosaccharides</a:t>
            </a:r>
            <a:r>
              <a:rPr lang="en-US" sz="2500" dirty="0"/>
              <a:t> - simple sugars with multiple OH groups. Based on number of carbons (3, 4, 5, 6), a monosaccharide is a </a:t>
            </a:r>
            <a:r>
              <a:rPr lang="en-US" sz="2500" dirty="0" err="1">
                <a:solidFill>
                  <a:srgbClr val="000099"/>
                </a:solidFill>
              </a:rPr>
              <a:t>triose</a:t>
            </a:r>
            <a:r>
              <a:rPr lang="en-US" sz="2500" dirty="0"/>
              <a:t>, </a:t>
            </a:r>
            <a:r>
              <a:rPr lang="en-US" sz="2500" dirty="0" err="1">
                <a:solidFill>
                  <a:srgbClr val="000099"/>
                </a:solidFill>
              </a:rPr>
              <a:t>tetrose</a:t>
            </a:r>
            <a:r>
              <a:rPr lang="en-US" sz="2500" dirty="0"/>
              <a:t>, </a:t>
            </a:r>
            <a:r>
              <a:rPr lang="en-US" sz="2500" dirty="0">
                <a:solidFill>
                  <a:srgbClr val="000099"/>
                </a:solidFill>
              </a:rPr>
              <a:t>pentose</a:t>
            </a:r>
            <a:r>
              <a:rPr lang="en-US" sz="2500" dirty="0"/>
              <a:t> or </a:t>
            </a:r>
            <a:r>
              <a:rPr lang="en-US" sz="2500" dirty="0" err="1">
                <a:solidFill>
                  <a:srgbClr val="000099"/>
                </a:solidFill>
              </a:rPr>
              <a:t>hexose</a:t>
            </a:r>
            <a:r>
              <a:rPr lang="en-US" sz="2500" dirty="0"/>
              <a:t>.</a:t>
            </a:r>
          </a:p>
          <a:p>
            <a:pPr algn="l" rtl="0">
              <a:spcBef>
                <a:spcPct val="0"/>
              </a:spcBef>
              <a:spcAft>
                <a:spcPct val="30000"/>
              </a:spcAft>
              <a:buClr>
                <a:schemeClr val="hlink"/>
              </a:buClr>
              <a:buFont typeface="Wingdings" pitchFamily="2" charset="2"/>
              <a:buChar char="w"/>
            </a:pPr>
            <a:r>
              <a:rPr lang="en-US" sz="2500" dirty="0">
                <a:solidFill>
                  <a:schemeClr val="hlink"/>
                </a:solidFill>
              </a:rPr>
              <a:t>Disaccharides</a:t>
            </a:r>
            <a:r>
              <a:rPr lang="en-US" sz="2500" dirty="0"/>
              <a:t> - 2 </a:t>
            </a:r>
            <a:r>
              <a:rPr lang="en-US" sz="2500" dirty="0" err="1"/>
              <a:t>monosaccharides</a:t>
            </a:r>
            <a:r>
              <a:rPr lang="en-US" sz="2500" dirty="0"/>
              <a:t> covalently linked.</a:t>
            </a:r>
          </a:p>
          <a:p>
            <a:pPr algn="l" rtl="0">
              <a:spcBef>
                <a:spcPct val="0"/>
              </a:spcBef>
              <a:spcAft>
                <a:spcPct val="30000"/>
              </a:spcAft>
              <a:buClr>
                <a:schemeClr val="hlink"/>
              </a:buClr>
              <a:buFont typeface="Wingdings" pitchFamily="2" charset="2"/>
              <a:buChar char="w"/>
            </a:pPr>
            <a:r>
              <a:rPr lang="en-US" sz="2500" dirty="0">
                <a:solidFill>
                  <a:srgbClr val="FF0000"/>
                </a:solidFill>
              </a:rPr>
              <a:t>Oligosaccharides</a:t>
            </a:r>
            <a:r>
              <a:rPr lang="en-US" sz="2500" dirty="0"/>
              <a:t> - a few </a:t>
            </a:r>
            <a:r>
              <a:rPr lang="en-US" sz="2500" dirty="0" err="1" smtClean="0"/>
              <a:t>monosaccharides</a:t>
            </a:r>
            <a:r>
              <a:rPr lang="en-US" sz="2500" dirty="0" smtClean="0"/>
              <a:t> ( </a:t>
            </a:r>
            <a:r>
              <a:rPr lang="en-US" sz="2500" dirty="0" smtClean="0">
                <a:solidFill>
                  <a:srgbClr val="0000CC"/>
                </a:solidFill>
              </a:rPr>
              <a:t>three to ten </a:t>
            </a:r>
            <a:r>
              <a:rPr lang="en-US" sz="2500" dirty="0" err="1" smtClean="0">
                <a:solidFill>
                  <a:srgbClr val="0000CC"/>
                </a:solidFill>
              </a:rPr>
              <a:t>monosaccharides</a:t>
            </a:r>
            <a:r>
              <a:rPr lang="en-US" sz="2500" dirty="0" smtClean="0">
                <a:solidFill>
                  <a:srgbClr val="0000CC"/>
                </a:solidFill>
              </a:rPr>
              <a:t>)</a:t>
            </a:r>
            <a:r>
              <a:rPr lang="en-US" sz="2500" dirty="0" smtClean="0"/>
              <a:t>covalently </a:t>
            </a:r>
            <a:r>
              <a:rPr lang="en-US" sz="2500" dirty="0"/>
              <a:t>linked. </a:t>
            </a:r>
          </a:p>
          <a:p>
            <a:pPr algn="l" rtl="0">
              <a:spcBef>
                <a:spcPct val="0"/>
              </a:spcBef>
              <a:spcAft>
                <a:spcPct val="30000"/>
              </a:spcAft>
              <a:buClr>
                <a:schemeClr val="hlink"/>
              </a:buClr>
              <a:buFont typeface="Wingdings" pitchFamily="2" charset="2"/>
              <a:buChar char="w"/>
            </a:pPr>
            <a:r>
              <a:rPr lang="en-US" sz="2500" dirty="0">
                <a:solidFill>
                  <a:srgbClr val="FF0000"/>
                </a:solidFill>
              </a:rPr>
              <a:t>Polysaccharides</a:t>
            </a:r>
            <a:r>
              <a:rPr lang="en-US" sz="2500" dirty="0"/>
              <a:t> - polymers consisting of chains of </a:t>
            </a:r>
            <a:r>
              <a:rPr lang="en-US" sz="2500" dirty="0" smtClean="0"/>
              <a:t>monosaccharide (</a:t>
            </a:r>
            <a:r>
              <a:rPr lang="en-US" sz="2500" dirty="0" smtClean="0">
                <a:solidFill>
                  <a:srgbClr val="0000CC"/>
                </a:solidFill>
              </a:rPr>
              <a:t>ten or more </a:t>
            </a:r>
            <a:r>
              <a:rPr lang="en-US" sz="2500" dirty="0" err="1" smtClean="0">
                <a:solidFill>
                  <a:srgbClr val="0000CC"/>
                </a:solidFill>
              </a:rPr>
              <a:t>monosaccharides</a:t>
            </a:r>
            <a:r>
              <a:rPr lang="en-US" sz="2500" dirty="0" smtClean="0">
                <a:solidFill>
                  <a:srgbClr val="0000CC"/>
                </a:solidFill>
              </a:rPr>
              <a:t>)</a:t>
            </a:r>
            <a:r>
              <a:rPr lang="en-US" sz="2500" dirty="0" smtClean="0"/>
              <a:t> </a:t>
            </a:r>
            <a:r>
              <a:rPr lang="en-US" sz="2500" dirty="0"/>
              <a:t>or disaccharide units. </a:t>
            </a:r>
            <a:r>
              <a:rPr lang="en-US" sz="2400" dirty="0">
                <a:solidFill>
                  <a:srgbClr val="0000FF"/>
                </a:solidFill>
              </a:rPr>
              <a:t>		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500034" y="214290"/>
            <a:ext cx="8434418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3600" b="1" dirty="0">
                <a:solidFill>
                  <a:srgbClr val="000099"/>
                </a:solidFill>
              </a:rPr>
              <a:t>Carbohydrates</a:t>
            </a:r>
            <a:r>
              <a:rPr lang="en-US" sz="3200" dirty="0"/>
              <a:t> </a:t>
            </a:r>
            <a:r>
              <a:rPr lang="en-US" sz="2400" dirty="0" smtClean="0"/>
              <a:t>have </a:t>
            </a:r>
            <a:r>
              <a:rPr lang="en-US" sz="2400" dirty="0"/>
              <a:t>the following basic composition</a:t>
            </a:r>
            <a:r>
              <a:rPr lang="en-US" sz="2400" dirty="0" smtClean="0"/>
              <a:t>:</a:t>
            </a:r>
          </a:p>
          <a:p>
            <a:pPr algn="l" rtl="0"/>
            <a:r>
              <a:rPr lang="en-US" sz="2500" dirty="0" smtClean="0">
                <a:solidFill>
                  <a:srgbClr val="0000FF"/>
                </a:solidFill>
                <a:cs typeface="Arial" pitchFamily="34" charset="0"/>
              </a:rPr>
              <a:t>the formula of carbohydrates </a:t>
            </a:r>
            <a:r>
              <a:rPr lang="en-US" sz="2500" dirty="0" err="1" smtClean="0">
                <a:solidFill>
                  <a:srgbClr val="FF0000"/>
                </a:solidFill>
                <a:cs typeface="Arial" pitchFamily="34" charset="0"/>
              </a:rPr>
              <a:t>C</a:t>
            </a:r>
            <a:r>
              <a:rPr lang="en-US" sz="2500" baseline="-25000" dirty="0" err="1" smtClean="0">
                <a:solidFill>
                  <a:srgbClr val="FF0000"/>
                </a:solidFill>
                <a:cs typeface="Arial" pitchFamily="34" charset="0"/>
              </a:rPr>
              <a:t>n</a:t>
            </a:r>
            <a:r>
              <a:rPr lang="en-US" sz="2500" dirty="0" smtClean="0">
                <a:solidFill>
                  <a:srgbClr val="FF0000"/>
                </a:solidFill>
                <a:cs typeface="Arial" pitchFamily="34" charset="0"/>
              </a:rPr>
              <a:t>(H</a:t>
            </a:r>
            <a:r>
              <a:rPr lang="en-US" sz="2500" baseline="-25000" dirty="0" smtClean="0">
                <a:solidFill>
                  <a:srgbClr val="FF0000"/>
                </a:solidFill>
                <a:cs typeface="Arial" pitchFamily="34" charset="0"/>
              </a:rPr>
              <a:t>2</a:t>
            </a:r>
            <a:r>
              <a:rPr lang="en-US" sz="2500" dirty="0" smtClean="0">
                <a:solidFill>
                  <a:srgbClr val="FF0000"/>
                </a:solidFill>
                <a:cs typeface="Arial" pitchFamily="34" charset="0"/>
              </a:rPr>
              <a:t>O)</a:t>
            </a:r>
            <a:r>
              <a:rPr lang="en-US" sz="2500" baseline="-25000" dirty="0" smtClean="0">
                <a:solidFill>
                  <a:srgbClr val="FF0000"/>
                </a:solidFill>
                <a:cs typeface="Arial" pitchFamily="34" charset="0"/>
              </a:rPr>
              <a:t>n</a:t>
            </a:r>
            <a:r>
              <a:rPr lang="en-US" sz="2500" dirty="0" smtClean="0">
                <a:solidFill>
                  <a:srgbClr val="0000FF"/>
                </a:solidFill>
                <a:cs typeface="Arial" pitchFamily="34" charset="0"/>
              </a:rPr>
              <a:t> can be expressed as hydrates of carbon</a:t>
            </a:r>
            <a:endParaRPr lang="en-US" sz="2500" baseline="-25000" dirty="0" smtClean="0">
              <a:solidFill>
                <a:srgbClr val="FF0000"/>
              </a:solidFill>
              <a:cs typeface="Arial" pitchFamily="34" charset="0"/>
            </a:endParaRPr>
          </a:p>
        </p:txBody>
      </p:sp>
      <p:pic>
        <p:nvPicPr>
          <p:cNvPr id="5" name="Picture 3" descr="FG20_000-005"/>
          <p:cNvPicPr>
            <a:picLocks noChangeAspect="1" noChangeArrowheads="1"/>
          </p:cNvPicPr>
          <p:nvPr/>
        </p:nvPicPr>
        <p:blipFill>
          <a:blip r:embed="rId2" cstate="print"/>
          <a:srcRect t="36220" b="38580"/>
          <a:stretch>
            <a:fillRect/>
          </a:stretch>
        </p:blipFill>
        <p:spPr bwMode="auto">
          <a:xfrm>
            <a:off x="214282" y="5399315"/>
            <a:ext cx="7072362" cy="14586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620688"/>
            <a:ext cx="8064500" cy="3432175"/>
          </a:xfrm>
        </p:spPr>
        <p:txBody>
          <a:bodyPr>
            <a:normAutofit lnSpcReduction="10000"/>
          </a:bodyPr>
          <a:lstStyle/>
          <a:p>
            <a:pPr marL="533400" indent="-533400" algn="just" rtl="0">
              <a:buClr>
                <a:srgbClr val="FF0000"/>
              </a:buClr>
              <a:buFont typeface="Wingdings" pitchFamily="2" charset="2"/>
              <a:buAutoNum type="arabicParenR"/>
            </a:pPr>
            <a:r>
              <a:rPr lang="en-US" sz="20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According to nature of carbonyl group:  </a:t>
            </a:r>
          </a:p>
          <a:p>
            <a:pPr marL="533400" indent="-533400" algn="just" rtl="0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Carbohydrates are described as </a:t>
            </a:r>
            <a:r>
              <a:rPr lang="en-US" sz="2000" dirty="0" err="1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aldoses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if they have </a:t>
            </a:r>
            <a:r>
              <a:rPr lang="en-US" sz="2000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aldehydic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group at C-1 and described as </a:t>
            </a:r>
            <a:r>
              <a:rPr lang="en-US" sz="20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ketoses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if they have </a:t>
            </a:r>
            <a:r>
              <a:rPr lang="en-US" sz="2000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ketonic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group on C-2</a:t>
            </a:r>
          </a:p>
          <a:p>
            <a:pPr marL="533400" indent="-533400" algn="just" rtl="0">
              <a:buClr>
                <a:srgbClr val="FF0000"/>
              </a:buClr>
              <a:buFont typeface="Wingdings" pitchFamily="2" charset="2"/>
              <a:buAutoNum type="arabicParenR" startAt="2"/>
            </a:pPr>
            <a:r>
              <a:rPr lang="en-US" sz="20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According to the number of carbon atoms in a given </a:t>
            </a:r>
            <a:r>
              <a:rPr lang="en-US" sz="2000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aldose</a:t>
            </a:r>
            <a:r>
              <a:rPr lang="en-US" sz="20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or </a:t>
            </a:r>
            <a:r>
              <a:rPr lang="en-US" sz="2000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ketose</a:t>
            </a:r>
            <a:r>
              <a:rPr lang="en-US" sz="20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533400" indent="-533400" algn="just" rtl="0">
              <a:buClr>
                <a:srgbClr val="0000CC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If a sugar is made of three atoms it is described as </a:t>
            </a:r>
            <a:r>
              <a:rPr lang="en-US" sz="2000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triose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and if it has four atoms it is </a:t>
            </a:r>
            <a:r>
              <a:rPr lang="en-US" sz="2000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tetrose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33400" indent="-533400" algn="just" rtl="0">
              <a:buClr>
                <a:srgbClr val="0000CC"/>
              </a:buClr>
              <a:buFont typeface="Wingdings" pitchFamily="2" charset="2"/>
              <a:buChar char="Ø"/>
            </a:pPr>
            <a:r>
              <a:rPr lang="en-US" sz="20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full name of a sugar 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must has a </a:t>
            </a:r>
            <a:r>
              <a:rPr lang="en-US" sz="20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prefix 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indicating the nature of the carbonyl group, </a:t>
            </a:r>
            <a:r>
              <a:rPr lang="en-US" sz="20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 Latin word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indicating the number of carbons present and </a:t>
            </a:r>
            <a:r>
              <a:rPr lang="en-US" sz="20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 suffix –</a:t>
            </a:r>
            <a:r>
              <a:rPr lang="en-US" sz="2000" dirty="0" err="1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ose</a:t>
            </a:r>
            <a:r>
              <a:rPr lang="en-US" sz="20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33400" indent="-533400" algn="l" eaLnBrk="1" hangingPunct="1">
              <a:buClr>
                <a:srgbClr val="FF0000"/>
              </a:buClr>
              <a:buFont typeface="Wingdings" pitchFamily="2" charset="2"/>
              <a:buNone/>
            </a:pPr>
            <a:endParaRPr lang="en-US" sz="1800" b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33400" indent="-533400" algn="just" eaLnBrk="1" hangingPunct="1">
              <a:buClr>
                <a:srgbClr val="FF0000"/>
              </a:buClr>
              <a:buFont typeface="Wingdings" pitchFamily="2" charset="2"/>
              <a:buChar char="Ø"/>
            </a:pPr>
            <a:endParaRPr lang="en-GB" sz="1800" b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2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424113" y="4229100"/>
          <a:ext cx="5051425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3" name="CS ChemDraw Drawing" r:id="rId3" imgW="2294280" imgH="1050120" progId="ChemDraw.Document.6.0">
                  <p:embed/>
                </p:oleObj>
              </mc:Choice>
              <mc:Fallback>
                <p:oleObj name="CS ChemDraw Drawing" r:id="rId3" imgW="2294280" imgH="1050120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3" y="4229100"/>
                        <a:ext cx="5051425" cy="231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-109619" y="963107"/>
            <a:ext cx="8748464" cy="9597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2400" b="1" dirty="0" smtClean="0">
                <a:latin typeface="MinionPro-Bold"/>
                <a:cs typeface="Arial" pitchFamily="34" charset="0"/>
              </a:rPr>
              <a:t>Fischer projection and D and L notation</a:t>
            </a:r>
            <a:endParaRPr lang="en-GB" sz="2400" b="1" dirty="0" smtClean="0">
              <a:latin typeface="MinionPro-Bold"/>
              <a:cs typeface="Arial" pitchFamily="34" charset="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251520" y="1700808"/>
            <a:ext cx="81724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000" dirty="0">
                <a:solidFill>
                  <a:srgbClr val="0000CC"/>
                </a:solidFill>
              </a:rPr>
              <a:t> For carbohydrates the convention is to put the carbonyl group at the top for </a:t>
            </a:r>
            <a:r>
              <a:rPr lang="en-US" sz="2000" dirty="0" err="1">
                <a:solidFill>
                  <a:srgbClr val="0000CC"/>
                </a:solidFill>
              </a:rPr>
              <a:t>aldoses</a:t>
            </a:r>
            <a:r>
              <a:rPr lang="en-US" sz="2000" dirty="0">
                <a:solidFill>
                  <a:srgbClr val="0000CC"/>
                </a:solidFill>
              </a:rPr>
              <a:t> and closest to the top for ketoses, then the carbon atoms are numbered from the top to the bottom.</a:t>
            </a:r>
          </a:p>
          <a:p>
            <a:pPr algn="l">
              <a:buFont typeface="Wingdings" pitchFamily="2" charset="2"/>
              <a:buChar char="Ø"/>
            </a:pPr>
            <a:r>
              <a:rPr lang="en-US" sz="2000" dirty="0">
                <a:solidFill>
                  <a:srgbClr val="0000CC"/>
                </a:solidFill>
              </a:rPr>
              <a:t>The simplest </a:t>
            </a:r>
            <a:r>
              <a:rPr lang="en-US" sz="2000" dirty="0" err="1">
                <a:solidFill>
                  <a:srgbClr val="0000CC"/>
                </a:solidFill>
              </a:rPr>
              <a:t>aldose</a:t>
            </a:r>
            <a:r>
              <a:rPr lang="en-US" sz="2000" dirty="0">
                <a:solidFill>
                  <a:srgbClr val="0000CC"/>
                </a:solidFill>
              </a:rPr>
              <a:t> is </a:t>
            </a:r>
            <a:r>
              <a:rPr lang="en-US" sz="2000" dirty="0" err="1">
                <a:solidFill>
                  <a:srgbClr val="0000CC"/>
                </a:solidFill>
              </a:rPr>
              <a:t>glyceraldehyde</a:t>
            </a:r>
            <a:r>
              <a:rPr lang="en-US" sz="2000" dirty="0">
                <a:solidFill>
                  <a:srgbClr val="0000CC"/>
                </a:solidFill>
              </a:rPr>
              <a:t> (</a:t>
            </a:r>
            <a:r>
              <a:rPr lang="en-US" sz="2000" dirty="0" err="1">
                <a:solidFill>
                  <a:srgbClr val="0000CC"/>
                </a:solidFill>
              </a:rPr>
              <a:t>aldotriose</a:t>
            </a:r>
            <a:r>
              <a:rPr lang="en-US" sz="2000" dirty="0">
                <a:solidFill>
                  <a:srgbClr val="0000CC"/>
                </a:solidFill>
              </a:rPr>
              <a:t>), it is the simplest </a:t>
            </a:r>
            <a:r>
              <a:rPr lang="en-US" sz="2000" dirty="0" err="1">
                <a:solidFill>
                  <a:srgbClr val="0000CC"/>
                </a:solidFill>
              </a:rPr>
              <a:t>chiral</a:t>
            </a:r>
            <a:r>
              <a:rPr lang="en-US" sz="2000" dirty="0">
                <a:solidFill>
                  <a:srgbClr val="0000CC"/>
                </a:solidFill>
              </a:rPr>
              <a:t> molecule in nature with one </a:t>
            </a:r>
            <a:r>
              <a:rPr lang="en-US" sz="2000" dirty="0" err="1">
                <a:solidFill>
                  <a:srgbClr val="0000CC"/>
                </a:solidFill>
              </a:rPr>
              <a:t>stereogenic</a:t>
            </a:r>
            <a:r>
              <a:rPr lang="en-US" sz="2000" dirty="0">
                <a:solidFill>
                  <a:srgbClr val="0000CC"/>
                </a:solidFill>
              </a:rPr>
              <a:t> centre thus it can be represented as a pair of </a:t>
            </a:r>
            <a:r>
              <a:rPr lang="en-US" sz="2000" dirty="0" err="1">
                <a:solidFill>
                  <a:srgbClr val="CC0000"/>
                </a:solidFill>
              </a:rPr>
              <a:t>enantiomers</a:t>
            </a:r>
            <a:r>
              <a:rPr lang="en-US" sz="2000" dirty="0">
                <a:solidFill>
                  <a:srgbClr val="CC0000"/>
                </a:solidFill>
              </a:rPr>
              <a:t>.</a:t>
            </a:r>
            <a:endParaRPr lang="en-US" sz="2000" dirty="0">
              <a:solidFill>
                <a:srgbClr val="0000CC"/>
              </a:solidFill>
              <a:cs typeface="Arial" pitchFamily="34" charset="0"/>
            </a:endParaRP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7494" y="3565088"/>
            <a:ext cx="459898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5076056" y="4781255"/>
            <a:ext cx="207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D- </a:t>
            </a:r>
            <a:r>
              <a:rPr lang="en-US" dirty="0" err="1">
                <a:solidFill>
                  <a:srgbClr val="FF0000"/>
                </a:solidFill>
              </a:rPr>
              <a:t>Glyecraldehyde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9462" name="Rectangle 8"/>
          <p:cNvSpPr>
            <a:spLocks noChangeArrowheads="1"/>
          </p:cNvSpPr>
          <p:nvPr/>
        </p:nvSpPr>
        <p:spPr bwMode="auto">
          <a:xfrm>
            <a:off x="2047875" y="4781254"/>
            <a:ext cx="203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L- </a:t>
            </a:r>
            <a:r>
              <a:rPr lang="en-US" dirty="0" err="1">
                <a:solidFill>
                  <a:srgbClr val="FF0000"/>
                </a:solidFill>
              </a:rPr>
              <a:t>Glyecraldehyde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9463" name="Rectangle 9"/>
          <p:cNvSpPr>
            <a:spLocks noChangeArrowheads="1"/>
          </p:cNvSpPr>
          <p:nvPr/>
        </p:nvSpPr>
        <p:spPr bwMode="auto">
          <a:xfrm>
            <a:off x="0" y="5157192"/>
            <a:ext cx="81724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rgbClr val="0000CC"/>
              </a:buClr>
              <a:buFont typeface="Wingdings" pitchFamily="2" charset="2"/>
              <a:buChar char="Ø"/>
            </a:pPr>
            <a:r>
              <a:rPr lang="en-US" sz="2000" dirty="0">
                <a:solidFill>
                  <a:srgbClr val="0000CC"/>
                </a:solidFill>
              </a:rPr>
              <a:t> As shown in the above the isomer of </a:t>
            </a:r>
            <a:r>
              <a:rPr lang="en-US" sz="2000" dirty="0" err="1">
                <a:solidFill>
                  <a:srgbClr val="0000CC"/>
                </a:solidFill>
              </a:rPr>
              <a:t>glyeraldehyde</a:t>
            </a:r>
            <a:r>
              <a:rPr lang="en-US" sz="2000" dirty="0">
                <a:solidFill>
                  <a:srgbClr val="0000CC"/>
                </a:solidFill>
              </a:rPr>
              <a:t> with the OH group on the </a:t>
            </a:r>
            <a:r>
              <a:rPr lang="en-US" sz="2000" dirty="0" err="1">
                <a:solidFill>
                  <a:srgbClr val="0000CC"/>
                </a:solidFill>
              </a:rPr>
              <a:t>chiral</a:t>
            </a:r>
            <a:r>
              <a:rPr lang="en-US" sz="2000" dirty="0">
                <a:solidFill>
                  <a:srgbClr val="0000CC"/>
                </a:solidFill>
              </a:rPr>
              <a:t> carbon is pointing to the </a:t>
            </a:r>
            <a:r>
              <a:rPr lang="en-US" sz="2000" dirty="0">
                <a:solidFill>
                  <a:srgbClr val="CC0000"/>
                </a:solidFill>
              </a:rPr>
              <a:t>right </a:t>
            </a:r>
            <a:r>
              <a:rPr lang="en-US" sz="2000" dirty="0">
                <a:solidFill>
                  <a:srgbClr val="0000CC"/>
                </a:solidFill>
              </a:rPr>
              <a:t>is described to  have  </a:t>
            </a:r>
            <a:r>
              <a:rPr lang="en-US" sz="2000" dirty="0">
                <a:solidFill>
                  <a:srgbClr val="CC0000"/>
                </a:solidFill>
              </a:rPr>
              <a:t>D configuration </a:t>
            </a:r>
            <a:r>
              <a:rPr lang="en-US" sz="2000" dirty="0">
                <a:solidFill>
                  <a:srgbClr val="0000CC"/>
                </a:solidFill>
              </a:rPr>
              <a:t>(for </a:t>
            </a:r>
            <a:r>
              <a:rPr lang="en-US" sz="2000" dirty="0" err="1">
                <a:solidFill>
                  <a:srgbClr val="0000CC"/>
                </a:solidFill>
              </a:rPr>
              <a:t>dextro</a:t>
            </a:r>
            <a:r>
              <a:rPr lang="en-US" sz="2000" dirty="0">
                <a:solidFill>
                  <a:srgbClr val="0000CC"/>
                </a:solidFill>
              </a:rPr>
              <a:t>- because it rotates the plan polarized light to right (+))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CC"/>
                </a:solidFill>
              </a:rPr>
              <a:t>while the isomer with the OH pointing to</a:t>
            </a:r>
            <a:r>
              <a:rPr lang="en-US" sz="2000" dirty="0">
                <a:solidFill>
                  <a:srgbClr val="CC0000"/>
                </a:solidFill>
              </a:rPr>
              <a:t> left </a:t>
            </a:r>
            <a:r>
              <a:rPr lang="en-US" sz="2000" dirty="0">
                <a:solidFill>
                  <a:srgbClr val="0000CC"/>
                </a:solidFill>
              </a:rPr>
              <a:t>it is assigned the</a:t>
            </a:r>
            <a:r>
              <a:rPr lang="en-US" sz="2000" dirty="0">
                <a:solidFill>
                  <a:srgbClr val="CC0000"/>
                </a:solidFill>
              </a:rPr>
              <a:t> L-configuration </a:t>
            </a:r>
            <a:r>
              <a:rPr lang="en-US" sz="2000" dirty="0">
                <a:solidFill>
                  <a:srgbClr val="0000CC"/>
                </a:solidFill>
              </a:rPr>
              <a:t>(for </a:t>
            </a:r>
            <a:r>
              <a:rPr lang="en-US" sz="2000" dirty="0" err="1">
                <a:solidFill>
                  <a:srgbClr val="0000CC"/>
                </a:solidFill>
              </a:rPr>
              <a:t>laevo</a:t>
            </a:r>
            <a:r>
              <a:rPr lang="en-US" sz="2000" dirty="0">
                <a:solidFill>
                  <a:srgbClr val="0000CC"/>
                </a:solidFill>
              </a:rPr>
              <a:t>-because it was (-)-</a:t>
            </a:r>
            <a:r>
              <a:rPr lang="en-US" sz="2000" dirty="0" err="1">
                <a:solidFill>
                  <a:srgbClr val="0000CC"/>
                </a:solidFill>
              </a:rPr>
              <a:t>enantiomer</a:t>
            </a:r>
            <a:r>
              <a:rPr lang="en-US" sz="2000" dirty="0">
                <a:solidFill>
                  <a:srgbClr val="0000CC"/>
                </a:solidFill>
              </a:rPr>
              <a:t>)</a:t>
            </a:r>
            <a:r>
              <a:rPr lang="en-US" sz="2000" dirty="0"/>
              <a:t> </a:t>
            </a:r>
            <a:endParaRPr lang="en-GB" sz="2000" dirty="0"/>
          </a:p>
        </p:txBody>
      </p:sp>
      <p:sp>
        <p:nvSpPr>
          <p:cNvPr id="8" name="مستطيل 7"/>
          <p:cNvSpPr/>
          <p:nvPr/>
        </p:nvSpPr>
        <p:spPr>
          <a:xfrm>
            <a:off x="214282" y="401492"/>
            <a:ext cx="85011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spcBef>
                <a:spcPct val="50000"/>
              </a:spcBef>
              <a:buClr>
                <a:srgbClr val="FF0000"/>
              </a:buClr>
              <a:buFont typeface="Wingdings" pitchFamily="2" charset="2"/>
              <a:buAutoNum type="arabicParenR" startAt="3"/>
            </a:pPr>
            <a:r>
              <a:rPr lang="en-US" sz="2000" b="1" u="sng" dirty="0" smtClean="0">
                <a:solidFill>
                  <a:srgbClr val="FF0000"/>
                </a:solidFill>
              </a:rPr>
              <a:t>According to the configuration of the hydroxyl group attached to the last  </a:t>
            </a:r>
            <a:r>
              <a:rPr lang="en-US" sz="2000" b="1" u="sng" dirty="0" err="1" smtClean="0">
                <a:solidFill>
                  <a:srgbClr val="FF0000"/>
                </a:solidFill>
              </a:rPr>
              <a:t>chiral</a:t>
            </a:r>
            <a:r>
              <a:rPr lang="en-US" sz="2000" b="1" u="sng" dirty="0" smtClean="0">
                <a:solidFill>
                  <a:srgbClr val="FF0000"/>
                </a:solidFill>
              </a:rPr>
              <a:t> carbon atom in a given </a:t>
            </a:r>
            <a:r>
              <a:rPr lang="en-US" sz="2000" b="1" u="sng" dirty="0" err="1" smtClean="0">
                <a:solidFill>
                  <a:srgbClr val="FF0000"/>
                </a:solidFill>
              </a:rPr>
              <a:t>aldose</a:t>
            </a:r>
            <a:r>
              <a:rPr lang="en-US" sz="2000" b="1" u="sng" dirty="0" smtClean="0">
                <a:solidFill>
                  <a:srgbClr val="FF0000"/>
                </a:solidFill>
              </a:rPr>
              <a:t> or </a:t>
            </a:r>
            <a:r>
              <a:rPr lang="en-US" sz="2000" b="1" u="sng" dirty="0" err="1" smtClean="0">
                <a:solidFill>
                  <a:srgbClr val="FF0000"/>
                </a:solidFill>
              </a:rPr>
              <a:t>ketose</a:t>
            </a:r>
            <a:r>
              <a:rPr lang="en-US" sz="2000" b="1" u="sng" dirty="0" smtClean="0">
                <a:solidFill>
                  <a:srgbClr val="FF0000"/>
                </a:solidFill>
              </a:rPr>
              <a:t> drawn as </a:t>
            </a:r>
            <a:r>
              <a:rPr lang="en-US" sz="2000" b="1" u="sng" dirty="0" err="1" smtClean="0">
                <a:solidFill>
                  <a:srgbClr val="FF0000"/>
                </a:solidFill>
              </a:rPr>
              <a:t>fischer</a:t>
            </a:r>
            <a:r>
              <a:rPr lang="en-US" sz="2000" b="1" u="sng" dirty="0" smtClean="0">
                <a:solidFill>
                  <a:srgbClr val="FF0000"/>
                </a:solidFill>
              </a:rPr>
              <a:t> projection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88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214422"/>
            <a:ext cx="90364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When there is more than one </a:t>
            </a:r>
            <a:r>
              <a:rPr lang="en-US" sz="2000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chiral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centre in a carbohydrate, look at the </a:t>
            </a:r>
            <a:r>
              <a:rPr lang="en-US" sz="2000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chiral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carbon farthest from the carbonyl group in Fischer projection and assign its configuration as D or L as described</a:t>
            </a:r>
            <a:endParaRPr lang="en-US" sz="2000" dirty="0"/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285720" y="3214686"/>
          <a:ext cx="1523568" cy="2743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4" r:id="rId3" imgW="1143000" imgH="2057400" progId="Word.Picture.8">
                  <p:embed/>
                </p:oleObj>
              </mc:Choice>
              <mc:Fallback>
                <p:oleObj r:id="rId3" imgW="1143000" imgH="2057400" progId="Word.Pictur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3214686"/>
                        <a:ext cx="1523568" cy="27432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5" name="Object 9"/>
          <p:cNvGraphicFramePr>
            <a:graphicFrameLocks noChangeAspect="1"/>
          </p:cNvGraphicFramePr>
          <p:nvPr/>
        </p:nvGraphicFramePr>
        <p:xfrm>
          <a:off x="2143108" y="2214554"/>
          <a:ext cx="5072098" cy="2500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5" name="CS ChemDraw Drawing" r:id="rId5" imgW="6238800" imgH="2373120" progId="ChemDraw.Document.6.0">
                  <p:embed/>
                </p:oleObj>
              </mc:Choice>
              <mc:Fallback>
                <p:oleObj name="CS ChemDraw Drawing" r:id="rId5" imgW="6238800" imgH="2373120" progId="ChemDraw.Document.6.0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08" y="2214554"/>
                        <a:ext cx="5072098" cy="25003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7429520" y="3286124"/>
          <a:ext cx="1508934" cy="2714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6" r:id="rId7" imgW="1143000" imgH="2057400" progId="Word.Picture.8">
                  <p:embed/>
                </p:oleObj>
              </mc:Choice>
              <mc:Fallback>
                <p:oleObj r:id="rId7" imgW="1143000" imgH="2057400" progId="Word.Picture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20" y="3286124"/>
                        <a:ext cx="1508934" cy="27146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0" y="5638800"/>
            <a:ext cx="4495800" cy="1219200"/>
          </a:xfrm>
        </p:spPr>
        <p:txBody>
          <a:bodyPr>
            <a:normAutofit lnSpcReduction="10000"/>
          </a:bodyPr>
          <a:lstStyle/>
          <a:p>
            <a:pPr marL="0" indent="0" algn="l" rtl="0">
              <a:buFontTx/>
              <a:buNone/>
            </a:pPr>
            <a:endParaRPr lang="en-US" sz="2400" dirty="0" smtClean="0">
              <a:solidFill>
                <a:srgbClr val="000099"/>
              </a:solidFill>
            </a:endParaRPr>
          </a:p>
          <a:p>
            <a:pPr marL="0" indent="0" algn="l" rtl="0">
              <a:buFontTx/>
              <a:buNone/>
            </a:pPr>
            <a:r>
              <a:rPr lang="en-US" sz="2400" dirty="0" err="1" smtClean="0">
                <a:solidFill>
                  <a:srgbClr val="000099"/>
                </a:solidFill>
              </a:rPr>
              <a:t>Aldoses</a:t>
            </a:r>
            <a:r>
              <a:rPr lang="en-US" sz="2400" dirty="0" smtClean="0"/>
              <a:t> </a:t>
            </a:r>
            <a:r>
              <a:rPr lang="en-US" sz="2400" dirty="0"/>
              <a:t>(e.g., glucose) have an </a:t>
            </a:r>
            <a:r>
              <a:rPr lang="en-US" sz="2400" dirty="0" err="1">
                <a:solidFill>
                  <a:srgbClr val="000099"/>
                </a:solidFill>
              </a:rPr>
              <a:t>aldehyde</a:t>
            </a:r>
            <a:r>
              <a:rPr lang="en-US" sz="2400" dirty="0"/>
              <a:t> group at </a:t>
            </a:r>
            <a:r>
              <a:rPr lang="en-US" sz="2400" dirty="0" smtClean="0">
                <a:cs typeface="Arial" pitchFamily="34" charset="0"/>
              </a:rPr>
              <a:t>C-1</a:t>
            </a:r>
            <a:endParaRPr lang="en-US" sz="2400" dirty="0"/>
          </a:p>
        </p:txBody>
      </p:sp>
      <p:sp>
        <p:nvSpPr>
          <p:cNvPr id="8" name="مستطيل 7"/>
          <p:cNvSpPr/>
          <p:nvPr/>
        </p:nvSpPr>
        <p:spPr>
          <a:xfrm>
            <a:off x="4357686" y="60270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>
              <a:spcBef>
                <a:spcPct val="2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Ketoses</a:t>
            </a:r>
            <a:r>
              <a:rPr lang="en-US" sz="2400" dirty="0" smtClean="0"/>
              <a:t> (e.g., fructose) have a </a:t>
            </a:r>
            <a:r>
              <a:rPr lang="en-US" sz="2400" dirty="0" err="1" smtClean="0">
                <a:solidFill>
                  <a:srgbClr val="000099"/>
                </a:solidFill>
              </a:rPr>
              <a:t>keto</a:t>
            </a:r>
            <a:r>
              <a:rPr lang="en-US" sz="2400" dirty="0" smtClean="0"/>
              <a:t> group, usually at C-2.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42900" y="152400"/>
            <a:ext cx="8458200" cy="1143000"/>
          </a:xfrm>
        </p:spPr>
        <p:txBody>
          <a:bodyPr/>
          <a:lstStyle/>
          <a:p>
            <a:r>
              <a:rPr lang="en-US" dirty="0" err="1"/>
              <a:t>Hemiacetal</a:t>
            </a:r>
            <a:r>
              <a:rPr lang="en-US" dirty="0"/>
              <a:t> &amp; </a:t>
            </a:r>
            <a:r>
              <a:rPr lang="en-US" dirty="0" err="1"/>
              <a:t>hemiketal</a:t>
            </a:r>
            <a:r>
              <a:rPr lang="en-US" dirty="0"/>
              <a:t> formation</a:t>
            </a:r>
          </a:p>
        </p:txBody>
      </p:sp>
      <p:sp>
        <p:nvSpPr>
          <p:cNvPr id="13321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304800" y="2286000"/>
            <a:ext cx="2667000" cy="4114800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ct val="95000"/>
              </a:spcAft>
              <a:buFontTx/>
              <a:buNone/>
            </a:pPr>
            <a:r>
              <a:rPr lang="en-US" sz="2800" dirty="0"/>
              <a:t>An </a:t>
            </a:r>
            <a:r>
              <a:rPr lang="en-US" sz="2800" dirty="0" err="1"/>
              <a:t>aldehyde</a:t>
            </a:r>
            <a:r>
              <a:rPr lang="en-US" sz="2800" dirty="0"/>
              <a:t> can react with an alcohol to form  a </a:t>
            </a:r>
            <a:r>
              <a:rPr lang="en-US" sz="2800" dirty="0" err="1">
                <a:solidFill>
                  <a:srgbClr val="000099"/>
                </a:solidFill>
              </a:rPr>
              <a:t>hemiacetal</a:t>
            </a:r>
            <a:r>
              <a:rPr lang="en-US" sz="2800" dirty="0"/>
              <a:t>. 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FontTx/>
              <a:buNone/>
            </a:pPr>
            <a:r>
              <a:rPr lang="en-US" sz="2800" dirty="0"/>
              <a:t>A ketone can react with an alcohol to form  a </a:t>
            </a:r>
            <a:r>
              <a:rPr lang="en-US" sz="2800" dirty="0" err="1">
                <a:solidFill>
                  <a:srgbClr val="000099"/>
                </a:solidFill>
              </a:rPr>
              <a:t>hemiketal</a:t>
            </a:r>
            <a:r>
              <a:rPr lang="en-US" sz="2800" dirty="0"/>
              <a:t>.</a:t>
            </a:r>
          </a:p>
        </p:txBody>
      </p:sp>
      <p:graphicFrame>
        <p:nvGraphicFramePr>
          <p:cNvPr id="13328" name="Object 1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971800" y="1981200"/>
          <a:ext cx="6188075" cy="446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Picture" r:id="rId3" imgW="3086280" imgH="2228760" progId="Word.Picture.8">
                  <p:embed/>
                </p:oleObj>
              </mc:Choice>
              <mc:Fallback>
                <p:oleObj name="Picture" r:id="rId3" imgW="3086280" imgH="2228760" progId="Word.Pictur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981200"/>
                        <a:ext cx="6188075" cy="446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76200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500034" y="890566"/>
            <a:ext cx="7715250" cy="5967434"/>
          </a:xfrm>
          <a:prstGeom prst="rect">
            <a:avLst/>
          </a:prstGeom>
        </p:spPr>
        <p:txBody>
          <a:bodyPr/>
          <a:lstStyle/>
          <a:p>
            <a:pPr marL="342900" lvl="0" indent="-342900" algn="just" rtl="0">
              <a:lnSpc>
                <a:spcPct val="80000"/>
              </a:lnSpc>
              <a:spcBef>
                <a:spcPct val="20000"/>
              </a:spcBef>
              <a:buClr>
                <a:srgbClr val="0000CC"/>
              </a:buClr>
              <a:buFont typeface="Wingdings" pitchFamily="2" charset="2"/>
              <a:buChar char="Ø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React the OH group at the last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chiral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carbon 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C-5 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in the Fischer projection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withthe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carbonyl group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i.e. 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aldolses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This hydroxyl will become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hemiacetal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anomeric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carbon 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C-1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has the OH at the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right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in the form </a:t>
            </a:r>
            <a:r>
              <a:rPr lang="el-G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α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form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and at the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left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in the </a:t>
            </a:r>
            <a:r>
              <a:rPr lang="el-G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β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form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for the D-</a:t>
            </a:r>
            <a:r>
              <a:rPr lang="en-US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monosaccharides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i.e.  in D-glucose).</a:t>
            </a:r>
          </a:p>
          <a:p>
            <a:pPr marL="342900" lvl="0" indent="-342900" algn="just" rtl="0">
              <a:lnSpc>
                <a:spcPct val="80000"/>
              </a:lnSpc>
              <a:spcBef>
                <a:spcPct val="20000"/>
              </a:spcBef>
              <a:buClr>
                <a:srgbClr val="0000CC"/>
              </a:buCl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ct val="20000"/>
              </a:spcBef>
              <a:buClr>
                <a:srgbClr val="0000CC"/>
              </a:buCl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ct val="20000"/>
              </a:spcBef>
              <a:buClr>
                <a:srgbClr val="0000CC"/>
              </a:buCl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ct val="20000"/>
              </a:spcBef>
              <a:buClr>
                <a:srgbClr val="0000CC"/>
              </a:buCl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0000CC"/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0000CC"/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0" y="214290"/>
            <a:ext cx="97155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CONVENTIONS For WRITING CYCLIC MONOSACCHRIDE STRUCTURES</a:t>
            </a:r>
            <a:endParaRPr lang="ar-SA" sz="2000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2204864"/>
            <a:ext cx="912495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857364"/>
            <a:ext cx="8964488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0">
              <a:lnSpc>
                <a:spcPct val="80000"/>
              </a:lnSpc>
              <a:spcBef>
                <a:spcPct val="20000"/>
              </a:spcBef>
              <a:buClr>
                <a:srgbClr val="0000CC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React the OH group at the last </a:t>
            </a:r>
            <a:r>
              <a:rPr lang="en-US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chiral</a:t>
            </a: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carbon (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C-5 </a:t>
            </a: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) in the Fischer projection with the carbonyl group (</a:t>
            </a:r>
            <a:r>
              <a:rPr lang="en-US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ketonic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group </a:t>
            </a: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in ketoses</a:t>
            </a:r>
            <a:endParaRPr lang="en-US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ct val="20000"/>
              </a:spcBef>
              <a:buClr>
                <a:srgbClr val="0000CC"/>
              </a:buClr>
              <a:defRPr/>
            </a:pP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This hydroxyl will become </a:t>
            </a:r>
            <a:r>
              <a:rPr lang="en-US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hemiketal</a:t>
            </a: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anomeric</a:t>
            </a: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carbon 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C-2</a:t>
            </a: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has the OH at the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right</a:t>
            </a: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in the form </a:t>
            </a:r>
            <a:r>
              <a:rPr lang="el-G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α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form</a:t>
            </a: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and at the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left</a:t>
            </a: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in the </a:t>
            </a:r>
            <a:r>
              <a:rPr lang="el-G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β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form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for the D-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monosaccharides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i.e.  in D-Fructose).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0" y="714356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</a:rPr>
              <a:t>Cyclic Structure of </a:t>
            </a:r>
            <a:r>
              <a:rPr lang="en-US" sz="2800" dirty="0" err="1" smtClean="0">
                <a:solidFill>
                  <a:schemeClr val="tx2"/>
                </a:solidFill>
              </a:rPr>
              <a:t>Monosaccharides</a:t>
            </a:r>
            <a:endParaRPr lang="en-US" sz="2800" dirty="0" smtClean="0">
              <a:solidFill>
                <a:schemeClr val="tx2"/>
              </a:solidFill>
            </a:endParaRPr>
          </a:p>
          <a:p>
            <a:pPr algn="ctr"/>
            <a:r>
              <a:rPr lang="en-US" sz="2800" dirty="0" err="1" smtClean="0">
                <a:solidFill>
                  <a:schemeClr val="tx2"/>
                </a:solidFill>
              </a:rPr>
              <a:t>Hemiketal</a:t>
            </a:r>
            <a:r>
              <a:rPr lang="en-US" sz="2800" dirty="0" smtClean="0">
                <a:solidFill>
                  <a:schemeClr val="tx2"/>
                </a:solidFill>
              </a:rPr>
              <a:t> Formation</a:t>
            </a:r>
            <a:endParaRPr lang="ar-SA" sz="2800" dirty="0"/>
          </a:p>
        </p:txBody>
      </p:sp>
      <p:pic>
        <p:nvPicPr>
          <p:cNvPr id="1064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0438"/>
            <a:ext cx="917257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1547813" y="333375"/>
            <a:ext cx="4959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3600" b="1">
                <a:latin typeface="Agency FB" pitchFamily="34" charset="0"/>
              </a:rPr>
              <a:t>Reactions of Monosaccharides</a:t>
            </a:r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333375" y="1741488"/>
            <a:ext cx="4576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1) Reduction of </a:t>
            </a:r>
            <a:r>
              <a:rPr lang="en-US" sz="2400" b="1" dirty="0" err="1">
                <a:solidFill>
                  <a:srgbClr val="FF0000"/>
                </a:solidFill>
              </a:rPr>
              <a:t>Monosaccharides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638175" y="2198688"/>
            <a:ext cx="8305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l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000" dirty="0"/>
              <a:t>The carbonyl group of aldoses and ketoses can be reduced by various reagents to give </a:t>
            </a:r>
            <a:r>
              <a:rPr lang="en-US" sz="2000" b="1" dirty="0" err="1" smtClean="0"/>
              <a:t>polyols</a:t>
            </a:r>
            <a:r>
              <a:rPr lang="en-US" sz="2000" dirty="0" smtClean="0"/>
              <a:t>. </a:t>
            </a:r>
            <a:endParaRPr lang="en-US" sz="2000" dirty="0"/>
          </a:p>
          <a:p>
            <a:pPr marL="285750" indent="-285750" algn="l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000" dirty="0"/>
              <a:t>Example, catalytic hydrogenation or reduction with sodium </a:t>
            </a:r>
            <a:r>
              <a:rPr lang="en-US" sz="2000" dirty="0" err="1"/>
              <a:t>borohydride</a:t>
            </a:r>
            <a:r>
              <a:rPr lang="en-US" sz="2000" dirty="0"/>
              <a:t> (NaBH4) converts D-glucose to D-</a:t>
            </a:r>
            <a:r>
              <a:rPr lang="en-US" sz="2000" dirty="0" err="1"/>
              <a:t>glucitol</a:t>
            </a:r>
            <a:r>
              <a:rPr lang="en-US" sz="2000" dirty="0"/>
              <a:t> (sorbitol</a:t>
            </a:r>
            <a:r>
              <a:rPr lang="en-US" sz="2000" dirty="0" smtClean="0"/>
              <a:t>).</a:t>
            </a:r>
            <a:endParaRPr lang="en-US" sz="2000" dirty="0"/>
          </a:p>
        </p:txBody>
      </p:sp>
      <p:pic>
        <p:nvPicPr>
          <p:cNvPr id="29701" name="Picture 2"/>
          <p:cNvPicPr>
            <a:picLocks noChangeAspect="1" noChangeArrowheads="1"/>
          </p:cNvPicPr>
          <p:nvPr/>
        </p:nvPicPr>
        <p:blipFill>
          <a:blip r:embed="rId2" cstate="print"/>
          <a:srcRect t="6313" r="1758" b="5807"/>
          <a:stretch>
            <a:fillRect/>
          </a:stretch>
        </p:blipFill>
        <p:spPr bwMode="auto">
          <a:xfrm>
            <a:off x="1476375" y="4941888"/>
            <a:ext cx="5603875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مستطيل 1"/>
          <p:cNvSpPr/>
          <p:nvPr/>
        </p:nvSpPr>
        <p:spPr>
          <a:xfrm>
            <a:off x="1476375" y="4941888"/>
            <a:ext cx="3023617" cy="1606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5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2C84C1AB31C348A64CEF940749B8B6" ma:contentTypeVersion="0" ma:contentTypeDescription="Create a new document." ma:contentTypeScope="" ma:versionID="d2fefd90d5520186db6dab6c5ffd7ed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268C47-290F-4894-83E5-D2F6CC8BC8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21E12E-E881-4EA6-AC57-86D9B80E3A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BF573F5-5903-474F-B571-22CD63818AC9}">
  <ds:schemaRefs>
    <ds:schemaRef ds:uri="http://www.w3.org/XML/1998/namespace"/>
    <ds:schemaRef ds:uri="http://schemas.microsoft.com/office/infopath/2007/PartnerControls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3636</TotalTime>
  <Words>907</Words>
  <Application>Microsoft Office PowerPoint</Application>
  <PresentationFormat>عرض على الشاشة (3:4)‏</PresentationFormat>
  <Paragraphs>59</Paragraphs>
  <Slides>12</Slides>
  <Notes>0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3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Office Theme</vt:lpstr>
      <vt:lpstr>CS ChemDraw Drawing</vt:lpstr>
      <vt:lpstr>Microsoft Word Picture</vt:lpstr>
      <vt:lpstr>Picture</vt:lpstr>
      <vt:lpstr>عرض تقديمي في PowerPoint</vt:lpstr>
      <vt:lpstr>عرض تقديمي في PowerPoint</vt:lpstr>
      <vt:lpstr>عرض تقديمي في PowerPoint</vt:lpstr>
      <vt:lpstr>Fischer projection and D and L notation</vt:lpstr>
      <vt:lpstr>عرض تقديمي في PowerPoint</vt:lpstr>
      <vt:lpstr>Hemiacetal &amp; hemiketal formation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Noha</dc:creator>
  <cp:lastModifiedBy>Hessa Hasan Albahli</cp:lastModifiedBy>
  <cp:revision>83</cp:revision>
  <dcterms:created xsi:type="dcterms:W3CDTF">2012-04-14T18:05:56Z</dcterms:created>
  <dcterms:modified xsi:type="dcterms:W3CDTF">2018-11-15T05:47:15Z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0x010100C52C84C1AB31C348A64CEF940749B8B6</vt:lpwstr>
  </property>
</Properties>
</file>