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70" r:id="rId3"/>
    <p:sldId id="261" r:id="rId4"/>
    <p:sldId id="262" r:id="rId5"/>
    <p:sldId id="263" r:id="rId6"/>
    <p:sldId id="271" r:id="rId7"/>
    <p:sldId id="264" r:id="rId8"/>
    <p:sldId id="265" r:id="rId9"/>
    <p:sldId id="266" r:id="rId10"/>
    <p:sldId id="267" r:id="rId11"/>
    <p:sldId id="268" r:id="rId12"/>
    <p:sldId id="269" r:id="rId13"/>
    <p:sldId id="272" r:id="rId14"/>
    <p:sldId id="273" r:id="rId15"/>
    <p:sldId id="274" r:id="rId16"/>
    <p:sldId id="275" r:id="rId17"/>
    <p:sldId id="276"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1E1C640-B671-40DA-A90F-6592A107F297}" type="datetimeFigureOut">
              <a:rPr lang="ar-SA" smtClean="0"/>
              <a:pPr/>
              <a:t>25/01/1437</a:t>
            </a:fld>
            <a:endParaRPr lang="ar-SA"/>
          </a:p>
        </p:txBody>
      </p:sp>
      <p:sp>
        <p:nvSpPr>
          <p:cNvPr id="17" name="Footer Placeholder 16"/>
          <p:cNvSpPr>
            <a:spLocks noGrp="1"/>
          </p:cNvSpPr>
          <p:nvPr>
            <p:ph type="ftr" sz="quarter" idx="11"/>
          </p:nvPr>
        </p:nvSpPr>
        <p:spPr/>
        <p:txBody>
          <a:bodyPr/>
          <a:lstStyle/>
          <a:p>
            <a:endParaRPr lang="ar-S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A8F49D-0620-4598-987C-14765C3E508B}"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E1C640-B671-40DA-A90F-6592A107F297}" type="datetimeFigureOut">
              <a:rPr lang="ar-SA" smtClean="0"/>
              <a:pPr/>
              <a:t>25/01/1437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6A8F49D-0620-4598-987C-14765C3E508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6A8F49D-0620-4598-987C-14765C3E508B}"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E1C640-B671-40DA-A90F-6592A107F297}" type="datetimeFigureOut">
              <a:rPr lang="ar-SA" smtClean="0"/>
              <a:pPr/>
              <a:t>25/01/1437</a:t>
            </a:fld>
            <a:endParaRPr lang="ar-SA"/>
          </a:p>
        </p:txBody>
      </p:sp>
      <p:sp>
        <p:nvSpPr>
          <p:cNvPr id="5" name="Footer Placeholder 4"/>
          <p:cNvSpPr>
            <a:spLocks noGrp="1"/>
          </p:cNvSpPr>
          <p:nvPr>
            <p:ph type="ftr" sz="quarter" idx="11"/>
          </p:nvPr>
        </p:nvSpPr>
        <p:spPr/>
        <p:txBody>
          <a:bodyPr/>
          <a:lstStyle/>
          <a:p>
            <a:endParaRPr lang="ar-S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1E1C640-B671-40DA-A90F-6592A107F297}" type="datetimeFigureOut">
              <a:rPr lang="ar-SA" smtClean="0"/>
              <a:pPr/>
              <a:t>25/01/1437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4361688" y="1026372"/>
            <a:ext cx="457200" cy="441325"/>
          </a:xfrm>
        </p:spPr>
        <p:txBody>
          <a:bodyPr/>
          <a:lstStyle/>
          <a:p>
            <a:fld id="{96A8F49D-0620-4598-987C-14765C3E508B}"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SA"/>
          </a:p>
        </p:txBody>
      </p:sp>
      <p:sp>
        <p:nvSpPr>
          <p:cNvPr id="4" name="Date Placeholder 3"/>
          <p:cNvSpPr>
            <a:spLocks noGrp="1"/>
          </p:cNvSpPr>
          <p:nvPr>
            <p:ph type="dt" sz="half" idx="10"/>
          </p:nvPr>
        </p:nvSpPr>
        <p:spPr/>
        <p:txBody>
          <a:bodyPr/>
          <a:lstStyle/>
          <a:p>
            <a:fld id="{21E1C640-B671-40DA-A90F-6592A107F297}" type="datetimeFigureOut">
              <a:rPr lang="ar-SA" smtClean="0"/>
              <a:pPr/>
              <a:t>25/01/1437</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A8F49D-0620-4598-987C-14765C3E508B}"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1E1C640-B671-40DA-A90F-6592A107F297}" type="datetimeFigureOut">
              <a:rPr lang="ar-SA" smtClean="0"/>
              <a:pPr/>
              <a:t>25/01/1437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6A8F49D-0620-4598-987C-14765C3E508B}"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1E1C640-B671-40DA-A90F-6592A107F297}" type="datetimeFigureOut">
              <a:rPr lang="ar-SA" smtClean="0"/>
              <a:pPr/>
              <a:t>25/01/1437</a:t>
            </a:fld>
            <a:endParaRPr lang="ar-SA"/>
          </a:p>
        </p:txBody>
      </p:sp>
      <p:sp>
        <p:nvSpPr>
          <p:cNvPr id="8" name="Footer Placeholder 7"/>
          <p:cNvSpPr>
            <a:spLocks noGrp="1"/>
          </p:cNvSpPr>
          <p:nvPr>
            <p:ph type="ftr" sz="quarter" idx="11"/>
          </p:nvPr>
        </p:nvSpPr>
        <p:spPr>
          <a:xfrm>
            <a:off x="304800" y="6409944"/>
            <a:ext cx="3581400" cy="365760"/>
          </a:xfrm>
        </p:spPr>
        <p:txBody>
          <a:bodyPr/>
          <a:lstStyle/>
          <a:p>
            <a:endParaRPr lang="ar-S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6A8F49D-0620-4598-987C-14765C3E508B}"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E1C640-B671-40DA-A90F-6592A107F297}" type="datetimeFigureOut">
              <a:rPr lang="ar-SA" smtClean="0"/>
              <a:pPr/>
              <a:t>25/01/1437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a:xfrm>
            <a:off x="4343400" y="1036020"/>
            <a:ext cx="457200" cy="441325"/>
          </a:xfrm>
        </p:spPr>
        <p:txBody>
          <a:bodyPr/>
          <a:lstStyle/>
          <a:p>
            <a:fld id="{96A8F49D-0620-4598-987C-14765C3E508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1E1C640-B671-40DA-A90F-6592A107F297}" type="datetimeFigureOut">
              <a:rPr lang="ar-SA" smtClean="0"/>
              <a:pPr/>
              <a:t>25/01/1437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6A8F49D-0620-4598-987C-14765C3E508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6A8F49D-0620-4598-987C-14765C3E508B}"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1E1C640-B671-40DA-A90F-6592A107F297}" type="datetimeFigureOut">
              <a:rPr lang="ar-SA" smtClean="0"/>
              <a:pPr/>
              <a:t>25/01/1437</a:t>
            </a:fld>
            <a:endParaRPr lang="ar-SA"/>
          </a:p>
        </p:txBody>
      </p:sp>
      <p:sp>
        <p:nvSpPr>
          <p:cNvPr id="6" name="Footer Placeholder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6A8F49D-0620-4598-987C-14765C3E508B}"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1E1C640-B671-40DA-A90F-6592A107F297}" type="datetimeFigureOut">
              <a:rPr lang="ar-SA" smtClean="0"/>
              <a:pPr/>
              <a:t>25/01/1437</a:t>
            </a:fld>
            <a:endParaRPr lang="ar-SA"/>
          </a:p>
        </p:txBody>
      </p:sp>
      <p:sp>
        <p:nvSpPr>
          <p:cNvPr id="6" name="Footer Placeholder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1E1C640-B671-40DA-A90F-6592A107F297}" type="datetimeFigureOut">
              <a:rPr lang="ar-SA" smtClean="0"/>
              <a:pPr/>
              <a:t>25/01/1437</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A8F49D-0620-4598-987C-14765C3E508B}"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Tenses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Past perfect </a:t>
            </a:r>
            <a:r>
              <a:rPr lang="ar-SA" dirty="0" smtClean="0"/>
              <a:t>الماضي التام 	</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algn="r" rtl="1">
              <a:buNone/>
            </a:pPr>
            <a:r>
              <a:rPr lang="ar-SA" dirty="0" smtClean="0"/>
              <a:t>يستخدم الماضي التام للتعبير عن حدثين وقعا في الماضي بحيث وقع أحدهما أولًا وانتهى قبل أن يبدأ وقوع الحدث الثاني، ويأتي الحدث الأول في صيغة الماضي التام بينما يكون الثاني في صيغة الماضي البسيط. ويمكن أن يترجم الماضي التام باستخدام </a:t>
            </a:r>
            <a:r>
              <a:rPr lang="ar-SA" dirty="0" smtClean="0">
                <a:solidFill>
                  <a:srgbClr val="FF0000"/>
                </a:solidFill>
              </a:rPr>
              <a:t>(</a:t>
            </a:r>
            <a:r>
              <a:rPr lang="ar-SA" u="sng" dirty="0" smtClean="0">
                <a:solidFill>
                  <a:srgbClr val="FF0000"/>
                </a:solidFill>
              </a:rPr>
              <a:t>قد) مسبوقة بأحد أشكال فعل (كان) في الماضي </a:t>
            </a:r>
            <a:r>
              <a:rPr lang="ar-SA" dirty="0" smtClean="0"/>
              <a:t>وللدلالة على وقوع الحدث وانتهائه </a:t>
            </a:r>
            <a:r>
              <a:rPr lang="ar-SA" u="sng" dirty="0" smtClean="0">
                <a:solidFill>
                  <a:srgbClr val="FF0000"/>
                </a:solidFill>
              </a:rPr>
              <a:t>يليها إحدى صور فعل (انتهى أو فرغ من) في الماضي </a:t>
            </a:r>
            <a:r>
              <a:rPr lang="ar-SA" dirty="0" smtClean="0"/>
              <a:t>أيضًا.</a:t>
            </a:r>
          </a:p>
          <a:p>
            <a:pPr algn="r" rtl="1">
              <a:buNone/>
            </a:pPr>
            <a:endParaRPr lang="ar-SA" dirty="0"/>
          </a:p>
          <a:p>
            <a:pPr lvl="0" algn="ctr">
              <a:buClr>
                <a:srgbClr val="D16349"/>
              </a:buClr>
              <a:buNone/>
            </a:pPr>
            <a:r>
              <a:rPr lang="en-US" dirty="0">
                <a:solidFill>
                  <a:srgbClr val="FF0000"/>
                </a:solidFill>
              </a:rPr>
              <a:t>I had studied </a:t>
            </a:r>
            <a:r>
              <a:rPr lang="en-US" dirty="0">
                <a:solidFill>
                  <a:prstClr val="black"/>
                </a:solidFill>
              </a:rPr>
              <a:t>chapter one before I began to study chapter two . </a:t>
            </a:r>
          </a:p>
          <a:p>
            <a:pPr lvl="0" algn="ctr">
              <a:buClr>
                <a:srgbClr val="D16349"/>
              </a:buClr>
              <a:buNone/>
            </a:pPr>
            <a:r>
              <a:rPr lang="ar-SA" dirty="0">
                <a:solidFill>
                  <a:srgbClr val="FF0000"/>
                </a:solidFill>
              </a:rPr>
              <a:t>كنت قد انتهيت </a:t>
            </a:r>
            <a:r>
              <a:rPr lang="ar-SA" dirty="0">
                <a:solidFill>
                  <a:prstClr val="black"/>
                </a:solidFill>
              </a:rPr>
              <a:t>من مذاكرة الفصل الأول قبل أن </a:t>
            </a:r>
            <a:r>
              <a:rPr lang="ar-SA" dirty="0">
                <a:solidFill>
                  <a:srgbClr val="FF0000"/>
                </a:solidFill>
              </a:rPr>
              <a:t>ذاكرت</a:t>
            </a:r>
            <a:r>
              <a:rPr lang="ar-SA" dirty="0">
                <a:solidFill>
                  <a:prstClr val="black"/>
                </a:solidFill>
              </a:rPr>
              <a:t> الفصل الثاني.</a:t>
            </a:r>
          </a:p>
          <a:p>
            <a:pPr lvl="0" algn="ctr">
              <a:buClr>
                <a:srgbClr val="D16349"/>
              </a:buClr>
              <a:buNone/>
            </a:pPr>
            <a:r>
              <a:rPr lang="ar-SA" dirty="0">
                <a:solidFill>
                  <a:srgbClr val="FF0000"/>
                </a:solidFill>
              </a:rPr>
              <a:t>كنت قد </a:t>
            </a:r>
            <a:r>
              <a:rPr lang="ar-SA" dirty="0">
                <a:solidFill>
                  <a:prstClr val="black"/>
                </a:solidFill>
              </a:rPr>
              <a:t>ذاكرت الفصل الأول قبل البدء بدراسة الفصل الثاني. </a:t>
            </a:r>
          </a:p>
          <a:p>
            <a:pPr lvl="0" algn="ctr">
              <a:buClr>
                <a:srgbClr val="D16349"/>
              </a:buClr>
              <a:buNone/>
            </a:pPr>
            <a:r>
              <a:rPr lang="ar-SA" dirty="0">
                <a:solidFill>
                  <a:srgbClr val="FF0000"/>
                </a:solidFill>
              </a:rPr>
              <a:t>كنت قد </a:t>
            </a:r>
            <a:r>
              <a:rPr lang="ar-SA" dirty="0">
                <a:solidFill>
                  <a:prstClr val="black"/>
                </a:solidFill>
              </a:rPr>
              <a:t>درست الفصل الأول قبل البدء بمذاكرة الفصل الثاني. </a:t>
            </a:r>
          </a:p>
          <a:p>
            <a:pPr algn="ctr" rtl="1">
              <a:buNone/>
            </a:pPr>
            <a:endParaRPr lang="ar-SA"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dirty="0" smtClean="0"/>
              <a:t>الماضي التام المستمر </a:t>
            </a:r>
            <a:r>
              <a:rPr lang="en-US" dirty="0" smtClean="0"/>
              <a:t>Past Perfect Progressive </a:t>
            </a:r>
            <a:endParaRPr lang="ar-SA" dirty="0"/>
          </a:p>
        </p:txBody>
      </p:sp>
      <p:sp>
        <p:nvSpPr>
          <p:cNvPr id="3" name="عنصر نائب للمحتوى 2"/>
          <p:cNvSpPr>
            <a:spLocks noGrp="1"/>
          </p:cNvSpPr>
          <p:nvPr>
            <p:ph sz="quarter" idx="1"/>
          </p:nvPr>
        </p:nvSpPr>
        <p:spPr/>
        <p:txBody>
          <a:bodyPr/>
          <a:lstStyle/>
          <a:p>
            <a:pPr algn="r" rtl="1">
              <a:buNone/>
            </a:pPr>
            <a:r>
              <a:rPr lang="ar-SA" dirty="0" smtClean="0"/>
              <a:t>يستخدم الماضي التام المستمر للتعبير عن حدثين وقع أولهما في الماضي عند نقطة زمنية ما واستمر لفترة محددة حتى نقطة زمنية أخرى في الماضي أيضًا وانتهيا ولاصلة لهما بالحاضر. وعند ترجمة دلالة هذه الصيغة تستخدم </a:t>
            </a:r>
            <a:r>
              <a:rPr lang="ar-SA" u="sng" dirty="0" smtClean="0">
                <a:solidFill>
                  <a:srgbClr val="FF0000"/>
                </a:solidFill>
              </a:rPr>
              <a:t>(قد) أو (لقد) + يليها أحد أشكال فعل (كان) في الماضي+ ويتبعه صيغة الاسم من فعل يدل على الاستمرارية مثل (انهمك) أو (عكف)</a:t>
            </a:r>
          </a:p>
          <a:p>
            <a:pPr algn="ctr">
              <a:buNone/>
            </a:pPr>
            <a:endParaRPr lang="ar-SA" u="sng" dirty="0">
              <a:solidFill>
                <a:srgbClr val="FF0000"/>
              </a:solidFill>
            </a:endParaRPr>
          </a:p>
          <a:p>
            <a:pPr lvl="0" algn="ctr">
              <a:buClr>
                <a:srgbClr val="D16349"/>
              </a:buClr>
              <a:buNone/>
            </a:pPr>
            <a:r>
              <a:rPr lang="en-US" dirty="0">
                <a:solidFill>
                  <a:prstClr val="black"/>
                </a:solidFill>
              </a:rPr>
              <a:t>I </a:t>
            </a:r>
            <a:r>
              <a:rPr lang="en-US" dirty="0">
                <a:solidFill>
                  <a:srgbClr val="FF0000"/>
                </a:solidFill>
              </a:rPr>
              <a:t>had been studying </a:t>
            </a:r>
            <a:r>
              <a:rPr lang="en-US" dirty="0">
                <a:solidFill>
                  <a:prstClr val="black"/>
                </a:solidFill>
              </a:rPr>
              <a:t>for two hours before my friends came.</a:t>
            </a:r>
          </a:p>
          <a:p>
            <a:pPr lvl="0" algn="ctr">
              <a:buClr>
                <a:srgbClr val="D16349"/>
              </a:buClr>
              <a:buNone/>
            </a:pPr>
            <a:r>
              <a:rPr lang="ar-SA" dirty="0">
                <a:solidFill>
                  <a:srgbClr val="FF0000"/>
                </a:solidFill>
              </a:rPr>
              <a:t>لقد كنت منهمكاً</a:t>
            </a:r>
            <a:r>
              <a:rPr lang="ar-SA" dirty="0">
                <a:solidFill>
                  <a:prstClr val="black"/>
                </a:solidFill>
              </a:rPr>
              <a:t> في المذاكرة لمدة ساعتين قبل مجيء أصدقائي. </a:t>
            </a:r>
          </a:p>
          <a:p>
            <a:pPr lvl="0" algn="ctr">
              <a:buClr>
                <a:srgbClr val="D16349"/>
              </a:buClr>
              <a:buNone/>
            </a:pPr>
            <a:endParaRPr lang="ar-SA" dirty="0">
              <a:solidFill>
                <a:prstClr val="black"/>
              </a:solidFill>
            </a:endParaRPr>
          </a:p>
          <a:p>
            <a:pPr algn="ctr">
              <a:buNone/>
            </a:pP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3600" dirty="0" smtClean="0"/>
              <a:t>المستقبل البسيط</a:t>
            </a:r>
            <a:r>
              <a:rPr lang="en-US" sz="3600" dirty="0"/>
              <a:t> </a:t>
            </a:r>
            <a:r>
              <a:rPr lang="ar-SA" sz="3600" dirty="0" smtClean="0"/>
              <a:t> </a:t>
            </a:r>
            <a:r>
              <a:rPr lang="en-US" sz="3600" dirty="0" smtClean="0"/>
              <a:t>  Simple Future</a:t>
            </a:r>
            <a:endParaRPr lang="ar-SA" sz="3600" dirty="0"/>
          </a:p>
        </p:txBody>
      </p:sp>
      <p:sp>
        <p:nvSpPr>
          <p:cNvPr id="3" name="عنصر نائب للمحتوى 2"/>
          <p:cNvSpPr>
            <a:spLocks noGrp="1"/>
          </p:cNvSpPr>
          <p:nvPr>
            <p:ph sz="quarter" idx="1"/>
          </p:nvPr>
        </p:nvSpPr>
        <p:spPr/>
        <p:txBody>
          <a:bodyPr/>
          <a:lstStyle/>
          <a:p>
            <a:pPr algn="r" rtl="1"/>
            <a:r>
              <a:rPr lang="ar-SA" dirty="0" smtClean="0"/>
              <a:t>يستخدم المستقبل البسيط للتعبير عن حدث سيقع في المستقبل، وللتعبير عن هذه الدلالة يستخدم </a:t>
            </a:r>
            <a:r>
              <a:rPr lang="ar-SA" u="sng" dirty="0" smtClean="0">
                <a:solidFill>
                  <a:srgbClr val="FF0000"/>
                </a:solidFill>
              </a:rPr>
              <a:t>الفعل المضارع مسبوقًا ب (السين) أو (سوف). </a:t>
            </a:r>
            <a:r>
              <a:rPr lang="ar-SA" dirty="0" smtClean="0"/>
              <a:t>وتستخدم الأولى مع نقطة قريبة في المستقبل، أما الثانية فتستخدم لنقطة زمنية أبعد.</a:t>
            </a:r>
          </a:p>
          <a:p>
            <a:pPr algn="r" rtl="1"/>
            <a:endParaRPr lang="ar-SA" dirty="0"/>
          </a:p>
          <a:p>
            <a:pPr algn="ctr"/>
            <a:r>
              <a:rPr lang="en-US" dirty="0" smtClean="0"/>
              <a:t>I </a:t>
            </a:r>
            <a:r>
              <a:rPr lang="en-US" dirty="0" smtClean="0">
                <a:solidFill>
                  <a:srgbClr val="FF0000"/>
                </a:solidFill>
              </a:rPr>
              <a:t>will study </a:t>
            </a:r>
            <a:r>
              <a:rPr lang="en-US" dirty="0" smtClean="0"/>
              <a:t>tomorrow.</a:t>
            </a:r>
          </a:p>
          <a:p>
            <a:pPr algn="ctr" rtl="1"/>
            <a:r>
              <a:rPr lang="ar-SA" dirty="0" smtClean="0"/>
              <a:t>سأذاكر/ سوف أذاكرغدًا.</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المستقبل المستمر </a:t>
            </a:r>
            <a:r>
              <a:rPr lang="en-US" dirty="0" smtClean="0"/>
              <a:t>	Future Progressive</a:t>
            </a:r>
            <a:endParaRPr lang="en-US" dirty="0"/>
          </a:p>
        </p:txBody>
      </p:sp>
      <p:sp>
        <p:nvSpPr>
          <p:cNvPr id="3" name="Content Placeholder 2"/>
          <p:cNvSpPr>
            <a:spLocks noGrp="1"/>
          </p:cNvSpPr>
          <p:nvPr>
            <p:ph sz="quarter" idx="1"/>
          </p:nvPr>
        </p:nvSpPr>
        <p:spPr/>
        <p:txBody>
          <a:bodyPr/>
          <a:lstStyle/>
          <a:p>
            <a:pPr marL="0" indent="0" algn="r" rtl="1">
              <a:buNone/>
            </a:pPr>
            <a:r>
              <a:rPr lang="ar-SA" dirty="0" smtClean="0"/>
              <a:t>يستخدم المستقبل المستمر للتعبير عن حدث سوف يقع في المستقبل وسوف يستمر إلى وقوع حدث آخر لن يؤدي بالضرورة إلى إيقاف الحدث الأول الذي قد يواصل الاستمرار. ولنقل هذه الدلالة نستخدم </a:t>
            </a:r>
            <a:r>
              <a:rPr lang="ar-SA" u="sng" dirty="0" smtClean="0">
                <a:solidFill>
                  <a:srgbClr val="FF0000"/>
                </a:solidFill>
              </a:rPr>
              <a:t>إما سين الاستقبال أو سوف + يليها أحد أشكال فعل كان في المضارع + ويليه فعل يدل على الاستمرار مثل: عكف أو انهمك في صيغة الاسم.</a:t>
            </a:r>
          </a:p>
          <a:p>
            <a:pPr marL="0" indent="0" algn="r" rtl="1">
              <a:buNone/>
            </a:pPr>
            <a:endParaRPr lang="ar-SA" u="sng" dirty="0" smtClean="0">
              <a:solidFill>
                <a:srgbClr val="FF0000"/>
              </a:solidFill>
            </a:endParaRPr>
          </a:p>
          <a:p>
            <a:pPr marL="0" indent="0" algn="ctr" rtl="1">
              <a:buNone/>
            </a:pPr>
            <a:r>
              <a:rPr lang="en-US" dirty="0" smtClean="0"/>
              <a:t>I</a:t>
            </a:r>
            <a:r>
              <a:rPr lang="en-US" dirty="0" smtClean="0">
                <a:solidFill>
                  <a:srgbClr val="FF0000"/>
                </a:solidFill>
              </a:rPr>
              <a:t> will be studying </a:t>
            </a:r>
            <a:r>
              <a:rPr lang="en-US" dirty="0" smtClean="0"/>
              <a:t>when you come.</a:t>
            </a:r>
            <a:endParaRPr lang="en-US" dirty="0" smtClean="0">
              <a:solidFill>
                <a:srgbClr val="FF0000"/>
              </a:solidFill>
            </a:endParaRPr>
          </a:p>
          <a:p>
            <a:pPr marL="0" indent="0" algn="ctr" rtl="1">
              <a:buNone/>
            </a:pPr>
            <a:r>
              <a:rPr lang="ar-SA" dirty="0" smtClean="0">
                <a:solidFill>
                  <a:srgbClr val="FF0000"/>
                </a:solidFill>
              </a:rPr>
              <a:t>سوف أكون عاكفًا </a:t>
            </a:r>
            <a:r>
              <a:rPr lang="ar-SA" dirty="0" smtClean="0"/>
              <a:t>على المذاكرة عندما تأتي.</a:t>
            </a:r>
            <a:endParaRPr lang="ar-SA" u="sng" dirty="0" smtClean="0">
              <a:solidFill>
                <a:srgbClr val="FF0000"/>
              </a:solidFill>
            </a:endParaRPr>
          </a:p>
        </p:txBody>
      </p:sp>
    </p:spTree>
    <p:extLst>
      <p:ext uri="{BB962C8B-B14F-4D97-AF65-F5344CB8AC3E}">
        <p14:creationId xmlns:p14="http://schemas.microsoft.com/office/powerpoint/2010/main" val="379854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المستقبل التام</a:t>
            </a:r>
            <a:r>
              <a:rPr lang="en-US" dirty="0"/>
              <a:t>	</a:t>
            </a:r>
            <a:r>
              <a:rPr lang="ar-SA" dirty="0" smtClean="0"/>
              <a:t>	</a:t>
            </a:r>
            <a:r>
              <a:rPr lang="en-US" dirty="0"/>
              <a:t>F</a:t>
            </a:r>
            <a:r>
              <a:rPr lang="en-US" dirty="0" smtClean="0"/>
              <a:t>uture Perfect</a:t>
            </a:r>
            <a:endParaRPr lang="en-US" dirty="0"/>
          </a:p>
        </p:txBody>
      </p:sp>
      <p:sp>
        <p:nvSpPr>
          <p:cNvPr id="3" name="Content Placeholder 2"/>
          <p:cNvSpPr>
            <a:spLocks noGrp="1"/>
          </p:cNvSpPr>
          <p:nvPr>
            <p:ph sz="quarter" idx="1"/>
          </p:nvPr>
        </p:nvSpPr>
        <p:spPr/>
        <p:txBody>
          <a:bodyPr/>
          <a:lstStyle/>
          <a:p>
            <a:pPr marL="0" indent="0" algn="r" rtl="1">
              <a:buNone/>
            </a:pPr>
            <a:r>
              <a:rPr lang="ar-SA" dirty="0" smtClean="0"/>
              <a:t>يستخدم المستقبل التام للتعبير عن حدثين سيقعان في المستقبل بحيث ينتهي حدوث الأول قبل أن يبدأ الثاني، ولنقل نفس الدلالة </a:t>
            </a:r>
            <a:r>
              <a:rPr lang="ar-SA" u="sng" dirty="0" smtClean="0">
                <a:solidFill>
                  <a:srgbClr val="FF0000"/>
                </a:solidFill>
              </a:rPr>
              <a:t>نستخدم سين الاستقبال أو سوف </a:t>
            </a:r>
            <a:r>
              <a:rPr lang="en-US" u="sng" dirty="0" smtClean="0">
                <a:solidFill>
                  <a:srgbClr val="FF0000"/>
                </a:solidFill>
              </a:rPr>
              <a:t> +</a:t>
            </a:r>
            <a:r>
              <a:rPr lang="ar-SA" u="sng" dirty="0" smtClean="0">
                <a:solidFill>
                  <a:srgbClr val="FF0000"/>
                </a:solidFill>
              </a:rPr>
              <a:t>ويليها أحد أشكال فعل كان في المضارع </a:t>
            </a:r>
            <a:r>
              <a:rPr lang="en-US" u="sng" dirty="0" smtClean="0">
                <a:solidFill>
                  <a:srgbClr val="FF0000"/>
                </a:solidFill>
              </a:rPr>
              <a:t> +</a:t>
            </a:r>
            <a:r>
              <a:rPr lang="ar-SA" u="sng" dirty="0" smtClean="0">
                <a:solidFill>
                  <a:srgbClr val="FF0000"/>
                </a:solidFill>
              </a:rPr>
              <a:t>ويليه (قد) متبوعة بصيغة الفعل الماضي (انتهى) أو (فرغ من) في اللغة العربية.</a:t>
            </a:r>
          </a:p>
          <a:p>
            <a:pPr marL="0" indent="0" algn="r" rtl="1">
              <a:buNone/>
            </a:pPr>
            <a:endParaRPr lang="ar-SA" dirty="0"/>
          </a:p>
          <a:p>
            <a:pPr marL="0" indent="0" algn="ctr" rtl="1">
              <a:buNone/>
            </a:pPr>
            <a:r>
              <a:rPr lang="en-US" dirty="0"/>
              <a:t> </a:t>
            </a:r>
            <a:r>
              <a:rPr lang="en-US" dirty="0" smtClean="0"/>
              <a:t>I </a:t>
            </a:r>
            <a:r>
              <a:rPr lang="en-US" dirty="0" smtClean="0">
                <a:solidFill>
                  <a:srgbClr val="FF0000"/>
                </a:solidFill>
              </a:rPr>
              <a:t>will already have studied </a:t>
            </a:r>
            <a:r>
              <a:rPr lang="en-US" dirty="0" smtClean="0"/>
              <a:t>chapter one before I study chapter two.</a:t>
            </a:r>
          </a:p>
          <a:p>
            <a:pPr marL="0" indent="0" algn="ctr" rtl="1">
              <a:buNone/>
            </a:pPr>
            <a:r>
              <a:rPr lang="ar-SA" dirty="0" smtClean="0">
                <a:solidFill>
                  <a:srgbClr val="FF0000"/>
                </a:solidFill>
              </a:rPr>
              <a:t>سأكون قد انتهيت (لتوي، منذ لحظات)</a:t>
            </a:r>
            <a:r>
              <a:rPr lang="ar-SA" dirty="0" smtClean="0"/>
              <a:t> من مذاكرة الفصل الأول قبل أن أبدأ في مذاكرة الفصل الثاني.</a:t>
            </a:r>
            <a:endParaRPr lang="en-US" dirty="0"/>
          </a:p>
        </p:txBody>
      </p:sp>
    </p:spTree>
    <p:extLst>
      <p:ext uri="{BB962C8B-B14F-4D97-AF65-F5344CB8AC3E}">
        <p14:creationId xmlns:p14="http://schemas.microsoft.com/office/powerpoint/2010/main" val="3818267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smtClean="0"/>
              <a:t>المستقبل التام المستمر	</a:t>
            </a:r>
            <a:r>
              <a:rPr lang="en-US" dirty="0" smtClean="0"/>
              <a:t>Future Perfect Progressive</a:t>
            </a:r>
            <a:r>
              <a:rPr lang="ar-SA" dirty="0" smtClean="0"/>
              <a:t> </a:t>
            </a:r>
            <a:endParaRPr lang="en-US" dirty="0"/>
          </a:p>
        </p:txBody>
      </p:sp>
      <p:sp>
        <p:nvSpPr>
          <p:cNvPr id="3" name="Content Placeholder 2"/>
          <p:cNvSpPr>
            <a:spLocks noGrp="1"/>
          </p:cNvSpPr>
          <p:nvPr>
            <p:ph sz="quarter" idx="1"/>
          </p:nvPr>
        </p:nvSpPr>
        <p:spPr/>
        <p:txBody>
          <a:bodyPr/>
          <a:lstStyle/>
          <a:p>
            <a:pPr marL="0" indent="0" algn="r" rtl="1">
              <a:buNone/>
            </a:pPr>
            <a:r>
              <a:rPr lang="ar-SA" dirty="0" smtClean="0"/>
              <a:t>يستخدم المستقبل التام المستمر للتعبير عن حدثين سيقع أولهما في المستقبل ويستمر لفترة محددة إلى أن يقع الحدث الثاني ولن يوقف الأول بالضرورة، فقد يستمر إلى نقطة غير محددة في المستقبل. ولنقل هذه الدلالة نستخدم </a:t>
            </a:r>
            <a:r>
              <a:rPr lang="ar-SA" u="sng" dirty="0" smtClean="0">
                <a:solidFill>
                  <a:srgbClr val="FF0000"/>
                </a:solidFill>
              </a:rPr>
              <a:t>سين الاستقبال أو سوف + ويليها أحد أشكال فعل كان في المضارع + يتبعه (قد)+ ويليها صيغة فعل يدل على الاستمرارية في الماضي –حسبما يتطلب السياق- وظرف يحدد طول الفترة المنقضية.</a:t>
            </a:r>
          </a:p>
          <a:p>
            <a:pPr marL="0" indent="0" algn="r" rtl="1">
              <a:buNone/>
            </a:pPr>
            <a:endParaRPr lang="ar-SA" dirty="0"/>
          </a:p>
          <a:p>
            <a:pPr marL="0" indent="0" algn="ctr" rtl="1">
              <a:buNone/>
            </a:pPr>
            <a:r>
              <a:rPr lang="en-US" dirty="0" smtClean="0"/>
              <a:t>I </a:t>
            </a:r>
            <a:r>
              <a:rPr lang="en-US" dirty="0" smtClean="0">
                <a:solidFill>
                  <a:srgbClr val="FF0000"/>
                </a:solidFill>
              </a:rPr>
              <a:t>will have been studying </a:t>
            </a:r>
            <a:r>
              <a:rPr lang="en-US" dirty="0" smtClean="0"/>
              <a:t>for</a:t>
            </a:r>
            <a:r>
              <a:rPr lang="en-US" dirty="0" smtClean="0">
                <a:solidFill>
                  <a:srgbClr val="FF0000"/>
                </a:solidFill>
              </a:rPr>
              <a:t> </a:t>
            </a:r>
            <a:r>
              <a:rPr lang="en-US" dirty="0" smtClean="0"/>
              <a:t>two hours by the time you arrive.</a:t>
            </a:r>
          </a:p>
          <a:p>
            <a:pPr marL="0" indent="0" algn="ctr" rtl="1">
              <a:buNone/>
            </a:pPr>
            <a:r>
              <a:rPr lang="ar-SA" dirty="0" smtClean="0">
                <a:solidFill>
                  <a:srgbClr val="FF0000"/>
                </a:solidFill>
              </a:rPr>
              <a:t>سوف أكون قد انهمكت في المذاكرة </a:t>
            </a:r>
            <a:r>
              <a:rPr lang="ar-SA" dirty="0" smtClean="0"/>
              <a:t>منذ ساعتين عندما ستصل.</a:t>
            </a:r>
            <a:endParaRPr lang="ar-SA" dirty="0"/>
          </a:p>
        </p:txBody>
      </p:sp>
    </p:spTree>
    <p:extLst>
      <p:ext uri="{BB962C8B-B14F-4D97-AF65-F5344CB8AC3E}">
        <p14:creationId xmlns:p14="http://schemas.microsoft.com/office/powerpoint/2010/main" val="754360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solidFill>
                  <a:srgbClr val="FF0000"/>
                </a:solidFill>
              </a:rPr>
              <a:t>Translate the following:</a:t>
            </a:r>
          </a:p>
          <a:p>
            <a:r>
              <a:rPr lang="en-US" dirty="0"/>
              <a:t>She finished her work at seven </a:t>
            </a:r>
            <a:r>
              <a:rPr lang="en-US" dirty="0" smtClean="0"/>
              <a:t>o'clock.</a:t>
            </a:r>
          </a:p>
          <a:p>
            <a:endParaRPr lang="en-US" dirty="0" smtClean="0"/>
          </a:p>
          <a:p>
            <a:r>
              <a:rPr lang="en-US" dirty="0"/>
              <a:t>I </a:t>
            </a:r>
            <a:r>
              <a:rPr lang="en-US" dirty="0" smtClean="0"/>
              <a:t>read a book </a:t>
            </a:r>
            <a:r>
              <a:rPr lang="en-US" dirty="0"/>
              <a:t>everyday</a:t>
            </a:r>
            <a:r>
              <a:rPr lang="en-US" dirty="0" smtClean="0"/>
              <a:t>. </a:t>
            </a:r>
          </a:p>
          <a:p>
            <a:endParaRPr lang="en-US" dirty="0" smtClean="0"/>
          </a:p>
          <a:p>
            <a:r>
              <a:rPr lang="en-US" dirty="0"/>
              <a:t>I have lived here since 1987</a:t>
            </a:r>
            <a:r>
              <a:rPr lang="en-US" dirty="0" smtClean="0"/>
              <a:t>.</a:t>
            </a:r>
          </a:p>
          <a:p>
            <a:endParaRPr lang="ar-SA" dirty="0" smtClean="0"/>
          </a:p>
          <a:p>
            <a:r>
              <a:rPr lang="en-US" dirty="0"/>
              <a:t>They will go to Italy next week</a:t>
            </a:r>
            <a:r>
              <a:rPr lang="en-US" dirty="0" smtClean="0"/>
              <a:t>.</a:t>
            </a:r>
          </a:p>
          <a:p>
            <a:endParaRPr lang="en-US" dirty="0" smtClean="0"/>
          </a:p>
          <a:p>
            <a:r>
              <a:rPr lang="en-US" dirty="0"/>
              <a:t>I was reading when she </a:t>
            </a:r>
            <a:r>
              <a:rPr lang="en-US" dirty="0" smtClean="0"/>
              <a:t>arrived.</a:t>
            </a:r>
          </a:p>
          <a:p>
            <a:endParaRPr lang="en-US" dirty="0"/>
          </a:p>
        </p:txBody>
      </p:sp>
    </p:spTree>
    <p:extLst>
      <p:ext uri="{BB962C8B-B14F-4D97-AF65-F5344CB8AC3E}">
        <p14:creationId xmlns:p14="http://schemas.microsoft.com/office/powerpoint/2010/main" val="902973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lvl="0">
              <a:buClr>
                <a:srgbClr val="D16349"/>
              </a:buClr>
            </a:pPr>
            <a:r>
              <a:rPr lang="en-US" dirty="0">
                <a:solidFill>
                  <a:prstClr val="black"/>
                </a:solidFill>
              </a:rPr>
              <a:t>Peter lived in China in 1965</a:t>
            </a:r>
            <a:r>
              <a:rPr lang="en-US" dirty="0" smtClean="0">
                <a:solidFill>
                  <a:prstClr val="black"/>
                </a:solidFill>
              </a:rPr>
              <a:t>.</a:t>
            </a:r>
          </a:p>
          <a:p>
            <a:pPr lvl="0">
              <a:buClr>
                <a:srgbClr val="D16349"/>
              </a:buClr>
            </a:pPr>
            <a:endParaRPr lang="en-US" dirty="0">
              <a:solidFill>
                <a:prstClr val="black"/>
              </a:solidFill>
            </a:endParaRPr>
          </a:p>
          <a:p>
            <a:pPr lvl="0">
              <a:buClr>
                <a:srgbClr val="D16349"/>
              </a:buClr>
            </a:pPr>
            <a:r>
              <a:rPr lang="en-US" dirty="0">
                <a:solidFill>
                  <a:prstClr val="black"/>
                </a:solidFill>
              </a:rPr>
              <a:t>By the end of this semester, you will have been studying for five years</a:t>
            </a:r>
            <a:r>
              <a:rPr lang="en-US" dirty="0" smtClean="0">
                <a:solidFill>
                  <a:prstClr val="black"/>
                </a:solidFill>
              </a:rPr>
              <a:t>.</a:t>
            </a:r>
          </a:p>
          <a:p>
            <a:pPr lvl="0">
              <a:buClr>
                <a:srgbClr val="D16349"/>
              </a:buClr>
            </a:pPr>
            <a:endParaRPr lang="ar-SA" dirty="0">
              <a:solidFill>
                <a:prstClr val="black"/>
              </a:solidFill>
            </a:endParaRPr>
          </a:p>
          <a:p>
            <a:r>
              <a:rPr lang="en-US" dirty="0"/>
              <a:t>I have been living here for years. </a:t>
            </a:r>
            <a:endParaRPr lang="en-US" dirty="0" smtClean="0"/>
          </a:p>
          <a:p>
            <a:endParaRPr lang="ar-SA" dirty="0"/>
          </a:p>
          <a:p>
            <a:pPr lvl="0"/>
            <a:r>
              <a:rPr lang="en-US" dirty="0"/>
              <a:t>The candle is burning right now</a:t>
            </a:r>
            <a:r>
              <a:rPr lang="en-US" dirty="0" smtClean="0"/>
              <a:t>.</a:t>
            </a:r>
          </a:p>
          <a:p>
            <a:pPr lvl="0"/>
            <a:endParaRPr lang="en-US" dirty="0"/>
          </a:p>
          <a:p>
            <a:r>
              <a:rPr lang="en-US" dirty="0"/>
              <a:t> When we arrived, the film had started. </a:t>
            </a:r>
          </a:p>
          <a:p>
            <a:pPr lvl="0">
              <a:buClr>
                <a:srgbClr val="D16349"/>
              </a:buClr>
            </a:pPr>
            <a:endParaRPr lang="en-US" dirty="0" smtClean="0"/>
          </a:p>
        </p:txBody>
      </p:sp>
    </p:spTree>
    <p:extLst>
      <p:ext uri="{BB962C8B-B14F-4D97-AF65-F5344CB8AC3E}">
        <p14:creationId xmlns:p14="http://schemas.microsoft.com/office/powerpoint/2010/main" val="194240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ترجمة صيغ الفعل في الإنجليزية</a:t>
            </a:r>
            <a:endParaRPr lang="en-US" dirty="0"/>
          </a:p>
        </p:txBody>
      </p:sp>
      <p:sp>
        <p:nvSpPr>
          <p:cNvPr id="3" name="Content Placeholder 2"/>
          <p:cNvSpPr>
            <a:spLocks noGrp="1"/>
          </p:cNvSpPr>
          <p:nvPr>
            <p:ph sz="quarter" idx="1"/>
          </p:nvPr>
        </p:nvSpPr>
        <p:spPr>
          <a:xfrm>
            <a:off x="467544" y="1628800"/>
            <a:ext cx="8183880" cy="4626840"/>
          </a:xfrm>
        </p:spPr>
        <p:txBody>
          <a:bodyPr>
            <a:normAutofit/>
          </a:bodyPr>
          <a:lstStyle/>
          <a:p>
            <a:pPr algn="r" rtl="1"/>
            <a:r>
              <a:rPr lang="ar-SA" dirty="0" smtClean="0"/>
              <a:t>قد يتغير شكل الفعل حسب الزمن الذي يأتي فيه بالجملة سواء كان هذا الزمن في المضارع أو الماضي البسيط أو الماضي التام وبصفة عامة تشير كلمة </a:t>
            </a:r>
            <a:r>
              <a:rPr lang="en-US" dirty="0" smtClean="0">
                <a:solidFill>
                  <a:srgbClr val="FF0000"/>
                </a:solidFill>
              </a:rPr>
              <a:t>tense</a:t>
            </a:r>
            <a:r>
              <a:rPr lang="en-US" dirty="0" smtClean="0"/>
              <a:t> </a:t>
            </a:r>
            <a:r>
              <a:rPr lang="ar-SA" dirty="0">
                <a:solidFill>
                  <a:srgbClr val="FF0000"/>
                </a:solidFill>
              </a:rPr>
              <a:t> </a:t>
            </a:r>
            <a:r>
              <a:rPr lang="ar-SA" dirty="0" smtClean="0"/>
              <a:t>إلى الشكل الصرفي للفعل طبقًا لقواعد النحو ليحمل معنى محدد طبقًا لارتباطه بعنصر الزمن، وتشير كلمة </a:t>
            </a:r>
            <a:r>
              <a:rPr lang="en-US" dirty="0" smtClean="0">
                <a:solidFill>
                  <a:srgbClr val="FF0000"/>
                </a:solidFill>
              </a:rPr>
              <a:t>time</a:t>
            </a:r>
            <a:r>
              <a:rPr lang="ar-SA" dirty="0" smtClean="0">
                <a:solidFill>
                  <a:srgbClr val="FF0000"/>
                </a:solidFill>
              </a:rPr>
              <a:t> </a:t>
            </a:r>
            <a:r>
              <a:rPr lang="ar-SA" dirty="0" smtClean="0"/>
              <a:t>إلى الزمن الحقيقي وهو إما ماضي أو حاضر (مضارع) أو مستقبل. ترجع صعوبة ترجمة صيغ الفعل في الإنجليزية إلى وجود 12 شكلًا للفعل وتعبر عن هذه الأزمنة الثلاثة. وتكمن المشكلة الأساسية بشكل خاص في الصيغ التامة </a:t>
            </a:r>
            <a:r>
              <a:rPr lang="en-US" dirty="0" smtClean="0">
                <a:solidFill>
                  <a:srgbClr val="FF0000"/>
                </a:solidFill>
              </a:rPr>
              <a:t>perfect tenses</a:t>
            </a:r>
            <a:r>
              <a:rPr lang="ar-SA"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516039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dirty="0" smtClean="0"/>
              <a:t>المضارع البسيط </a:t>
            </a:r>
            <a:r>
              <a:rPr lang="en-US" dirty="0"/>
              <a:t>T</a:t>
            </a:r>
            <a:r>
              <a:rPr lang="en-US" dirty="0" smtClean="0"/>
              <a:t>he simple present</a:t>
            </a:r>
            <a:endParaRPr lang="ar-SA" dirty="0"/>
          </a:p>
        </p:txBody>
      </p:sp>
      <p:sp>
        <p:nvSpPr>
          <p:cNvPr id="3" name="عنصر نائب للمحتوى 2"/>
          <p:cNvSpPr>
            <a:spLocks noGrp="1"/>
          </p:cNvSpPr>
          <p:nvPr>
            <p:ph sz="quarter" idx="1"/>
          </p:nvPr>
        </p:nvSpPr>
        <p:spPr/>
        <p:txBody>
          <a:bodyPr>
            <a:normAutofit/>
          </a:bodyPr>
          <a:lstStyle/>
          <a:p>
            <a:pPr algn="r" rtl="1">
              <a:buNone/>
            </a:pPr>
            <a:r>
              <a:rPr lang="ar-SA" dirty="0" smtClean="0"/>
              <a:t>يستخدم المضارع البسيط للتعبير عن حقيقة أو عادة ثابتة، وهذه الصيغة في الإنجليزية لاتشكل مشكلة أمام المترجم على الإطلاق، إذ يتم التعبير عنها </a:t>
            </a:r>
            <a:r>
              <a:rPr lang="ar-SA" u="sng" dirty="0" smtClean="0">
                <a:solidFill>
                  <a:srgbClr val="FF0000"/>
                </a:solidFill>
              </a:rPr>
              <a:t>بصيغة الفعل المضارع.</a:t>
            </a:r>
            <a:endParaRPr lang="en-US" u="sng" dirty="0" smtClean="0">
              <a:solidFill>
                <a:srgbClr val="FF0000"/>
              </a:solidFill>
            </a:endParaRPr>
          </a:p>
          <a:p>
            <a:pPr>
              <a:buNone/>
            </a:pPr>
            <a:endParaRPr lang="en-US" dirty="0"/>
          </a:p>
          <a:p>
            <a:pPr lvl="0" algn="ctr" rtl="0">
              <a:buClr>
                <a:srgbClr val="F07F09"/>
              </a:buClr>
              <a:buNone/>
            </a:pPr>
            <a:r>
              <a:rPr lang="en-US" dirty="0" smtClean="0">
                <a:solidFill>
                  <a:srgbClr val="FF0000"/>
                </a:solidFill>
              </a:rPr>
              <a:t> I </a:t>
            </a:r>
            <a:r>
              <a:rPr lang="en-US" dirty="0">
                <a:solidFill>
                  <a:srgbClr val="FF0000"/>
                </a:solidFill>
              </a:rPr>
              <a:t>study</a:t>
            </a:r>
            <a:r>
              <a:rPr lang="en-US" dirty="0">
                <a:solidFill>
                  <a:prstClr val="black"/>
                </a:solidFill>
              </a:rPr>
              <a:t> </a:t>
            </a:r>
            <a:r>
              <a:rPr lang="en-US" dirty="0" smtClean="0">
                <a:solidFill>
                  <a:prstClr val="black"/>
                </a:solidFill>
              </a:rPr>
              <a:t>French. (meaning= fact)</a:t>
            </a:r>
            <a:endParaRPr lang="en-US" dirty="0">
              <a:solidFill>
                <a:prstClr val="black"/>
              </a:solidFill>
            </a:endParaRPr>
          </a:p>
          <a:p>
            <a:pPr lvl="0" algn="ctr">
              <a:buClr>
                <a:srgbClr val="F07F09"/>
              </a:buClr>
              <a:buNone/>
            </a:pPr>
            <a:r>
              <a:rPr lang="ar-SA" dirty="0">
                <a:solidFill>
                  <a:srgbClr val="FF0000"/>
                </a:solidFill>
              </a:rPr>
              <a:t>أدرس </a:t>
            </a:r>
            <a:r>
              <a:rPr lang="ar-SA" dirty="0">
                <a:solidFill>
                  <a:prstClr val="black"/>
                </a:solidFill>
              </a:rPr>
              <a:t>اللغة </a:t>
            </a:r>
            <a:r>
              <a:rPr lang="ar-SA" dirty="0" smtClean="0">
                <a:solidFill>
                  <a:prstClr val="black"/>
                </a:solidFill>
              </a:rPr>
              <a:t>الفرنسية. </a:t>
            </a:r>
            <a:endParaRPr lang="ar-SA" dirty="0">
              <a:solidFill>
                <a:prstClr val="black"/>
              </a:solidFill>
            </a:endParaRPr>
          </a:p>
          <a:p>
            <a:pPr lvl="0">
              <a:buClr>
                <a:srgbClr val="F07F09"/>
              </a:buClr>
              <a:buNone/>
            </a:pPr>
            <a:endParaRPr lang="ar-SA" dirty="0">
              <a:solidFill>
                <a:prstClr val="black"/>
              </a:solidFill>
            </a:endParaRPr>
          </a:p>
          <a:p>
            <a:pPr lvl="0" algn="ctr">
              <a:buClr>
                <a:srgbClr val="F07F09"/>
              </a:buClr>
              <a:buNone/>
            </a:pPr>
            <a:r>
              <a:rPr lang="en-US" dirty="0">
                <a:solidFill>
                  <a:srgbClr val="FF0000"/>
                </a:solidFill>
              </a:rPr>
              <a:t>I study </a:t>
            </a:r>
            <a:r>
              <a:rPr lang="en-US" dirty="0" smtClean="0">
                <a:solidFill>
                  <a:prstClr val="black"/>
                </a:solidFill>
              </a:rPr>
              <a:t>everyday. (meaning= habit) </a:t>
            </a:r>
          </a:p>
          <a:p>
            <a:pPr lvl="0" algn="ctr">
              <a:buClr>
                <a:srgbClr val="F07F09"/>
              </a:buClr>
              <a:buNone/>
            </a:pPr>
            <a:r>
              <a:rPr lang="ar-SA" dirty="0" smtClean="0">
                <a:solidFill>
                  <a:srgbClr val="FF0000"/>
                </a:solidFill>
              </a:rPr>
              <a:t>أذاكر</a:t>
            </a:r>
            <a:r>
              <a:rPr lang="ar-SA" dirty="0" smtClean="0">
                <a:solidFill>
                  <a:prstClr val="black"/>
                </a:solidFill>
              </a:rPr>
              <a:t> </a:t>
            </a:r>
            <a:r>
              <a:rPr lang="ar-SA" smtClean="0">
                <a:solidFill>
                  <a:prstClr val="black"/>
                </a:solidFill>
              </a:rPr>
              <a:t>كل يوم. </a:t>
            </a:r>
            <a:endParaRPr lang="ar-SA" dirty="0" smtClean="0">
              <a:solidFill>
                <a:prstClr val="black"/>
              </a:solidFill>
            </a:endParaRPr>
          </a:p>
          <a:p>
            <a:pPr>
              <a:buNone/>
            </a:pP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32656"/>
            <a:ext cx="8183880" cy="720080"/>
          </a:xfrm>
        </p:spPr>
        <p:txBody>
          <a:bodyPr>
            <a:normAutofit/>
          </a:bodyPr>
          <a:lstStyle/>
          <a:p>
            <a:r>
              <a:rPr lang="en-US" dirty="0">
                <a:solidFill>
                  <a:srgbClr val="8CADAE">
                    <a:shade val="75000"/>
                  </a:srgbClr>
                </a:solidFill>
              </a:rPr>
              <a:t>The present progressive  </a:t>
            </a:r>
            <a:r>
              <a:rPr lang="ar-SA" dirty="0">
                <a:solidFill>
                  <a:srgbClr val="8CADAE">
                    <a:shade val="75000"/>
                  </a:srgbClr>
                </a:solidFill>
              </a:rPr>
              <a:t>المضارع المستمر</a:t>
            </a:r>
            <a:endParaRPr lang="ar-SA" dirty="0"/>
          </a:p>
        </p:txBody>
      </p:sp>
      <p:sp>
        <p:nvSpPr>
          <p:cNvPr id="3" name="عنصر نائب للمحتوى 2"/>
          <p:cNvSpPr>
            <a:spLocks noGrp="1"/>
          </p:cNvSpPr>
          <p:nvPr>
            <p:ph sz="quarter" idx="1"/>
          </p:nvPr>
        </p:nvSpPr>
        <p:spPr>
          <a:xfrm>
            <a:off x="467544" y="1772816"/>
            <a:ext cx="8183880" cy="4482824"/>
          </a:xfrm>
        </p:spPr>
        <p:txBody>
          <a:bodyPr>
            <a:normAutofit fontScale="77500" lnSpcReduction="20000"/>
          </a:bodyPr>
          <a:lstStyle/>
          <a:p>
            <a:pPr algn="r" rtl="1">
              <a:buNone/>
            </a:pPr>
            <a:r>
              <a:rPr lang="ar-SA" sz="3100" dirty="0" smtClean="0"/>
              <a:t>يستخدم المضارع المستمر للتعبير عن حدث بدأ في الماضي ومازال مستمرًا حتى هذه اللحظة، ويمكن التعبير عنه في اللغة العربية باستخدام </a:t>
            </a:r>
            <a:r>
              <a:rPr lang="ar-SA" sz="3100" u="sng" dirty="0" smtClean="0">
                <a:solidFill>
                  <a:srgbClr val="FF0000"/>
                </a:solidFill>
              </a:rPr>
              <a:t>الفعل المضارع مع ظرف الزمان (الآن) </a:t>
            </a:r>
            <a:r>
              <a:rPr lang="ar-SA" sz="3100" dirty="0" smtClean="0"/>
              <a:t>ليحمل دلالة صيغة الفعل الإنجليزي.</a:t>
            </a:r>
          </a:p>
          <a:p>
            <a:pPr>
              <a:buNone/>
            </a:pPr>
            <a:endParaRPr lang="en-US" sz="3100" dirty="0"/>
          </a:p>
          <a:p>
            <a:pPr lvl="0" algn="ctr">
              <a:buClr>
                <a:srgbClr val="F07F09"/>
              </a:buClr>
              <a:buNone/>
            </a:pPr>
            <a:r>
              <a:rPr lang="en-US" sz="3100" dirty="0">
                <a:solidFill>
                  <a:srgbClr val="FF0000"/>
                </a:solidFill>
              </a:rPr>
              <a:t>I am studying </a:t>
            </a:r>
            <a:r>
              <a:rPr lang="en-US" sz="3100" dirty="0">
                <a:solidFill>
                  <a:prstClr val="black"/>
                </a:solidFill>
              </a:rPr>
              <a:t>now</a:t>
            </a:r>
          </a:p>
          <a:p>
            <a:pPr lvl="0" algn="ctr">
              <a:buClr>
                <a:srgbClr val="F07F09"/>
              </a:buClr>
              <a:buNone/>
            </a:pPr>
            <a:r>
              <a:rPr lang="ar-SA" sz="3100" dirty="0" smtClean="0">
                <a:solidFill>
                  <a:prstClr val="black"/>
                </a:solidFill>
              </a:rPr>
              <a:t>أنا </a:t>
            </a:r>
            <a:r>
              <a:rPr lang="ar-SA" sz="3100" dirty="0">
                <a:solidFill>
                  <a:prstClr val="black"/>
                </a:solidFill>
              </a:rPr>
              <a:t>أذاكر </a:t>
            </a:r>
            <a:r>
              <a:rPr lang="ar-SA" sz="3100" dirty="0" smtClean="0">
                <a:solidFill>
                  <a:prstClr val="black"/>
                </a:solidFill>
              </a:rPr>
              <a:t>الآن</a:t>
            </a:r>
          </a:p>
          <a:p>
            <a:pPr lvl="0" algn="ctr">
              <a:buClr>
                <a:srgbClr val="F07F09"/>
              </a:buClr>
              <a:buNone/>
            </a:pPr>
            <a:r>
              <a:rPr lang="ar-SA" sz="3100" dirty="0" smtClean="0">
                <a:solidFill>
                  <a:prstClr val="black"/>
                </a:solidFill>
              </a:rPr>
              <a:t> </a:t>
            </a:r>
          </a:p>
          <a:p>
            <a:pPr lvl="0" algn="r" rtl="1">
              <a:buClr>
                <a:srgbClr val="F07F09"/>
              </a:buClr>
              <a:buNone/>
            </a:pPr>
            <a:r>
              <a:rPr lang="ar-SA" sz="3100" dirty="0" smtClean="0">
                <a:solidFill>
                  <a:prstClr val="black"/>
                </a:solidFill>
              </a:rPr>
              <a:t>وبما أن استخدام هذه الصيغة في الإنجليزية يشير إلى مواصلة الفعل حتى اللحظة الراهنة وبما أن الترجمة تعني إيصال المعنى كاملًا، أي لاتعني نقل أبنية اللغة المصدر فحسب، فيمكن </a:t>
            </a:r>
            <a:r>
              <a:rPr lang="ar-SA" sz="3100" u="sng" dirty="0" smtClean="0">
                <a:solidFill>
                  <a:srgbClr val="FF0000"/>
                </a:solidFill>
              </a:rPr>
              <a:t>استخدام بعض الألفاظ أو الأفعال لتوضيح دلالية الاستمرار في الفعل</a:t>
            </a:r>
            <a:r>
              <a:rPr lang="ar-SA" sz="3100" dirty="0" smtClean="0">
                <a:solidFill>
                  <a:prstClr val="black"/>
                </a:solidFill>
              </a:rPr>
              <a:t>.</a:t>
            </a:r>
          </a:p>
          <a:p>
            <a:pPr lvl="0">
              <a:buClr>
                <a:srgbClr val="F07F09"/>
              </a:buClr>
              <a:buNone/>
            </a:pPr>
            <a:endParaRPr lang="ar-SA" sz="3100" dirty="0">
              <a:solidFill>
                <a:prstClr val="black"/>
              </a:solidFill>
            </a:endParaRPr>
          </a:p>
          <a:p>
            <a:pPr lvl="0" algn="ctr">
              <a:buClr>
                <a:srgbClr val="F07F09"/>
              </a:buClr>
              <a:buNone/>
            </a:pPr>
            <a:r>
              <a:rPr lang="ar-SA" sz="3100" dirty="0">
                <a:solidFill>
                  <a:prstClr val="black"/>
                </a:solidFill>
              </a:rPr>
              <a:t>ل</a:t>
            </a:r>
            <a:r>
              <a:rPr lang="ar-SA" sz="3100" dirty="0" smtClean="0">
                <a:solidFill>
                  <a:prstClr val="black"/>
                </a:solidFill>
              </a:rPr>
              <a:t>ازلت </a:t>
            </a:r>
            <a:r>
              <a:rPr lang="ar-SA" sz="3100" dirty="0">
                <a:solidFill>
                  <a:prstClr val="black"/>
                </a:solidFill>
              </a:rPr>
              <a:t>مستمراً في المذاكرة </a:t>
            </a:r>
          </a:p>
          <a:p>
            <a:pPr>
              <a:buNone/>
            </a:pP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dirty="0" smtClean="0"/>
              <a:t>المضارع التام	 </a:t>
            </a:r>
            <a:r>
              <a:rPr lang="en-US" dirty="0" smtClean="0"/>
              <a:t>Present Perfect</a:t>
            </a:r>
            <a:endParaRPr lang="ar-SA" dirty="0"/>
          </a:p>
        </p:txBody>
      </p:sp>
      <p:sp>
        <p:nvSpPr>
          <p:cNvPr id="3" name="عنصر نائب للمحتوى 2"/>
          <p:cNvSpPr>
            <a:spLocks noGrp="1"/>
          </p:cNvSpPr>
          <p:nvPr>
            <p:ph sz="quarter" idx="1"/>
          </p:nvPr>
        </p:nvSpPr>
        <p:spPr>
          <a:xfrm>
            <a:off x="539552" y="1556792"/>
            <a:ext cx="8183880" cy="4770856"/>
          </a:xfrm>
        </p:spPr>
        <p:txBody>
          <a:bodyPr>
            <a:normAutofit fontScale="92500" lnSpcReduction="10000"/>
          </a:bodyPr>
          <a:lstStyle/>
          <a:p>
            <a:pPr algn="r" rtl="1">
              <a:buNone/>
            </a:pPr>
            <a:r>
              <a:rPr lang="ar-SA" dirty="0" smtClean="0"/>
              <a:t>يستخدم المضارع التام في حالتين:</a:t>
            </a:r>
          </a:p>
          <a:p>
            <a:pPr algn="r" rtl="1">
              <a:buNone/>
            </a:pPr>
            <a:r>
              <a:rPr lang="ar-SA" dirty="0" smtClean="0"/>
              <a:t>1. يستخدم مع </a:t>
            </a:r>
            <a:r>
              <a:rPr lang="en-US" dirty="0" smtClean="0">
                <a:solidFill>
                  <a:srgbClr val="FF0000"/>
                </a:solidFill>
              </a:rPr>
              <a:t>just</a:t>
            </a:r>
            <a:r>
              <a:rPr lang="en-US" dirty="0" smtClean="0"/>
              <a:t> </a:t>
            </a:r>
            <a:r>
              <a:rPr lang="ar-SA" dirty="0">
                <a:solidFill>
                  <a:srgbClr val="FF0000"/>
                </a:solidFill>
              </a:rPr>
              <a:t> </a:t>
            </a:r>
            <a:r>
              <a:rPr lang="ar-SA" dirty="0" smtClean="0"/>
              <a:t>أو </a:t>
            </a:r>
            <a:r>
              <a:rPr lang="en-US" dirty="0" smtClean="0">
                <a:solidFill>
                  <a:srgbClr val="FF0000"/>
                </a:solidFill>
              </a:rPr>
              <a:t>already</a:t>
            </a:r>
            <a:r>
              <a:rPr lang="ar-SA" dirty="0" smtClean="0">
                <a:solidFill>
                  <a:srgbClr val="FF0000"/>
                </a:solidFill>
              </a:rPr>
              <a:t> </a:t>
            </a:r>
            <a:r>
              <a:rPr lang="ar-SA" dirty="0" smtClean="0"/>
              <a:t>للتعبير عن حدث بدأ عند نقطة زمنية في </a:t>
            </a:r>
            <a:r>
              <a:rPr lang="ar-SA" dirty="0" smtClean="0">
                <a:solidFill>
                  <a:srgbClr val="FF0000"/>
                </a:solidFill>
              </a:rPr>
              <a:t>الماضي</a:t>
            </a:r>
            <a:r>
              <a:rPr lang="ar-SA" dirty="0" smtClean="0"/>
              <a:t> وانتهى لتوه، ولنقل هذه الدلالة </a:t>
            </a:r>
            <a:r>
              <a:rPr lang="ar-SA" u="sng" dirty="0" smtClean="0">
                <a:solidFill>
                  <a:srgbClr val="FF0000"/>
                </a:solidFill>
              </a:rPr>
              <a:t>يستخدم ظرف </a:t>
            </a:r>
            <a:r>
              <a:rPr lang="ar-SA" dirty="0" smtClean="0"/>
              <a:t>في اللغة العربية، ويتعين على المترجم أن يلاحظ أن </a:t>
            </a:r>
            <a:r>
              <a:rPr lang="en-US" dirty="0" smtClean="0"/>
              <a:t>just</a:t>
            </a:r>
            <a:r>
              <a:rPr lang="ar-SA" dirty="0" smtClean="0"/>
              <a:t> تعني فترة زمنية أقل من الفترة الزمنية التي تشير إليها </a:t>
            </a:r>
            <a:r>
              <a:rPr lang="en-US" dirty="0" smtClean="0"/>
              <a:t>already</a:t>
            </a:r>
            <a:r>
              <a:rPr lang="ar-SA" dirty="0" smtClean="0"/>
              <a:t>، فالأولى تترجم (</a:t>
            </a:r>
            <a:r>
              <a:rPr lang="ar-SA" dirty="0" smtClean="0">
                <a:solidFill>
                  <a:srgbClr val="FF0000"/>
                </a:solidFill>
              </a:rPr>
              <a:t>لتوي</a:t>
            </a:r>
            <a:r>
              <a:rPr lang="ar-SA" dirty="0" smtClean="0"/>
              <a:t>) والثانية (</a:t>
            </a:r>
            <a:r>
              <a:rPr lang="ar-SA" dirty="0" smtClean="0">
                <a:solidFill>
                  <a:srgbClr val="FF0000"/>
                </a:solidFill>
              </a:rPr>
              <a:t>منذ فترة وجيزة/ لحظات</a:t>
            </a:r>
            <a:r>
              <a:rPr lang="ar-SA" dirty="0" smtClean="0"/>
              <a:t>)</a:t>
            </a:r>
            <a:endParaRPr lang="en-US" dirty="0" smtClean="0"/>
          </a:p>
          <a:p>
            <a:pPr algn="ctr">
              <a:buNone/>
            </a:pPr>
            <a:endParaRPr lang="en-US" dirty="0"/>
          </a:p>
          <a:p>
            <a:pPr lvl="0" algn="ctr">
              <a:buClr>
                <a:srgbClr val="F07F09"/>
              </a:buClr>
              <a:buNone/>
            </a:pPr>
            <a:r>
              <a:rPr lang="en-US" dirty="0">
                <a:solidFill>
                  <a:prstClr val="black"/>
                </a:solidFill>
              </a:rPr>
              <a:t>I </a:t>
            </a:r>
            <a:r>
              <a:rPr lang="en-US" dirty="0">
                <a:solidFill>
                  <a:srgbClr val="FF0000"/>
                </a:solidFill>
              </a:rPr>
              <a:t>have just studied </a:t>
            </a:r>
            <a:r>
              <a:rPr lang="en-US" dirty="0">
                <a:solidFill>
                  <a:prstClr val="black"/>
                </a:solidFill>
              </a:rPr>
              <a:t>chapter one. </a:t>
            </a:r>
          </a:p>
          <a:p>
            <a:pPr lvl="0" algn="ctr">
              <a:buClr>
                <a:srgbClr val="F07F09"/>
              </a:buClr>
              <a:buNone/>
            </a:pPr>
            <a:r>
              <a:rPr lang="ar-SA" dirty="0" smtClean="0">
                <a:solidFill>
                  <a:srgbClr val="FF0000"/>
                </a:solidFill>
              </a:rPr>
              <a:t>فرغت </a:t>
            </a:r>
            <a:r>
              <a:rPr lang="ar-SA" dirty="0">
                <a:solidFill>
                  <a:srgbClr val="FF0000"/>
                </a:solidFill>
              </a:rPr>
              <a:t>لتوي </a:t>
            </a:r>
            <a:r>
              <a:rPr lang="ar-SA" dirty="0">
                <a:solidFill>
                  <a:prstClr val="black"/>
                </a:solidFill>
              </a:rPr>
              <a:t>من مذاكرة الفصل الأول</a:t>
            </a:r>
            <a:r>
              <a:rPr lang="ar-SA" dirty="0" smtClean="0">
                <a:solidFill>
                  <a:prstClr val="black"/>
                </a:solidFill>
              </a:rPr>
              <a:t>.</a:t>
            </a:r>
          </a:p>
          <a:p>
            <a:pPr lvl="0" algn="ctr">
              <a:buClr>
                <a:srgbClr val="F07F09"/>
              </a:buClr>
              <a:buNone/>
            </a:pPr>
            <a:endParaRPr lang="ar-SA" dirty="0">
              <a:solidFill>
                <a:prstClr val="black"/>
              </a:solidFill>
            </a:endParaRPr>
          </a:p>
          <a:p>
            <a:pPr lvl="0" algn="ctr">
              <a:buClr>
                <a:srgbClr val="F07F09"/>
              </a:buClr>
              <a:buNone/>
            </a:pPr>
            <a:r>
              <a:rPr lang="en-US" dirty="0">
                <a:solidFill>
                  <a:prstClr val="black"/>
                </a:solidFill>
              </a:rPr>
              <a:t>I </a:t>
            </a:r>
            <a:r>
              <a:rPr lang="en-US" dirty="0">
                <a:solidFill>
                  <a:srgbClr val="FF0000"/>
                </a:solidFill>
              </a:rPr>
              <a:t>have already studied </a:t>
            </a:r>
            <a:r>
              <a:rPr lang="en-US" dirty="0">
                <a:solidFill>
                  <a:prstClr val="black"/>
                </a:solidFill>
              </a:rPr>
              <a:t>chapter one.</a:t>
            </a:r>
          </a:p>
          <a:p>
            <a:pPr lvl="0" algn="ctr">
              <a:buClr>
                <a:srgbClr val="F07F09"/>
              </a:buClr>
              <a:buNone/>
            </a:pPr>
            <a:r>
              <a:rPr lang="ar-SA" dirty="0">
                <a:solidFill>
                  <a:srgbClr val="FF0000"/>
                </a:solidFill>
              </a:rPr>
              <a:t>فرغت منذ لحظات </a:t>
            </a:r>
            <a:r>
              <a:rPr lang="ar-SA" dirty="0">
                <a:solidFill>
                  <a:prstClr val="black"/>
                </a:solidFill>
              </a:rPr>
              <a:t>من مذاكرة الفصل الأول</a:t>
            </a:r>
          </a:p>
          <a:p>
            <a:pPr lvl="0" algn="ctr">
              <a:buClr>
                <a:srgbClr val="F07F09"/>
              </a:buClr>
              <a:buNone/>
            </a:pPr>
            <a:endParaRPr lang="ar-SA" dirty="0">
              <a:solidFill>
                <a:prstClr val="black"/>
              </a:solidFill>
            </a:endParaRPr>
          </a:p>
          <a:p>
            <a:pPr>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a:solidFill>
                  <a:schemeClr val="tx2">
                    <a:lumMod val="60000"/>
                    <a:lumOff val="40000"/>
                  </a:schemeClr>
                </a:solidFill>
              </a:rPr>
              <a:t>المضارع التام </a:t>
            </a:r>
            <a:r>
              <a:rPr lang="en-US" dirty="0">
                <a:solidFill>
                  <a:schemeClr val="tx2">
                    <a:lumMod val="60000"/>
                    <a:lumOff val="40000"/>
                  </a:schemeClr>
                </a:solidFill>
              </a:rPr>
              <a:t>Present Perfect</a:t>
            </a:r>
          </a:p>
        </p:txBody>
      </p:sp>
      <p:sp>
        <p:nvSpPr>
          <p:cNvPr id="3" name="Content Placeholder 2"/>
          <p:cNvSpPr>
            <a:spLocks noGrp="1"/>
          </p:cNvSpPr>
          <p:nvPr>
            <p:ph sz="quarter" idx="1"/>
          </p:nvPr>
        </p:nvSpPr>
        <p:spPr/>
        <p:txBody>
          <a:bodyPr/>
          <a:lstStyle/>
          <a:p>
            <a:pPr marL="0" indent="0" algn="r" rtl="1">
              <a:buNone/>
            </a:pPr>
            <a:r>
              <a:rPr lang="ar-SA" dirty="0"/>
              <a:t>2</a:t>
            </a:r>
            <a:r>
              <a:rPr lang="ar-SA" dirty="0" smtClean="0"/>
              <a:t>. أما الحالة الثانية فإنها تستخدم للتعبير عن حدث وقع في الماضي وتأثيره مستمر حتى اللحظة الراهنة وهذا التأثير نفهم معناه من السياق العام، ولنقل هذه الدلالة يلجأ المترجم إلى </a:t>
            </a:r>
            <a:r>
              <a:rPr lang="ar-SA" dirty="0" smtClean="0">
                <a:solidFill>
                  <a:srgbClr val="FF0000"/>
                </a:solidFill>
              </a:rPr>
              <a:t>الإضافة الأسلوبية </a:t>
            </a:r>
            <a:r>
              <a:rPr lang="ar-SA" dirty="0" smtClean="0"/>
              <a:t>للتعبير عنها.</a:t>
            </a:r>
            <a:endParaRPr lang="ar-SA" dirty="0"/>
          </a:p>
          <a:p>
            <a:pPr lvl="0">
              <a:buClr>
                <a:srgbClr val="F07F09"/>
              </a:buClr>
              <a:buNone/>
            </a:pPr>
            <a:endParaRPr lang="en-US" sz="2400" dirty="0">
              <a:solidFill>
                <a:prstClr val="black"/>
              </a:solidFill>
            </a:endParaRPr>
          </a:p>
          <a:p>
            <a:pPr lvl="0" algn="ctr">
              <a:buClr>
                <a:srgbClr val="F07F09"/>
              </a:buClr>
              <a:buNone/>
            </a:pPr>
            <a:r>
              <a:rPr lang="en-US" sz="2400" dirty="0">
                <a:solidFill>
                  <a:prstClr val="black"/>
                </a:solidFill>
              </a:rPr>
              <a:t>I </a:t>
            </a:r>
            <a:r>
              <a:rPr lang="en-US" sz="2400" dirty="0">
                <a:solidFill>
                  <a:srgbClr val="FF0000"/>
                </a:solidFill>
              </a:rPr>
              <a:t>have studied </a:t>
            </a:r>
            <a:r>
              <a:rPr lang="en-US" sz="2400" dirty="0">
                <a:solidFill>
                  <a:prstClr val="black"/>
                </a:solidFill>
              </a:rPr>
              <a:t>chapter one. </a:t>
            </a:r>
          </a:p>
          <a:p>
            <a:pPr lvl="0" algn="ctr">
              <a:buClr>
                <a:srgbClr val="F07F09"/>
              </a:buClr>
              <a:buNone/>
            </a:pPr>
            <a:r>
              <a:rPr lang="ar-SA" sz="2400" dirty="0">
                <a:solidFill>
                  <a:srgbClr val="FF0000"/>
                </a:solidFill>
              </a:rPr>
              <a:t>لقد ذاكرت </a:t>
            </a:r>
            <a:r>
              <a:rPr lang="ar-SA" sz="2400" dirty="0">
                <a:solidFill>
                  <a:prstClr val="black"/>
                </a:solidFill>
              </a:rPr>
              <a:t>الفصل الأول</a:t>
            </a:r>
          </a:p>
          <a:p>
            <a:endParaRPr lang="en-US" dirty="0"/>
          </a:p>
        </p:txBody>
      </p:sp>
    </p:spTree>
    <p:extLst>
      <p:ext uri="{BB962C8B-B14F-4D97-AF65-F5344CB8AC3E}">
        <p14:creationId xmlns:p14="http://schemas.microsoft.com/office/powerpoint/2010/main" val="1408001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dirty="0" smtClean="0"/>
              <a:t>المضارع التام المستمر </a:t>
            </a:r>
            <a:r>
              <a:rPr lang="en-US" dirty="0" smtClean="0"/>
              <a:t>Present perfect progressive </a:t>
            </a:r>
            <a:endParaRPr lang="ar-SA" dirty="0"/>
          </a:p>
        </p:txBody>
      </p:sp>
      <p:sp>
        <p:nvSpPr>
          <p:cNvPr id="3" name="عنصر نائب للمحتوى 2"/>
          <p:cNvSpPr>
            <a:spLocks noGrp="1"/>
          </p:cNvSpPr>
          <p:nvPr>
            <p:ph sz="quarter" idx="1"/>
          </p:nvPr>
        </p:nvSpPr>
        <p:spPr/>
        <p:txBody>
          <a:bodyPr>
            <a:normAutofit/>
          </a:bodyPr>
          <a:lstStyle/>
          <a:p>
            <a:pPr algn="r" rtl="1">
              <a:buNone/>
            </a:pPr>
            <a:r>
              <a:rPr lang="ar-SA" dirty="0" smtClean="0"/>
              <a:t>يستخدم المضارع التام المستمر للتأكيد على استمرارية الحدث لفترة زمنية محددة، وبعبارة أخرى للتعبير عن حدث وقع عند نقطة محددة في الماضي واستمر دون انقطاع حتى اللحظة الراهنة (ويحتمل حتى مواصلته في المستقبل). ولنقل هذه الدلالة يلجأ المترجم إلى استخدام أحد </a:t>
            </a:r>
            <a:r>
              <a:rPr lang="ar-SA" u="sng" dirty="0" smtClean="0">
                <a:solidFill>
                  <a:srgbClr val="FF0000"/>
                </a:solidFill>
              </a:rPr>
              <a:t>الأفعال الناقصة التي تشير إلى مواصلة الفعل دون انقطاع مثل: مازال، مافتئ أو فعل آخر مثل: عكف أو انهمك.</a:t>
            </a:r>
          </a:p>
          <a:p>
            <a:pPr algn="ctr">
              <a:buNone/>
            </a:pPr>
            <a:endParaRPr lang="ar-SA" dirty="0"/>
          </a:p>
          <a:p>
            <a:pPr lvl="0" algn="ctr">
              <a:buClr>
                <a:srgbClr val="F07F09"/>
              </a:buClr>
              <a:buNone/>
            </a:pPr>
            <a:r>
              <a:rPr lang="en-US" dirty="0">
                <a:solidFill>
                  <a:prstClr val="black"/>
                </a:solidFill>
              </a:rPr>
              <a:t>I have been studying for two hours.</a:t>
            </a:r>
          </a:p>
          <a:p>
            <a:pPr lvl="0" algn="ctr">
              <a:buClr>
                <a:srgbClr val="F07F09"/>
              </a:buClr>
              <a:buNone/>
            </a:pPr>
            <a:r>
              <a:rPr lang="ar-SA" dirty="0">
                <a:solidFill>
                  <a:srgbClr val="FF0000"/>
                </a:solidFill>
              </a:rPr>
              <a:t>ل</a:t>
            </a:r>
            <a:r>
              <a:rPr lang="ar-SA" smtClean="0">
                <a:solidFill>
                  <a:srgbClr val="FF0000"/>
                </a:solidFill>
              </a:rPr>
              <a:t>ازلت </a:t>
            </a:r>
            <a:r>
              <a:rPr lang="ar-SA" dirty="0">
                <a:solidFill>
                  <a:prstClr val="black"/>
                </a:solidFill>
              </a:rPr>
              <a:t>أذاكر (دروسي) منذ ساعتين (حتى الآن) </a:t>
            </a:r>
          </a:p>
          <a:p>
            <a:pPr lvl="0" algn="ctr">
              <a:buClr>
                <a:srgbClr val="F07F09"/>
              </a:buClr>
              <a:buNone/>
            </a:pPr>
            <a:endParaRPr lang="ar-SA" dirty="0">
              <a:solidFill>
                <a:prstClr val="black"/>
              </a:solidFill>
            </a:endParaRPr>
          </a:p>
          <a:p>
            <a:pPr algn="ctr">
              <a:buNone/>
            </a:pP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Simple past </a:t>
            </a:r>
            <a:r>
              <a:rPr lang="ar-SA" dirty="0" smtClean="0"/>
              <a:t>الماضي البسيط</a:t>
            </a:r>
            <a:endParaRPr lang="ar-SA" dirty="0"/>
          </a:p>
        </p:txBody>
      </p:sp>
      <p:sp>
        <p:nvSpPr>
          <p:cNvPr id="3" name="عنصر نائب للمحتوى 2"/>
          <p:cNvSpPr>
            <a:spLocks noGrp="1"/>
          </p:cNvSpPr>
          <p:nvPr>
            <p:ph sz="quarter" idx="1"/>
          </p:nvPr>
        </p:nvSpPr>
        <p:spPr/>
        <p:txBody>
          <a:bodyPr/>
          <a:lstStyle/>
          <a:p>
            <a:pPr algn="r" rtl="1">
              <a:buNone/>
            </a:pPr>
            <a:r>
              <a:rPr lang="ar-SA" dirty="0" smtClean="0"/>
              <a:t>يستخدم الماضي البسيط للتعبير عن حدث بدأ وانتهى في الماضي وليس له أثر في اللحظ الراهنة ويعبر عنه باستخدام صيغة </a:t>
            </a:r>
            <a:r>
              <a:rPr lang="ar-SA" dirty="0" smtClean="0">
                <a:solidFill>
                  <a:srgbClr val="FF0000"/>
                </a:solidFill>
              </a:rPr>
              <a:t>الفعل</a:t>
            </a:r>
            <a:r>
              <a:rPr lang="ar-SA" dirty="0" smtClean="0"/>
              <a:t> </a:t>
            </a:r>
            <a:r>
              <a:rPr lang="ar-SA" dirty="0" smtClean="0">
                <a:solidFill>
                  <a:srgbClr val="FF0000"/>
                </a:solidFill>
              </a:rPr>
              <a:t>الماضي</a:t>
            </a:r>
            <a:r>
              <a:rPr lang="ar-SA" dirty="0" smtClean="0"/>
              <a:t> في العربية دون مشاكل.</a:t>
            </a:r>
          </a:p>
          <a:p>
            <a:pPr>
              <a:buNone/>
            </a:pPr>
            <a:endParaRPr lang="ar-SA" dirty="0"/>
          </a:p>
          <a:p>
            <a:pPr lvl="0" algn="ctr">
              <a:buClr>
                <a:srgbClr val="F07F09"/>
              </a:buClr>
              <a:buNone/>
            </a:pPr>
            <a:r>
              <a:rPr lang="en-US" dirty="0">
                <a:solidFill>
                  <a:prstClr val="black"/>
                </a:solidFill>
              </a:rPr>
              <a:t>I </a:t>
            </a:r>
            <a:r>
              <a:rPr lang="en-US" dirty="0">
                <a:solidFill>
                  <a:srgbClr val="FF0000"/>
                </a:solidFill>
              </a:rPr>
              <a:t>studied</a:t>
            </a:r>
            <a:r>
              <a:rPr lang="en-US" dirty="0">
                <a:solidFill>
                  <a:prstClr val="black"/>
                </a:solidFill>
              </a:rPr>
              <a:t> last week.</a:t>
            </a:r>
          </a:p>
          <a:p>
            <a:pPr lvl="0" algn="ctr">
              <a:buClr>
                <a:srgbClr val="F07F09"/>
              </a:buClr>
              <a:buNone/>
            </a:pPr>
            <a:r>
              <a:rPr lang="ar-SA" dirty="0">
                <a:solidFill>
                  <a:srgbClr val="FF0000"/>
                </a:solidFill>
              </a:rPr>
              <a:t>ذاكرت</a:t>
            </a:r>
            <a:r>
              <a:rPr lang="ar-SA" dirty="0">
                <a:solidFill>
                  <a:prstClr val="black"/>
                </a:solidFill>
              </a:rPr>
              <a:t> الأسبوع الماضي </a:t>
            </a:r>
            <a:endParaRPr lang="en-US" dirty="0">
              <a:solidFill>
                <a:prstClr val="black"/>
              </a:solidFill>
            </a:endParaRP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Past progressive </a:t>
            </a:r>
            <a:r>
              <a:rPr lang="ar-SA" dirty="0" smtClean="0"/>
              <a:t>الماضي المستمر</a:t>
            </a:r>
            <a:endParaRPr lang="ar-SA" dirty="0"/>
          </a:p>
        </p:txBody>
      </p:sp>
      <p:sp>
        <p:nvSpPr>
          <p:cNvPr id="3" name="عنصر نائب للمحتوى 2"/>
          <p:cNvSpPr>
            <a:spLocks noGrp="1"/>
          </p:cNvSpPr>
          <p:nvPr>
            <p:ph sz="quarter" idx="1"/>
          </p:nvPr>
        </p:nvSpPr>
        <p:spPr>
          <a:xfrm>
            <a:off x="301752" y="1527048"/>
            <a:ext cx="8503920" cy="4710264"/>
          </a:xfrm>
        </p:spPr>
        <p:txBody>
          <a:bodyPr>
            <a:normAutofit fontScale="92500" lnSpcReduction="10000"/>
          </a:bodyPr>
          <a:lstStyle/>
          <a:p>
            <a:pPr algn="r" rtl="1">
              <a:buNone/>
            </a:pPr>
            <a:r>
              <a:rPr lang="ar-SA" dirty="0" smtClean="0"/>
              <a:t>يستخدم الماضي المستمر للتعبير عن حدث وقع في الماضي واستمر وأثناء ذلك الاستمرار وقع حدث آخر لكن لم يقطع بالضرورة مواصلة الحدث الأول الذي يمكن أن يكون قد استمر دون انقطاع بعده، وللتعبير عن مواصلة الحدث نستخدم </a:t>
            </a:r>
            <a:r>
              <a:rPr lang="ar-SA" dirty="0" smtClean="0">
                <a:solidFill>
                  <a:srgbClr val="FF0000"/>
                </a:solidFill>
              </a:rPr>
              <a:t>فعلًا مثل </a:t>
            </a:r>
            <a:r>
              <a:rPr lang="ar-SA" u="sng" dirty="0" smtClean="0">
                <a:solidFill>
                  <a:srgbClr val="FF0000"/>
                </a:solidFill>
              </a:rPr>
              <a:t>انهمك</a:t>
            </a:r>
            <a:r>
              <a:rPr lang="ar-SA" dirty="0" smtClean="0">
                <a:solidFill>
                  <a:srgbClr val="FF0000"/>
                </a:solidFill>
              </a:rPr>
              <a:t> في صيغة الاسم مسبوقًا بأحد أشكال </a:t>
            </a:r>
            <a:r>
              <a:rPr lang="ar-SA" u="sng" dirty="0" smtClean="0">
                <a:solidFill>
                  <a:srgbClr val="FF0000"/>
                </a:solidFill>
              </a:rPr>
              <a:t>فعل (كان) في الماضي </a:t>
            </a:r>
            <a:r>
              <a:rPr lang="ar-SA" dirty="0" smtClean="0"/>
              <a:t>حسبما يقتضي السياق، وجدير بالذكر هنا أن </a:t>
            </a:r>
            <a:r>
              <a:rPr lang="ar-SA" u="sng" dirty="0" smtClean="0">
                <a:solidFill>
                  <a:srgbClr val="FF0000"/>
                </a:solidFill>
              </a:rPr>
              <a:t>صيغة كان+ الفعل المضارع </a:t>
            </a:r>
            <a:r>
              <a:rPr lang="ar-SA" dirty="0" smtClean="0"/>
              <a:t>تستخدم  أيضًا للتعبير عن حدث وقع في الماضي إلا أنه استمر بعض الوقت أو كان متكررًا.</a:t>
            </a:r>
          </a:p>
          <a:p>
            <a:pPr algn="ctr">
              <a:buNone/>
            </a:pPr>
            <a:endParaRPr lang="ar-SA" dirty="0"/>
          </a:p>
          <a:p>
            <a:pPr lvl="0" algn="ctr">
              <a:buClr>
                <a:srgbClr val="D16349"/>
              </a:buClr>
              <a:buNone/>
            </a:pPr>
            <a:r>
              <a:rPr lang="en-US" dirty="0">
                <a:solidFill>
                  <a:srgbClr val="FF0000"/>
                </a:solidFill>
              </a:rPr>
              <a:t>I was studying </a:t>
            </a:r>
            <a:r>
              <a:rPr lang="en-US" dirty="0">
                <a:solidFill>
                  <a:prstClr val="black"/>
                </a:solidFill>
              </a:rPr>
              <a:t>when he came. </a:t>
            </a:r>
          </a:p>
          <a:p>
            <a:pPr lvl="0" algn="ctr">
              <a:buClr>
                <a:srgbClr val="D16349"/>
              </a:buClr>
              <a:buNone/>
            </a:pPr>
            <a:r>
              <a:rPr lang="ar-SA" dirty="0">
                <a:solidFill>
                  <a:srgbClr val="FF0000"/>
                </a:solidFill>
              </a:rPr>
              <a:t>كنت منهمكاً </a:t>
            </a:r>
            <a:r>
              <a:rPr lang="ar-SA" dirty="0">
                <a:solidFill>
                  <a:prstClr val="black"/>
                </a:solidFill>
              </a:rPr>
              <a:t>في المذاكرة عندما جاء. </a:t>
            </a:r>
          </a:p>
          <a:p>
            <a:pPr lvl="0" algn="ctr">
              <a:buClr>
                <a:srgbClr val="D16349"/>
              </a:buClr>
              <a:buNone/>
            </a:pPr>
            <a:r>
              <a:rPr lang="ar-SA" dirty="0">
                <a:solidFill>
                  <a:srgbClr val="FF0000"/>
                </a:solidFill>
              </a:rPr>
              <a:t>كنت أدرس </a:t>
            </a:r>
            <a:r>
              <a:rPr lang="ar-SA" dirty="0">
                <a:solidFill>
                  <a:prstClr val="black"/>
                </a:solidFill>
              </a:rPr>
              <a:t>عندما </a:t>
            </a:r>
            <a:r>
              <a:rPr lang="ar-SA" dirty="0" smtClean="0">
                <a:solidFill>
                  <a:prstClr val="black"/>
                </a:solidFill>
              </a:rPr>
              <a:t>جاء. </a:t>
            </a:r>
            <a:endParaRPr lang="ar-SA" dirty="0">
              <a:solidFill>
                <a:prstClr val="black"/>
              </a:solidFill>
            </a:endParaRPr>
          </a:p>
          <a:p>
            <a:pPr lvl="0" algn="ctr">
              <a:buClr>
                <a:srgbClr val="D16349"/>
              </a:buClr>
              <a:buNone/>
            </a:pPr>
            <a:r>
              <a:rPr lang="ar-SA" dirty="0">
                <a:solidFill>
                  <a:srgbClr val="FF0000"/>
                </a:solidFill>
              </a:rPr>
              <a:t>كنت أذاكر </a:t>
            </a:r>
            <a:r>
              <a:rPr lang="ar-SA" dirty="0">
                <a:solidFill>
                  <a:prstClr val="black"/>
                </a:solidFill>
              </a:rPr>
              <a:t>عندما جاء. </a:t>
            </a:r>
          </a:p>
          <a:p>
            <a:pPr lvl="0" algn="ctr">
              <a:buClr>
                <a:srgbClr val="D16349"/>
              </a:buClr>
              <a:buNone/>
            </a:pPr>
            <a:endParaRPr lang="ar-SA" dirty="0">
              <a:solidFill>
                <a:prstClr val="black"/>
              </a:solidFill>
            </a:endParaRPr>
          </a:p>
          <a:p>
            <a:pPr algn="ctr">
              <a:buNone/>
            </a:pP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2157</TotalTime>
  <Words>1277</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Tenses </vt:lpstr>
      <vt:lpstr>ترجمة صيغ الفعل في الإنجليزية</vt:lpstr>
      <vt:lpstr>المضارع البسيط The simple present</vt:lpstr>
      <vt:lpstr>The present progressive  المضارع المستمر</vt:lpstr>
      <vt:lpstr>المضارع التام  Present Perfect</vt:lpstr>
      <vt:lpstr>المضارع التام Present Perfect</vt:lpstr>
      <vt:lpstr>المضارع التام المستمر Present perfect progressive </vt:lpstr>
      <vt:lpstr>Simple past الماضي البسيط</vt:lpstr>
      <vt:lpstr>Past progressive الماضي المستمر</vt:lpstr>
      <vt:lpstr>Past perfect الماضي التام  </vt:lpstr>
      <vt:lpstr>الماضي التام المستمر Past Perfect Progressive </vt:lpstr>
      <vt:lpstr>المستقبل البسيط    Simple Future</vt:lpstr>
      <vt:lpstr>المستقبل المستمر  Future Progressive</vt:lpstr>
      <vt:lpstr>المستقبل التام  Future Perfect</vt:lpstr>
      <vt:lpstr>المستقبل التام المستمر Future Perfect Progressive </vt:lpstr>
      <vt:lpstr>Revision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Sara aldawood</dc:creator>
  <cp:lastModifiedBy>Toshiba</cp:lastModifiedBy>
  <cp:revision>69</cp:revision>
  <dcterms:created xsi:type="dcterms:W3CDTF">2013-04-08T06:29:37Z</dcterms:created>
  <dcterms:modified xsi:type="dcterms:W3CDTF">2015-11-07T13:10:31Z</dcterms:modified>
</cp:coreProperties>
</file>