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59" r:id="rId9"/>
    <p:sldId id="266" r:id="rId10"/>
    <p:sldId id="276" r:id="rId11"/>
    <p:sldId id="265" r:id="rId12"/>
    <p:sldId id="270" r:id="rId13"/>
    <p:sldId id="271" r:id="rId14"/>
    <p:sldId id="272" r:id="rId15"/>
    <p:sldId id="274" r:id="rId16"/>
    <p:sldId id="275" r:id="rId17"/>
    <p:sldId id="277" r:id="rId18"/>
    <p:sldId id="278" r:id="rId19"/>
    <p:sldId id="279" r:id="rId20"/>
    <p:sldId id="280" r:id="rId21"/>
    <p:sldId id="281" r:id="rId22"/>
    <p:sldId id="282" r:id="rId23"/>
    <p:sldId id="283" r:id="rId24"/>
    <p:sldId id="284" r:id="rId25"/>
    <p:sldId id="286" r:id="rId26"/>
    <p:sldId id="287" r:id="rId27"/>
    <p:sldId id="288" r:id="rId28"/>
    <p:sldId id="289" r:id="rId29"/>
    <p:sldId id="290" r:id="rId30"/>
    <p:sldId id="292" r:id="rId31"/>
    <p:sldId id="293" r:id="rId32"/>
    <p:sldId id="294" r:id="rId33"/>
    <p:sldId id="295" r:id="rId34"/>
    <p:sldId id="296" r:id="rId35"/>
    <p:sldId id="310" r:id="rId36"/>
    <p:sldId id="298" r:id="rId37"/>
    <p:sldId id="299" r:id="rId38"/>
    <p:sldId id="300" r:id="rId39"/>
    <p:sldId id="301" r:id="rId40"/>
    <p:sldId id="302" r:id="rId41"/>
    <p:sldId id="303" r:id="rId42"/>
    <p:sldId id="305" r:id="rId43"/>
    <p:sldId id="306" r:id="rId44"/>
    <p:sldId id="308" r:id="rId45"/>
    <p:sldId id="30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880972-DB2C-4259-A740-50194849A157}"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5E3C-E1EA-49FD-8C19-DEAC82434E3D}" type="slidenum">
              <a:rPr lang="en-US" smtClean="0"/>
              <a:t>‹#›</a:t>
            </a:fld>
            <a:endParaRPr lang="en-US"/>
          </a:p>
        </p:txBody>
      </p:sp>
    </p:spTree>
    <p:extLst>
      <p:ext uri="{BB962C8B-B14F-4D97-AF65-F5344CB8AC3E}">
        <p14:creationId xmlns:p14="http://schemas.microsoft.com/office/powerpoint/2010/main" val="124474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80972-DB2C-4259-A740-50194849A157}"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5E3C-E1EA-49FD-8C19-DEAC82434E3D}" type="slidenum">
              <a:rPr lang="en-US" smtClean="0"/>
              <a:t>‹#›</a:t>
            </a:fld>
            <a:endParaRPr lang="en-US"/>
          </a:p>
        </p:txBody>
      </p:sp>
    </p:spTree>
    <p:extLst>
      <p:ext uri="{BB962C8B-B14F-4D97-AF65-F5344CB8AC3E}">
        <p14:creationId xmlns:p14="http://schemas.microsoft.com/office/powerpoint/2010/main" val="535449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80972-DB2C-4259-A740-50194849A157}"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5E3C-E1EA-49FD-8C19-DEAC82434E3D}" type="slidenum">
              <a:rPr lang="en-US" smtClean="0"/>
              <a:t>‹#›</a:t>
            </a:fld>
            <a:endParaRPr lang="en-US"/>
          </a:p>
        </p:txBody>
      </p:sp>
    </p:spTree>
    <p:extLst>
      <p:ext uri="{BB962C8B-B14F-4D97-AF65-F5344CB8AC3E}">
        <p14:creationId xmlns:p14="http://schemas.microsoft.com/office/powerpoint/2010/main" val="1417457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80972-DB2C-4259-A740-50194849A157}"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5E3C-E1EA-49FD-8C19-DEAC82434E3D}" type="slidenum">
              <a:rPr lang="en-US" smtClean="0"/>
              <a:t>‹#›</a:t>
            </a:fld>
            <a:endParaRPr lang="en-US"/>
          </a:p>
        </p:txBody>
      </p:sp>
    </p:spTree>
    <p:extLst>
      <p:ext uri="{BB962C8B-B14F-4D97-AF65-F5344CB8AC3E}">
        <p14:creationId xmlns:p14="http://schemas.microsoft.com/office/powerpoint/2010/main" val="3603915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880972-DB2C-4259-A740-50194849A157}"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5E3C-E1EA-49FD-8C19-DEAC82434E3D}" type="slidenum">
              <a:rPr lang="en-US" smtClean="0"/>
              <a:t>‹#›</a:t>
            </a:fld>
            <a:endParaRPr lang="en-US"/>
          </a:p>
        </p:txBody>
      </p:sp>
    </p:spTree>
    <p:extLst>
      <p:ext uri="{BB962C8B-B14F-4D97-AF65-F5344CB8AC3E}">
        <p14:creationId xmlns:p14="http://schemas.microsoft.com/office/powerpoint/2010/main" val="898006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880972-DB2C-4259-A740-50194849A157}"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05E3C-E1EA-49FD-8C19-DEAC82434E3D}" type="slidenum">
              <a:rPr lang="en-US" smtClean="0"/>
              <a:t>‹#›</a:t>
            </a:fld>
            <a:endParaRPr lang="en-US"/>
          </a:p>
        </p:txBody>
      </p:sp>
    </p:spTree>
    <p:extLst>
      <p:ext uri="{BB962C8B-B14F-4D97-AF65-F5344CB8AC3E}">
        <p14:creationId xmlns:p14="http://schemas.microsoft.com/office/powerpoint/2010/main" val="700381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880972-DB2C-4259-A740-50194849A157}" type="datetimeFigureOut">
              <a:rPr lang="en-US" smtClean="0"/>
              <a:t>4/4/2016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B05E3C-E1EA-49FD-8C19-DEAC82434E3D}" type="slidenum">
              <a:rPr lang="en-US" smtClean="0"/>
              <a:t>‹#›</a:t>
            </a:fld>
            <a:endParaRPr lang="en-US"/>
          </a:p>
        </p:txBody>
      </p:sp>
    </p:spTree>
    <p:extLst>
      <p:ext uri="{BB962C8B-B14F-4D97-AF65-F5344CB8AC3E}">
        <p14:creationId xmlns:p14="http://schemas.microsoft.com/office/powerpoint/2010/main" val="464124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880972-DB2C-4259-A740-50194849A157}" type="datetimeFigureOut">
              <a:rPr lang="en-US" smtClean="0"/>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B05E3C-E1EA-49FD-8C19-DEAC82434E3D}" type="slidenum">
              <a:rPr lang="en-US" smtClean="0"/>
              <a:t>‹#›</a:t>
            </a:fld>
            <a:endParaRPr lang="en-US"/>
          </a:p>
        </p:txBody>
      </p:sp>
    </p:spTree>
    <p:extLst>
      <p:ext uri="{BB962C8B-B14F-4D97-AF65-F5344CB8AC3E}">
        <p14:creationId xmlns:p14="http://schemas.microsoft.com/office/powerpoint/2010/main" val="2378269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880972-DB2C-4259-A740-50194849A157}" type="datetimeFigureOut">
              <a:rPr lang="en-US" smtClean="0"/>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B05E3C-E1EA-49FD-8C19-DEAC82434E3D}" type="slidenum">
              <a:rPr lang="en-US" smtClean="0"/>
              <a:t>‹#›</a:t>
            </a:fld>
            <a:endParaRPr lang="en-US"/>
          </a:p>
        </p:txBody>
      </p:sp>
    </p:spTree>
    <p:extLst>
      <p:ext uri="{BB962C8B-B14F-4D97-AF65-F5344CB8AC3E}">
        <p14:creationId xmlns:p14="http://schemas.microsoft.com/office/powerpoint/2010/main" val="3861585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80972-DB2C-4259-A740-50194849A157}"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05E3C-E1EA-49FD-8C19-DEAC82434E3D}" type="slidenum">
              <a:rPr lang="en-US" smtClean="0"/>
              <a:t>‹#›</a:t>
            </a:fld>
            <a:endParaRPr lang="en-US"/>
          </a:p>
        </p:txBody>
      </p:sp>
    </p:spTree>
    <p:extLst>
      <p:ext uri="{BB962C8B-B14F-4D97-AF65-F5344CB8AC3E}">
        <p14:creationId xmlns:p14="http://schemas.microsoft.com/office/powerpoint/2010/main" val="64976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80972-DB2C-4259-A740-50194849A157}"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05E3C-E1EA-49FD-8C19-DEAC82434E3D}" type="slidenum">
              <a:rPr lang="en-US" smtClean="0"/>
              <a:t>‹#›</a:t>
            </a:fld>
            <a:endParaRPr lang="en-US"/>
          </a:p>
        </p:txBody>
      </p:sp>
    </p:spTree>
    <p:extLst>
      <p:ext uri="{BB962C8B-B14F-4D97-AF65-F5344CB8AC3E}">
        <p14:creationId xmlns:p14="http://schemas.microsoft.com/office/powerpoint/2010/main" val="213401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80972-DB2C-4259-A740-50194849A157}" type="datetimeFigureOut">
              <a:rPr lang="en-US" smtClean="0"/>
              <a:t>4/4/2016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05E3C-E1EA-49FD-8C19-DEAC82434E3D}" type="slidenum">
              <a:rPr lang="en-US" smtClean="0"/>
              <a:t>‹#›</a:t>
            </a:fld>
            <a:endParaRPr lang="en-US"/>
          </a:p>
        </p:txBody>
      </p:sp>
    </p:spTree>
    <p:extLst>
      <p:ext uri="{BB962C8B-B14F-4D97-AF65-F5344CB8AC3E}">
        <p14:creationId xmlns:p14="http://schemas.microsoft.com/office/powerpoint/2010/main" val="2233260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fw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733800"/>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a:xfrm>
            <a:off x="685800" y="14478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b="1" dirty="0" smtClean="0">
                <a:solidFill>
                  <a:srgbClr val="FF0000"/>
                </a:solidFill>
              </a:rPr>
              <a:t>Principles of Cell Culture</a:t>
            </a:r>
          </a:p>
        </p:txBody>
      </p:sp>
      <p:pic>
        <p:nvPicPr>
          <p:cNvPr id="8"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526971"/>
            <a:ext cx="3657600" cy="24384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6935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9144000" cy="1679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GB" altLang="en-US" sz="2600">
              <a:solidFill>
                <a:srgbClr val="800000"/>
              </a:solidFill>
            </a:endParaRPr>
          </a:p>
          <a:p>
            <a:pPr eaLnBrk="1" hangingPunct="1">
              <a:spcBef>
                <a:spcPct val="0"/>
              </a:spcBef>
              <a:buFontTx/>
              <a:buNone/>
            </a:pPr>
            <a:endParaRPr lang="en-GB" altLang="en-US" sz="2600">
              <a:solidFill>
                <a:srgbClr val="800000"/>
              </a:solidFill>
            </a:endParaRPr>
          </a:p>
          <a:p>
            <a:pPr eaLnBrk="1" hangingPunct="1">
              <a:spcBef>
                <a:spcPct val="0"/>
              </a:spcBef>
              <a:buFontTx/>
              <a:buNone/>
            </a:pPr>
            <a:endParaRPr lang="en-GB" altLang="en-US" sz="2600">
              <a:solidFill>
                <a:srgbClr val="800000"/>
              </a:solidFill>
            </a:endParaRPr>
          </a:p>
          <a:p>
            <a:pPr eaLnBrk="1" hangingPunct="1">
              <a:spcBef>
                <a:spcPct val="0"/>
              </a:spcBef>
              <a:buFontTx/>
              <a:buNone/>
            </a:pPr>
            <a:endParaRPr lang="en-GB" altLang="en-US" sz="2600">
              <a:solidFill>
                <a:srgbClr val="800000"/>
              </a:solidFill>
            </a:endParaRPr>
          </a:p>
        </p:txBody>
      </p:sp>
      <p:sp>
        <p:nvSpPr>
          <p:cNvPr id="3" name="Rectangle 4"/>
          <p:cNvSpPr txBox="1">
            <a:spLocks noChangeArrowheads="1"/>
          </p:cNvSpPr>
          <p:nvPr/>
        </p:nvSpPr>
        <p:spPr>
          <a:xfrm>
            <a:off x="1331913" y="-11112"/>
            <a:ext cx="7272337" cy="836613"/>
          </a:xfrm>
          <a:prstGeom prst="rect">
            <a:avLst/>
          </a:prstGeom>
          <a:no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altLang="en-US" sz="2800" b="1" dirty="0" smtClean="0"/>
              <a:t>Isolation of cell lines for </a:t>
            </a:r>
            <a:r>
              <a:rPr lang="en-GB" altLang="en-US" sz="2800" b="1" i="1" dirty="0" smtClean="0"/>
              <a:t>in vitro</a:t>
            </a:r>
            <a:r>
              <a:rPr lang="en-GB" altLang="en-US" sz="2800" b="1" dirty="0" smtClean="0"/>
              <a:t> culture</a:t>
            </a:r>
          </a:p>
        </p:txBody>
      </p:sp>
      <p:sp>
        <p:nvSpPr>
          <p:cNvPr id="4" name="Text Box 5"/>
          <p:cNvSpPr txBox="1">
            <a:spLocks noChangeArrowheads="1"/>
          </p:cNvSpPr>
          <p:nvPr/>
        </p:nvSpPr>
        <p:spPr bwMode="auto">
          <a:xfrm>
            <a:off x="3419475" y="969963"/>
            <a:ext cx="21891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2000" b="1" dirty="0"/>
              <a:t>Resected Tissue</a:t>
            </a:r>
          </a:p>
        </p:txBody>
      </p:sp>
      <p:sp>
        <p:nvSpPr>
          <p:cNvPr id="5" name="Text Box 7"/>
          <p:cNvSpPr txBox="1">
            <a:spLocks noChangeArrowheads="1"/>
          </p:cNvSpPr>
          <p:nvPr/>
        </p:nvSpPr>
        <p:spPr bwMode="auto">
          <a:xfrm>
            <a:off x="2700338" y="1727200"/>
            <a:ext cx="360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2000" b="1"/>
              <a:t>Cell or tissue culture </a:t>
            </a:r>
            <a:r>
              <a:rPr lang="en-GB" altLang="en-US" sz="2000" b="1" i="1"/>
              <a:t>in vitro</a:t>
            </a:r>
          </a:p>
        </p:txBody>
      </p:sp>
      <p:sp>
        <p:nvSpPr>
          <p:cNvPr id="6" name="Text Box 8"/>
          <p:cNvSpPr txBox="1">
            <a:spLocks noChangeArrowheads="1"/>
          </p:cNvSpPr>
          <p:nvPr/>
        </p:nvSpPr>
        <p:spPr bwMode="auto">
          <a:xfrm>
            <a:off x="3463925" y="2420938"/>
            <a:ext cx="2044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2000" b="1"/>
              <a:t>Primary culture</a:t>
            </a:r>
            <a:endParaRPr lang="en-GB" altLang="en-US" sz="2000" b="1" i="1"/>
          </a:p>
        </p:txBody>
      </p:sp>
      <p:sp>
        <p:nvSpPr>
          <p:cNvPr id="7" name="AutoShape 9"/>
          <p:cNvSpPr>
            <a:spLocks noChangeArrowheads="1"/>
          </p:cNvSpPr>
          <p:nvPr/>
        </p:nvSpPr>
        <p:spPr bwMode="auto">
          <a:xfrm>
            <a:off x="4427538" y="2159000"/>
            <a:ext cx="144462" cy="360363"/>
          </a:xfrm>
          <a:prstGeom prst="downArrow">
            <a:avLst>
              <a:gd name="adj1" fmla="val 50000"/>
              <a:gd name="adj2" fmla="val 62363"/>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8" name="Text Box 10"/>
          <p:cNvSpPr txBox="1">
            <a:spLocks noChangeArrowheads="1"/>
          </p:cNvSpPr>
          <p:nvPr/>
        </p:nvSpPr>
        <p:spPr bwMode="auto">
          <a:xfrm>
            <a:off x="3276600" y="3279775"/>
            <a:ext cx="2400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2000" b="1"/>
              <a:t>Secondary culture</a:t>
            </a:r>
            <a:endParaRPr lang="en-GB" altLang="en-US" sz="2000" b="1" i="1"/>
          </a:p>
        </p:txBody>
      </p:sp>
      <p:sp>
        <p:nvSpPr>
          <p:cNvPr id="9" name="AutoShape 11"/>
          <p:cNvSpPr>
            <a:spLocks noChangeArrowheads="1"/>
          </p:cNvSpPr>
          <p:nvPr/>
        </p:nvSpPr>
        <p:spPr bwMode="auto">
          <a:xfrm>
            <a:off x="4427538" y="2951163"/>
            <a:ext cx="144462" cy="360362"/>
          </a:xfrm>
          <a:prstGeom prst="downArrow">
            <a:avLst>
              <a:gd name="adj1" fmla="val 50000"/>
              <a:gd name="adj2" fmla="val 62363"/>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0" name="Text Box 12"/>
          <p:cNvSpPr txBox="1">
            <a:spLocks noChangeArrowheads="1"/>
          </p:cNvSpPr>
          <p:nvPr/>
        </p:nvSpPr>
        <p:spPr bwMode="auto">
          <a:xfrm>
            <a:off x="4572000" y="2908300"/>
            <a:ext cx="1352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1800"/>
              <a:t>Sub-culture</a:t>
            </a:r>
            <a:endParaRPr lang="en-GB" altLang="en-US" sz="1800" i="1"/>
          </a:p>
        </p:txBody>
      </p:sp>
      <p:sp>
        <p:nvSpPr>
          <p:cNvPr id="11" name="Text Box 13"/>
          <p:cNvSpPr txBox="1">
            <a:spLocks noChangeArrowheads="1"/>
          </p:cNvSpPr>
          <p:nvPr/>
        </p:nvSpPr>
        <p:spPr bwMode="auto">
          <a:xfrm>
            <a:off x="3851275" y="3998913"/>
            <a:ext cx="1241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2000" b="1"/>
              <a:t>Cell Line</a:t>
            </a:r>
            <a:endParaRPr lang="en-GB" altLang="en-US" sz="2000" b="1" i="1"/>
          </a:p>
        </p:txBody>
      </p:sp>
      <p:sp>
        <p:nvSpPr>
          <p:cNvPr id="12" name="AutoShape 14"/>
          <p:cNvSpPr>
            <a:spLocks noChangeArrowheads="1"/>
          </p:cNvSpPr>
          <p:nvPr/>
        </p:nvSpPr>
        <p:spPr bwMode="auto">
          <a:xfrm>
            <a:off x="4427538" y="3670300"/>
            <a:ext cx="144462" cy="360363"/>
          </a:xfrm>
          <a:prstGeom prst="downArrow">
            <a:avLst>
              <a:gd name="adj1" fmla="val 50000"/>
              <a:gd name="adj2" fmla="val 62363"/>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3" name="Text Box 15"/>
          <p:cNvSpPr txBox="1">
            <a:spLocks noChangeArrowheads="1"/>
          </p:cNvSpPr>
          <p:nvPr/>
        </p:nvSpPr>
        <p:spPr bwMode="auto">
          <a:xfrm>
            <a:off x="4572000" y="3663950"/>
            <a:ext cx="1352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1800"/>
              <a:t>Sub-culture</a:t>
            </a:r>
            <a:endParaRPr lang="en-GB" altLang="en-US" sz="1800" i="1"/>
          </a:p>
        </p:txBody>
      </p:sp>
      <p:sp>
        <p:nvSpPr>
          <p:cNvPr id="14" name="AutoShape 16"/>
          <p:cNvSpPr>
            <a:spLocks noChangeArrowheads="1"/>
          </p:cNvSpPr>
          <p:nvPr/>
        </p:nvSpPr>
        <p:spPr bwMode="auto">
          <a:xfrm>
            <a:off x="4427538" y="4391025"/>
            <a:ext cx="144462" cy="360363"/>
          </a:xfrm>
          <a:prstGeom prst="downArrow">
            <a:avLst>
              <a:gd name="adj1" fmla="val 50000"/>
              <a:gd name="adj2" fmla="val 62363"/>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5" name="AutoShape 17"/>
          <p:cNvSpPr>
            <a:spLocks noChangeArrowheads="1"/>
          </p:cNvSpPr>
          <p:nvPr/>
        </p:nvSpPr>
        <p:spPr bwMode="auto">
          <a:xfrm rot="17900630">
            <a:off x="5436394" y="3960019"/>
            <a:ext cx="107950" cy="827088"/>
          </a:xfrm>
          <a:prstGeom prst="downArrow">
            <a:avLst>
              <a:gd name="adj1" fmla="val 50000"/>
              <a:gd name="adj2" fmla="val 191544"/>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6" name="Text Box 18"/>
          <p:cNvSpPr txBox="1">
            <a:spLocks noChangeArrowheads="1"/>
          </p:cNvSpPr>
          <p:nvPr/>
        </p:nvSpPr>
        <p:spPr bwMode="auto">
          <a:xfrm>
            <a:off x="3492500" y="4679950"/>
            <a:ext cx="2057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2000" b="1"/>
              <a:t>Immortalization</a:t>
            </a:r>
            <a:endParaRPr lang="en-GB" altLang="en-US" sz="2000" b="1" i="1"/>
          </a:p>
        </p:txBody>
      </p:sp>
      <p:sp>
        <p:nvSpPr>
          <p:cNvPr id="17" name="Text Box 19"/>
          <p:cNvSpPr txBox="1">
            <a:spLocks noChangeArrowheads="1"/>
          </p:cNvSpPr>
          <p:nvPr/>
        </p:nvSpPr>
        <p:spPr bwMode="auto">
          <a:xfrm>
            <a:off x="6015038" y="4425950"/>
            <a:ext cx="302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2000" b="1"/>
              <a:t>Successive sub-culture</a:t>
            </a:r>
            <a:endParaRPr lang="en-GB" altLang="en-US" sz="2000" b="1" i="1"/>
          </a:p>
        </p:txBody>
      </p:sp>
      <p:sp>
        <p:nvSpPr>
          <p:cNvPr id="18" name="Text Box 20"/>
          <p:cNvSpPr txBox="1">
            <a:spLocks noChangeArrowheads="1"/>
          </p:cNvSpPr>
          <p:nvPr/>
        </p:nvSpPr>
        <p:spPr bwMode="auto">
          <a:xfrm>
            <a:off x="395288" y="4425950"/>
            <a:ext cx="25511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2000" b="1"/>
              <a:t>Single cell isolation</a:t>
            </a:r>
            <a:endParaRPr lang="en-GB" altLang="en-US" sz="2000" b="1" i="1"/>
          </a:p>
        </p:txBody>
      </p:sp>
      <p:sp>
        <p:nvSpPr>
          <p:cNvPr id="19" name="Text Box 21"/>
          <p:cNvSpPr txBox="1">
            <a:spLocks noChangeArrowheads="1"/>
          </p:cNvSpPr>
          <p:nvPr/>
        </p:nvSpPr>
        <p:spPr bwMode="auto">
          <a:xfrm>
            <a:off x="352425" y="5291138"/>
            <a:ext cx="1958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2000" b="1"/>
              <a:t>Clonal cell line</a:t>
            </a:r>
            <a:endParaRPr lang="en-GB" altLang="en-US" sz="2000" b="1" i="1"/>
          </a:p>
        </p:txBody>
      </p:sp>
      <p:sp>
        <p:nvSpPr>
          <p:cNvPr id="20" name="AutoShape 22"/>
          <p:cNvSpPr>
            <a:spLocks noChangeArrowheads="1"/>
          </p:cNvSpPr>
          <p:nvPr/>
        </p:nvSpPr>
        <p:spPr bwMode="auto">
          <a:xfrm>
            <a:off x="1258888" y="4894263"/>
            <a:ext cx="144462" cy="360362"/>
          </a:xfrm>
          <a:prstGeom prst="downArrow">
            <a:avLst>
              <a:gd name="adj1" fmla="val 50000"/>
              <a:gd name="adj2" fmla="val 62363"/>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1" name="AutoShape 23"/>
          <p:cNvSpPr>
            <a:spLocks noChangeArrowheads="1"/>
          </p:cNvSpPr>
          <p:nvPr/>
        </p:nvSpPr>
        <p:spPr bwMode="auto">
          <a:xfrm rot="4081512">
            <a:off x="3347244" y="3960019"/>
            <a:ext cx="107950" cy="827088"/>
          </a:xfrm>
          <a:prstGeom prst="downArrow">
            <a:avLst>
              <a:gd name="adj1" fmla="val 50000"/>
              <a:gd name="adj2" fmla="val 191544"/>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2" name="Text Box 24"/>
          <p:cNvSpPr txBox="1">
            <a:spLocks noChangeArrowheads="1"/>
          </p:cNvSpPr>
          <p:nvPr/>
        </p:nvSpPr>
        <p:spPr bwMode="auto">
          <a:xfrm>
            <a:off x="7235825" y="5183188"/>
            <a:ext cx="16541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2000" b="1"/>
              <a:t>Senescence</a:t>
            </a:r>
            <a:endParaRPr lang="en-GB" altLang="en-US" sz="2000" b="1" i="1"/>
          </a:p>
        </p:txBody>
      </p:sp>
      <p:sp>
        <p:nvSpPr>
          <p:cNvPr id="23" name="AutoShape 25"/>
          <p:cNvSpPr>
            <a:spLocks noChangeArrowheads="1"/>
          </p:cNvSpPr>
          <p:nvPr/>
        </p:nvSpPr>
        <p:spPr bwMode="auto">
          <a:xfrm>
            <a:off x="7885113" y="4822825"/>
            <a:ext cx="144462" cy="360363"/>
          </a:xfrm>
          <a:prstGeom prst="downArrow">
            <a:avLst>
              <a:gd name="adj1" fmla="val 50000"/>
              <a:gd name="adj2" fmla="val 62363"/>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4" name="AutoShape 26"/>
          <p:cNvSpPr>
            <a:spLocks noChangeArrowheads="1"/>
          </p:cNvSpPr>
          <p:nvPr/>
        </p:nvSpPr>
        <p:spPr bwMode="auto">
          <a:xfrm>
            <a:off x="4440238" y="5111750"/>
            <a:ext cx="144462" cy="360363"/>
          </a:xfrm>
          <a:prstGeom prst="downArrow">
            <a:avLst>
              <a:gd name="adj1" fmla="val 50000"/>
              <a:gd name="adj2" fmla="val 62363"/>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5" name="Text Box 27"/>
          <p:cNvSpPr txBox="1">
            <a:spLocks noChangeArrowheads="1"/>
          </p:cNvSpPr>
          <p:nvPr/>
        </p:nvSpPr>
        <p:spPr bwMode="auto">
          <a:xfrm>
            <a:off x="3205163" y="5578475"/>
            <a:ext cx="27352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2000" b="1"/>
              <a:t>Transformed cell line</a:t>
            </a:r>
            <a:endParaRPr lang="en-GB" altLang="en-US" sz="2000" b="1" i="1"/>
          </a:p>
        </p:txBody>
      </p:sp>
      <p:sp>
        <p:nvSpPr>
          <p:cNvPr id="26" name="AutoShape 28"/>
          <p:cNvSpPr>
            <a:spLocks noChangeArrowheads="1"/>
          </p:cNvSpPr>
          <p:nvPr/>
        </p:nvSpPr>
        <p:spPr bwMode="auto">
          <a:xfrm rot="4081512">
            <a:off x="3053556" y="4474369"/>
            <a:ext cx="144463" cy="2232025"/>
          </a:xfrm>
          <a:prstGeom prst="downArrow">
            <a:avLst>
              <a:gd name="adj1" fmla="val 50000"/>
              <a:gd name="adj2" fmla="val 386262"/>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7" name="Text Box 29"/>
          <p:cNvSpPr txBox="1">
            <a:spLocks noChangeArrowheads="1"/>
          </p:cNvSpPr>
          <p:nvPr/>
        </p:nvSpPr>
        <p:spPr bwMode="auto">
          <a:xfrm>
            <a:off x="1258888" y="6010275"/>
            <a:ext cx="27606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2000" b="1"/>
              <a:t>Immortalised cell line</a:t>
            </a:r>
            <a:endParaRPr lang="en-GB" altLang="en-US" sz="2000" b="1" i="1"/>
          </a:p>
        </p:txBody>
      </p:sp>
      <p:sp>
        <p:nvSpPr>
          <p:cNvPr id="28" name="Text Box 30"/>
          <p:cNvSpPr txBox="1">
            <a:spLocks noChangeArrowheads="1"/>
          </p:cNvSpPr>
          <p:nvPr/>
        </p:nvSpPr>
        <p:spPr bwMode="auto">
          <a:xfrm>
            <a:off x="4567238" y="5038725"/>
            <a:ext cx="1733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GB" altLang="en-US" sz="1800"/>
              <a:t>Loss of control </a:t>
            </a:r>
          </a:p>
          <a:p>
            <a:pPr eaLnBrk="1" hangingPunct="1">
              <a:spcBef>
                <a:spcPct val="0"/>
              </a:spcBef>
              <a:buFontTx/>
              <a:buNone/>
            </a:pPr>
            <a:r>
              <a:rPr lang="en-GB" altLang="en-US" sz="1800"/>
              <a:t>of cell growth</a:t>
            </a:r>
            <a:endParaRPr lang="en-GB" altLang="en-US" sz="1800" i="1"/>
          </a:p>
        </p:txBody>
      </p:sp>
      <p:sp>
        <p:nvSpPr>
          <p:cNvPr id="29" name="AutoShape 6"/>
          <p:cNvSpPr>
            <a:spLocks noChangeArrowheads="1"/>
          </p:cNvSpPr>
          <p:nvPr/>
        </p:nvSpPr>
        <p:spPr bwMode="auto">
          <a:xfrm>
            <a:off x="4427538" y="1366838"/>
            <a:ext cx="144462" cy="360362"/>
          </a:xfrm>
          <a:prstGeom prst="downArrow">
            <a:avLst>
              <a:gd name="adj1" fmla="val 50000"/>
              <a:gd name="adj2" fmla="val 62363"/>
            </a:avLst>
          </a:prstGeom>
          <a:solidFill>
            <a:schemeClr val="accent1"/>
          </a:solidFill>
          <a:ln w="9525">
            <a:solidFill>
              <a:schemeClr val="tx1"/>
            </a:solidFill>
            <a:miter lim="800000"/>
            <a:headEnd/>
            <a:tailEnd/>
          </a:ln>
        </p:spPr>
        <p:txBody>
          <a:bodyPr vert="eaVert" wrap="none"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225246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381000"/>
            <a:ext cx="8153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800" b="1" dirty="0" smtClean="0"/>
              <a:t>Major development’s in cell culture technology</a:t>
            </a:r>
            <a:endParaRPr lang="en-US" altLang="en-US" sz="2800" b="1" dirty="0"/>
          </a:p>
        </p:txBody>
      </p:sp>
      <p:sp>
        <p:nvSpPr>
          <p:cNvPr id="3" name="Rectangle 3"/>
          <p:cNvSpPr txBox="1">
            <a:spLocks noChangeArrowheads="1"/>
          </p:cNvSpPr>
          <p:nvPr/>
        </p:nvSpPr>
        <p:spPr>
          <a:xfrm>
            <a:off x="914400" y="1371600"/>
            <a:ext cx="7772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smtClean="0"/>
              <a:t>First development was the use of antibiotics which inhibits the growth of contaminants</a:t>
            </a:r>
            <a:r>
              <a:rPr lang="en-US" altLang="en-US" sz="2800" dirty="0" smtClean="0"/>
              <a:t>.</a:t>
            </a:r>
          </a:p>
          <a:p>
            <a:endParaRPr lang="en-US" altLang="en-US" sz="2800" dirty="0" smtClean="0"/>
          </a:p>
          <a:p>
            <a:r>
              <a:rPr lang="en-US" altLang="en-US" sz="2800" dirty="0" smtClean="0"/>
              <a:t>Second was the use of trypsin to remove adherent cells to subculture further from the culture </a:t>
            </a:r>
            <a:r>
              <a:rPr lang="en-US" altLang="en-US" sz="2800" dirty="0" smtClean="0"/>
              <a:t>vessel.</a:t>
            </a:r>
          </a:p>
          <a:p>
            <a:endParaRPr lang="en-US" altLang="en-US" sz="2800" dirty="0" smtClean="0"/>
          </a:p>
          <a:p>
            <a:r>
              <a:rPr lang="en-US" altLang="en-US" sz="2800" dirty="0" smtClean="0"/>
              <a:t>Third was the use of chemically defined culture medium</a:t>
            </a:r>
            <a:r>
              <a:rPr lang="en-US" altLang="en-US" dirty="0" smtClean="0"/>
              <a:t>.</a:t>
            </a:r>
          </a:p>
          <a:p>
            <a:pPr>
              <a:buFontTx/>
              <a:buNone/>
            </a:pPr>
            <a:endParaRPr lang="en-US" altLang="en-US" dirty="0"/>
          </a:p>
        </p:txBody>
      </p:sp>
    </p:spTree>
    <p:extLst>
      <p:ext uri="{BB962C8B-B14F-4D97-AF65-F5344CB8AC3E}">
        <p14:creationId xmlns:p14="http://schemas.microsoft.com/office/powerpoint/2010/main" val="2128157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14400" y="3048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t>Types of Cell culture</a:t>
            </a:r>
            <a:endParaRPr lang="en-US" altLang="en-US" sz="3600" b="1" dirty="0"/>
          </a:p>
        </p:txBody>
      </p:sp>
      <p:sp>
        <p:nvSpPr>
          <p:cNvPr id="3" name="Rectangle 3"/>
          <p:cNvSpPr txBox="1">
            <a:spLocks noChangeArrowheads="1"/>
          </p:cNvSpPr>
          <p:nvPr/>
        </p:nvSpPr>
        <p:spPr>
          <a:xfrm>
            <a:off x="457200" y="1371600"/>
            <a:ext cx="7772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33400" indent="-533400">
              <a:lnSpc>
                <a:spcPct val="90000"/>
              </a:lnSpc>
              <a:buFont typeface="Wingdings" pitchFamily="2" charset="2"/>
              <a:buAutoNum type="arabicPeriod"/>
            </a:pPr>
            <a:r>
              <a:rPr lang="en-US" altLang="en-US" sz="2800" b="1" dirty="0" smtClean="0"/>
              <a:t>Primary Cultures</a:t>
            </a:r>
          </a:p>
          <a:p>
            <a:pPr marL="914400" lvl="1" indent="-457200">
              <a:lnSpc>
                <a:spcPct val="90000"/>
              </a:lnSpc>
            </a:pPr>
            <a:r>
              <a:rPr lang="en-US" altLang="en-US" sz="2400" dirty="0" smtClean="0"/>
              <a:t>Derived directly from excised tissue and cultured either as </a:t>
            </a:r>
          </a:p>
          <a:p>
            <a:pPr marL="1295400" lvl="2" indent="-381000">
              <a:lnSpc>
                <a:spcPct val="90000"/>
              </a:lnSpc>
            </a:pPr>
            <a:r>
              <a:rPr lang="en-US" altLang="en-US" sz="2000" dirty="0" smtClean="0"/>
              <a:t>Outgrowth of excised tissue in culture </a:t>
            </a:r>
          </a:p>
          <a:p>
            <a:pPr marL="1295400" lvl="2" indent="-381000">
              <a:lnSpc>
                <a:spcPct val="90000"/>
              </a:lnSpc>
            </a:pPr>
            <a:r>
              <a:rPr lang="en-US" altLang="en-US" sz="2000" dirty="0" smtClean="0"/>
              <a:t>Dissociation into single cells (by enzymatic digestion or mechanical dispersion)</a:t>
            </a:r>
          </a:p>
          <a:p>
            <a:pPr marL="914400" lvl="1" indent="-457200">
              <a:lnSpc>
                <a:spcPct val="90000"/>
              </a:lnSpc>
            </a:pPr>
            <a:r>
              <a:rPr lang="en-US" altLang="en-US" sz="2400" dirty="0" smtClean="0"/>
              <a:t>Advantages:</a:t>
            </a:r>
          </a:p>
          <a:p>
            <a:pPr marL="1295400" lvl="2" indent="-381000">
              <a:lnSpc>
                <a:spcPct val="90000"/>
              </a:lnSpc>
            </a:pPr>
            <a:r>
              <a:rPr lang="en-US" altLang="en-US" sz="2000" dirty="0" smtClean="0"/>
              <a:t>usually retain many of the differentiated characteristics of the cell </a:t>
            </a:r>
            <a:r>
              <a:rPr lang="en-US" altLang="en-US" sz="2000" i="1" dirty="0" smtClean="0"/>
              <a:t>in vivo</a:t>
            </a:r>
            <a:endParaRPr lang="en-US" altLang="en-US" sz="2000" dirty="0" smtClean="0"/>
          </a:p>
          <a:p>
            <a:pPr marL="914400" lvl="1" indent="-457200">
              <a:lnSpc>
                <a:spcPct val="90000"/>
              </a:lnSpc>
            </a:pPr>
            <a:r>
              <a:rPr lang="en-US" altLang="en-US" sz="2400" dirty="0" smtClean="0"/>
              <a:t>Disadvantages:</a:t>
            </a:r>
          </a:p>
          <a:p>
            <a:pPr marL="1295400" lvl="2" indent="-381000">
              <a:lnSpc>
                <a:spcPct val="90000"/>
              </a:lnSpc>
            </a:pPr>
            <a:r>
              <a:rPr lang="en-US" altLang="en-US" sz="2000" dirty="0" smtClean="0"/>
              <a:t>initially heterogeneous but later become dominated by fibroblasts. </a:t>
            </a:r>
          </a:p>
          <a:p>
            <a:pPr marL="1295400" lvl="2" indent="-381000">
              <a:lnSpc>
                <a:spcPct val="90000"/>
              </a:lnSpc>
            </a:pPr>
            <a:r>
              <a:rPr lang="en-US" altLang="en-US" sz="2000" dirty="0" smtClean="0"/>
              <a:t>the preparation of primary cultures is labor intensive</a:t>
            </a:r>
          </a:p>
          <a:p>
            <a:pPr marL="1295400" lvl="2" indent="-381000">
              <a:lnSpc>
                <a:spcPct val="90000"/>
              </a:lnSpc>
            </a:pPr>
            <a:r>
              <a:rPr lang="en-US" altLang="en-US" sz="2000" dirty="0" smtClean="0"/>
              <a:t>can be maintained </a:t>
            </a:r>
            <a:r>
              <a:rPr lang="en-US" altLang="en-US" sz="2000" i="1" dirty="0" smtClean="0"/>
              <a:t>in vitro</a:t>
            </a:r>
            <a:r>
              <a:rPr lang="en-US" altLang="en-US" sz="2000" dirty="0" smtClean="0"/>
              <a:t> only for a limited period of time. </a:t>
            </a:r>
          </a:p>
          <a:p>
            <a:pPr marL="1295400" lvl="2" indent="-381000">
              <a:lnSpc>
                <a:spcPct val="90000"/>
              </a:lnSpc>
              <a:buFontTx/>
              <a:buNone/>
            </a:pPr>
            <a:endParaRPr lang="en-US" altLang="en-US" sz="2000" dirty="0">
              <a:hlinkClick r:id="" action="ppaction://noaction"/>
            </a:endParaRPr>
          </a:p>
        </p:txBody>
      </p:sp>
    </p:spTree>
    <p:extLst>
      <p:ext uri="{BB962C8B-B14F-4D97-AF65-F5344CB8AC3E}">
        <p14:creationId xmlns:p14="http://schemas.microsoft.com/office/powerpoint/2010/main" val="55736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14400" y="3048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t>Types of Cell culture</a:t>
            </a:r>
            <a:endParaRPr lang="en-US" altLang="en-US" sz="3600" b="1" dirty="0"/>
          </a:p>
        </p:txBody>
      </p:sp>
      <p:sp>
        <p:nvSpPr>
          <p:cNvPr id="3" name="Rectangle 3"/>
          <p:cNvSpPr txBox="1">
            <a:spLocks noChangeArrowheads="1"/>
          </p:cNvSpPr>
          <p:nvPr/>
        </p:nvSpPr>
        <p:spPr>
          <a:xfrm>
            <a:off x="533400" y="1676400"/>
            <a:ext cx="7772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buFont typeface="Wingdings" pitchFamily="2" charset="2"/>
              <a:buAutoNum type="arabicPeriod" startAt="2"/>
            </a:pPr>
            <a:r>
              <a:rPr lang="en-US" altLang="en-US" sz="2800" b="1" dirty="0" smtClean="0"/>
              <a:t>Continuous Cultures</a:t>
            </a:r>
          </a:p>
          <a:p>
            <a:pPr marL="838200" lvl="1" indent="-381000"/>
            <a:r>
              <a:rPr lang="en-US" altLang="en-US" sz="2400" dirty="0" smtClean="0"/>
              <a:t>derived from subculture (or passage, or transfer) of primary culture </a:t>
            </a:r>
          </a:p>
          <a:p>
            <a:pPr marL="1257300" lvl="2" indent="-342900"/>
            <a:r>
              <a:rPr lang="en-US" altLang="en-US" sz="2000" dirty="0" smtClean="0"/>
              <a:t>Subculture = the process of dispersion and re-culture the cells after they have increased to occupy all of the available substrate in the culture </a:t>
            </a:r>
          </a:p>
          <a:p>
            <a:pPr marL="838200" lvl="1" indent="-381000"/>
            <a:r>
              <a:rPr lang="en-US" altLang="en-US" sz="2400" dirty="0" smtClean="0"/>
              <a:t>usually comprised of a single cell type</a:t>
            </a:r>
          </a:p>
          <a:p>
            <a:pPr marL="838200" lvl="1" indent="-381000"/>
            <a:r>
              <a:rPr lang="en-US" altLang="en-US" sz="2400" dirty="0" smtClean="0"/>
              <a:t>can be serially propagated in culture for several passages</a:t>
            </a:r>
          </a:p>
          <a:p>
            <a:pPr marL="838200" lvl="1" indent="-381000"/>
            <a:r>
              <a:rPr lang="en-US" altLang="en-US" sz="2400" dirty="0" smtClean="0"/>
              <a:t>There are two types of continuous cultures</a:t>
            </a:r>
          </a:p>
          <a:p>
            <a:pPr marL="1257300" lvl="2" indent="-342900"/>
            <a:r>
              <a:rPr lang="en-US" altLang="en-US" sz="2000" dirty="0" smtClean="0"/>
              <a:t>Cell lines</a:t>
            </a:r>
          </a:p>
          <a:p>
            <a:pPr marL="1257300" lvl="2" indent="-342900"/>
            <a:r>
              <a:rPr lang="en-US" altLang="en-US" sz="2000" dirty="0" smtClean="0"/>
              <a:t>Continuous cell lines</a:t>
            </a:r>
          </a:p>
          <a:p>
            <a:pPr marL="1257300" lvl="2" indent="-342900"/>
            <a:endParaRPr lang="en-US" altLang="en-US" sz="2000" dirty="0"/>
          </a:p>
        </p:txBody>
      </p:sp>
    </p:spTree>
    <p:extLst>
      <p:ext uri="{BB962C8B-B14F-4D97-AF65-F5344CB8AC3E}">
        <p14:creationId xmlns:p14="http://schemas.microsoft.com/office/powerpoint/2010/main" val="49240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66800" y="762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t>Types of continuous culture</a:t>
            </a:r>
            <a:endParaRPr lang="en-US" altLang="en-US" sz="3600" b="1" dirty="0"/>
          </a:p>
        </p:txBody>
      </p:sp>
      <p:sp>
        <p:nvSpPr>
          <p:cNvPr id="3" name="Rectangle 3"/>
          <p:cNvSpPr txBox="1">
            <a:spLocks noChangeArrowheads="1"/>
          </p:cNvSpPr>
          <p:nvPr/>
        </p:nvSpPr>
        <p:spPr>
          <a:xfrm>
            <a:off x="-228600" y="914400"/>
            <a:ext cx="92202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90600" lvl="1" indent="-533400">
              <a:buFont typeface="Wingdings" pitchFamily="2" charset="2"/>
              <a:buAutoNum type="arabicParenR"/>
            </a:pPr>
            <a:r>
              <a:rPr lang="en-US" altLang="en-US" b="1" u="sng" dirty="0" smtClean="0"/>
              <a:t>Cell lines</a:t>
            </a:r>
            <a:r>
              <a:rPr lang="en-US" altLang="en-US" b="1" dirty="0" smtClean="0"/>
              <a:t> </a:t>
            </a:r>
          </a:p>
          <a:p>
            <a:pPr marL="1371600" lvl="2" indent="-457200"/>
            <a:r>
              <a:rPr lang="en-US" altLang="en-US" dirty="0" smtClean="0"/>
              <a:t>finite life, senesce after approximately thirty cycles of division</a:t>
            </a:r>
          </a:p>
          <a:p>
            <a:pPr marL="1371600" lvl="2" indent="-457200"/>
            <a:r>
              <a:rPr lang="en-US" altLang="en-US" dirty="0" smtClean="0"/>
              <a:t>usually diploid and maintain some degree of differentiation. </a:t>
            </a:r>
          </a:p>
          <a:p>
            <a:pPr marL="1371600" lvl="2" indent="-457200"/>
            <a:r>
              <a:rPr lang="en-US" altLang="en-US" dirty="0" smtClean="0"/>
              <a:t>it is essential to establish a system of Master and Working banks in order to maintain such lines for long periods </a:t>
            </a:r>
          </a:p>
          <a:p>
            <a:pPr marL="990600" lvl="1" indent="-533400"/>
            <a:endParaRPr lang="en-US" altLang="en-US" dirty="0"/>
          </a:p>
        </p:txBody>
      </p:sp>
      <p:sp>
        <p:nvSpPr>
          <p:cNvPr id="4" name="Rectangle 3"/>
          <p:cNvSpPr txBox="1">
            <a:spLocks noChangeArrowheads="1"/>
          </p:cNvSpPr>
          <p:nvPr/>
        </p:nvSpPr>
        <p:spPr>
          <a:xfrm>
            <a:off x="-228600" y="3048000"/>
            <a:ext cx="90678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90600" lvl="1" indent="-533400">
              <a:buFont typeface="Wingdings" pitchFamily="2" charset="2"/>
              <a:buAutoNum type="arabicParenR" startAt="2"/>
            </a:pPr>
            <a:r>
              <a:rPr lang="en-US" altLang="en-US" b="1" u="sng" dirty="0" smtClean="0"/>
              <a:t>Continuous cell lines</a:t>
            </a:r>
          </a:p>
          <a:p>
            <a:pPr marL="1371600" lvl="2" indent="-457200"/>
            <a:r>
              <a:rPr lang="en-US" altLang="en-US" dirty="0" smtClean="0"/>
              <a:t>can be propagated indefinitely </a:t>
            </a:r>
          </a:p>
          <a:p>
            <a:pPr marL="1371600" lvl="2" indent="-457200"/>
            <a:r>
              <a:rPr lang="en-US" altLang="en-US" dirty="0" smtClean="0"/>
              <a:t>generally have this ability because they have been transformed </a:t>
            </a:r>
          </a:p>
          <a:p>
            <a:pPr marL="1752600" lvl="3" indent="-381000"/>
            <a:r>
              <a:rPr lang="en-US" altLang="en-US" dirty="0" smtClean="0"/>
              <a:t>tumor cells. </a:t>
            </a:r>
          </a:p>
          <a:p>
            <a:pPr marL="1752600" lvl="3" indent="-381000"/>
            <a:r>
              <a:rPr lang="en-US" altLang="en-US" dirty="0" smtClean="0"/>
              <a:t>viral oncogenes </a:t>
            </a:r>
          </a:p>
          <a:p>
            <a:pPr marL="1752600" lvl="3" indent="-381000"/>
            <a:r>
              <a:rPr lang="en-US" altLang="en-US" dirty="0" smtClean="0"/>
              <a:t>chemical treatments. </a:t>
            </a:r>
          </a:p>
          <a:p>
            <a:pPr marL="1371600" lvl="2" indent="-457200"/>
            <a:r>
              <a:rPr lang="en-US" altLang="en-US" dirty="0" smtClean="0"/>
              <a:t>the disadvantage of having retained very little of the original </a:t>
            </a:r>
            <a:r>
              <a:rPr lang="en-US" altLang="en-US" i="1" dirty="0" smtClean="0"/>
              <a:t>in vivo</a:t>
            </a:r>
            <a:r>
              <a:rPr lang="en-US" altLang="en-US" dirty="0" smtClean="0"/>
              <a:t> </a:t>
            </a:r>
            <a:r>
              <a:rPr lang="en-US" altLang="en-US" dirty="0" smtClean="0"/>
              <a:t>characteristics. </a:t>
            </a:r>
            <a:endParaRPr lang="en-US" altLang="en-US" dirty="0"/>
          </a:p>
        </p:txBody>
      </p:sp>
    </p:spTree>
    <p:extLst>
      <p:ext uri="{BB962C8B-B14F-4D97-AF65-F5344CB8AC3E}">
        <p14:creationId xmlns:p14="http://schemas.microsoft.com/office/powerpoint/2010/main" val="2780063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14400" y="3048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t>Initiation of culture</a:t>
            </a:r>
            <a:endParaRPr lang="en-US" altLang="en-US" sz="3600" b="1" dirty="0"/>
          </a:p>
        </p:txBody>
      </p:sp>
      <p:sp>
        <p:nvSpPr>
          <p:cNvPr id="3" name="Text Box 4"/>
          <p:cNvSpPr txBox="1">
            <a:spLocks noChangeArrowheads="1"/>
          </p:cNvSpPr>
          <p:nvPr/>
        </p:nvSpPr>
        <p:spPr bwMode="auto">
          <a:xfrm>
            <a:off x="4745038" y="1895475"/>
            <a:ext cx="741362"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Char char="•"/>
              <a:defRPr sz="3200">
                <a:solidFill>
                  <a:schemeClr val="tx1"/>
                </a:solidFill>
                <a:latin typeface="Times New Roman" pitchFamily="18" charset="0"/>
                <a:cs typeface="Arial" charset="0"/>
              </a:defRPr>
            </a:lvl1pPr>
            <a:lvl2pPr marL="742950" indent="-285750" eaLnBrk="0" hangingPunct="0">
              <a:spcBef>
                <a:spcPct val="20000"/>
              </a:spcBef>
              <a:buChar char="•"/>
              <a:defRPr sz="2800">
                <a:solidFill>
                  <a:schemeClr val="tx1"/>
                </a:solidFill>
                <a:latin typeface="Times New Roman" pitchFamily="18" charset="0"/>
                <a:cs typeface="Arial" charset="0"/>
              </a:defRPr>
            </a:lvl2pPr>
            <a:lvl3pPr marL="1143000" indent="-228600" eaLnBrk="0" hangingPunct="0">
              <a:spcBef>
                <a:spcPct val="20000"/>
              </a:spcBef>
              <a:buChar char="•"/>
              <a:defRPr sz="2400">
                <a:solidFill>
                  <a:schemeClr val="tx1"/>
                </a:solidFill>
                <a:latin typeface="Times New Roman" pitchFamily="18" charset="0"/>
                <a:cs typeface="Arial" charset="0"/>
              </a:defRPr>
            </a:lvl3pPr>
            <a:lvl4pPr marL="1600200" indent="-228600" eaLnBrk="0" hangingPunct="0">
              <a:spcBef>
                <a:spcPct val="20000"/>
              </a:spcBef>
              <a:buChar char="•"/>
              <a:defRPr sz="2000">
                <a:solidFill>
                  <a:schemeClr val="tx1"/>
                </a:solidFill>
                <a:latin typeface="Times New Roman" pitchFamily="18" charset="0"/>
                <a:cs typeface="Arial" charset="0"/>
              </a:defRPr>
            </a:lvl4pPr>
            <a:lvl5pPr marL="2057400" indent="-228600" eaLnBrk="0" hangingPunct="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eaLnBrk="1" hangingPunct="1">
              <a:spcBef>
                <a:spcPct val="0"/>
              </a:spcBef>
              <a:buClrTx/>
              <a:buFontTx/>
              <a:buNone/>
            </a:pPr>
            <a:r>
              <a:rPr lang="en-US" altLang="en-US" sz="2400" b="1">
                <a:solidFill>
                  <a:srgbClr val="FF9900"/>
                </a:solidFill>
                <a:latin typeface="Angsana New" pitchFamily="18" charset="-34"/>
                <a:cs typeface="Angsana New" pitchFamily="18" charset="-34"/>
              </a:rPr>
              <a:t>Tissue</a:t>
            </a:r>
          </a:p>
        </p:txBody>
      </p:sp>
      <p:sp>
        <p:nvSpPr>
          <p:cNvPr id="4" name="Text Box 5"/>
          <p:cNvSpPr txBox="1">
            <a:spLocks noChangeArrowheads="1"/>
          </p:cNvSpPr>
          <p:nvPr/>
        </p:nvSpPr>
        <p:spPr bwMode="auto">
          <a:xfrm>
            <a:off x="4156075" y="3114675"/>
            <a:ext cx="1922463"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Char char="•"/>
              <a:defRPr sz="3200">
                <a:solidFill>
                  <a:schemeClr val="tx1"/>
                </a:solidFill>
                <a:latin typeface="Times New Roman" pitchFamily="18" charset="0"/>
                <a:cs typeface="Arial" charset="0"/>
              </a:defRPr>
            </a:lvl1pPr>
            <a:lvl2pPr marL="742950" indent="-285750" eaLnBrk="0" hangingPunct="0">
              <a:spcBef>
                <a:spcPct val="20000"/>
              </a:spcBef>
              <a:buChar char="•"/>
              <a:defRPr sz="2800">
                <a:solidFill>
                  <a:schemeClr val="tx1"/>
                </a:solidFill>
                <a:latin typeface="Times New Roman" pitchFamily="18" charset="0"/>
                <a:cs typeface="Arial" charset="0"/>
              </a:defRPr>
            </a:lvl2pPr>
            <a:lvl3pPr marL="1143000" indent="-228600" eaLnBrk="0" hangingPunct="0">
              <a:spcBef>
                <a:spcPct val="20000"/>
              </a:spcBef>
              <a:buChar char="•"/>
              <a:defRPr sz="2400">
                <a:solidFill>
                  <a:schemeClr val="tx1"/>
                </a:solidFill>
                <a:latin typeface="Times New Roman" pitchFamily="18" charset="0"/>
                <a:cs typeface="Arial" charset="0"/>
              </a:defRPr>
            </a:lvl3pPr>
            <a:lvl4pPr marL="1600200" indent="-228600" eaLnBrk="0" hangingPunct="0">
              <a:spcBef>
                <a:spcPct val="20000"/>
              </a:spcBef>
              <a:buChar char="•"/>
              <a:defRPr sz="2000">
                <a:solidFill>
                  <a:schemeClr val="tx1"/>
                </a:solidFill>
                <a:latin typeface="Times New Roman" pitchFamily="18" charset="0"/>
                <a:cs typeface="Arial" charset="0"/>
              </a:defRPr>
            </a:lvl4pPr>
            <a:lvl5pPr marL="2057400" indent="-228600" eaLnBrk="0" hangingPunct="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eaLnBrk="1" hangingPunct="1">
              <a:spcBef>
                <a:spcPct val="0"/>
              </a:spcBef>
              <a:buClrTx/>
              <a:buFontTx/>
              <a:buNone/>
            </a:pPr>
            <a:r>
              <a:rPr lang="en-US" altLang="en-US" sz="2400" b="1">
                <a:solidFill>
                  <a:srgbClr val="FF9900"/>
                </a:solidFill>
                <a:latin typeface="Angsana New" pitchFamily="18" charset="-34"/>
                <a:cs typeface="Angsana New" pitchFamily="18" charset="-34"/>
              </a:rPr>
              <a:t>Primary cell culture</a:t>
            </a:r>
          </a:p>
        </p:txBody>
      </p:sp>
      <p:sp>
        <p:nvSpPr>
          <p:cNvPr id="5" name="Text Box 6"/>
          <p:cNvSpPr txBox="1">
            <a:spLocks noChangeArrowheads="1"/>
          </p:cNvSpPr>
          <p:nvPr/>
        </p:nvSpPr>
        <p:spPr bwMode="auto">
          <a:xfrm>
            <a:off x="3352800" y="4867275"/>
            <a:ext cx="903288"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Char char="•"/>
              <a:defRPr sz="3200">
                <a:solidFill>
                  <a:schemeClr val="tx1"/>
                </a:solidFill>
                <a:latin typeface="Times New Roman" pitchFamily="18" charset="0"/>
                <a:cs typeface="Arial" charset="0"/>
              </a:defRPr>
            </a:lvl1pPr>
            <a:lvl2pPr marL="742950" indent="-285750" eaLnBrk="0" hangingPunct="0">
              <a:spcBef>
                <a:spcPct val="20000"/>
              </a:spcBef>
              <a:buChar char="•"/>
              <a:defRPr sz="2800">
                <a:solidFill>
                  <a:schemeClr val="tx1"/>
                </a:solidFill>
                <a:latin typeface="Times New Roman" pitchFamily="18" charset="0"/>
                <a:cs typeface="Arial" charset="0"/>
              </a:defRPr>
            </a:lvl2pPr>
            <a:lvl3pPr marL="1143000" indent="-228600" eaLnBrk="0" hangingPunct="0">
              <a:spcBef>
                <a:spcPct val="20000"/>
              </a:spcBef>
              <a:buChar char="•"/>
              <a:defRPr sz="2400">
                <a:solidFill>
                  <a:schemeClr val="tx1"/>
                </a:solidFill>
                <a:latin typeface="Times New Roman" pitchFamily="18" charset="0"/>
                <a:cs typeface="Arial" charset="0"/>
              </a:defRPr>
            </a:lvl3pPr>
            <a:lvl4pPr marL="1600200" indent="-228600" eaLnBrk="0" hangingPunct="0">
              <a:spcBef>
                <a:spcPct val="20000"/>
              </a:spcBef>
              <a:buChar char="•"/>
              <a:defRPr sz="2000">
                <a:solidFill>
                  <a:schemeClr val="tx1"/>
                </a:solidFill>
                <a:latin typeface="Times New Roman" pitchFamily="18" charset="0"/>
                <a:cs typeface="Arial" charset="0"/>
              </a:defRPr>
            </a:lvl4pPr>
            <a:lvl5pPr marL="2057400" indent="-228600" eaLnBrk="0" hangingPunct="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eaLnBrk="1" hangingPunct="1">
              <a:spcBef>
                <a:spcPct val="0"/>
              </a:spcBef>
              <a:buClrTx/>
              <a:buFontTx/>
              <a:buNone/>
            </a:pPr>
            <a:r>
              <a:rPr lang="en-US" altLang="en-US" sz="2400" b="1">
                <a:solidFill>
                  <a:srgbClr val="FF9900"/>
                </a:solidFill>
                <a:latin typeface="Angsana New" pitchFamily="18" charset="-34"/>
                <a:cs typeface="Angsana New" pitchFamily="18" charset="-34"/>
              </a:rPr>
              <a:t>Cell line</a:t>
            </a:r>
          </a:p>
        </p:txBody>
      </p:sp>
      <p:sp>
        <p:nvSpPr>
          <p:cNvPr id="6" name="Text Box 7"/>
          <p:cNvSpPr txBox="1">
            <a:spLocks noChangeArrowheads="1"/>
          </p:cNvSpPr>
          <p:nvPr/>
        </p:nvSpPr>
        <p:spPr bwMode="auto">
          <a:xfrm>
            <a:off x="5562600" y="4867275"/>
            <a:ext cx="1893888"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Char char="•"/>
              <a:defRPr sz="3200">
                <a:solidFill>
                  <a:schemeClr val="tx1"/>
                </a:solidFill>
                <a:latin typeface="Times New Roman" pitchFamily="18" charset="0"/>
                <a:cs typeface="Arial" charset="0"/>
              </a:defRPr>
            </a:lvl1pPr>
            <a:lvl2pPr marL="742950" indent="-285750" eaLnBrk="0" hangingPunct="0">
              <a:spcBef>
                <a:spcPct val="20000"/>
              </a:spcBef>
              <a:buChar char="•"/>
              <a:defRPr sz="2800">
                <a:solidFill>
                  <a:schemeClr val="tx1"/>
                </a:solidFill>
                <a:latin typeface="Times New Roman" pitchFamily="18" charset="0"/>
                <a:cs typeface="Arial" charset="0"/>
              </a:defRPr>
            </a:lvl2pPr>
            <a:lvl3pPr marL="1143000" indent="-228600" eaLnBrk="0" hangingPunct="0">
              <a:spcBef>
                <a:spcPct val="20000"/>
              </a:spcBef>
              <a:buChar char="•"/>
              <a:defRPr sz="2400">
                <a:solidFill>
                  <a:schemeClr val="tx1"/>
                </a:solidFill>
                <a:latin typeface="Times New Roman" pitchFamily="18" charset="0"/>
                <a:cs typeface="Arial" charset="0"/>
              </a:defRPr>
            </a:lvl3pPr>
            <a:lvl4pPr marL="1600200" indent="-228600" eaLnBrk="0" hangingPunct="0">
              <a:spcBef>
                <a:spcPct val="20000"/>
              </a:spcBef>
              <a:buChar char="•"/>
              <a:defRPr sz="2000">
                <a:solidFill>
                  <a:schemeClr val="tx1"/>
                </a:solidFill>
                <a:latin typeface="Times New Roman" pitchFamily="18" charset="0"/>
                <a:cs typeface="Arial" charset="0"/>
              </a:defRPr>
            </a:lvl4pPr>
            <a:lvl5pPr marL="2057400" indent="-228600" eaLnBrk="0" hangingPunct="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eaLnBrk="1" hangingPunct="1">
              <a:spcBef>
                <a:spcPct val="0"/>
              </a:spcBef>
              <a:buClrTx/>
              <a:buFontTx/>
              <a:buNone/>
            </a:pPr>
            <a:r>
              <a:rPr lang="en-US" altLang="en-US" sz="2400" b="1">
                <a:solidFill>
                  <a:srgbClr val="FF9900"/>
                </a:solidFill>
                <a:latin typeface="Angsana New" pitchFamily="18" charset="-34"/>
                <a:cs typeface="Angsana New" pitchFamily="18" charset="-34"/>
              </a:rPr>
              <a:t>Continuous cell line</a:t>
            </a:r>
          </a:p>
        </p:txBody>
      </p:sp>
      <p:cxnSp>
        <p:nvCxnSpPr>
          <p:cNvPr id="7" name="AutoShape 9"/>
          <p:cNvCxnSpPr>
            <a:cxnSpLocks noChangeShapeType="1"/>
            <a:stCxn id="4" idx="2"/>
            <a:endCxn id="5" idx="0"/>
          </p:cNvCxnSpPr>
          <p:nvPr/>
        </p:nvCxnSpPr>
        <p:spPr bwMode="auto">
          <a:xfrm rot="5400000">
            <a:off x="3818731" y="3567907"/>
            <a:ext cx="1285875" cy="1312862"/>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AutoShape 10"/>
          <p:cNvCxnSpPr>
            <a:cxnSpLocks noChangeShapeType="1"/>
            <a:stCxn id="4" idx="2"/>
            <a:endCxn id="6" idx="0"/>
          </p:cNvCxnSpPr>
          <p:nvPr/>
        </p:nvCxnSpPr>
        <p:spPr bwMode="auto">
          <a:xfrm rot="16200000" flipH="1">
            <a:off x="5171281" y="3528219"/>
            <a:ext cx="1285875" cy="1392238"/>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 Box 11"/>
          <p:cNvSpPr txBox="1">
            <a:spLocks noChangeArrowheads="1"/>
          </p:cNvSpPr>
          <p:nvPr/>
        </p:nvSpPr>
        <p:spPr bwMode="auto">
          <a:xfrm>
            <a:off x="4572000" y="24892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Char char="•"/>
              <a:defRPr sz="3200">
                <a:solidFill>
                  <a:schemeClr val="tx1"/>
                </a:solidFill>
                <a:latin typeface="Times New Roman" pitchFamily="18" charset="0"/>
                <a:cs typeface="Arial" charset="0"/>
              </a:defRPr>
            </a:lvl1pPr>
            <a:lvl2pPr marL="742950" indent="-285750" eaLnBrk="0" hangingPunct="0">
              <a:spcBef>
                <a:spcPct val="20000"/>
              </a:spcBef>
              <a:buChar char="•"/>
              <a:defRPr sz="2800">
                <a:solidFill>
                  <a:schemeClr val="tx1"/>
                </a:solidFill>
                <a:latin typeface="Times New Roman" pitchFamily="18" charset="0"/>
                <a:cs typeface="Arial" charset="0"/>
              </a:defRPr>
            </a:lvl2pPr>
            <a:lvl3pPr marL="1143000" indent="-228600" eaLnBrk="0" hangingPunct="0">
              <a:spcBef>
                <a:spcPct val="20000"/>
              </a:spcBef>
              <a:buChar char="•"/>
              <a:defRPr sz="2400">
                <a:solidFill>
                  <a:schemeClr val="tx1"/>
                </a:solidFill>
                <a:latin typeface="Times New Roman" pitchFamily="18" charset="0"/>
                <a:cs typeface="Arial" charset="0"/>
              </a:defRPr>
            </a:lvl3pPr>
            <a:lvl4pPr marL="1600200" indent="-228600" eaLnBrk="0" hangingPunct="0">
              <a:spcBef>
                <a:spcPct val="20000"/>
              </a:spcBef>
              <a:buChar char="•"/>
              <a:defRPr sz="2000">
                <a:solidFill>
                  <a:schemeClr val="tx1"/>
                </a:solidFill>
                <a:latin typeface="Times New Roman" pitchFamily="18" charset="0"/>
                <a:cs typeface="Arial" charset="0"/>
              </a:defRPr>
            </a:lvl4pPr>
            <a:lvl5pPr marL="2057400" indent="-228600" eaLnBrk="0" hangingPunct="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eaLnBrk="1" hangingPunct="1">
              <a:spcBef>
                <a:spcPct val="0"/>
              </a:spcBef>
              <a:buClrTx/>
              <a:buFontTx/>
              <a:buNone/>
            </a:pPr>
            <a:r>
              <a:rPr lang="en-US" altLang="en-US" sz="2400" b="1" dirty="0">
                <a:latin typeface="Angsana New" pitchFamily="18" charset="-34"/>
                <a:cs typeface="Angsana New" pitchFamily="18" charset="-34"/>
              </a:rPr>
              <a:t>dispersion</a:t>
            </a:r>
          </a:p>
        </p:txBody>
      </p:sp>
      <p:sp>
        <p:nvSpPr>
          <p:cNvPr id="10" name="Text Box 12"/>
          <p:cNvSpPr txBox="1">
            <a:spLocks noChangeArrowheads="1"/>
          </p:cNvSpPr>
          <p:nvPr/>
        </p:nvSpPr>
        <p:spPr bwMode="auto">
          <a:xfrm>
            <a:off x="4510088" y="3657600"/>
            <a:ext cx="1136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Char char="•"/>
              <a:defRPr sz="3200">
                <a:solidFill>
                  <a:schemeClr val="tx1"/>
                </a:solidFill>
                <a:latin typeface="Times New Roman" pitchFamily="18" charset="0"/>
                <a:cs typeface="Arial" charset="0"/>
              </a:defRPr>
            </a:lvl1pPr>
            <a:lvl2pPr marL="742950" indent="-285750" eaLnBrk="0" hangingPunct="0">
              <a:spcBef>
                <a:spcPct val="20000"/>
              </a:spcBef>
              <a:buChar char="•"/>
              <a:defRPr sz="2800">
                <a:solidFill>
                  <a:schemeClr val="tx1"/>
                </a:solidFill>
                <a:latin typeface="Times New Roman" pitchFamily="18" charset="0"/>
                <a:cs typeface="Arial" charset="0"/>
              </a:defRPr>
            </a:lvl2pPr>
            <a:lvl3pPr marL="1143000" indent="-228600" eaLnBrk="0" hangingPunct="0">
              <a:spcBef>
                <a:spcPct val="20000"/>
              </a:spcBef>
              <a:buChar char="•"/>
              <a:defRPr sz="2400">
                <a:solidFill>
                  <a:schemeClr val="tx1"/>
                </a:solidFill>
                <a:latin typeface="Times New Roman" pitchFamily="18" charset="0"/>
                <a:cs typeface="Arial" charset="0"/>
              </a:defRPr>
            </a:lvl3pPr>
            <a:lvl4pPr marL="1600200" indent="-228600" eaLnBrk="0" hangingPunct="0">
              <a:spcBef>
                <a:spcPct val="20000"/>
              </a:spcBef>
              <a:buChar char="•"/>
              <a:defRPr sz="2000">
                <a:solidFill>
                  <a:schemeClr val="tx1"/>
                </a:solidFill>
                <a:latin typeface="Times New Roman" pitchFamily="18" charset="0"/>
                <a:cs typeface="Arial" charset="0"/>
              </a:defRPr>
            </a:lvl4pPr>
            <a:lvl5pPr marL="2057400" indent="-228600" eaLnBrk="0" hangingPunct="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eaLnBrk="1" hangingPunct="1">
              <a:spcBef>
                <a:spcPct val="0"/>
              </a:spcBef>
              <a:buClrTx/>
              <a:buFontTx/>
              <a:buNone/>
            </a:pPr>
            <a:r>
              <a:rPr lang="en-US" altLang="en-US" sz="2400" b="1">
                <a:latin typeface="Angsana New" pitchFamily="18" charset="-34"/>
                <a:cs typeface="Angsana New" pitchFamily="18" charset="-34"/>
              </a:rPr>
              <a:t>Subculture</a:t>
            </a:r>
          </a:p>
        </p:txBody>
      </p:sp>
      <p:sp>
        <p:nvSpPr>
          <p:cNvPr id="11" name="Text Box 13"/>
          <p:cNvSpPr txBox="1">
            <a:spLocks noChangeArrowheads="1"/>
          </p:cNvSpPr>
          <p:nvPr/>
        </p:nvSpPr>
        <p:spPr bwMode="auto">
          <a:xfrm>
            <a:off x="3124200" y="5334000"/>
            <a:ext cx="149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Char char="•"/>
              <a:defRPr sz="3200">
                <a:solidFill>
                  <a:schemeClr val="tx1"/>
                </a:solidFill>
                <a:latin typeface="Times New Roman" pitchFamily="18" charset="0"/>
                <a:cs typeface="Arial" charset="0"/>
              </a:defRPr>
            </a:lvl1pPr>
            <a:lvl2pPr marL="742950" indent="-285750" eaLnBrk="0" hangingPunct="0">
              <a:spcBef>
                <a:spcPct val="20000"/>
              </a:spcBef>
              <a:buChar char="•"/>
              <a:defRPr sz="2800">
                <a:solidFill>
                  <a:schemeClr val="tx1"/>
                </a:solidFill>
                <a:latin typeface="Times New Roman" pitchFamily="18" charset="0"/>
                <a:cs typeface="Arial" charset="0"/>
              </a:defRPr>
            </a:lvl2pPr>
            <a:lvl3pPr marL="1143000" indent="-228600" eaLnBrk="0" hangingPunct="0">
              <a:spcBef>
                <a:spcPct val="20000"/>
              </a:spcBef>
              <a:buChar char="•"/>
              <a:defRPr sz="2400">
                <a:solidFill>
                  <a:schemeClr val="tx1"/>
                </a:solidFill>
                <a:latin typeface="Times New Roman" pitchFamily="18" charset="0"/>
                <a:cs typeface="Arial" charset="0"/>
              </a:defRPr>
            </a:lvl3pPr>
            <a:lvl4pPr marL="1600200" indent="-228600" eaLnBrk="0" hangingPunct="0">
              <a:spcBef>
                <a:spcPct val="20000"/>
              </a:spcBef>
              <a:buChar char="•"/>
              <a:defRPr sz="2000">
                <a:solidFill>
                  <a:schemeClr val="tx1"/>
                </a:solidFill>
                <a:latin typeface="Times New Roman" pitchFamily="18" charset="0"/>
                <a:cs typeface="Arial" charset="0"/>
              </a:defRPr>
            </a:lvl4pPr>
            <a:lvl5pPr marL="2057400" indent="-228600" eaLnBrk="0" hangingPunct="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eaLnBrk="1" hangingPunct="1">
              <a:spcBef>
                <a:spcPct val="0"/>
              </a:spcBef>
              <a:buClrTx/>
              <a:buFontTx/>
              <a:buNone/>
            </a:pPr>
            <a:r>
              <a:rPr lang="en-US" altLang="en-US" sz="2400" b="1">
                <a:latin typeface="Angsana New" pitchFamily="18" charset="-34"/>
                <a:cs typeface="Angsana New" pitchFamily="18" charset="-34"/>
              </a:rPr>
              <a:t>Finite numbers</a:t>
            </a:r>
          </a:p>
        </p:txBody>
      </p:sp>
      <p:sp>
        <p:nvSpPr>
          <p:cNvPr id="12" name="Text Box 14"/>
          <p:cNvSpPr txBox="1">
            <a:spLocks noChangeArrowheads="1"/>
          </p:cNvSpPr>
          <p:nvPr/>
        </p:nvSpPr>
        <p:spPr bwMode="auto">
          <a:xfrm>
            <a:off x="5715000" y="5334000"/>
            <a:ext cx="1835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Char char="•"/>
              <a:defRPr sz="3200">
                <a:solidFill>
                  <a:schemeClr val="tx1"/>
                </a:solidFill>
                <a:latin typeface="Times New Roman" pitchFamily="18" charset="0"/>
                <a:cs typeface="Arial" charset="0"/>
              </a:defRPr>
            </a:lvl1pPr>
            <a:lvl2pPr marL="742950" indent="-285750" eaLnBrk="0" hangingPunct="0">
              <a:spcBef>
                <a:spcPct val="20000"/>
              </a:spcBef>
              <a:buChar char="•"/>
              <a:defRPr sz="2800">
                <a:solidFill>
                  <a:schemeClr val="tx1"/>
                </a:solidFill>
                <a:latin typeface="Times New Roman" pitchFamily="18" charset="0"/>
                <a:cs typeface="Arial" charset="0"/>
              </a:defRPr>
            </a:lvl2pPr>
            <a:lvl3pPr marL="1143000" indent="-228600" eaLnBrk="0" hangingPunct="0">
              <a:spcBef>
                <a:spcPct val="20000"/>
              </a:spcBef>
              <a:buChar char="•"/>
              <a:defRPr sz="2400">
                <a:solidFill>
                  <a:schemeClr val="tx1"/>
                </a:solidFill>
                <a:latin typeface="Times New Roman" pitchFamily="18" charset="0"/>
                <a:cs typeface="Arial" charset="0"/>
              </a:defRPr>
            </a:lvl3pPr>
            <a:lvl4pPr marL="1600200" indent="-228600" eaLnBrk="0" hangingPunct="0">
              <a:spcBef>
                <a:spcPct val="20000"/>
              </a:spcBef>
              <a:buChar char="•"/>
              <a:defRPr sz="2000">
                <a:solidFill>
                  <a:schemeClr val="tx1"/>
                </a:solidFill>
                <a:latin typeface="Times New Roman" pitchFamily="18" charset="0"/>
                <a:cs typeface="Arial" charset="0"/>
              </a:defRPr>
            </a:lvl4pPr>
            <a:lvl5pPr marL="2057400" indent="-228600" eaLnBrk="0" hangingPunct="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eaLnBrk="1" hangingPunct="1">
              <a:spcBef>
                <a:spcPct val="0"/>
              </a:spcBef>
              <a:buClrTx/>
              <a:buFontTx/>
              <a:buNone/>
            </a:pPr>
            <a:r>
              <a:rPr lang="en-US" altLang="en-US" sz="2400" b="1">
                <a:latin typeface="Angsana New" pitchFamily="18" charset="-34"/>
                <a:cs typeface="Angsana New" pitchFamily="18" charset="-34"/>
              </a:rPr>
              <a:t>Indefinite numbers</a:t>
            </a:r>
          </a:p>
        </p:txBody>
      </p:sp>
      <p:sp>
        <p:nvSpPr>
          <p:cNvPr id="13" name="Text Box 15"/>
          <p:cNvSpPr txBox="1">
            <a:spLocks noChangeArrowheads="1"/>
          </p:cNvSpPr>
          <p:nvPr/>
        </p:nvSpPr>
        <p:spPr bwMode="auto">
          <a:xfrm>
            <a:off x="1600200" y="4876800"/>
            <a:ext cx="754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Char char="•"/>
              <a:defRPr sz="3200">
                <a:solidFill>
                  <a:schemeClr val="tx1"/>
                </a:solidFill>
                <a:latin typeface="Times New Roman" pitchFamily="18" charset="0"/>
                <a:cs typeface="Arial" charset="0"/>
              </a:defRPr>
            </a:lvl1pPr>
            <a:lvl2pPr marL="742950" indent="-285750" eaLnBrk="0" hangingPunct="0">
              <a:spcBef>
                <a:spcPct val="20000"/>
              </a:spcBef>
              <a:buChar char="•"/>
              <a:defRPr sz="2800">
                <a:solidFill>
                  <a:schemeClr val="tx1"/>
                </a:solidFill>
                <a:latin typeface="Times New Roman" pitchFamily="18" charset="0"/>
                <a:cs typeface="Arial" charset="0"/>
              </a:defRPr>
            </a:lvl2pPr>
            <a:lvl3pPr marL="1143000" indent="-228600" eaLnBrk="0" hangingPunct="0">
              <a:spcBef>
                <a:spcPct val="20000"/>
              </a:spcBef>
              <a:buChar char="•"/>
              <a:defRPr sz="2400">
                <a:solidFill>
                  <a:schemeClr val="tx1"/>
                </a:solidFill>
                <a:latin typeface="Times New Roman" pitchFamily="18" charset="0"/>
                <a:cs typeface="Arial" charset="0"/>
              </a:defRPr>
            </a:lvl3pPr>
            <a:lvl4pPr marL="1600200" indent="-228600" eaLnBrk="0" hangingPunct="0">
              <a:spcBef>
                <a:spcPct val="20000"/>
              </a:spcBef>
              <a:buChar char="•"/>
              <a:defRPr sz="2000">
                <a:solidFill>
                  <a:schemeClr val="tx1"/>
                </a:solidFill>
                <a:latin typeface="Times New Roman" pitchFamily="18" charset="0"/>
                <a:cs typeface="Arial" charset="0"/>
              </a:defRPr>
            </a:lvl4pPr>
            <a:lvl5pPr marL="2057400" indent="-228600" eaLnBrk="0" hangingPunct="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eaLnBrk="1" hangingPunct="1">
              <a:spcBef>
                <a:spcPct val="0"/>
              </a:spcBef>
              <a:buClrTx/>
              <a:buFontTx/>
              <a:buNone/>
            </a:pPr>
            <a:r>
              <a:rPr lang="en-US" altLang="en-US" sz="2400" b="1">
                <a:latin typeface="Angsana New" pitchFamily="18" charset="-34"/>
                <a:cs typeface="Angsana New" pitchFamily="18" charset="-34"/>
              </a:rPr>
              <a:t>Stored</a:t>
            </a:r>
          </a:p>
        </p:txBody>
      </p:sp>
      <p:sp>
        <p:nvSpPr>
          <p:cNvPr id="14" name="Text Box 16"/>
          <p:cNvSpPr txBox="1">
            <a:spLocks noChangeArrowheads="1"/>
          </p:cNvSpPr>
          <p:nvPr/>
        </p:nvSpPr>
        <p:spPr bwMode="auto">
          <a:xfrm>
            <a:off x="8131175" y="4876800"/>
            <a:ext cx="754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tx2"/>
              </a:buClr>
              <a:buChar char="•"/>
              <a:defRPr sz="3200">
                <a:solidFill>
                  <a:schemeClr val="tx1"/>
                </a:solidFill>
                <a:latin typeface="Times New Roman" pitchFamily="18" charset="0"/>
                <a:cs typeface="Arial" charset="0"/>
              </a:defRPr>
            </a:lvl1pPr>
            <a:lvl2pPr marL="742950" indent="-285750" eaLnBrk="0" hangingPunct="0">
              <a:spcBef>
                <a:spcPct val="20000"/>
              </a:spcBef>
              <a:buChar char="•"/>
              <a:defRPr sz="2800">
                <a:solidFill>
                  <a:schemeClr val="tx1"/>
                </a:solidFill>
                <a:latin typeface="Times New Roman" pitchFamily="18" charset="0"/>
                <a:cs typeface="Arial" charset="0"/>
              </a:defRPr>
            </a:lvl2pPr>
            <a:lvl3pPr marL="1143000" indent="-228600" eaLnBrk="0" hangingPunct="0">
              <a:spcBef>
                <a:spcPct val="20000"/>
              </a:spcBef>
              <a:buChar char="•"/>
              <a:defRPr sz="2400">
                <a:solidFill>
                  <a:schemeClr val="tx1"/>
                </a:solidFill>
                <a:latin typeface="Times New Roman" pitchFamily="18" charset="0"/>
                <a:cs typeface="Arial" charset="0"/>
              </a:defRPr>
            </a:lvl3pPr>
            <a:lvl4pPr marL="1600200" indent="-228600" eaLnBrk="0" hangingPunct="0">
              <a:spcBef>
                <a:spcPct val="20000"/>
              </a:spcBef>
              <a:buChar char="•"/>
              <a:defRPr sz="2000">
                <a:solidFill>
                  <a:schemeClr val="tx1"/>
                </a:solidFill>
                <a:latin typeface="Times New Roman" pitchFamily="18" charset="0"/>
                <a:cs typeface="Arial" charset="0"/>
              </a:defRPr>
            </a:lvl4pPr>
            <a:lvl5pPr marL="2057400" indent="-228600" eaLnBrk="0" hangingPunct="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eaLnBrk="1" hangingPunct="1">
              <a:spcBef>
                <a:spcPct val="0"/>
              </a:spcBef>
              <a:buClrTx/>
              <a:buFontTx/>
              <a:buNone/>
            </a:pPr>
            <a:r>
              <a:rPr lang="en-US" altLang="en-US" sz="2400" b="1">
                <a:latin typeface="Angsana New" pitchFamily="18" charset="-34"/>
                <a:cs typeface="Angsana New" pitchFamily="18" charset="-34"/>
              </a:rPr>
              <a:t>Stored</a:t>
            </a:r>
          </a:p>
        </p:txBody>
      </p:sp>
      <p:cxnSp>
        <p:nvCxnSpPr>
          <p:cNvPr id="15" name="AutoShape 18"/>
          <p:cNvCxnSpPr>
            <a:cxnSpLocks noChangeShapeType="1"/>
            <a:stCxn id="13" idx="0"/>
            <a:endCxn id="10" idx="1"/>
          </p:cNvCxnSpPr>
          <p:nvPr/>
        </p:nvCxnSpPr>
        <p:spPr bwMode="auto">
          <a:xfrm rot="16200000">
            <a:off x="2748757" y="3115468"/>
            <a:ext cx="990600" cy="2532063"/>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AutoShape 20"/>
          <p:cNvCxnSpPr>
            <a:cxnSpLocks noChangeShapeType="1"/>
            <a:stCxn id="14" idx="0"/>
            <a:endCxn id="10" idx="3"/>
          </p:cNvCxnSpPr>
          <p:nvPr/>
        </p:nvCxnSpPr>
        <p:spPr bwMode="auto">
          <a:xfrm rot="5400000" flipH="1">
            <a:off x="6582569" y="2950369"/>
            <a:ext cx="990600" cy="2862262"/>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8"/>
          <p:cNvCxnSpPr>
            <a:cxnSpLocks noChangeShapeType="1"/>
          </p:cNvCxnSpPr>
          <p:nvPr/>
        </p:nvCxnSpPr>
        <p:spPr bwMode="auto">
          <a:xfrm>
            <a:off x="5116513" y="2362200"/>
            <a:ext cx="1587" cy="75247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09365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009650" y="1025525"/>
            <a:ext cx="7524750" cy="40036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r>
              <a:rPr lang="en-US" altLang="en-US" b="1" dirty="0" smtClean="0"/>
              <a:t>Cell growth and differentiation in the culture depends on: </a:t>
            </a:r>
          </a:p>
          <a:p>
            <a:pPr marL="857250" lvl="1" indent="-400050"/>
            <a:r>
              <a:rPr lang="en-US" altLang="en-US" dirty="0" smtClean="0"/>
              <a:t>The nature of cells</a:t>
            </a:r>
          </a:p>
          <a:p>
            <a:pPr marL="857250" lvl="1" indent="-400050"/>
            <a:r>
              <a:rPr lang="en-US" altLang="en-US" dirty="0" smtClean="0"/>
              <a:t>The culture environment</a:t>
            </a:r>
          </a:p>
          <a:p>
            <a:pPr marL="1276350" lvl="2"/>
            <a:r>
              <a:rPr lang="en-US" altLang="en-US" dirty="0" smtClean="0"/>
              <a:t>the nature of the substrate on which cell grow</a:t>
            </a:r>
          </a:p>
          <a:p>
            <a:pPr marL="1276350" lvl="2"/>
            <a:r>
              <a:rPr lang="en-US" altLang="en-US" dirty="0" smtClean="0"/>
              <a:t>the physicochemical and physiological constitution of culture medium</a:t>
            </a:r>
          </a:p>
          <a:p>
            <a:pPr marL="1276350" lvl="2"/>
            <a:r>
              <a:rPr lang="en-US" altLang="en-US" dirty="0" smtClean="0"/>
              <a:t>the constitution of gas phase</a:t>
            </a:r>
          </a:p>
          <a:p>
            <a:pPr marL="1276350" lvl="2"/>
            <a:r>
              <a:rPr lang="en-US" altLang="en-US" dirty="0" smtClean="0"/>
              <a:t>the incubation temperature</a:t>
            </a:r>
          </a:p>
          <a:p>
            <a:pPr marL="1276350" lvl="2"/>
            <a:r>
              <a:rPr lang="en-US" altLang="en-US" dirty="0" smtClean="0"/>
              <a:t>the cell-cell and cell-matrix interaction</a:t>
            </a:r>
          </a:p>
        </p:txBody>
      </p:sp>
    </p:spTree>
    <p:extLst>
      <p:ext uri="{BB962C8B-B14F-4D97-AF65-F5344CB8AC3E}">
        <p14:creationId xmlns:p14="http://schemas.microsoft.com/office/powerpoint/2010/main" val="356259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AU" altLang="en-US" sz="3600" b="1" dirty="0" smtClean="0"/>
              <a:t>Factors affecting cell behaviour </a:t>
            </a:r>
            <a:r>
              <a:rPr lang="en-AU" altLang="en-US" sz="3600" b="1" i="1" dirty="0" smtClean="0"/>
              <a:t>in vivo</a:t>
            </a:r>
            <a:endParaRPr lang="en-US" altLang="en-US" sz="3600" b="1" i="1" dirty="0" smtClean="0"/>
          </a:p>
        </p:txBody>
      </p:sp>
      <p:sp>
        <p:nvSpPr>
          <p:cNvPr id="3" name="Rectangle 5"/>
          <p:cNvSpPr txBox="1">
            <a:spLocks noChangeArrowheads="1"/>
          </p:cNvSpPr>
          <p:nvPr/>
        </p:nvSpPr>
        <p:spPr>
          <a:xfrm>
            <a:off x="457200" y="1600200"/>
            <a:ext cx="8229600" cy="45339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AU" altLang="en-US" smtClean="0"/>
              <a:t>The local micro-environment</a:t>
            </a:r>
          </a:p>
          <a:p>
            <a:pPr>
              <a:defRPr/>
            </a:pPr>
            <a:r>
              <a:rPr lang="en-AU" altLang="en-US" smtClean="0"/>
              <a:t>Cell-cell interactions</a:t>
            </a:r>
          </a:p>
          <a:p>
            <a:pPr>
              <a:defRPr/>
            </a:pPr>
            <a:r>
              <a:rPr lang="en-AU" altLang="en-US" smtClean="0"/>
              <a:t>Tissue architecture</a:t>
            </a:r>
          </a:p>
          <a:p>
            <a:pPr>
              <a:defRPr/>
            </a:pPr>
            <a:r>
              <a:rPr lang="en-AU" altLang="en-US" smtClean="0"/>
              <a:t>Tissue matrix</a:t>
            </a:r>
          </a:p>
          <a:p>
            <a:pPr>
              <a:defRPr/>
            </a:pPr>
            <a:r>
              <a:rPr lang="en-AU" altLang="en-US" smtClean="0"/>
              <a:t>Tissue metabolites</a:t>
            </a:r>
          </a:p>
          <a:p>
            <a:pPr>
              <a:defRPr/>
            </a:pPr>
            <a:r>
              <a:rPr lang="en-AU" altLang="en-US" smtClean="0"/>
              <a:t>Locally released growth factor and hormones</a:t>
            </a:r>
            <a:endParaRPr lang="en-US" altLang="en-US" smtClean="0"/>
          </a:p>
        </p:txBody>
      </p:sp>
    </p:spTree>
    <p:extLst>
      <p:ext uri="{BB962C8B-B14F-4D97-AF65-F5344CB8AC3E}">
        <p14:creationId xmlns:p14="http://schemas.microsoft.com/office/powerpoint/2010/main" val="3744658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AU" altLang="en-US" sz="3600" b="1" dirty="0" smtClean="0"/>
              <a:t>Culture Surface</a:t>
            </a:r>
            <a:endParaRPr lang="en-US" altLang="en-US" sz="3600" b="1" dirty="0" smtClean="0"/>
          </a:p>
        </p:txBody>
      </p:sp>
      <p:sp>
        <p:nvSpPr>
          <p:cNvPr id="3" name="Rectangle 3"/>
          <p:cNvSpPr txBox="1">
            <a:spLocks noChangeArrowheads="1"/>
          </p:cNvSpPr>
          <p:nvPr/>
        </p:nvSpPr>
        <p:spPr>
          <a:xfrm>
            <a:off x="457200" y="1600200"/>
            <a:ext cx="8229600" cy="45339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AU" altLang="en-US" dirty="0" smtClean="0"/>
              <a:t>Most adherent cells require attachment to proliferate</a:t>
            </a:r>
          </a:p>
          <a:p>
            <a:pPr>
              <a:defRPr/>
            </a:pPr>
            <a:r>
              <a:rPr lang="en-AU" altLang="en-US" dirty="0" smtClean="0"/>
              <a:t>Change charge of the surface</a:t>
            </a:r>
          </a:p>
          <a:p>
            <a:pPr lvl="1">
              <a:defRPr/>
            </a:pPr>
            <a:r>
              <a:rPr lang="en-AU" altLang="en-US" dirty="0" smtClean="0"/>
              <a:t>Poly-L-lysine</a:t>
            </a:r>
          </a:p>
          <a:p>
            <a:pPr>
              <a:defRPr/>
            </a:pPr>
            <a:r>
              <a:rPr lang="en-AU" altLang="en-US" dirty="0" smtClean="0"/>
              <a:t>Coating with matrix proteins</a:t>
            </a:r>
          </a:p>
          <a:p>
            <a:pPr lvl="1">
              <a:defRPr/>
            </a:pPr>
            <a:r>
              <a:rPr lang="en-AU" altLang="en-US" dirty="0" smtClean="0"/>
              <a:t>Collagen, laminin, </a:t>
            </a:r>
            <a:r>
              <a:rPr lang="en-AU" altLang="en-US" dirty="0" err="1" smtClean="0"/>
              <a:t>gelatin</a:t>
            </a:r>
            <a:r>
              <a:rPr lang="en-AU" altLang="en-US" dirty="0" smtClean="0"/>
              <a:t>, fibronectin</a:t>
            </a:r>
            <a:endParaRPr lang="en-US" altLang="en-US" dirty="0" smtClean="0"/>
          </a:p>
        </p:txBody>
      </p:sp>
    </p:spTree>
    <p:extLst>
      <p:ext uri="{BB962C8B-B14F-4D97-AF65-F5344CB8AC3E}">
        <p14:creationId xmlns:p14="http://schemas.microsoft.com/office/powerpoint/2010/main" val="1387050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AU" altLang="en-US" sz="4000" b="1" dirty="0" smtClean="0"/>
              <a:t>Media formulation</a:t>
            </a:r>
            <a:endParaRPr lang="en-US" altLang="en-US" sz="4000" b="1" dirty="0" smtClean="0"/>
          </a:p>
        </p:txBody>
      </p:sp>
      <p:sp>
        <p:nvSpPr>
          <p:cNvPr id="3" name="Rectangle 3"/>
          <p:cNvSpPr txBox="1">
            <a:spLocks noChangeArrowheads="1"/>
          </p:cNvSpPr>
          <p:nvPr/>
        </p:nvSpPr>
        <p:spPr>
          <a:xfrm>
            <a:off x="457200" y="1600200"/>
            <a:ext cx="8229600" cy="45339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AU" altLang="en-US" smtClean="0"/>
              <a:t>Initial studies used body fluids</a:t>
            </a:r>
          </a:p>
          <a:p>
            <a:pPr lvl="1">
              <a:defRPr/>
            </a:pPr>
            <a:r>
              <a:rPr lang="en-AU" altLang="en-US" smtClean="0"/>
              <a:t>Plasma, lymph, serum, tissue extracts</a:t>
            </a:r>
          </a:p>
          <a:p>
            <a:pPr>
              <a:defRPr/>
            </a:pPr>
            <a:r>
              <a:rPr lang="en-AU" altLang="en-US" smtClean="0"/>
              <a:t>Early basal media</a:t>
            </a:r>
          </a:p>
          <a:p>
            <a:pPr lvl="1">
              <a:defRPr/>
            </a:pPr>
            <a:r>
              <a:rPr lang="en-AU" altLang="en-US" smtClean="0"/>
              <a:t>Salts, amino acids, sugars, vitamins supplemented with serum</a:t>
            </a:r>
          </a:p>
          <a:p>
            <a:pPr>
              <a:defRPr/>
            </a:pPr>
            <a:r>
              <a:rPr lang="en-AU" altLang="en-US" smtClean="0"/>
              <a:t>More defined media</a:t>
            </a:r>
          </a:p>
          <a:p>
            <a:pPr lvl="1">
              <a:defRPr/>
            </a:pPr>
            <a:r>
              <a:rPr lang="en-AU" altLang="en-US" smtClean="0"/>
              <a:t>Cell specific extremely complex</a:t>
            </a:r>
            <a:endParaRPr lang="en-US" altLang="en-US" smtClean="0"/>
          </a:p>
        </p:txBody>
      </p:sp>
    </p:spTree>
    <p:extLst>
      <p:ext uri="{BB962C8B-B14F-4D97-AF65-F5344CB8AC3E}">
        <p14:creationId xmlns:p14="http://schemas.microsoft.com/office/powerpoint/2010/main" val="4272107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38200" y="2286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t>Introduction</a:t>
            </a:r>
            <a:endParaRPr lang="en-US" altLang="en-US" sz="3600" b="1" dirty="0"/>
          </a:p>
        </p:txBody>
      </p:sp>
      <p:sp>
        <p:nvSpPr>
          <p:cNvPr id="3" name="Rectangle 3"/>
          <p:cNvSpPr txBox="1">
            <a:spLocks noChangeArrowheads="1"/>
          </p:cNvSpPr>
          <p:nvPr/>
        </p:nvSpPr>
        <p:spPr>
          <a:xfrm>
            <a:off x="228600" y="1066800"/>
            <a:ext cx="87630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smtClean="0"/>
              <a:t>Cell culture is the  process by which prokaryotic, eukaryotic or plant cells are grown under controlled conditions. But in practice it refers to the culturing of cells derived from animal cells.</a:t>
            </a:r>
          </a:p>
          <a:p>
            <a:r>
              <a:rPr lang="en-US" altLang="en-US" sz="2800" dirty="0" smtClean="0"/>
              <a:t>Cell culture was first successfully undertaken by Ross Harrison in 1907</a:t>
            </a:r>
          </a:p>
          <a:p>
            <a:r>
              <a:rPr lang="en-US" altLang="en-US" sz="2800" dirty="0" smtClean="0"/>
              <a:t>Roux in 1885 for the first time maintained embryonic chick cells in a cell </a:t>
            </a:r>
            <a:r>
              <a:rPr lang="en-US" altLang="en-US" sz="2800" dirty="0" smtClean="0"/>
              <a:t>culture</a:t>
            </a:r>
          </a:p>
          <a:p>
            <a:pPr>
              <a:defRPr/>
            </a:pPr>
            <a:r>
              <a:rPr lang="en-AU" altLang="en-US" sz="2800" dirty="0"/>
              <a:t>Tool for the study of animal cell biology In vitro model of cell growth</a:t>
            </a:r>
          </a:p>
          <a:p>
            <a:pPr>
              <a:defRPr/>
            </a:pPr>
            <a:r>
              <a:rPr lang="en-AU" altLang="en-US" sz="2800" dirty="0"/>
              <a:t>Mimic of </a:t>
            </a:r>
            <a:r>
              <a:rPr lang="en-AU" altLang="en-US" sz="2800" i="1" dirty="0"/>
              <a:t>in vivo</a:t>
            </a:r>
            <a:r>
              <a:rPr lang="en-AU" altLang="en-US" sz="2800" dirty="0"/>
              <a:t> cell behaviour</a:t>
            </a:r>
          </a:p>
          <a:p>
            <a:pPr>
              <a:defRPr/>
            </a:pPr>
            <a:r>
              <a:rPr lang="en-AU" altLang="en-US" sz="2800" dirty="0"/>
              <a:t>Artificial (some cell types are thus difficult to culture</a:t>
            </a:r>
            <a:r>
              <a:rPr lang="en-AU" altLang="en-US" sz="2800" dirty="0" smtClean="0"/>
              <a:t>).</a:t>
            </a:r>
            <a:endParaRPr lang="en-AU" altLang="en-US" sz="2800" dirty="0"/>
          </a:p>
          <a:p>
            <a:endParaRPr lang="en-US" altLang="en-US" sz="2800" dirty="0"/>
          </a:p>
        </p:txBody>
      </p:sp>
    </p:spTree>
    <p:extLst>
      <p:ext uri="{BB962C8B-B14F-4D97-AF65-F5344CB8AC3E}">
        <p14:creationId xmlns:p14="http://schemas.microsoft.com/office/powerpoint/2010/main" val="2539513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AU" altLang="en-US" sz="4000" b="1" dirty="0" smtClean="0"/>
              <a:t>Media Formulation</a:t>
            </a:r>
            <a:endParaRPr lang="en-US" altLang="en-US" sz="4000" b="1" dirty="0" smtClean="0"/>
          </a:p>
        </p:txBody>
      </p:sp>
      <p:sp>
        <p:nvSpPr>
          <p:cNvPr id="3" name="Rectangle 5"/>
          <p:cNvSpPr txBox="1">
            <a:spLocks noChangeArrowheads="1"/>
          </p:cNvSpPr>
          <p:nvPr/>
        </p:nvSpPr>
        <p:spPr>
          <a:xfrm>
            <a:off x="457200" y="1600200"/>
            <a:ext cx="8229600" cy="45339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defRPr/>
            </a:pPr>
            <a:r>
              <a:rPr lang="en-AU" altLang="en-US" sz="2800" smtClean="0"/>
              <a:t>Inorganic ions</a:t>
            </a:r>
          </a:p>
          <a:p>
            <a:pPr lvl="1">
              <a:lnSpc>
                <a:spcPct val="80000"/>
              </a:lnSpc>
              <a:defRPr/>
            </a:pPr>
            <a:r>
              <a:rPr lang="en-AU" altLang="en-US" sz="2400" smtClean="0"/>
              <a:t>Osmotic balance – cell volume</a:t>
            </a:r>
          </a:p>
          <a:p>
            <a:pPr>
              <a:lnSpc>
                <a:spcPct val="80000"/>
              </a:lnSpc>
              <a:defRPr/>
            </a:pPr>
            <a:r>
              <a:rPr lang="en-AU" altLang="en-US" sz="2800" smtClean="0"/>
              <a:t>Trace Elements</a:t>
            </a:r>
          </a:p>
          <a:p>
            <a:pPr lvl="1">
              <a:lnSpc>
                <a:spcPct val="80000"/>
              </a:lnSpc>
              <a:defRPr/>
            </a:pPr>
            <a:r>
              <a:rPr lang="en-AU" altLang="en-US" sz="2400" smtClean="0"/>
              <a:t>Co-factors for biochemical pathways (Zn, Cu)</a:t>
            </a:r>
          </a:p>
          <a:p>
            <a:pPr>
              <a:lnSpc>
                <a:spcPct val="80000"/>
              </a:lnSpc>
              <a:defRPr/>
            </a:pPr>
            <a:r>
              <a:rPr lang="en-AU" altLang="en-US" sz="2800" smtClean="0"/>
              <a:t>Amino Acids</a:t>
            </a:r>
          </a:p>
          <a:p>
            <a:pPr lvl="1">
              <a:lnSpc>
                <a:spcPct val="80000"/>
              </a:lnSpc>
              <a:defRPr/>
            </a:pPr>
            <a:r>
              <a:rPr lang="en-AU" altLang="en-US" sz="2400" smtClean="0"/>
              <a:t>Protein synthesis</a:t>
            </a:r>
          </a:p>
          <a:p>
            <a:pPr lvl="1">
              <a:lnSpc>
                <a:spcPct val="80000"/>
              </a:lnSpc>
              <a:defRPr/>
            </a:pPr>
            <a:r>
              <a:rPr lang="en-AU" altLang="en-US" sz="2400" smtClean="0"/>
              <a:t>Glutamine required at high concentrations</a:t>
            </a:r>
          </a:p>
          <a:p>
            <a:pPr>
              <a:lnSpc>
                <a:spcPct val="80000"/>
              </a:lnSpc>
              <a:defRPr/>
            </a:pPr>
            <a:r>
              <a:rPr lang="en-AU" altLang="en-US" sz="2800" smtClean="0"/>
              <a:t>Vitamins</a:t>
            </a:r>
          </a:p>
          <a:p>
            <a:pPr lvl="1">
              <a:lnSpc>
                <a:spcPct val="80000"/>
              </a:lnSpc>
              <a:defRPr/>
            </a:pPr>
            <a:r>
              <a:rPr lang="en-AU" altLang="en-US" sz="2400" smtClean="0"/>
              <a:t>Metabolic co-enzymes for cell replication</a:t>
            </a:r>
          </a:p>
          <a:p>
            <a:pPr>
              <a:lnSpc>
                <a:spcPct val="80000"/>
              </a:lnSpc>
              <a:defRPr/>
            </a:pPr>
            <a:r>
              <a:rPr lang="en-AU" altLang="en-US" sz="2800" smtClean="0"/>
              <a:t>Energy sources</a:t>
            </a:r>
          </a:p>
          <a:p>
            <a:pPr lvl="1">
              <a:lnSpc>
                <a:spcPct val="80000"/>
              </a:lnSpc>
              <a:defRPr/>
            </a:pPr>
            <a:r>
              <a:rPr lang="en-AU" altLang="en-US" sz="2400" smtClean="0"/>
              <a:t>glucose</a:t>
            </a:r>
            <a:endParaRPr lang="en-US" altLang="en-US" sz="2400" smtClean="0"/>
          </a:p>
        </p:txBody>
      </p:sp>
    </p:spTree>
    <p:extLst>
      <p:ext uri="{BB962C8B-B14F-4D97-AF65-F5344CB8AC3E}">
        <p14:creationId xmlns:p14="http://schemas.microsoft.com/office/powerpoint/2010/main" val="2450892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AU" altLang="en-US" sz="4000" b="1" dirty="0" smtClean="0"/>
              <a:t>Serum provides the following	</a:t>
            </a:r>
            <a:endParaRPr lang="en-US" altLang="en-US" sz="4000" b="1" dirty="0" smtClean="0"/>
          </a:p>
        </p:txBody>
      </p:sp>
      <p:sp>
        <p:nvSpPr>
          <p:cNvPr id="3" name="Rectangle 5"/>
          <p:cNvSpPr txBox="1">
            <a:spLocks noChangeArrowheads="1"/>
          </p:cNvSpPr>
          <p:nvPr/>
        </p:nvSpPr>
        <p:spPr>
          <a:xfrm>
            <a:off x="457200" y="1600200"/>
            <a:ext cx="8229600" cy="45339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AU" altLang="en-US" dirty="0" smtClean="0"/>
              <a:t>Basic nutrients</a:t>
            </a:r>
          </a:p>
          <a:p>
            <a:pPr>
              <a:defRPr/>
            </a:pPr>
            <a:r>
              <a:rPr lang="en-AU" altLang="en-US" dirty="0" smtClean="0"/>
              <a:t>Hormones and growth factors</a:t>
            </a:r>
          </a:p>
          <a:p>
            <a:pPr>
              <a:defRPr/>
            </a:pPr>
            <a:r>
              <a:rPr lang="en-AU" altLang="en-US" dirty="0" smtClean="0"/>
              <a:t>Attachment and spreading factors</a:t>
            </a:r>
          </a:p>
          <a:p>
            <a:pPr>
              <a:defRPr/>
            </a:pPr>
            <a:r>
              <a:rPr lang="en-AU" altLang="en-US" dirty="0" smtClean="0"/>
              <a:t>Binding proteins (albumin, transferring) carrying hormones, vitamins, minerals, lipids</a:t>
            </a:r>
          </a:p>
          <a:p>
            <a:pPr>
              <a:defRPr/>
            </a:pPr>
            <a:r>
              <a:rPr lang="en-AU" altLang="en-US" dirty="0" smtClean="0"/>
              <a:t>Protease inhibitors</a:t>
            </a:r>
          </a:p>
          <a:p>
            <a:pPr>
              <a:defRPr/>
            </a:pPr>
            <a:r>
              <a:rPr lang="en-AU" altLang="en-US" dirty="0" smtClean="0"/>
              <a:t>pH buffer</a:t>
            </a:r>
            <a:endParaRPr lang="en-US" altLang="en-US" dirty="0" smtClean="0"/>
          </a:p>
        </p:txBody>
      </p:sp>
    </p:spTree>
    <p:extLst>
      <p:ext uri="{BB962C8B-B14F-4D97-AF65-F5344CB8AC3E}">
        <p14:creationId xmlns:p14="http://schemas.microsoft.com/office/powerpoint/2010/main" val="855477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AU" altLang="en-US" sz="4000" b="1" dirty="0" smtClean="0"/>
              <a:t>The </a:t>
            </a:r>
            <a:r>
              <a:rPr lang="en-AU" altLang="en-US" sz="4000" b="1" dirty="0" smtClean="0"/>
              <a:t>gas phase</a:t>
            </a:r>
            <a:endParaRPr lang="en-US" altLang="en-US" sz="4000" b="1" dirty="0" smtClean="0"/>
          </a:p>
        </p:txBody>
      </p:sp>
      <p:sp>
        <p:nvSpPr>
          <p:cNvPr id="3" name="Rectangle 3"/>
          <p:cNvSpPr txBox="1">
            <a:spLocks noChangeArrowheads="1"/>
          </p:cNvSpPr>
          <p:nvPr/>
        </p:nvSpPr>
        <p:spPr>
          <a:xfrm>
            <a:off x="457200" y="1600200"/>
            <a:ext cx="8229600" cy="45339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AU" altLang="en-US" smtClean="0"/>
              <a:t>Oxygen</a:t>
            </a:r>
          </a:p>
          <a:p>
            <a:pPr lvl="1">
              <a:defRPr/>
            </a:pPr>
            <a:r>
              <a:rPr lang="en-AU" altLang="en-US" smtClean="0"/>
              <a:t>Aerobic metabolism</a:t>
            </a:r>
          </a:p>
          <a:p>
            <a:pPr lvl="1">
              <a:defRPr/>
            </a:pPr>
            <a:r>
              <a:rPr lang="en-AU" altLang="en-US" smtClean="0"/>
              <a:t>Atmospheric 20%</a:t>
            </a:r>
          </a:p>
          <a:p>
            <a:pPr lvl="1">
              <a:defRPr/>
            </a:pPr>
            <a:r>
              <a:rPr lang="en-AU" altLang="en-US" smtClean="0"/>
              <a:t>Tissue levels between 1-7%</a:t>
            </a:r>
          </a:p>
          <a:p>
            <a:pPr>
              <a:defRPr/>
            </a:pPr>
            <a:endParaRPr lang="en-AU" altLang="en-US" smtClean="0"/>
          </a:p>
          <a:p>
            <a:pPr>
              <a:defRPr/>
            </a:pPr>
            <a:r>
              <a:rPr lang="en-AU" altLang="en-US" smtClean="0"/>
              <a:t>Carbon dioxide</a:t>
            </a:r>
          </a:p>
          <a:p>
            <a:pPr lvl="1">
              <a:defRPr/>
            </a:pPr>
            <a:r>
              <a:rPr lang="en-AU" altLang="en-US" smtClean="0"/>
              <a:t>Buffering</a:t>
            </a:r>
          </a:p>
          <a:p>
            <a:pPr lvl="1">
              <a:defRPr/>
            </a:pPr>
            <a:endParaRPr lang="en-US" altLang="en-US" smtClean="0"/>
          </a:p>
        </p:txBody>
      </p:sp>
    </p:spTree>
    <p:extLst>
      <p:ext uri="{BB962C8B-B14F-4D97-AF65-F5344CB8AC3E}">
        <p14:creationId xmlns:p14="http://schemas.microsoft.com/office/powerpoint/2010/main" val="2781968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AU" altLang="en-US" sz="4000" b="1" dirty="0" smtClean="0"/>
              <a:t>pH Control</a:t>
            </a:r>
            <a:endParaRPr lang="en-US" altLang="en-US" sz="4000" b="1" dirty="0" smtClean="0"/>
          </a:p>
        </p:txBody>
      </p:sp>
      <p:sp>
        <p:nvSpPr>
          <p:cNvPr id="3" name="Rectangle 3"/>
          <p:cNvSpPr txBox="1">
            <a:spLocks noChangeArrowheads="1"/>
          </p:cNvSpPr>
          <p:nvPr/>
        </p:nvSpPr>
        <p:spPr>
          <a:xfrm>
            <a:off x="457200" y="1600200"/>
            <a:ext cx="8229600" cy="45339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defRPr/>
            </a:pPr>
            <a:r>
              <a:rPr lang="en-AU" altLang="en-US" smtClean="0"/>
              <a:t>Physiological pH 7</a:t>
            </a:r>
          </a:p>
          <a:p>
            <a:pPr>
              <a:lnSpc>
                <a:spcPct val="90000"/>
              </a:lnSpc>
              <a:defRPr/>
            </a:pPr>
            <a:r>
              <a:rPr lang="en-AU" altLang="en-US" smtClean="0"/>
              <a:t>pH can affect</a:t>
            </a:r>
          </a:p>
          <a:p>
            <a:pPr lvl="1">
              <a:lnSpc>
                <a:spcPct val="90000"/>
              </a:lnSpc>
              <a:defRPr/>
            </a:pPr>
            <a:r>
              <a:rPr lang="en-AU" altLang="en-US" smtClean="0"/>
              <a:t>Cell metabolism</a:t>
            </a:r>
          </a:p>
          <a:p>
            <a:pPr lvl="1">
              <a:lnSpc>
                <a:spcPct val="90000"/>
              </a:lnSpc>
              <a:defRPr/>
            </a:pPr>
            <a:r>
              <a:rPr lang="en-AU" altLang="en-US" smtClean="0"/>
              <a:t>Growth rate</a:t>
            </a:r>
          </a:p>
          <a:p>
            <a:pPr lvl="1">
              <a:lnSpc>
                <a:spcPct val="90000"/>
              </a:lnSpc>
              <a:defRPr/>
            </a:pPr>
            <a:r>
              <a:rPr lang="en-AU" altLang="en-US" smtClean="0"/>
              <a:t>Protein synthesis</a:t>
            </a:r>
          </a:p>
          <a:p>
            <a:pPr lvl="1">
              <a:lnSpc>
                <a:spcPct val="90000"/>
              </a:lnSpc>
              <a:defRPr/>
            </a:pPr>
            <a:r>
              <a:rPr lang="en-AU" altLang="en-US" smtClean="0"/>
              <a:t>Availability of nutrients</a:t>
            </a:r>
          </a:p>
          <a:p>
            <a:pPr>
              <a:lnSpc>
                <a:spcPct val="90000"/>
              </a:lnSpc>
              <a:defRPr/>
            </a:pPr>
            <a:r>
              <a:rPr lang="en-AU" altLang="en-US" smtClean="0"/>
              <a:t>CO</a:t>
            </a:r>
            <a:r>
              <a:rPr lang="en-AU" altLang="en-US" baseline="-25000" smtClean="0"/>
              <a:t>2</a:t>
            </a:r>
            <a:r>
              <a:rPr lang="en-AU" altLang="en-US" smtClean="0"/>
              <a:t> acts as a buffering agent in combination with sodium bicarbonate in the media</a:t>
            </a:r>
            <a:endParaRPr lang="en-US" altLang="en-US" smtClean="0"/>
          </a:p>
        </p:txBody>
      </p:sp>
    </p:spTree>
    <p:extLst>
      <p:ext uri="{BB962C8B-B14F-4D97-AF65-F5344CB8AC3E}">
        <p14:creationId xmlns:p14="http://schemas.microsoft.com/office/powerpoint/2010/main" val="1362360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AU" altLang="en-US" sz="4000" b="1" dirty="0" smtClean="0"/>
              <a:t>Temperature and Humidity</a:t>
            </a:r>
            <a:endParaRPr lang="en-US" altLang="en-US" sz="4000" b="1" dirty="0" smtClean="0"/>
          </a:p>
        </p:txBody>
      </p:sp>
      <p:sp>
        <p:nvSpPr>
          <p:cNvPr id="3" name="Rectangle 3"/>
          <p:cNvSpPr txBox="1">
            <a:spLocks noChangeArrowheads="1"/>
          </p:cNvSpPr>
          <p:nvPr/>
        </p:nvSpPr>
        <p:spPr>
          <a:xfrm>
            <a:off x="457200" y="1600200"/>
            <a:ext cx="8229600" cy="45339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AU" altLang="en-US" smtClean="0"/>
              <a:t>Normal body temperature 37</a:t>
            </a:r>
            <a:r>
              <a:rPr lang="en-AU" altLang="en-US" baseline="30000" smtClean="0"/>
              <a:t>o</a:t>
            </a:r>
            <a:r>
              <a:rPr lang="en-AU" altLang="en-US" smtClean="0"/>
              <a:t>C </a:t>
            </a:r>
            <a:endParaRPr lang="en-AU" altLang="en-US" baseline="30000" smtClean="0"/>
          </a:p>
          <a:p>
            <a:pPr>
              <a:defRPr/>
            </a:pPr>
            <a:endParaRPr lang="en-AU" altLang="en-US" smtClean="0"/>
          </a:p>
          <a:p>
            <a:pPr>
              <a:defRPr/>
            </a:pPr>
            <a:r>
              <a:rPr lang="en-AU" altLang="en-US" smtClean="0"/>
              <a:t>Humidity must be maintained at saturating levels as evaporation can lead to changes in</a:t>
            </a:r>
          </a:p>
          <a:p>
            <a:pPr lvl="1">
              <a:defRPr/>
            </a:pPr>
            <a:r>
              <a:rPr lang="en-AU" altLang="en-US" smtClean="0"/>
              <a:t>Osmolarity</a:t>
            </a:r>
          </a:p>
          <a:p>
            <a:pPr lvl="1">
              <a:defRPr/>
            </a:pPr>
            <a:r>
              <a:rPr lang="en-AU" altLang="en-US" smtClean="0"/>
              <a:t>Volume of media and additives</a:t>
            </a:r>
            <a:endParaRPr lang="en-US" altLang="en-US" smtClean="0"/>
          </a:p>
        </p:txBody>
      </p:sp>
    </p:spTree>
    <p:extLst>
      <p:ext uri="{BB962C8B-B14F-4D97-AF65-F5344CB8AC3E}">
        <p14:creationId xmlns:p14="http://schemas.microsoft.com/office/powerpoint/2010/main" val="4248780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066800" y="381000"/>
            <a:ext cx="6705600" cy="762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itchFamily="2" charset="2"/>
              <a:buNone/>
            </a:pPr>
            <a:r>
              <a:rPr lang="en-US" altLang="en-US" sz="4000" b="1" dirty="0" smtClean="0"/>
              <a:t>Culture medium for animal cell</a:t>
            </a:r>
          </a:p>
        </p:txBody>
      </p:sp>
      <p:sp>
        <p:nvSpPr>
          <p:cNvPr id="3" name="Rectangle 2"/>
          <p:cNvSpPr txBox="1">
            <a:spLocks noChangeArrowheads="1"/>
          </p:cNvSpPr>
          <p:nvPr/>
        </p:nvSpPr>
        <p:spPr>
          <a:xfrm>
            <a:off x="533400" y="1143000"/>
            <a:ext cx="8229600" cy="1371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latin typeface="Georgia" pitchFamily="18" charset="0"/>
              </a:rPr>
              <a:t>Appropriate medium</a:t>
            </a:r>
          </a:p>
        </p:txBody>
      </p:sp>
      <p:sp>
        <p:nvSpPr>
          <p:cNvPr id="4" name="Rectangle 3"/>
          <p:cNvSpPr txBox="1">
            <a:spLocks noChangeArrowheads="1"/>
          </p:cNvSpPr>
          <p:nvPr/>
        </p:nvSpPr>
        <p:spPr>
          <a:xfrm>
            <a:off x="304800" y="2438400"/>
            <a:ext cx="8229600"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mtClean="0">
                <a:latin typeface="Georgia" pitchFamily="18" charset="0"/>
              </a:rPr>
              <a:t>Culture medium used need to :</a:t>
            </a:r>
          </a:p>
          <a:p>
            <a:pPr>
              <a:buFont typeface="Wingdings" pitchFamily="2" charset="2"/>
              <a:buNone/>
            </a:pPr>
            <a:r>
              <a:rPr lang="en-US" altLang="en-US" smtClean="0">
                <a:latin typeface="Georgia" pitchFamily="18" charset="0"/>
              </a:rPr>
              <a:t>    i) meet basic nutritional requirement of 	cells</a:t>
            </a:r>
          </a:p>
          <a:p>
            <a:pPr>
              <a:buFont typeface="Wingdings" pitchFamily="2" charset="2"/>
              <a:buNone/>
            </a:pPr>
            <a:r>
              <a:rPr lang="en-US" altLang="en-US" smtClean="0">
                <a:latin typeface="Georgia" pitchFamily="18" charset="0"/>
              </a:rPr>
              <a:t>	ii) support growth of cells</a:t>
            </a:r>
          </a:p>
          <a:p>
            <a:pPr>
              <a:buFont typeface="Wingdings" pitchFamily="2" charset="2"/>
              <a:buNone/>
            </a:pPr>
            <a:r>
              <a:rPr lang="en-US" altLang="en-US" smtClean="0">
                <a:latin typeface="Georgia" pitchFamily="18" charset="0"/>
              </a:rPr>
              <a:t>	iii) regulate the pH and osmolality</a:t>
            </a:r>
          </a:p>
          <a:p>
            <a:pPr>
              <a:buFont typeface="Wingdings" pitchFamily="2" charset="2"/>
              <a:buNone/>
            </a:pPr>
            <a:r>
              <a:rPr lang="en-US" altLang="en-US" smtClean="0">
                <a:latin typeface="Georgia" pitchFamily="18" charset="0"/>
              </a:rPr>
              <a:t>	iv) provide essential gasses (O</a:t>
            </a:r>
            <a:r>
              <a:rPr lang="en-US" altLang="en-US" baseline="-25000" smtClean="0">
                <a:latin typeface="Georgia" pitchFamily="18" charset="0"/>
              </a:rPr>
              <a:t>2</a:t>
            </a:r>
            <a:r>
              <a:rPr lang="en-US" altLang="en-US" smtClean="0">
                <a:latin typeface="Georgia" pitchFamily="18" charset="0"/>
              </a:rPr>
              <a:t> &amp; CO</a:t>
            </a:r>
            <a:r>
              <a:rPr lang="en-US" altLang="en-US" baseline="-25000" smtClean="0">
                <a:latin typeface="Georgia" pitchFamily="18" charset="0"/>
              </a:rPr>
              <a:t>2</a:t>
            </a:r>
            <a:r>
              <a:rPr lang="en-US" altLang="en-US" smtClean="0">
                <a:latin typeface="Georgia" pitchFamily="18" charset="0"/>
              </a:rPr>
              <a:t>)</a:t>
            </a:r>
          </a:p>
          <a:p>
            <a:pPr>
              <a:buFont typeface="Wingdings" pitchFamily="2" charset="2"/>
              <a:buNone/>
            </a:pPr>
            <a:endParaRPr lang="en-US" altLang="en-US" dirty="0" smtClean="0">
              <a:latin typeface="Georgia" pitchFamily="18" charset="0"/>
            </a:endParaRPr>
          </a:p>
        </p:txBody>
      </p:sp>
    </p:spTree>
    <p:extLst>
      <p:ext uri="{BB962C8B-B14F-4D97-AF65-F5344CB8AC3E}">
        <p14:creationId xmlns:p14="http://schemas.microsoft.com/office/powerpoint/2010/main" val="121244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81000" y="533400"/>
            <a:ext cx="8610600" cy="5486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09600" indent="-609600"/>
            <a:r>
              <a:rPr lang="en-US" altLang="en-US" b="1" dirty="0" smtClean="0"/>
              <a:t>Food portion of culture medium consist of :</a:t>
            </a:r>
          </a:p>
          <a:p>
            <a:pPr marL="609600" indent="-609600">
              <a:buFont typeface="Wingdings" pitchFamily="2" charset="2"/>
              <a:buNone/>
            </a:pPr>
            <a:r>
              <a:rPr lang="en-US" altLang="en-US" sz="2800" dirty="0" smtClean="0"/>
              <a:t>   </a:t>
            </a:r>
            <a:r>
              <a:rPr lang="en-US" altLang="en-US" sz="2800" dirty="0" smtClean="0">
                <a:solidFill>
                  <a:srgbClr val="FF0000"/>
                </a:solidFill>
              </a:rPr>
              <a:t>a) Carbohydrates</a:t>
            </a:r>
            <a:r>
              <a:rPr lang="en-US" altLang="en-US" sz="2800" dirty="0" smtClean="0"/>
              <a:t> (glucose, fructose)</a:t>
            </a:r>
          </a:p>
          <a:p>
            <a:pPr marL="609600" indent="-609600">
              <a:buFont typeface="Wingdings" pitchFamily="2" charset="2"/>
              <a:buNone/>
            </a:pPr>
            <a:r>
              <a:rPr lang="en-US" altLang="en-US" sz="2800" dirty="0" smtClean="0"/>
              <a:t>	</a:t>
            </a:r>
            <a:r>
              <a:rPr lang="en-US" altLang="en-US" sz="2400" dirty="0" smtClean="0"/>
              <a:t>* provide an energy sources as well as a precursor for      biosynthesis</a:t>
            </a:r>
            <a:r>
              <a:rPr lang="en-US" altLang="en-US" sz="1800" dirty="0" smtClean="0">
                <a:solidFill>
                  <a:srgbClr val="FFCC00"/>
                </a:solidFill>
              </a:rPr>
              <a:t> </a:t>
            </a:r>
          </a:p>
          <a:p>
            <a:pPr marL="609600" indent="-609600">
              <a:buFont typeface="Wingdings" pitchFamily="2" charset="2"/>
              <a:buNone/>
            </a:pPr>
            <a:r>
              <a:rPr lang="en-US" altLang="en-US" sz="2800" dirty="0" smtClean="0"/>
              <a:t>   </a:t>
            </a:r>
            <a:r>
              <a:rPr lang="en-US" altLang="en-US" sz="2800" dirty="0" smtClean="0">
                <a:solidFill>
                  <a:srgbClr val="FF0000"/>
                </a:solidFill>
              </a:rPr>
              <a:t>b) amino acids </a:t>
            </a:r>
            <a:r>
              <a:rPr lang="en-US" altLang="en-US" sz="2800" dirty="0" smtClean="0"/>
              <a:t>(Glutamine)</a:t>
            </a:r>
            <a:endParaRPr lang="en-US" altLang="en-US" sz="2800" dirty="0" smtClean="0">
              <a:solidFill>
                <a:srgbClr val="FF0000"/>
              </a:solidFill>
            </a:endParaRPr>
          </a:p>
          <a:p>
            <a:pPr marL="609600" indent="-609600">
              <a:buFont typeface="Wingdings" pitchFamily="2" charset="2"/>
              <a:buNone/>
            </a:pPr>
            <a:r>
              <a:rPr lang="en-US" altLang="en-US" sz="2800" dirty="0" smtClean="0"/>
              <a:t>	</a:t>
            </a:r>
            <a:r>
              <a:rPr lang="en-US" altLang="en-US" sz="2800" i="1" dirty="0" smtClean="0"/>
              <a:t>* </a:t>
            </a:r>
            <a:r>
              <a:rPr lang="en-US" altLang="en-US" sz="2400" dirty="0" smtClean="0"/>
              <a:t>as a sources of precursors for protein synthesis </a:t>
            </a:r>
          </a:p>
          <a:p>
            <a:pPr marL="609600" indent="-609600">
              <a:buFont typeface="Wingdings" pitchFamily="2" charset="2"/>
              <a:buNone/>
            </a:pPr>
            <a:r>
              <a:rPr lang="en-US" altLang="en-US" sz="2400" dirty="0" smtClean="0"/>
              <a:t>	Glutamine is normally included at higher concentrations in order to act as a precursor for the TCA cycle intermediates. However, ammonia is formed from the metabolic breakdown of glutamine and can be inhibitory to growth in some cultures.</a:t>
            </a:r>
          </a:p>
          <a:p>
            <a:pPr marL="990600" lvl="1" indent="-533400">
              <a:buFont typeface="Wingdings" pitchFamily="2" charset="2"/>
              <a:buAutoNum type="alphaLcPeriod"/>
            </a:pPr>
            <a:endParaRPr lang="en-US" altLang="en-US" sz="2400" i="1" dirty="0" smtClean="0"/>
          </a:p>
          <a:p>
            <a:pPr marL="609600" indent="-609600">
              <a:buFont typeface="Wingdings" pitchFamily="2" charset="2"/>
              <a:buNone/>
            </a:pPr>
            <a:endParaRPr lang="en-US" altLang="en-US" sz="2400" dirty="0" smtClean="0"/>
          </a:p>
        </p:txBody>
      </p:sp>
    </p:spTree>
    <p:extLst>
      <p:ext uri="{BB962C8B-B14F-4D97-AF65-F5344CB8AC3E}">
        <p14:creationId xmlns:p14="http://schemas.microsoft.com/office/powerpoint/2010/main" val="4156220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81000" y="457200"/>
            <a:ext cx="8610600" cy="6400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09600" indent="-609600">
              <a:buFont typeface="Wingdings" pitchFamily="2" charset="2"/>
              <a:buNone/>
            </a:pPr>
            <a:r>
              <a:rPr lang="en-US" altLang="en-US" sz="2800" dirty="0" smtClean="0"/>
              <a:t>	</a:t>
            </a:r>
            <a:r>
              <a:rPr lang="en-US" altLang="en-US" sz="2800" dirty="0" smtClean="0">
                <a:solidFill>
                  <a:srgbClr val="FF0000"/>
                </a:solidFill>
              </a:rPr>
              <a:t>c) Vitamins &amp; hormones</a:t>
            </a:r>
          </a:p>
          <a:p>
            <a:pPr marL="609600" indent="-609600">
              <a:buFont typeface="Wingdings" pitchFamily="2" charset="2"/>
              <a:buNone/>
            </a:pPr>
            <a:r>
              <a:rPr lang="en-US" altLang="en-US" sz="2800" dirty="0" smtClean="0"/>
              <a:t>	*</a:t>
            </a:r>
            <a:r>
              <a:rPr lang="en-US" altLang="en-US" sz="2400" dirty="0" smtClean="0"/>
              <a:t>are present at relatively low concentrations and are utilized as metabolic cofactors. </a:t>
            </a:r>
          </a:p>
          <a:p>
            <a:pPr marL="609600" indent="-609600">
              <a:buFont typeface="Wingdings" pitchFamily="2" charset="2"/>
              <a:buNone/>
            </a:pPr>
            <a:r>
              <a:rPr lang="en-US" altLang="en-US" sz="2400" dirty="0" smtClean="0"/>
              <a:t>	Helps regulate and control the cell’s growth rate and functional characteristics</a:t>
            </a:r>
          </a:p>
          <a:p>
            <a:pPr marL="609600" indent="-609600">
              <a:buFont typeface="Wingdings" pitchFamily="2" charset="2"/>
              <a:buNone/>
            </a:pPr>
            <a:endParaRPr lang="en-US" altLang="en-US" sz="2400" dirty="0" smtClean="0"/>
          </a:p>
          <a:p>
            <a:pPr marL="609600" indent="-609600">
              <a:buFont typeface="Wingdings" pitchFamily="2" charset="2"/>
              <a:buNone/>
            </a:pPr>
            <a:r>
              <a:rPr lang="en-US" altLang="en-US" sz="2800" dirty="0" smtClean="0">
                <a:solidFill>
                  <a:srgbClr val="FF0000"/>
                </a:solidFill>
              </a:rPr>
              <a:t>   d) Salts</a:t>
            </a:r>
          </a:p>
          <a:p>
            <a:pPr marL="609600" indent="-609600">
              <a:buFont typeface="Wingdings" pitchFamily="2" charset="2"/>
              <a:buNone/>
            </a:pPr>
            <a:r>
              <a:rPr lang="en-US" altLang="en-US" sz="2800" dirty="0" smtClean="0"/>
              <a:t>	</a:t>
            </a:r>
            <a:r>
              <a:rPr lang="en-US" altLang="en-US" sz="2400" i="1" dirty="0" smtClean="0"/>
              <a:t>*</a:t>
            </a:r>
            <a:r>
              <a:rPr lang="en-US" altLang="en-US" sz="2400" dirty="0" smtClean="0"/>
              <a:t>are included so that the solution is isotonic and has no imbalances with the intracellular content </a:t>
            </a:r>
          </a:p>
          <a:p>
            <a:pPr marL="609600" indent="-609600">
              <a:buFont typeface="Wingdings" pitchFamily="2" charset="2"/>
              <a:buNone/>
            </a:pPr>
            <a:r>
              <a:rPr lang="en-US" altLang="en-US" sz="2400" dirty="0" smtClean="0"/>
              <a:t>	Helps regulate the flow of substances in and out of the cell</a:t>
            </a:r>
          </a:p>
          <a:p>
            <a:pPr marL="609600" indent="-609600">
              <a:buFont typeface="Wingdings" pitchFamily="2" charset="2"/>
              <a:buNone/>
            </a:pPr>
            <a:endParaRPr lang="en-US" altLang="en-US" sz="2400" i="1" dirty="0" smtClean="0"/>
          </a:p>
          <a:p>
            <a:pPr marL="609600" indent="-609600">
              <a:buFont typeface="Wingdings" pitchFamily="2" charset="2"/>
              <a:buNone/>
            </a:pPr>
            <a:endParaRPr lang="en-US" altLang="en-US" sz="2800" dirty="0" smtClean="0"/>
          </a:p>
          <a:p>
            <a:pPr marL="609600" indent="-609600">
              <a:buFont typeface="Wingdings" pitchFamily="2" charset="2"/>
              <a:buNone/>
            </a:pPr>
            <a:r>
              <a:rPr lang="en-US" altLang="en-US" sz="2800" dirty="0" smtClean="0"/>
              <a:t>   </a:t>
            </a:r>
          </a:p>
          <a:p>
            <a:pPr marL="609600" indent="-609600"/>
            <a:endParaRPr lang="en-US" altLang="en-US" sz="2800" dirty="0" smtClean="0"/>
          </a:p>
        </p:txBody>
      </p:sp>
    </p:spTree>
    <p:extLst>
      <p:ext uri="{BB962C8B-B14F-4D97-AF65-F5344CB8AC3E}">
        <p14:creationId xmlns:p14="http://schemas.microsoft.com/office/powerpoint/2010/main" val="2044749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381000" y="685800"/>
            <a:ext cx="8305800" cy="4800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09600" indent="-609600">
              <a:buFont typeface="Wingdings" pitchFamily="2" charset="2"/>
              <a:buNone/>
            </a:pPr>
            <a:r>
              <a:rPr lang="en-US" altLang="en-US" sz="2800" dirty="0" smtClean="0"/>
              <a:t>  </a:t>
            </a:r>
            <a:r>
              <a:rPr lang="en-US" altLang="en-US" sz="2800" dirty="0" smtClean="0">
                <a:solidFill>
                  <a:srgbClr val="FF0000"/>
                </a:solidFill>
              </a:rPr>
              <a:t>5)</a:t>
            </a:r>
            <a:r>
              <a:rPr lang="en-US" altLang="en-US" sz="2800" dirty="0" smtClean="0"/>
              <a:t> </a:t>
            </a:r>
            <a:r>
              <a:rPr lang="en-US" altLang="en-US" sz="2800" dirty="0" smtClean="0">
                <a:solidFill>
                  <a:srgbClr val="FF0000"/>
                </a:solidFill>
              </a:rPr>
              <a:t>Phenol red</a:t>
            </a:r>
            <a:r>
              <a:rPr lang="en-US" altLang="en-US" sz="2800" dirty="0" smtClean="0"/>
              <a:t> </a:t>
            </a:r>
          </a:p>
          <a:p>
            <a:pPr marL="609600" indent="-609600">
              <a:buFont typeface="Wingdings" pitchFamily="2" charset="2"/>
              <a:buNone/>
            </a:pPr>
            <a:r>
              <a:rPr lang="en-US" altLang="en-US" sz="2800" dirty="0" smtClean="0"/>
              <a:t>	</a:t>
            </a:r>
            <a:r>
              <a:rPr lang="en-US" altLang="en-US" sz="2400" i="1" dirty="0" smtClean="0"/>
              <a:t>*</a:t>
            </a:r>
            <a:r>
              <a:rPr lang="en-US" altLang="en-US" sz="2400" dirty="0" smtClean="0"/>
              <a:t>usually added as a pH indicator of the medium and accounts for the color of culture media</a:t>
            </a:r>
            <a:r>
              <a:rPr lang="en-US" altLang="en-US" sz="2800" dirty="0" smtClean="0"/>
              <a:t> </a:t>
            </a:r>
          </a:p>
          <a:p>
            <a:pPr marL="609600" indent="-609600">
              <a:buFont typeface="Wingdings" pitchFamily="2" charset="2"/>
              <a:buNone/>
            </a:pPr>
            <a:endParaRPr lang="en-US" altLang="en-US" sz="2800" dirty="0" smtClean="0"/>
          </a:p>
          <a:p>
            <a:pPr marL="609600" indent="-609600">
              <a:buFont typeface="Wingdings" pitchFamily="2" charset="2"/>
              <a:buNone/>
            </a:pPr>
            <a:r>
              <a:rPr lang="en-US" altLang="en-US" sz="2800" dirty="0" smtClean="0"/>
              <a:t> </a:t>
            </a:r>
            <a:r>
              <a:rPr lang="en-US" altLang="en-US" sz="2800" dirty="0" smtClean="0">
                <a:solidFill>
                  <a:srgbClr val="FF0000"/>
                </a:solidFill>
              </a:rPr>
              <a:t>6) Additional media supplements</a:t>
            </a:r>
            <a:r>
              <a:rPr lang="en-US" altLang="en-US" sz="2800" dirty="0" smtClean="0"/>
              <a:t> </a:t>
            </a:r>
          </a:p>
          <a:p>
            <a:pPr marL="609600" indent="-609600"/>
            <a:r>
              <a:rPr lang="en-US" altLang="en-US" sz="2800" dirty="0" smtClean="0">
                <a:solidFill>
                  <a:srgbClr val="FF0000"/>
                </a:solidFill>
              </a:rPr>
              <a:t>Serum </a:t>
            </a:r>
            <a:r>
              <a:rPr lang="en-US" altLang="en-US" sz="2800" dirty="0" smtClean="0"/>
              <a:t>– </a:t>
            </a:r>
            <a:r>
              <a:rPr lang="en-US" altLang="en-US" sz="2400" dirty="0" smtClean="0"/>
              <a:t>is a cell free-free liquid recovered from blood. </a:t>
            </a:r>
            <a:r>
              <a:rPr lang="en-US" altLang="en-US" sz="2400" dirty="0" err="1" smtClean="0"/>
              <a:t>Eg</a:t>
            </a:r>
            <a:r>
              <a:rPr lang="en-US" altLang="en-US" sz="2400" dirty="0" smtClean="0"/>
              <a:t> fetal bovine serum, calf serum, horse serum</a:t>
            </a:r>
          </a:p>
          <a:p>
            <a:pPr marL="609600" indent="-609600">
              <a:buFont typeface="Wingdings" pitchFamily="2" charset="2"/>
              <a:buNone/>
            </a:pPr>
            <a:r>
              <a:rPr lang="en-US" altLang="en-US" sz="2400" dirty="0" smtClean="0"/>
              <a:t>	normally added to culture media to promote cell growth.</a:t>
            </a:r>
          </a:p>
          <a:p>
            <a:pPr marL="609600" indent="-609600"/>
            <a:r>
              <a:rPr lang="en-US" altLang="en-US" sz="2800" dirty="0" smtClean="0">
                <a:solidFill>
                  <a:srgbClr val="FF0000"/>
                </a:solidFill>
              </a:rPr>
              <a:t>Antibiotic </a:t>
            </a:r>
            <a:r>
              <a:rPr lang="en-US" altLang="en-US" sz="2800" dirty="0" smtClean="0"/>
              <a:t>– </a:t>
            </a:r>
            <a:r>
              <a:rPr lang="en-US" altLang="en-US" sz="2400" dirty="0" smtClean="0"/>
              <a:t>are often included in media for short-term cultures in order to reduce the risk of contamination</a:t>
            </a:r>
          </a:p>
          <a:p>
            <a:pPr marL="609600" indent="-609600"/>
            <a:endParaRPr lang="en-US" altLang="en-US" sz="2400" i="1" dirty="0" smtClean="0"/>
          </a:p>
        </p:txBody>
      </p:sp>
    </p:spTree>
    <p:extLst>
      <p:ext uri="{BB962C8B-B14F-4D97-AF65-F5344CB8AC3E}">
        <p14:creationId xmlns:p14="http://schemas.microsoft.com/office/powerpoint/2010/main" val="2773080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14400" y="3810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Why sub culturing.?</a:t>
            </a:r>
          </a:p>
        </p:txBody>
      </p:sp>
      <p:sp>
        <p:nvSpPr>
          <p:cNvPr id="3" name="Rectangle 3"/>
          <p:cNvSpPr txBox="1">
            <a:spLocks noChangeArrowheads="1"/>
          </p:cNvSpPr>
          <p:nvPr/>
        </p:nvSpPr>
        <p:spPr>
          <a:xfrm>
            <a:off x="381000" y="1600200"/>
            <a:ext cx="83058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r>
              <a:rPr lang="en-US" altLang="en-US" sz="2800" dirty="0" smtClean="0"/>
              <a:t>Once the available substrate surface is covered by cells (a confluent culture) growth slows &amp; ceases.</a:t>
            </a:r>
          </a:p>
          <a:p>
            <a:pPr>
              <a:lnSpc>
                <a:spcPct val="90000"/>
              </a:lnSpc>
            </a:pPr>
            <a:r>
              <a:rPr lang="en-US" altLang="en-US" sz="2800" dirty="0" smtClean="0"/>
              <a:t>Cells to be kept in healthy &amp; in growing state have to be sub-cultured or passaged</a:t>
            </a:r>
          </a:p>
          <a:p>
            <a:pPr>
              <a:lnSpc>
                <a:spcPct val="90000"/>
              </a:lnSpc>
            </a:pPr>
            <a:r>
              <a:rPr lang="en-US" altLang="en-US" sz="2800" dirty="0" smtClean="0"/>
              <a:t>It’s the passage of cells when they reach to 80-90% confluency in flask/dishes/plates</a:t>
            </a:r>
          </a:p>
          <a:p>
            <a:pPr>
              <a:lnSpc>
                <a:spcPct val="90000"/>
              </a:lnSpc>
            </a:pPr>
            <a:r>
              <a:rPr lang="en-US" altLang="en-US" sz="2800" dirty="0" smtClean="0"/>
              <a:t>Enzyme such as trypsin, </a:t>
            </a:r>
            <a:r>
              <a:rPr lang="en-US" altLang="en-US" sz="2800" dirty="0" err="1" smtClean="0"/>
              <a:t>dipase</a:t>
            </a:r>
            <a:r>
              <a:rPr lang="en-US" altLang="en-US" sz="2800" dirty="0" smtClean="0"/>
              <a:t>, collagenase in combination with EDTA breaks the cellular glue that attached the cells to the surface</a:t>
            </a:r>
          </a:p>
        </p:txBody>
      </p:sp>
    </p:spTree>
    <p:extLst>
      <p:ext uri="{BB962C8B-B14F-4D97-AF65-F5344CB8AC3E}">
        <p14:creationId xmlns:p14="http://schemas.microsoft.com/office/powerpoint/2010/main" val="332080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14400" y="3048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t>What is tissue culture?</a:t>
            </a:r>
            <a:endParaRPr lang="en-US" altLang="en-US" sz="3600" b="1" dirty="0"/>
          </a:p>
        </p:txBody>
      </p:sp>
      <p:sp>
        <p:nvSpPr>
          <p:cNvPr id="3" name="Rectangle 3"/>
          <p:cNvSpPr txBox="1">
            <a:spLocks noChangeArrowheads="1"/>
          </p:cNvSpPr>
          <p:nvPr/>
        </p:nvSpPr>
        <p:spPr>
          <a:xfrm>
            <a:off x="533400" y="1828800"/>
            <a:ext cx="7772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smtClean="0"/>
              <a:t>In vitro culture (maintain and/or proliferate) of cells, tissues or organs</a:t>
            </a:r>
          </a:p>
          <a:p>
            <a:r>
              <a:rPr lang="en-US" altLang="en-US" dirty="0" smtClean="0"/>
              <a:t>Types of tissue culture</a:t>
            </a:r>
          </a:p>
          <a:p>
            <a:pPr lvl="1"/>
            <a:r>
              <a:rPr lang="en-US" altLang="en-US" dirty="0" smtClean="0"/>
              <a:t>Organ culture</a:t>
            </a:r>
          </a:p>
          <a:p>
            <a:pPr lvl="1"/>
            <a:r>
              <a:rPr lang="en-US" altLang="en-US" dirty="0" smtClean="0"/>
              <a:t>Tissue culture</a:t>
            </a:r>
          </a:p>
          <a:p>
            <a:pPr lvl="1"/>
            <a:r>
              <a:rPr lang="en-US" altLang="en-US" dirty="0" smtClean="0"/>
              <a:t>Cell culture</a:t>
            </a:r>
            <a:endParaRPr lang="en-US" altLang="en-US" dirty="0"/>
          </a:p>
        </p:txBody>
      </p:sp>
    </p:spTree>
    <p:extLst>
      <p:ext uri="{BB962C8B-B14F-4D97-AF65-F5344CB8AC3E}">
        <p14:creationId xmlns:p14="http://schemas.microsoft.com/office/powerpoint/2010/main" val="6183290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38200" y="3810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Adherent cells</a:t>
            </a:r>
            <a:r>
              <a:rPr lang="en-US" altLang="en-US" dirty="0" smtClean="0"/>
              <a:t/>
            </a:r>
            <a:br>
              <a:rPr lang="en-US" altLang="en-US" dirty="0" smtClean="0"/>
            </a:br>
            <a:endParaRPr lang="en-US" altLang="en-US" dirty="0" smtClean="0"/>
          </a:p>
        </p:txBody>
      </p:sp>
      <p:sp>
        <p:nvSpPr>
          <p:cNvPr id="3" name="Rectangle 3"/>
          <p:cNvSpPr txBox="1">
            <a:spLocks noChangeArrowheads="1"/>
          </p:cNvSpPr>
          <p:nvPr/>
        </p:nvSpPr>
        <p:spPr>
          <a:xfrm>
            <a:off x="533400" y="1219200"/>
            <a:ext cx="83058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chemeClr val="tx1"/>
              </a:buClr>
            </a:pPr>
            <a:r>
              <a:rPr lang="en-US" altLang="en-US" sz="2800" dirty="0" smtClean="0"/>
              <a:t>Cells which are anchorage dependent </a:t>
            </a:r>
          </a:p>
          <a:p>
            <a:pPr>
              <a:buClr>
                <a:schemeClr val="tx1"/>
              </a:buClr>
            </a:pPr>
            <a:r>
              <a:rPr lang="en-US" altLang="en-US" sz="2800" dirty="0" smtClean="0"/>
              <a:t>Cells are washed with PBS (free of ca &amp; mg ) solution.</a:t>
            </a:r>
          </a:p>
          <a:p>
            <a:pPr>
              <a:buClr>
                <a:schemeClr val="tx1"/>
              </a:buClr>
            </a:pPr>
            <a:r>
              <a:rPr lang="en-US" altLang="en-US" sz="2800" dirty="0" smtClean="0"/>
              <a:t> Add enough trypsin/EDTA to cover the monolayer</a:t>
            </a:r>
          </a:p>
          <a:p>
            <a:pPr>
              <a:buClr>
                <a:schemeClr val="tx1"/>
              </a:buClr>
            </a:pPr>
            <a:r>
              <a:rPr lang="en-US" altLang="en-US" sz="2800" dirty="0" smtClean="0"/>
              <a:t> Incubate the plate at 37 C for 1-2 </a:t>
            </a:r>
            <a:r>
              <a:rPr lang="en-US" altLang="en-US" sz="2800" dirty="0" err="1" smtClean="0"/>
              <a:t>mts</a:t>
            </a:r>
            <a:endParaRPr lang="en-US" altLang="en-US" sz="2800" dirty="0" smtClean="0"/>
          </a:p>
          <a:p>
            <a:pPr>
              <a:buClr>
                <a:schemeClr val="tx1"/>
              </a:buClr>
            </a:pPr>
            <a:r>
              <a:rPr lang="en-US" altLang="en-US" sz="2800" dirty="0" smtClean="0"/>
              <a:t> Tap the vessel from the sides to dislodge the cells</a:t>
            </a:r>
          </a:p>
          <a:p>
            <a:pPr>
              <a:buClr>
                <a:schemeClr val="tx1"/>
              </a:buClr>
            </a:pPr>
            <a:r>
              <a:rPr lang="en-US" altLang="en-US" sz="2800" dirty="0" smtClean="0"/>
              <a:t> Add complete medium to dissociate and dislodge the cells</a:t>
            </a:r>
          </a:p>
          <a:p>
            <a:pPr>
              <a:buClr>
                <a:schemeClr val="tx1"/>
              </a:buClr>
            </a:pPr>
            <a:r>
              <a:rPr lang="en-US" altLang="en-US" sz="2800" dirty="0" smtClean="0"/>
              <a:t> with the help of pipette which are remained to be adherent</a:t>
            </a:r>
          </a:p>
          <a:p>
            <a:pPr>
              <a:buClr>
                <a:schemeClr val="tx1"/>
              </a:buClr>
            </a:pPr>
            <a:r>
              <a:rPr lang="en-US" altLang="en-US" sz="2800" dirty="0" smtClean="0"/>
              <a:t> Add complete medium depends on the subculture</a:t>
            </a:r>
          </a:p>
          <a:p>
            <a:pPr>
              <a:buClr>
                <a:schemeClr val="tx1"/>
              </a:buClr>
            </a:pPr>
            <a:r>
              <a:rPr lang="en-US" altLang="en-US" sz="2800" dirty="0" smtClean="0"/>
              <a:t>  requirement either to 75 cm or 175 cm flask</a:t>
            </a:r>
          </a:p>
          <a:p>
            <a:pPr>
              <a:buClr>
                <a:schemeClr val="tx1"/>
              </a:buClr>
            </a:pPr>
            <a:endParaRPr lang="en-US" altLang="en-US" dirty="0" smtClean="0"/>
          </a:p>
        </p:txBody>
      </p:sp>
    </p:spTree>
    <p:extLst>
      <p:ext uri="{BB962C8B-B14F-4D97-AF65-F5344CB8AC3E}">
        <p14:creationId xmlns:p14="http://schemas.microsoft.com/office/powerpoint/2010/main" val="96336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38200" y="3810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Suspension cells</a:t>
            </a:r>
          </a:p>
        </p:txBody>
      </p:sp>
      <p:sp>
        <p:nvSpPr>
          <p:cNvPr id="3" name="Rectangle 3"/>
          <p:cNvSpPr txBox="1">
            <a:spLocks noChangeArrowheads="1"/>
          </p:cNvSpPr>
          <p:nvPr/>
        </p:nvSpPr>
        <p:spPr>
          <a:xfrm>
            <a:off x="990600" y="1905000"/>
            <a:ext cx="7772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b="1" dirty="0" smtClean="0"/>
              <a:t>Easier to passage as no need to detach them</a:t>
            </a:r>
          </a:p>
          <a:p>
            <a:r>
              <a:rPr lang="en-US" altLang="en-US" sz="2800" b="1" dirty="0" smtClean="0"/>
              <a:t>As the suspension cells reach to confluency</a:t>
            </a:r>
          </a:p>
          <a:p>
            <a:r>
              <a:rPr lang="en-US" altLang="en-US" sz="2800" b="1" dirty="0" err="1" smtClean="0"/>
              <a:t>Asceptically</a:t>
            </a:r>
            <a:r>
              <a:rPr lang="en-US" altLang="en-US" sz="2800" b="1" dirty="0" smtClean="0"/>
              <a:t> remove 1/3</a:t>
            </a:r>
            <a:r>
              <a:rPr lang="en-US" altLang="en-US" sz="2800" b="1" baseline="30000" dirty="0" smtClean="0"/>
              <a:t>rd</a:t>
            </a:r>
            <a:r>
              <a:rPr lang="en-US" altLang="en-US" sz="2800" b="1" dirty="0" smtClean="0"/>
              <a:t> of medium</a:t>
            </a:r>
          </a:p>
          <a:p>
            <a:r>
              <a:rPr lang="en-US" altLang="en-US" sz="2800" b="1" dirty="0" smtClean="0"/>
              <a:t>Replaced with the same amount of pre-warmed medium</a:t>
            </a:r>
            <a:endParaRPr lang="en-US" altLang="en-US" sz="2400" b="1" dirty="0" smtClean="0"/>
          </a:p>
          <a:p>
            <a:endParaRPr lang="en-US" altLang="en-US" sz="2400" dirty="0" smtClean="0"/>
          </a:p>
        </p:txBody>
      </p:sp>
    </p:spTree>
    <p:extLst>
      <p:ext uri="{BB962C8B-B14F-4D97-AF65-F5344CB8AC3E}">
        <p14:creationId xmlns:p14="http://schemas.microsoft.com/office/powerpoint/2010/main" val="5201977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90600" y="3810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Freezing cells for storage</a:t>
            </a:r>
          </a:p>
        </p:txBody>
      </p:sp>
      <p:sp>
        <p:nvSpPr>
          <p:cNvPr id="3" name="Rectangle 3"/>
          <p:cNvSpPr txBox="1">
            <a:spLocks noChangeArrowheads="1"/>
          </p:cNvSpPr>
          <p:nvPr/>
        </p:nvSpPr>
        <p:spPr>
          <a:xfrm>
            <a:off x="457200" y="1295400"/>
            <a:ext cx="8305800" cy="5334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smtClean="0"/>
              <a:t>Remove the growth medium, wash the cells by PBS and remove the PBS by aspiration</a:t>
            </a:r>
          </a:p>
          <a:p>
            <a:r>
              <a:rPr lang="en-US" altLang="en-US" sz="2800" dirty="0" smtClean="0"/>
              <a:t>Dislodge the cells by  trypsin-</a:t>
            </a:r>
            <a:r>
              <a:rPr lang="en-US" altLang="en-US" sz="2800" dirty="0" err="1" smtClean="0"/>
              <a:t>versene</a:t>
            </a:r>
            <a:endParaRPr lang="en-US" altLang="en-US" sz="2800" dirty="0" smtClean="0"/>
          </a:p>
          <a:p>
            <a:r>
              <a:rPr lang="en-US" altLang="en-US" sz="2800" dirty="0" smtClean="0"/>
              <a:t>Dilute the cells with growth medium</a:t>
            </a:r>
          </a:p>
          <a:p>
            <a:r>
              <a:rPr lang="en-US" altLang="en-US" sz="2800" dirty="0" smtClean="0"/>
              <a:t>Transfer the cell suspension to a 15 ml conical tube, centrifuge at 200g for 5 </a:t>
            </a:r>
            <a:r>
              <a:rPr lang="en-US" altLang="en-US" sz="2800" dirty="0" err="1" smtClean="0"/>
              <a:t>mts</a:t>
            </a:r>
            <a:r>
              <a:rPr lang="en-US" altLang="en-US" sz="2800" dirty="0" smtClean="0"/>
              <a:t> at RT and remove the growth medium by aspiration</a:t>
            </a:r>
          </a:p>
          <a:p>
            <a:r>
              <a:rPr lang="en-US" altLang="en-US" sz="2800" dirty="0" err="1" smtClean="0"/>
              <a:t>Resuspend</a:t>
            </a:r>
            <a:r>
              <a:rPr lang="en-US" altLang="en-US" sz="2800" dirty="0" smtClean="0"/>
              <a:t> the cells in 1-2ml of freezing medium</a:t>
            </a:r>
          </a:p>
          <a:p>
            <a:r>
              <a:rPr lang="en-US" altLang="en-US" sz="2800" dirty="0" smtClean="0"/>
              <a:t>Transfer the cells to </a:t>
            </a:r>
            <a:r>
              <a:rPr lang="en-US" altLang="en-US" sz="2800" dirty="0" err="1" smtClean="0"/>
              <a:t>cryovials</a:t>
            </a:r>
            <a:r>
              <a:rPr lang="en-US" altLang="en-US" sz="2800" dirty="0" smtClean="0"/>
              <a:t>, incubate the </a:t>
            </a:r>
            <a:r>
              <a:rPr lang="en-US" altLang="en-US" sz="2800" dirty="0" err="1" smtClean="0"/>
              <a:t>cryovials</a:t>
            </a:r>
            <a:r>
              <a:rPr lang="en-US" altLang="en-US" sz="2800" dirty="0" smtClean="0"/>
              <a:t> at -80 C overnight</a:t>
            </a:r>
          </a:p>
          <a:p>
            <a:r>
              <a:rPr lang="en-US" altLang="en-US" sz="2800" dirty="0" smtClean="0"/>
              <a:t>Next day transfer the </a:t>
            </a:r>
            <a:r>
              <a:rPr lang="en-US" altLang="en-US" sz="2800" dirty="0" err="1" smtClean="0"/>
              <a:t>cryovials</a:t>
            </a:r>
            <a:r>
              <a:rPr lang="en-US" altLang="en-US" sz="2800" dirty="0" smtClean="0"/>
              <a:t> to Liquid nitrogen</a:t>
            </a:r>
          </a:p>
        </p:txBody>
      </p:sp>
    </p:spTree>
    <p:extLst>
      <p:ext uri="{BB962C8B-B14F-4D97-AF65-F5344CB8AC3E}">
        <p14:creationId xmlns:p14="http://schemas.microsoft.com/office/powerpoint/2010/main" val="38770502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66800" y="3810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Working with cryopreserved cells</a:t>
            </a:r>
          </a:p>
        </p:txBody>
      </p:sp>
      <p:sp>
        <p:nvSpPr>
          <p:cNvPr id="3" name="Rectangle 3"/>
          <p:cNvSpPr txBox="1">
            <a:spLocks noChangeArrowheads="1"/>
          </p:cNvSpPr>
          <p:nvPr/>
        </p:nvSpPr>
        <p:spPr>
          <a:xfrm>
            <a:off x="609600" y="1524000"/>
            <a:ext cx="7772400" cy="5029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400" dirty="0" smtClean="0"/>
              <a:t>Vial from liquid nitrogen is placed into 37 C water bath, agitate vial continuously until medium is thawed</a:t>
            </a:r>
          </a:p>
          <a:p>
            <a:r>
              <a:rPr lang="en-US" altLang="en-US" sz="2400" dirty="0" smtClean="0"/>
              <a:t>Centrifuge the vial for 10 </a:t>
            </a:r>
            <a:r>
              <a:rPr lang="en-US" altLang="en-US" sz="2400" dirty="0" err="1" smtClean="0"/>
              <a:t>mts</a:t>
            </a:r>
            <a:r>
              <a:rPr lang="en-US" altLang="en-US" sz="2400" dirty="0" smtClean="0"/>
              <a:t> at 1000 rpm at RT, wipe top of vial with 70% ethanol and discard the supernatant</a:t>
            </a:r>
          </a:p>
          <a:p>
            <a:r>
              <a:rPr lang="en-US" altLang="en-US" sz="2400" dirty="0" err="1" smtClean="0"/>
              <a:t>Resuspend</a:t>
            </a:r>
            <a:r>
              <a:rPr lang="en-US" altLang="en-US" sz="2400" dirty="0" smtClean="0"/>
              <a:t> the cell pellet in 1 ml of complete medium with 20% FBS and transfer to properly labeled culture plate containing the appropriate amount of medium</a:t>
            </a:r>
          </a:p>
          <a:p>
            <a:r>
              <a:rPr lang="en-US" altLang="en-US" sz="2400" dirty="0" smtClean="0"/>
              <a:t>Check the cultures after 24 </a:t>
            </a:r>
            <a:r>
              <a:rPr lang="en-US" altLang="en-US" sz="2400" dirty="0" err="1" smtClean="0"/>
              <a:t>hrs</a:t>
            </a:r>
            <a:r>
              <a:rPr lang="en-US" altLang="en-US" sz="2400" dirty="0" smtClean="0"/>
              <a:t> to ensure that they are attached to the plate</a:t>
            </a:r>
          </a:p>
          <a:p>
            <a:r>
              <a:rPr lang="en-US" altLang="en-US" sz="2400" dirty="0" smtClean="0"/>
              <a:t>Change medium as the </a:t>
            </a:r>
            <a:r>
              <a:rPr lang="en-US" altLang="en-US" sz="2400" dirty="0" err="1" smtClean="0"/>
              <a:t>colour</a:t>
            </a:r>
            <a:r>
              <a:rPr lang="en-US" altLang="en-US" sz="2400" dirty="0" smtClean="0"/>
              <a:t> changes,  use 20% FBS until the cells are established</a:t>
            </a:r>
          </a:p>
        </p:txBody>
      </p:sp>
    </p:spTree>
    <p:extLst>
      <p:ext uri="{BB962C8B-B14F-4D97-AF65-F5344CB8AC3E}">
        <p14:creationId xmlns:p14="http://schemas.microsoft.com/office/powerpoint/2010/main" val="2086061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066800" y="3810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Contaminant’s of cell culture</a:t>
            </a:r>
            <a:endParaRPr lang="en-US" altLang="en-US" sz="4000" b="1" dirty="0" smtClean="0"/>
          </a:p>
        </p:txBody>
      </p:sp>
      <p:sp>
        <p:nvSpPr>
          <p:cNvPr id="3" name="Rectangle 3"/>
          <p:cNvSpPr txBox="1">
            <a:spLocks noChangeArrowheads="1"/>
          </p:cNvSpPr>
          <p:nvPr/>
        </p:nvSpPr>
        <p:spPr>
          <a:xfrm>
            <a:off x="990600" y="1905000"/>
            <a:ext cx="7772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None/>
            </a:pPr>
            <a:r>
              <a:rPr lang="en-US" altLang="en-US" dirty="0" smtClean="0"/>
              <a:t>   </a:t>
            </a:r>
            <a:r>
              <a:rPr lang="en-US" altLang="en-US" sz="2800" dirty="0" smtClean="0"/>
              <a:t>Cell culture contaminants of two types</a:t>
            </a:r>
          </a:p>
          <a:p>
            <a:r>
              <a:rPr lang="en-US" altLang="en-US" sz="2800" dirty="0" smtClean="0"/>
              <a:t>Chemical-difficult to detect caused by endotoxins, plasticizers, metal ions or traces of disinfectants that are invisible</a:t>
            </a:r>
          </a:p>
          <a:p>
            <a:r>
              <a:rPr lang="en-US" altLang="en-US" sz="2800" dirty="0" smtClean="0"/>
              <a:t>Biological-cause visible effects on the culture they are mycoplasma, yeast, bacteria or fungus or also from cross-contamination of cells from other cell lines</a:t>
            </a:r>
            <a:endParaRPr lang="en-US" altLang="en-US" sz="2800" dirty="0" smtClean="0"/>
          </a:p>
        </p:txBody>
      </p:sp>
    </p:spTree>
    <p:extLst>
      <p:ext uri="{BB962C8B-B14F-4D97-AF65-F5344CB8AC3E}">
        <p14:creationId xmlns:p14="http://schemas.microsoft.com/office/powerpoint/2010/main" val="42580635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2438400" y="228600"/>
            <a:ext cx="4267200" cy="8223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AU" altLang="en-US" dirty="0" smtClean="0"/>
              <a:t>Contamination</a:t>
            </a:r>
            <a:endParaRPr lang="en-US" altLang="en-US" dirty="0" smtClean="0"/>
          </a:p>
        </p:txBody>
      </p:sp>
      <p:sp>
        <p:nvSpPr>
          <p:cNvPr id="3" name="Rectangle 2"/>
          <p:cNvSpPr txBox="1">
            <a:spLocks noChangeArrowheads="1"/>
          </p:cNvSpPr>
          <p:nvPr/>
        </p:nvSpPr>
        <p:spPr>
          <a:xfrm>
            <a:off x="457200" y="9906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AU" altLang="en-US" sz="3200" b="1" dirty="0" smtClean="0"/>
              <a:t>Sources of </a:t>
            </a:r>
            <a:r>
              <a:rPr lang="en-AU" altLang="en-US" sz="3200" b="1" dirty="0" smtClean="0"/>
              <a:t>Contamination of </a:t>
            </a:r>
            <a:r>
              <a:rPr lang="en-US" altLang="en-US" sz="3200" b="1" dirty="0"/>
              <a:t>Biological-cause </a:t>
            </a:r>
            <a:r>
              <a:rPr lang="en-AU" altLang="en-US" sz="3200" b="1" dirty="0" smtClean="0"/>
              <a:t>	</a:t>
            </a:r>
            <a:endParaRPr lang="en-US" altLang="en-US" sz="3200" b="1" dirty="0" smtClean="0"/>
          </a:p>
        </p:txBody>
      </p:sp>
      <p:sp>
        <p:nvSpPr>
          <p:cNvPr id="4" name="Rectangle 3"/>
          <p:cNvSpPr txBox="1">
            <a:spLocks noChangeArrowheads="1"/>
          </p:cNvSpPr>
          <p:nvPr/>
        </p:nvSpPr>
        <p:spPr>
          <a:xfrm>
            <a:off x="457200" y="1943100"/>
            <a:ext cx="8229600" cy="45339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defRPr/>
            </a:pPr>
            <a:r>
              <a:rPr lang="en-AU" altLang="en-US" sz="2800" dirty="0" smtClean="0"/>
              <a:t>Bacteria</a:t>
            </a:r>
          </a:p>
          <a:p>
            <a:pPr>
              <a:lnSpc>
                <a:spcPct val="90000"/>
              </a:lnSpc>
              <a:defRPr/>
            </a:pPr>
            <a:r>
              <a:rPr lang="en-AU" altLang="en-US" sz="2800" dirty="0" smtClean="0"/>
              <a:t>Fungi</a:t>
            </a:r>
          </a:p>
          <a:p>
            <a:pPr>
              <a:lnSpc>
                <a:spcPct val="90000"/>
              </a:lnSpc>
              <a:defRPr/>
            </a:pPr>
            <a:r>
              <a:rPr lang="en-AU" altLang="en-US" sz="2800" dirty="0" smtClean="0"/>
              <a:t>Mould</a:t>
            </a:r>
          </a:p>
          <a:p>
            <a:pPr>
              <a:lnSpc>
                <a:spcPct val="90000"/>
              </a:lnSpc>
              <a:defRPr/>
            </a:pPr>
            <a:r>
              <a:rPr lang="en-AU" altLang="en-US" sz="2800" dirty="0" smtClean="0"/>
              <a:t>Yeast</a:t>
            </a:r>
          </a:p>
          <a:p>
            <a:pPr>
              <a:lnSpc>
                <a:spcPct val="90000"/>
              </a:lnSpc>
              <a:defRPr/>
            </a:pPr>
            <a:r>
              <a:rPr lang="en-AU" altLang="en-US" sz="2800" dirty="0" smtClean="0"/>
              <a:t>Mycoplasma</a:t>
            </a:r>
          </a:p>
          <a:p>
            <a:pPr>
              <a:lnSpc>
                <a:spcPct val="90000"/>
              </a:lnSpc>
              <a:defRPr/>
            </a:pPr>
            <a:r>
              <a:rPr lang="en-AU" altLang="en-US" sz="2800" dirty="0" smtClean="0"/>
              <a:t>Other cell types</a:t>
            </a:r>
          </a:p>
          <a:p>
            <a:pPr>
              <a:lnSpc>
                <a:spcPct val="90000"/>
              </a:lnSpc>
              <a:defRPr/>
            </a:pPr>
            <a:endParaRPr lang="en-AU" altLang="en-US" sz="2800" dirty="0" smtClean="0"/>
          </a:p>
          <a:p>
            <a:pPr>
              <a:lnSpc>
                <a:spcPct val="90000"/>
              </a:lnSpc>
              <a:defRPr/>
            </a:pPr>
            <a:r>
              <a:rPr lang="en-AU" altLang="en-US" sz="2800" dirty="0" smtClean="0"/>
              <a:t>Free organisms, dust particles or aerosols</a:t>
            </a:r>
          </a:p>
          <a:p>
            <a:pPr>
              <a:lnSpc>
                <a:spcPct val="90000"/>
              </a:lnSpc>
              <a:defRPr/>
            </a:pPr>
            <a:r>
              <a:rPr lang="en-AU" altLang="en-US" sz="2800" dirty="0" smtClean="0"/>
              <a:t>Surfaces or equipment</a:t>
            </a:r>
          </a:p>
          <a:p>
            <a:pPr>
              <a:lnSpc>
                <a:spcPct val="90000"/>
              </a:lnSpc>
              <a:defRPr/>
            </a:pPr>
            <a:endParaRPr lang="en-US" altLang="en-US" sz="2800" dirty="0" smtClean="0"/>
          </a:p>
        </p:txBody>
      </p:sp>
    </p:spTree>
    <p:extLst>
      <p:ext uri="{BB962C8B-B14F-4D97-AF65-F5344CB8AC3E}">
        <p14:creationId xmlns:p14="http://schemas.microsoft.com/office/powerpoint/2010/main" val="36648810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14400" y="3810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t>Effects of Biological Contamination’s</a:t>
            </a:r>
            <a:endParaRPr lang="en-US" altLang="en-US" sz="3600" b="1" dirty="0" smtClean="0"/>
          </a:p>
        </p:txBody>
      </p:sp>
      <p:sp>
        <p:nvSpPr>
          <p:cNvPr id="3" name="Rectangle 3"/>
          <p:cNvSpPr txBox="1">
            <a:spLocks noChangeArrowheads="1"/>
          </p:cNvSpPr>
          <p:nvPr/>
        </p:nvSpPr>
        <p:spPr>
          <a:xfrm>
            <a:off x="533400" y="1676400"/>
            <a:ext cx="7772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smtClean="0"/>
              <a:t>They competes for nutrients with host cells</a:t>
            </a:r>
          </a:p>
          <a:p>
            <a:r>
              <a:rPr lang="en-US" altLang="en-US" sz="2800" dirty="0" smtClean="0"/>
              <a:t>Secreted acidic or alkaline  by-products </a:t>
            </a:r>
            <a:r>
              <a:rPr lang="en-US" altLang="en-US" sz="2800" dirty="0" err="1" smtClean="0"/>
              <a:t>ceses</a:t>
            </a:r>
            <a:r>
              <a:rPr lang="en-US" altLang="en-US" sz="2800" dirty="0" smtClean="0"/>
              <a:t> the growth of the host cells</a:t>
            </a:r>
          </a:p>
          <a:p>
            <a:r>
              <a:rPr lang="en-US" altLang="en-US" sz="2800" dirty="0" smtClean="0"/>
              <a:t>Degraded arginine &amp; purine inhibits the synthesis of histone and nucleic acid</a:t>
            </a:r>
          </a:p>
          <a:p>
            <a:r>
              <a:rPr lang="en-US" altLang="en-US" sz="2800" dirty="0" smtClean="0"/>
              <a:t>They also produces H</a:t>
            </a:r>
            <a:r>
              <a:rPr lang="en-US" altLang="en-US" sz="1400" dirty="0" smtClean="0"/>
              <a:t>2</a:t>
            </a:r>
            <a:r>
              <a:rPr lang="en-US" altLang="en-US" sz="2800" dirty="0" smtClean="0"/>
              <a:t>O</a:t>
            </a:r>
            <a:r>
              <a:rPr lang="en-US" altLang="en-US" sz="1400" dirty="0" smtClean="0"/>
              <a:t>2</a:t>
            </a:r>
            <a:r>
              <a:rPr lang="en-US" altLang="en-US" sz="2800" dirty="0" smtClean="0"/>
              <a:t> which is directly toxic to cells</a:t>
            </a:r>
          </a:p>
          <a:p>
            <a:endParaRPr lang="en-US" altLang="en-US" dirty="0" smtClean="0"/>
          </a:p>
          <a:p>
            <a:endParaRPr lang="en-US" altLang="en-US" dirty="0" smtClean="0"/>
          </a:p>
          <a:p>
            <a:endParaRPr lang="en-US" altLang="en-US" dirty="0" smtClean="0"/>
          </a:p>
        </p:txBody>
      </p:sp>
    </p:spTree>
    <p:extLst>
      <p:ext uri="{BB962C8B-B14F-4D97-AF65-F5344CB8AC3E}">
        <p14:creationId xmlns:p14="http://schemas.microsoft.com/office/powerpoint/2010/main" val="17006038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90600" y="3810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Detection of contaminants</a:t>
            </a:r>
            <a:endParaRPr lang="en-US" altLang="en-US" sz="4000" b="1" dirty="0" smtClean="0"/>
          </a:p>
        </p:txBody>
      </p:sp>
      <p:sp>
        <p:nvSpPr>
          <p:cNvPr id="3" name="Rectangle 3"/>
          <p:cNvSpPr txBox="1">
            <a:spLocks noChangeArrowheads="1"/>
          </p:cNvSpPr>
          <p:nvPr/>
        </p:nvSpPr>
        <p:spPr>
          <a:xfrm>
            <a:off x="381000" y="1295400"/>
            <a:ext cx="8382000" cy="5257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400" dirty="0" smtClean="0"/>
              <a:t>In general indicators of contamination  are turbid culture media, change in growth rates, abnormally high pH, poor attachment, multi-nucleated cells, graining cellular appearance, vacuolization, inclusion bodies and cell lysis</a:t>
            </a:r>
          </a:p>
          <a:p>
            <a:r>
              <a:rPr lang="en-US" altLang="en-US" sz="2400" dirty="0" smtClean="0"/>
              <a:t>Yeast, bacteria &amp; fungi usually shows visible effect on the culture (changes in medium turbidity or pH) </a:t>
            </a:r>
          </a:p>
          <a:p>
            <a:r>
              <a:rPr lang="en-US" altLang="en-US" sz="2400" dirty="0" smtClean="0"/>
              <a:t>Mycoplasma detected by direct DNA staining with intercalating fluorescent substances e.g. Hoechst 33258</a:t>
            </a:r>
          </a:p>
          <a:p>
            <a:r>
              <a:rPr lang="en-US" altLang="en-US" sz="2400" dirty="0" smtClean="0"/>
              <a:t>Mycoplasma also detected by enzyme immunoassay by specific antisera or monoclonal abs or by PCR amplification of </a:t>
            </a:r>
            <a:r>
              <a:rPr lang="en-US" altLang="en-US" sz="2400" dirty="0" err="1" smtClean="0"/>
              <a:t>mycoplasmal</a:t>
            </a:r>
            <a:r>
              <a:rPr lang="en-US" altLang="en-US" sz="2400" dirty="0" smtClean="0"/>
              <a:t> RNA</a:t>
            </a:r>
          </a:p>
          <a:p>
            <a:r>
              <a:rPr lang="en-US" altLang="en-US" sz="2400" dirty="0" smtClean="0"/>
              <a:t>The best and the oldest way to eliminate contamination is to discard the infected cell lines directly</a:t>
            </a:r>
          </a:p>
          <a:p>
            <a:endParaRPr lang="en-US" altLang="en-US" sz="2400" dirty="0" smtClean="0"/>
          </a:p>
          <a:p>
            <a:endParaRPr lang="en-US" altLang="en-US" sz="2400" dirty="0" smtClean="0"/>
          </a:p>
          <a:p>
            <a:endParaRPr lang="en-US" altLang="en-US" sz="2400" dirty="0" smtClean="0"/>
          </a:p>
          <a:p>
            <a:endParaRPr lang="en-US" altLang="en-US" dirty="0" smtClean="0"/>
          </a:p>
          <a:p>
            <a:endParaRPr lang="en-US" altLang="en-US" dirty="0" smtClean="0"/>
          </a:p>
          <a:p>
            <a:endParaRPr lang="en-US" altLang="en-US" dirty="0" smtClean="0"/>
          </a:p>
          <a:p>
            <a:endParaRPr lang="en-US" altLang="en-US" dirty="0" smtClean="0"/>
          </a:p>
        </p:txBody>
      </p:sp>
    </p:spTree>
    <p:extLst>
      <p:ext uri="{BB962C8B-B14F-4D97-AF65-F5344CB8AC3E}">
        <p14:creationId xmlns:p14="http://schemas.microsoft.com/office/powerpoint/2010/main" val="12033108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90600" y="3810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Basic aseptic conditions</a:t>
            </a:r>
            <a:endParaRPr lang="en-US" altLang="en-US" sz="4000" b="1" dirty="0" smtClean="0"/>
          </a:p>
        </p:txBody>
      </p:sp>
      <p:sp>
        <p:nvSpPr>
          <p:cNvPr id="3" name="Rectangle 3"/>
          <p:cNvSpPr txBox="1">
            <a:spLocks noChangeArrowheads="1"/>
          </p:cNvSpPr>
          <p:nvPr/>
        </p:nvSpPr>
        <p:spPr>
          <a:xfrm>
            <a:off x="228600" y="1676400"/>
            <a:ext cx="83058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r>
              <a:rPr lang="en-US" altLang="en-US" sz="2400" dirty="0" smtClean="0"/>
              <a:t>If working on the bench use a Bunsen flame to heat the air surrounding the Bunsen</a:t>
            </a:r>
          </a:p>
          <a:p>
            <a:pPr>
              <a:lnSpc>
                <a:spcPct val="90000"/>
              </a:lnSpc>
            </a:pPr>
            <a:r>
              <a:rPr lang="en-US" altLang="en-US" sz="2400" dirty="0" smtClean="0"/>
              <a:t>Swab all bottle tops &amp; necks with 70% ethanol</a:t>
            </a:r>
          </a:p>
          <a:p>
            <a:pPr>
              <a:lnSpc>
                <a:spcPct val="90000"/>
              </a:lnSpc>
            </a:pPr>
            <a:r>
              <a:rPr lang="en-US" altLang="en-US" sz="2400" dirty="0" smtClean="0"/>
              <a:t>Flame all bottle necks &amp; pipette by passing very quickly through the hottest part of the flame</a:t>
            </a:r>
          </a:p>
          <a:p>
            <a:pPr>
              <a:lnSpc>
                <a:spcPct val="90000"/>
              </a:lnSpc>
            </a:pPr>
            <a:r>
              <a:rPr lang="en-US" altLang="en-US" sz="2400" dirty="0" smtClean="0"/>
              <a:t>Avoiding placing caps &amp; pipettes down on the bench; practice holding bottle tops with the little finger</a:t>
            </a:r>
          </a:p>
          <a:p>
            <a:pPr>
              <a:lnSpc>
                <a:spcPct val="90000"/>
              </a:lnSpc>
            </a:pPr>
            <a:r>
              <a:rPr lang="en-US" altLang="en-US" sz="2400" dirty="0" smtClean="0"/>
              <a:t>Work either left to right or vice versa, so that all material goes to one side, once finished</a:t>
            </a:r>
          </a:p>
          <a:p>
            <a:pPr>
              <a:lnSpc>
                <a:spcPct val="90000"/>
              </a:lnSpc>
            </a:pPr>
            <a:r>
              <a:rPr lang="en-US" altLang="en-US" sz="2400" dirty="0" smtClean="0"/>
              <a:t>Clean up spills immediately &amp; always leave the work place neat &amp; tidy</a:t>
            </a:r>
          </a:p>
          <a:p>
            <a:pPr>
              <a:lnSpc>
                <a:spcPct val="90000"/>
              </a:lnSpc>
            </a:pPr>
            <a:endParaRPr lang="en-US" altLang="en-US" sz="2400" dirty="0" smtClean="0"/>
          </a:p>
        </p:txBody>
      </p:sp>
    </p:spTree>
    <p:extLst>
      <p:ext uri="{BB962C8B-B14F-4D97-AF65-F5344CB8AC3E}">
        <p14:creationId xmlns:p14="http://schemas.microsoft.com/office/powerpoint/2010/main" val="5258208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90600" y="3810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Safety aspect in cell culture</a:t>
            </a:r>
            <a:endParaRPr lang="en-US" altLang="en-US" sz="4000" b="1" dirty="0" smtClean="0"/>
          </a:p>
        </p:txBody>
      </p:sp>
      <p:sp>
        <p:nvSpPr>
          <p:cNvPr id="3" name="Rectangle 3"/>
          <p:cNvSpPr txBox="1">
            <a:spLocks noChangeArrowheads="1"/>
          </p:cNvSpPr>
          <p:nvPr/>
        </p:nvSpPr>
        <p:spPr>
          <a:xfrm>
            <a:off x="228600" y="1447800"/>
            <a:ext cx="8534400" cy="4953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400" dirty="0" smtClean="0"/>
              <a:t>Possibly keep cultures free of antibiotics in order to be able to recognize the contamination</a:t>
            </a:r>
          </a:p>
          <a:p>
            <a:r>
              <a:rPr lang="en-US" altLang="en-US" sz="2400" dirty="0" smtClean="0"/>
              <a:t>Never use the same media bottle for different cell lines. If caps are dropped or bottles touched unconditionally touched, replace them with new ones</a:t>
            </a:r>
          </a:p>
          <a:p>
            <a:r>
              <a:rPr lang="en-US" altLang="en-US" sz="2400" dirty="0" smtClean="0"/>
              <a:t>Necks of glass bottles prefer heat at least for 60 secs at a temperature of 200 C</a:t>
            </a:r>
          </a:p>
          <a:p>
            <a:r>
              <a:rPr lang="en-US" altLang="en-US" sz="2400" dirty="0" smtClean="0"/>
              <a:t>Switch on the laminar flow cabinet 20 </a:t>
            </a:r>
            <a:r>
              <a:rPr lang="en-US" altLang="en-US" sz="2400" dirty="0" err="1" smtClean="0"/>
              <a:t>mts</a:t>
            </a:r>
            <a:r>
              <a:rPr lang="en-US" altLang="en-US" sz="2400" dirty="0" smtClean="0"/>
              <a:t> prior to start working</a:t>
            </a:r>
          </a:p>
          <a:p>
            <a:r>
              <a:rPr lang="en-US" altLang="en-US" sz="2400" dirty="0" smtClean="0"/>
              <a:t>Cell cultures which are frequently used should be </a:t>
            </a:r>
            <a:r>
              <a:rPr lang="en-US" altLang="en-US" sz="2400" dirty="0" err="1" smtClean="0"/>
              <a:t>subcultered</a:t>
            </a:r>
            <a:r>
              <a:rPr lang="en-US" altLang="en-US" sz="2400" dirty="0" smtClean="0"/>
              <a:t> &amp; stored as duplicate strains</a:t>
            </a:r>
            <a:endParaRPr lang="en-US" altLang="en-US" sz="2400" dirty="0" smtClean="0"/>
          </a:p>
        </p:txBody>
      </p:sp>
    </p:spTree>
    <p:extLst>
      <p:ext uri="{BB962C8B-B14F-4D97-AF65-F5344CB8AC3E}">
        <p14:creationId xmlns:p14="http://schemas.microsoft.com/office/powerpoint/2010/main" val="3997827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38200" y="3048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t>Organ culture</a:t>
            </a:r>
            <a:endParaRPr lang="en-US" altLang="en-US" sz="3600" b="1" dirty="0"/>
          </a:p>
        </p:txBody>
      </p:sp>
      <p:sp>
        <p:nvSpPr>
          <p:cNvPr id="3" name="Rectangle 3"/>
          <p:cNvSpPr txBox="1">
            <a:spLocks noChangeArrowheads="1"/>
          </p:cNvSpPr>
          <p:nvPr/>
        </p:nvSpPr>
        <p:spPr>
          <a:xfrm>
            <a:off x="381000" y="1447800"/>
            <a:ext cx="83820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r>
              <a:rPr lang="en-US" altLang="en-US" sz="2800" dirty="0" smtClean="0"/>
              <a:t>The entire embryos or organs are excised from the body and culture</a:t>
            </a:r>
          </a:p>
          <a:p>
            <a:pPr>
              <a:lnSpc>
                <a:spcPct val="90000"/>
              </a:lnSpc>
            </a:pPr>
            <a:r>
              <a:rPr lang="en-US" altLang="en-US" sz="2800" dirty="0" smtClean="0"/>
              <a:t>Advantages</a:t>
            </a:r>
          </a:p>
          <a:p>
            <a:pPr lvl="1">
              <a:lnSpc>
                <a:spcPct val="90000"/>
              </a:lnSpc>
            </a:pPr>
            <a:r>
              <a:rPr lang="en-US" altLang="en-US" sz="2400" dirty="0" smtClean="0"/>
              <a:t>Normal physiological functions are maintained. </a:t>
            </a:r>
          </a:p>
          <a:p>
            <a:pPr lvl="1">
              <a:lnSpc>
                <a:spcPct val="90000"/>
              </a:lnSpc>
            </a:pPr>
            <a:r>
              <a:rPr lang="en-US" altLang="en-US" sz="2400" dirty="0" smtClean="0"/>
              <a:t>Cells remain fully differentiated. </a:t>
            </a:r>
          </a:p>
          <a:p>
            <a:pPr>
              <a:lnSpc>
                <a:spcPct val="90000"/>
              </a:lnSpc>
            </a:pPr>
            <a:r>
              <a:rPr lang="en-US" altLang="en-US" sz="2800" dirty="0" smtClean="0"/>
              <a:t>Disadvantages</a:t>
            </a:r>
          </a:p>
          <a:p>
            <a:pPr lvl="1">
              <a:lnSpc>
                <a:spcPct val="90000"/>
              </a:lnSpc>
            </a:pPr>
            <a:r>
              <a:rPr lang="en-US" altLang="en-US" sz="2400" dirty="0" smtClean="0"/>
              <a:t>Scale-up is not recommended. </a:t>
            </a:r>
          </a:p>
          <a:p>
            <a:pPr lvl="1">
              <a:lnSpc>
                <a:spcPct val="90000"/>
              </a:lnSpc>
            </a:pPr>
            <a:r>
              <a:rPr lang="en-US" altLang="en-US" sz="2400" dirty="0" smtClean="0"/>
              <a:t>Growth is slow. </a:t>
            </a:r>
          </a:p>
          <a:p>
            <a:pPr lvl="1">
              <a:lnSpc>
                <a:spcPct val="90000"/>
              </a:lnSpc>
            </a:pPr>
            <a:r>
              <a:rPr lang="en-US" altLang="en-US" sz="2400" dirty="0" smtClean="0"/>
              <a:t>Fresh </a:t>
            </a:r>
            <a:r>
              <a:rPr lang="en-US" altLang="en-US" sz="2400" dirty="0" err="1" smtClean="0"/>
              <a:t>explantation</a:t>
            </a:r>
            <a:r>
              <a:rPr lang="en-US" altLang="en-US" sz="2400" dirty="0" smtClean="0"/>
              <a:t> is required for every experiment.</a:t>
            </a:r>
          </a:p>
          <a:p>
            <a:pPr>
              <a:lnSpc>
                <a:spcPct val="90000"/>
              </a:lnSpc>
            </a:pPr>
            <a:endParaRPr lang="en-US" altLang="en-US" sz="2800" dirty="0"/>
          </a:p>
        </p:txBody>
      </p:sp>
    </p:spTree>
    <p:extLst>
      <p:ext uri="{BB962C8B-B14F-4D97-AF65-F5344CB8AC3E}">
        <p14:creationId xmlns:p14="http://schemas.microsoft.com/office/powerpoint/2010/main" val="1902769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457200" y="457200"/>
            <a:ext cx="8229600" cy="1371600"/>
          </a:xfrm>
          <a:prstGeom prst="rect">
            <a:avLst/>
          </a:prstGeom>
          <a:no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smtClean="0"/>
              <a:t>The Usage of Animal Cell Culture</a:t>
            </a:r>
            <a:endParaRPr lang="en-US" altLang="en-US" sz="4000" b="1" dirty="0" smtClean="0"/>
          </a:p>
        </p:txBody>
      </p:sp>
      <p:sp>
        <p:nvSpPr>
          <p:cNvPr id="3" name="Rectangle 5"/>
          <p:cNvSpPr txBox="1">
            <a:spLocks noChangeArrowheads="1"/>
          </p:cNvSpPr>
          <p:nvPr/>
        </p:nvSpPr>
        <p:spPr>
          <a:xfrm>
            <a:off x="457200" y="1981200"/>
            <a:ext cx="8229600" cy="3886200"/>
          </a:xfrm>
          <a:prstGeom prst="rect">
            <a:avLst/>
          </a:prstGeom>
          <a:no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09600" indent="-609600">
              <a:buFont typeface="Wingdings" pitchFamily="2" charset="2"/>
              <a:buNone/>
            </a:pPr>
            <a:r>
              <a:rPr lang="en-US" altLang="en-US" sz="2800" b="1" dirty="0" smtClean="0">
                <a:latin typeface="Georgia" pitchFamily="18" charset="0"/>
              </a:rPr>
              <a:t>1) </a:t>
            </a:r>
            <a:r>
              <a:rPr lang="en-US" altLang="en-US" sz="2800" b="1" dirty="0" smtClean="0">
                <a:latin typeface="+mj-lt"/>
              </a:rPr>
              <a:t>Model System</a:t>
            </a:r>
          </a:p>
          <a:p>
            <a:pPr marL="609600" indent="-609600">
              <a:buSzPct val="120000"/>
              <a:buFont typeface="Wingdings" pitchFamily="2" charset="2"/>
              <a:buChar char="§"/>
            </a:pPr>
            <a:r>
              <a:rPr lang="en-US" altLang="en-US" sz="2800" dirty="0" smtClean="0">
                <a:latin typeface="+mj-lt"/>
              </a:rPr>
              <a:t>Provide a good model system for studying </a:t>
            </a:r>
          </a:p>
          <a:p>
            <a:pPr marL="609600" indent="-609600">
              <a:buFont typeface="Wingdings" pitchFamily="2" charset="2"/>
              <a:buNone/>
            </a:pPr>
            <a:r>
              <a:rPr lang="en-US" altLang="en-US" sz="2800" dirty="0" smtClean="0">
                <a:latin typeface="+mj-lt"/>
              </a:rPr>
              <a:t> 	</a:t>
            </a:r>
            <a:r>
              <a:rPr lang="en-US" altLang="en-US" sz="2800" dirty="0" err="1" smtClean="0">
                <a:latin typeface="+mj-lt"/>
              </a:rPr>
              <a:t>i</a:t>
            </a:r>
            <a:r>
              <a:rPr lang="en-US" altLang="en-US" sz="2800" dirty="0" smtClean="0">
                <a:latin typeface="+mj-lt"/>
              </a:rPr>
              <a:t>) basic cell biology and biochemistry; </a:t>
            </a:r>
          </a:p>
          <a:p>
            <a:pPr marL="609600" indent="-609600">
              <a:buFont typeface="Wingdings" pitchFamily="2" charset="2"/>
              <a:buNone/>
            </a:pPr>
            <a:r>
              <a:rPr lang="en-US" altLang="en-US" sz="2800" dirty="0" smtClean="0">
                <a:latin typeface="+mj-lt"/>
              </a:rPr>
              <a:t>	ii) interactions between disease-causing agents and cells; </a:t>
            </a:r>
          </a:p>
          <a:p>
            <a:pPr marL="609600" indent="-609600">
              <a:buFont typeface="Wingdings" pitchFamily="2" charset="2"/>
              <a:buNone/>
            </a:pPr>
            <a:r>
              <a:rPr lang="en-US" altLang="en-US" sz="2800" dirty="0" smtClean="0">
                <a:latin typeface="+mj-lt"/>
              </a:rPr>
              <a:t>      iii) effects of drugs on cells; process and triggers for aging and nutritional studies.</a:t>
            </a:r>
          </a:p>
          <a:p>
            <a:pPr marL="609600" indent="-609600"/>
            <a:endParaRPr lang="en-US" altLang="en-US" sz="2800" dirty="0" smtClean="0">
              <a:latin typeface="Georgia" pitchFamily="18" charset="0"/>
            </a:endParaRPr>
          </a:p>
          <a:p>
            <a:pPr marL="609600" indent="-609600">
              <a:buFontTx/>
              <a:buChar char="-"/>
            </a:pPr>
            <a:endParaRPr lang="en-US" altLang="en-US" sz="2800" dirty="0" smtClean="0">
              <a:latin typeface="Georgia" pitchFamily="18" charset="0"/>
            </a:endParaRPr>
          </a:p>
        </p:txBody>
      </p:sp>
    </p:spTree>
    <p:extLst>
      <p:ext uri="{BB962C8B-B14F-4D97-AF65-F5344CB8AC3E}">
        <p14:creationId xmlns:p14="http://schemas.microsoft.com/office/powerpoint/2010/main" val="2516565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457200"/>
            <a:ext cx="8229600" cy="1371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b="1" dirty="0" smtClean="0"/>
              <a:t>2) Toxicity Testing</a:t>
            </a:r>
            <a:endParaRPr lang="en-US" altLang="en-US" sz="3200" b="1" dirty="0" smtClean="0"/>
          </a:p>
        </p:txBody>
      </p:sp>
      <p:sp>
        <p:nvSpPr>
          <p:cNvPr id="3" name="Rectangle 3"/>
          <p:cNvSpPr txBox="1">
            <a:spLocks noChangeArrowheads="1"/>
          </p:cNvSpPr>
          <p:nvPr/>
        </p:nvSpPr>
        <p:spPr>
          <a:xfrm>
            <a:off x="533400" y="1143000"/>
            <a:ext cx="8229600"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SzPct val="120000"/>
              <a:buFont typeface="Wingdings" pitchFamily="2" charset="2"/>
              <a:buChar char="§"/>
            </a:pPr>
            <a:r>
              <a:rPr lang="en-US" altLang="en-US" sz="2800" dirty="0" smtClean="0">
                <a:latin typeface="+mj-lt"/>
              </a:rPr>
              <a:t>Widely used to study the effects of new drugs, cosmetics and chemicals on survival and growth in wide variety of cell types.</a:t>
            </a:r>
          </a:p>
          <a:p>
            <a:pPr>
              <a:buFont typeface="Wingdings" pitchFamily="2" charset="2"/>
              <a:buNone/>
            </a:pPr>
            <a:endParaRPr lang="en-US" altLang="en-US" dirty="0" smtClean="0">
              <a:latin typeface="Georgia" pitchFamily="18" charset="0"/>
            </a:endParaRPr>
          </a:p>
        </p:txBody>
      </p:sp>
      <p:sp>
        <p:nvSpPr>
          <p:cNvPr id="4" name="Rectangle 2"/>
          <p:cNvSpPr txBox="1">
            <a:spLocks noChangeArrowheads="1"/>
          </p:cNvSpPr>
          <p:nvPr/>
        </p:nvSpPr>
        <p:spPr>
          <a:xfrm>
            <a:off x="457200" y="2819400"/>
            <a:ext cx="8229600" cy="1371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b="1" dirty="0" smtClean="0"/>
              <a:t>3) Cancer Research</a:t>
            </a:r>
            <a:endParaRPr lang="en-US" altLang="en-US" sz="3200" b="1" dirty="0" smtClean="0"/>
          </a:p>
        </p:txBody>
      </p:sp>
      <p:sp>
        <p:nvSpPr>
          <p:cNvPr id="5" name="Rectangle 3"/>
          <p:cNvSpPr txBox="1">
            <a:spLocks noChangeArrowheads="1"/>
          </p:cNvSpPr>
          <p:nvPr/>
        </p:nvSpPr>
        <p:spPr>
          <a:xfrm>
            <a:off x="457200" y="3581400"/>
            <a:ext cx="8229600"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SzPct val="120000"/>
              <a:buFont typeface="Wingdings" pitchFamily="2" charset="2"/>
              <a:buChar char="§"/>
            </a:pPr>
            <a:r>
              <a:rPr lang="en-US" altLang="en-US" sz="2800" dirty="0" smtClean="0">
                <a:latin typeface="+mj-lt"/>
              </a:rPr>
              <a:t>To study differences in both normal cells and cancer cells.</a:t>
            </a:r>
          </a:p>
          <a:p>
            <a:pPr>
              <a:buSzPct val="120000"/>
              <a:buFont typeface="Wingdings" pitchFamily="2" charset="2"/>
              <a:buChar char="§"/>
            </a:pPr>
            <a:r>
              <a:rPr lang="en-US" altLang="en-US" sz="2800" dirty="0" smtClean="0">
                <a:latin typeface="+mj-lt"/>
              </a:rPr>
              <a:t>To study the mechanism of cancer with the use of use chemicals, viruses and radiation to convert normal cultured cells to cancer causing cells.</a:t>
            </a:r>
            <a:endParaRPr lang="en-US" altLang="en-US" sz="2800" dirty="0" smtClean="0">
              <a:latin typeface="+mj-lt"/>
            </a:endParaRPr>
          </a:p>
        </p:txBody>
      </p:sp>
    </p:spTree>
    <p:extLst>
      <p:ext uri="{BB962C8B-B14F-4D97-AF65-F5344CB8AC3E}">
        <p14:creationId xmlns:p14="http://schemas.microsoft.com/office/powerpoint/2010/main" val="2076817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457200"/>
            <a:ext cx="8229600" cy="1371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b="1" dirty="0" smtClean="0"/>
              <a:t>4) Virology</a:t>
            </a:r>
            <a:endParaRPr lang="en-US" altLang="en-US" sz="3200" b="1" dirty="0" smtClean="0"/>
          </a:p>
        </p:txBody>
      </p:sp>
      <p:sp>
        <p:nvSpPr>
          <p:cNvPr id="3" name="Rectangle 3"/>
          <p:cNvSpPr txBox="1">
            <a:spLocks noChangeArrowheads="1"/>
          </p:cNvSpPr>
          <p:nvPr/>
        </p:nvSpPr>
        <p:spPr>
          <a:xfrm>
            <a:off x="457200" y="1676400"/>
            <a:ext cx="8229600"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SzPct val="120000"/>
              <a:buFont typeface="Wingdings" pitchFamily="2" charset="2"/>
              <a:buChar char="§"/>
            </a:pPr>
            <a:r>
              <a:rPr lang="en-US" altLang="en-US" sz="2800" dirty="0" smtClean="0">
                <a:latin typeface="+mj-lt"/>
              </a:rPr>
              <a:t>One of the earliest and major uses of cell culture is the replication of viruses in cell cultures for use in vaccine production.</a:t>
            </a:r>
          </a:p>
          <a:p>
            <a:pPr>
              <a:buSzPct val="120000"/>
              <a:buFont typeface="Wingdings" pitchFamily="2" charset="2"/>
              <a:buChar char="§"/>
            </a:pPr>
            <a:r>
              <a:rPr lang="en-US" altLang="en-US" sz="2800" dirty="0" smtClean="0">
                <a:latin typeface="+mj-lt"/>
              </a:rPr>
              <a:t>Used in the clinical detection and isolation of viruses, as well as basic research into how they grow and infect organisms.</a:t>
            </a:r>
          </a:p>
          <a:p>
            <a:endParaRPr lang="en-US" altLang="en-US" dirty="0" smtClean="0">
              <a:latin typeface="Georgia" pitchFamily="18" charset="0"/>
            </a:endParaRPr>
          </a:p>
        </p:txBody>
      </p:sp>
    </p:spTree>
    <p:extLst>
      <p:ext uri="{BB962C8B-B14F-4D97-AF65-F5344CB8AC3E}">
        <p14:creationId xmlns:p14="http://schemas.microsoft.com/office/powerpoint/2010/main" val="1962281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304800"/>
            <a:ext cx="8229600" cy="1371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b="1" dirty="0" smtClean="0"/>
              <a:t>5) Cell-Based Manufacturing</a:t>
            </a:r>
            <a:r>
              <a:rPr lang="en-US" altLang="en-US" sz="3200" dirty="0" smtClean="0">
                <a:latin typeface="Georgia" pitchFamily="18" charset="0"/>
              </a:rPr>
              <a:t/>
            </a:r>
            <a:br>
              <a:rPr lang="en-US" altLang="en-US" sz="3200" dirty="0" smtClean="0">
                <a:latin typeface="Georgia" pitchFamily="18" charset="0"/>
              </a:rPr>
            </a:br>
            <a:endParaRPr lang="en-US" altLang="en-US" sz="3200" dirty="0" smtClean="0">
              <a:latin typeface="Georgia" pitchFamily="18" charset="0"/>
            </a:endParaRPr>
          </a:p>
        </p:txBody>
      </p:sp>
      <p:sp>
        <p:nvSpPr>
          <p:cNvPr id="3" name="Rectangle 3"/>
          <p:cNvSpPr txBox="1">
            <a:spLocks noChangeArrowheads="1"/>
          </p:cNvSpPr>
          <p:nvPr/>
        </p:nvSpPr>
        <p:spPr>
          <a:xfrm>
            <a:off x="381000" y="1066800"/>
            <a:ext cx="8534400" cy="518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60400" indent="-660400">
              <a:lnSpc>
                <a:spcPct val="80000"/>
              </a:lnSpc>
              <a:buSzPct val="120000"/>
              <a:buFont typeface="Wingdings" pitchFamily="2" charset="2"/>
              <a:buChar char="§"/>
            </a:pPr>
            <a:r>
              <a:rPr lang="en-US" altLang="en-US" sz="2400" dirty="0" smtClean="0">
                <a:latin typeface="+mj-lt"/>
              </a:rPr>
              <a:t>Three major areas cell-based industry are large-scale production of :</a:t>
            </a:r>
          </a:p>
          <a:p>
            <a:pPr marL="0" indent="0">
              <a:lnSpc>
                <a:spcPct val="80000"/>
              </a:lnSpc>
              <a:buSzPct val="120000"/>
              <a:buNone/>
            </a:pPr>
            <a:endParaRPr lang="en-US" altLang="en-US" sz="1000" dirty="0" smtClean="0">
              <a:latin typeface="+mj-lt"/>
            </a:endParaRPr>
          </a:p>
          <a:p>
            <a:pPr marL="660400" indent="-660400">
              <a:lnSpc>
                <a:spcPct val="80000"/>
              </a:lnSpc>
              <a:buFontTx/>
              <a:buNone/>
            </a:pPr>
            <a:r>
              <a:rPr lang="en-US" altLang="en-US" sz="2400" dirty="0" smtClean="0">
                <a:latin typeface="+mj-lt"/>
              </a:rPr>
              <a:t>        </a:t>
            </a:r>
            <a:r>
              <a:rPr lang="en-US" altLang="en-US" sz="2400" b="1" dirty="0" err="1" smtClean="0">
                <a:latin typeface="+mj-lt"/>
              </a:rPr>
              <a:t>i</a:t>
            </a:r>
            <a:r>
              <a:rPr lang="en-US" altLang="en-US" sz="2400" b="1" dirty="0" smtClean="0">
                <a:latin typeface="+mj-lt"/>
              </a:rPr>
              <a:t>) </a:t>
            </a:r>
            <a:r>
              <a:rPr lang="en-US" altLang="en-US" sz="2400" dirty="0" smtClean="0">
                <a:latin typeface="+mj-lt"/>
              </a:rPr>
              <a:t>viruses for use in vaccine production (polio, rabies, chicken pox, hepatitis B and measles).</a:t>
            </a:r>
          </a:p>
          <a:p>
            <a:pPr marL="660400" indent="-660400">
              <a:lnSpc>
                <a:spcPct val="80000"/>
              </a:lnSpc>
              <a:buFontTx/>
              <a:buNone/>
            </a:pPr>
            <a:endParaRPr lang="en-US" altLang="en-US" sz="1000" dirty="0" smtClean="0">
              <a:latin typeface="+mj-lt"/>
            </a:endParaRPr>
          </a:p>
          <a:p>
            <a:pPr marL="660400" indent="-660400">
              <a:lnSpc>
                <a:spcPct val="80000"/>
              </a:lnSpc>
              <a:buFontTx/>
              <a:buNone/>
            </a:pPr>
            <a:r>
              <a:rPr lang="en-US" altLang="en-US" sz="2800" dirty="0" smtClean="0">
                <a:latin typeface="+mj-lt"/>
              </a:rPr>
              <a:t>        </a:t>
            </a:r>
            <a:r>
              <a:rPr lang="en-US" altLang="en-US" sz="2400" b="1" dirty="0" smtClean="0">
                <a:latin typeface="+mj-lt"/>
              </a:rPr>
              <a:t>ii) </a:t>
            </a:r>
            <a:r>
              <a:rPr lang="en-US" altLang="en-US" sz="2400" dirty="0" smtClean="0">
                <a:latin typeface="+mj-lt"/>
              </a:rPr>
              <a:t>cells that have been genetically engineered to produce proteins that have medicinal or commercial value (monoclonal antibodies, insulin, hormones)</a:t>
            </a:r>
            <a:r>
              <a:rPr lang="en-US" altLang="en-US" sz="2400" dirty="0" smtClean="0">
                <a:latin typeface="Georgia" pitchFamily="18" charset="0"/>
              </a:rPr>
              <a:t>.</a:t>
            </a:r>
          </a:p>
          <a:p>
            <a:pPr marL="660400" indent="-660400">
              <a:lnSpc>
                <a:spcPct val="80000"/>
              </a:lnSpc>
              <a:buFontTx/>
              <a:buNone/>
            </a:pPr>
            <a:endParaRPr lang="en-US" altLang="en-US" sz="2800" dirty="0" smtClean="0">
              <a:latin typeface="Georgia" pitchFamily="18" charset="0"/>
            </a:endParaRPr>
          </a:p>
          <a:p>
            <a:pPr marL="660400" indent="-660400">
              <a:lnSpc>
                <a:spcPct val="80000"/>
              </a:lnSpc>
              <a:buFont typeface="Wingdings" pitchFamily="2" charset="2"/>
              <a:buNone/>
            </a:pPr>
            <a:r>
              <a:rPr lang="en-US" altLang="en-US" sz="2800" dirty="0" smtClean="0">
                <a:latin typeface="Georgia" pitchFamily="18" charset="0"/>
              </a:rPr>
              <a:t>       </a:t>
            </a:r>
            <a:endParaRPr lang="en-US" altLang="en-US" sz="2800" dirty="0" smtClean="0">
              <a:latin typeface="Georgia" pitchFamily="18" charset="0"/>
            </a:endParaRPr>
          </a:p>
        </p:txBody>
      </p:sp>
      <p:sp>
        <p:nvSpPr>
          <p:cNvPr id="4" name="Rectangle 3"/>
          <p:cNvSpPr txBox="1">
            <a:spLocks noChangeArrowheads="1"/>
          </p:cNvSpPr>
          <p:nvPr/>
        </p:nvSpPr>
        <p:spPr>
          <a:xfrm>
            <a:off x="457200" y="3810000"/>
            <a:ext cx="8229600"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itchFamily="2" charset="2"/>
              <a:buNone/>
            </a:pPr>
            <a:r>
              <a:rPr lang="en-US" altLang="en-US" sz="2800" dirty="0" smtClean="0">
                <a:latin typeface="Georgia" pitchFamily="18" charset="0"/>
              </a:rPr>
              <a:t>   </a:t>
            </a:r>
            <a:r>
              <a:rPr lang="en-US" altLang="en-US" sz="2400" b="1" dirty="0" smtClean="0">
                <a:latin typeface="+mj-lt"/>
              </a:rPr>
              <a:t>iii)</a:t>
            </a:r>
            <a:r>
              <a:rPr lang="en-US" altLang="en-US" sz="2400" dirty="0" smtClean="0">
                <a:latin typeface="+mj-lt"/>
              </a:rPr>
              <a:t> As replacement tissues and organs. Artificial skin for use </a:t>
            </a:r>
            <a:r>
              <a:rPr lang="en-US" altLang="en-US" sz="2400" dirty="0" err="1" smtClean="0">
                <a:latin typeface="+mj-lt"/>
              </a:rPr>
              <a:t>intreating</a:t>
            </a:r>
            <a:r>
              <a:rPr lang="en-US" altLang="en-US" sz="2400" dirty="0" smtClean="0">
                <a:latin typeface="+mj-lt"/>
              </a:rPr>
              <a:t> burns and ulcers is the first commercially available product.</a:t>
            </a:r>
          </a:p>
          <a:p>
            <a:pPr>
              <a:buFontTx/>
              <a:buNone/>
            </a:pPr>
            <a:endParaRPr lang="en-US" altLang="en-US" sz="500" dirty="0" smtClean="0">
              <a:latin typeface="+mj-lt"/>
            </a:endParaRPr>
          </a:p>
          <a:p>
            <a:pPr>
              <a:buSzPct val="120000"/>
              <a:buFont typeface="Wingdings" pitchFamily="2" charset="2"/>
              <a:buChar char="§"/>
            </a:pPr>
            <a:r>
              <a:rPr lang="en-US" altLang="en-US" sz="2400" dirty="0" smtClean="0">
                <a:latin typeface="+mj-lt"/>
              </a:rPr>
              <a:t>A potentially supply of replacement cells and tissues may come out of work currently being done with both embryonic and adult stem cells.</a:t>
            </a:r>
          </a:p>
          <a:p>
            <a:pPr>
              <a:buFont typeface="Wingdings" pitchFamily="2" charset="2"/>
              <a:buNone/>
            </a:pPr>
            <a:endParaRPr lang="en-US" altLang="en-US" sz="2800" dirty="0" smtClean="0">
              <a:latin typeface="Georgia" pitchFamily="18" charset="0"/>
            </a:endParaRPr>
          </a:p>
        </p:txBody>
      </p:sp>
    </p:spTree>
    <p:extLst>
      <p:ext uri="{BB962C8B-B14F-4D97-AF65-F5344CB8AC3E}">
        <p14:creationId xmlns:p14="http://schemas.microsoft.com/office/powerpoint/2010/main" val="37556288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457200"/>
            <a:ext cx="8229600" cy="1371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b="1" dirty="0" smtClean="0"/>
              <a:t>6) Genetic Counselling</a:t>
            </a:r>
            <a:r>
              <a:rPr lang="en-US" altLang="en-US" sz="3200" dirty="0" smtClean="0">
                <a:latin typeface="Georgia" pitchFamily="18" charset="0"/>
              </a:rPr>
              <a:t/>
            </a:r>
            <a:br>
              <a:rPr lang="en-US" altLang="en-US" sz="3200" dirty="0" smtClean="0">
                <a:latin typeface="Georgia" pitchFamily="18" charset="0"/>
              </a:rPr>
            </a:br>
            <a:endParaRPr lang="en-US" altLang="en-US" sz="3200" dirty="0" smtClean="0">
              <a:latin typeface="Georgia" pitchFamily="18" charset="0"/>
            </a:endParaRPr>
          </a:p>
        </p:txBody>
      </p:sp>
      <p:sp>
        <p:nvSpPr>
          <p:cNvPr id="3" name="Rectangle 3"/>
          <p:cNvSpPr txBox="1">
            <a:spLocks noChangeArrowheads="1"/>
          </p:cNvSpPr>
          <p:nvPr/>
        </p:nvSpPr>
        <p:spPr>
          <a:xfrm>
            <a:off x="457200" y="1219200"/>
            <a:ext cx="8229600" cy="4572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SzPct val="120000"/>
              <a:buFont typeface="Wingdings" pitchFamily="2" charset="2"/>
              <a:buChar char="§"/>
            </a:pPr>
            <a:r>
              <a:rPr lang="en-US" altLang="en-US" sz="2800" dirty="0" smtClean="0">
                <a:latin typeface="+mj-lt"/>
              </a:rPr>
              <a:t>Amniocentesis, a diagnostic technique that enables doctors to remove and culture fetal cells from pregnant women. These cells can be examined for abnormalities in their chromosomes and genes</a:t>
            </a:r>
            <a:r>
              <a:rPr lang="en-US" altLang="en-US" dirty="0" smtClean="0">
                <a:latin typeface="Georgia" pitchFamily="18" charset="0"/>
              </a:rPr>
              <a:t>.</a:t>
            </a:r>
          </a:p>
          <a:p>
            <a:endParaRPr lang="en-US" altLang="en-US" sz="1800" dirty="0" smtClean="0">
              <a:latin typeface="Georgia" pitchFamily="18" charset="0"/>
            </a:endParaRPr>
          </a:p>
        </p:txBody>
      </p:sp>
      <p:sp>
        <p:nvSpPr>
          <p:cNvPr id="4" name="Rectangle 2"/>
          <p:cNvSpPr txBox="1">
            <a:spLocks noChangeArrowheads="1"/>
          </p:cNvSpPr>
          <p:nvPr/>
        </p:nvSpPr>
        <p:spPr>
          <a:xfrm>
            <a:off x="457200" y="3352800"/>
            <a:ext cx="8229600" cy="1371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b="1" dirty="0" smtClean="0"/>
              <a:t>7) Genetic Engineering</a:t>
            </a:r>
            <a:endParaRPr lang="en-US" altLang="en-US" sz="3200" b="1" dirty="0" smtClean="0"/>
          </a:p>
        </p:txBody>
      </p:sp>
      <p:sp>
        <p:nvSpPr>
          <p:cNvPr id="5" name="Rectangle 3"/>
          <p:cNvSpPr txBox="1">
            <a:spLocks noChangeArrowheads="1"/>
          </p:cNvSpPr>
          <p:nvPr/>
        </p:nvSpPr>
        <p:spPr>
          <a:xfrm>
            <a:off x="457200" y="4114800"/>
            <a:ext cx="8229600"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SzPct val="120000"/>
              <a:buFont typeface="Wingdings" pitchFamily="2" charset="2"/>
              <a:buChar char="§"/>
            </a:pPr>
            <a:r>
              <a:rPr lang="en-US" altLang="en-US" sz="2800" dirty="0" smtClean="0">
                <a:latin typeface="+mj-lt"/>
              </a:rPr>
              <a:t>To reprogram cultured cells with new genetic material (DNA and genes).</a:t>
            </a:r>
          </a:p>
          <a:p>
            <a:pPr>
              <a:buSzPct val="120000"/>
              <a:buFont typeface="Wingdings" pitchFamily="2" charset="2"/>
              <a:buChar char="§"/>
            </a:pPr>
            <a:r>
              <a:rPr lang="en-US" altLang="en-US" sz="2800" dirty="0" smtClean="0">
                <a:latin typeface="+mj-lt"/>
              </a:rPr>
              <a:t>Also can be used to produce new proteins in large quantity</a:t>
            </a:r>
            <a:r>
              <a:rPr lang="en-US" altLang="en-US" dirty="0" smtClean="0">
                <a:latin typeface="Georgia" pitchFamily="18" charset="0"/>
              </a:rPr>
              <a:t>.</a:t>
            </a:r>
          </a:p>
          <a:p>
            <a:pPr>
              <a:buFontTx/>
              <a:buNone/>
            </a:pPr>
            <a:r>
              <a:rPr lang="en-US" altLang="en-US" dirty="0" smtClean="0">
                <a:latin typeface="Georgia" pitchFamily="18" charset="0"/>
              </a:rPr>
              <a:t> </a:t>
            </a:r>
          </a:p>
          <a:p>
            <a:endParaRPr lang="en-US" altLang="en-US" dirty="0" smtClean="0">
              <a:latin typeface="Georgia" pitchFamily="18" charset="0"/>
            </a:endParaRPr>
          </a:p>
        </p:txBody>
      </p:sp>
    </p:spTree>
    <p:extLst>
      <p:ext uri="{BB962C8B-B14F-4D97-AF65-F5344CB8AC3E}">
        <p14:creationId xmlns:p14="http://schemas.microsoft.com/office/powerpoint/2010/main" val="3588653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457200"/>
            <a:ext cx="8229600" cy="1371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b="1" dirty="0" smtClean="0"/>
              <a:t>8) Gene Therapy</a:t>
            </a:r>
            <a:r>
              <a:rPr lang="en-US" altLang="en-US" sz="3200" b="1" dirty="0" smtClean="0">
                <a:solidFill>
                  <a:srgbClr val="990099"/>
                </a:solidFill>
                <a:latin typeface="Georgia" pitchFamily="18" charset="0"/>
              </a:rPr>
              <a:t/>
            </a:r>
            <a:br>
              <a:rPr lang="en-US" altLang="en-US" sz="3200" b="1" dirty="0" smtClean="0">
                <a:solidFill>
                  <a:srgbClr val="990099"/>
                </a:solidFill>
                <a:latin typeface="Georgia" pitchFamily="18" charset="0"/>
              </a:rPr>
            </a:br>
            <a:endParaRPr lang="en-US" altLang="en-US" sz="3200" b="1" dirty="0" smtClean="0">
              <a:solidFill>
                <a:srgbClr val="990099"/>
              </a:solidFill>
              <a:latin typeface="Georgia" pitchFamily="18" charset="0"/>
            </a:endParaRPr>
          </a:p>
        </p:txBody>
      </p:sp>
      <p:sp>
        <p:nvSpPr>
          <p:cNvPr id="3" name="Rectangle 3"/>
          <p:cNvSpPr txBox="1">
            <a:spLocks noChangeArrowheads="1"/>
          </p:cNvSpPr>
          <p:nvPr/>
        </p:nvSpPr>
        <p:spPr>
          <a:xfrm>
            <a:off x="457200" y="1295400"/>
            <a:ext cx="8229600"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SzPct val="120000"/>
              <a:buFont typeface="Wingdings" pitchFamily="2" charset="2"/>
              <a:buChar char="§"/>
            </a:pPr>
            <a:r>
              <a:rPr lang="en-US" altLang="en-US" sz="2800" dirty="0" smtClean="0">
                <a:latin typeface="+mj-lt"/>
              </a:rPr>
              <a:t>The ability to genetically engineer cells has also led to their use for gene therapy.</a:t>
            </a:r>
          </a:p>
          <a:p>
            <a:pPr>
              <a:buSzPct val="120000"/>
              <a:buFont typeface="Wingdings" pitchFamily="2" charset="2"/>
              <a:buChar char="§"/>
            </a:pPr>
            <a:r>
              <a:rPr lang="en-US" altLang="en-US" sz="2800" dirty="0" smtClean="0">
                <a:latin typeface="+mj-lt"/>
              </a:rPr>
              <a:t>Cells can be removed from a patient lacking a functional gene and the missing or damaged gene can then be replaced.</a:t>
            </a:r>
          </a:p>
          <a:p>
            <a:endParaRPr lang="en-US" altLang="en-US" dirty="0" smtClean="0">
              <a:latin typeface="Georgia" pitchFamily="18" charset="0"/>
            </a:endParaRPr>
          </a:p>
        </p:txBody>
      </p:sp>
      <p:sp>
        <p:nvSpPr>
          <p:cNvPr id="4" name="Rectangle 2"/>
          <p:cNvSpPr txBox="1">
            <a:spLocks noChangeArrowheads="1"/>
          </p:cNvSpPr>
          <p:nvPr/>
        </p:nvSpPr>
        <p:spPr>
          <a:xfrm>
            <a:off x="457200" y="3733800"/>
            <a:ext cx="8229600" cy="1371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200" b="1" dirty="0" smtClean="0"/>
              <a:t>9) Drug Screening and Development</a:t>
            </a:r>
            <a:r>
              <a:rPr lang="en-US" altLang="en-US" sz="3200" b="1" dirty="0" smtClean="0">
                <a:solidFill>
                  <a:srgbClr val="990099"/>
                </a:solidFill>
              </a:rPr>
              <a:t/>
            </a:r>
            <a:br>
              <a:rPr lang="en-US" altLang="en-US" sz="3200" b="1" dirty="0" smtClean="0">
                <a:solidFill>
                  <a:srgbClr val="990099"/>
                </a:solidFill>
              </a:rPr>
            </a:br>
            <a:endParaRPr lang="en-US" altLang="en-US" sz="3200" b="1" dirty="0" smtClean="0">
              <a:solidFill>
                <a:srgbClr val="990099"/>
              </a:solidFill>
            </a:endParaRPr>
          </a:p>
        </p:txBody>
      </p:sp>
      <p:sp>
        <p:nvSpPr>
          <p:cNvPr id="5" name="Rectangle 3"/>
          <p:cNvSpPr txBox="1">
            <a:spLocks noChangeArrowheads="1"/>
          </p:cNvSpPr>
          <p:nvPr/>
        </p:nvSpPr>
        <p:spPr>
          <a:xfrm>
            <a:off x="457200" y="4572000"/>
            <a:ext cx="8458200"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SzPct val="120000"/>
              <a:buFont typeface="Wingdings" pitchFamily="2" charset="2"/>
              <a:buChar char="§"/>
            </a:pPr>
            <a:r>
              <a:rPr lang="en-US" altLang="en-US" sz="2800" dirty="0" smtClean="0">
                <a:latin typeface="+mj-lt"/>
              </a:rPr>
              <a:t>Cell-based assays have become increasingly important for the pharmaceutical industry as drugs.</a:t>
            </a:r>
          </a:p>
          <a:p>
            <a:endParaRPr lang="en-US" altLang="en-US" dirty="0" smtClean="0">
              <a:latin typeface="Georgia" pitchFamily="18" charset="0"/>
            </a:endParaRPr>
          </a:p>
        </p:txBody>
      </p:sp>
    </p:spTree>
    <p:extLst>
      <p:ext uri="{BB962C8B-B14F-4D97-AF65-F5344CB8AC3E}">
        <p14:creationId xmlns:p14="http://schemas.microsoft.com/office/powerpoint/2010/main" val="1149628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14400" y="3048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t>Tissue Culture</a:t>
            </a:r>
            <a:endParaRPr lang="en-US" altLang="en-US" sz="3600" b="1" dirty="0"/>
          </a:p>
        </p:txBody>
      </p:sp>
      <p:sp>
        <p:nvSpPr>
          <p:cNvPr id="3" name="Rectangle 3"/>
          <p:cNvSpPr txBox="1">
            <a:spLocks noChangeArrowheads="1"/>
          </p:cNvSpPr>
          <p:nvPr/>
        </p:nvSpPr>
        <p:spPr>
          <a:xfrm>
            <a:off x="381000" y="1676400"/>
            <a:ext cx="80772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smtClean="0"/>
              <a:t>Fragments of excised tissue are grown in culture media</a:t>
            </a:r>
          </a:p>
          <a:p>
            <a:r>
              <a:rPr lang="en-US" altLang="en-US" sz="2800" dirty="0" smtClean="0"/>
              <a:t>Advantages </a:t>
            </a:r>
          </a:p>
          <a:p>
            <a:pPr lvl="1"/>
            <a:r>
              <a:rPr lang="en-US" altLang="en-US" sz="2400" dirty="0" smtClean="0"/>
              <a:t>Some normal functions may be maintained. </a:t>
            </a:r>
          </a:p>
          <a:p>
            <a:pPr lvl="1"/>
            <a:r>
              <a:rPr lang="en-US" altLang="en-US" sz="2400" dirty="0" smtClean="0"/>
              <a:t>Better than organ culture for scale-up but not ideal.</a:t>
            </a:r>
          </a:p>
          <a:p>
            <a:r>
              <a:rPr lang="en-US" altLang="en-US" sz="2800" dirty="0" smtClean="0"/>
              <a:t>Disadvantages</a:t>
            </a:r>
          </a:p>
          <a:p>
            <a:pPr lvl="1"/>
            <a:r>
              <a:rPr lang="en-US" altLang="en-US" sz="2400" dirty="0" smtClean="0"/>
              <a:t>Original organization of tissue is lost. </a:t>
            </a:r>
          </a:p>
          <a:p>
            <a:endParaRPr lang="en-US" altLang="en-US" sz="2800" dirty="0"/>
          </a:p>
        </p:txBody>
      </p:sp>
    </p:spTree>
    <p:extLst>
      <p:ext uri="{BB962C8B-B14F-4D97-AF65-F5344CB8AC3E}">
        <p14:creationId xmlns:p14="http://schemas.microsoft.com/office/powerpoint/2010/main" val="3028593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38200" y="3048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t>Cell Culture</a:t>
            </a:r>
            <a:endParaRPr lang="en-US" altLang="en-US" sz="3600" b="1" dirty="0"/>
          </a:p>
        </p:txBody>
      </p:sp>
      <p:sp>
        <p:nvSpPr>
          <p:cNvPr id="3" name="Rectangle 3"/>
          <p:cNvSpPr txBox="1">
            <a:spLocks noChangeArrowheads="1"/>
          </p:cNvSpPr>
          <p:nvPr/>
        </p:nvSpPr>
        <p:spPr>
          <a:xfrm>
            <a:off x="762000" y="1600200"/>
            <a:ext cx="7772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smtClean="0"/>
              <a:t>Tissue from an explant is dispersed, mostly enzymatically, into a cell suspension which may then be cultured as a monolayer or suspension culture. </a:t>
            </a:r>
          </a:p>
          <a:p>
            <a:r>
              <a:rPr lang="en-US" altLang="en-US" sz="2800" dirty="0" smtClean="0"/>
              <a:t>Advantages</a:t>
            </a:r>
          </a:p>
          <a:p>
            <a:pPr lvl="1"/>
            <a:r>
              <a:rPr lang="en-US" altLang="en-US" sz="2400" dirty="0" smtClean="0"/>
              <a:t>Development of a cell line over several generations </a:t>
            </a:r>
          </a:p>
          <a:p>
            <a:pPr lvl="1"/>
            <a:r>
              <a:rPr lang="en-US" altLang="en-US" sz="2400" dirty="0" smtClean="0"/>
              <a:t>Scale-up is possible </a:t>
            </a:r>
          </a:p>
          <a:p>
            <a:r>
              <a:rPr lang="en-US" altLang="en-US" sz="2800" dirty="0" smtClean="0"/>
              <a:t>Disadvantages</a:t>
            </a:r>
          </a:p>
          <a:p>
            <a:pPr lvl="1"/>
            <a:r>
              <a:rPr lang="en-US" altLang="en-US" sz="2400" dirty="0" smtClean="0"/>
              <a:t>Cells may lose some differentiated characteristics.</a:t>
            </a:r>
          </a:p>
          <a:p>
            <a:endParaRPr lang="en-US" altLang="en-US" sz="2800" dirty="0"/>
          </a:p>
        </p:txBody>
      </p:sp>
    </p:spTree>
    <p:extLst>
      <p:ext uri="{BB962C8B-B14F-4D97-AF65-F5344CB8AC3E}">
        <p14:creationId xmlns:p14="http://schemas.microsoft.com/office/powerpoint/2010/main" val="138436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914400" y="3048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smtClean="0"/>
              <a:t>Why do we need Cell culture?</a:t>
            </a:r>
            <a:endParaRPr lang="en-US" altLang="en-US" sz="3600" b="1" dirty="0"/>
          </a:p>
        </p:txBody>
      </p:sp>
      <p:sp>
        <p:nvSpPr>
          <p:cNvPr id="3" name="Rectangle 3"/>
          <p:cNvSpPr txBox="1">
            <a:spLocks noChangeArrowheads="1"/>
          </p:cNvSpPr>
          <p:nvPr/>
        </p:nvSpPr>
        <p:spPr>
          <a:xfrm>
            <a:off x="838200" y="1371600"/>
            <a:ext cx="7772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u="sng" dirty="0" smtClean="0"/>
              <a:t>Research</a:t>
            </a:r>
            <a:endParaRPr lang="en-US" altLang="en-US" sz="2800" dirty="0" smtClean="0"/>
          </a:p>
          <a:p>
            <a:pPr lvl="1"/>
            <a:r>
              <a:rPr lang="en-US" altLang="en-US" sz="2400" dirty="0" smtClean="0"/>
              <a:t>To overcome problems in studying cellular behavior such as:</a:t>
            </a:r>
          </a:p>
          <a:p>
            <a:pPr lvl="2"/>
            <a:r>
              <a:rPr lang="en-US" altLang="en-US" sz="2000" dirty="0" smtClean="0"/>
              <a:t>confounding effects of the surrounding tissues </a:t>
            </a:r>
          </a:p>
          <a:p>
            <a:pPr lvl="2"/>
            <a:r>
              <a:rPr lang="en-US" altLang="en-US" sz="2000" dirty="0" smtClean="0"/>
              <a:t>variations that might arise in animals under experimental stress</a:t>
            </a:r>
          </a:p>
          <a:p>
            <a:pPr lvl="1"/>
            <a:r>
              <a:rPr lang="en-US" altLang="en-US" sz="2400" dirty="0" smtClean="0"/>
              <a:t>Reduce animal use</a:t>
            </a:r>
          </a:p>
          <a:p>
            <a:r>
              <a:rPr lang="en-US" altLang="en-US" sz="2800" u="sng" dirty="0" smtClean="0"/>
              <a:t>Commercial or large-scale production</a:t>
            </a:r>
            <a:endParaRPr lang="en-US" altLang="en-US" sz="2800" dirty="0" smtClean="0"/>
          </a:p>
          <a:p>
            <a:pPr lvl="1"/>
            <a:r>
              <a:rPr lang="en-US" altLang="en-US" sz="2400" dirty="0" smtClean="0"/>
              <a:t>Production of cell material: vaccine, antibody, hormone</a:t>
            </a:r>
          </a:p>
          <a:p>
            <a:pPr>
              <a:buFontTx/>
              <a:buNone/>
            </a:pPr>
            <a:endParaRPr lang="en-US" altLang="en-US" sz="2800" dirty="0" smtClean="0"/>
          </a:p>
          <a:p>
            <a:pPr lvl="1"/>
            <a:endParaRPr lang="en-US" altLang="en-US" sz="2400" dirty="0"/>
          </a:p>
        </p:txBody>
      </p:sp>
    </p:spTree>
    <p:extLst>
      <p:ext uri="{BB962C8B-B14F-4D97-AF65-F5344CB8AC3E}">
        <p14:creationId xmlns:p14="http://schemas.microsoft.com/office/powerpoint/2010/main" val="1476683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457200"/>
            <a:ext cx="77724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2800" b="1" dirty="0" smtClean="0">
                <a:latin typeface="Arial" charset="0"/>
              </a:rPr>
              <a:t>Advantages</a:t>
            </a:r>
            <a:endParaRPr lang="en-GB" altLang="en-US" sz="3200" b="1" dirty="0">
              <a:latin typeface="Arial" charset="0"/>
            </a:endParaRPr>
          </a:p>
        </p:txBody>
      </p:sp>
      <p:sp>
        <p:nvSpPr>
          <p:cNvPr id="3" name="Rectangle 3"/>
          <p:cNvSpPr txBox="1">
            <a:spLocks noChangeArrowheads="1"/>
          </p:cNvSpPr>
          <p:nvPr/>
        </p:nvSpPr>
        <p:spPr>
          <a:xfrm>
            <a:off x="685800" y="1295400"/>
            <a:ext cx="7772400" cy="4114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altLang="en-US" sz="2400" dirty="0" smtClean="0">
                <a:latin typeface="Arial" charset="0"/>
              </a:rPr>
              <a:t>Study of cell behaviour without the variations that occur in animal</a:t>
            </a:r>
          </a:p>
          <a:p>
            <a:r>
              <a:rPr lang="en-GB" altLang="en-US" sz="2400" dirty="0" smtClean="0">
                <a:latin typeface="Arial" charset="0"/>
              </a:rPr>
              <a:t>Control of the growth environment leads to uniformity of sample</a:t>
            </a:r>
          </a:p>
          <a:p>
            <a:r>
              <a:rPr lang="en-GB" altLang="en-US" sz="2400" dirty="0" smtClean="0">
                <a:latin typeface="Arial" charset="0"/>
              </a:rPr>
              <a:t>Characteristics of cells can be maintained over several generations, leading to good reproducibility between experiments</a:t>
            </a:r>
          </a:p>
          <a:p>
            <a:r>
              <a:rPr lang="en-GB" altLang="en-US" sz="2400" dirty="0" smtClean="0">
                <a:latin typeface="Arial" charset="0"/>
              </a:rPr>
              <a:t>Cultures can be exposed to reagents e.g. radio-chemicals or drugs at defined concentrations</a:t>
            </a:r>
          </a:p>
          <a:p>
            <a:r>
              <a:rPr lang="en-GB" altLang="en-US" sz="2400" dirty="0" smtClean="0">
                <a:latin typeface="Arial" charset="0"/>
              </a:rPr>
              <a:t>Finally it avoids the legal, moral and ethical problems of animal experimentation</a:t>
            </a:r>
          </a:p>
          <a:p>
            <a:endParaRPr lang="en-GB" altLang="en-US" sz="2800" dirty="0">
              <a:solidFill>
                <a:schemeClr val="accent1"/>
              </a:solidFill>
              <a:latin typeface="Arial" charset="0"/>
            </a:endParaRPr>
          </a:p>
        </p:txBody>
      </p:sp>
    </p:spTree>
    <p:extLst>
      <p:ext uri="{BB962C8B-B14F-4D97-AF65-F5344CB8AC3E}">
        <p14:creationId xmlns:p14="http://schemas.microsoft.com/office/powerpoint/2010/main" val="844335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609600"/>
            <a:ext cx="7772400" cy="609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z="2800" b="1" dirty="0" smtClean="0">
                <a:latin typeface="Arial" charset="0"/>
              </a:rPr>
              <a:t>Disadvantages</a:t>
            </a:r>
            <a:endParaRPr lang="en-GB" altLang="en-US" sz="2800" b="1" dirty="0">
              <a:latin typeface="Arial" charset="0"/>
            </a:endParaRPr>
          </a:p>
        </p:txBody>
      </p:sp>
      <p:sp>
        <p:nvSpPr>
          <p:cNvPr id="3" name="Rectangle 3"/>
          <p:cNvSpPr txBox="1">
            <a:spLocks noChangeArrowheads="1"/>
          </p:cNvSpPr>
          <p:nvPr/>
        </p:nvSpPr>
        <p:spPr>
          <a:xfrm>
            <a:off x="685800" y="1219200"/>
            <a:ext cx="7772400" cy="4876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altLang="en-US" sz="2800" dirty="0" smtClean="0">
                <a:latin typeface="Arial" charset="0"/>
              </a:rPr>
              <a:t>Have to develop standardised techniques in order to maintain healthy reproducible cells for experiments</a:t>
            </a:r>
          </a:p>
          <a:p>
            <a:r>
              <a:rPr lang="en-GB" altLang="en-US" sz="2800" dirty="0" smtClean="0">
                <a:latin typeface="Arial" charset="0"/>
              </a:rPr>
              <a:t>Takes time to learn aseptic technique</a:t>
            </a:r>
          </a:p>
          <a:p>
            <a:r>
              <a:rPr lang="en-GB" altLang="en-US" sz="2800" dirty="0" smtClean="0">
                <a:latin typeface="Arial" charset="0"/>
              </a:rPr>
              <a:t>Quantity of material is limited</a:t>
            </a:r>
          </a:p>
          <a:p>
            <a:r>
              <a:rPr lang="en-GB" altLang="en-US" sz="2800" dirty="0" smtClean="0">
                <a:latin typeface="Arial" charset="0"/>
              </a:rPr>
              <a:t>Dedifferentiation and selection can occur and many of the original cellular mechanisms can be lost</a:t>
            </a:r>
            <a:endParaRPr lang="en-GB" altLang="en-US" sz="2800" dirty="0">
              <a:latin typeface="Arial" charset="0"/>
            </a:endParaRPr>
          </a:p>
        </p:txBody>
      </p:sp>
    </p:spTree>
    <p:extLst>
      <p:ext uri="{BB962C8B-B14F-4D97-AF65-F5344CB8AC3E}">
        <p14:creationId xmlns:p14="http://schemas.microsoft.com/office/powerpoint/2010/main" val="1030244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2260</Words>
  <Application>Microsoft Office PowerPoint</Application>
  <PresentationFormat>On-screen Show (4:3)</PresentationFormat>
  <Paragraphs>338</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25</cp:revision>
  <dcterms:created xsi:type="dcterms:W3CDTF">2016-03-03T11:50:18Z</dcterms:created>
  <dcterms:modified xsi:type="dcterms:W3CDTF">2016-04-04T13:06:42Z</dcterms:modified>
</cp:coreProperties>
</file>