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7"/>
  </p:notesMasterIdLst>
  <p:handoutMasterIdLst>
    <p:handoutMasterId r:id="rId38"/>
  </p:handoutMasterIdLst>
  <p:sldIdLst>
    <p:sldId id="266" r:id="rId2"/>
    <p:sldId id="280" r:id="rId3"/>
    <p:sldId id="300" r:id="rId4"/>
    <p:sldId id="301" r:id="rId5"/>
    <p:sldId id="302" r:id="rId6"/>
    <p:sldId id="303" r:id="rId7"/>
    <p:sldId id="304" r:id="rId8"/>
    <p:sldId id="305" r:id="rId9"/>
    <p:sldId id="306" r:id="rId10"/>
    <p:sldId id="307" r:id="rId11"/>
    <p:sldId id="308" r:id="rId12"/>
    <p:sldId id="285" r:id="rId13"/>
    <p:sldId id="286" r:id="rId14"/>
    <p:sldId id="287" r:id="rId15"/>
    <p:sldId id="312" r:id="rId16"/>
    <p:sldId id="313" r:id="rId17"/>
    <p:sldId id="314" r:id="rId18"/>
    <p:sldId id="330" r:id="rId19"/>
    <p:sldId id="331" r:id="rId20"/>
    <p:sldId id="332" r:id="rId21"/>
    <p:sldId id="318" r:id="rId22"/>
    <p:sldId id="333" r:id="rId23"/>
    <p:sldId id="281" r:id="rId24"/>
    <p:sldId id="321" r:id="rId25"/>
    <p:sldId id="334" r:id="rId26"/>
    <p:sldId id="335" r:id="rId27"/>
    <p:sldId id="336" r:id="rId28"/>
    <p:sldId id="337" r:id="rId29"/>
    <p:sldId id="326" r:id="rId30"/>
    <p:sldId id="327" r:id="rId31"/>
    <p:sldId id="328" r:id="rId32"/>
    <p:sldId id="329" r:id="rId33"/>
    <p:sldId id="289" r:id="rId34"/>
    <p:sldId id="288" r:id="rId35"/>
    <p:sldId id="290"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E5FF"/>
    <a:srgbClr val="FFCCFF"/>
    <a:srgbClr val="3333FF"/>
    <a:srgbClr val="CCFFCC"/>
    <a:srgbClr val="003366"/>
    <a:srgbClr val="69389A"/>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331" autoAdjust="0"/>
    <p:restoredTop sz="86067" autoAdjust="0"/>
  </p:normalViewPr>
  <p:slideViewPr>
    <p:cSldViewPr>
      <p:cViewPr varScale="1">
        <p:scale>
          <a:sx n="98" d="100"/>
          <a:sy n="98" d="100"/>
        </p:scale>
        <p:origin x="876" y="7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20" d="100"/>
          <a:sy n="120" d="100"/>
        </p:scale>
        <p:origin x="-232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286084E9-ED99-4BE5-8623-8B23E5AB2BB3}" type="slidenum">
              <a:rPr lang="en-US"/>
              <a:pPr>
                <a:defRPr/>
              </a:pPr>
              <a:t>‹#›</a:t>
            </a:fld>
            <a:endParaRPr lang="en-US"/>
          </a:p>
        </p:txBody>
      </p:sp>
    </p:spTree>
    <p:extLst>
      <p:ext uri="{BB962C8B-B14F-4D97-AF65-F5344CB8AC3E}">
        <p14:creationId xmlns:p14="http://schemas.microsoft.com/office/powerpoint/2010/main" val="1295325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005E5B1E-4D5C-498A-B6B0-E96F2DD0EDA5}" type="slidenum">
              <a:rPr lang="en-US"/>
              <a:pPr>
                <a:defRPr/>
              </a:pPr>
              <a:t>‹#›</a:t>
            </a:fld>
            <a:endParaRPr lang="en-US" dirty="0"/>
          </a:p>
        </p:txBody>
      </p:sp>
    </p:spTree>
    <p:extLst>
      <p:ext uri="{BB962C8B-B14F-4D97-AF65-F5344CB8AC3E}">
        <p14:creationId xmlns:p14="http://schemas.microsoft.com/office/powerpoint/2010/main" val="3184412564"/>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xfrm>
            <a:off x="685800" y="4343400"/>
            <a:ext cx="5486400" cy="4191000"/>
          </a:xfrm>
          <a:noFill/>
        </p:spPr>
        <p:txBody>
          <a:bodyPr wrap="square" numCol="1" anchor="t" anchorCtr="0" compatLnSpc="1">
            <a:prstTxWarp prst="textNoShape">
              <a:avLst/>
            </a:prstTxWarp>
          </a:bodyPr>
          <a:lstStyle/>
          <a:p>
            <a:pPr eaLnBrk="1" hangingPunct="1">
              <a:lnSpc>
                <a:spcPct val="90000"/>
              </a:lnSpc>
              <a:spcBef>
                <a:spcPct val="0"/>
              </a:spcBef>
            </a:pPr>
            <a:endParaRPr lang="en-US" sz="1100" dirty="0" smtClean="0">
              <a:latin typeface="Times New Roman" charset="0"/>
            </a:endParaRPr>
          </a:p>
        </p:txBody>
      </p:sp>
      <p:sp>
        <p:nvSpPr>
          <p:cNvPr id="92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5D1C21-B96B-4DD5-976F-BA3160D57DDC}" type="slidenum">
              <a:rPr lang="en-US">
                <a:ea typeface="ＭＳ Ｐゴシック" charset="-128"/>
                <a:cs typeface="ＭＳ Ｐゴシック" charset="-128"/>
              </a:rPr>
              <a:pPr fontAlgn="base">
                <a:spcBef>
                  <a:spcPct val="0"/>
                </a:spcBef>
                <a:spcAft>
                  <a:spcPct val="0"/>
                </a:spcAft>
                <a:defRPr/>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3901826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F69BF-CA16-4A8E-9C5C-4A6757F398AC}" type="slidenum">
              <a:rPr lang="en-US">
                <a:ea typeface="ＭＳ Ｐゴシック" charset="-128"/>
                <a:cs typeface="ＭＳ Ｐゴシック" charset="-128"/>
              </a:rPr>
              <a:pPr fontAlgn="base">
                <a:spcBef>
                  <a:spcPct val="0"/>
                </a:spcBef>
                <a:spcAft>
                  <a:spcPct val="0"/>
                </a:spcAft>
                <a:defRPr/>
              </a:pPr>
              <a:t>9</a:t>
            </a:fld>
            <a:endParaRPr lang="en-US">
              <a:ea typeface="ＭＳ Ｐゴシック" charset="-128"/>
              <a:cs typeface="ＭＳ Ｐゴシック" charset="-128"/>
            </a:endParaRPr>
          </a:p>
        </p:txBody>
      </p:sp>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8833E4F-4A23-4879-BFEB-28131EEA9FDC}" type="slidenum">
              <a:rPr lang="en-US" sz="1200">
                <a:latin typeface="Calibri" charset="0"/>
                <a:ea typeface="Arial" charset="0"/>
                <a:cs typeface="Arial" charset="0"/>
              </a:rPr>
              <a:pPr algn="r"/>
              <a:t>9</a:t>
            </a:fld>
            <a:endParaRPr lang="en-US" sz="1200">
              <a:latin typeface="Calibri" charset="0"/>
              <a:ea typeface="Arial" charset="0"/>
              <a:cs typeface="Arial" charset="0"/>
            </a:endParaRPr>
          </a:p>
        </p:txBody>
      </p:sp>
      <p:sp>
        <p:nvSpPr>
          <p:cNvPr id="27651" name="Rectangle 2"/>
          <p:cNvSpPr>
            <a:spLocks noGrp="1" noRot="1" noChangeAspect="1" noChangeArrowheads="1" noTextEdit="1"/>
          </p:cNvSpPr>
          <p:nvPr>
            <p:ph type="sldImg"/>
          </p:nvPr>
        </p:nvSpPr>
        <p:spPr bwMode="auto">
          <a:xfrm>
            <a:off x="1143000" y="552450"/>
            <a:ext cx="4572000" cy="3429000"/>
          </a:xfrm>
          <a:noFill/>
          <a:ln>
            <a:solidFill>
              <a:srgbClr val="000000"/>
            </a:solidFill>
            <a:miter lim="800000"/>
            <a:headEnd/>
            <a:tailEnd/>
          </a:ln>
        </p:spPr>
      </p:sp>
      <p:sp>
        <p:nvSpPr>
          <p:cNvPr id="27652"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marL="233363" indent="-233363"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810517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A2E7A4-9884-4940-9B14-655966A4F007}" type="slidenum">
              <a:rPr lang="en-US">
                <a:ea typeface="ＭＳ Ｐゴシック" charset="-128"/>
                <a:cs typeface="ＭＳ Ｐゴシック" charset="-128"/>
              </a:rPr>
              <a:pPr fontAlgn="base">
                <a:spcBef>
                  <a:spcPct val="0"/>
                </a:spcBef>
                <a:spcAft>
                  <a:spcPct val="0"/>
                </a:spcAft>
                <a:defRPr/>
              </a:pPr>
              <a:t>10</a:t>
            </a:fld>
            <a:endParaRPr lang="en-US">
              <a:ea typeface="ＭＳ Ｐゴシック" charset="-128"/>
              <a:cs typeface="ＭＳ Ｐゴシック" charset="-128"/>
            </a:endParaRPr>
          </a:p>
        </p:txBody>
      </p:sp>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E7E4770-FEB0-4D64-9920-530440CF9E0F}" type="slidenum">
              <a:rPr lang="en-US" sz="1200">
                <a:latin typeface="Calibri" charset="0"/>
                <a:ea typeface="Arial" charset="0"/>
                <a:cs typeface="Arial" charset="0"/>
              </a:rPr>
              <a:pPr algn="r"/>
              <a:t>10</a:t>
            </a:fld>
            <a:endParaRPr lang="en-US" sz="1200">
              <a:latin typeface="Calibri" charset="0"/>
              <a:ea typeface="Arial" charset="0"/>
              <a:cs typeface="Arial" charset="0"/>
            </a:endParaRPr>
          </a:p>
        </p:txBody>
      </p:sp>
      <p:sp>
        <p:nvSpPr>
          <p:cNvPr id="29699" name="Rectangle 2"/>
          <p:cNvSpPr>
            <a:spLocks noGrp="1" noRot="1" noChangeAspect="1" noChangeArrowheads="1" noTextEdit="1"/>
          </p:cNvSpPr>
          <p:nvPr>
            <p:ph type="sldImg"/>
          </p:nvPr>
        </p:nvSpPr>
        <p:spPr bwMode="auto">
          <a:xfrm>
            <a:off x="1143000" y="552450"/>
            <a:ext cx="4572000" cy="3429000"/>
          </a:xfrm>
          <a:noFill/>
          <a:ln>
            <a:solidFill>
              <a:srgbClr val="000000"/>
            </a:solidFill>
            <a:miter lim="800000"/>
            <a:headEnd/>
            <a:tailEnd/>
          </a:ln>
        </p:spPr>
      </p:sp>
      <p:sp>
        <p:nvSpPr>
          <p:cNvPr id="29700"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953116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3EFC86-66B0-411F-B164-6746F2A340E6}" type="slidenum">
              <a:rPr lang="en-US">
                <a:ea typeface="ＭＳ Ｐゴシック" charset="-128"/>
                <a:cs typeface="ＭＳ Ｐゴシック" charset="-128"/>
              </a:rPr>
              <a:pPr fontAlgn="base">
                <a:spcBef>
                  <a:spcPct val="0"/>
                </a:spcBef>
                <a:spcAft>
                  <a:spcPct val="0"/>
                </a:spcAft>
                <a:defRPr/>
              </a:pPr>
              <a:t>11</a:t>
            </a:fld>
            <a:endParaRPr lang="en-US">
              <a:ea typeface="ＭＳ Ｐゴシック" charset="-128"/>
              <a:cs typeface="ＭＳ Ｐゴシック" charset="-128"/>
            </a:endParaRPr>
          </a:p>
        </p:txBody>
      </p:sp>
      <p:sp>
        <p:nvSpPr>
          <p:cNvPr id="31746" name="Rectangle 3"/>
          <p:cNvSpPr>
            <a:spLocks noGrp="1" noChangeArrowheads="1"/>
          </p:cNvSpPr>
          <p:nvPr>
            <p:ph type="body" idx="1"/>
          </p:nvPr>
        </p:nvSpPr>
        <p:spPr bwMode="auto">
          <a:xfrm>
            <a:off x="533400" y="3962400"/>
            <a:ext cx="6019800" cy="4876800"/>
          </a:xfrm>
          <a:noFill/>
        </p:spPr>
        <p:txBody>
          <a:bodyPr wrap="square" numCol="1" anchor="t" anchorCtr="0" compatLnSpc="1">
            <a:prstTxWarp prst="textNoShape">
              <a:avLst/>
            </a:prstTxWarp>
          </a:bodyPr>
          <a:lstStyle/>
          <a:p>
            <a:pPr eaLnBrk="1" hangingPunct="1">
              <a:spcBef>
                <a:spcPct val="0"/>
              </a:spcBef>
            </a:pPr>
            <a:endParaRPr lang="en-US" sz="1100" b="1" i="1" dirty="0" smtClean="0">
              <a:latin typeface="Times New Roman" charset="0"/>
            </a:endParaRPr>
          </a:p>
        </p:txBody>
      </p:sp>
      <p:sp>
        <p:nvSpPr>
          <p:cNvPr id="31747" name="Slide Image Placeholder 6"/>
          <p:cNvSpPr>
            <a:spLocks noGrp="1" noRot="1" noChangeAspect="1"/>
          </p:cNvSpPr>
          <p:nvPr>
            <p:ph type="sldImg"/>
          </p:nvPr>
        </p:nvSpPr>
        <p:spPr bwMode="auto">
          <a:xfrm>
            <a:off x="1295400" y="609600"/>
            <a:ext cx="4191000" cy="3143250"/>
          </a:xfrm>
          <a:noFill/>
          <a:ln>
            <a:solidFill>
              <a:srgbClr val="000000"/>
            </a:solidFill>
            <a:miter lim="800000"/>
            <a:headEnd/>
            <a:tailEnd/>
          </a:ln>
        </p:spPr>
      </p:sp>
    </p:spTree>
    <p:extLst>
      <p:ext uri="{BB962C8B-B14F-4D97-AF65-F5344CB8AC3E}">
        <p14:creationId xmlns:p14="http://schemas.microsoft.com/office/powerpoint/2010/main" val="1119908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ED3A2B-AAD8-47FF-BF75-45ABBFEF8492}" type="slidenum">
              <a:rPr lang="en-US">
                <a:solidFill>
                  <a:srgbClr val="000000"/>
                </a:solidFill>
                <a:ea typeface="ＭＳ Ｐゴシック" charset="-128"/>
                <a:cs typeface="ＭＳ Ｐゴシック" charset="-128"/>
              </a:rPr>
              <a:pPr fontAlgn="base">
                <a:spcBef>
                  <a:spcPct val="0"/>
                </a:spcBef>
                <a:spcAft>
                  <a:spcPct val="0"/>
                </a:spcAft>
                <a:defRPr/>
              </a:pPr>
              <a:t>12</a:t>
            </a:fld>
            <a:endParaRPr lang="en-US">
              <a:solidFill>
                <a:srgbClr val="000000"/>
              </a:solidFill>
              <a:ea typeface="ＭＳ Ｐゴシック" charset="-128"/>
              <a:cs typeface="ＭＳ Ｐゴシック" charset="-128"/>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462635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C25F7A-48AB-4097-901D-90C0C8CF7524}" type="slidenum">
              <a:rPr lang="en-US">
                <a:solidFill>
                  <a:srgbClr val="000000"/>
                </a:solidFill>
                <a:ea typeface="ＭＳ Ｐゴシック" charset="-128"/>
                <a:cs typeface="ＭＳ Ｐゴシック" charset="-128"/>
              </a:rPr>
              <a:pPr fontAlgn="base">
                <a:spcBef>
                  <a:spcPct val="0"/>
                </a:spcBef>
                <a:spcAft>
                  <a:spcPct val="0"/>
                </a:spcAft>
                <a:defRPr/>
              </a:pPr>
              <a:t>13</a:t>
            </a:fld>
            <a:endParaRPr lang="en-US">
              <a:solidFill>
                <a:srgbClr val="000000"/>
              </a:solidFill>
              <a:ea typeface="ＭＳ Ｐゴシック" charset="-128"/>
              <a:cs typeface="ＭＳ Ｐゴシック" charset="-128"/>
            </a:endParaRPr>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306545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45E816-D7B2-4524-901D-21C441D3FCE0}" type="slidenum">
              <a:rPr lang="en-US">
                <a:ea typeface="ＭＳ Ｐゴシック" charset="-128"/>
                <a:cs typeface="ＭＳ Ｐゴシック" charset="-128"/>
              </a:rPr>
              <a:pPr fontAlgn="base">
                <a:spcBef>
                  <a:spcPct val="0"/>
                </a:spcBef>
                <a:spcAft>
                  <a:spcPct val="0"/>
                </a:spcAft>
                <a:defRPr/>
              </a:pPr>
              <a:t>14</a:t>
            </a:fld>
            <a:endParaRPr lang="en-US">
              <a:ea typeface="ＭＳ Ｐゴシック" charset="-128"/>
              <a:cs typeface="ＭＳ Ｐゴシック" charset="-128"/>
            </a:endParaRPr>
          </a:p>
        </p:txBody>
      </p:sp>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209600C-7BD4-4D4E-A9A3-BDD0D7DF3912}" type="slidenum">
              <a:rPr lang="en-US" sz="1200">
                <a:latin typeface="Calibri" charset="0"/>
                <a:ea typeface="Arial" charset="0"/>
                <a:cs typeface="Arial" charset="0"/>
              </a:rPr>
              <a:pPr algn="r"/>
              <a:t>14</a:t>
            </a:fld>
            <a:endParaRPr lang="en-US" sz="1200">
              <a:latin typeface="Calibri" charset="0"/>
              <a:ea typeface="Arial" charset="0"/>
              <a:cs typeface="Arial" charset="0"/>
            </a:endParaRPr>
          </a:p>
        </p:txBody>
      </p:sp>
      <p:sp>
        <p:nvSpPr>
          <p:cNvPr id="37891"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37892"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210474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942F1A-46C5-47A3-9195-5FD82148878F}" type="slidenum">
              <a:rPr lang="en-US">
                <a:ea typeface="ＭＳ Ｐゴシック" charset="-128"/>
                <a:cs typeface="ＭＳ Ｐゴシック" charset="-128"/>
              </a:rPr>
              <a:pPr fontAlgn="base">
                <a:spcBef>
                  <a:spcPct val="0"/>
                </a:spcBef>
                <a:spcAft>
                  <a:spcPct val="0"/>
                </a:spcAft>
                <a:defRPr/>
              </a:pPr>
              <a:t>15</a:t>
            </a:fld>
            <a:endParaRPr lang="en-US">
              <a:ea typeface="ＭＳ Ｐゴシック" charset="-128"/>
              <a:cs typeface="ＭＳ Ｐゴシック" charset="-128"/>
            </a:endParaRPr>
          </a:p>
        </p:txBody>
      </p:sp>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29389EC-B065-49D7-95B5-70F7CCA6C0DE}" type="slidenum">
              <a:rPr lang="en-US" sz="1200">
                <a:latin typeface="Calibri" charset="0"/>
                <a:ea typeface="Arial" charset="0"/>
                <a:cs typeface="Arial" charset="0"/>
              </a:rPr>
              <a:pPr algn="r"/>
              <a:t>15</a:t>
            </a:fld>
            <a:endParaRPr lang="en-US" sz="1200">
              <a:latin typeface="Calibri" charset="0"/>
              <a:ea typeface="Arial" charset="0"/>
              <a:cs typeface="Arial" charset="0"/>
            </a:endParaRPr>
          </a:p>
        </p:txBody>
      </p:sp>
      <p:sp>
        <p:nvSpPr>
          <p:cNvPr id="39939"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39940"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175197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EF45DA-C7A2-470D-B84A-B043C98ED80D}" type="slidenum">
              <a:rPr lang="en-US">
                <a:ea typeface="ＭＳ Ｐゴシック" charset="-128"/>
                <a:cs typeface="ＭＳ Ｐゴシック" charset="-128"/>
              </a:rPr>
              <a:pPr fontAlgn="base">
                <a:spcBef>
                  <a:spcPct val="0"/>
                </a:spcBef>
                <a:spcAft>
                  <a:spcPct val="0"/>
                </a:spcAft>
                <a:defRPr/>
              </a:pPr>
              <a:t>16</a:t>
            </a:fld>
            <a:endParaRPr lang="en-US">
              <a:ea typeface="ＭＳ Ｐゴシック" charset="-128"/>
              <a:cs typeface="ＭＳ Ｐゴシック" charset="-128"/>
            </a:endParaRPr>
          </a:p>
        </p:txBody>
      </p:sp>
      <p:sp>
        <p:nvSpPr>
          <p:cNvPr id="419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2F2008C-C709-4E71-BF79-5AAAFE332BB2}" type="slidenum">
              <a:rPr lang="en-US" sz="1200">
                <a:latin typeface="Calibri" charset="0"/>
                <a:ea typeface="Arial" charset="0"/>
                <a:cs typeface="Arial" charset="0"/>
              </a:rPr>
              <a:pPr algn="r"/>
              <a:t>16</a:t>
            </a:fld>
            <a:endParaRPr lang="en-US" sz="1200">
              <a:latin typeface="Calibri" charset="0"/>
              <a:ea typeface="Arial" charset="0"/>
              <a:cs typeface="Arial" charset="0"/>
            </a:endParaRPr>
          </a:p>
        </p:txBody>
      </p:sp>
      <p:sp>
        <p:nvSpPr>
          <p:cNvPr id="41987"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41988"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708861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A88FEA-DDB0-4AC6-9614-C3CB83FE7081}" type="slidenum">
              <a:rPr lang="en-US">
                <a:ea typeface="ＭＳ Ｐゴシック" charset="-128"/>
                <a:cs typeface="ＭＳ Ｐゴシック" charset="-128"/>
              </a:rPr>
              <a:pPr fontAlgn="base">
                <a:spcBef>
                  <a:spcPct val="0"/>
                </a:spcBef>
                <a:spcAft>
                  <a:spcPct val="0"/>
                </a:spcAft>
                <a:defRPr/>
              </a:pPr>
              <a:t>17</a:t>
            </a:fld>
            <a:endParaRPr lang="en-US">
              <a:ea typeface="ＭＳ Ｐゴシック" charset="-128"/>
              <a:cs typeface="ＭＳ Ｐゴシック" charset="-128"/>
            </a:endParaRPr>
          </a:p>
        </p:txBody>
      </p:sp>
      <p:sp>
        <p:nvSpPr>
          <p:cNvPr id="440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194CDDF-0308-4A50-84C1-77715D416081}" type="slidenum">
              <a:rPr lang="en-US" sz="1200">
                <a:latin typeface="Calibri" charset="0"/>
                <a:ea typeface="Arial" charset="0"/>
                <a:cs typeface="Arial" charset="0"/>
              </a:rPr>
              <a:pPr algn="r"/>
              <a:t>17</a:t>
            </a:fld>
            <a:endParaRPr lang="en-US" sz="1200">
              <a:latin typeface="Calibri" charset="0"/>
              <a:ea typeface="Arial" charset="0"/>
              <a:cs typeface="Arial" charset="0"/>
            </a:endParaRPr>
          </a:p>
        </p:txBody>
      </p:sp>
      <p:sp>
        <p:nvSpPr>
          <p:cNvPr id="44035"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44036"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219444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8C103E-C42B-42B1-BD78-5CC96B380A89}" type="slidenum">
              <a:rPr lang="en-US">
                <a:ea typeface="ＭＳ Ｐゴシック" charset="-128"/>
                <a:cs typeface="ＭＳ Ｐゴシック" charset="-128"/>
              </a:rPr>
              <a:pPr fontAlgn="base">
                <a:spcBef>
                  <a:spcPct val="0"/>
                </a:spcBef>
                <a:spcAft>
                  <a:spcPct val="0"/>
                </a:spcAft>
                <a:defRPr/>
              </a:pPr>
              <a:t>18</a:t>
            </a:fld>
            <a:endParaRPr lang="en-US">
              <a:ea typeface="ＭＳ Ｐゴシック" charset="-128"/>
              <a:cs typeface="ＭＳ Ｐゴシック" charset="-128"/>
            </a:endParaRPr>
          </a:p>
        </p:txBody>
      </p:sp>
      <p:sp>
        <p:nvSpPr>
          <p:cNvPr id="460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569E30F-6201-4D6B-9CB8-10B584162379}" type="slidenum">
              <a:rPr lang="en-US" sz="1200">
                <a:latin typeface="Calibri" charset="0"/>
                <a:ea typeface="Arial" charset="0"/>
                <a:cs typeface="Arial" charset="0"/>
              </a:rPr>
              <a:pPr algn="r"/>
              <a:t>18</a:t>
            </a:fld>
            <a:endParaRPr lang="en-US" sz="1200">
              <a:latin typeface="Calibri" charset="0"/>
              <a:ea typeface="Arial" charset="0"/>
              <a:cs typeface="Arial" charset="0"/>
            </a:endParaRPr>
          </a:p>
        </p:txBody>
      </p:sp>
      <p:sp>
        <p:nvSpPr>
          <p:cNvPr id="46083"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46084"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058041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p:spPr>
      </p:sp>
      <p:sp>
        <p:nvSpPr>
          <p:cNvPr id="112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Times New Roman" charset="0"/>
            </a:endParaRPr>
          </a:p>
        </p:txBody>
      </p:sp>
      <p:sp>
        <p:nvSpPr>
          <p:cNvPr id="112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923AD8-9D7A-4A43-AB91-4875BD8DB797}"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3800673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4D2AE4-9BBF-4E71-BA45-C2322892BD65}" type="slidenum">
              <a:rPr lang="en-US">
                <a:ea typeface="ＭＳ Ｐゴシック" charset="-128"/>
                <a:cs typeface="ＭＳ Ｐゴシック" charset="-128"/>
              </a:rPr>
              <a:pPr fontAlgn="base">
                <a:spcBef>
                  <a:spcPct val="0"/>
                </a:spcBef>
                <a:spcAft>
                  <a:spcPct val="0"/>
                </a:spcAft>
                <a:defRPr/>
              </a:pPr>
              <a:t>19</a:t>
            </a:fld>
            <a:endParaRPr lang="en-US">
              <a:ea typeface="ＭＳ Ｐゴシック" charset="-128"/>
              <a:cs typeface="ＭＳ Ｐゴシック" charset="-128"/>
            </a:endParaRPr>
          </a:p>
        </p:txBody>
      </p:sp>
      <p:sp>
        <p:nvSpPr>
          <p:cNvPr id="481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13FA20A-BA50-4599-9985-7D1AE83238C5}" type="slidenum">
              <a:rPr lang="en-US" sz="1200">
                <a:latin typeface="Calibri" charset="0"/>
                <a:ea typeface="Arial" charset="0"/>
                <a:cs typeface="Arial" charset="0"/>
              </a:rPr>
              <a:pPr algn="r"/>
              <a:t>19</a:t>
            </a:fld>
            <a:endParaRPr lang="en-US" sz="1200">
              <a:latin typeface="Calibri" charset="0"/>
              <a:ea typeface="Arial" charset="0"/>
              <a:cs typeface="Arial" charset="0"/>
            </a:endParaRPr>
          </a:p>
        </p:txBody>
      </p:sp>
      <p:sp>
        <p:nvSpPr>
          <p:cNvPr id="48131"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48132"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2886960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A9475A-14EC-42AA-9035-144252F83460}" type="slidenum">
              <a:rPr lang="en-US">
                <a:ea typeface="ＭＳ Ｐゴシック" charset="-128"/>
                <a:cs typeface="ＭＳ Ｐゴシック" charset="-128"/>
              </a:rPr>
              <a:pPr fontAlgn="base">
                <a:spcBef>
                  <a:spcPct val="0"/>
                </a:spcBef>
                <a:spcAft>
                  <a:spcPct val="0"/>
                </a:spcAft>
                <a:defRPr/>
              </a:pPr>
              <a:t>20</a:t>
            </a:fld>
            <a:endParaRPr lang="en-US">
              <a:ea typeface="ＭＳ Ｐゴシック" charset="-128"/>
              <a:cs typeface="ＭＳ Ｐゴシック" charset="-128"/>
            </a:endParaRPr>
          </a:p>
        </p:txBody>
      </p:sp>
      <p:sp>
        <p:nvSpPr>
          <p:cNvPr id="50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CDDCA8D-23D0-4A66-851D-F10D6041B48A}" type="slidenum">
              <a:rPr lang="en-US" sz="1200">
                <a:latin typeface="Calibri" charset="0"/>
                <a:ea typeface="Arial" charset="0"/>
                <a:cs typeface="Arial" charset="0"/>
              </a:rPr>
              <a:pPr algn="r"/>
              <a:t>20</a:t>
            </a:fld>
            <a:endParaRPr lang="en-US" sz="1200">
              <a:latin typeface="Calibri" charset="0"/>
              <a:ea typeface="Arial" charset="0"/>
              <a:cs typeface="Arial" charset="0"/>
            </a:endParaRPr>
          </a:p>
        </p:txBody>
      </p:sp>
      <p:sp>
        <p:nvSpPr>
          <p:cNvPr id="50179"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50180"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lnSpc>
                <a:spcPct val="90000"/>
              </a:lnSpc>
              <a:spcBef>
                <a:spcPct val="0"/>
              </a:spcBef>
            </a:pPr>
            <a:endParaRPr lang="en-US" sz="1100" smtClean="0">
              <a:latin typeface="Times New Roman" charset="0"/>
            </a:endParaRPr>
          </a:p>
        </p:txBody>
      </p:sp>
    </p:spTree>
    <p:extLst>
      <p:ext uri="{BB962C8B-B14F-4D97-AF65-F5344CB8AC3E}">
        <p14:creationId xmlns:p14="http://schemas.microsoft.com/office/powerpoint/2010/main" val="565833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CFC8EC-2AEC-4729-9362-CF01818972F4}" type="slidenum">
              <a:rPr lang="en-US">
                <a:ea typeface="ＭＳ Ｐゴシック" charset="-128"/>
                <a:cs typeface="ＭＳ Ｐゴシック" charset="-128"/>
              </a:rPr>
              <a:pPr fontAlgn="base">
                <a:spcBef>
                  <a:spcPct val="0"/>
                </a:spcBef>
                <a:spcAft>
                  <a:spcPct val="0"/>
                </a:spcAft>
                <a:defRPr/>
              </a:pPr>
              <a:t>21</a:t>
            </a:fld>
            <a:endParaRPr lang="en-US">
              <a:ea typeface="ＭＳ Ｐゴシック" charset="-128"/>
              <a:cs typeface="ＭＳ Ｐゴシック" charset="-128"/>
            </a:endParaRPr>
          </a:p>
        </p:txBody>
      </p:sp>
      <p:sp>
        <p:nvSpPr>
          <p:cNvPr id="522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7CAF636-F695-4090-9C2F-F6068381D8DD}" type="slidenum">
              <a:rPr lang="en-US" sz="1200">
                <a:latin typeface="Calibri" charset="0"/>
                <a:ea typeface="Arial" charset="0"/>
                <a:cs typeface="Arial" charset="0"/>
              </a:rPr>
              <a:pPr algn="r"/>
              <a:t>21</a:t>
            </a:fld>
            <a:endParaRPr lang="en-US" sz="1200">
              <a:latin typeface="Calibri" charset="0"/>
              <a:ea typeface="Arial" charset="0"/>
              <a:cs typeface="Arial" charset="0"/>
            </a:endParaRPr>
          </a:p>
        </p:txBody>
      </p:sp>
      <p:sp>
        <p:nvSpPr>
          <p:cNvPr id="52227"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52228"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318805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B25030-253A-441A-9052-B166773592CE}" type="slidenum">
              <a:rPr lang="en-US">
                <a:solidFill>
                  <a:srgbClr val="000000"/>
                </a:solidFill>
                <a:ea typeface="ＭＳ Ｐゴシック" charset="-128"/>
                <a:cs typeface="ＭＳ Ｐゴシック" charset="-128"/>
              </a:rPr>
              <a:pPr fontAlgn="base">
                <a:spcBef>
                  <a:spcPct val="0"/>
                </a:spcBef>
                <a:spcAft>
                  <a:spcPct val="0"/>
                </a:spcAft>
                <a:defRPr/>
              </a:pPr>
              <a:t>22</a:t>
            </a:fld>
            <a:endParaRPr lang="en-US">
              <a:solidFill>
                <a:srgbClr val="000000"/>
              </a:solidFill>
              <a:ea typeface="ＭＳ Ｐゴシック" charset="-128"/>
              <a:cs typeface="ＭＳ Ｐゴシック" charset="-128"/>
            </a:endParaRPr>
          </a:p>
        </p:txBody>
      </p:sp>
      <p:sp>
        <p:nvSpPr>
          <p:cNvPr id="54274" name="Rectangle 2"/>
          <p:cNvSpPr>
            <a:spLocks noGrp="1" noRot="1" noChangeAspect="1" noChangeArrowheads="1" noTextEdit="1"/>
          </p:cNvSpPr>
          <p:nvPr>
            <p:ph type="sldImg"/>
          </p:nvPr>
        </p:nvSpPr>
        <p:spPr bwMode="auto">
          <a:xfrm>
            <a:off x="1447800" y="533400"/>
            <a:ext cx="3962400" cy="2971800"/>
          </a:xfrm>
          <a:noFill/>
          <a:ln>
            <a:solidFill>
              <a:srgbClr val="000000"/>
            </a:solidFill>
            <a:miter lim="800000"/>
            <a:headEnd/>
            <a:tailEnd/>
          </a:ln>
        </p:spPr>
      </p:sp>
      <p:sp>
        <p:nvSpPr>
          <p:cNvPr id="54275" name="Rectangle 3"/>
          <p:cNvSpPr>
            <a:spLocks noGrp="1" noChangeArrowheads="1"/>
          </p:cNvSpPr>
          <p:nvPr>
            <p:ph type="body" idx="1"/>
          </p:nvPr>
        </p:nvSpPr>
        <p:spPr bwMode="auto">
          <a:xfrm>
            <a:off x="533400" y="3657600"/>
            <a:ext cx="5943600" cy="5105400"/>
          </a:xfrm>
          <a:noFill/>
        </p:spPr>
        <p:txBody>
          <a:bodyPr wrap="square" numCol="1" anchor="t" anchorCtr="0" compatLnSpc="1">
            <a:prstTxWarp prst="textNoShape">
              <a:avLst/>
            </a:prstTxWarp>
          </a:bodyPr>
          <a:lstStyle/>
          <a:p>
            <a:pPr eaLnBrk="1" hangingPunct="1">
              <a:lnSpc>
                <a:spcPct val="110000"/>
              </a:lnSpc>
              <a:spcBef>
                <a:spcPct val="0"/>
              </a:spcBef>
              <a:spcAft>
                <a:spcPts val="300"/>
              </a:spcAft>
            </a:pPr>
            <a:endParaRPr lang="en-US" sz="1000" dirty="0" smtClean="0">
              <a:latin typeface="Times New Roman" charset="0"/>
            </a:endParaRPr>
          </a:p>
        </p:txBody>
      </p:sp>
    </p:spTree>
    <p:extLst>
      <p:ext uri="{BB962C8B-B14F-4D97-AF65-F5344CB8AC3E}">
        <p14:creationId xmlns:p14="http://schemas.microsoft.com/office/powerpoint/2010/main" val="6074030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4998DF-396E-4139-A70E-28B29ACAE965}" type="slidenum">
              <a:rPr lang="en-US">
                <a:ea typeface="ＭＳ Ｐゴシック" charset="-128"/>
                <a:cs typeface="ＭＳ Ｐゴシック" charset="-128"/>
              </a:rPr>
              <a:pPr fontAlgn="base">
                <a:spcBef>
                  <a:spcPct val="0"/>
                </a:spcBef>
                <a:spcAft>
                  <a:spcPct val="0"/>
                </a:spcAft>
                <a:defRPr/>
              </a:pPr>
              <a:t>23</a:t>
            </a:fld>
            <a:endParaRPr lang="en-US">
              <a:ea typeface="ＭＳ Ｐゴシック" charset="-128"/>
              <a:cs typeface="ＭＳ Ｐゴシック" charset="-128"/>
            </a:endParaRPr>
          </a:p>
        </p:txBody>
      </p:sp>
      <p:sp>
        <p:nvSpPr>
          <p:cNvPr id="563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ED41040-EF13-4934-A175-CE252CA9D512}" type="slidenum">
              <a:rPr lang="en-US" sz="1200">
                <a:latin typeface="Calibri" charset="0"/>
                <a:ea typeface="Arial" charset="0"/>
                <a:cs typeface="Arial" charset="0"/>
              </a:rPr>
              <a:pPr algn="r"/>
              <a:t>23</a:t>
            </a:fld>
            <a:endParaRPr lang="en-US" sz="1200">
              <a:latin typeface="Calibri" charset="0"/>
              <a:ea typeface="Arial" charset="0"/>
              <a:cs typeface="Arial" charset="0"/>
            </a:endParaRPr>
          </a:p>
        </p:txBody>
      </p:sp>
      <p:sp>
        <p:nvSpPr>
          <p:cNvPr id="56323"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56324"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133219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C98039-343F-4AC7-A38B-FBDB06E97250}" type="slidenum">
              <a:rPr lang="en-US">
                <a:ea typeface="ＭＳ Ｐゴシック" charset="-128"/>
                <a:cs typeface="ＭＳ Ｐゴシック" charset="-128"/>
              </a:rPr>
              <a:pPr fontAlgn="base">
                <a:spcBef>
                  <a:spcPct val="0"/>
                </a:spcBef>
                <a:spcAft>
                  <a:spcPct val="0"/>
                </a:spcAft>
                <a:defRPr/>
              </a:pPr>
              <a:t>24</a:t>
            </a:fld>
            <a:endParaRPr lang="en-US">
              <a:ea typeface="ＭＳ Ｐゴシック" charset="-128"/>
              <a:cs typeface="ＭＳ Ｐゴシック" charset="-128"/>
            </a:endParaRPr>
          </a:p>
        </p:txBody>
      </p:sp>
      <p:sp>
        <p:nvSpPr>
          <p:cNvPr id="58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970A8DD-DC21-4FA3-B8F6-F59A224B5353}" type="slidenum">
              <a:rPr lang="en-US" sz="1200">
                <a:latin typeface="Calibri" charset="0"/>
                <a:ea typeface="Arial" charset="0"/>
                <a:cs typeface="Arial" charset="0"/>
              </a:rPr>
              <a:pPr algn="r"/>
              <a:t>24</a:t>
            </a:fld>
            <a:endParaRPr lang="en-US" sz="1200">
              <a:latin typeface="Calibri" charset="0"/>
              <a:ea typeface="Arial" charset="0"/>
              <a:cs typeface="Arial" charset="0"/>
            </a:endParaRPr>
          </a:p>
        </p:txBody>
      </p:sp>
      <p:sp>
        <p:nvSpPr>
          <p:cNvPr id="58371"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58372"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201644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C44948-24D1-4D06-A2E3-A0382EF183BE}" type="slidenum">
              <a:rPr lang="en-US">
                <a:ea typeface="ＭＳ Ｐゴシック" charset="-128"/>
                <a:cs typeface="ＭＳ Ｐゴシック" charset="-128"/>
              </a:rPr>
              <a:pPr fontAlgn="base">
                <a:spcBef>
                  <a:spcPct val="0"/>
                </a:spcBef>
                <a:spcAft>
                  <a:spcPct val="0"/>
                </a:spcAft>
                <a:defRPr/>
              </a:pPr>
              <a:t>25</a:t>
            </a:fld>
            <a:endParaRPr lang="en-US">
              <a:ea typeface="ＭＳ Ｐゴシック" charset="-128"/>
              <a:cs typeface="ＭＳ Ｐゴシック" charset="-128"/>
            </a:endParaRPr>
          </a:p>
        </p:txBody>
      </p:sp>
      <p:sp>
        <p:nvSpPr>
          <p:cNvPr id="604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A4DE3FE-E98A-4753-8E69-3DB8511C7C2C}" type="slidenum">
              <a:rPr lang="en-US" sz="1200">
                <a:latin typeface="Calibri" charset="0"/>
                <a:ea typeface="Arial" charset="0"/>
                <a:cs typeface="Arial" charset="0"/>
              </a:rPr>
              <a:pPr algn="r"/>
              <a:t>25</a:t>
            </a:fld>
            <a:endParaRPr lang="en-US" sz="1200">
              <a:latin typeface="Calibri" charset="0"/>
              <a:ea typeface="Arial" charset="0"/>
              <a:cs typeface="Arial" charset="0"/>
            </a:endParaRPr>
          </a:p>
        </p:txBody>
      </p:sp>
      <p:sp>
        <p:nvSpPr>
          <p:cNvPr id="60419"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60420"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9270764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A203AE-8570-44BF-BF01-35D23388BCC2}" type="slidenum">
              <a:rPr lang="en-US">
                <a:ea typeface="ＭＳ Ｐゴシック" charset="-128"/>
                <a:cs typeface="ＭＳ Ｐゴシック" charset="-128"/>
              </a:rPr>
              <a:pPr fontAlgn="base">
                <a:spcBef>
                  <a:spcPct val="0"/>
                </a:spcBef>
                <a:spcAft>
                  <a:spcPct val="0"/>
                </a:spcAft>
                <a:defRPr/>
              </a:pPr>
              <a:t>26</a:t>
            </a:fld>
            <a:endParaRPr lang="en-US">
              <a:ea typeface="ＭＳ Ｐゴシック" charset="-128"/>
              <a:cs typeface="ＭＳ Ｐゴシック" charset="-128"/>
            </a:endParaRPr>
          </a:p>
        </p:txBody>
      </p:sp>
      <p:sp>
        <p:nvSpPr>
          <p:cNvPr id="624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49F2DA3-8159-49CD-B075-44DC3A920233}" type="slidenum">
              <a:rPr lang="en-US" sz="1200">
                <a:latin typeface="Calibri" charset="0"/>
                <a:ea typeface="Arial" charset="0"/>
                <a:cs typeface="Arial" charset="0"/>
              </a:rPr>
              <a:pPr algn="r"/>
              <a:t>26</a:t>
            </a:fld>
            <a:endParaRPr lang="en-US" sz="1200">
              <a:latin typeface="Calibri" charset="0"/>
              <a:ea typeface="Arial" charset="0"/>
              <a:cs typeface="Arial" charset="0"/>
            </a:endParaRPr>
          </a:p>
        </p:txBody>
      </p:sp>
      <p:sp>
        <p:nvSpPr>
          <p:cNvPr id="62467"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62468"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2413138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3C3680-C3A8-439C-A968-2A64302AFD79}" type="slidenum">
              <a:rPr lang="en-US">
                <a:ea typeface="ＭＳ Ｐゴシック" charset="-128"/>
                <a:cs typeface="ＭＳ Ｐゴシック" charset="-128"/>
              </a:rPr>
              <a:pPr fontAlgn="base">
                <a:spcBef>
                  <a:spcPct val="0"/>
                </a:spcBef>
                <a:spcAft>
                  <a:spcPct val="0"/>
                </a:spcAft>
                <a:defRPr/>
              </a:pPr>
              <a:t>27</a:t>
            </a:fld>
            <a:endParaRPr lang="en-US">
              <a:ea typeface="ＭＳ Ｐゴシック" charset="-128"/>
              <a:cs typeface="ＭＳ Ｐゴシック" charset="-128"/>
            </a:endParaRPr>
          </a:p>
        </p:txBody>
      </p:sp>
      <p:sp>
        <p:nvSpPr>
          <p:cNvPr id="645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00441EC-B942-4A81-8206-477763EFEC82}" type="slidenum">
              <a:rPr lang="en-US" sz="1200">
                <a:latin typeface="Calibri" charset="0"/>
                <a:ea typeface="Arial" charset="0"/>
                <a:cs typeface="Arial" charset="0"/>
              </a:rPr>
              <a:pPr algn="r"/>
              <a:t>27</a:t>
            </a:fld>
            <a:endParaRPr lang="en-US" sz="1200">
              <a:latin typeface="Calibri" charset="0"/>
              <a:ea typeface="Arial" charset="0"/>
              <a:cs typeface="Arial" charset="0"/>
            </a:endParaRPr>
          </a:p>
        </p:txBody>
      </p:sp>
      <p:sp>
        <p:nvSpPr>
          <p:cNvPr id="64515"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64516"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107383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EDA71B-1261-4CEA-969F-3FF861D46B88}" type="slidenum">
              <a:rPr lang="en-US">
                <a:ea typeface="ＭＳ Ｐゴシック" charset="-128"/>
                <a:cs typeface="ＭＳ Ｐゴシック" charset="-128"/>
              </a:rPr>
              <a:pPr fontAlgn="base">
                <a:spcBef>
                  <a:spcPct val="0"/>
                </a:spcBef>
                <a:spcAft>
                  <a:spcPct val="0"/>
                </a:spcAft>
                <a:defRPr/>
              </a:pPr>
              <a:t>28</a:t>
            </a:fld>
            <a:endParaRPr lang="en-US">
              <a:ea typeface="ＭＳ Ｐゴシック" charset="-128"/>
              <a:cs typeface="ＭＳ Ｐゴシック" charset="-128"/>
            </a:endParaRPr>
          </a:p>
        </p:txBody>
      </p:sp>
      <p:sp>
        <p:nvSpPr>
          <p:cNvPr id="665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8E6B7B0-7B3C-49BD-911F-E769B0C640E5}" type="slidenum">
              <a:rPr lang="en-US" sz="1200">
                <a:latin typeface="Calibri" charset="0"/>
                <a:ea typeface="Arial" charset="0"/>
                <a:cs typeface="Arial" charset="0"/>
              </a:rPr>
              <a:pPr algn="r"/>
              <a:t>28</a:t>
            </a:fld>
            <a:endParaRPr lang="en-US" sz="1200">
              <a:latin typeface="Calibri" charset="0"/>
              <a:ea typeface="Arial" charset="0"/>
              <a:cs typeface="Arial" charset="0"/>
            </a:endParaRPr>
          </a:p>
        </p:txBody>
      </p:sp>
      <p:sp>
        <p:nvSpPr>
          <p:cNvPr id="66563" name="Rectangle 5"/>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6"/>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244277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498A0D-130F-456D-A137-961DA215C999}" type="slidenum">
              <a:rPr lang="en-US">
                <a:ea typeface="ＭＳ Ｐゴシック" charset="-128"/>
                <a:cs typeface="ＭＳ Ｐゴシック" charset="-128"/>
              </a:rPr>
              <a:pPr fontAlgn="base">
                <a:spcBef>
                  <a:spcPct val="0"/>
                </a:spcBef>
                <a:spcAft>
                  <a:spcPct val="0"/>
                </a:spcAft>
                <a:defRPr/>
              </a:pPr>
              <a:t>2</a:t>
            </a:fld>
            <a:endParaRPr lang="en-US">
              <a:ea typeface="ＭＳ Ｐゴシック" charset="-128"/>
              <a:cs typeface="ＭＳ Ｐゴシック" charset="-128"/>
            </a:endParaRPr>
          </a:p>
        </p:txBody>
      </p:sp>
      <p:sp>
        <p:nvSpPr>
          <p:cNvPr id="133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E506B40-055A-4ED9-8145-4E5A14889810}" type="slidenum">
              <a:rPr lang="en-US" sz="1200">
                <a:latin typeface="Calibri" charset="0"/>
                <a:ea typeface="Arial" charset="0"/>
                <a:cs typeface="Arial" charset="0"/>
              </a:rPr>
              <a:pPr algn="r"/>
              <a:t>2</a:t>
            </a:fld>
            <a:endParaRPr lang="en-US" sz="1200">
              <a:latin typeface="Calibri" charset="0"/>
              <a:ea typeface="Arial" charset="0"/>
              <a:cs typeface="Arial" charset="0"/>
            </a:endParaRPr>
          </a:p>
        </p:txBody>
      </p:sp>
      <p:sp>
        <p:nvSpPr>
          <p:cNvPr id="13315"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13316"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lnSpc>
                <a:spcPct val="90000"/>
              </a:lnSpc>
              <a:spcBef>
                <a:spcPct val="0"/>
              </a:spcBef>
            </a:pPr>
            <a:endParaRPr lang="en-US" dirty="0" smtClean="0">
              <a:latin typeface="Times New Roman" charset="0"/>
            </a:endParaRPr>
          </a:p>
        </p:txBody>
      </p:sp>
    </p:spTree>
    <p:extLst>
      <p:ext uri="{BB962C8B-B14F-4D97-AF65-F5344CB8AC3E}">
        <p14:creationId xmlns:p14="http://schemas.microsoft.com/office/powerpoint/2010/main" val="6091096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645342-18FB-4ABD-A475-BA4ABD5A19FE}" type="slidenum">
              <a:rPr lang="en-US">
                <a:ea typeface="ＭＳ Ｐゴシック" charset="-128"/>
                <a:cs typeface="ＭＳ Ｐゴシック" charset="-128"/>
              </a:rPr>
              <a:pPr fontAlgn="base">
                <a:spcBef>
                  <a:spcPct val="0"/>
                </a:spcBef>
                <a:spcAft>
                  <a:spcPct val="0"/>
                </a:spcAft>
                <a:defRPr/>
              </a:pPr>
              <a:t>29</a:t>
            </a:fld>
            <a:endParaRPr lang="en-US">
              <a:ea typeface="ＭＳ Ｐゴシック" charset="-128"/>
              <a:cs typeface="ＭＳ Ｐゴシック" charset="-128"/>
            </a:endParaRPr>
          </a:p>
        </p:txBody>
      </p:sp>
      <p:sp>
        <p:nvSpPr>
          <p:cNvPr id="686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0E622E8-C102-4A5C-8AA8-2A5FC4A50268}" type="slidenum">
              <a:rPr lang="en-US" sz="1200">
                <a:latin typeface="Calibri" charset="0"/>
                <a:ea typeface="Arial" charset="0"/>
                <a:cs typeface="Arial" charset="0"/>
              </a:rPr>
              <a:pPr algn="r"/>
              <a:t>29</a:t>
            </a:fld>
            <a:endParaRPr lang="en-US" sz="1200">
              <a:latin typeface="Calibri" charset="0"/>
              <a:ea typeface="Arial" charset="0"/>
              <a:cs typeface="Arial" charset="0"/>
            </a:endParaRPr>
          </a:p>
        </p:txBody>
      </p:sp>
      <p:sp>
        <p:nvSpPr>
          <p:cNvPr id="68611" name="Rectangle 2"/>
          <p:cNvSpPr>
            <a:spLocks noGrp="1" noRot="1" noChangeAspect="1" noChangeArrowheads="1" noTextEdit="1"/>
          </p:cNvSpPr>
          <p:nvPr>
            <p:ph type="sldImg"/>
          </p:nvPr>
        </p:nvSpPr>
        <p:spPr bwMode="auto">
          <a:xfrm>
            <a:off x="1143000" y="552450"/>
            <a:ext cx="4572000" cy="3429000"/>
          </a:xfrm>
          <a:noFill/>
          <a:ln>
            <a:solidFill>
              <a:srgbClr val="000000"/>
            </a:solidFill>
            <a:miter lim="800000"/>
            <a:headEnd/>
            <a:tailEnd/>
          </a:ln>
        </p:spPr>
      </p:sp>
      <p:sp>
        <p:nvSpPr>
          <p:cNvPr id="68612"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0858294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7D6582-06B3-4877-BA9C-957616B09B1E}" type="slidenum">
              <a:rPr lang="en-US">
                <a:ea typeface="ＭＳ Ｐゴシック" charset="-128"/>
                <a:cs typeface="ＭＳ Ｐゴシック" charset="-128"/>
              </a:rPr>
              <a:pPr fontAlgn="base">
                <a:spcBef>
                  <a:spcPct val="0"/>
                </a:spcBef>
                <a:spcAft>
                  <a:spcPct val="0"/>
                </a:spcAft>
                <a:defRPr/>
              </a:pPr>
              <a:t>30</a:t>
            </a:fld>
            <a:endParaRPr lang="en-US">
              <a:ea typeface="ＭＳ Ｐゴシック" charset="-128"/>
              <a:cs typeface="ＭＳ Ｐゴシック" charset="-128"/>
            </a:endParaRPr>
          </a:p>
        </p:txBody>
      </p:sp>
      <p:sp>
        <p:nvSpPr>
          <p:cNvPr id="706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F588BE6-5518-4DD4-A47B-E1D0FD9B71D1}" type="slidenum">
              <a:rPr lang="en-US" sz="1200">
                <a:latin typeface="Calibri" charset="0"/>
                <a:ea typeface="Arial" charset="0"/>
                <a:cs typeface="Arial" charset="0"/>
              </a:rPr>
              <a:pPr algn="r"/>
              <a:t>30</a:t>
            </a:fld>
            <a:endParaRPr lang="en-US" sz="1200">
              <a:latin typeface="Calibri" charset="0"/>
              <a:ea typeface="Arial" charset="0"/>
              <a:cs typeface="Arial" charset="0"/>
            </a:endParaRPr>
          </a:p>
        </p:txBody>
      </p:sp>
      <p:sp>
        <p:nvSpPr>
          <p:cNvPr id="70659"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70660"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2974808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173075-55BA-4190-A9F7-C00BC22050A3}" type="slidenum">
              <a:rPr lang="en-US">
                <a:ea typeface="ＭＳ Ｐゴシック" charset="-128"/>
                <a:cs typeface="ＭＳ Ｐゴシック" charset="-128"/>
              </a:rPr>
              <a:pPr fontAlgn="base">
                <a:spcBef>
                  <a:spcPct val="0"/>
                </a:spcBef>
                <a:spcAft>
                  <a:spcPct val="0"/>
                </a:spcAft>
                <a:defRPr/>
              </a:pPr>
              <a:t>31</a:t>
            </a:fld>
            <a:endParaRPr lang="en-US">
              <a:ea typeface="ＭＳ Ｐゴシック" charset="-128"/>
              <a:cs typeface="ＭＳ Ｐゴシック" charset="-128"/>
            </a:endParaRPr>
          </a:p>
        </p:txBody>
      </p:sp>
      <p:sp>
        <p:nvSpPr>
          <p:cNvPr id="727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BCF9C03-2700-4C6B-85CE-36D1C150F722}" type="slidenum">
              <a:rPr lang="en-US" sz="1200">
                <a:latin typeface="Calibri" charset="0"/>
                <a:ea typeface="Arial" charset="0"/>
                <a:cs typeface="Arial" charset="0"/>
              </a:rPr>
              <a:pPr algn="r"/>
              <a:t>31</a:t>
            </a:fld>
            <a:endParaRPr lang="en-US" sz="1200">
              <a:latin typeface="Calibri" charset="0"/>
              <a:ea typeface="Arial" charset="0"/>
              <a:cs typeface="Arial" charset="0"/>
            </a:endParaRPr>
          </a:p>
        </p:txBody>
      </p:sp>
      <p:sp>
        <p:nvSpPr>
          <p:cNvPr id="72707" name="Rectangle 2"/>
          <p:cNvSpPr>
            <a:spLocks noGrp="1" noRot="1" noChangeAspect="1" noChangeArrowheads="1" noTextEdit="1"/>
          </p:cNvSpPr>
          <p:nvPr>
            <p:ph type="sldImg"/>
          </p:nvPr>
        </p:nvSpPr>
        <p:spPr bwMode="auto">
          <a:xfrm>
            <a:off x="1204913" y="552450"/>
            <a:ext cx="4027487" cy="3019425"/>
          </a:xfrm>
          <a:noFill/>
          <a:ln>
            <a:solidFill>
              <a:srgbClr val="000000"/>
            </a:solidFill>
            <a:miter lim="800000"/>
            <a:headEnd/>
            <a:tailEnd/>
          </a:ln>
        </p:spPr>
      </p:sp>
      <p:sp>
        <p:nvSpPr>
          <p:cNvPr id="79877" name="Rectangle 3"/>
          <p:cNvSpPr>
            <a:spLocks noGrp="1" noChangeArrowheads="1"/>
          </p:cNvSpPr>
          <p:nvPr>
            <p:ph type="body" idx="1"/>
          </p:nvPr>
        </p:nvSpPr>
        <p:spPr>
          <a:xfrm>
            <a:off x="457200" y="3773488"/>
            <a:ext cx="5995988" cy="4886325"/>
          </a:xfrm>
          <a:ln/>
        </p:spPr>
        <p:txBody>
          <a:bodyPr>
            <a:normAutofit/>
          </a:bodyPr>
          <a:lstStyle/>
          <a:p>
            <a:pPr eaLnBrk="1" fontAlgn="auto" hangingPunct="1">
              <a:spcBef>
                <a:spcPts val="0"/>
              </a:spcBef>
              <a:spcAft>
                <a:spcPts val="0"/>
              </a:spcAft>
              <a:defRPr/>
            </a:pPr>
            <a:endParaRPr lang="en-US" sz="1100" dirty="0" smtClean="0">
              <a:ea typeface="+mn-ea"/>
              <a:cs typeface="Times New Roman" pitchFamily="18" charset="0"/>
            </a:endParaRPr>
          </a:p>
        </p:txBody>
      </p:sp>
    </p:spTree>
    <p:extLst>
      <p:ext uri="{BB962C8B-B14F-4D97-AF65-F5344CB8AC3E}">
        <p14:creationId xmlns:p14="http://schemas.microsoft.com/office/powerpoint/2010/main" val="4165954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80D693-7DF5-40C4-AAE5-892479376E69}" type="slidenum">
              <a:rPr lang="en-US">
                <a:solidFill>
                  <a:srgbClr val="000000"/>
                </a:solidFill>
                <a:ea typeface="ＭＳ Ｐゴシック" charset="-128"/>
                <a:cs typeface="ＭＳ Ｐゴシック" charset="-128"/>
              </a:rPr>
              <a:pPr fontAlgn="base">
                <a:spcBef>
                  <a:spcPct val="0"/>
                </a:spcBef>
                <a:spcAft>
                  <a:spcPct val="0"/>
                </a:spcAft>
                <a:defRPr/>
              </a:pPr>
              <a:t>32</a:t>
            </a:fld>
            <a:endParaRPr lang="en-US">
              <a:solidFill>
                <a:srgbClr val="000000"/>
              </a:solidFill>
              <a:ea typeface="ＭＳ Ｐゴシック" charset="-128"/>
              <a:cs typeface="ＭＳ Ｐゴシック" charset="-128"/>
            </a:endParaRPr>
          </a:p>
        </p:txBody>
      </p:sp>
      <p:sp>
        <p:nvSpPr>
          <p:cNvPr id="747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2888165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045989-68A0-414A-AF9B-D041FF2E4894}" type="slidenum">
              <a:rPr lang="en-US">
                <a:solidFill>
                  <a:srgbClr val="000000"/>
                </a:solidFill>
                <a:ea typeface="ＭＳ Ｐゴシック" charset="-128"/>
                <a:cs typeface="ＭＳ Ｐゴシック" charset="-128"/>
              </a:rPr>
              <a:pPr fontAlgn="base">
                <a:spcBef>
                  <a:spcPct val="0"/>
                </a:spcBef>
                <a:spcAft>
                  <a:spcPct val="0"/>
                </a:spcAft>
                <a:defRPr/>
              </a:pPr>
              <a:t>33</a:t>
            </a:fld>
            <a:endParaRPr lang="en-US">
              <a:solidFill>
                <a:srgbClr val="000000"/>
              </a:solidFill>
              <a:ea typeface="ＭＳ Ｐゴシック" charset="-128"/>
              <a:cs typeface="ＭＳ Ｐゴシック" charset="-128"/>
            </a:endParaRPr>
          </a:p>
        </p:txBody>
      </p:sp>
      <p:sp>
        <p:nvSpPr>
          <p:cNvPr id="768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5530113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4EA08C-101A-41C0-A503-C3E4566A6314}" type="slidenum">
              <a:rPr lang="en-US">
                <a:solidFill>
                  <a:srgbClr val="000000"/>
                </a:solidFill>
                <a:ea typeface="ＭＳ Ｐゴシック" charset="-128"/>
                <a:cs typeface="ＭＳ Ｐゴシック" charset="-128"/>
              </a:rPr>
              <a:pPr fontAlgn="base">
                <a:spcBef>
                  <a:spcPct val="0"/>
                </a:spcBef>
                <a:spcAft>
                  <a:spcPct val="0"/>
                </a:spcAft>
                <a:defRPr/>
              </a:pPr>
              <a:t>34</a:t>
            </a:fld>
            <a:endParaRPr lang="en-US">
              <a:solidFill>
                <a:srgbClr val="000000"/>
              </a:solidFill>
              <a:ea typeface="ＭＳ Ｐゴシック" charset="-128"/>
              <a:cs typeface="ＭＳ Ｐゴシック" charset="-128"/>
            </a:endParaRPr>
          </a:p>
        </p:txBody>
      </p:sp>
      <p:sp>
        <p:nvSpPr>
          <p:cNvPr id="788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89393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861B9F-BB2F-4C4D-86D0-F981768A9B4D}" type="slidenum">
              <a:rPr lang="en-US">
                <a:ea typeface="ＭＳ Ｐゴシック" charset="-128"/>
                <a:cs typeface="ＭＳ Ｐゴシック" charset="-128"/>
              </a:rPr>
              <a:pPr fontAlgn="base">
                <a:spcBef>
                  <a:spcPct val="0"/>
                </a:spcBef>
                <a:spcAft>
                  <a:spcPct val="0"/>
                </a:spcAft>
                <a:defRPr/>
              </a:pPr>
              <a:t>3</a:t>
            </a:fld>
            <a:endParaRPr lang="en-US">
              <a:ea typeface="ＭＳ Ｐゴシック" charset="-128"/>
              <a:cs typeface="ＭＳ Ｐゴシック" charset="-128"/>
            </a:endParaRPr>
          </a:p>
        </p:txBody>
      </p:sp>
      <p:sp>
        <p:nvSpPr>
          <p:cNvPr id="153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FE5DF88-5706-4A70-8348-79854D3E0478}" type="slidenum">
              <a:rPr lang="en-US" sz="1200">
                <a:latin typeface="Calibri" charset="0"/>
                <a:ea typeface="Arial" charset="0"/>
                <a:cs typeface="Arial" charset="0"/>
              </a:rPr>
              <a:pPr algn="r"/>
              <a:t>3</a:t>
            </a:fld>
            <a:endParaRPr lang="en-US" sz="1200">
              <a:latin typeface="Calibri" charset="0"/>
              <a:ea typeface="Arial" charset="0"/>
              <a:cs typeface="Arial" charset="0"/>
            </a:endParaRPr>
          </a:p>
        </p:txBody>
      </p:sp>
      <p:sp>
        <p:nvSpPr>
          <p:cNvPr id="15363"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15364"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026149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D39AB6-875B-48E9-8D09-DEF4DE4E0A69}" type="slidenum">
              <a:rPr lang="en-US">
                <a:ea typeface="ＭＳ Ｐゴシック" charset="-128"/>
                <a:cs typeface="ＭＳ Ｐゴシック" charset="-128"/>
              </a:rPr>
              <a:pPr fontAlgn="base">
                <a:spcBef>
                  <a:spcPct val="0"/>
                </a:spcBef>
                <a:spcAft>
                  <a:spcPct val="0"/>
                </a:spcAft>
                <a:defRPr/>
              </a:pPr>
              <a:t>4</a:t>
            </a:fld>
            <a:endParaRPr lang="en-US">
              <a:ea typeface="ＭＳ Ｐゴシック" charset="-128"/>
              <a:cs typeface="ＭＳ Ｐゴシック" charset="-128"/>
            </a:endParaRPr>
          </a:p>
        </p:txBody>
      </p:sp>
      <p:sp>
        <p:nvSpPr>
          <p:cNvPr id="174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105E2C4-CA1C-484F-9F07-0306AB1D2274}" type="slidenum">
              <a:rPr lang="en-US" sz="1200">
                <a:latin typeface="Calibri" charset="0"/>
                <a:ea typeface="Arial" charset="0"/>
                <a:cs typeface="Arial" charset="0"/>
              </a:rPr>
              <a:pPr algn="r"/>
              <a:t>4</a:t>
            </a:fld>
            <a:endParaRPr lang="en-US" sz="1200">
              <a:latin typeface="Calibri" charset="0"/>
              <a:ea typeface="Arial" charset="0"/>
              <a:cs typeface="Arial" charset="0"/>
            </a:endParaRPr>
          </a:p>
        </p:txBody>
      </p:sp>
      <p:sp>
        <p:nvSpPr>
          <p:cNvPr id="17411"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17412"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857983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378D47-6D08-4784-AF64-980C426BCBBE}" type="slidenum">
              <a:rPr lang="en-US">
                <a:ea typeface="ＭＳ Ｐゴシック" charset="-128"/>
                <a:cs typeface="ＭＳ Ｐゴシック" charset="-128"/>
              </a:rPr>
              <a:pPr fontAlgn="base">
                <a:spcBef>
                  <a:spcPct val="0"/>
                </a:spcBef>
                <a:spcAft>
                  <a:spcPct val="0"/>
                </a:spcAft>
                <a:defRPr/>
              </a:pPr>
              <a:t>5</a:t>
            </a:fld>
            <a:endParaRPr lang="en-US">
              <a:ea typeface="ＭＳ Ｐゴシック" charset="-128"/>
              <a:cs typeface="ＭＳ Ｐゴシック" charset="-128"/>
            </a:endParaRPr>
          </a:p>
        </p:txBody>
      </p:sp>
      <p:sp>
        <p:nvSpPr>
          <p:cNvPr id="194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028AAD9-8EB3-4347-9089-147B2576C5D4}" type="slidenum">
              <a:rPr lang="en-US" sz="1200">
                <a:latin typeface="Calibri" charset="0"/>
                <a:ea typeface="Arial" charset="0"/>
                <a:cs typeface="Arial" charset="0"/>
              </a:rPr>
              <a:pPr algn="r"/>
              <a:t>5</a:t>
            </a:fld>
            <a:endParaRPr lang="en-US" sz="1200">
              <a:latin typeface="Calibri" charset="0"/>
              <a:ea typeface="Arial" charset="0"/>
              <a:cs typeface="Arial" charset="0"/>
            </a:endParaRPr>
          </a:p>
        </p:txBody>
      </p:sp>
      <p:sp>
        <p:nvSpPr>
          <p:cNvPr id="19459"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19460"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065288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6D16B1-6279-4DA6-9111-8AF68104CDF3}" type="slidenum">
              <a:rPr lang="en-US">
                <a:ea typeface="ＭＳ Ｐゴシック" charset="-128"/>
                <a:cs typeface="ＭＳ Ｐゴシック" charset="-128"/>
              </a:rPr>
              <a:pPr fontAlgn="base">
                <a:spcBef>
                  <a:spcPct val="0"/>
                </a:spcBef>
                <a:spcAft>
                  <a:spcPct val="0"/>
                </a:spcAft>
                <a:defRPr/>
              </a:pPr>
              <a:t>6</a:t>
            </a:fld>
            <a:endParaRPr lang="en-US">
              <a:ea typeface="ＭＳ Ｐゴシック" charset="-128"/>
              <a:cs typeface="ＭＳ Ｐゴシック" charset="-128"/>
            </a:endParaRPr>
          </a:p>
        </p:txBody>
      </p:sp>
      <p:sp>
        <p:nvSpPr>
          <p:cNvPr id="215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41994EC-E2AA-42E0-BE2E-4DAEC5140403}" type="slidenum">
              <a:rPr lang="en-US" sz="1200">
                <a:latin typeface="Calibri" charset="0"/>
                <a:ea typeface="Arial" charset="0"/>
                <a:cs typeface="Arial" charset="0"/>
              </a:rPr>
              <a:pPr algn="r"/>
              <a:t>6</a:t>
            </a:fld>
            <a:endParaRPr lang="en-US" sz="1200">
              <a:latin typeface="Calibri" charset="0"/>
              <a:ea typeface="Arial" charset="0"/>
              <a:cs typeface="Arial" charset="0"/>
            </a:endParaRPr>
          </a:p>
        </p:txBody>
      </p:sp>
      <p:sp>
        <p:nvSpPr>
          <p:cNvPr id="21507" name="Rectangle 2"/>
          <p:cNvSpPr>
            <a:spLocks noGrp="1" noRot="1" noChangeAspect="1" noChangeArrowheads="1" noTextEdit="1"/>
          </p:cNvSpPr>
          <p:nvPr>
            <p:ph type="sldImg"/>
          </p:nvPr>
        </p:nvSpPr>
        <p:spPr bwMode="auto">
          <a:xfrm>
            <a:off x="1143000" y="552450"/>
            <a:ext cx="4572000" cy="3429000"/>
          </a:xfrm>
          <a:noFill/>
          <a:ln>
            <a:solidFill>
              <a:srgbClr val="000000"/>
            </a:solidFill>
            <a:miter lim="800000"/>
            <a:headEnd/>
            <a:tailEnd/>
          </a:ln>
        </p:spPr>
      </p:sp>
      <p:sp>
        <p:nvSpPr>
          <p:cNvPr id="21508"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210141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B226FE-CD1F-46D3-96C4-3C92467567B6}" type="slidenum">
              <a:rPr lang="en-US">
                <a:ea typeface="ＭＳ Ｐゴシック" charset="-128"/>
                <a:cs typeface="ＭＳ Ｐゴシック" charset="-128"/>
              </a:rPr>
              <a:pPr fontAlgn="base">
                <a:spcBef>
                  <a:spcPct val="0"/>
                </a:spcBef>
                <a:spcAft>
                  <a:spcPct val="0"/>
                </a:spcAft>
                <a:defRPr/>
              </a:pPr>
              <a:t>7</a:t>
            </a:fld>
            <a:endParaRPr lang="en-US">
              <a:ea typeface="ＭＳ Ｐゴシック" charset="-128"/>
              <a:cs typeface="ＭＳ Ｐゴシック" charset="-128"/>
            </a:endParaRPr>
          </a:p>
        </p:txBody>
      </p:sp>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9F29274-319A-4D1F-9279-8D60064A67C1}" type="slidenum">
              <a:rPr lang="en-US" sz="1200">
                <a:latin typeface="Calibri" charset="0"/>
                <a:ea typeface="Arial" charset="0"/>
                <a:cs typeface="Arial" charset="0"/>
              </a:rPr>
              <a:pPr algn="r"/>
              <a:t>7</a:t>
            </a:fld>
            <a:endParaRPr lang="en-US" sz="1200">
              <a:latin typeface="Calibri" charset="0"/>
              <a:ea typeface="Arial" charset="0"/>
              <a:cs typeface="Arial" charset="0"/>
            </a:endParaRPr>
          </a:p>
        </p:txBody>
      </p:sp>
      <p:sp>
        <p:nvSpPr>
          <p:cNvPr id="23555" name="Rectangle 2"/>
          <p:cNvSpPr>
            <a:spLocks noGrp="1" noRot="1" noChangeAspect="1" noChangeArrowheads="1" noTextEdit="1"/>
          </p:cNvSpPr>
          <p:nvPr>
            <p:ph type="sldImg"/>
          </p:nvPr>
        </p:nvSpPr>
        <p:spPr bwMode="auto">
          <a:xfrm>
            <a:off x="1143000" y="552450"/>
            <a:ext cx="4572000" cy="3429000"/>
          </a:xfrm>
          <a:noFill/>
          <a:ln>
            <a:solidFill>
              <a:srgbClr val="000000"/>
            </a:solidFill>
            <a:miter lim="800000"/>
            <a:headEnd/>
            <a:tailEnd/>
          </a:ln>
        </p:spPr>
      </p:sp>
      <p:sp>
        <p:nvSpPr>
          <p:cNvPr id="23556" name="Rectangle 3"/>
          <p:cNvSpPr>
            <a:spLocks noGrp="1" noChangeArrowheads="1"/>
          </p:cNvSpPr>
          <p:nvPr>
            <p:ph type="body" idx="1"/>
          </p:nvPr>
        </p:nvSpPr>
        <p:spPr bwMode="auto">
          <a:xfrm>
            <a:off x="685800" y="4157663"/>
            <a:ext cx="5486400" cy="4568825"/>
          </a:xfrm>
          <a:noFill/>
        </p:spPr>
        <p:txBody>
          <a:bodyPr wrap="square" numCol="1" anchor="t" anchorCtr="0" compatLnSpc="1">
            <a:prstTxWarp prst="textNoShape">
              <a:avLst/>
            </a:prstTxWarp>
          </a:bodyPr>
          <a:lstStyle/>
          <a:p>
            <a:pPr eaLnBrk="1" hangingPunct="1">
              <a:spcBef>
                <a:spcPct val="0"/>
              </a:spcBef>
            </a:pPr>
            <a:endParaRPr lang="en-US" sz="1100" dirty="0" smtClean="0">
              <a:latin typeface="Times New Roman" charset="0"/>
            </a:endParaRPr>
          </a:p>
        </p:txBody>
      </p:sp>
    </p:spTree>
    <p:extLst>
      <p:ext uri="{BB962C8B-B14F-4D97-AF65-F5344CB8AC3E}">
        <p14:creationId xmlns:p14="http://schemas.microsoft.com/office/powerpoint/2010/main" val="1676448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50F41D-B9BD-4BC1-9103-91BD93B86DEF}" type="slidenum">
              <a:rPr lang="en-US">
                <a:ea typeface="ＭＳ Ｐゴシック" charset="-128"/>
                <a:cs typeface="ＭＳ Ｐゴシック" charset="-128"/>
              </a:rPr>
              <a:pPr fontAlgn="base">
                <a:spcBef>
                  <a:spcPct val="0"/>
                </a:spcBef>
                <a:spcAft>
                  <a:spcPct val="0"/>
                </a:spcAft>
                <a:defRPr/>
              </a:pPr>
              <a:t>8</a:t>
            </a:fld>
            <a:endParaRPr lang="en-US">
              <a:ea typeface="ＭＳ Ｐゴシック" charset="-128"/>
              <a:cs typeface="ＭＳ Ｐゴシック" charset="-128"/>
            </a:endParaRPr>
          </a:p>
        </p:txBody>
      </p:sp>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BA47E8D-0E67-4DF4-A29B-A71689785EE4}" type="slidenum">
              <a:rPr lang="en-US" sz="1200">
                <a:latin typeface="Calibri" charset="0"/>
                <a:ea typeface="Arial" charset="0"/>
                <a:cs typeface="Arial" charset="0"/>
              </a:rPr>
              <a:pPr algn="r"/>
              <a:t>8</a:t>
            </a:fld>
            <a:endParaRPr lang="en-US" sz="1200">
              <a:latin typeface="Calibri" charset="0"/>
              <a:ea typeface="Arial" charset="0"/>
              <a:cs typeface="Arial" charset="0"/>
            </a:endParaRPr>
          </a:p>
        </p:txBody>
      </p:sp>
      <p:sp>
        <p:nvSpPr>
          <p:cNvPr id="25603" name="Rectangle 2"/>
          <p:cNvSpPr>
            <a:spLocks noGrp="1" noRot="1" noChangeAspect="1" noChangeArrowheads="1" noTextEdit="1"/>
          </p:cNvSpPr>
          <p:nvPr>
            <p:ph type="sldImg"/>
          </p:nvPr>
        </p:nvSpPr>
        <p:spPr bwMode="auto">
          <a:xfrm>
            <a:off x="1144588" y="552450"/>
            <a:ext cx="4572000" cy="3429000"/>
          </a:xfrm>
          <a:noFill/>
          <a:ln>
            <a:solidFill>
              <a:srgbClr val="000000"/>
            </a:solidFill>
            <a:miter lim="800000"/>
            <a:headEnd/>
            <a:tailEnd/>
          </a:ln>
        </p:spPr>
      </p:sp>
      <p:sp>
        <p:nvSpPr>
          <p:cNvPr id="25604" name="Rectangle 3"/>
          <p:cNvSpPr>
            <a:spLocks noGrp="1" noChangeArrowheads="1"/>
          </p:cNvSpPr>
          <p:nvPr>
            <p:ph type="body" idx="1"/>
          </p:nvPr>
        </p:nvSpPr>
        <p:spPr bwMode="auto">
          <a:xfrm>
            <a:off x="685800" y="4213225"/>
            <a:ext cx="5486400" cy="4244975"/>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342005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5" name="TextBox 4"/>
          <p:cNvSpPr txBox="1"/>
          <p:nvPr userDrawn="1"/>
        </p:nvSpPr>
        <p:spPr>
          <a:xfrm>
            <a:off x="152400" y="4211638"/>
            <a:ext cx="6858000" cy="2208297"/>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1 </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Ten </a:t>
            </a:r>
            <a:r>
              <a:rPr lang="en-US" sz="4800" dirty="0">
                <a:solidFill>
                  <a:prstClr val="black"/>
                </a:solidFill>
                <a:latin typeface="Times New Roman" pitchFamily="18" charset="0"/>
                <a:ea typeface="+mn-ea"/>
                <a:cs typeface="Times New Roman" pitchFamily="18" charset="0"/>
              </a:rPr>
              <a:t>Principles of Economics</a:t>
            </a:r>
          </a:p>
        </p:txBody>
      </p:sp>
      <p:sp>
        <p:nvSpPr>
          <p:cNvPr id="7" name="TextBox 6"/>
          <p:cNvSpPr txBox="1"/>
          <p:nvPr userDrawn="1"/>
        </p:nvSpPr>
        <p:spPr>
          <a:xfrm>
            <a:off x="-11113" y="6500813"/>
            <a:ext cx="5649913" cy="338137"/>
          </a:xfrm>
          <a:prstGeom prst="rect">
            <a:avLst/>
          </a:prstGeom>
          <a:noFill/>
        </p:spPr>
        <p:txBody>
          <a:bodyPr>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543800" y="6324600"/>
            <a:ext cx="1143000" cy="354013"/>
          </a:xfrm>
          <a:prstGeom prst="rect">
            <a:avLst/>
          </a:prstGeom>
          <a:noFill/>
        </p:spPr>
        <p:txBody>
          <a:bodyPr>
            <a:prstTxWarp prst="textNoShape">
              <a:avLst/>
            </a:prstTxWarp>
            <a:spAutoFit/>
          </a:bodyPr>
          <a:lstStyle/>
          <a:p>
            <a:pPr algn="r">
              <a:defRPr/>
            </a:pPr>
            <a:fld id="{77D18D68-C912-4ACF-8F58-D736EEFE1515}"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
        <p:nvSpPr>
          <p:cNvPr id="5" name="TextBox 4"/>
          <p:cNvSpPr txBox="1"/>
          <p:nvPr userDrawn="1"/>
        </p:nvSpPr>
        <p:spPr>
          <a:xfrm>
            <a:off x="-11113" y="6500813"/>
            <a:ext cx="5649913" cy="338137"/>
          </a:xfrm>
          <a:prstGeom prst="rect">
            <a:avLst/>
          </a:prstGeom>
          <a:noFill/>
        </p:spPr>
        <p:txBody>
          <a:bodyPr>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TEN PRINCIPLES OF ECONOMICS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32406E0B-92D4-4C9C-97F5-67D465179BF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TEN PRINCIPLES OF ECONOMICS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DDAB3CBE-15C6-4795-9DFE-577BB31CD5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TEN PRINCIPLES OF ECONOMICS</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sldNum="0"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academic.cengage.com/economics/mankiw"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8196" name="Group 12"/>
          <p:cNvGrpSpPr>
            <a:grpSpLocks/>
          </p:cNvGrpSpPr>
          <p:nvPr/>
        </p:nvGrpSpPr>
        <p:grpSpPr bwMode="auto">
          <a:xfrm>
            <a:off x="304800" y="954360"/>
            <a:ext cx="6707188" cy="1506597"/>
            <a:chOff x="457200" y="1949013"/>
            <a:chExt cx="6707187" cy="1505780"/>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8199" name="TextBox 6"/>
            <p:cNvSpPr txBox="1">
              <a:spLocks noChangeArrowheads="1"/>
            </p:cNvSpPr>
            <p:nvPr/>
          </p:nvSpPr>
          <p:spPr bwMode="auto">
            <a:xfrm>
              <a:off x="1231502" y="1949013"/>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8200" name="TextBox 16"/>
            <p:cNvSpPr txBox="1">
              <a:spLocks noChangeArrowheads="1"/>
            </p:cNvSpPr>
            <p:nvPr/>
          </p:nvSpPr>
          <p:spPr bwMode="auto">
            <a:xfrm>
              <a:off x="3572272" y="3054900"/>
              <a:ext cx="2667000" cy="399893"/>
            </a:xfrm>
            <a:prstGeom prst="rect">
              <a:avLst/>
            </a:prstGeom>
            <a:noFill/>
            <a:ln w="9525">
              <a:noFill/>
              <a:miter lim="800000"/>
              <a:headEnd/>
              <a:tailEnd/>
            </a:ln>
          </p:spPr>
          <p:txBody>
            <a:bodyPr>
              <a:prstTxWarp prst="textNoShape">
                <a:avLst/>
              </a:prstTxWarp>
              <a:spAutoFit/>
            </a:bodyPr>
            <a:lstStyle/>
            <a:p>
              <a:r>
                <a:rPr lang="en-US" sz="2000" b="1" dirty="0" smtClean="0">
                  <a:solidFill>
                    <a:srgbClr val="FF0000"/>
                  </a:solidFill>
                  <a:latin typeface="Times New Roman" charset="0"/>
                  <a:ea typeface="Times New Roman" charset="0"/>
                  <a:cs typeface="Times New Roman" charset="0"/>
                </a:rPr>
                <a:t>Arab League Edition</a:t>
              </a:r>
              <a:endParaRPr lang="en-US" sz="2000" b="1"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2900" dirty="0" smtClean="0"/>
              <a:t>PRINCIPLE #3:  </a:t>
            </a:r>
            <a:br>
              <a:rPr lang="en-US" sz="2900" dirty="0" smtClean="0"/>
            </a:br>
            <a:r>
              <a:rPr lang="en-US" dirty="0" smtClean="0"/>
              <a:t>Rational People Think at the Margin</a:t>
            </a:r>
          </a:p>
        </p:txBody>
      </p:sp>
      <p:sp>
        <p:nvSpPr>
          <p:cNvPr id="16389" name="Rectangle 3"/>
          <p:cNvSpPr>
            <a:spLocks noGrp="1" noChangeArrowheads="1"/>
          </p:cNvSpPr>
          <p:nvPr>
            <p:ph idx="1"/>
          </p:nvPr>
        </p:nvSpPr>
        <p:spPr>
          <a:xfrm>
            <a:off x="457200" y="1219200"/>
            <a:ext cx="8229600" cy="4979988"/>
          </a:xfrm>
        </p:spPr>
        <p:txBody>
          <a:bodyPr/>
          <a:lstStyle/>
          <a:p>
            <a:pPr eaLnBrk="1" hangingPunct="1">
              <a:spcBef>
                <a:spcPct val="40000"/>
              </a:spcBef>
              <a:buFont typeface="Wingdings" charset="2"/>
              <a:buNone/>
            </a:pPr>
            <a:r>
              <a:rPr lang="en-US" smtClean="0">
                <a:latin typeface="Arial" charset="0"/>
                <a:ea typeface="Arial" charset="0"/>
                <a:cs typeface="Arial" charset="0"/>
              </a:rPr>
              <a:t>Examples:</a:t>
            </a:r>
          </a:p>
          <a:p>
            <a:pPr eaLnBrk="1" hangingPunct="1">
              <a:spcBef>
                <a:spcPct val="40000"/>
              </a:spcBef>
              <a:buFont typeface="Wingdings" charset="2"/>
              <a:buChar char="§"/>
            </a:pPr>
            <a:r>
              <a:rPr lang="en-US" smtClean="0">
                <a:latin typeface="Arial" charset="0"/>
                <a:ea typeface="Arial" charset="0"/>
                <a:cs typeface="Arial" charset="0"/>
              </a:rPr>
              <a:t>When a student considers whether to go to university for an additional year, he compares the fees &amp; foregone wages to the extra income </a:t>
            </a:r>
            <a:br>
              <a:rPr lang="en-US" smtClean="0">
                <a:latin typeface="Arial" charset="0"/>
                <a:ea typeface="Arial" charset="0"/>
                <a:cs typeface="Arial" charset="0"/>
              </a:rPr>
            </a:br>
            <a:r>
              <a:rPr lang="en-US" smtClean="0">
                <a:latin typeface="Arial" charset="0"/>
                <a:ea typeface="Arial" charset="0"/>
                <a:cs typeface="Arial" charset="0"/>
              </a:rPr>
              <a:t>he could earn with the extra year of education.</a:t>
            </a:r>
          </a:p>
          <a:p>
            <a:pPr eaLnBrk="1" hangingPunct="1">
              <a:spcBef>
                <a:spcPct val="40000"/>
              </a:spcBef>
              <a:buFont typeface="Wingdings" charset="2"/>
              <a:buChar char="§"/>
            </a:pPr>
            <a:r>
              <a:rPr lang="en-US" smtClean="0">
                <a:latin typeface="Arial" charset="0"/>
                <a:ea typeface="Arial" charset="0"/>
                <a:cs typeface="Arial" charset="0"/>
              </a:rPr>
              <a:t>When a manager considers whether to increase output, they compare the cost of the needed labor and materials to the extra revenue.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2900" dirty="0" smtClean="0"/>
              <a:t>PRINCIPLE #4:  </a:t>
            </a:r>
            <a:br>
              <a:rPr lang="en-US" sz="2900" dirty="0" smtClean="0"/>
            </a:br>
            <a:r>
              <a:rPr lang="en-US" dirty="0" smtClean="0"/>
              <a:t>People Respond to Incentives</a:t>
            </a:r>
          </a:p>
        </p:txBody>
      </p:sp>
      <p:sp>
        <p:nvSpPr>
          <p:cNvPr id="6246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smtClean="0">
                <a:solidFill>
                  <a:srgbClr val="FF0000"/>
                </a:solidFill>
                <a:latin typeface="Arial" charset="0"/>
                <a:ea typeface="Arial" charset="0"/>
                <a:cs typeface="Arial" charset="0"/>
              </a:rPr>
              <a:t>Incentive</a:t>
            </a:r>
            <a:r>
              <a:rPr lang="en-US" smtClean="0">
                <a:latin typeface="Arial" charset="0"/>
                <a:ea typeface="Arial" charset="0"/>
                <a:cs typeface="Arial" charset="0"/>
              </a:rPr>
              <a:t>:</a:t>
            </a:r>
            <a:r>
              <a:rPr lang="en-US" smtClean="0">
                <a:solidFill>
                  <a:srgbClr val="FF0000"/>
                </a:solidFill>
                <a:latin typeface="Arial" charset="0"/>
                <a:ea typeface="Arial" charset="0"/>
                <a:cs typeface="Arial" charset="0"/>
              </a:rPr>
              <a:t> </a:t>
            </a:r>
            <a:r>
              <a:rPr lang="en-US" smtClean="0">
                <a:latin typeface="Arial" charset="0"/>
                <a:ea typeface="Arial" charset="0"/>
                <a:cs typeface="Arial" charset="0"/>
              </a:rPr>
              <a:t>something that induces a person to act, i.e.</a:t>
            </a:r>
            <a:r>
              <a:rPr lang="en-US" i="1" smtClean="0">
                <a:latin typeface="Arial" charset="0"/>
                <a:ea typeface="Arial" charset="0"/>
                <a:cs typeface="Arial" charset="0"/>
              </a:rPr>
              <a:t> </a:t>
            </a:r>
            <a:r>
              <a:rPr lang="en-US" smtClean="0">
                <a:latin typeface="Arial" charset="0"/>
                <a:ea typeface="Arial" charset="0"/>
                <a:cs typeface="Arial" charset="0"/>
              </a:rPr>
              <a:t>the prospect of a reward or punishment. </a:t>
            </a:r>
          </a:p>
          <a:p>
            <a:pPr eaLnBrk="1" hangingPunct="1">
              <a:buFont typeface="Wingdings" charset="2"/>
              <a:buChar char="§"/>
            </a:pPr>
            <a:r>
              <a:rPr lang="en-US" smtClean="0">
                <a:latin typeface="Arial" charset="0"/>
                <a:ea typeface="Arial" charset="0"/>
                <a:cs typeface="Arial" charset="0"/>
              </a:rPr>
              <a:t>Rational people respond to incentives.</a:t>
            </a:r>
          </a:p>
          <a:p>
            <a:pPr eaLnBrk="1" hangingPunct="1">
              <a:spcBef>
                <a:spcPct val="25000"/>
              </a:spcBef>
              <a:buFont typeface="Wingdings" charset="2"/>
              <a:buNone/>
            </a:pPr>
            <a:r>
              <a:rPr lang="en-US" smtClean="0">
                <a:latin typeface="Arial" charset="0"/>
                <a:ea typeface="Arial" charset="0"/>
                <a:cs typeface="Arial" charset="0"/>
              </a:rPr>
              <a:t>	Examples:</a:t>
            </a:r>
          </a:p>
          <a:p>
            <a:pPr lvl="1" eaLnBrk="1" hangingPunct="1">
              <a:spcBef>
                <a:spcPct val="20000"/>
              </a:spcBef>
              <a:buFont typeface="Wingdings" charset="2"/>
              <a:buChar char="§"/>
            </a:pPr>
            <a:r>
              <a:rPr lang="en-US" smtClean="0">
                <a:latin typeface="Arial" charset="0"/>
                <a:ea typeface="Arial" charset="0"/>
                <a:cs typeface="Arial" charset="0"/>
              </a:rPr>
              <a:t>When gas prices rise, consumers buy more hybrid and smaller cars and fewer large cars.</a:t>
            </a:r>
          </a:p>
          <a:p>
            <a:pPr lvl="1" eaLnBrk="1" hangingPunct="1">
              <a:spcBef>
                <a:spcPct val="20000"/>
              </a:spcBef>
              <a:buFont typeface="Wingdings" charset="2"/>
              <a:buChar char="§"/>
            </a:pPr>
            <a:r>
              <a:rPr lang="en-US" smtClean="0">
                <a:latin typeface="Arial" charset="0"/>
                <a:ea typeface="Arial" charset="0"/>
                <a:cs typeface="Arial" charset="0"/>
              </a:rPr>
              <a:t>When cigarette taxes increase,number of people smoking falls.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left)">
                                      <p:cBhvr>
                                        <p:cTn id="7" dur="500"/>
                                        <p:tgtEl>
                                          <p:spTgt spid="62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wipe(left)">
                                      <p:cBhvr>
                                        <p:cTn id="12" dur="500"/>
                                        <p:tgtEl>
                                          <p:spTgt spid="62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wipe(left)">
                                      <p:cBhvr>
                                        <p:cTn id="17" dur="500"/>
                                        <p:tgtEl>
                                          <p:spTgt spid="62467">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2467">
                                            <p:txEl>
                                              <p:pRg st="3" end="3"/>
                                            </p:txEl>
                                          </p:spTgt>
                                        </p:tgtEl>
                                        <p:attrNameLst>
                                          <p:attrName>style.visibility</p:attrName>
                                        </p:attrNameLst>
                                      </p:cBhvr>
                                      <p:to>
                                        <p:strVal val="visible"/>
                                      </p:to>
                                    </p:set>
                                    <p:animEffect transition="in" filter="wipe(left)">
                                      <p:cBhvr>
                                        <p:cTn id="20" dur="500"/>
                                        <p:tgtEl>
                                          <p:spTgt spid="6246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2467">
                                            <p:txEl>
                                              <p:pRg st="4" end="4"/>
                                            </p:txEl>
                                          </p:spTgt>
                                        </p:tgtEl>
                                        <p:attrNameLst>
                                          <p:attrName>style.visibility</p:attrName>
                                        </p:attrNameLst>
                                      </p:cBhvr>
                                      <p:to>
                                        <p:strVal val="visible"/>
                                      </p:to>
                                    </p:set>
                                    <p:animEffect transition="in" filter="wipe(left)">
                                      <p:cBhvr>
                                        <p:cTn id="25" dur="500"/>
                                        <p:tgtEl>
                                          <p:spTgt spid="62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072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Applying the principles</a:t>
            </a:r>
          </a:p>
        </p:txBody>
      </p:sp>
      <p:sp>
        <p:nvSpPr>
          <p:cNvPr id="30724" name="Content Placeholder 2"/>
          <p:cNvSpPr>
            <a:spLocks noGrp="1"/>
          </p:cNvSpPr>
          <p:nvPr>
            <p:ph idx="1"/>
          </p:nvPr>
        </p:nvSpPr>
        <p:spPr>
          <a:xfrm>
            <a:off x="457200" y="1371600"/>
            <a:ext cx="8382000" cy="5105400"/>
          </a:xfrm>
        </p:spPr>
        <p:txBody>
          <a:bodyPr/>
          <a:lstStyle/>
          <a:p>
            <a:pPr marL="0" indent="0" eaLnBrk="1" hangingPunct="1">
              <a:buClr>
                <a:srgbClr val="CC0000"/>
              </a:buClr>
              <a:buFont typeface="Wingdings" charset="2"/>
              <a:buNone/>
            </a:pPr>
            <a:r>
              <a:rPr lang="en-US" sz="2700" smtClean="0">
                <a:latin typeface="Arial" charset="0"/>
                <a:ea typeface="Arial" charset="0"/>
                <a:cs typeface="Arial" charset="0"/>
              </a:rPr>
              <a:t>You are selling your car.  You have already spent $1000 on repairs.  </a:t>
            </a:r>
          </a:p>
          <a:p>
            <a:pPr marL="0" indent="0" eaLnBrk="1" hangingPunct="1">
              <a:buClr>
                <a:srgbClr val="CC0000"/>
              </a:buClr>
              <a:buFont typeface="Wingdings" charset="2"/>
              <a:buNone/>
            </a:pPr>
            <a:r>
              <a:rPr lang="en-US" sz="2700" smtClean="0">
                <a:latin typeface="Arial" charset="0"/>
                <a:ea typeface="Arial" charset="0"/>
                <a:cs typeface="Arial" charset="0"/>
              </a:rPr>
              <a:t>At the last minute, the transmission dies.  You can pay $600 to have it repaired, or sell the car “as is.” </a:t>
            </a:r>
          </a:p>
          <a:p>
            <a:pPr marL="0" indent="0" eaLnBrk="1" hangingPunct="1">
              <a:buClr>
                <a:srgbClr val="CC0000"/>
              </a:buClr>
              <a:buFont typeface="Wingdings" charset="2"/>
              <a:buNone/>
            </a:pPr>
            <a:r>
              <a:rPr lang="en-US" sz="2700" smtClean="0">
                <a:latin typeface="Arial" charset="0"/>
                <a:ea typeface="Arial" charset="0"/>
                <a:cs typeface="Arial" charset="0"/>
              </a:rPr>
              <a:t>In each of the following scenarios, should you have the transmission repaired?  Explain.</a:t>
            </a:r>
          </a:p>
          <a:p>
            <a:pPr marL="685800" lvl="1" indent="-457200" eaLnBrk="1" hangingPunct="1">
              <a:buClr>
                <a:srgbClr val="CC0000"/>
              </a:buClr>
              <a:buFont typeface="Wingdings" charset="2"/>
              <a:buNone/>
            </a:pPr>
            <a:r>
              <a:rPr lang="en-US" sz="2400" b="1" smtClean="0">
                <a:solidFill>
                  <a:srgbClr val="C00000"/>
                </a:solidFill>
                <a:latin typeface="Arial" charset="0"/>
                <a:ea typeface="Arial" charset="0"/>
                <a:cs typeface="Arial" charset="0"/>
              </a:rPr>
              <a:t>A.</a:t>
            </a:r>
            <a:r>
              <a:rPr lang="en-US" sz="2400" smtClean="0">
                <a:latin typeface="Arial" charset="0"/>
                <a:ea typeface="Arial" charset="0"/>
                <a:cs typeface="Arial" charset="0"/>
              </a:rPr>
              <a:t>	If </a:t>
            </a:r>
            <a:r>
              <a:rPr lang="en-US" sz="2600" smtClean="0">
                <a:latin typeface="Arial" charset="0"/>
                <a:ea typeface="Arial" charset="0"/>
                <a:cs typeface="Arial" charset="0"/>
              </a:rPr>
              <a:t>you could sell for $6500 if transmission works, $5700 if it doesn’t</a:t>
            </a:r>
          </a:p>
          <a:p>
            <a:pPr marL="685800" lvl="1" indent="-457200" eaLnBrk="1" hangingPunct="1">
              <a:buClr>
                <a:srgbClr val="CC0000"/>
              </a:buClr>
              <a:buFont typeface="Wingdings" charset="2"/>
              <a:buNone/>
            </a:pPr>
            <a:r>
              <a:rPr lang="en-US" sz="2400" b="1" smtClean="0">
                <a:solidFill>
                  <a:srgbClr val="C00000"/>
                </a:solidFill>
                <a:latin typeface="Arial" charset="0"/>
                <a:ea typeface="Arial" charset="0"/>
                <a:cs typeface="Arial" charset="0"/>
              </a:rPr>
              <a:t>B.</a:t>
            </a:r>
            <a:r>
              <a:rPr lang="en-US" sz="2400" smtClean="0">
                <a:latin typeface="Arial" charset="0"/>
                <a:ea typeface="Arial" charset="0"/>
                <a:cs typeface="Arial" charset="0"/>
              </a:rPr>
              <a:t>	</a:t>
            </a:r>
            <a:r>
              <a:rPr lang="en-US" sz="2600" smtClean="0">
                <a:latin typeface="Arial" charset="0"/>
                <a:ea typeface="Arial" charset="0"/>
                <a:cs typeface="Arial" charset="0"/>
              </a:rPr>
              <a:t>If you could sell for $6000 if transmission works, </a:t>
            </a:r>
            <a:br>
              <a:rPr lang="en-US" sz="2600" smtClean="0">
                <a:latin typeface="Arial" charset="0"/>
                <a:ea typeface="Arial" charset="0"/>
                <a:cs typeface="Arial" charset="0"/>
              </a:rPr>
            </a:br>
            <a:r>
              <a:rPr lang="en-US" sz="2600" smtClean="0">
                <a:latin typeface="Arial" charset="0"/>
                <a:ea typeface="Arial" charset="0"/>
                <a:cs typeface="Arial" charset="0"/>
              </a:rPr>
              <a:t>$5500 if it doesn’t</a:t>
            </a:r>
          </a:p>
        </p:txBody>
      </p:sp>
      <p:sp>
        <p:nvSpPr>
          <p:cNvPr id="30725"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277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2772" name="Content Placeholder 2"/>
          <p:cNvSpPr>
            <a:spLocks noGrp="1"/>
          </p:cNvSpPr>
          <p:nvPr>
            <p:ph idx="1"/>
          </p:nvPr>
        </p:nvSpPr>
        <p:spPr>
          <a:xfrm>
            <a:off x="457200" y="1371600"/>
            <a:ext cx="8458200" cy="5105400"/>
          </a:xfrm>
        </p:spPr>
        <p:txBody>
          <a:bodyPr/>
          <a:lstStyle/>
          <a:p>
            <a:pPr eaLnBrk="1" hangingPunct="1">
              <a:buClr>
                <a:srgbClr val="CC0000"/>
              </a:buClr>
              <a:buFont typeface="Wingdings" charset="2"/>
              <a:buNone/>
            </a:pPr>
            <a:r>
              <a:rPr lang="en-US" sz="2700" smtClean="0">
                <a:latin typeface="Arial" charset="0"/>
                <a:ea typeface="Arial" charset="0"/>
                <a:cs typeface="Arial" charset="0"/>
              </a:rPr>
              <a:t>Cost of fixing transmission = $600</a:t>
            </a:r>
          </a:p>
          <a:p>
            <a:pPr marL="688975" lvl="1" indent="-457200" eaLnBrk="1" hangingPunct="1">
              <a:spcBef>
                <a:spcPts val="1200"/>
              </a:spcBef>
              <a:buClr>
                <a:srgbClr val="CC0000"/>
              </a:buClr>
              <a:buFont typeface="Wingdings" charset="2"/>
              <a:buNone/>
            </a:pPr>
            <a:r>
              <a:rPr lang="en-US" sz="2400" b="1" smtClean="0">
                <a:solidFill>
                  <a:srgbClr val="C00000"/>
                </a:solidFill>
                <a:latin typeface="Arial" charset="0"/>
                <a:ea typeface="Arial" charset="0"/>
                <a:cs typeface="Arial" charset="0"/>
              </a:rPr>
              <a:t>A.	 </a:t>
            </a:r>
            <a:r>
              <a:rPr lang="en-US" sz="2400" smtClean="0">
                <a:latin typeface="Arial" charset="0"/>
                <a:ea typeface="Arial" charset="0"/>
                <a:cs typeface="Arial" charset="0"/>
              </a:rPr>
              <a:t>If </a:t>
            </a:r>
            <a:r>
              <a:rPr lang="en-US" sz="2600" smtClean="0">
                <a:latin typeface="Arial" charset="0"/>
                <a:ea typeface="Arial" charset="0"/>
                <a:cs typeface="Arial" charset="0"/>
              </a:rPr>
              <a:t>you could sell for </a:t>
            </a:r>
            <a:r>
              <a:rPr lang="en-US">
                <a:latin typeface="Arial" charset="0"/>
                <a:ea typeface="Arial" charset="0"/>
                <a:cs typeface="Arial" charset="0"/>
              </a:rPr>
              <a:t>$6500 if transmission works, </a:t>
            </a:r>
            <a:br>
              <a:rPr lang="en-US">
                <a:latin typeface="Arial" charset="0"/>
                <a:ea typeface="Arial" charset="0"/>
                <a:cs typeface="Arial" charset="0"/>
              </a:rPr>
            </a:br>
            <a:r>
              <a:rPr lang="en-US">
                <a:latin typeface="Arial" charset="0"/>
                <a:ea typeface="Arial" charset="0"/>
                <a:cs typeface="Arial" charset="0"/>
              </a:rPr>
              <a:t>$5700 if it doesn’t</a:t>
            </a:r>
          </a:p>
          <a:p>
            <a:pPr marL="688975" lvl="1" indent="-457200" eaLnBrk="1" hangingPunct="1">
              <a:buClr>
                <a:srgbClr val="CC0000"/>
              </a:buClr>
              <a:buFont typeface="Wingdings" charset="2"/>
              <a:buNone/>
            </a:pPr>
            <a:r>
              <a:rPr lang="en-US">
                <a:latin typeface="Arial" charset="0"/>
                <a:ea typeface="Arial" charset="0"/>
                <a:cs typeface="Arial" charset="0"/>
              </a:rPr>
              <a:t>	</a:t>
            </a:r>
            <a:r>
              <a:rPr lang="en-US">
                <a:solidFill>
                  <a:srgbClr val="3333FF"/>
                </a:solidFill>
                <a:latin typeface="Arial" charset="0"/>
                <a:ea typeface="Arial" charset="0"/>
                <a:cs typeface="Arial" charset="0"/>
              </a:rPr>
              <a:t>Benefit of fixing the transmission = $800</a:t>
            </a:r>
            <a:br>
              <a:rPr lang="en-US">
                <a:solidFill>
                  <a:srgbClr val="3333FF"/>
                </a:solidFill>
                <a:latin typeface="Arial" charset="0"/>
                <a:ea typeface="Arial" charset="0"/>
                <a:cs typeface="Arial" charset="0"/>
              </a:rPr>
            </a:br>
            <a:r>
              <a:rPr lang="en-US">
                <a:solidFill>
                  <a:srgbClr val="3333FF"/>
                </a:solidFill>
                <a:latin typeface="Arial" charset="0"/>
                <a:ea typeface="Arial" charset="0"/>
                <a:cs typeface="Arial" charset="0"/>
              </a:rPr>
              <a:t>($6500 – 5700). </a:t>
            </a:r>
          </a:p>
          <a:p>
            <a:pPr marL="688975" lvl="1" indent="-457200" eaLnBrk="1" hangingPunct="1">
              <a:buClr>
                <a:srgbClr val="CC0000"/>
              </a:buClr>
              <a:buFont typeface="Wingdings" charset="2"/>
              <a:buNone/>
            </a:pPr>
            <a:r>
              <a:rPr lang="en-US">
                <a:solidFill>
                  <a:srgbClr val="3333FF"/>
                </a:solidFill>
                <a:latin typeface="Arial" charset="0"/>
                <a:ea typeface="Arial" charset="0"/>
                <a:cs typeface="Arial" charset="0"/>
              </a:rPr>
              <a:t>	It’s worthwhile to have the transmission fixed. </a:t>
            </a:r>
          </a:p>
          <a:p>
            <a:pPr marL="688975" lvl="1" indent="-457200" eaLnBrk="1" hangingPunct="1">
              <a:spcBef>
                <a:spcPts val="1200"/>
              </a:spcBef>
              <a:buClr>
                <a:srgbClr val="CC0000"/>
              </a:buClr>
              <a:buFont typeface="Wingdings" charset="2"/>
              <a:buNone/>
            </a:pPr>
            <a:r>
              <a:rPr lang="en-US" sz="2400" b="1">
                <a:solidFill>
                  <a:srgbClr val="C00000"/>
                </a:solidFill>
                <a:latin typeface="Arial" charset="0"/>
                <a:ea typeface="Arial" charset="0"/>
                <a:cs typeface="Arial" charset="0"/>
              </a:rPr>
              <a:t>B.	 </a:t>
            </a:r>
            <a:r>
              <a:rPr lang="en-US" sz="2400">
                <a:latin typeface="Arial" charset="0"/>
                <a:ea typeface="Arial" charset="0"/>
                <a:cs typeface="Arial" charset="0"/>
              </a:rPr>
              <a:t>If </a:t>
            </a:r>
            <a:r>
              <a:rPr lang="en-US" sz="2600">
                <a:latin typeface="Arial" charset="0"/>
                <a:ea typeface="Arial" charset="0"/>
                <a:cs typeface="Arial" charset="0"/>
              </a:rPr>
              <a:t>you could sell for </a:t>
            </a:r>
            <a:r>
              <a:rPr lang="en-US">
                <a:latin typeface="Arial" charset="0"/>
                <a:ea typeface="Arial" charset="0"/>
                <a:cs typeface="Arial" charset="0"/>
              </a:rPr>
              <a:t>$6000 if transmission works, </a:t>
            </a:r>
            <a:br>
              <a:rPr lang="en-US">
                <a:latin typeface="Arial" charset="0"/>
                <a:ea typeface="Arial" charset="0"/>
                <a:cs typeface="Arial" charset="0"/>
              </a:rPr>
            </a:br>
            <a:r>
              <a:rPr lang="en-US">
                <a:latin typeface="Arial" charset="0"/>
                <a:ea typeface="Arial" charset="0"/>
                <a:cs typeface="Arial" charset="0"/>
              </a:rPr>
              <a:t>$5500 if it doesn’t</a:t>
            </a:r>
          </a:p>
          <a:p>
            <a:pPr marL="688975" lvl="1" indent="-457200" eaLnBrk="1" hangingPunct="1">
              <a:buClr>
                <a:srgbClr val="CC0000"/>
              </a:buClr>
              <a:buFont typeface="Wingdings" charset="2"/>
              <a:buNone/>
            </a:pPr>
            <a:r>
              <a:rPr lang="en-US">
                <a:latin typeface="Arial" charset="0"/>
                <a:ea typeface="Arial" charset="0"/>
                <a:cs typeface="Arial" charset="0"/>
              </a:rPr>
              <a:t>	</a:t>
            </a:r>
            <a:r>
              <a:rPr lang="en-US">
                <a:solidFill>
                  <a:srgbClr val="3333FF"/>
                </a:solidFill>
                <a:latin typeface="Arial" charset="0"/>
                <a:ea typeface="Arial" charset="0"/>
                <a:cs typeface="Arial" charset="0"/>
              </a:rPr>
              <a:t>Benefit of fixing the transmission is only $500.</a:t>
            </a:r>
          </a:p>
          <a:p>
            <a:pPr marL="688975" lvl="1" indent="-457200" eaLnBrk="1" hangingPunct="1">
              <a:buClr>
                <a:srgbClr val="CC0000"/>
              </a:buClr>
              <a:buFont typeface="Wingdings" charset="2"/>
              <a:buNone/>
            </a:pPr>
            <a:r>
              <a:rPr lang="en-US">
                <a:solidFill>
                  <a:srgbClr val="3333FF"/>
                </a:solidFill>
                <a:latin typeface="Arial" charset="0"/>
                <a:ea typeface="Arial" charset="0"/>
                <a:cs typeface="Arial" charset="0"/>
              </a:rPr>
              <a:t>	Paying $600 to fix transmission is not worthwhile.</a:t>
            </a:r>
          </a:p>
        </p:txBody>
      </p:sp>
      <p:sp>
        <p:nvSpPr>
          <p:cNvPr id="32773"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481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Observations</a:t>
            </a:r>
          </a:p>
        </p:txBody>
      </p:sp>
      <p:sp>
        <p:nvSpPr>
          <p:cNvPr id="34820" name="Content Placeholder 2"/>
          <p:cNvSpPr>
            <a:spLocks noGrp="1"/>
          </p:cNvSpPr>
          <p:nvPr>
            <p:ph idx="1"/>
          </p:nvPr>
        </p:nvSpPr>
        <p:spPr>
          <a:xfrm>
            <a:off x="457200" y="1371600"/>
            <a:ext cx="8229600" cy="5105400"/>
          </a:xfrm>
        </p:spPr>
        <p:txBody>
          <a:bodyPr/>
          <a:lstStyle/>
          <a:p>
            <a:pPr eaLnBrk="1" hangingPunct="1">
              <a:buClr>
                <a:srgbClr val="CC0000"/>
              </a:buClr>
              <a:buFont typeface="Wingdings" charset="2"/>
              <a:buChar char="§"/>
            </a:pPr>
            <a:r>
              <a:rPr lang="en-US" smtClean="0">
                <a:latin typeface="Arial" charset="0"/>
                <a:ea typeface="Arial" charset="0"/>
                <a:cs typeface="Arial" charset="0"/>
              </a:rPr>
              <a:t>The $1000 you previously spent on repairs is irrelevant.  What matters is the cost and benefit </a:t>
            </a:r>
            <a:br>
              <a:rPr lang="en-US" smtClean="0">
                <a:latin typeface="Arial" charset="0"/>
                <a:ea typeface="Arial" charset="0"/>
                <a:cs typeface="Arial" charset="0"/>
              </a:rPr>
            </a:br>
            <a:r>
              <a:rPr lang="en-US" smtClean="0">
                <a:latin typeface="Arial" charset="0"/>
                <a:ea typeface="Arial" charset="0"/>
                <a:cs typeface="Arial" charset="0"/>
              </a:rPr>
              <a:t>of the </a:t>
            </a:r>
            <a:r>
              <a:rPr lang="en-US" i="1" smtClean="0">
                <a:latin typeface="Arial" charset="0"/>
                <a:ea typeface="Arial" charset="0"/>
                <a:cs typeface="Arial" charset="0"/>
              </a:rPr>
              <a:t>marginal</a:t>
            </a:r>
            <a:r>
              <a:rPr lang="en-US" smtClean="0">
                <a:latin typeface="Arial" charset="0"/>
                <a:ea typeface="Arial" charset="0"/>
                <a:cs typeface="Arial" charset="0"/>
              </a:rPr>
              <a:t> repair (the transmission). </a:t>
            </a:r>
          </a:p>
          <a:p>
            <a:pPr eaLnBrk="1" hangingPunct="1">
              <a:buClr>
                <a:srgbClr val="CC0000"/>
              </a:buClr>
              <a:buFont typeface="Wingdings" charset="2"/>
              <a:buChar char="§"/>
            </a:pPr>
            <a:r>
              <a:rPr lang="en-US" smtClean="0">
                <a:latin typeface="Arial" charset="0"/>
                <a:ea typeface="Arial" charset="0"/>
                <a:cs typeface="Arial" charset="0"/>
              </a:rPr>
              <a:t>The change in incentives from scenario A </a:t>
            </a:r>
            <a:br>
              <a:rPr lang="en-US" smtClean="0">
                <a:latin typeface="Arial" charset="0"/>
                <a:ea typeface="Arial" charset="0"/>
                <a:cs typeface="Arial" charset="0"/>
              </a:rPr>
            </a:br>
            <a:r>
              <a:rPr lang="en-US" smtClean="0">
                <a:latin typeface="Arial" charset="0"/>
                <a:ea typeface="Arial" charset="0"/>
                <a:cs typeface="Arial" charset="0"/>
              </a:rPr>
              <a:t>to scenario B caused your decision to change.</a:t>
            </a:r>
          </a:p>
        </p:txBody>
      </p:sp>
      <p:sp>
        <p:nvSpPr>
          <p:cNvPr id="34821"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686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240643" name="Rectangle 3"/>
          <p:cNvSpPr>
            <a:spLocks noGrp="1" noChangeArrowheads="1"/>
          </p:cNvSpPr>
          <p:nvPr>
            <p:ph type="title" idx="4294967295"/>
          </p:nvPr>
        </p:nvSpPr>
        <p:spPr>
          <a:xfrm>
            <a:off x="293688" y="293688"/>
            <a:ext cx="4318000" cy="2109787"/>
          </a:xfrm>
        </p:spPr>
        <p:txBody>
          <a:bodyPr rtlCol="0">
            <a:normAutofit fontScale="90000"/>
          </a:bodyPr>
          <a:lstStyle/>
          <a:p>
            <a:pPr eaLnBrk="1" fontAlgn="auto" hangingPunct="1">
              <a:lnSpc>
                <a:spcPct val="110000"/>
              </a:lnSpc>
              <a:spcAft>
                <a:spcPts val="0"/>
              </a:spcAft>
              <a:defRPr/>
            </a:pPr>
            <a:r>
              <a:rPr lang="en-US" sz="4000" b="1" i="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t>The principles of </a:t>
            </a:r>
            <a:br>
              <a:rPr lang="en-US" sz="4000" b="1" i="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br>
            <a:r>
              <a:rPr lang="en-US" sz="4000" b="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t>HOW PEOPLE </a:t>
            </a:r>
            <a:br>
              <a:rPr lang="en-US" sz="4000" b="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br>
            <a:r>
              <a:rPr lang="en-US" sz="4000" b="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t>INTERACT</a:t>
            </a: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2900" dirty="0" smtClean="0"/>
              <a:t>PRINCIPLE #5:  </a:t>
            </a:r>
            <a:br>
              <a:rPr lang="en-US" sz="2900" dirty="0" smtClean="0"/>
            </a:br>
            <a:r>
              <a:rPr lang="en-US" dirty="0" smtClean="0"/>
              <a:t>Trade Can Make Everyone Better Off</a:t>
            </a:r>
          </a:p>
        </p:txBody>
      </p:sp>
      <p:sp>
        <p:nvSpPr>
          <p:cNvPr id="2253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ea typeface="Arial" charset="0"/>
                <a:cs typeface="Arial" charset="0"/>
              </a:rPr>
              <a:t>Rather than being self-sufficient, </a:t>
            </a:r>
            <a:br>
              <a:rPr lang="en-US" smtClean="0">
                <a:latin typeface="Arial" charset="0"/>
                <a:ea typeface="Arial" charset="0"/>
                <a:cs typeface="Arial" charset="0"/>
              </a:rPr>
            </a:br>
            <a:r>
              <a:rPr lang="en-US" smtClean="0">
                <a:latin typeface="Arial" charset="0"/>
                <a:ea typeface="Arial" charset="0"/>
                <a:cs typeface="Arial" charset="0"/>
              </a:rPr>
              <a:t>people can specialize in producing one good or service and exchange it for other goods.  </a:t>
            </a:r>
          </a:p>
          <a:p>
            <a:pPr eaLnBrk="1" hangingPunct="1">
              <a:buFont typeface="Wingdings" charset="2"/>
              <a:buChar char="§"/>
            </a:pPr>
            <a:r>
              <a:rPr lang="en-US" smtClean="0">
                <a:latin typeface="Arial" charset="0"/>
                <a:ea typeface="Arial" charset="0"/>
                <a:cs typeface="Arial" charset="0"/>
              </a:rPr>
              <a:t>Countries also benefit from trade and specialization:</a:t>
            </a:r>
          </a:p>
          <a:p>
            <a:pPr lvl="1" eaLnBrk="1" hangingPunct="1">
              <a:spcBef>
                <a:spcPct val="30000"/>
              </a:spcBef>
              <a:buFont typeface="Wingdings" charset="2"/>
              <a:buChar char="§"/>
            </a:pPr>
            <a:r>
              <a:rPr lang="en-US" smtClean="0">
                <a:latin typeface="Arial" charset="0"/>
                <a:ea typeface="Arial" charset="0"/>
                <a:cs typeface="Arial" charset="0"/>
              </a:rPr>
              <a:t>Get a better price abroad for goods they produce</a:t>
            </a:r>
          </a:p>
          <a:p>
            <a:pPr lvl="1" eaLnBrk="1" hangingPunct="1">
              <a:spcBef>
                <a:spcPct val="30000"/>
              </a:spcBef>
              <a:buFont typeface="Wingdings" charset="2"/>
              <a:buChar char="§"/>
            </a:pPr>
            <a:r>
              <a:rPr lang="en-US" smtClean="0">
                <a:latin typeface="Arial" charset="0"/>
                <a:ea typeface="Arial" charset="0"/>
                <a:cs typeface="Arial" charset="0"/>
              </a:rPr>
              <a:t>Buy other goods more cheaply from abroad than could be produced at home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190500"/>
            <a:ext cx="8229600" cy="1447800"/>
          </a:xfrm>
        </p:spPr>
        <p:txBody>
          <a:bodyPr rtlCol="0">
            <a:normAutofit fontScale="90000"/>
          </a:bodyPr>
          <a:lstStyle/>
          <a:p>
            <a:pPr eaLnBrk="1" fontAlgn="auto" hangingPunct="1">
              <a:spcAft>
                <a:spcPts val="0"/>
              </a:spcAft>
              <a:defRPr/>
            </a:pPr>
            <a:r>
              <a:rPr lang="en-US" sz="2900" dirty="0" smtClean="0"/>
              <a:t>PRINCIPLE #6:  </a:t>
            </a:r>
            <a:br>
              <a:rPr lang="en-US" sz="2900" dirty="0" smtClean="0"/>
            </a:br>
            <a:r>
              <a:rPr lang="en-US" dirty="0" smtClean="0"/>
              <a:t>Markets Are Usually A Good Way to</a:t>
            </a:r>
            <a:br>
              <a:rPr lang="en-US" dirty="0" smtClean="0"/>
            </a:br>
            <a:r>
              <a:rPr lang="en-US" dirty="0" smtClean="0"/>
              <a:t>Organize Economic Activity</a:t>
            </a:r>
          </a:p>
        </p:txBody>
      </p:sp>
      <p:sp>
        <p:nvSpPr>
          <p:cNvPr id="87043" name="Rectangle 3"/>
          <p:cNvSpPr>
            <a:spLocks noGrp="1" noChangeArrowheads="1"/>
          </p:cNvSpPr>
          <p:nvPr>
            <p:ph idx="1"/>
          </p:nvPr>
        </p:nvSpPr>
        <p:spPr>
          <a:xfrm>
            <a:off x="457200" y="1828800"/>
            <a:ext cx="8229600" cy="4370388"/>
          </a:xfrm>
        </p:spPr>
        <p:txBody>
          <a:bodyPr/>
          <a:lstStyle/>
          <a:p>
            <a:pPr eaLnBrk="1" hangingPunct="1">
              <a:buFont typeface="Wingdings" charset="2"/>
              <a:buChar char="§"/>
            </a:pPr>
            <a:r>
              <a:rPr lang="en-US" b="1" smtClean="0">
                <a:solidFill>
                  <a:srgbClr val="FF0000"/>
                </a:solidFill>
                <a:latin typeface="Arial" charset="0"/>
                <a:ea typeface="Arial" charset="0"/>
                <a:cs typeface="Arial" charset="0"/>
              </a:rPr>
              <a:t>Market</a:t>
            </a:r>
            <a:r>
              <a:rPr lang="en-US" smtClean="0">
                <a:latin typeface="Arial" charset="0"/>
                <a:ea typeface="Arial" charset="0"/>
                <a:cs typeface="Arial" charset="0"/>
              </a:rPr>
              <a:t>:  a group of buyers and sellers </a:t>
            </a:r>
            <a:br>
              <a:rPr lang="en-US" smtClean="0">
                <a:latin typeface="Arial" charset="0"/>
                <a:ea typeface="Arial" charset="0"/>
                <a:cs typeface="Arial" charset="0"/>
              </a:rPr>
            </a:br>
            <a:r>
              <a:rPr lang="en-US" smtClean="0">
                <a:latin typeface="Arial" charset="0"/>
                <a:ea typeface="Arial" charset="0"/>
                <a:cs typeface="Arial" charset="0"/>
              </a:rPr>
              <a:t>(need not be in a single location)</a:t>
            </a:r>
          </a:p>
          <a:p>
            <a:pPr eaLnBrk="1" hangingPunct="1">
              <a:spcBef>
                <a:spcPct val="50000"/>
              </a:spcBef>
              <a:buFont typeface="Wingdings" charset="2"/>
              <a:buChar char="§"/>
            </a:pPr>
            <a:r>
              <a:rPr lang="en-US" smtClean="0">
                <a:latin typeface="Arial" charset="0"/>
                <a:ea typeface="Arial" charset="0"/>
                <a:cs typeface="Arial" charset="0"/>
              </a:rPr>
              <a:t>“Organize economic activity” means determining </a:t>
            </a:r>
          </a:p>
          <a:p>
            <a:pPr lvl="1" eaLnBrk="1" hangingPunct="1">
              <a:spcBef>
                <a:spcPct val="20000"/>
              </a:spcBef>
              <a:buFont typeface="Wingdings" charset="2"/>
              <a:buChar char="§"/>
            </a:pPr>
            <a:r>
              <a:rPr lang="en-US" u="sng" smtClean="0">
                <a:latin typeface="Arial" charset="0"/>
                <a:ea typeface="Arial" charset="0"/>
                <a:cs typeface="Arial" charset="0"/>
              </a:rPr>
              <a:t>what</a:t>
            </a:r>
            <a:r>
              <a:rPr lang="en-US" smtClean="0">
                <a:latin typeface="Arial" charset="0"/>
                <a:ea typeface="Arial" charset="0"/>
                <a:cs typeface="Arial" charset="0"/>
              </a:rPr>
              <a:t> goods to produce </a:t>
            </a:r>
          </a:p>
          <a:p>
            <a:pPr lvl="1" eaLnBrk="1" hangingPunct="1">
              <a:spcBef>
                <a:spcPct val="20000"/>
              </a:spcBef>
              <a:buFont typeface="Wingdings" charset="2"/>
              <a:buChar char="§"/>
            </a:pPr>
            <a:r>
              <a:rPr lang="en-US" u="sng" smtClean="0">
                <a:latin typeface="Arial" charset="0"/>
                <a:ea typeface="Arial" charset="0"/>
                <a:cs typeface="Arial" charset="0"/>
              </a:rPr>
              <a:t>how</a:t>
            </a:r>
            <a:r>
              <a:rPr lang="en-US" smtClean="0">
                <a:latin typeface="Arial" charset="0"/>
                <a:ea typeface="Arial" charset="0"/>
                <a:cs typeface="Arial" charset="0"/>
              </a:rPr>
              <a:t> to produce them  </a:t>
            </a:r>
          </a:p>
          <a:p>
            <a:pPr lvl="1" eaLnBrk="1" hangingPunct="1">
              <a:spcBef>
                <a:spcPct val="20000"/>
              </a:spcBef>
              <a:buFont typeface="Wingdings" charset="2"/>
              <a:buChar char="§"/>
            </a:pPr>
            <a:r>
              <a:rPr lang="en-US" u="sng" smtClean="0">
                <a:latin typeface="Arial" charset="0"/>
                <a:ea typeface="Arial" charset="0"/>
                <a:cs typeface="Arial" charset="0"/>
              </a:rPr>
              <a:t>how much</a:t>
            </a:r>
            <a:r>
              <a:rPr lang="en-US" smtClean="0">
                <a:latin typeface="Arial" charset="0"/>
                <a:ea typeface="Arial" charset="0"/>
                <a:cs typeface="Arial" charset="0"/>
              </a:rPr>
              <a:t> of each to produce</a:t>
            </a:r>
          </a:p>
          <a:p>
            <a:pPr lvl="1" eaLnBrk="1" hangingPunct="1">
              <a:spcBef>
                <a:spcPct val="20000"/>
              </a:spcBef>
              <a:buFont typeface="Wingdings" charset="2"/>
              <a:buChar char="§"/>
            </a:pPr>
            <a:r>
              <a:rPr lang="en-US" u="sng" smtClean="0">
                <a:latin typeface="Arial" charset="0"/>
                <a:ea typeface="Arial" charset="0"/>
                <a:cs typeface="Arial" charset="0"/>
              </a:rPr>
              <a:t>who</a:t>
            </a:r>
            <a:r>
              <a:rPr lang="en-US" smtClean="0">
                <a:latin typeface="Arial" charset="0"/>
                <a:ea typeface="Arial" charset="0"/>
                <a:cs typeface="Arial" charset="0"/>
              </a:rPr>
              <a:t> gets them</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7043">
                                            <p:txEl>
                                              <p:pRg st="2" end="2"/>
                                            </p:txEl>
                                          </p:spTgt>
                                        </p:tgtEl>
                                        <p:attrNameLst>
                                          <p:attrName>style.visibility</p:attrName>
                                        </p:attrNameLst>
                                      </p:cBhvr>
                                      <p:to>
                                        <p:strVal val="visible"/>
                                      </p:to>
                                    </p:set>
                                    <p:animEffect transition="in" filter="wipe(left)">
                                      <p:cBhvr>
                                        <p:cTn id="15" dur="500"/>
                                        <p:tgtEl>
                                          <p:spTgt spid="8704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7043">
                                            <p:txEl>
                                              <p:pRg st="3" end="3"/>
                                            </p:txEl>
                                          </p:spTgt>
                                        </p:tgtEl>
                                        <p:attrNameLst>
                                          <p:attrName>style.visibility</p:attrName>
                                        </p:attrNameLst>
                                      </p:cBhvr>
                                      <p:to>
                                        <p:strVal val="visible"/>
                                      </p:to>
                                    </p:set>
                                    <p:animEffect transition="in" filter="wipe(left)">
                                      <p:cBhvr>
                                        <p:cTn id="18" dur="500"/>
                                        <p:tgtEl>
                                          <p:spTgt spid="8704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7043">
                                            <p:txEl>
                                              <p:pRg st="4" end="4"/>
                                            </p:txEl>
                                          </p:spTgt>
                                        </p:tgtEl>
                                        <p:attrNameLst>
                                          <p:attrName>style.visibility</p:attrName>
                                        </p:attrNameLst>
                                      </p:cBhvr>
                                      <p:to>
                                        <p:strVal val="visible"/>
                                      </p:to>
                                    </p:set>
                                    <p:animEffect transition="in" filter="wipe(left)">
                                      <p:cBhvr>
                                        <p:cTn id="21" dur="500"/>
                                        <p:tgtEl>
                                          <p:spTgt spid="8704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87043">
                                            <p:txEl>
                                              <p:pRg st="5" end="5"/>
                                            </p:txEl>
                                          </p:spTgt>
                                        </p:tgtEl>
                                        <p:attrNameLst>
                                          <p:attrName>style.visibility</p:attrName>
                                        </p:attrNameLst>
                                      </p:cBhvr>
                                      <p:to>
                                        <p:strVal val="visible"/>
                                      </p:to>
                                    </p:set>
                                    <p:animEffect transition="in" filter="wipe(left)">
                                      <p:cBhvr>
                                        <p:cTn id="24" dur="500"/>
                                        <p:tgtEl>
                                          <p:spTgt spid="870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190500"/>
            <a:ext cx="8229600" cy="1447800"/>
          </a:xfrm>
        </p:spPr>
        <p:txBody>
          <a:bodyPr rtlCol="0">
            <a:normAutofit fontScale="90000"/>
          </a:bodyPr>
          <a:lstStyle/>
          <a:p>
            <a:pPr eaLnBrk="1" fontAlgn="auto" hangingPunct="1">
              <a:spcAft>
                <a:spcPts val="0"/>
              </a:spcAft>
              <a:defRPr/>
            </a:pPr>
            <a:r>
              <a:rPr lang="en-US" sz="2900" dirty="0" smtClean="0"/>
              <a:t>PRINCIPLE #6:  </a:t>
            </a:r>
            <a:br>
              <a:rPr lang="en-US" sz="2900" dirty="0" smtClean="0"/>
            </a:br>
            <a:r>
              <a:rPr lang="en-US" dirty="0" smtClean="0"/>
              <a:t>Markets Are Usually A Good Way to</a:t>
            </a:r>
            <a:br>
              <a:rPr lang="en-US" dirty="0" smtClean="0"/>
            </a:br>
            <a:r>
              <a:rPr lang="en-US" dirty="0" smtClean="0"/>
              <a:t>Organize Economic Activity</a:t>
            </a:r>
          </a:p>
        </p:txBody>
      </p:sp>
      <p:sp>
        <p:nvSpPr>
          <p:cNvPr id="87043" name="Rectangle 3"/>
          <p:cNvSpPr>
            <a:spLocks noGrp="1" noChangeArrowheads="1"/>
          </p:cNvSpPr>
          <p:nvPr>
            <p:ph idx="1"/>
          </p:nvPr>
        </p:nvSpPr>
        <p:spPr>
          <a:xfrm>
            <a:off x="457200" y="1828800"/>
            <a:ext cx="8229600" cy="4370388"/>
          </a:xfrm>
        </p:spPr>
        <p:txBody>
          <a:bodyPr/>
          <a:lstStyle/>
          <a:p>
            <a:pPr eaLnBrk="1" hangingPunct="1">
              <a:buFont typeface="Wingdings" charset="2"/>
              <a:buChar char="§"/>
            </a:pPr>
            <a:r>
              <a:rPr lang="en-US" dirty="0" smtClean="0">
                <a:latin typeface="Arial" charset="0"/>
                <a:ea typeface="Arial" charset="0"/>
                <a:cs typeface="Arial" charset="0"/>
              </a:rPr>
              <a:t>A </a:t>
            </a:r>
            <a:r>
              <a:rPr lang="en-US" b="1" dirty="0" smtClean="0">
                <a:solidFill>
                  <a:srgbClr val="FF0000"/>
                </a:solidFill>
                <a:latin typeface="Arial" charset="0"/>
                <a:ea typeface="Arial" charset="0"/>
                <a:cs typeface="Arial" charset="0"/>
              </a:rPr>
              <a:t>market economy</a:t>
            </a:r>
            <a:r>
              <a:rPr lang="en-US" dirty="0" smtClean="0">
                <a:latin typeface="Arial" charset="0"/>
                <a:ea typeface="Arial" charset="0"/>
                <a:cs typeface="Arial" charset="0"/>
              </a:rPr>
              <a:t> allocates resources through the decentralized decisions of many households and firms as they interact in markets.  </a:t>
            </a:r>
          </a:p>
          <a:p>
            <a:pPr eaLnBrk="1" hangingPunct="1">
              <a:buFont typeface="Wingdings" charset="2"/>
              <a:buChar char="§"/>
            </a:pPr>
            <a:r>
              <a:rPr lang="en-US" dirty="0" smtClean="0">
                <a:latin typeface="Arial" charset="0"/>
                <a:ea typeface="Arial" charset="0"/>
                <a:cs typeface="Arial" charset="0"/>
              </a:rPr>
              <a:t>Famous insight by Adam Smith in </a:t>
            </a:r>
            <a:br>
              <a:rPr lang="en-US" dirty="0" smtClean="0">
                <a:latin typeface="Arial" charset="0"/>
                <a:ea typeface="Arial" charset="0"/>
                <a:cs typeface="Arial" charset="0"/>
              </a:rPr>
            </a:br>
            <a:r>
              <a:rPr lang="en-US" i="1" dirty="0" smtClean="0">
                <a:latin typeface="Arial" charset="0"/>
                <a:ea typeface="Arial" charset="0"/>
                <a:cs typeface="Arial" charset="0"/>
              </a:rPr>
              <a:t>The Wealth of Nations</a:t>
            </a:r>
            <a:r>
              <a:rPr lang="en-US" dirty="0" smtClean="0">
                <a:latin typeface="Arial" charset="0"/>
                <a:ea typeface="Arial" charset="0"/>
                <a:cs typeface="Arial" charset="0"/>
              </a:rPr>
              <a:t> (1776):  </a:t>
            </a:r>
          </a:p>
          <a:p>
            <a:pPr lvl="1" eaLnBrk="1" hangingPunct="1">
              <a:spcBef>
                <a:spcPct val="20000"/>
              </a:spcBef>
              <a:buFont typeface="Wingdings" charset="2"/>
              <a:buNone/>
            </a:pPr>
            <a:r>
              <a:rPr lang="en-US" dirty="0" smtClean="0">
                <a:latin typeface="Arial" charset="0"/>
                <a:ea typeface="Arial" charset="0"/>
                <a:cs typeface="Arial" charset="0"/>
              </a:rPr>
              <a:t>	Each of these households and firms </a:t>
            </a:r>
            <a:br>
              <a:rPr lang="en-US" dirty="0" smtClean="0">
                <a:latin typeface="Arial" charset="0"/>
                <a:ea typeface="Arial" charset="0"/>
                <a:cs typeface="Arial" charset="0"/>
              </a:rPr>
            </a:br>
            <a:r>
              <a:rPr lang="en-US" dirty="0" smtClean="0">
                <a:latin typeface="Arial" charset="0"/>
                <a:ea typeface="Arial" charset="0"/>
                <a:cs typeface="Arial" charset="0"/>
              </a:rPr>
              <a:t>acts as if “led by </a:t>
            </a:r>
            <a:r>
              <a:rPr lang="en-US" b="1" dirty="0" smtClean="0">
                <a:solidFill>
                  <a:srgbClr val="3333FF"/>
                </a:solidFill>
                <a:latin typeface="Arial" charset="0"/>
                <a:ea typeface="Arial" charset="0"/>
                <a:cs typeface="Arial" charset="0"/>
              </a:rPr>
              <a:t>an invisible hand</a:t>
            </a:r>
            <a:r>
              <a:rPr lang="en-US" dirty="0" smtClean="0">
                <a:latin typeface="Arial" charset="0"/>
                <a:ea typeface="Arial" charset="0"/>
                <a:cs typeface="Arial" charset="0"/>
              </a:rPr>
              <a:t>” </a:t>
            </a:r>
            <a:br>
              <a:rPr lang="en-US" dirty="0" smtClean="0">
                <a:latin typeface="Arial" charset="0"/>
                <a:ea typeface="Arial" charset="0"/>
                <a:cs typeface="Arial" charset="0"/>
              </a:rPr>
            </a:br>
            <a:r>
              <a:rPr lang="en-US" dirty="0" smtClean="0">
                <a:latin typeface="Arial" charset="0"/>
                <a:ea typeface="Arial" charset="0"/>
                <a:cs typeface="Arial" charset="0"/>
              </a:rPr>
              <a:t>to promote general economic well-being.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7043">
                                            <p:txEl>
                                              <p:pRg st="2" end="2"/>
                                            </p:txEl>
                                          </p:spTgt>
                                        </p:tgtEl>
                                        <p:attrNameLst>
                                          <p:attrName>style.visibility</p:attrName>
                                        </p:attrNameLst>
                                      </p:cBhvr>
                                      <p:to>
                                        <p:strVal val="visible"/>
                                      </p:to>
                                    </p:set>
                                    <p:animEffect transition="in" filter="wipe(left)">
                                      <p:cBhvr>
                                        <p:cTn id="15" dur="5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190500"/>
            <a:ext cx="8229600" cy="1447800"/>
          </a:xfrm>
        </p:spPr>
        <p:txBody>
          <a:bodyPr rtlCol="0">
            <a:normAutofit fontScale="90000"/>
          </a:bodyPr>
          <a:lstStyle/>
          <a:p>
            <a:pPr eaLnBrk="1" fontAlgn="auto" hangingPunct="1">
              <a:spcAft>
                <a:spcPts val="0"/>
              </a:spcAft>
              <a:defRPr/>
            </a:pPr>
            <a:r>
              <a:rPr lang="en-US" sz="2900" dirty="0" smtClean="0"/>
              <a:t>PRINCIPLE #6:  </a:t>
            </a:r>
            <a:br>
              <a:rPr lang="en-US" sz="2900" dirty="0" smtClean="0"/>
            </a:br>
            <a:r>
              <a:rPr lang="en-US" dirty="0" smtClean="0"/>
              <a:t>Markets Are Usually A Good Way to</a:t>
            </a:r>
            <a:br>
              <a:rPr lang="en-US" dirty="0" smtClean="0"/>
            </a:br>
            <a:r>
              <a:rPr lang="en-US" dirty="0" smtClean="0"/>
              <a:t>Organize Economic Activity</a:t>
            </a:r>
          </a:p>
        </p:txBody>
      </p:sp>
      <p:sp>
        <p:nvSpPr>
          <p:cNvPr id="87043" name="Rectangle 3"/>
          <p:cNvSpPr>
            <a:spLocks noGrp="1" noChangeArrowheads="1"/>
          </p:cNvSpPr>
          <p:nvPr>
            <p:ph idx="1"/>
          </p:nvPr>
        </p:nvSpPr>
        <p:spPr>
          <a:xfrm>
            <a:off x="457200" y="1828800"/>
            <a:ext cx="8229600" cy="4495800"/>
          </a:xfrm>
        </p:spPr>
        <p:txBody>
          <a:bodyPr/>
          <a:lstStyle/>
          <a:p>
            <a:pPr eaLnBrk="1" hangingPunct="1">
              <a:spcBef>
                <a:spcPct val="35000"/>
              </a:spcBef>
              <a:buFont typeface="Wingdings" charset="2"/>
              <a:buChar char="§"/>
            </a:pPr>
            <a:r>
              <a:rPr lang="en-US" smtClean="0">
                <a:latin typeface="Arial" charset="0"/>
                <a:ea typeface="Arial" charset="0"/>
                <a:cs typeface="Arial" charset="0"/>
              </a:rPr>
              <a:t>The invisible hand works through the price system:</a:t>
            </a:r>
          </a:p>
          <a:p>
            <a:pPr lvl="1" eaLnBrk="1" hangingPunct="1">
              <a:spcBef>
                <a:spcPct val="35000"/>
              </a:spcBef>
              <a:buFont typeface="Wingdings" charset="2"/>
              <a:buChar char="§"/>
            </a:pPr>
            <a:r>
              <a:rPr lang="en-US" smtClean="0">
                <a:latin typeface="Arial" charset="0"/>
                <a:ea typeface="Arial" charset="0"/>
                <a:cs typeface="Arial" charset="0"/>
              </a:rPr>
              <a:t>The interaction of buyers and sellers </a:t>
            </a:r>
            <a:br>
              <a:rPr lang="en-US" smtClean="0">
                <a:latin typeface="Arial" charset="0"/>
                <a:ea typeface="Arial" charset="0"/>
                <a:cs typeface="Arial" charset="0"/>
              </a:rPr>
            </a:br>
            <a:r>
              <a:rPr lang="en-US" smtClean="0">
                <a:latin typeface="Arial" charset="0"/>
                <a:ea typeface="Arial" charset="0"/>
                <a:cs typeface="Arial" charset="0"/>
              </a:rPr>
              <a:t>determines prices.  </a:t>
            </a:r>
          </a:p>
          <a:p>
            <a:pPr lvl="1" eaLnBrk="1" hangingPunct="1">
              <a:spcBef>
                <a:spcPct val="35000"/>
              </a:spcBef>
              <a:buFont typeface="Wingdings" charset="2"/>
              <a:buChar char="§"/>
            </a:pPr>
            <a:r>
              <a:rPr lang="en-US" smtClean="0">
                <a:latin typeface="Arial" charset="0"/>
                <a:ea typeface="Arial" charset="0"/>
                <a:cs typeface="Arial" charset="0"/>
              </a:rPr>
              <a:t>Each price reflects the good’s value to buyers and the cost of producing the good.  </a:t>
            </a:r>
          </a:p>
          <a:p>
            <a:pPr lvl="1" eaLnBrk="1" hangingPunct="1">
              <a:spcBef>
                <a:spcPct val="35000"/>
              </a:spcBef>
              <a:buFont typeface="Wingdings" charset="2"/>
              <a:buChar char="§"/>
            </a:pPr>
            <a:r>
              <a:rPr lang="en-US" smtClean="0">
                <a:latin typeface="Arial" charset="0"/>
                <a:ea typeface="Arial" charset="0"/>
                <a:cs typeface="Arial" charset="0"/>
              </a:rPr>
              <a:t>Prices guide self-interested households and firms to make decisions that, in many cases, maximize society’s economic well-being.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wipe(left)">
                                      <p:cBhvr>
                                        <p:cTn id="17" dur="500"/>
                                        <p:tgtEl>
                                          <p:spTgt spid="870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7043">
                                            <p:txEl>
                                              <p:pRg st="3" end="3"/>
                                            </p:txEl>
                                          </p:spTgt>
                                        </p:tgtEl>
                                        <p:attrNameLst>
                                          <p:attrName>style.visibility</p:attrName>
                                        </p:attrNameLst>
                                      </p:cBhvr>
                                      <p:to>
                                        <p:strVal val="visible"/>
                                      </p:to>
                                    </p:set>
                                    <p:animEffect transition="in" filter="wipe(left)">
                                      <p:cBhvr>
                                        <p:cTn id="22"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Tahoma" charset="0"/>
                <a:cs typeface="Tahoma" charset="0"/>
              </a:rPr>
              <a:t>In this chapter, </a:t>
            </a:r>
            <a:br>
              <a:rPr lang="en-US" sz="3100" i="1" smtClean="0">
                <a:solidFill>
                  <a:srgbClr val="6C45BB"/>
                </a:solidFill>
                <a:latin typeface="Arial" charset="0"/>
                <a:ea typeface="Tahoma" charset="0"/>
                <a:cs typeface="Tahoma" charset="0"/>
              </a:rPr>
            </a:br>
            <a:r>
              <a:rPr lang="en-US" sz="3100" i="1" smtClean="0">
                <a:solidFill>
                  <a:srgbClr val="6C45BB"/>
                </a:solidFill>
                <a:latin typeface="Arial" charset="0"/>
                <a:ea typeface="Tahoma" charset="0"/>
                <a:cs typeface="Tahoma" charset="0"/>
              </a:rPr>
              <a:t>look for the answers to these questions:</a:t>
            </a:r>
          </a:p>
        </p:txBody>
      </p:sp>
      <p:sp>
        <p:nvSpPr>
          <p:cNvPr id="10243"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ea typeface="Arial" charset="0"/>
                <a:cs typeface="Arial" charset="0"/>
              </a:rPr>
              <a:t>What kinds of questions does economics address?</a:t>
            </a:r>
          </a:p>
          <a:p>
            <a:pPr marL="285750" indent="-285750" eaLnBrk="1" hangingPunct="1">
              <a:buClr>
                <a:srgbClr val="6C45BB"/>
              </a:buClr>
              <a:buSzPct val="120000"/>
              <a:buFont typeface="Arial" charset="0"/>
              <a:buChar char="•"/>
            </a:pPr>
            <a:r>
              <a:rPr lang="en-US" smtClean="0">
                <a:latin typeface="Arial" charset="0"/>
                <a:ea typeface="Arial" charset="0"/>
                <a:cs typeface="Arial" charset="0"/>
              </a:rPr>
              <a:t>What are the principles of how people make decisions? </a:t>
            </a:r>
          </a:p>
          <a:p>
            <a:pPr marL="285750" indent="-285750" eaLnBrk="1" hangingPunct="1">
              <a:buClr>
                <a:srgbClr val="6C45BB"/>
              </a:buClr>
              <a:buSzPct val="120000"/>
              <a:buFont typeface="Arial" charset="0"/>
              <a:buChar char="•"/>
            </a:pPr>
            <a:r>
              <a:rPr lang="en-US" smtClean="0">
                <a:latin typeface="Arial" charset="0"/>
                <a:ea typeface="Arial" charset="0"/>
                <a:cs typeface="Arial" charset="0"/>
              </a:rPr>
              <a:t>What are the principles of how people interact?</a:t>
            </a:r>
          </a:p>
          <a:p>
            <a:pPr marL="285750" indent="-285750" eaLnBrk="1" hangingPunct="1">
              <a:buClr>
                <a:srgbClr val="6C45BB"/>
              </a:buClr>
              <a:buSzPct val="120000"/>
              <a:buFont typeface="Arial" charset="0"/>
              <a:buChar char="•"/>
            </a:pPr>
            <a:r>
              <a:rPr lang="en-US" smtClean="0">
                <a:latin typeface="Arial" charset="0"/>
                <a:ea typeface="Arial" charset="0"/>
                <a:cs typeface="Arial" charset="0"/>
              </a:rPr>
              <a:t>What are the principles of how the economy as </a:t>
            </a:r>
            <a:br>
              <a:rPr lang="en-US" smtClean="0">
                <a:latin typeface="Arial" charset="0"/>
                <a:ea typeface="Arial" charset="0"/>
                <a:cs typeface="Arial" charset="0"/>
              </a:rPr>
            </a:br>
            <a:r>
              <a:rPr lang="en-US" smtClean="0">
                <a:latin typeface="Arial" charset="0"/>
                <a:ea typeface="Arial" charset="0"/>
                <a:cs typeface="Arial" charset="0"/>
              </a:rPr>
              <a:t>a whole works?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190500"/>
            <a:ext cx="8229600" cy="1447800"/>
          </a:xfrm>
        </p:spPr>
        <p:txBody>
          <a:bodyPr rtlCol="0">
            <a:normAutofit fontScale="90000"/>
          </a:bodyPr>
          <a:lstStyle/>
          <a:p>
            <a:pPr eaLnBrk="1" fontAlgn="auto" hangingPunct="1">
              <a:spcAft>
                <a:spcPts val="0"/>
              </a:spcAft>
              <a:defRPr/>
            </a:pPr>
            <a:r>
              <a:rPr lang="en-US" sz="2900" dirty="0" smtClean="0"/>
              <a:t>PRINCIPLE #7:  </a:t>
            </a:r>
            <a:br>
              <a:rPr lang="en-US" sz="2900" dirty="0" smtClean="0"/>
            </a:br>
            <a:r>
              <a:rPr lang="en-US" dirty="0" smtClean="0"/>
              <a:t>Governments Can Sometimes </a:t>
            </a:r>
            <a:br>
              <a:rPr lang="en-US" dirty="0" smtClean="0"/>
            </a:br>
            <a:r>
              <a:rPr lang="en-US" dirty="0" smtClean="0"/>
              <a:t>Improve Market Outcomes</a:t>
            </a:r>
          </a:p>
        </p:txBody>
      </p:sp>
      <p:sp>
        <p:nvSpPr>
          <p:cNvPr id="87043" name="Rectangle 3"/>
          <p:cNvSpPr>
            <a:spLocks noGrp="1" noChangeArrowheads="1"/>
          </p:cNvSpPr>
          <p:nvPr>
            <p:ph idx="1"/>
          </p:nvPr>
        </p:nvSpPr>
        <p:spPr>
          <a:xfrm>
            <a:off x="457200" y="1828800"/>
            <a:ext cx="8229600" cy="4370388"/>
          </a:xfrm>
        </p:spPr>
        <p:txBody>
          <a:bodyPr/>
          <a:lstStyle/>
          <a:p>
            <a:pPr eaLnBrk="1" hangingPunct="1">
              <a:spcBef>
                <a:spcPct val="35000"/>
              </a:spcBef>
              <a:buFont typeface="Wingdings" charset="2"/>
              <a:buChar char="§"/>
            </a:pPr>
            <a:r>
              <a:rPr lang="en-US" smtClean="0">
                <a:latin typeface="Arial" charset="0"/>
                <a:ea typeface="Arial" charset="0"/>
                <a:cs typeface="Arial" charset="0"/>
              </a:rPr>
              <a:t>Important role for government:  </a:t>
            </a:r>
            <a:r>
              <a:rPr lang="en-US" b="1" smtClean="0">
                <a:solidFill>
                  <a:srgbClr val="3333FF"/>
                </a:solidFill>
                <a:latin typeface="Arial" charset="0"/>
                <a:ea typeface="Arial" charset="0"/>
                <a:cs typeface="Arial" charset="0"/>
              </a:rPr>
              <a:t>enforce property rights </a:t>
            </a:r>
            <a:r>
              <a:rPr lang="en-US" smtClean="0">
                <a:latin typeface="Arial" charset="0"/>
                <a:ea typeface="Arial" charset="0"/>
                <a:cs typeface="Arial" charset="0"/>
              </a:rPr>
              <a:t>(with police, courts)</a:t>
            </a:r>
          </a:p>
          <a:p>
            <a:pPr eaLnBrk="1" hangingPunct="1">
              <a:spcBef>
                <a:spcPct val="35000"/>
              </a:spcBef>
              <a:buFont typeface="Wingdings" charset="2"/>
              <a:buChar char="§"/>
            </a:pPr>
            <a:r>
              <a:rPr lang="en-US" smtClean="0">
                <a:latin typeface="Arial" charset="0"/>
                <a:ea typeface="Arial" charset="0"/>
                <a:cs typeface="Arial" charset="0"/>
              </a:rPr>
              <a:t>People are less inclined to work, produce, invest, or purchase if large risk of their property being stolen.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457200" y="266700"/>
            <a:ext cx="8229600" cy="1295400"/>
          </a:xfrm>
        </p:spPr>
        <p:txBody>
          <a:bodyPr rtlCol="0">
            <a:normAutofit fontScale="90000"/>
          </a:bodyPr>
          <a:lstStyle/>
          <a:p>
            <a:pPr eaLnBrk="1" fontAlgn="auto" hangingPunct="1">
              <a:spcAft>
                <a:spcPts val="0"/>
              </a:spcAft>
              <a:defRPr/>
            </a:pPr>
            <a:r>
              <a:rPr lang="en-US" sz="2900" dirty="0" smtClean="0"/>
              <a:t>PRINCIPLE #7:  </a:t>
            </a:r>
            <a:br>
              <a:rPr lang="en-US" sz="2900" dirty="0" smtClean="0"/>
            </a:br>
            <a:r>
              <a:rPr lang="en-US" dirty="0" smtClean="0"/>
              <a:t>Governments Can Sometimes </a:t>
            </a:r>
            <a:br>
              <a:rPr lang="en-US" dirty="0" smtClean="0"/>
            </a:br>
            <a:r>
              <a:rPr lang="en-US" dirty="0" smtClean="0"/>
              <a:t>Improve Market Outcomes</a:t>
            </a:r>
          </a:p>
        </p:txBody>
      </p:sp>
      <p:sp>
        <p:nvSpPr>
          <p:cNvPr id="95235" name="Rectangle 3"/>
          <p:cNvSpPr>
            <a:spLocks noGrp="1" noChangeArrowheads="1"/>
          </p:cNvSpPr>
          <p:nvPr>
            <p:ph idx="1"/>
          </p:nvPr>
        </p:nvSpPr>
        <p:spPr>
          <a:xfrm>
            <a:off x="457200" y="1828800"/>
            <a:ext cx="8382000" cy="4876800"/>
          </a:xfrm>
        </p:spPr>
        <p:txBody>
          <a:bodyPr/>
          <a:lstStyle/>
          <a:p>
            <a:pPr marL="287338" indent="-287338" eaLnBrk="1" hangingPunct="1">
              <a:spcBef>
                <a:spcPct val="35000"/>
              </a:spcBef>
              <a:buFont typeface="Wingdings" charset="2"/>
              <a:buChar char="§"/>
            </a:pPr>
            <a:r>
              <a:rPr lang="en-US" b="1" smtClean="0">
                <a:solidFill>
                  <a:srgbClr val="FF0000"/>
                </a:solidFill>
                <a:latin typeface="Arial" charset="0"/>
                <a:ea typeface="Arial" charset="0"/>
                <a:cs typeface="Arial" charset="0"/>
              </a:rPr>
              <a:t>Market failure:</a:t>
            </a:r>
            <a:r>
              <a:rPr lang="en-US" smtClean="0">
                <a:latin typeface="Arial" charset="0"/>
                <a:ea typeface="Arial" charset="0"/>
                <a:cs typeface="Arial" charset="0"/>
              </a:rPr>
              <a:t>  when the market fails to allocate society’s resources efficiently</a:t>
            </a:r>
          </a:p>
          <a:p>
            <a:pPr marL="287338" indent="-287338" eaLnBrk="1" hangingPunct="1">
              <a:buFont typeface="Wingdings" charset="2"/>
              <a:buChar char="§"/>
            </a:pPr>
            <a:r>
              <a:rPr lang="en-US" smtClean="0">
                <a:latin typeface="Arial" charset="0"/>
                <a:ea typeface="Arial" charset="0"/>
                <a:cs typeface="Arial" charset="0"/>
              </a:rPr>
              <a:t>Causes of market failure:</a:t>
            </a:r>
          </a:p>
          <a:p>
            <a:pPr marL="674688" lvl="1" indent="-273050" eaLnBrk="1" hangingPunct="1">
              <a:buFont typeface="Wingdings" charset="2"/>
              <a:buChar char="§"/>
            </a:pPr>
            <a:r>
              <a:rPr lang="en-US" sz="2600" b="1" smtClean="0">
                <a:solidFill>
                  <a:srgbClr val="FF0000"/>
                </a:solidFill>
                <a:latin typeface="Arial" charset="0"/>
                <a:ea typeface="Arial" charset="0"/>
                <a:cs typeface="Arial" charset="0"/>
              </a:rPr>
              <a:t>Externalities</a:t>
            </a:r>
            <a:r>
              <a:rPr lang="en-US" sz="2600" smtClean="0">
                <a:latin typeface="Arial" charset="0"/>
                <a:ea typeface="Arial" charset="0"/>
                <a:cs typeface="Arial" charset="0"/>
              </a:rPr>
              <a:t>, when the production or consumption </a:t>
            </a:r>
            <a:br>
              <a:rPr lang="en-US" sz="2600" smtClean="0">
                <a:latin typeface="Arial" charset="0"/>
                <a:ea typeface="Arial" charset="0"/>
                <a:cs typeface="Arial" charset="0"/>
              </a:rPr>
            </a:br>
            <a:r>
              <a:rPr lang="en-US" sz="2600" smtClean="0">
                <a:latin typeface="Arial" charset="0"/>
                <a:ea typeface="Arial" charset="0"/>
                <a:cs typeface="Arial" charset="0"/>
              </a:rPr>
              <a:t>of a good affects bystanders (e.g. pollution)</a:t>
            </a:r>
          </a:p>
          <a:p>
            <a:pPr marL="674688" lvl="1" indent="-273050" eaLnBrk="1" hangingPunct="1">
              <a:buFont typeface="Wingdings" charset="2"/>
              <a:buChar char="§"/>
            </a:pPr>
            <a:r>
              <a:rPr lang="en-US" sz="2600" b="1" smtClean="0">
                <a:solidFill>
                  <a:srgbClr val="FF0000"/>
                </a:solidFill>
                <a:latin typeface="Arial" charset="0"/>
                <a:ea typeface="Arial" charset="0"/>
                <a:cs typeface="Arial" charset="0"/>
              </a:rPr>
              <a:t>Market power</a:t>
            </a:r>
            <a:r>
              <a:rPr lang="en-US" sz="2600" smtClean="0">
                <a:latin typeface="Arial" charset="0"/>
                <a:ea typeface="Arial" charset="0"/>
                <a:cs typeface="Arial" charset="0"/>
              </a:rPr>
              <a:t>, a single buyer or seller has substantial influence on market price </a:t>
            </a:r>
            <a:br>
              <a:rPr lang="en-US" sz="2600" smtClean="0">
                <a:latin typeface="Arial" charset="0"/>
                <a:ea typeface="Arial" charset="0"/>
                <a:cs typeface="Arial" charset="0"/>
              </a:rPr>
            </a:br>
            <a:r>
              <a:rPr lang="en-US" sz="2600" smtClean="0">
                <a:latin typeface="Arial" charset="0"/>
                <a:ea typeface="Arial" charset="0"/>
                <a:cs typeface="Arial" charset="0"/>
              </a:rPr>
              <a:t>(e.g. monopoly)</a:t>
            </a:r>
          </a:p>
          <a:p>
            <a:pPr marL="287338" indent="-287338" eaLnBrk="1" hangingPunct="1">
              <a:spcBef>
                <a:spcPct val="40000"/>
              </a:spcBef>
              <a:buFont typeface="Wingdings" charset="2"/>
              <a:buChar char="§"/>
            </a:pPr>
            <a:r>
              <a:rPr lang="en-US" smtClean="0">
                <a:latin typeface="Arial" charset="0"/>
                <a:ea typeface="Arial" charset="0"/>
                <a:cs typeface="Arial" charset="0"/>
              </a:rPr>
              <a:t>Public policy may </a:t>
            </a:r>
            <a:r>
              <a:rPr lang="en-US" b="1" smtClean="0">
                <a:solidFill>
                  <a:srgbClr val="3333FF"/>
                </a:solidFill>
                <a:latin typeface="Arial" charset="0"/>
                <a:ea typeface="Arial" charset="0"/>
                <a:cs typeface="Arial" charset="0"/>
              </a:rPr>
              <a:t>promote efficiency</a:t>
            </a:r>
            <a:r>
              <a:rPr lang="en-US" smtClean="0">
                <a:latin typeface="Arial" charset="0"/>
                <a:ea typeface="Arial" charset="0"/>
                <a:cs typeface="Arial" charset="0"/>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wipe(left)">
                                      <p:cBhvr>
                                        <p:cTn id="7" dur="500"/>
                                        <p:tgtEl>
                                          <p:spTgt spid="95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35">
                                            <p:txEl>
                                              <p:pRg st="1" end="1"/>
                                            </p:txEl>
                                          </p:spTgt>
                                        </p:tgtEl>
                                        <p:attrNameLst>
                                          <p:attrName>style.visibility</p:attrName>
                                        </p:attrNameLst>
                                      </p:cBhvr>
                                      <p:to>
                                        <p:strVal val="visible"/>
                                      </p:to>
                                    </p:set>
                                    <p:animEffect transition="in" filter="wipe(left)">
                                      <p:cBhvr>
                                        <p:cTn id="12" dur="500"/>
                                        <p:tgtEl>
                                          <p:spTgt spid="952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5235">
                                            <p:txEl>
                                              <p:pRg st="2" end="2"/>
                                            </p:txEl>
                                          </p:spTgt>
                                        </p:tgtEl>
                                        <p:attrNameLst>
                                          <p:attrName>style.visibility</p:attrName>
                                        </p:attrNameLst>
                                      </p:cBhvr>
                                      <p:to>
                                        <p:strVal val="visible"/>
                                      </p:to>
                                    </p:set>
                                    <p:animEffect transition="in" filter="wipe(left)">
                                      <p:cBhvr>
                                        <p:cTn id="17" dur="500"/>
                                        <p:tgtEl>
                                          <p:spTgt spid="952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5235">
                                            <p:txEl>
                                              <p:pRg st="3" end="3"/>
                                            </p:txEl>
                                          </p:spTgt>
                                        </p:tgtEl>
                                        <p:attrNameLst>
                                          <p:attrName>style.visibility</p:attrName>
                                        </p:attrNameLst>
                                      </p:cBhvr>
                                      <p:to>
                                        <p:strVal val="visible"/>
                                      </p:to>
                                    </p:set>
                                    <p:animEffect transition="in" filter="wipe(left)">
                                      <p:cBhvr>
                                        <p:cTn id="22" dur="500"/>
                                        <p:tgtEl>
                                          <p:spTgt spid="952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5235">
                                            <p:txEl>
                                              <p:pRg st="4" end="4"/>
                                            </p:txEl>
                                          </p:spTgt>
                                        </p:tgtEl>
                                        <p:attrNameLst>
                                          <p:attrName>style.visibility</p:attrName>
                                        </p:attrNameLst>
                                      </p:cBhvr>
                                      <p:to>
                                        <p:strVal val="visible"/>
                                      </p:to>
                                    </p:set>
                                    <p:animEffect transition="in" filter="wipe(left)">
                                      <p:cBhvr>
                                        <p:cTn id="27" dur="500"/>
                                        <p:tgtEl>
                                          <p:spTgt spid="95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190500"/>
            <a:ext cx="8229600" cy="1447800"/>
          </a:xfrm>
        </p:spPr>
        <p:txBody>
          <a:bodyPr rtlCol="0">
            <a:normAutofit fontScale="90000"/>
          </a:bodyPr>
          <a:lstStyle/>
          <a:p>
            <a:pPr eaLnBrk="1" fontAlgn="auto" hangingPunct="1">
              <a:spcAft>
                <a:spcPts val="0"/>
              </a:spcAft>
              <a:defRPr/>
            </a:pPr>
            <a:r>
              <a:rPr lang="en-US" sz="2900" dirty="0" smtClean="0"/>
              <a:t>PRINCIPLE #7:  </a:t>
            </a:r>
            <a:br>
              <a:rPr lang="en-US" sz="2900" dirty="0" smtClean="0"/>
            </a:br>
            <a:r>
              <a:rPr lang="en-US" dirty="0" smtClean="0"/>
              <a:t>Governments Can Sometimes </a:t>
            </a:r>
            <a:br>
              <a:rPr lang="en-US" dirty="0" smtClean="0"/>
            </a:br>
            <a:r>
              <a:rPr lang="en-US" dirty="0" smtClean="0"/>
              <a:t>Improve Market Outcomes</a:t>
            </a:r>
          </a:p>
        </p:txBody>
      </p:sp>
      <p:sp>
        <p:nvSpPr>
          <p:cNvPr id="87043" name="Rectangle 3"/>
          <p:cNvSpPr>
            <a:spLocks noGrp="1" noChangeArrowheads="1"/>
          </p:cNvSpPr>
          <p:nvPr>
            <p:ph idx="1"/>
          </p:nvPr>
        </p:nvSpPr>
        <p:spPr>
          <a:xfrm>
            <a:off x="457200" y="1828800"/>
            <a:ext cx="8382000" cy="4370388"/>
          </a:xfrm>
        </p:spPr>
        <p:txBody>
          <a:bodyPr/>
          <a:lstStyle/>
          <a:p>
            <a:pPr eaLnBrk="1" hangingPunct="1">
              <a:spcBef>
                <a:spcPct val="35000"/>
              </a:spcBef>
              <a:buFont typeface="Wingdings" charset="2"/>
              <a:buChar char="§"/>
            </a:pPr>
            <a:r>
              <a:rPr lang="en-US" smtClean="0">
                <a:latin typeface="Arial" charset="0"/>
                <a:ea typeface="Arial" charset="0"/>
                <a:cs typeface="Arial" charset="0"/>
              </a:rPr>
              <a:t>Govt may alter market outcome to </a:t>
            </a:r>
            <a:br>
              <a:rPr lang="en-US" smtClean="0">
                <a:latin typeface="Arial" charset="0"/>
                <a:ea typeface="Arial" charset="0"/>
                <a:cs typeface="Arial" charset="0"/>
              </a:rPr>
            </a:br>
            <a:r>
              <a:rPr lang="en-US" b="1" smtClean="0">
                <a:solidFill>
                  <a:srgbClr val="3333FF"/>
                </a:solidFill>
                <a:latin typeface="Arial" charset="0"/>
                <a:ea typeface="Arial" charset="0"/>
                <a:cs typeface="Arial" charset="0"/>
              </a:rPr>
              <a:t>promote equity</a:t>
            </a:r>
            <a:r>
              <a:rPr lang="en-US" smtClean="0">
                <a:latin typeface="Arial" charset="0"/>
                <a:ea typeface="Arial" charset="0"/>
                <a:cs typeface="Arial" charset="0"/>
              </a:rPr>
              <a:t>.</a:t>
            </a:r>
          </a:p>
          <a:p>
            <a:pPr eaLnBrk="1" hangingPunct="1">
              <a:spcBef>
                <a:spcPct val="35000"/>
              </a:spcBef>
              <a:buFont typeface="Wingdings" charset="2"/>
              <a:buChar char="§"/>
            </a:pPr>
            <a:r>
              <a:rPr lang="en-US" smtClean="0">
                <a:latin typeface="Arial" charset="0"/>
                <a:ea typeface="Arial" charset="0"/>
                <a:cs typeface="Arial" charset="0"/>
              </a:rPr>
              <a:t>If the market’s distribution of economic well-being is not desirable, tax or welfare policies can change how the economic “pie” is divided.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5325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Discussion Question</a:t>
            </a:r>
          </a:p>
        </p:txBody>
      </p:sp>
      <p:sp>
        <p:nvSpPr>
          <p:cNvPr id="53252" name="Content Placeholder 2"/>
          <p:cNvSpPr>
            <a:spLocks noGrp="1"/>
          </p:cNvSpPr>
          <p:nvPr>
            <p:ph idx="1"/>
          </p:nvPr>
        </p:nvSpPr>
        <p:spPr>
          <a:xfrm>
            <a:off x="457200" y="1371600"/>
            <a:ext cx="8229600" cy="5105400"/>
          </a:xfrm>
        </p:spPr>
        <p:txBody>
          <a:bodyPr/>
          <a:lstStyle/>
          <a:p>
            <a:pPr marL="0" indent="0" eaLnBrk="1" hangingPunct="1">
              <a:buClr>
                <a:srgbClr val="CC0000"/>
              </a:buClr>
              <a:buFont typeface="Wingdings" charset="2"/>
              <a:buNone/>
            </a:pPr>
            <a:r>
              <a:rPr lang="en-US" smtClean="0">
                <a:latin typeface="Arial" charset="0"/>
                <a:ea typeface="Arial" charset="0"/>
                <a:cs typeface="Arial" charset="0"/>
              </a:rPr>
              <a:t>In each of the following situations, what is the government’s role?  Does the government’s intervention improve the outcome?</a:t>
            </a:r>
            <a:endParaRPr lang="en-US" sz="3200" smtClean="0">
              <a:latin typeface="Arial" charset="0"/>
              <a:ea typeface="Arial" charset="0"/>
              <a:cs typeface="Arial" charset="0"/>
            </a:endParaRPr>
          </a:p>
          <a:p>
            <a:pPr marL="914400" lvl="1" indent="-457200" eaLnBrk="1" hangingPunct="1">
              <a:spcBef>
                <a:spcPts val="1200"/>
              </a:spcBef>
              <a:buClr>
                <a:srgbClr val="CC0000"/>
              </a:buClr>
              <a:buFont typeface="Wingdings" charset="2"/>
              <a:buNone/>
            </a:pPr>
            <a:r>
              <a:rPr lang="en-US" b="1" smtClean="0">
                <a:solidFill>
                  <a:srgbClr val="C00000"/>
                </a:solidFill>
                <a:latin typeface="Arial" charset="0"/>
                <a:ea typeface="Arial" charset="0"/>
                <a:cs typeface="Arial" charset="0"/>
              </a:rPr>
              <a:t>a.	</a:t>
            </a:r>
            <a:r>
              <a:rPr lang="en-US" smtClean="0">
                <a:latin typeface="Arial" charset="0"/>
                <a:ea typeface="Arial" charset="0"/>
                <a:cs typeface="Arial" charset="0"/>
              </a:rPr>
              <a:t>Workplace safety regulations</a:t>
            </a:r>
          </a:p>
          <a:p>
            <a:pPr marL="914400" lvl="1" indent="-457200" eaLnBrk="1" hangingPunct="1">
              <a:spcBef>
                <a:spcPts val="1200"/>
              </a:spcBef>
              <a:buClr>
                <a:srgbClr val="CC0000"/>
              </a:buClr>
              <a:buFont typeface="Wingdings" charset="2"/>
              <a:buNone/>
            </a:pPr>
            <a:r>
              <a:rPr lang="en-US" b="1" smtClean="0">
                <a:solidFill>
                  <a:srgbClr val="C00000"/>
                </a:solidFill>
                <a:latin typeface="Arial" charset="0"/>
                <a:ea typeface="Arial" charset="0"/>
                <a:cs typeface="Arial" charset="0"/>
              </a:rPr>
              <a:t>b.	</a:t>
            </a:r>
            <a:r>
              <a:rPr lang="en-US" smtClean="0">
                <a:latin typeface="Arial" charset="0"/>
                <a:ea typeface="Arial" charset="0"/>
                <a:cs typeface="Arial" charset="0"/>
              </a:rPr>
              <a:t>Public highways</a:t>
            </a:r>
          </a:p>
          <a:p>
            <a:pPr marL="914400" lvl="1" indent="-457200" eaLnBrk="1" hangingPunct="1">
              <a:spcBef>
                <a:spcPts val="1200"/>
              </a:spcBef>
              <a:buClr>
                <a:srgbClr val="CC0000"/>
              </a:buClr>
              <a:buFont typeface="Wingdings" charset="2"/>
              <a:buNone/>
            </a:pPr>
            <a:r>
              <a:rPr lang="en-US" b="1" smtClean="0">
                <a:solidFill>
                  <a:srgbClr val="C00000"/>
                </a:solidFill>
                <a:latin typeface="Arial" charset="0"/>
                <a:ea typeface="Arial" charset="0"/>
                <a:cs typeface="Arial" charset="0"/>
              </a:rPr>
              <a:t>c.	</a:t>
            </a:r>
            <a:r>
              <a:rPr lang="en-US" smtClean="0">
                <a:latin typeface="Arial" charset="0"/>
                <a:ea typeface="Arial" charset="0"/>
                <a:cs typeface="Arial" charset="0"/>
              </a:rPr>
              <a:t>Patent laws, which allow drug companies to charge high prices for life-saving drugs</a:t>
            </a:r>
          </a:p>
        </p:txBody>
      </p:sp>
      <p:sp>
        <p:nvSpPr>
          <p:cNvPr id="53253"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529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248835" name="Rectangle 3"/>
          <p:cNvSpPr>
            <a:spLocks noGrp="1" noChangeArrowheads="1"/>
          </p:cNvSpPr>
          <p:nvPr>
            <p:ph type="title" idx="4294967295"/>
          </p:nvPr>
        </p:nvSpPr>
        <p:spPr>
          <a:xfrm>
            <a:off x="76200" y="228600"/>
            <a:ext cx="4419600" cy="3276600"/>
          </a:xfrm>
        </p:spPr>
        <p:txBody>
          <a:bodyPr rtlCol="0">
            <a:normAutofit fontScale="90000"/>
          </a:bodyPr>
          <a:lstStyle/>
          <a:p>
            <a:pPr eaLnBrk="1" fontAlgn="auto" hangingPunct="1">
              <a:lnSpc>
                <a:spcPct val="110000"/>
              </a:lnSpc>
              <a:spcAft>
                <a:spcPts val="0"/>
              </a:spcAft>
              <a:defRPr/>
            </a:pPr>
            <a:r>
              <a:rPr lang="en-US" sz="4000" b="1" i="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t>The principles of </a:t>
            </a:r>
            <a:br>
              <a:rPr lang="en-US" sz="4000" b="1" i="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br>
            <a:r>
              <a:rPr lang="en-US" sz="4000" b="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t>HOW THE ECONOMY </a:t>
            </a:r>
            <a:br>
              <a:rPr lang="en-US" sz="4000" b="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br>
            <a:r>
              <a:rPr lang="en-US" sz="4000" b="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t>AS A WHOLE WORKS</a:t>
            </a: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190500"/>
            <a:ext cx="8534400" cy="1447800"/>
          </a:xfrm>
        </p:spPr>
        <p:txBody>
          <a:bodyPr rtlCol="0">
            <a:normAutofit fontScale="90000"/>
          </a:bodyPr>
          <a:lstStyle/>
          <a:p>
            <a:pPr eaLnBrk="1" fontAlgn="auto" hangingPunct="1">
              <a:spcAft>
                <a:spcPts val="0"/>
              </a:spcAft>
              <a:defRPr/>
            </a:pPr>
            <a:r>
              <a:rPr lang="en-US" sz="2900" dirty="0" smtClean="0"/>
              <a:t>PRINCIPLE #8:  </a:t>
            </a:r>
            <a:br>
              <a:rPr lang="en-US" sz="2900" dirty="0" smtClean="0"/>
            </a:br>
            <a:r>
              <a:rPr lang="en-US" dirty="0" smtClean="0"/>
              <a:t>A Country’s Standard of Living Depends on Its Ability to Produce Goods &amp; Services </a:t>
            </a:r>
          </a:p>
        </p:txBody>
      </p:sp>
      <p:sp>
        <p:nvSpPr>
          <p:cNvPr id="87043" name="Rectangle 3"/>
          <p:cNvSpPr>
            <a:spLocks noGrp="1" noChangeArrowheads="1"/>
          </p:cNvSpPr>
          <p:nvPr>
            <p:ph idx="1"/>
          </p:nvPr>
        </p:nvSpPr>
        <p:spPr>
          <a:xfrm>
            <a:off x="457200" y="1828800"/>
            <a:ext cx="8382000" cy="4370388"/>
          </a:xfrm>
        </p:spPr>
        <p:txBody>
          <a:bodyPr/>
          <a:lstStyle/>
          <a:p>
            <a:pPr eaLnBrk="1" hangingPunct="1">
              <a:spcBef>
                <a:spcPct val="35000"/>
              </a:spcBef>
              <a:buFont typeface="Wingdings" charset="2"/>
              <a:buChar char="§"/>
            </a:pPr>
            <a:r>
              <a:rPr lang="en-US" smtClean="0">
                <a:latin typeface="Arial" charset="0"/>
                <a:ea typeface="Arial" charset="0"/>
                <a:cs typeface="Arial" charset="0"/>
              </a:rPr>
              <a:t>Huge variation in living standards across countries and over time:</a:t>
            </a:r>
          </a:p>
          <a:p>
            <a:pPr lvl="1" eaLnBrk="1" hangingPunct="1">
              <a:spcBef>
                <a:spcPct val="35000"/>
              </a:spcBef>
              <a:buFont typeface="Wingdings" charset="2"/>
              <a:buChar char="§"/>
            </a:pPr>
            <a:r>
              <a:rPr lang="en-US" smtClean="0">
                <a:latin typeface="Arial" charset="0"/>
                <a:ea typeface="Arial" charset="0"/>
                <a:cs typeface="Arial" charset="0"/>
              </a:rPr>
              <a:t>Average income in rich countries is more than ten times average income in poor countries. </a:t>
            </a:r>
          </a:p>
          <a:p>
            <a:pPr lvl="1" eaLnBrk="1" hangingPunct="1">
              <a:spcBef>
                <a:spcPct val="35000"/>
              </a:spcBef>
              <a:buFont typeface="Wingdings" charset="2"/>
              <a:buChar char="§"/>
            </a:pPr>
            <a:r>
              <a:rPr lang="en-US" smtClean="0">
                <a:latin typeface="Arial" charset="0"/>
                <a:ea typeface="Arial" charset="0"/>
                <a:cs typeface="Arial" charset="0"/>
              </a:rPr>
              <a:t>The U.S. standard of living today is about </a:t>
            </a:r>
            <a:br>
              <a:rPr lang="en-US" smtClean="0">
                <a:latin typeface="Arial" charset="0"/>
                <a:ea typeface="Arial" charset="0"/>
                <a:cs typeface="Arial" charset="0"/>
              </a:rPr>
            </a:br>
            <a:r>
              <a:rPr lang="en-US" smtClean="0">
                <a:latin typeface="Arial" charset="0"/>
                <a:ea typeface="Arial" charset="0"/>
                <a:cs typeface="Arial" charset="0"/>
              </a:rPr>
              <a:t>eight times larger than 100 years ago.</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wipe(left)">
                                      <p:cBhvr>
                                        <p:cTn id="17" dur="5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190500"/>
            <a:ext cx="8534400" cy="1447800"/>
          </a:xfrm>
        </p:spPr>
        <p:txBody>
          <a:bodyPr rtlCol="0">
            <a:normAutofit fontScale="90000"/>
          </a:bodyPr>
          <a:lstStyle/>
          <a:p>
            <a:pPr eaLnBrk="1" fontAlgn="auto" hangingPunct="1">
              <a:spcAft>
                <a:spcPts val="0"/>
              </a:spcAft>
              <a:defRPr/>
            </a:pPr>
            <a:r>
              <a:rPr lang="en-US" sz="2900" dirty="0" smtClean="0"/>
              <a:t>PRINCIPLE #8:  </a:t>
            </a:r>
            <a:br>
              <a:rPr lang="en-US" sz="2900" dirty="0" smtClean="0"/>
            </a:br>
            <a:r>
              <a:rPr lang="en-US" dirty="0" smtClean="0"/>
              <a:t>A Country’s Standard of Living Depends on Its Ability to Produce Goods &amp; Services </a:t>
            </a:r>
          </a:p>
        </p:txBody>
      </p:sp>
      <p:sp>
        <p:nvSpPr>
          <p:cNvPr id="87043" name="Rectangle 3"/>
          <p:cNvSpPr>
            <a:spLocks noGrp="1" noChangeArrowheads="1"/>
          </p:cNvSpPr>
          <p:nvPr>
            <p:ph idx="1"/>
          </p:nvPr>
        </p:nvSpPr>
        <p:spPr>
          <a:xfrm>
            <a:off x="457200" y="1828800"/>
            <a:ext cx="8382000" cy="4370388"/>
          </a:xfrm>
        </p:spPr>
        <p:txBody>
          <a:bodyPr/>
          <a:lstStyle/>
          <a:p>
            <a:pPr eaLnBrk="1" hangingPunct="1">
              <a:spcBef>
                <a:spcPct val="35000"/>
              </a:spcBef>
              <a:buFont typeface="Wingdings" charset="2"/>
              <a:buChar char="§"/>
            </a:pPr>
            <a:r>
              <a:rPr lang="en-US" smtClean="0">
                <a:latin typeface="Arial" charset="0"/>
                <a:ea typeface="Arial" charset="0"/>
                <a:cs typeface="Arial" charset="0"/>
              </a:rPr>
              <a:t>The most important determinant of living standards:  </a:t>
            </a:r>
            <a:r>
              <a:rPr lang="en-US" b="1" smtClean="0">
                <a:solidFill>
                  <a:srgbClr val="FF0000"/>
                </a:solidFill>
                <a:latin typeface="Arial" charset="0"/>
                <a:ea typeface="Arial" charset="0"/>
                <a:cs typeface="Arial" charset="0"/>
              </a:rPr>
              <a:t>productivity</a:t>
            </a:r>
            <a:r>
              <a:rPr lang="en-US" smtClean="0">
                <a:latin typeface="Arial" charset="0"/>
                <a:ea typeface="Arial" charset="0"/>
                <a:cs typeface="Arial" charset="0"/>
              </a:rPr>
              <a:t>, the amount of goods and services produced per unit of labor.   </a:t>
            </a:r>
          </a:p>
          <a:p>
            <a:pPr eaLnBrk="1" hangingPunct="1">
              <a:spcBef>
                <a:spcPct val="35000"/>
              </a:spcBef>
              <a:buFont typeface="Wingdings" charset="2"/>
              <a:buChar char="§"/>
            </a:pPr>
            <a:r>
              <a:rPr lang="en-US" smtClean="0">
                <a:latin typeface="Arial" charset="0"/>
                <a:ea typeface="Arial" charset="0"/>
                <a:cs typeface="Arial" charset="0"/>
              </a:rPr>
              <a:t>Productivity depends on the equipment, skills, and technology available to workers.</a:t>
            </a:r>
          </a:p>
          <a:p>
            <a:pPr eaLnBrk="1" hangingPunct="1">
              <a:spcBef>
                <a:spcPct val="35000"/>
              </a:spcBef>
              <a:buFont typeface="Wingdings" charset="2"/>
              <a:buChar char="§"/>
            </a:pPr>
            <a:r>
              <a:rPr lang="en-US" smtClean="0">
                <a:latin typeface="Arial" charset="0"/>
                <a:ea typeface="Arial" charset="0"/>
                <a:cs typeface="Arial" charset="0"/>
              </a:rPr>
              <a:t>Other factors (e.g., labor unions, competition from abroad) have far less impact on living standards.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wipe(left)">
                                      <p:cBhvr>
                                        <p:cTn id="17" dur="5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190500"/>
            <a:ext cx="8382000" cy="1447800"/>
          </a:xfrm>
        </p:spPr>
        <p:txBody>
          <a:bodyPr rtlCol="0">
            <a:normAutofit fontScale="90000"/>
          </a:bodyPr>
          <a:lstStyle/>
          <a:p>
            <a:pPr eaLnBrk="1" fontAlgn="auto" hangingPunct="1">
              <a:spcAft>
                <a:spcPts val="0"/>
              </a:spcAft>
              <a:defRPr/>
            </a:pPr>
            <a:r>
              <a:rPr lang="en-US" sz="2900" dirty="0" smtClean="0"/>
              <a:t>PRINCIPLE #9:  </a:t>
            </a:r>
            <a:br>
              <a:rPr lang="en-US" sz="2900" dirty="0" smtClean="0"/>
            </a:br>
            <a:r>
              <a:rPr lang="en-US" dirty="0" smtClean="0"/>
              <a:t>Prices Rise When the Government Prints Too Much Money</a:t>
            </a:r>
          </a:p>
        </p:txBody>
      </p:sp>
      <p:sp>
        <p:nvSpPr>
          <p:cNvPr id="87043" name="Rectangle 3"/>
          <p:cNvSpPr>
            <a:spLocks noGrp="1" noChangeArrowheads="1"/>
          </p:cNvSpPr>
          <p:nvPr>
            <p:ph idx="1"/>
          </p:nvPr>
        </p:nvSpPr>
        <p:spPr>
          <a:xfrm>
            <a:off x="457200" y="1828800"/>
            <a:ext cx="8382000" cy="4370388"/>
          </a:xfrm>
        </p:spPr>
        <p:txBody>
          <a:bodyPr/>
          <a:lstStyle/>
          <a:p>
            <a:pPr eaLnBrk="1" hangingPunct="1">
              <a:spcBef>
                <a:spcPct val="35000"/>
              </a:spcBef>
              <a:buFont typeface="Wingdings" charset="2"/>
              <a:buChar char="§"/>
            </a:pPr>
            <a:r>
              <a:rPr lang="en-US" b="1" smtClean="0">
                <a:solidFill>
                  <a:srgbClr val="FF0000"/>
                </a:solidFill>
                <a:latin typeface="Arial" charset="0"/>
                <a:ea typeface="Arial" charset="0"/>
                <a:cs typeface="Arial" charset="0"/>
              </a:rPr>
              <a:t>Inflation</a:t>
            </a:r>
            <a:r>
              <a:rPr lang="en-US" smtClean="0">
                <a:latin typeface="Arial" charset="0"/>
                <a:ea typeface="Arial" charset="0"/>
                <a:cs typeface="Arial" charset="0"/>
              </a:rPr>
              <a:t>:  increases in the general level of prices.  </a:t>
            </a:r>
          </a:p>
          <a:p>
            <a:pPr eaLnBrk="1" hangingPunct="1">
              <a:spcBef>
                <a:spcPct val="35000"/>
              </a:spcBef>
              <a:buFont typeface="Wingdings" charset="2"/>
              <a:buChar char="§"/>
            </a:pPr>
            <a:r>
              <a:rPr lang="en-US" smtClean="0">
                <a:latin typeface="Arial" charset="0"/>
                <a:ea typeface="Arial" charset="0"/>
                <a:cs typeface="Arial" charset="0"/>
              </a:rPr>
              <a:t>In the long run, inflation is almost always caused by excessive growth in the quantity of money, which causes the value of money to fall.  </a:t>
            </a:r>
          </a:p>
          <a:p>
            <a:pPr eaLnBrk="1" hangingPunct="1">
              <a:spcBef>
                <a:spcPct val="35000"/>
              </a:spcBef>
              <a:buFont typeface="Wingdings" charset="2"/>
              <a:buChar char="§"/>
            </a:pPr>
            <a:r>
              <a:rPr lang="en-US" smtClean="0">
                <a:latin typeface="Arial" charset="0"/>
                <a:ea typeface="Arial" charset="0"/>
                <a:cs typeface="Arial" charset="0"/>
              </a:rPr>
              <a:t>The faster the government creates money, </a:t>
            </a:r>
            <a:br>
              <a:rPr lang="en-US" smtClean="0">
                <a:latin typeface="Arial" charset="0"/>
                <a:ea typeface="Arial" charset="0"/>
                <a:cs typeface="Arial" charset="0"/>
              </a:rPr>
            </a:br>
            <a:r>
              <a:rPr lang="en-US" smtClean="0">
                <a:latin typeface="Arial" charset="0"/>
                <a:ea typeface="Arial" charset="0"/>
                <a:cs typeface="Arial" charset="0"/>
              </a:rPr>
              <a:t>the greater the inflation rate.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wipe(left)">
                                      <p:cBhvr>
                                        <p:cTn id="17" dur="5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190500"/>
            <a:ext cx="8382000" cy="1447800"/>
          </a:xfrm>
        </p:spPr>
        <p:txBody>
          <a:bodyPr rtlCol="0">
            <a:normAutofit fontScale="90000"/>
          </a:bodyPr>
          <a:lstStyle/>
          <a:p>
            <a:pPr eaLnBrk="1" fontAlgn="auto" hangingPunct="1">
              <a:spcAft>
                <a:spcPts val="0"/>
              </a:spcAft>
              <a:defRPr/>
            </a:pPr>
            <a:r>
              <a:rPr lang="en-US" sz="2900" dirty="0" smtClean="0"/>
              <a:t>PRINCIPLE #10:  </a:t>
            </a:r>
            <a:br>
              <a:rPr lang="en-US" sz="2900" dirty="0" smtClean="0"/>
            </a:br>
            <a:r>
              <a:rPr lang="en-US" dirty="0" smtClean="0"/>
              <a:t>Society Faces a Short-run Tradeoff Between Inflation and Unemployment</a:t>
            </a:r>
          </a:p>
        </p:txBody>
      </p:sp>
      <p:sp>
        <p:nvSpPr>
          <p:cNvPr id="87043" name="Rectangle 3"/>
          <p:cNvSpPr>
            <a:spLocks noGrp="1" noChangeArrowheads="1"/>
          </p:cNvSpPr>
          <p:nvPr>
            <p:ph idx="1"/>
          </p:nvPr>
        </p:nvSpPr>
        <p:spPr>
          <a:xfrm>
            <a:off x="457200" y="1828800"/>
            <a:ext cx="8382000" cy="4370388"/>
          </a:xfrm>
        </p:spPr>
        <p:txBody>
          <a:bodyPr/>
          <a:lstStyle/>
          <a:p>
            <a:pPr eaLnBrk="1" hangingPunct="1">
              <a:buFont typeface="Wingdings" charset="2"/>
              <a:buChar char="§"/>
            </a:pPr>
            <a:r>
              <a:rPr lang="en-US" smtClean="0">
                <a:latin typeface="Arial" charset="0"/>
                <a:ea typeface="Arial" charset="0"/>
                <a:cs typeface="Arial" charset="0"/>
              </a:rPr>
              <a:t>In the short-run (1–2 years), </a:t>
            </a:r>
            <a:br>
              <a:rPr lang="en-US" smtClean="0">
                <a:latin typeface="Arial" charset="0"/>
                <a:ea typeface="Arial" charset="0"/>
                <a:cs typeface="Arial" charset="0"/>
              </a:rPr>
            </a:br>
            <a:r>
              <a:rPr lang="en-US" smtClean="0">
                <a:latin typeface="Arial" charset="0"/>
                <a:ea typeface="Arial" charset="0"/>
                <a:cs typeface="Arial" charset="0"/>
              </a:rPr>
              <a:t>many economic policies push inflation and unemployment in opposite directions.  </a:t>
            </a:r>
          </a:p>
          <a:p>
            <a:pPr eaLnBrk="1" hangingPunct="1">
              <a:buFont typeface="Wingdings" charset="2"/>
              <a:buChar char="§"/>
            </a:pPr>
            <a:r>
              <a:rPr lang="en-US" smtClean="0">
                <a:latin typeface="Arial" charset="0"/>
                <a:ea typeface="Arial" charset="0"/>
                <a:cs typeface="Arial" charset="0"/>
              </a:rPr>
              <a:t>Other factors can make this tradeoff more or less favorable, but the tradeoff is always present.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E5FF">
            <a:alpha val="49803"/>
          </a:srgbClr>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mtClean="0">
                <a:solidFill>
                  <a:srgbClr val="C00000"/>
                </a:solidFill>
                <a:latin typeface="Tahoma" charset="0"/>
                <a:ea typeface="Tahoma" charset="0"/>
                <a:cs typeface="Tahoma" charset="0"/>
              </a:rPr>
              <a:t>FYI:  How to Read Your Textbook</a:t>
            </a:r>
          </a:p>
        </p:txBody>
      </p:sp>
      <p:sp>
        <p:nvSpPr>
          <p:cNvPr id="35845" name="Rectangle 3"/>
          <p:cNvSpPr>
            <a:spLocks noGrp="1" noChangeArrowheads="1"/>
          </p:cNvSpPr>
          <p:nvPr>
            <p:ph idx="1"/>
          </p:nvPr>
        </p:nvSpPr>
        <p:spPr>
          <a:xfrm>
            <a:off x="457200" y="1219200"/>
            <a:ext cx="8229600" cy="4979988"/>
          </a:xfrm>
        </p:spPr>
        <p:txBody>
          <a:bodyPr/>
          <a:lstStyle/>
          <a:p>
            <a:pPr marL="403225" indent="-403225" eaLnBrk="1" hangingPunct="1">
              <a:buClr>
                <a:srgbClr val="009999"/>
              </a:buClr>
              <a:buFont typeface="Wingdings" charset="2"/>
              <a:buNone/>
            </a:pPr>
            <a:r>
              <a:rPr lang="en-US" sz="2500" b="1" smtClean="0">
                <a:solidFill>
                  <a:srgbClr val="C00000"/>
                </a:solidFill>
                <a:latin typeface="Arial" charset="0"/>
                <a:ea typeface="Arial" charset="0"/>
                <a:cs typeface="Arial" charset="0"/>
              </a:rPr>
              <a:t>1</a:t>
            </a:r>
            <a:r>
              <a:rPr lang="en-US" sz="2500" smtClean="0">
                <a:solidFill>
                  <a:srgbClr val="C00000"/>
                </a:solidFill>
                <a:latin typeface="Arial" charset="0"/>
                <a:ea typeface="Arial" charset="0"/>
                <a:cs typeface="Arial" charset="0"/>
              </a:rPr>
              <a:t>.</a:t>
            </a:r>
            <a:r>
              <a:rPr lang="en-US" sz="2500" b="1" smtClean="0">
                <a:solidFill>
                  <a:srgbClr val="C00000"/>
                </a:solidFill>
                <a:latin typeface="Arial" charset="0"/>
                <a:ea typeface="Arial" charset="0"/>
                <a:cs typeface="Arial" charset="0"/>
              </a:rPr>
              <a:t>	</a:t>
            </a:r>
            <a:r>
              <a:rPr lang="en-US" sz="2700" u="sng" smtClean="0">
                <a:latin typeface="Arial" charset="0"/>
                <a:ea typeface="Arial" charset="0"/>
                <a:cs typeface="Arial" charset="0"/>
              </a:rPr>
              <a:t>Read before class. </a:t>
            </a:r>
            <a:r>
              <a:rPr lang="en-US" sz="2700" smtClean="0">
                <a:latin typeface="Arial" charset="0"/>
                <a:ea typeface="Arial" charset="0"/>
                <a:cs typeface="Arial" charset="0"/>
              </a:rPr>
              <a:t/>
            </a:r>
            <a:br>
              <a:rPr lang="en-US" sz="2700" smtClean="0">
                <a:latin typeface="Arial" charset="0"/>
                <a:ea typeface="Arial" charset="0"/>
                <a:cs typeface="Arial" charset="0"/>
              </a:rPr>
            </a:br>
            <a:r>
              <a:rPr lang="en-US" sz="2700" smtClean="0">
                <a:latin typeface="Arial" charset="0"/>
                <a:ea typeface="Arial" charset="0"/>
                <a:cs typeface="Arial" charset="0"/>
              </a:rPr>
              <a:t>You’ll get more out of class.</a:t>
            </a:r>
          </a:p>
          <a:p>
            <a:pPr marL="403225" indent="-403225" eaLnBrk="1" hangingPunct="1">
              <a:buClr>
                <a:srgbClr val="009999"/>
              </a:buClr>
              <a:buFont typeface="Wingdings" charset="2"/>
              <a:buNone/>
            </a:pPr>
            <a:r>
              <a:rPr lang="en-US" sz="2500" b="1" smtClean="0">
                <a:solidFill>
                  <a:srgbClr val="C00000"/>
                </a:solidFill>
                <a:latin typeface="Arial" charset="0"/>
                <a:ea typeface="Arial" charset="0"/>
                <a:cs typeface="Arial" charset="0"/>
              </a:rPr>
              <a:t>2</a:t>
            </a:r>
            <a:r>
              <a:rPr lang="en-US" sz="2500" smtClean="0">
                <a:solidFill>
                  <a:srgbClr val="C00000"/>
                </a:solidFill>
                <a:latin typeface="Arial" charset="0"/>
                <a:ea typeface="Arial" charset="0"/>
                <a:cs typeface="Arial" charset="0"/>
              </a:rPr>
              <a:t>.</a:t>
            </a:r>
            <a:r>
              <a:rPr lang="en-US" sz="2500" b="1" smtClean="0">
                <a:solidFill>
                  <a:srgbClr val="C00000"/>
                </a:solidFill>
                <a:latin typeface="Arial" charset="0"/>
                <a:ea typeface="Arial" charset="0"/>
                <a:cs typeface="Arial" charset="0"/>
              </a:rPr>
              <a:t>	</a:t>
            </a:r>
            <a:r>
              <a:rPr lang="en-US" sz="2700" u="sng" smtClean="0">
                <a:latin typeface="Arial" charset="0"/>
                <a:ea typeface="Arial" charset="0"/>
                <a:cs typeface="Arial" charset="0"/>
              </a:rPr>
              <a:t>Summarize, don’t highlight. </a:t>
            </a:r>
            <a:r>
              <a:rPr lang="en-US" sz="2700" smtClean="0">
                <a:latin typeface="Arial" charset="0"/>
                <a:ea typeface="Arial" charset="0"/>
                <a:cs typeface="Arial" charset="0"/>
              </a:rPr>
              <a:t/>
            </a:r>
            <a:br>
              <a:rPr lang="en-US" sz="2700" smtClean="0">
                <a:latin typeface="Arial" charset="0"/>
                <a:ea typeface="Arial" charset="0"/>
                <a:cs typeface="Arial" charset="0"/>
              </a:rPr>
            </a:br>
            <a:r>
              <a:rPr lang="en-US" sz="2700" smtClean="0">
                <a:latin typeface="Arial" charset="0"/>
                <a:ea typeface="Arial" charset="0"/>
                <a:cs typeface="Arial" charset="0"/>
              </a:rPr>
              <a:t>Highlighting is a passive activity that won’t improve your comprehension or retention.  </a:t>
            </a:r>
            <a:br>
              <a:rPr lang="en-US" sz="2700" smtClean="0">
                <a:latin typeface="Arial" charset="0"/>
                <a:ea typeface="Arial" charset="0"/>
                <a:cs typeface="Arial" charset="0"/>
              </a:rPr>
            </a:br>
            <a:r>
              <a:rPr lang="en-US" sz="2700" smtClean="0">
                <a:latin typeface="Arial" charset="0"/>
                <a:ea typeface="Arial" charset="0"/>
                <a:cs typeface="Arial" charset="0"/>
              </a:rPr>
              <a:t>Instead, summarize each section in your own words.  Then, compare your summary to the one </a:t>
            </a:r>
            <a:br>
              <a:rPr lang="en-US" sz="2700" smtClean="0">
                <a:latin typeface="Arial" charset="0"/>
                <a:ea typeface="Arial" charset="0"/>
                <a:cs typeface="Arial" charset="0"/>
              </a:rPr>
            </a:br>
            <a:r>
              <a:rPr lang="en-US" sz="2700" smtClean="0">
                <a:latin typeface="Arial" charset="0"/>
                <a:ea typeface="Arial" charset="0"/>
                <a:cs typeface="Arial" charset="0"/>
              </a:rPr>
              <a:t>at the end of the chapter.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What Economics Is All About</a:t>
            </a:r>
          </a:p>
        </p:txBody>
      </p:sp>
      <p:sp>
        <p:nvSpPr>
          <p:cNvPr id="12290" name="Rectangle 3"/>
          <p:cNvSpPr>
            <a:spLocks noGrp="1" noChangeArrowheads="1"/>
          </p:cNvSpPr>
          <p:nvPr>
            <p:ph type="body" idx="1"/>
          </p:nvPr>
        </p:nvSpPr>
        <p:spPr>
          <a:xfrm>
            <a:off x="457200" y="1143000"/>
            <a:ext cx="8229600" cy="5334000"/>
          </a:xfrm>
        </p:spPr>
        <p:txBody>
          <a:bodyPr/>
          <a:lstStyle/>
          <a:p>
            <a:pPr eaLnBrk="1" hangingPunct="1">
              <a:buFont typeface="Wingdings" charset="2"/>
              <a:buChar char="§"/>
            </a:pPr>
            <a:r>
              <a:rPr lang="en-US" b="1" smtClean="0">
                <a:solidFill>
                  <a:srgbClr val="FF0000"/>
                </a:solidFill>
                <a:latin typeface="Arial" charset="0"/>
                <a:ea typeface="Arial" charset="0"/>
                <a:cs typeface="Arial" charset="0"/>
              </a:rPr>
              <a:t>Scarcity</a:t>
            </a:r>
            <a:r>
              <a:rPr lang="en-US" smtClean="0">
                <a:latin typeface="Arial" charset="0"/>
                <a:ea typeface="Arial" charset="0"/>
                <a:cs typeface="Arial" charset="0"/>
              </a:rPr>
              <a:t>:  the limited nature of society’s resources</a:t>
            </a:r>
          </a:p>
          <a:p>
            <a:pPr eaLnBrk="1" hangingPunct="1">
              <a:buFont typeface="Wingdings" charset="2"/>
              <a:buChar char="§"/>
            </a:pPr>
            <a:r>
              <a:rPr lang="en-US" b="1" smtClean="0">
                <a:solidFill>
                  <a:srgbClr val="FF0000"/>
                </a:solidFill>
                <a:latin typeface="Arial" charset="0"/>
                <a:ea typeface="Arial" charset="0"/>
                <a:cs typeface="Arial" charset="0"/>
              </a:rPr>
              <a:t>Economics</a:t>
            </a:r>
            <a:r>
              <a:rPr lang="en-US" smtClean="0">
                <a:latin typeface="Arial" charset="0"/>
                <a:ea typeface="Arial" charset="0"/>
                <a:cs typeface="Arial" charset="0"/>
              </a:rPr>
              <a:t>:  the study of how society manages its scarce resources, e.g.</a:t>
            </a:r>
          </a:p>
          <a:p>
            <a:pPr lvl="1" eaLnBrk="1" hangingPunct="1">
              <a:buFont typeface="Wingdings" charset="2"/>
              <a:buChar char="§"/>
            </a:pPr>
            <a:r>
              <a:rPr lang="en-US" smtClean="0">
                <a:latin typeface="Arial" charset="0"/>
                <a:ea typeface="Arial" charset="0"/>
                <a:cs typeface="Arial" charset="0"/>
              </a:rPr>
              <a:t>how people decide what to buy, </a:t>
            </a:r>
            <a:br>
              <a:rPr lang="en-US" smtClean="0">
                <a:latin typeface="Arial" charset="0"/>
                <a:ea typeface="Arial" charset="0"/>
                <a:cs typeface="Arial" charset="0"/>
              </a:rPr>
            </a:br>
            <a:r>
              <a:rPr lang="en-US" smtClean="0">
                <a:latin typeface="Arial" charset="0"/>
                <a:ea typeface="Arial" charset="0"/>
                <a:cs typeface="Arial" charset="0"/>
              </a:rPr>
              <a:t>how much to work, save, and spend</a:t>
            </a:r>
          </a:p>
          <a:p>
            <a:pPr lvl="1" eaLnBrk="1" hangingPunct="1">
              <a:buFont typeface="Wingdings" charset="2"/>
              <a:buChar char="§"/>
            </a:pPr>
            <a:r>
              <a:rPr lang="en-US" smtClean="0">
                <a:latin typeface="Arial" charset="0"/>
                <a:ea typeface="Arial" charset="0"/>
                <a:cs typeface="Arial" charset="0"/>
              </a:rPr>
              <a:t>how firms decide how much to produce, </a:t>
            </a:r>
            <a:br>
              <a:rPr lang="en-US" smtClean="0">
                <a:latin typeface="Arial" charset="0"/>
                <a:ea typeface="Arial" charset="0"/>
                <a:cs typeface="Arial" charset="0"/>
              </a:rPr>
            </a:br>
            <a:r>
              <a:rPr lang="en-US" smtClean="0">
                <a:latin typeface="Arial" charset="0"/>
                <a:ea typeface="Arial" charset="0"/>
                <a:cs typeface="Arial" charset="0"/>
              </a:rPr>
              <a:t>how many workers to hire</a:t>
            </a:r>
          </a:p>
          <a:p>
            <a:pPr lvl="1" eaLnBrk="1" hangingPunct="1">
              <a:buFont typeface="Wingdings" charset="2"/>
              <a:buChar char="§"/>
            </a:pPr>
            <a:r>
              <a:rPr lang="en-US" smtClean="0">
                <a:latin typeface="Arial" charset="0"/>
                <a:ea typeface="Arial" charset="0"/>
                <a:cs typeface="Arial" charset="0"/>
              </a:rPr>
              <a:t>how society decides how to divide its resources between national defense, consumer goods, protecting the environment, and other needs</a:t>
            </a:r>
          </a:p>
        </p:txBody>
      </p:sp>
      <p:sp>
        <p:nvSpPr>
          <p:cNvPr id="1229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E5FF">
            <a:alpha val="49803"/>
          </a:srgbClr>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solidFill>
                  <a:srgbClr val="C00000"/>
                </a:solidFill>
                <a:latin typeface="Tahoma" charset="0"/>
                <a:ea typeface="Tahoma" charset="0"/>
                <a:cs typeface="Tahoma" charset="0"/>
              </a:rPr>
              <a:t>FYI:  How to Read Your Textbook</a:t>
            </a:r>
          </a:p>
        </p:txBody>
      </p:sp>
      <p:sp>
        <p:nvSpPr>
          <p:cNvPr id="36869" name="Rectangle 3"/>
          <p:cNvSpPr>
            <a:spLocks noGrp="1" noChangeArrowheads="1"/>
          </p:cNvSpPr>
          <p:nvPr>
            <p:ph idx="1"/>
          </p:nvPr>
        </p:nvSpPr>
        <p:spPr>
          <a:xfrm>
            <a:off x="457200" y="1219200"/>
            <a:ext cx="8305800" cy="4979988"/>
          </a:xfrm>
        </p:spPr>
        <p:txBody>
          <a:bodyPr/>
          <a:lstStyle/>
          <a:p>
            <a:pPr marL="403225" indent="-403225" eaLnBrk="1" hangingPunct="1">
              <a:lnSpc>
                <a:spcPct val="95000"/>
              </a:lnSpc>
              <a:buClr>
                <a:srgbClr val="009999"/>
              </a:buClr>
              <a:buFont typeface="Wingdings" charset="2"/>
              <a:buNone/>
            </a:pPr>
            <a:r>
              <a:rPr lang="en-US" sz="2500" b="1" smtClean="0">
                <a:solidFill>
                  <a:srgbClr val="C00000"/>
                </a:solidFill>
                <a:latin typeface="Arial" charset="0"/>
                <a:ea typeface="Arial" charset="0"/>
                <a:cs typeface="Arial" charset="0"/>
              </a:rPr>
              <a:t>3</a:t>
            </a:r>
            <a:r>
              <a:rPr lang="en-US" sz="2500" smtClean="0">
                <a:solidFill>
                  <a:srgbClr val="C00000"/>
                </a:solidFill>
                <a:latin typeface="Arial" charset="0"/>
                <a:ea typeface="Arial" charset="0"/>
                <a:cs typeface="Arial" charset="0"/>
              </a:rPr>
              <a:t>.	</a:t>
            </a:r>
            <a:r>
              <a:rPr lang="en-US" sz="2700" u="sng" smtClean="0">
                <a:latin typeface="Arial" charset="0"/>
                <a:ea typeface="Arial" charset="0"/>
                <a:cs typeface="Arial" charset="0"/>
              </a:rPr>
              <a:t>Test yourself.</a:t>
            </a:r>
            <a:r>
              <a:rPr lang="en-US" sz="2700" smtClean="0">
                <a:latin typeface="Arial" charset="0"/>
                <a:ea typeface="Arial" charset="0"/>
                <a:cs typeface="Arial" charset="0"/>
              </a:rPr>
              <a:t/>
            </a:r>
            <a:br>
              <a:rPr lang="en-US" sz="2700" smtClean="0">
                <a:latin typeface="Arial" charset="0"/>
                <a:ea typeface="Arial" charset="0"/>
                <a:cs typeface="Arial" charset="0"/>
              </a:rPr>
            </a:br>
            <a:r>
              <a:rPr lang="en-US" sz="2700" smtClean="0">
                <a:latin typeface="Arial" charset="0"/>
                <a:ea typeface="Arial" charset="0"/>
                <a:cs typeface="Arial" charset="0"/>
              </a:rPr>
              <a:t>Try the “Quick Quiz” that follows each section before moving on to the next section.  </a:t>
            </a:r>
            <a:br>
              <a:rPr lang="en-US" sz="2700" smtClean="0">
                <a:latin typeface="Arial" charset="0"/>
                <a:ea typeface="Arial" charset="0"/>
                <a:cs typeface="Arial" charset="0"/>
              </a:rPr>
            </a:br>
            <a:r>
              <a:rPr lang="en-US" sz="2700" smtClean="0">
                <a:latin typeface="Arial" charset="0"/>
                <a:ea typeface="Arial" charset="0"/>
                <a:cs typeface="Arial" charset="0"/>
              </a:rPr>
              <a:t>Write your answers down, compare them to the answers in the back of the book.  If your answers are incorrect, review the section before moving on.  </a:t>
            </a:r>
          </a:p>
          <a:p>
            <a:pPr marL="403225" indent="-403225" eaLnBrk="1" hangingPunct="1">
              <a:lnSpc>
                <a:spcPct val="95000"/>
              </a:lnSpc>
              <a:buClr>
                <a:srgbClr val="009999"/>
              </a:buClr>
              <a:buFont typeface="Wingdings" charset="2"/>
              <a:buNone/>
            </a:pPr>
            <a:r>
              <a:rPr lang="en-US" sz="2500" b="1" smtClean="0">
                <a:solidFill>
                  <a:srgbClr val="C00000"/>
                </a:solidFill>
                <a:latin typeface="Arial" charset="0"/>
                <a:ea typeface="Arial" charset="0"/>
                <a:cs typeface="Arial" charset="0"/>
              </a:rPr>
              <a:t>4</a:t>
            </a:r>
            <a:r>
              <a:rPr lang="en-US" sz="2500" smtClean="0">
                <a:solidFill>
                  <a:srgbClr val="C00000"/>
                </a:solidFill>
                <a:latin typeface="Arial" charset="0"/>
                <a:ea typeface="Arial" charset="0"/>
                <a:cs typeface="Arial" charset="0"/>
              </a:rPr>
              <a:t>.</a:t>
            </a:r>
            <a:r>
              <a:rPr lang="en-US" sz="2500" b="1" smtClean="0">
                <a:solidFill>
                  <a:srgbClr val="C00000"/>
                </a:solidFill>
                <a:latin typeface="Arial" charset="0"/>
                <a:ea typeface="Arial" charset="0"/>
                <a:cs typeface="Arial" charset="0"/>
              </a:rPr>
              <a:t>	</a:t>
            </a:r>
            <a:r>
              <a:rPr lang="en-US" sz="2700" u="sng" smtClean="0">
                <a:latin typeface="Arial" charset="0"/>
                <a:ea typeface="Arial" charset="0"/>
                <a:cs typeface="Arial" charset="0"/>
              </a:rPr>
              <a:t>Practice, practice, practice. </a:t>
            </a:r>
            <a:r>
              <a:rPr lang="en-US" sz="2700" smtClean="0">
                <a:latin typeface="Arial" charset="0"/>
                <a:ea typeface="Arial" charset="0"/>
                <a:cs typeface="Arial" charset="0"/>
              </a:rPr>
              <a:t/>
            </a:r>
            <a:br>
              <a:rPr lang="en-US" sz="2700" smtClean="0">
                <a:latin typeface="Arial" charset="0"/>
                <a:ea typeface="Arial" charset="0"/>
                <a:cs typeface="Arial" charset="0"/>
              </a:rPr>
            </a:br>
            <a:r>
              <a:rPr lang="en-US" sz="2700" smtClean="0">
                <a:latin typeface="Arial" charset="0"/>
                <a:ea typeface="Arial" charset="0"/>
                <a:cs typeface="Arial" charset="0"/>
              </a:rPr>
              <a:t>Work through the end-of-chapter review questions and problems.  They are often good practice for the exams.  And the more you use your new knowledge, the more solid it will become.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wipe(left)">
                                      <p:cBhvr>
                                        <p:cTn id="12" dur="500"/>
                                        <p:tgtEl>
                                          <p:spTgt spid="368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4"/>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E5FF">
            <a:alpha val="49803"/>
          </a:srgbClr>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solidFill>
                  <a:srgbClr val="C00000"/>
                </a:solidFill>
                <a:latin typeface="Tahoma" charset="0"/>
                <a:ea typeface="Tahoma" charset="0"/>
                <a:cs typeface="Tahoma" charset="0"/>
              </a:rPr>
              <a:t>FYI:  How to Read Your Textbook</a:t>
            </a:r>
          </a:p>
        </p:txBody>
      </p:sp>
      <p:sp>
        <p:nvSpPr>
          <p:cNvPr id="37893" name="Rectangle 3"/>
          <p:cNvSpPr>
            <a:spLocks noGrp="1" noChangeArrowheads="1"/>
          </p:cNvSpPr>
          <p:nvPr>
            <p:ph idx="1"/>
          </p:nvPr>
        </p:nvSpPr>
        <p:spPr>
          <a:xfrm>
            <a:off x="457200" y="1219200"/>
            <a:ext cx="8229600" cy="4979988"/>
          </a:xfrm>
        </p:spPr>
        <p:txBody>
          <a:bodyPr/>
          <a:lstStyle/>
          <a:p>
            <a:pPr marL="403225" indent="-403225" eaLnBrk="1" hangingPunct="1">
              <a:lnSpc>
                <a:spcPct val="95000"/>
              </a:lnSpc>
              <a:buClr>
                <a:srgbClr val="009999"/>
              </a:buClr>
              <a:buFont typeface="Wingdings" charset="2"/>
              <a:buNone/>
            </a:pPr>
            <a:r>
              <a:rPr lang="en-US" sz="2500" b="1" smtClean="0">
                <a:solidFill>
                  <a:srgbClr val="C00000"/>
                </a:solidFill>
                <a:latin typeface="Arial" charset="0"/>
                <a:ea typeface="Arial" charset="0"/>
                <a:cs typeface="Arial" charset="0"/>
              </a:rPr>
              <a:t>5</a:t>
            </a:r>
            <a:r>
              <a:rPr lang="en-US" sz="2500" smtClean="0">
                <a:solidFill>
                  <a:srgbClr val="C00000"/>
                </a:solidFill>
                <a:latin typeface="Arial" charset="0"/>
                <a:ea typeface="Arial" charset="0"/>
                <a:cs typeface="Arial" charset="0"/>
              </a:rPr>
              <a:t>.	</a:t>
            </a:r>
            <a:r>
              <a:rPr lang="en-US" sz="2700" u="sng" smtClean="0">
                <a:latin typeface="Arial" charset="0"/>
                <a:ea typeface="Arial" charset="0"/>
                <a:cs typeface="Arial" charset="0"/>
              </a:rPr>
              <a:t>Go online.</a:t>
            </a:r>
            <a:r>
              <a:rPr lang="en-US" sz="2700" smtClean="0">
                <a:latin typeface="Arial" charset="0"/>
                <a:ea typeface="Arial" charset="0"/>
                <a:cs typeface="Arial" charset="0"/>
              </a:rPr>
              <a:t/>
            </a:r>
            <a:br>
              <a:rPr lang="en-US" sz="2700" smtClean="0">
                <a:latin typeface="Arial" charset="0"/>
                <a:ea typeface="Arial" charset="0"/>
                <a:cs typeface="Arial" charset="0"/>
              </a:rPr>
            </a:br>
            <a:r>
              <a:rPr lang="en-US" sz="2700" smtClean="0">
                <a:latin typeface="Arial" charset="0"/>
                <a:ea typeface="Arial" charset="0"/>
                <a:cs typeface="Arial" charset="0"/>
              </a:rPr>
              <a:t>The book comes with excellent web resources, including practice quizzes, tools to strengthen your graphing skills, helpful video clips, and other resources to help you learn the textbook material more easily and effectively.  Visit:</a:t>
            </a:r>
            <a:br>
              <a:rPr lang="en-US" sz="2700" smtClean="0">
                <a:latin typeface="Arial" charset="0"/>
                <a:ea typeface="Arial" charset="0"/>
                <a:cs typeface="Arial" charset="0"/>
              </a:rPr>
            </a:br>
            <a:r>
              <a:rPr lang="en-US" sz="2700" smtClean="0">
                <a:latin typeface="Arial" charset="0"/>
                <a:ea typeface="Arial" charset="0"/>
                <a:cs typeface="Arial" charset="0"/>
                <a:hlinkClick r:id="rId3"/>
              </a:rPr>
              <a:t>http://academic.cengage.com/economics/mankiw</a:t>
            </a:r>
            <a:r>
              <a:rPr lang="en-US" sz="2700" smtClean="0">
                <a:latin typeface="Arial" charset="0"/>
                <a:ea typeface="Arial" charset="0"/>
                <a:cs typeface="Arial" charset="0"/>
              </a:rPr>
              <a:t>  </a:t>
            </a:r>
          </a:p>
          <a:p>
            <a:pPr marL="403225" indent="-403225" eaLnBrk="1" hangingPunct="1">
              <a:lnSpc>
                <a:spcPct val="95000"/>
              </a:lnSpc>
              <a:buClr>
                <a:srgbClr val="009999"/>
              </a:buClr>
              <a:buFont typeface="Wingdings" charset="2"/>
              <a:buNone/>
            </a:pPr>
            <a:r>
              <a:rPr lang="en-US" sz="2500" b="1" smtClean="0">
                <a:solidFill>
                  <a:srgbClr val="C00000"/>
                </a:solidFill>
                <a:latin typeface="Arial" charset="0"/>
                <a:ea typeface="Arial" charset="0"/>
                <a:cs typeface="Arial" charset="0"/>
              </a:rPr>
              <a:t>6</a:t>
            </a:r>
            <a:r>
              <a:rPr lang="en-US" sz="2500" smtClean="0">
                <a:solidFill>
                  <a:srgbClr val="C00000"/>
                </a:solidFill>
                <a:latin typeface="Arial" charset="0"/>
                <a:ea typeface="Arial" charset="0"/>
                <a:cs typeface="Arial" charset="0"/>
              </a:rPr>
              <a:t>.</a:t>
            </a:r>
            <a:r>
              <a:rPr lang="en-US" sz="2500" b="1" smtClean="0">
                <a:solidFill>
                  <a:srgbClr val="C00000"/>
                </a:solidFill>
                <a:latin typeface="Arial" charset="0"/>
                <a:ea typeface="Arial" charset="0"/>
                <a:cs typeface="Arial" charset="0"/>
              </a:rPr>
              <a:t>	</a:t>
            </a:r>
            <a:r>
              <a:rPr lang="en-US" sz="2700" u="sng" smtClean="0">
                <a:latin typeface="Arial" charset="0"/>
                <a:ea typeface="Arial" charset="0"/>
                <a:cs typeface="Arial" charset="0"/>
              </a:rPr>
              <a:t>Study in groups. </a:t>
            </a:r>
            <a:r>
              <a:rPr lang="en-US" sz="2700" smtClean="0">
                <a:latin typeface="Arial" charset="0"/>
                <a:ea typeface="Arial" charset="0"/>
                <a:cs typeface="Arial" charset="0"/>
              </a:rPr>
              <a:t/>
            </a:r>
            <a:br>
              <a:rPr lang="en-US" sz="2700" smtClean="0">
                <a:latin typeface="Arial" charset="0"/>
                <a:ea typeface="Arial" charset="0"/>
                <a:cs typeface="Arial" charset="0"/>
              </a:rPr>
            </a:br>
            <a:r>
              <a:rPr lang="en-US" sz="2700" smtClean="0">
                <a:latin typeface="Arial" charset="0"/>
                <a:ea typeface="Arial" charset="0"/>
                <a:cs typeface="Arial" charset="0"/>
              </a:rPr>
              <a:t>Get together with a few classmates to review each chapter, quiz each other, and help each other understand the material.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wipe(left)">
                                      <p:cBhvr>
                                        <p:cTn id="7" dur="500"/>
                                        <p:tgtEl>
                                          <p:spTgt spid="378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3">
                                            <p:txEl>
                                              <p:pRg st="1" end="1"/>
                                            </p:txEl>
                                          </p:spTgt>
                                        </p:tgtEl>
                                        <p:attrNameLst>
                                          <p:attrName>style.visibility</p:attrName>
                                        </p:attrNameLst>
                                      </p:cBhvr>
                                      <p:to>
                                        <p:strVal val="visible"/>
                                      </p:to>
                                    </p:set>
                                    <p:animEffect transition="in" filter="wipe(left)">
                                      <p:cBhvr>
                                        <p:cTn id="12" dur="500"/>
                                        <p:tgtEl>
                                          <p:spTgt spid="378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bldLvl="4"/>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E5FF">
            <a:alpha val="49803"/>
          </a:srgbClr>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solidFill>
                  <a:srgbClr val="C00000"/>
                </a:solidFill>
                <a:latin typeface="Tahoma" charset="0"/>
                <a:ea typeface="Tahoma" charset="0"/>
                <a:cs typeface="Tahoma" charset="0"/>
              </a:rPr>
              <a:t>FYI:  How to Read Your Textbook</a:t>
            </a:r>
          </a:p>
        </p:txBody>
      </p:sp>
      <p:sp>
        <p:nvSpPr>
          <p:cNvPr id="38917" name="Rectangle 3"/>
          <p:cNvSpPr>
            <a:spLocks noGrp="1" noChangeArrowheads="1"/>
          </p:cNvSpPr>
          <p:nvPr>
            <p:ph idx="1"/>
          </p:nvPr>
        </p:nvSpPr>
        <p:spPr>
          <a:xfrm>
            <a:off x="457200" y="1219200"/>
            <a:ext cx="8229600" cy="4979988"/>
          </a:xfrm>
        </p:spPr>
        <p:txBody>
          <a:bodyPr/>
          <a:lstStyle/>
          <a:p>
            <a:pPr marL="403225" indent="-403225" eaLnBrk="1" hangingPunct="1">
              <a:lnSpc>
                <a:spcPct val="95000"/>
              </a:lnSpc>
              <a:buClr>
                <a:srgbClr val="009999"/>
              </a:buClr>
              <a:buFont typeface="Wingdings" charset="2"/>
              <a:buNone/>
            </a:pPr>
            <a:r>
              <a:rPr lang="en-US" sz="2500" b="1" smtClean="0">
                <a:solidFill>
                  <a:srgbClr val="C00000"/>
                </a:solidFill>
                <a:latin typeface="Arial" charset="0"/>
                <a:ea typeface="Arial" charset="0"/>
                <a:cs typeface="Arial" charset="0"/>
              </a:rPr>
              <a:t>7</a:t>
            </a:r>
            <a:r>
              <a:rPr lang="en-US" sz="2500" smtClean="0">
                <a:solidFill>
                  <a:srgbClr val="C00000"/>
                </a:solidFill>
                <a:latin typeface="Arial" charset="0"/>
                <a:ea typeface="Arial" charset="0"/>
                <a:cs typeface="Arial" charset="0"/>
              </a:rPr>
              <a:t>.</a:t>
            </a:r>
            <a:r>
              <a:rPr lang="en-US" sz="2500" b="1" smtClean="0">
                <a:solidFill>
                  <a:srgbClr val="C00000"/>
                </a:solidFill>
                <a:latin typeface="Arial" charset="0"/>
                <a:ea typeface="Arial" charset="0"/>
                <a:cs typeface="Arial" charset="0"/>
              </a:rPr>
              <a:t>	</a:t>
            </a:r>
            <a:r>
              <a:rPr lang="en-US" sz="2700" u="sng" smtClean="0">
                <a:latin typeface="Arial" charset="0"/>
                <a:ea typeface="Arial" charset="0"/>
                <a:cs typeface="Arial" charset="0"/>
              </a:rPr>
              <a:t>Teach someone. </a:t>
            </a:r>
            <a:r>
              <a:rPr lang="en-US" sz="2700" smtClean="0">
                <a:latin typeface="Arial" charset="0"/>
                <a:ea typeface="Arial" charset="0"/>
                <a:cs typeface="Arial" charset="0"/>
              </a:rPr>
              <a:t/>
            </a:r>
            <a:br>
              <a:rPr lang="en-US" sz="2700" smtClean="0">
                <a:latin typeface="Arial" charset="0"/>
                <a:ea typeface="Arial" charset="0"/>
                <a:cs typeface="Arial" charset="0"/>
              </a:rPr>
            </a:br>
            <a:r>
              <a:rPr lang="en-US" sz="2700" smtClean="0">
                <a:latin typeface="Arial" charset="0"/>
                <a:ea typeface="Arial" charset="0"/>
                <a:cs typeface="Arial" charset="0"/>
              </a:rPr>
              <a:t>The best way to learn something is to teach it to someone else, such as a study partner or friend. </a:t>
            </a:r>
          </a:p>
          <a:p>
            <a:pPr marL="403225" indent="-403225" eaLnBrk="1" hangingPunct="1">
              <a:lnSpc>
                <a:spcPct val="95000"/>
              </a:lnSpc>
              <a:buClr>
                <a:srgbClr val="009999"/>
              </a:buClr>
              <a:buFont typeface="Wingdings" charset="2"/>
              <a:buNone/>
            </a:pPr>
            <a:r>
              <a:rPr lang="en-US" sz="2500" b="1" smtClean="0">
                <a:solidFill>
                  <a:srgbClr val="C00000"/>
                </a:solidFill>
                <a:latin typeface="Arial" charset="0"/>
                <a:ea typeface="Arial" charset="0"/>
                <a:cs typeface="Arial" charset="0"/>
              </a:rPr>
              <a:t>8</a:t>
            </a:r>
            <a:r>
              <a:rPr lang="en-US" sz="2500" smtClean="0">
                <a:solidFill>
                  <a:srgbClr val="C00000"/>
                </a:solidFill>
                <a:latin typeface="Arial" charset="0"/>
                <a:ea typeface="Arial" charset="0"/>
                <a:cs typeface="Arial" charset="0"/>
              </a:rPr>
              <a:t>.	</a:t>
            </a:r>
            <a:r>
              <a:rPr lang="en-US" sz="2700" u="sng" smtClean="0">
                <a:latin typeface="Arial" charset="0"/>
                <a:ea typeface="Arial" charset="0"/>
                <a:cs typeface="Arial" charset="0"/>
              </a:rPr>
              <a:t>Don’t skip the real world examples.</a:t>
            </a:r>
            <a:r>
              <a:rPr lang="en-US" sz="2700" smtClean="0">
                <a:latin typeface="Arial" charset="0"/>
                <a:ea typeface="Arial" charset="0"/>
                <a:cs typeface="Arial" charset="0"/>
              </a:rPr>
              <a:t/>
            </a:r>
            <a:br>
              <a:rPr lang="en-US" sz="2700" smtClean="0">
                <a:latin typeface="Arial" charset="0"/>
                <a:ea typeface="Arial" charset="0"/>
                <a:cs typeface="Arial" charset="0"/>
              </a:rPr>
            </a:br>
            <a:r>
              <a:rPr lang="en-US" sz="2700" smtClean="0">
                <a:latin typeface="Arial" charset="0"/>
                <a:ea typeface="Arial" charset="0"/>
                <a:cs typeface="Arial" charset="0"/>
              </a:rPr>
              <a:t>Read the Case Studies and “In The News” boxes in each chapter.  They will help you see how the new terms, concepts, models, and graphs apply to the real world.  As you read the newspaper or watch the evening news, see if you can find the connections with what you’re learning in the textbook.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73730"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2" name="Content Placeholder 2"/>
          <p:cNvSpPr>
            <a:spLocks noGrp="1"/>
          </p:cNvSpPr>
          <p:nvPr>
            <p:ph idx="1"/>
          </p:nvPr>
        </p:nvSpPr>
        <p:spPr>
          <a:xfrm>
            <a:off x="457200" y="1371600"/>
            <a:ext cx="8229600" cy="5105400"/>
          </a:xfrm>
        </p:spPr>
        <p:txBody>
          <a:bodyPr/>
          <a:lstStyle/>
          <a:p>
            <a:pPr eaLnBrk="1" hangingPunct="1">
              <a:buClrTx/>
              <a:buSzPct val="120000"/>
              <a:buFont typeface="Wingdings" charset="2"/>
              <a:buNone/>
            </a:pPr>
            <a:r>
              <a:rPr lang="en-US" smtClean="0">
                <a:latin typeface="Arial" charset="0"/>
                <a:ea typeface="Arial" charset="0"/>
                <a:cs typeface="Arial" charset="0"/>
              </a:rPr>
              <a:t>The principles of decision making are:</a:t>
            </a:r>
          </a:p>
          <a:p>
            <a:pPr eaLnBrk="1" hangingPunct="1">
              <a:buClrTx/>
              <a:buSzPct val="120000"/>
              <a:buFont typeface="Arial" charset="0"/>
              <a:buChar char="•"/>
            </a:pPr>
            <a:r>
              <a:rPr lang="en-US" smtClean="0">
                <a:latin typeface="Arial" charset="0"/>
                <a:ea typeface="Arial" charset="0"/>
                <a:cs typeface="Arial" charset="0"/>
              </a:rPr>
              <a:t>People face tradeoffs.</a:t>
            </a:r>
          </a:p>
          <a:p>
            <a:pPr eaLnBrk="1" hangingPunct="1">
              <a:buClrTx/>
              <a:buSzPct val="120000"/>
              <a:buFont typeface="Arial" charset="0"/>
              <a:buChar char="•"/>
            </a:pPr>
            <a:r>
              <a:rPr lang="en-US" smtClean="0">
                <a:latin typeface="Arial" charset="0"/>
                <a:ea typeface="Arial" charset="0"/>
                <a:cs typeface="Arial" charset="0"/>
              </a:rPr>
              <a:t>The cost of any action is measured in terms of foregone opportunities. </a:t>
            </a:r>
          </a:p>
          <a:p>
            <a:pPr eaLnBrk="1" hangingPunct="1">
              <a:buClrTx/>
              <a:buSzPct val="120000"/>
              <a:buFont typeface="Arial" charset="0"/>
              <a:buChar char="•"/>
            </a:pPr>
            <a:r>
              <a:rPr lang="en-US" smtClean="0">
                <a:latin typeface="Arial" charset="0"/>
                <a:ea typeface="Arial" charset="0"/>
                <a:cs typeface="Arial" charset="0"/>
              </a:rPr>
              <a:t>Rational people make decisions by comparing marginal costs and marginal benefits.</a:t>
            </a:r>
          </a:p>
          <a:p>
            <a:pPr eaLnBrk="1" hangingPunct="1">
              <a:buClrTx/>
              <a:buSzPct val="120000"/>
              <a:buFont typeface="Arial" charset="0"/>
              <a:buChar char="•"/>
            </a:pPr>
            <a:r>
              <a:rPr lang="en-US" smtClean="0">
                <a:latin typeface="Arial" charset="0"/>
                <a:ea typeface="Arial" charset="0"/>
                <a:cs typeface="Arial" charset="0"/>
              </a:rPr>
              <a:t>People respond to incentives.</a:t>
            </a:r>
          </a:p>
        </p:txBody>
      </p:sp>
      <p:sp>
        <p:nvSpPr>
          <p:cNvPr id="73733"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75778"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75780" name="Content Placeholder 2"/>
          <p:cNvSpPr>
            <a:spLocks noGrp="1"/>
          </p:cNvSpPr>
          <p:nvPr>
            <p:ph idx="1"/>
          </p:nvPr>
        </p:nvSpPr>
        <p:spPr>
          <a:xfrm>
            <a:off x="457200" y="1371600"/>
            <a:ext cx="8229600" cy="5105400"/>
          </a:xfrm>
        </p:spPr>
        <p:txBody>
          <a:bodyPr/>
          <a:lstStyle/>
          <a:p>
            <a:pPr eaLnBrk="1" hangingPunct="1">
              <a:buClrTx/>
              <a:buSzPct val="120000"/>
              <a:buFont typeface="Wingdings" charset="2"/>
              <a:buNone/>
            </a:pPr>
            <a:r>
              <a:rPr lang="en-US" smtClean="0">
                <a:latin typeface="Arial" charset="0"/>
                <a:ea typeface="Arial" charset="0"/>
                <a:cs typeface="Arial" charset="0"/>
              </a:rPr>
              <a:t>The principles of interactions among people are:</a:t>
            </a:r>
          </a:p>
          <a:p>
            <a:pPr eaLnBrk="1" hangingPunct="1">
              <a:buClrTx/>
              <a:buSzPct val="120000"/>
              <a:buFont typeface="Arial" charset="0"/>
              <a:buChar char="•"/>
            </a:pPr>
            <a:r>
              <a:rPr lang="en-US" smtClean="0">
                <a:latin typeface="Arial" charset="0"/>
                <a:ea typeface="Arial" charset="0"/>
                <a:cs typeface="Arial" charset="0"/>
              </a:rPr>
              <a:t>Trade can be mutually beneficial.</a:t>
            </a:r>
          </a:p>
          <a:p>
            <a:pPr eaLnBrk="1" hangingPunct="1">
              <a:buClrTx/>
              <a:buSzPct val="120000"/>
              <a:buFont typeface="Arial" charset="0"/>
              <a:buChar char="•"/>
            </a:pPr>
            <a:r>
              <a:rPr lang="en-US" smtClean="0">
                <a:latin typeface="Arial" charset="0"/>
                <a:ea typeface="Arial" charset="0"/>
                <a:cs typeface="Arial" charset="0"/>
              </a:rPr>
              <a:t>Markets are usually a good way of coordinating trade. </a:t>
            </a:r>
          </a:p>
          <a:p>
            <a:pPr eaLnBrk="1" hangingPunct="1">
              <a:buClrTx/>
              <a:buSzPct val="120000"/>
              <a:buFont typeface="Arial" charset="0"/>
              <a:buChar char="•"/>
            </a:pPr>
            <a:r>
              <a:rPr lang="en-US" smtClean="0">
                <a:latin typeface="Arial" charset="0"/>
                <a:ea typeface="Arial" charset="0"/>
                <a:cs typeface="Arial" charset="0"/>
              </a:rPr>
              <a:t>Government can potentially improve market outcomes if there is a market failure or if the market outcome is inequitable. </a:t>
            </a:r>
          </a:p>
        </p:txBody>
      </p:sp>
      <p:sp>
        <p:nvSpPr>
          <p:cNvPr id="75781"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7782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77828" name="Content Placeholder 2"/>
          <p:cNvSpPr>
            <a:spLocks noGrp="1"/>
          </p:cNvSpPr>
          <p:nvPr>
            <p:ph idx="1"/>
          </p:nvPr>
        </p:nvSpPr>
        <p:spPr>
          <a:xfrm>
            <a:off x="457200" y="1371600"/>
            <a:ext cx="8229600" cy="5105400"/>
          </a:xfrm>
        </p:spPr>
        <p:txBody>
          <a:bodyPr/>
          <a:lstStyle/>
          <a:p>
            <a:pPr eaLnBrk="1" hangingPunct="1">
              <a:buClrTx/>
              <a:buSzPct val="120000"/>
              <a:buFont typeface="Wingdings" charset="2"/>
              <a:buNone/>
            </a:pPr>
            <a:r>
              <a:rPr lang="en-US" smtClean="0">
                <a:latin typeface="Arial" charset="0"/>
                <a:ea typeface="Arial" charset="0"/>
                <a:cs typeface="Arial" charset="0"/>
              </a:rPr>
              <a:t>The principles of the economy as a whole are:</a:t>
            </a:r>
          </a:p>
          <a:p>
            <a:pPr eaLnBrk="1" hangingPunct="1">
              <a:buClrTx/>
              <a:buSzPct val="120000"/>
              <a:buFont typeface="Arial" charset="0"/>
              <a:buChar char="•"/>
            </a:pPr>
            <a:r>
              <a:rPr lang="en-US" smtClean="0">
                <a:latin typeface="Arial" charset="0"/>
                <a:ea typeface="Arial" charset="0"/>
                <a:cs typeface="Arial" charset="0"/>
              </a:rPr>
              <a:t>Productivity is the ultimate source of living standards. </a:t>
            </a:r>
          </a:p>
          <a:p>
            <a:pPr eaLnBrk="1" hangingPunct="1">
              <a:buClrTx/>
              <a:buSzPct val="120000"/>
              <a:buFont typeface="Arial" charset="0"/>
              <a:buChar char="•"/>
            </a:pPr>
            <a:r>
              <a:rPr lang="en-US" smtClean="0">
                <a:latin typeface="Arial" charset="0"/>
                <a:ea typeface="Arial" charset="0"/>
                <a:cs typeface="Arial" charset="0"/>
              </a:rPr>
              <a:t>Money growth is the ultimate source of inflation. </a:t>
            </a:r>
          </a:p>
          <a:p>
            <a:pPr eaLnBrk="1" hangingPunct="1">
              <a:buClrTx/>
              <a:buSzPct val="120000"/>
              <a:buFont typeface="Arial" charset="0"/>
              <a:buChar char="•"/>
            </a:pPr>
            <a:r>
              <a:rPr lang="en-US" smtClean="0">
                <a:latin typeface="Arial" charset="0"/>
                <a:ea typeface="Arial" charset="0"/>
                <a:cs typeface="Arial" charset="0"/>
              </a:rPr>
              <a:t>Society faces a short-run tradeoff between inflation and unemployment. </a:t>
            </a:r>
          </a:p>
        </p:txBody>
      </p:sp>
      <p:sp>
        <p:nvSpPr>
          <p:cNvPr id="77829"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433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195586" name="Rectangle 2"/>
          <p:cNvSpPr>
            <a:spLocks noGrp="1" noChangeArrowheads="1"/>
          </p:cNvSpPr>
          <p:nvPr>
            <p:ph type="title" idx="4294967295"/>
          </p:nvPr>
        </p:nvSpPr>
        <p:spPr>
          <a:xfrm>
            <a:off x="342900" y="276225"/>
            <a:ext cx="4610100" cy="1906588"/>
          </a:xfrm>
        </p:spPr>
        <p:txBody>
          <a:bodyPr rtlCol="0">
            <a:normAutofit/>
          </a:bodyPr>
          <a:lstStyle/>
          <a:p>
            <a:pPr eaLnBrk="1" fontAlgn="auto" hangingPunct="1">
              <a:lnSpc>
                <a:spcPct val="110000"/>
              </a:lnSpc>
              <a:spcAft>
                <a:spcPts val="0"/>
              </a:spcAft>
              <a:defRPr/>
            </a:pPr>
            <a:r>
              <a:rPr lang="en-US" sz="3600" b="1" i="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t>The principles of </a:t>
            </a:r>
            <a:br>
              <a:rPr lang="en-US" sz="3600" b="1" i="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br>
            <a:r>
              <a:rPr lang="en-US" sz="3600" b="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t>HOW PEOPLE </a:t>
            </a:r>
            <a:br>
              <a:rPr lang="en-US" sz="3600" b="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br>
            <a:r>
              <a:rPr lang="en-US" sz="3600" b="1" dirty="0" smtClean="0">
                <a:solidFill>
                  <a:schemeClr val="bg1"/>
                </a:solidFill>
                <a:effectLst>
                  <a:outerShdw blurRad="38100" dist="38100" dir="2700000" algn="tl">
                    <a:srgbClr val="000000"/>
                  </a:outerShdw>
                </a:effectLst>
                <a:latin typeface="Tahoma" pitchFamily="34" charset="0"/>
                <a:ea typeface="Tahoma" pitchFamily="34" charset="0"/>
                <a:cs typeface="Tahoma" pitchFamily="34" charset="0"/>
              </a:rPr>
              <a:t>MAKE DECISIONS</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2900" dirty="0" smtClean="0"/>
              <a:t>PRINCIPLE #1:  </a:t>
            </a:r>
            <a:br>
              <a:rPr lang="en-US" sz="2900" dirty="0" smtClean="0"/>
            </a:br>
            <a:r>
              <a:rPr lang="en-US" dirty="0" smtClean="0"/>
              <a:t>People Face Tradeoffs</a:t>
            </a:r>
          </a:p>
        </p:txBody>
      </p:sp>
      <p:sp>
        <p:nvSpPr>
          <p:cNvPr id="11269" name="Rectangle 3"/>
          <p:cNvSpPr>
            <a:spLocks noGrp="1" noChangeArrowheads="1"/>
          </p:cNvSpPr>
          <p:nvPr>
            <p:ph idx="1"/>
          </p:nvPr>
        </p:nvSpPr>
        <p:spPr>
          <a:xfrm>
            <a:off x="457200" y="1219200"/>
            <a:ext cx="8229600" cy="4979988"/>
          </a:xfrm>
        </p:spPr>
        <p:txBody>
          <a:bodyPr/>
          <a:lstStyle/>
          <a:p>
            <a:pPr eaLnBrk="1" hangingPunct="1">
              <a:buFont typeface="Wingdings" charset="2"/>
              <a:buNone/>
            </a:pPr>
            <a:r>
              <a:rPr lang="en-US" smtClean="0">
                <a:latin typeface="Arial" charset="0"/>
                <a:ea typeface="Arial" charset="0"/>
                <a:cs typeface="Arial" charset="0"/>
              </a:rPr>
              <a:t>All decisions involve tradeoffs.  Examples:</a:t>
            </a:r>
          </a:p>
          <a:p>
            <a:pPr eaLnBrk="1" hangingPunct="1">
              <a:buFont typeface="Wingdings" charset="2"/>
              <a:buChar char="§"/>
            </a:pPr>
            <a:r>
              <a:rPr lang="en-US" smtClean="0">
                <a:latin typeface="Arial" charset="0"/>
                <a:ea typeface="Arial" charset="0"/>
                <a:cs typeface="Arial" charset="0"/>
              </a:rPr>
              <a:t>Going out with friends the night before your exam leaves less time for studying.</a:t>
            </a:r>
          </a:p>
          <a:p>
            <a:pPr eaLnBrk="1" hangingPunct="1">
              <a:buFont typeface="Wingdings" charset="2"/>
              <a:buChar char="§"/>
            </a:pPr>
            <a:r>
              <a:rPr lang="en-US" smtClean="0">
                <a:latin typeface="Arial" charset="0"/>
                <a:ea typeface="Arial" charset="0"/>
                <a:cs typeface="Arial" charset="0"/>
              </a:rPr>
              <a:t>Having more money to buy things requires working longer hours, which leaves less time </a:t>
            </a:r>
            <a:br>
              <a:rPr lang="en-US" smtClean="0">
                <a:latin typeface="Arial" charset="0"/>
                <a:ea typeface="Arial" charset="0"/>
                <a:cs typeface="Arial" charset="0"/>
              </a:rPr>
            </a:br>
            <a:r>
              <a:rPr lang="en-US" smtClean="0">
                <a:latin typeface="Arial" charset="0"/>
                <a:ea typeface="Arial" charset="0"/>
                <a:cs typeface="Arial" charset="0"/>
              </a:rPr>
              <a:t>for leisure.</a:t>
            </a:r>
          </a:p>
          <a:p>
            <a:pPr eaLnBrk="1" hangingPunct="1">
              <a:buFont typeface="Wingdings" charset="2"/>
              <a:buChar char="§"/>
            </a:pPr>
            <a:r>
              <a:rPr lang="en-US" smtClean="0">
                <a:latin typeface="Arial" charset="0"/>
                <a:ea typeface="Arial" charset="0"/>
                <a:cs typeface="Arial" charset="0"/>
              </a:rPr>
              <a:t>Protecting the environment requires resources </a:t>
            </a:r>
            <a:br>
              <a:rPr lang="en-US" smtClean="0">
                <a:latin typeface="Arial" charset="0"/>
                <a:ea typeface="Arial" charset="0"/>
                <a:cs typeface="Arial" charset="0"/>
              </a:rPr>
            </a:br>
            <a:r>
              <a:rPr lang="en-US" smtClean="0">
                <a:latin typeface="Arial" charset="0"/>
                <a:ea typeface="Arial" charset="0"/>
                <a:cs typeface="Arial" charset="0"/>
              </a:rPr>
              <a:t>that could otherwise be used to produce </a:t>
            </a:r>
            <a:br>
              <a:rPr lang="en-US" smtClean="0">
                <a:latin typeface="Arial" charset="0"/>
                <a:ea typeface="Arial" charset="0"/>
                <a:cs typeface="Arial" charset="0"/>
              </a:rPr>
            </a:br>
            <a:r>
              <a:rPr lang="en-US" smtClean="0">
                <a:latin typeface="Arial" charset="0"/>
                <a:ea typeface="Arial" charset="0"/>
                <a:cs typeface="Arial" charset="0"/>
              </a:rPr>
              <a:t>consumer goods.</a:t>
            </a:r>
          </a:p>
        </p:txBody>
      </p:sp>
      <p:sp>
        <p:nvSpPr>
          <p:cNvPr id="163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wipe(left)">
                                      <p:cBhvr>
                                        <p:cTn id="17" dur="500"/>
                                        <p:tgtEl>
                                          <p:spTgt spid="112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wipe(left)">
                                      <p:cBhvr>
                                        <p:cTn id="22" dur="500"/>
                                        <p:tgtEl>
                                          <p:spTgt spid="112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2900" dirty="0" smtClean="0"/>
              <a:t>PRINCIPLE #1:  </a:t>
            </a:r>
            <a:br>
              <a:rPr lang="en-US" sz="2900" dirty="0" smtClean="0"/>
            </a:br>
            <a:r>
              <a:rPr lang="en-US" dirty="0" smtClean="0"/>
              <a:t>People Face Tradeoffs</a:t>
            </a:r>
          </a:p>
        </p:txBody>
      </p:sp>
      <p:sp>
        <p:nvSpPr>
          <p:cNvPr id="12293" name="Rectangle 3"/>
          <p:cNvSpPr>
            <a:spLocks noGrp="1" noChangeArrowheads="1"/>
          </p:cNvSpPr>
          <p:nvPr>
            <p:ph idx="1"/>
          </p:nvPr>
        </p:nvSpPr>
        <p:spPr>
          <a:xfrm>
            <a:off x="457200" y="1219200"/>
            <a:ext cx="8229600" cy="5181600"/>
          </a:xfrm>
        </p:spPr>
        <p:txBody>
          <a:bodyPr/>
          <a:lstStyle/>
          <a:p>
            <a:pPr eaLnBrk="1" hangingPunct="1">
              <a:buFont typeface="Wingdings" charset="2"/>
              <a:buChar char="§"/>
            </a:pPr>
            <a:r>
              <a:rPr lang="en-US" smtClean="0">
                <a:latin typeface="Arial" charset="0"/>
                <a:ea typeface="Arial" charset="0"/>
                <a:cs typeface="Arial" charset="0"/>
              </a:rPr>
              <a:t>Society faces an important tradeoff:  </a:t>
            </a:r>
            <a:br>
              <a:rPr lang="en-US" smtClean="0">
                <a:latin typeface="Arial" charset="0"/>
                <a:ea typeface="Arial" charset="0"/>
                <a:cs typeface="Arial" charset="0"/>
              </a:rPr>
            </a:br>
            <a:r>
              <a:rPr lang="en-US" smtClean="0">
                <a:latin typeface="Arial" charset="0"/>
                <a:ea typeface="Arial" charset="0"/>
                <a:cs typeface="Arial" charset="0"/>
              </a:rPr>
              <a:t>		   </a:t>
            </a:r>
            <a:r>
              <a:rPr lang="en-US" b="1" i="1" smtClean="0">
                <a:solidFill>
                  <a:srgbClr val="3333FF"/>
                </a:solidFill>
                <a:latin typeface="Arial" charset="0"/>
                <a:ea typeface="Arial" charset="0"/>
                <a:cs typeface="Arial" charset="0"/>
              </a:rPr>
              <a:t>efficiency vs. equality</a:t>
            </a:r>
            <a:r>
              <a:rPr lang="en-US" smtClean="0">
                <a:solidFill>
                  <a:srgbClr val="3333FF"/>
                </a:solidFill>
                <a:latin typeface="Arial" charset="0"/>
                <a:ea typeface="Arial" charset="0"/>
                <a:cs typeface="Arial" charset="0"/>
              </a:rPr>
              <a:t> </a:t>
            </a:r>
          </a:p>
          <a:p>
            <a:pPr eaLnBrk="1" hangingPunct="1">
              <a:buFont typeface="Wingdings" charset="2"/>
              <a:buChar char="§"/>
            </a:pPr>
            <a:r>
              <a:rPr lang="en-US" b="1" smtClean="0">
                <a:solidFill>
                  <a:srgbClr val="FF0000"/>
                </a:solidFill>
                <a:latin typeface="Arial" charset="0"/>
                <a:ea typeface="Arial" charset="0"/>
                <a:cs typeface="Arial" charset="0"/>
              </a:rPr>
              <a:t>Efficiency</a:t>
            </a:r>
            <a:r>
              <a:rPr lang="en-US" smtClean="0">
                <a:latin typeface="Arial" charset="0"/>
                <a:ea typeface="Arial" charset="0"/>
                <a:cs typeface="Arial" charset="0"/>
              </a:rPr>
              <a:t>:  when society gets the most from its scarce resources</a:t>
            </a:r>
          </a:p>
          <a:p>
            <a:pPr eaLnBrk="1" hangingPunct="1">
              <a:buFont typeface="Wingdings" charset="2"/>
              <a:buChar char="§"/>
            </a:pPr>
            <a:r>
              <a:rPr lang="en-US" b="1" smtClean="0">
                <a:solidFill>
                  <a:srgbClr val="FF0000"/>
                </a:solidFill>
                <a:latin typeface="Arial" charset="0"/>
                <a:ea typeface="Arial" charset="0"/>
                <a:cs typeface="Arial" charset="0"/>
              </a:rPr>
              <a:t>Equality</a:t>
            </a:r>
            <a:r>
              <a:rPr lang="en-US" smtClean="0">
                <a:latin typeface="Arial" charset="0"/>
                <a:ea typeface="Arial" charset="0"/>
                <a:cs typeface="Arial" charset="0"/>
              </a:rPr>
              <a:t>:  when prosperity is distributed uniformly among society’s members</a:t>
            </a:r>
          </a:p>
          <a:p>
            <a:pPr eaLnBrk="1" hangingPunct="1">
              <a:buFont typeface="Wingdings" charset="2"/>
              <a:buChar char="§"/>
            </a:pPr>
            <a:r>
              <a:rPr lang="en-US" smtClean="0">
                <a:latin typeface="Arial" charset="0"/>
                <a:ea typeface="Arial" charset="0"/>
                <a:cs typeface="Arial" charset="0"/>
              </a:rPr>
              <a:t>Tradeoff:  To achieve greater equality, </a:t>
            </a:r>
            <a:br>
              <a:rPr lang="en-US" smtClean="0">
                <a:latin typeface="Arial" charset="0"/>
                <a:ea typeface="Arial" charset="0"/>
                <a:cs typeface="Arial" charset="0"/>
              </a:rPr>
            </a:br>
            <a:r>
              <a:rPr lang="en-US" smtClean="0">
                <a:latin typeface="Arial" charset="0"/>
                <a:ea typeface="Arial" charset="0"/>
                <a:cs typeface="Arial" charset="0"/>
              </a:rPr>
              <a:t>could redistribute income from wealthy to poor.   </a:t>
            </a:r>
            <a:br>
              <a:rPr lang="en-US" smtClean="0">
                <a:latin typeface="Arial" charset="0"/>
                <a:ea typeface="Arial" charset="0"/>
                <a:cs typeface="Arial" charset="0"/>
              </a:rPr>
            </a:br>
            <a:r>
              <a:rPr lang="en-US" smtClean="0">
                <a:latin typeface="Arial" charset="0"/>
                <a:ea typeface="Arial" charset="0"/>
                <a:cs typeface="Arial" charset="0"/>
              </a:rPr>
              <a:t>But this reduces incentive to work and produce, shrinks the size of the economic “pie.” </a:t>
            </a:r>
          </a:p>
        </p:txBody>
      </p:sp>
      <p:sp>
        <p:nvSpPr>
          <p:cNvPr id="1843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457200" y="152400"/>
            <a:ext cx="8229600" cy="1524000"/>
          </a:xfrm>
        </p:spPr>
        <p:txBody>
          <a:bodyPr rtlCol="0">
            <a:normAutofit fontScale="90000"/>
          </a:bodyPr>
          <a:lstStyle/>
          <a:p>
            <a:pPr eaLnBrk="1" fontAlgn="auto" hangingPunct="1">
              <a:spcAft>
                <a:spcPts val="0"/>
              </a:spcAft>
              <a:defRPr/>
            </a:pPr>
            <a:r>
              <a:rPr lang="en-US" sz="2900" dirty="0" smtClean="0"/>
              <a:t>PRINCIPLE #2:  </a:t>
            </a:r>
            <a:br>
              <a:rPr lang="en-US" sz="2900" dirty="0" smtClean="0"/>
            </a:br>
            <a:r>
              <a:rPr lang="en-US" dirty="0" smtClean="0"/>
              <a:t>The Cost of Something Is </a:t>
            </a:r>
            <a:br>
              <a:rPr lang="en-US" dirty="0" smtClean="0"/>
            </a:br>
            <a:r>
              <a:rPr lang="en-US" dirty="0" smtClean="0"/>
              <a:t>What You Give Up to Get It</a:t>
            </a:r>
          </a:p>
        </p:txBody>
      </p:sp>
      <p:sp>
        <p:nvSpPr>
          <p:cNvPr id="13317" name="Rectangle 3"/>
          <p:cNvSpPr>
            <a:spLocks noGrp="1" noChangeArrowheads="1"/>
          </p:cNvSpPr>
          <p:nvPr>
            <p:ph idx="1"/>
          </p:nvPr>
        </p:nvSpPr>
        <p:spPr>
          <a:xfrm>
            <a:off x="457200" y="1828800"/>
            <a:ext cx="8229600" cy="4141788"/>
          </a:xfrm>
        </p:spPr>
        <p:txBody>
          <a:bodyPr/>
          <a:lstStyle/>
          <a:p>
            <a:pPr eaLnBrk="1" hangingPunct="1">
              <a:buFont typeface="Wingdings" charset="2"/>
              <a:buChar char="§"/>
            </a:pPr>
            <a:r>
              <a:rPr lang="en-US" smtClean="0">
                <a:latin typeface="Arial" charset="0"/>
                <a:ea typeface="Arial" charset="0"/>
                <a:cs typeface="Arial" charset="0"/>
              </a:rPr>
              <a:t>Making decisions requires comparing the costs and benefits of alternative choices.  </a:t>
            </a:r>
          </a:p>
          <a:p>
            <a:pPr eaLnBrk="1" hangingPunct="1">
              <a:buFont typeface="Wingdings" charset="2"/>
              <a:buChar char="§"/>
            </a:pPr>
            <a:r>
              <a:rPr lang="en-US" smtClean="0">
                <a:latin typeface="Arial" charset="0"/>
                <a:ea typeface="Arial" charset="0"/>
                <a:cs typeface="Arial" charset="0"/>
              </a:rPr>
              <a:t>The </a:t>
            </a:r>
            <a:r>
              <a:rPr lang="en-US" b="1" smtClean="0">
                <a:solidFill>
                  <a:srgbClr val="FF0000"/>
                </a:solidFill>
                <a:latin typeface="Arial" charset="0"/>
                <a:ea typeface="Arial" charset="0"/>
                <a:cs typeface="Arial" charset="0"/>
              </a:rPr>
              <a:t>opportunity cost</a:t>
            </a:r>
            <a:r>
              <a:rPr lang="en-US" smtClean="0">
                <a:latin typeface="Arial" charset="0"/>
                <a:ea typeface="Arial" charset="0"/>
                <a:cs typeface="Arial" charset="0"/>
              </a:rPr>
              <a:t> of any item is </a:t>
            </a:r>
            <a:br>
              <a:rPr lang="en-US" smtClean="0">
                <a:latin typeface="Arial" charset="0"/>
                <a:ea typeface="Arial" charset="0"/>
                <a:cs typeface="Arial" charset="0"/>
              </a:rPr>
            </a:br>
            <a:r>
              <a:rPr lang="en-US" smtClean="0">
                <a:latin typeface="Arial" charset="0"/>
                <a:ea typeface="Arial" charset="0"/>
                <a:cs typeface="Arial" charset="0"/>
              </a:rPr>
              <a:t>whatever must be given up to obtain it.  </a:t>
            </a:r>
          </a:p>
          <a:p>
            <a:pPr eaLnBrk="1" hangingPunct="1">
              <a:buFont typeface="Wingdings" charset="2"/>
              <a:buChar char="§"/>
            </a:pPr>
            <a:r>
              <a:rPr lang="en-US" smtClean="0">
                <a:latin typeface="Arial" charset="0"/>
                <a:ea typeface="Arial" charset="0"/>
                <a:cs typeface="Arial" charset="0"/>
              </a:rPr>
              <a:t>It is the relevant cost for decision making.</a:t>
            </a:r>
          </a:p>
          <a:p>
            <a:pPr eaLnBrk="1" hangingPunct="1">
              <a:buFont typeface="Wingdings" charset="2"/>
              <a:buChar char="§"/>
            </a:pPr>
            <a:endParaRPr lang="en-US" smtClean="0">
              <a:latin typeface="Arial" charset="0"/>
              <a:ea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wipe(left)">
                                      <p:cBhvr>
                                        <p:cTn id="7" dur="500"/>
                                        <p:tgtEl>
                                          <p:spTgt spid="133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wipe(left)">
                                      <p:cBhvr>
                                        <p:cTn id="12" dur="500"/>
                                        <p:tgtEl>
                                          <p:spTgt spid="133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wipe(left)">
                                      <p:cBhvr>
                                        <p:cTn id="17" dur="500"/>
                                        <p:tgtEl>
                                          <p:spTgt spid="133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bldLvl="4"/>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457200" y="228600"/>
            <a:ext cx="8229600" cy="1371600"/>
          </a:xfrm>
        </p:spPr>
        <p:txBody>
          <a:bodyPr rtlCol="0">
            <a:normAutofit fontScale="90000"/>
          </a:bodyPr>
          <a:lstStyle/>
          <a:p>
            <a:pPr eaLnBrk="1" fontAlgn="auto" hangingPunct="1">
              <a:spcAft>
                <a:spcPts val="0"/>
              </a:spcAft>
              <a:defRPr/>
            </a:pPr>
            <a:r>
              <a:rPr lang="en-US" sz="2900" dirty="0" smtClean="0"/>
              <a:t>PRINCIPLE #2:  </a:t>
            </a:r>
            <a:br>
              <a:rPr lang="en-US" sz="2900" dirty="0" smtClean="0"/>
            </a:br>
            <a:r>
              <a:rPr lang="en-US" dirty="0" smtClean="0"/>
              <a:t>The Cost of Something Is </a:t>
            </a:r>
            <a:br>
              <a:rPr lang="en-US" dirty="0" smtClean="0"/>
            </a:br>
            <a:r>
              <a:rPr lang="en-US" dirty="0" smtClean="0"/>
              <a:t>What You Give Up to Get It</a:t>
            </a:r>
          </a:p>
        </p:txBody>
      </p:sp>
      <p:sp>
        <p:nvSpPr>
          <p:cNvPr id="56323" name="Rectangle 3"/>
          <p:cNvSpPr>
            <a:spLocks noGrp="1" noChangeArrowheads="1"/>
          </p:cNvSpPr>
          <p:nvPr>
            <p:ph idx="1"/>
          </p:nvPr>
        </p:nvSpPr>
        <p:spPr>
          <a:xfrm>
            <a:off x="457200" y="1676400"/>
            <a:ext cx="8229600" cy="4370388"/>
          </a:xfrm>
        </p:spPr>
        <p:txBody>
          <a:bodyPr/>
          <a:lstStyle/>
          <a:p>
            <a:pPr marL="0" indent="0" eaLnBrk="1" hangingPunct="1">
              <a:lnSpc>
                <a:spcPct val="120000"/>
              </a:lnSpc>
              <a:spcBef>
                <a:spcPct val="35000"/>
              </a:spcBef>
              <a:buFont typeface="Wingdings" charset="2"/>
              <a:buNone/>
              <a:tabLst>
                <a:tab pos="3997325" algn="ctr"/>
              </a:tabLst>
            </a:pPr>
            <a:r>
              <a:rPr lang="en-US" i="1" smtClean="0">
                <a:latin typeface="Arial" charset="0"/>
                <a:ea typeface="Arial" charset="0"/>
                <a:cs typeface="Arial" charset="0"/>
              </a:rPr>
              <a:t>	</a:t>
            </a:r>
            <a:r>
              <a:rPr lang="en-US" i="1" u="sng" smtClean="0">
                <a:latin typeface="Arial" charset="0"/>
                <a:ea typeface="Arial" charset="0"/>
                <a:cs typeface="Arial" charset="0"/>
              </a:rPr>
              <a:t>Examples:</a:t>
            </a:r>
            <a:r>
              <a:rPr lang="en-US" u="sng" smtClean="0">
                <a:latin typeface="Arial" charset="0"/>
                <a:ea typeface="Arial" charset="0"/>
                <a:cs typeface="Arial" charset="0"/>
              </a:rPr>
              <a:t>  </a:t>
            </a:r>
            <a:br>
              <a:rPr lang="en-US" u="sng" smtClean="0">
                <a:latin typeface="Arial" charset="0"/>
                <a:ea typeface="Arial" charset="0"/>
                <a:cs typeface="Arial" charset="0"/>
              </a:rPr>
            </a:br>
            <a:r>
              <a:rPr lang="en-US" smtClean="0">
                <a:latin typeface="Arial" charset="0"/>
                <a:ea typeface="Arial" charset="0"/>
                <a:cs typeface="Arial" charset="0"/>
              </a:rPr>
              <a:t>The opportunity cost of…</a:t>
            </a:r>
          </a:p>
          <a:p>
            <a:pPr marL="457200" lvl="1" indent="-339725" eaLnBrk="1" hangingPunct="1">
              <a:spcBef>
                <a:spcPct val="25000"/>
              </a:spcBef>
              <a:buFont typeface="Wingdings" charset="2"/>
              <a:buNone/>
              <a:tabLst>
                <a:tab pos="3997325" algn="ctr"/>
              </a:tabLst>
            </a:pPr>
            <a:r>
              <a:rPr lang="en-US" smtClean="0">
                <a:latin typeface="Arial" charset="0"/>
                <a:ea typeface="Arial" charset="0"/>
                <a:cs typeface="Arial" charset="0"/>
              </a:rPr>
              <a:t>…going to university for a year is not just the tuition, books, and fees, but also the foregone wages.  </a:t>
            </a:r>
          </a:p>
          <a:p>
            <a:pPr marL="457200" lvl="1" indent="-339725" eaLnBrk="1" hangingPunct="1">
              <a:spcBef>
                <a:spcPct val="35000"/>
              </a:spcBef>
              <a:buFont typeface="Wingdings" charset="2"/>
              <a:buNone/>
              <a:tabLst>
                <a:tab pos="3997325" algn="ctr"/>
              </a:tabLst>
            </a:pPr>
            <a:r>
              <a:rPr lang="en-US" smtClean="0">
                <a:latin typeface="Arial" charset="0"/>
                <a:ea typeface="Arial" charset="0"/>
                <a:cs typeface="Arial" charset="0"/>
              </a:rPr>
              <a:t>…seeing a movie is not just the price of the ticket, </a:t>
            </a:r>
            <a:br>
              <a:rPr lang="en-US" smtClean="0">
                <a:latin typeface="Arial" charset="0"/>
                <a:ea typeface="Arial" charset="0"/>
                <a:cs typeface="Arial" charset="0"/>
              </a:rPr>
            </a:br>
            <a:r>
              <a:rPr lang="en-US" smtClean="0">
                <a:latin typeface="Arial" charset="0"/>
                <a:ea typeface="Arial" charset="0"/>
                <a:cs typeface="Arial" charset="0"/>
              </a:rPr>
              <a:t>but the value of the time you spend in the theater.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wipe(left)">
                                      <p:cBhvr>
                                        <p:cTn id="7" dur="500"/>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wipe(left)">
                                      <p:cBhvr>
                                        <p:cTn id="12"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bldLvl="4"/>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2900" dirty="0" smtClean="0"/>
              <a:t>PRINCIPLE #3:  </a:t>
            </a:r>
            <a:br>
              <a:rPr lang="en-US" sz="2900" dirty="0" smtClean="0"/>
            </a:br>
            <a:r>
              <a:rPr lang="en-US" dirty="0" smtClean="0"/>
              <a:t>Rational People Think at the Margin</a:t>
            </a:r>
          </a:p>
        </p:txBody>
      </p:sp>
      <p:sp>
        <p:nvSpPr>
          <p:cNvPr id="15365" name="Rectangle 3"/>
          <p:cNvSpPr>
            <a:spLocks noGrp="1" noChangeArrowheads="1"/>
          </p:cNvSpPr>
          <p:nvPr>
            <p:ph idx="1"/>
          </p:nvPr>
        </p:nvSpPr>
        <p:spPr>
          <a:xfrm>
            <a:off x="457200" y="1219200"/>
            <a:ext cx="8229600" cy="4979988"/>
          </a:xfrm>
        </p:spPr>
        <p:txBody>
          <a:bodyPr/>
          <a:lstStyle/>
          <a:p>
            <a:pPr marL="0" indent="0" eaLnBrk="1" hangingPunct="1">
              <a:spcBef>
                <a:spcPct val="30000"/>
              </a:spcBef>
              <a:buFont typeface="Wingdings" charset="2"/>
              <a:buNone/>
            </a:pPr>
            <a:r>
              <a:rPr lang="en-US" b="1" smtClean="0">
                <a:solidFill>
                  <a:srgbClr val="FF0000"/>
                </a:solidFill>
                <a:latin typeface="Arial" charset="0"/>
                <a:ea typeface="Arial" charset="0"/>
                <a:cs typeface="Arial" charset="0"/>
              </a:rPr>
              <a:t>Rational people</a:t>
            </a:r>
            <a:r>
              <a:rPr lang="en-US" smtClean="0">
                <a:solidFill>
                  <a:srgbClr val="FF0000"/>
                </a:solidFill>
                <a:latin typeface="Arial" charset="0"/>
                <a:ea typeface="Arial" charset="0"/>
                <a:cs typeface="Arial" charset="0"/>
              </a:rPr>
              <a:t> </a:t>
            </a:r>
          </a:p>
          <a:p>
            <a:pPr marL="519113" lvl="1" indent="-347663" eaLnBrk="1" hangingPunct="1">
              <a:spcBef>
                <a:spcPct val="30000"/>
              </a:spcBef>
              <a:buClr>
                <a:srgbClr val="339966"/>
              </a:buClr>
              <a:buFont typeface="Wingdings" charset="2"/>
              <a:buChar char="§"/>
            </a:pPr>
            <a:r>
              <a:rPr lang="en-US" smtClean="0">
                <a:latin typeface="Arial" charset="0"/>
                <a:ea typeface="Arial" charset="0"/>
                <a:cs typeface="Arial" charset="0"/>
              </a:rPr>
              <a:t>systematically and purposefully do the best they can to achieve their objectives.</a:t>
            </a:r>
          </a:p>
          <a:p>
            <a:pPr marL="519113" lvl="1" indent="-347663" eaLnBrk="1" hangingPunct="1">
              <a:spcBef>
                <a:spcPct val="30000"/>
              </a:spcBef>
              <a:buClr>
                <a:srgbClr val="339966"/>
              </a:buClr>
              <a:buFont typeface="Wingdings" charset="2"/>
              <a:buChar char="§"/>
            </a:pPr>
            <a:r>
              <a:rPr lang="en-US" smtClean="0">
                <a:latin typeface="Arial" charset="0"/>
                <a:ea typeface="Arial" charset="0"/>
                <a:cs typeface="Arial" charset="0"/>
              </a:rPr>
              <a:t>make decisions by evaluating costs and benefits of </a:t>
            </a:r>
            <a:r>
              <a:rPr lang="en-US" b="1" smtClean="0">
                <a:solidFill>
                  <a:srgbClr val="FF0000"/>
                </a:solidFill>
                <a:latin typeface="Arial" charset="0"/>
                <a:ea typeface="Arial" charset="0"/>
                <a:cs typeface="Arial" charset="0"/>
              </a:rPr>
              <a:t>marginal changes</a:t>
            </a:r>
            <a:r>
              <a:rPr lang="en-US" smtClean="0">
                <a:latin typeface="Arial" charset="0"/>
                <a:ea typeface="Arial" charset="0"/>
                <a:cs typeface="Arial" charset="0"/>
              </a:rPr>
              <a:t>, incremental adjustments to an existing plan.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700</TotalTime>
  <Words>1283</Words>
  <Application>Microsoft Office PowerPoint</Application>
  <PresentationFormat>On-screen Show (4:3)</PresentationFormat>
  <Paragraphs>222</Paragraphs>
  <Slides>35</Slides>
  <Notes>35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ＭＳ Ｐゴシック</vt:lpstr>
      <vt:lpstr>Arial</vt:lpstr>
      <vt:lpstr>Book Antiqua</vt:lpstr>
      <vt:lpstr>Calibri</vt:lpstr>
      <vt:lpstr>Century</vt:lpstr>
      <vt:lpstr>Tahoma</vt:lpstr>
      <vt:lpstr>Times New Roman</vt:lpstr>
      <vt:lpstr>Verdana</vt:lpstr>
      <vt:lpstr>Wingdings</vt:lpstr>
      <vt:lpstr>Office Theme</vt:lpstr>
      <vt:lpstr>PowerPoint Presentation</vt:lpstr>
      <vt:lpstr>In this chapter,  look for the answers to these questions:</vt:lpstr>
      <vt:lpstr>What Economics Is All About</vt:lpstr>
      <vt:lpstr>The principles of  HOW PEOPLE  MAKE DECISIONS</vt:lpstr>
      <vt:lpstr>PRINCIPLE #1:   People Face Tradeoffs</vt:lpstr>
      <vt:lpstr>PRINCIPLE #1:   People Face Tradeoffs</vt:lpstr>
      <vt:lpstr>PRINCIPLE #2:   The Cost of Something Is  What You Give Up to Get It</vt:lpstr>
      <vt:lpstr>PRINCIPLE #2:   The Cost of Something Is  What You Give Up to Get It</vt:lpstr>
      <vt:lpstr>PRINCIPLE #3:   Rational People Think at the Margin</vt:lpstr>
      <vt:lpstr>PRINCIPLE #3:   Rational People Think at the Margin</vt:lpstr>
      <vt:lpstr>PRINCIPLE #4:   People Respond to Incentives</vt:lpstr>
      <vt:lpstr>ACTIVE LEARNING   1    Applying the principles</vt:lpstr>
      <vt:lpstr>ACTIVE LEARNING   1    Answers</vt:lpstr>
      <vt:lpstr>ACTIVE LEARNING   1    Observations</vt:lpstr>
      <vt:lpstr>The principles of  HOW PEOPLE  INTERACT</vt:lpstr>
      <vt:lpstr>PRINCIPLE #5:   Trade Can Make Everyone Better Off</vt:lpstr>
      <vt:lpstr>PRINCIPLE #6:   Markets Are Usually A Good Way to Organize Economic Activity</vt:lpstr>
      <vt:lpstr>PRINCIPLE #6:   Markets Are Usually A Good Way to Organize Economic Activity</vt:lpstr>
      <vt:lpstr>PRINCIPLE #6:   Markets Are Usually A Good Way to Organize Economic Activity</vt:lpstr>
      <vt:lpstr>PRINCIPLE #7:   Governments Can Sometimes  Improve Market Outcomes</vt:lpstr>
      <vt:lpstr>PRINCIPLE #7:   Governments Can Sometimes  Improve Market Outcomes</vt:lpstr>
      <vt:lpstr>PRINCIPLE #7:   Governments Can Sometimes  Improve Market Outcomes</vt:lpstr>
      <vt:lpstr>ACTIVE LEARNING   2    Discussion Question</vt:lpstr>
      <vt:lpstr>The principles of  HOW THE ECONOMY  AS A WHOLE WORKS</vt:lpstr>
      <vt:lpstr>PRINCIPLE #8:   A Country’s Standard of Living Depends on Its Ability to Produce Goods &amp; Services </vt:lpstr>
      <vt:lpstr>PRINCIPLE #8:   A Country’s Standard of Living Depends on Its Ability to Produce Goods &amp; Services </vt:lpstr>
      <vt:lpstr>PRINCIPLE #9:   Prices Rise When the Government Prints Too Much Money</vt:lpstr>
      <vt:lpstr>PRINCIPLE #10:   Society Faces a Short-run Tradeoff Between Inflation and Unemployment</vt:lpstr>
      <vt:lpstr>FYI:  How to Read Your Textbook</vt:lpstr>
      <vt:lpstr>FYI:  How to Read Your Textbook</vt:lpstr>
      <vt:lpstr>FYI:  How to Read Your Textbook</vt:lpstr>
      <vt:lpstr>FYI:  How to Read Your Textbook</vt:lpstr>
      <vt:lpstr>SUMMARY</vt:lpstr>
      <vt:lpstr>SUMMARY</vt:lpstr>
      <vt:lpstr>SUMMARY</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subject/>
  <dc:creator>Ron</dc:creator>
  <cp:keywords/>
  <dc:description/>
  <cp:lastModifiedBy>Grene, Jennifer</cp:lastModifiedBy>
  <cp:revision>144</cp:revision>
  <dcterms:created xsi:type="dcterms:W3CDTF">2014-11-24T12:17:57Z</dcterms:created>
  <dcterms:modified xsi:type="dcterms:W3CDTF">2014-12-17T15:57:39Z</dcterms:modified>
  <cp:category/>
</cp:coreProperties>
</file>