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notesMasterIdLst>
    <p:notesMasterId r:id="rId43"/>
  </p:notesMasterIdLst>
  <p:sldIdLst>
    <p:sldId id="29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6" d="100"/>
          <a:sy n="106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AA0190F-8D92-42F4-83C0-BD05D0A3045C}" type="datetimeFigureOut">
              <a:rPr lang="ar-SA" smtClean="0"/>
              <a:t>12/5/1437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DAEEDCA-DA86-4A22-94BD-DB4D2D987B1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6014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60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60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5029200" cy="5181600"/>
          </a:xfrm>
          <a:ln/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197350"/>
            <a:ext cx="5029200" cy="4260850"/>
          </a:xfrm>
          <a:ln/>
        </p:spPr>
        <p:txBody>
          <a:bodyPr lIns="90483" tIns="44448" rIns="90483" bIns="44448"/>
          <a:lstStyle/>
          <a:p>
            <a:endParaRPr lang="ar-SA"/>
          </a:p>
        </p:txBody>
      </p:sp>
      <p:sp>
        <p:nvSpPr>
          <p:cNvPr id="2990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010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301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197350"/>
            <a:ext cx="5029200" cy="4260850"/>
          </a:xfrm>
          <a:ln/>
        </p:spPr>
        <p:txBody>
          <a:bodyPr lIns="90482" tIns="44448" rIns="90482" bIns="44448"/>
          <a:lstStyle/>
          <a:p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197350"/>
            <a:ext cx="5029200" cy="4260850"/>
          </a:xfrm>
          <a:ln/>
        </p:spPr>
        <p:txBody>
          <a:bodyPr lIns="90482" tIns="44448" rIns="90482" bIns="44448"/>
          <a:lstStyle/>
          <a:p>
            <a:endParaRPr lang="ar-SA"/>
          </a:p>
        </p:txBody>
      </p:sp>
      <p:sp>
        <p:nvSpPr>
          <p:cNvPr id="3041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197350"/>
            <a:ext cx="5029200" cy="4260850"/>
          </a:xfrm>
          <a:ln/>
        </p:spPr>
        <p:txBody>
          <a:bodyPr lIns="90482" tIns="44448" rIns="90482" bIns="44448"/>
          <a:lstStyle/>
          <a:p>
            <a:endParaRPr lang="ar-SA"/>
          </a:p>
        </p:txBody>
      </p:sp>
      <p:sp>
        <p:nvSpPr>
          <p:cNvPr id="3153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621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62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5029200" cy="5181600"/>
          </a:xfrm>
          <a:ln/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641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64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5029200" cy="5181600"/>
          </a:xfrm>
          <a:ln/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80D8-EC8A-49F8-A9CF-4ECFF144CE89}" type="datetimeFigureOut">
              <a:rPr lang="ar-SA" smtClean="0"/>
              <a:t>12/5/1437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667-7EE3-473E-A592-947E849252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3459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80D8-EC8A-49F8-A9CF-4ECFF144CE89}" type="datetimeFigureOut">
              <a:rPr lang="ar-SA" smtClean="0"/>
              <a:t>12/5/1437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667-7EE3-473E-A592-947E849252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7010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80D8-EC8A-49F8-A9CF-4ECFF144CE89}" type="datetimeFigureOut">
              <a:rPr lang="ar-SA" smtClean="0"/>
              <a:t>12/5/1437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667-7EE3-473E-A592-947E849252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078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676400"/>
            <a:ext cx="7772400" cy="704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152400" y="6400800"/>
            <a:ext cx="46482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Business Statistics: A Decision-Making Approach, 6e © 2005 Prentice-Hall, Inc.</a:t>
            </a:r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Chap 5-</a:t>
            </a:r>
            <a:fld id="{0457621A-1434-4145-9200-2D4BFA94CF8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7526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883920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457200" y="3200400"/>
            <a:ext cx="8077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/>
          <a:p>
            <a:pPr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ar-SA" sz="2800"/>
          </a:p>
        </p:txBody>
      </p:sp>
    </p:spTree>
    <p:extLst>
      <p:ext uri="{BB962C8B-B14F-4D97-AF65-F5344CB8AC3E}">
        <p14:creationId xmlns:p14="http://schemas.microsoft.com/office/powerpoint/2010/main" val="206980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7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7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7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7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7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7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7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7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7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7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7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7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7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7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7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7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676400"/>
            <a:ext cx="7772400" cy="704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152400" y="6400800"/>
            <a:ext cx="46482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Chap 5-</a:t>
            </a:r>
            <a:fld id="{0457621A-1434-4145-9200-2D4BFA94CF8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7526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883920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457200" y="3200400"/>
            <a:ext cx="8077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/>
          <a:p>
            <a:pPr algn="ctr" defTabSz="852488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</a:pPr>
            <a:endParaRPr lang="ar-SA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85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7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7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7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7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7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7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7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7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7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7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7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7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7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7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7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7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Chap 5-</a:t>
            </a:r>
            <a:fld id="{46D50EEA-3398-43FE-9C9D-DF4CBF0AF00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756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Chap 5-</a:t>
            </a:r>
            <a:fld id="{ED4E6D6F-25D3-4F04-B86F-A84ACA6EA5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835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96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96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Chap 5-</a:t>
            </a:r>
            <a:fld id="{25985EAA-D765-4FEB-98E2-D6683E51C8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42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Chap 5-</a:t>
            </a:r>
            <a:fld id="{27C19461-641B-467C-BEBF-6DA7EBD8886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799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Chap 5-</a:t>
            </a:r>
            <a:fld id="{297A3AE7-7EA8-44B0-B0FC-B6F607F286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1110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Chap 5-</a:t>
            </a:r>
            <a:fld id="{6987C52E-C9F4-4CFA-9F44-9E0EE5A1A7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191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80D8-EC8A-49F8-A9CF-4ECFF144CE89}" type="datetimeFigureOut">
              <a:rPr lang="ar-SA" smtClean="0"/>
              <a:t>12/5/1437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667-7EE3-473E-A592-947E849252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521946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Chap 5-</a:t>
            </a:r>
            <a:fld id="{DEBE55CF-4E31-40B6-B892-A5C99D89326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6391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Chap 5-</a:t>
            </a:r>
            <a:fld id="{5CC3A23F-9FE3-4568-B90A-57918A5510D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40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Chap 5-</a:t>
            </a:r>
            <a:fld id="{308FE6D3-DFEC-40EB-9BBD-3751D54E97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4980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381000"/>
            <a:ext cx="20193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9055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Chap 5-</a:t>
            </a:r>
            <a:fld id="{A339221A-83FC-4A09-99A0-CD59172919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2442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930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00200"/>
            <a:ext cx="396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96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733800"/>
            <a:ext cx="396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52400" y="6400800"/>
            <a:ext cx="4648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086600" y="6400800"/>
            <a:ext cx="1905000" cy="309563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Chap 5-</a:t>
            </a:r>
            <a:fld id="{E6BBCDDF-03A6-426F-B6A5-2622704B5B8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1495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930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00200"/>
            <a:ext cx="396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96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52400" y="6400800"/>
            <a:ext cx="4648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86600" y="6400800"/>
            <a:ext cx="1905000" cy="309563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Chap 5-</a:t>
            </a:r>
            <a:fld id="{6BEF537B-FDC5-4CE9-BD27-F6F55E99ABB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4603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930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96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96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52400" y="6400800"/>
            <a:ext cx="4648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86600" y="6400800"/>
            <a:ext cx="1905000" cy="309563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Chap 5-</a:t>
            </a:r>
            <a:fld id="{C95B55A9-0967-4625-AB70-2293280CE44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630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80D8-EC8A-49F8-A9CF-4ECFF144CE89}" type="datetimeFigureOut">
              <a:rPr lang="ar-SA" smtClean="0"/>
              <a:t>12/5/1437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667-7EE3-473E-A592-947E849252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721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80D8-EC8A-49F8-A9CF-4ECFF144CE89}" type="datetimeFigureOut">
              <a:rPr lang="ar-SA" smtClean="0"/>
              <a:t>12/5/1437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667-7EE3-473E-A592-947E849252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779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80D8-EC8A-49F8-A9CF-4ECFF144CE89}" type="datetimeFigureOut">
              <a:rPr lang="ar-SA" smtClean="0"/>
              <a:t>12/5/1437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667-7EE3-473E-A592-947E849252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501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80D8-EC8A-49F8-A9CF-4ECFF144CE89}" type="datetimeFigureOut">
              <a:rPr lang="ar-SA" smtClean="0"/>
              <a:t>12/5/1437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667-7EE3-473E-A592-947E849252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650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80D8-EC8A-49F8-A9CF-4ECFF144CE89}" type="datetimeFigureOut">
              <a:rPr lang="ar-SA" smtClean="0"/>
              <a:t>12/5/1437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667-7EE3-473E-A592-947E849252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5171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80D8-EC8A-49F8-A9CF-4ECFF144CE89}" type="datetimeFigureOut">
              <a:rPr lang="ar-SA" smtClean="0"/>
              <a:t>12/5/1437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667-7EE3-473E-A592-947E849252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163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80D8-EC8A-49F8-A9CF-4ECFF144CE89}" type="datetimeFigureOut">
              <a:rPr lang="ar-SA" smtClean="0"/>
              <a:t>12/5/1437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667-7EE3-473E-A592-947E849252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5748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680D8-EC8A-49F8-A9CF-4ECFF144CE89}" type="datetimeFigureOut">
              <a:rPr lang="ar-SA" smtClean="0"/>
              <a:t>12/5/1437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A1667-7EE3-473E-A592-947E849252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476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5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81000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171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00800"/>
            <a:ext cx="464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l" defTabSz="852488">
              <a:defRPr sz="1000">
                <a:latin typeface="+mj-lt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92172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r" defTabSz="852488">
              <a:defRPr sz="1000">
                <a:latin typeface="+mj-lt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Chap 5-</a:t>
            </a:r>
            <a:fld id="{72640471-2C76-457E-9702-5E2ED70AEAE4}" type="slidenum">
              <a:rPr lang="en-US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92173" name="Picture 1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83920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742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2pPr>
      <a:lvl3pPr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3pPr>
      <a:lvl4pPr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4pPr>
      <a:lvl5pPr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5pPr>
      <a:lvl6pPr marL="4572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6pPr>
      <a:lvl7pPr marL="9144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7pPr>
      <a:lvl8pPr marL="13716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8pPr>
      <a:lvl9pPr marL="18288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9pPr>
    </p:titleStyle>
    <p:bodyStyle>
      <a:lvl1pPr marL="320675" indent="-320675" algn="l" defTabSz="852488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068388" indent="-215900" algn="l" defTabSz="852488" rtl="0" fontAlgn="base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493838" indent="-212725" algn="l" defTabSz="852488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19192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3764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8336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2908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7480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Business Statistics: A Decision-Making Approach, 6e © 2005 Prentice-Hall, Inc.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Chap 5-</a:t>
            </a:r>
            <a:fld id="{7A5BA8BF-3594-402F-B319-1E49B1A9080F}" type="slidenum">
              <a:rPr lang="en-US"/>
              <a:pPr/>
              <a:t>1</a:t>
            </a:fld>
            <a:endParaRPr lang="en-U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990600" y="533400"/>
            <a:ext cx="7658100" cy="198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 anchor="b"/>
          <a:lstStyle/>
          <a:p>
            <a:pPr defTabSz="852488"/>
            <a:r>
              <a:rPr lang="en-US" sz="4100" dirty="0">
                <a:solidFill>
                  <a:schemeClr val="folHlink"/>
                </a:solidFill>
                <a:latin typeface="Tahoma" pitchFamily="34" charset="0"/>
              </a:rPr>
              <a:t>Business Statistics: </a:t>
            </a:r>
          </a:p>
          <a:p>
            <a:pPr defTabSz="852488"/>
            <a:r>
              <a:rPr lang="en-US" sz="4100">
                <a:solidFill>
                  <a:schemeClr val="folHlink"/>
                </a:solidFill>
                <a:latin typeface="Tahoma" pitchFamily="34" charset="0"/>
              </a:rPr>
              <a:t>A Decision-Making Approach</a:t>
            </a:r>
          </a:p>
          <a:p>
            <a:pPr defTabSz="852488"/>
            <a:r>
              <a:rPr lang="en-US" dirty="0">
                <a:solidFill>
                  <a:schemeClr val="folHlink"/>
                </a:solidFill>
                <a:latin typeface="Tahoma" pitchFamily="34" charset="0"/>
              </a:rPr>
              <a:t>6</a:t>
            </a:r>
            <a:r>
              <a:rPr lang="en-US" baseline="30000" dirty="0">
                <a:solidFill>
                  <a:schemeClr val="folHlink"/>
                </a:solidFill>
                <a:latin typeface="Tahoma" pitchFamily="34" charset="0"/>
              </a:rPr>
              <a:t>th</a:t>
            </a:r>
            <a:r>
              <a:rPr lang="en-US" dirty="0">
                <a:solidFill>
                  <a:schemeClr val="folHlink"/>
                </a:solidFill>
                <a:latin typeface="Tahoma" pitchFamily="34" charset="0"/>
              </a:rPr>
              <a:t> Edition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14400" y="2971800"/>
            <a:ext cx="7772400" cy="1752600"/>
          </a:xfrm>
          <a:noFill/>
          <a:ln/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600" b="1" dirty="0">
                <a:solidFill>
                  <a:schemeClr val="tx1"/>
                </a:solidFill>
              </a:rPr>
              <a:t>Chapter </a:t>
            </a:r>
            <a:r>
              <a:rPr lang="en-US" sz="3600" b="1" dirty="0" smtClean="0">
                <a:solidFill>
                  <a:schemeClr val="tx1"/>
                </a:solidFill>
              </a:rPr>
              <a:t>6</a:t>
            </a: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Continuous </a:t>
            </a: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Probability Distributions</a:t>
            </a:r>
          </a:p>
        </p:txBody>
      </p:sp>
    </p:spTree>
    <p:extLst>
      <p:ext uri="{BB962C8B-B14F-4D97-AF65-F5344CB8AC3E}">
        <p14:creationId xmlns:p14="http://schemas.microsoft.com/office/powerpoint/2010/main" val="344165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4E8E9EC6-3A93-4A4F-8740-4DEF46E59D77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6781800" cy="838200"/>
          </a:xfrm>
        </p:spPr>
        <p:txBody>
          <a:bodyPr/>
          <a:lstStyle/>
          <a:p>
            <a:pPr defTabSz="914400"/>
            <a:r>
              <a:rPr lang="en-US"/>
              <a:t>Importance of the Rule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 marL="0" indent="0" defTabSz="914400">
              <a:lnSpc>
                <a:spcPct val="90000"/>
              </a:lnSpc>
            </a:pPr>
            <a:r>
              <a:rPr lang="en-US"/>
              <a:t>  If a value is about </a:t>
            </a:r>
            <a:r>
              <a:rPr lang="en-US">
                <a:solidFill>
                  <a:schemeClr val="folHlink"/>
                </a:solidFill>
              </a:rPr>
              <a:t>2 or more</a:t>
            </a:r>
            <a:r>
              <a:rPr lang="en-US"/>
              <a:t> standard</a:t>
            </a:r>
          </a:p>
          <a:p>
            <a:pPr marL="0" indent="0" defTabSz="91440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 deviations away from the mean in a normal</a:t>
            </a:r>
          </a:p>
          <a:p>
            <a:pPr marL="0" indent="0" defTabSz="91440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 distribution, then it is </a:t>
            </a:r>
            <a:r>
              <a:rPr lang="en-US">
                <a:solidFill>
                  <a:schemeClr val="folHlink"/>
                </a:solidFill>
              </a:rPr>
              <a:t>far </a:t>
            </a:r>
            <a:r>
              <a:rPr lang="en-US"/>
              <a:t>from the mean</a:t>
            </a:r>
          </a:p>
          <a:p>
            <a:pPr marL="0" indent="0" defTabSz="914400">
              <a:lnSpc>
                <a:spcPct val="90000"/>
              </a:lnSpc>
            </a:pPr>
            <a:endParaRPr lang="en-US"/>
          </a:p>
          <a:p>
            <a:pPr marL="0" indent="0" defTabSz="914400">
              <a:lnSpc>
                <a:spcPct val="90000"/>
              </a:lnSpc>
            </a:pPr>
            <a:r>
              <a:rPr lang="en-US"/>
              <a:t>  The chance that a value that far or farther </a:t>
            </a:r>
          </a:p>
          <a:p>
            <a:pPr marL="0" indent="0" defTabSz="91440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 away from the mean is </a:t>
            </a:r>
            <a:r>
              <a:rPr lang="en-US">
                <a:solidFill>
                  <a:schemeClr val="folHlink"/>
                </a:solidFill>
              </a:rPr>
              <a:t>highly unlikely</a:t>
            </a:r>
            <a:r>
              <a:rPr lang="en-US"/>
              <a:t>, given</a:t>
            </a:r>
          </a:p>
          <a:p>
            <a:pPr marL="0" indent="0" defTabSz="91440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 that particular mean and standard deviation</a:t>
            </a:r>
          </a:p>
        </p:txBody>
      </p:sp>
    </p:spTree>
    <p:extLst>
      <p:ext uri="{BB962C8B-B14F-4D97-AF65-F5344CB8AC3E}">
        <p14:creationId xmlns:p14="http://schemas.microsoft.com/office/powerpoint/2010/main" val="426033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3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63767F8F-DEA8-4C55-84A8-1117B0CC0FC2}" type="slidenum">
              <a:rPr lang="en-US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457200"/>
            <a:ext cx="7848600" cy="762000"/>
          </a:xfrm>
        </p:spPr>
        <p:txBody>
          <a:bodyPr/>
          <a:lstStyle/>
          <a:p>
            <a:pPr defTabSz="914400"/>
            <a:r>
              <a:rPr lang="en-US" sz="4000"/>
              <a:t>The Standard Normal Distribution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600200"/>
            <a:ext cx="7162800" cy="1676400"/>
          </a:xfrm>
        </p:spPr>
        <p:txBody>
          <a:bodyPr/>
          <a:lstStyle/>
          <a:p>
            <a:pPr marL="571500" indent="-571500" defTabSz="914400"/>
            <a:r>
              <a:rPr lang="en-US" sz="2700"/>
              <a:t>Also known as the “z” distribution</a:t>
            </a:r>
          </a:p>
          <a:p>
            <a:pPr marL="571500" indent="-571500" defTabSz="914400"/>
            <a:r>
              <a:rPr lang="en-US" sz="2700">
                <a:solidFill>
                  <a:schemeClr val="folHlink"/>
                </a:solidFill>
              </a:rPr>
              <a:t>Mean is defined to be 0</a:t>
            </a:r>
          </a:p>
          <a:p>
            <a:pPr marL="571500" indent="-571500" defTabSz="914400"/>
            <a:r>
              <a:rPr lang="en-US" sz="2700">
                <a:solidFill>
                  <a:schemeClr val="folHlink"/>
                </a:solidFill>
              </a:rPr>
              <a:t>Standard Deviation is 1</a:t>
            </a:r>
          </a:p>
        </p:txBody>
      </p:sp>
      <p:sp>
        <p:nvSpPr>
          <p:cNvPr id="310276" name="Freeform 4"/>
          <p:cNvSpPr>
            <a:spLocks/>
          </p:cNvSpPr>
          <p:nvPr/>
        </p:nvSpPr>
        <p:spPr bwMode="auto">
          <a:xfrm>
            <a:off x="4298950" y="3813175"/>
            <a:ext cx="1430338" cy="1144588"/>
          </a:xfrm>
          <a:custGeom>
            <a:avLst/>
            <a:gdLst>
              <a:gd name="T0" fmla="*/ 900 w 901"/>
              <a:gd name="T1" fmla="*/ 720 h 721"/>
              <a:gd name="T2" fmla="*/ 805 w 901"/>
              <a:gd name="T3" fmla="*/ 712 h 721"/>
              <a:gd name="T4" fmla="*/ 758 w 901"/>
              <a:gd name="T5" fmla="*/ 704 h 721"/>
              <a:gd name="T6" fmla="*/ 711 w 901"/>
              <a:gd name="T7" fmla="*/ 691 h 721"/>
              <a:gd name="T8" fmla="*/ 663 w 901"/>
              <a:gd name="T9" fmla="*/ 675 h 721"/>
              <a:gd name="T10" fmla="*/ 615 w 901"/>
              <a:gd name="T11" fmla="*/ 653 h 721"/>
              <a:gd name="T12" fmla="*/ 568 w 901"/>
              <a:gd name="T13" fmla="*/ 623 h 721"/>
              <a:gd name="T14" fmla="*/ 473 w 901"/>
              <a:gd name="T15" fmla="*/ 540 h 721"/>
              <a:gd name="T16" fmla="*/ 378 w 901"/>
              <a:gd name="T17" fmla="*/ 422 h 721"/>
              <a:gd name="T18" fmla="*/ 284 w 901"/>
              <a:gd name="T19" fmla="*/ 281 h 721"/>
              <a:gd name="T20" fmla="*/ 236 w 901"/>
              <a:gd name="T21" fmla="*/ 209 h 721"/>
              <a:gd name="T22" fmla="*/ 189 w 901"/>
              <a:gd name="T23" fmla="*/ 142 h 721"/>
              <a:gd name="T24" fmla="*/ 142 w 901"/>
              <a:gd name="T25" fmla="*/ 83 h 721"/>
              <a:gd name="T26" fmla="*/ 94 w 901"/>
              <a:gd name="T27" fmla="*/ 38 h 721"/>
              <a:gd name="T28" fmla="*/ 47 w 901"/>
              <a:gd name="T29" fmla="*/ 9 h 721"/>
              <a:gd name="T30" fmla="*/ 0 w 901"/>
              <a:gd name="T31" fmla="*/ 0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01" h="721">
                <a:moveTo>
                  <a:pt x="900" y="720"/>
                </a:moveTo>
                <a:lnTo>
                  <a:pt x="805" y="712"/>
                </a:lnTo>
                <a:lnTo>
                  <a:pt x="758" y="704"/>
                </a:lnTo>
                <a:lnTo>
                  <a:pt x="711" y="691"/>
                </a:lnTo>
                <a:lnTo>
                  <a:pt x="663" y="675"/>
                </a:lnTo>
                <a:lnTo>
                  <a:pt x="615" y="653"/>
                </a:lnTo>
                <a:lnTo>
                  <a:pt x="568" y="623"/>
                </a:lnTo>
                <a:lnTo>
                  <a:pt x="473" y="540"/>
                </a:lnTo>
                <a:lnTo>
                  <a:pt x="378" y="422"/>
                </a:lnTo>
                <a:lnTo>
                  <a:pt x="284" y="281"/>
                </a:lnTo>
                <a:lnTo>
                  <a:pt x="236" y="209"/>
                </a:lnTo>
                <a:lnTo>
                  <a:pt x="189" y="142"/>
                </a:lnTo>
                <a:lnTo>
                  <a:pt x="142" y="83"/>
                </a:lnTo>
                <a:lnTo>
                  <a:pt x="94" y="38"/>
                </a:lnTo>
                <a:lnTo>
                  <a:pt x="47" y="9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0277" name="Freeform 5"/>
          <p:cNvSpPr>
            <a:spLocks/>
          </p:cNvSpPr>
          <p:nvPr/>
        </p:nvSpPr>
        <p:spPr bwMode="auto">
          <a:xfrm>
            <a:off x="2870200" y="3813175"/>
            <a:ext cx="1430338" cy="1144588"/>
          </a:xfrm>
          <a:custGeom>
            <a:avLst/>
            <a:gdLst>
              <a:gd name="T0" fmla="*/ 0 w 901"/>
              <a:gd name="T1" fmla="*/ 720 h 721"/>
              <a:gd name="T2" fmla="*/ 95 w 901"/>
              <a:gd name="T3" fmla="*/ 712 h 721"/>
              <a:gd name="T4" fmla="*/ 142 w 901"/>
              <a:gd name="T5" fmla="*/ 704 h 721"/>
              <a:gd name="T6" fmla="*/ 189 w 901"/>
              <a:gd name="T7" fmla="*/ 691 h 721"/>
              <a:gd name="T8" fmla="*/ 237 w 901"/>
              <a:gd name="T9" fmla="*/ 675 h 721"/>
              <a:gd name="T10" fmla="*/ 284 w 901"/>
              <a:gd name="T11" fmla="*/ 653 h 721"/>
              <a:gd name="T12" fmla="*/ 331 w 901"/>
              <a:gd name="T13" fmla="*/ 623 h 721"/>
              <a:gd name="T14" fmla="*/ 426 w 901"/>
              <a:gd name="T15" fmla="*/ 540 h 721"/>
              <a:gd name="T16" fmla="*/ 521 w 901"/>
              <a:gd name="T17" fmla="*/ 422 h 721"/>
              <a:gd name="T18" fmla="*/ 616 w 901"/>
              <a:gd name="T19" fmla="*/ 281 h 721"/>
              <a:gd name="T20" fmla="*/ 663 w 901"/>
              <a:gd name="T21" fmla="*/ 209 h 721"/>
              <a:gd name="T22" fmla="*/ 710 w 901"/>
              <a:gd name="T23" fmla="*/ 142 h 721"/>
              <a:gd name="T24" fmla="*/ 757 w 901"/>
              <a:gd name="T25" fmla="*/ 83 h 721"/>
              <a:gd name="T26" fmla="*/ 805 w 901"/>
              <a:gd name="T27" fmla="*/ 38 h 721"/>
              <a:gd name="T28" fmla="*/ 852 w 901"/>
              <a:gd name="T29" fmla="*/ 9 h 721"/>
              <a:gd name="T30" fmla="*/ 900 w 901"/>
              <a:gd name="T31" fmla="*/ 0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01" h="721">
                <a:moveTo>
                  <a:pt x="0" y="720"/>
                </a:moveTo>
                <a:lnTo>
                  <a:pt x="95" y="712"/>
                </a:lnTo>
                <a:lnTo>
                  <a:pt x="142" y="704"/>
                </a:lnTo>
                <a:lnTo>
                  <a:pt x="189" y="691"/>
                </a:lnTo>
                <a:lnTo>
                  <a:pt x="237" y="675"/>
                </a:lnTo>
                <a:lnTo>
                  <a:pt x="284" y="653"/>
                </a:lnTo>
                <a:lnTo>
                  <a:pt x="331" y="623"/>
                </a:lnTo>
                <a:lnTo>
                  <a:pt x="426" y="540"/>
                </a:lnTo>
                <a:lnTo>
                  <a:pt x="521" y="422"/>
                </a:lnTo>
                <a:lnTo>
                  <a:pt x="616" y="281"/>
                </a:lnTo>
                <a:lnTo>
                  <a:pt x="663" y="209"/>
                </a:lnTo>
                <a:lnTo>
                  <a:pt x="710" y="142"/>
                </a:lnTo>
                <a:lnTo>
                  <a:pt x="757" y="83"/>
                </a:lnTo>
                <a:lnTo>
                  <a:pt x="805" y="38"/>
                </a:lnTo>
                <a:lnTo>
                  <a:pt x="852" y="9"/>
                </a:lnTo>
                <a:lnTo>
                  <a:pt x="90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0278" name="Line 6"/>
          <p:cNvSpPr>
            <a:spLocks noChangeShapeType="1"/>
          </p:cNvSpPr>
          <p:nvPr/>
        </p:nvSpPr>
        <p:spPr bwMode="auto">
          <a:xfrm>
            <a:off x="4267200" y="3886200"/>
            <a:ext cx="0" cy="1066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0279" name="Freeform 7"/>
          <p:cNvSpPr>
            <a:spLocks/>
          </p:cNvSpPr>
          <p:nvPr/>
        </p:nvSpPr>
        <p:spPr bwMode="auto">
          <a:xfrm>
            <a:off x="2743200" y="3810000"/>
            <a:ext cx="3005138" cy="1214438"/>
          </a:xfrm>
          <a:custGeom>
            <a:avLst/>
            <a:gdLst>
              <a:gd name="T0" fmla="*/ 0 w 1893"/>
              <a:gd name="T1" fmla="*/ 0 h 765"/>
              <a:gd name="T2" fmla="*/ 0 w 1893"/>
              <a:gd name="T3" fmla="*/ 764 h 765"/>
              <a:gd name="T4" fmla="*/ 1892 w 1893"/>
              <a:gd name="T5" fmla="*/ 764 h 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93" h="765">
                <a:moveTo>
                  <a:pt x="0" y="0"/>
                </a:moveTo>
                <a:lnTo>
                  <a:pt x="0" y="764"/>
                </a:lnTo>
                <a:lnTo>
                  <a:pt x="1892" y="764"/>
                </a:lnTo>
              </a:path>
            </a:pathLst>
          </a:custGeom>
          <a:noFill/>
          <a:ln w="254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0280" name="Line 8"/>
          <p:cNvSpPr>
            <a:spLocks noChangeShapeType="1"/>
          </p:cNvSpPr>
          <p:nvPr/>
        </p:nvSpPr>
        <p:spPr bwMode="auto">
          <a:xfrm>
            <a:off x="2798763" y="37433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0281" name="Line 9"/>
          <p:cNvSpPr>
            <a:spLocks noChangeShapeType="1"/>
          </p:cNvSpPr>
          <p:nvPr/>
        </p:nvSpPr>
        <p:spPr bwMode="auto">
          <a:xfrm>
            <a:off x="2798763" y="386556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0282" name="Line 10"/>
          <p:cNvSpPr>
            <a:spLocks noChangeShapeType="1"/>
          </p:cNvSpPr>
          <p:nvPr/>
        </p:nvSpPr>
        <p:spPr bwMode="auto">
          <a:xfrm>
            <a:off x="2798763" y="398621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0283" name="Line 11"/>
          <p:cNvSpPr>
            <a:spLocks noChangeShapeType="1"/>
          </p:cNvSpPr>
          <p:nvPr/>
        </p:nvSpPr>
        <p:spPr bwMode="auto">
          <a:xfrm>
            <a:off x="2798763" y="41084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0284" name="Line 12"/>
          <p:cNvSpPr>
            <a:spLocks noChangeShapeType="1"/>
          </p:cNvSpPr>
          <p:nvPr/>
        </p:nvSpPr>
        <p:spPr bwMode="auto">
          <a:xfrm>
            <a:off x="2798763" y="422910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0285" name="Line 13"/>
          <p:cNvSpPr>
            <a:spLocks noChangeShapeType="1"/>
          </p:cNvSpPr>
          <p:nvPr/>
        </p:nvSpPr>
        <p:spPr bwMode="auto">
          <a:xfrm>
            <a:off x="2798763" y="435133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0286" name="Line 14"/>
          <p:cNvSpPr>
            <a:spLocks noChangeShapeType="1"/>
          </p:cNvSpPr>
          <p:nvPr/>
        </p:nvSpPr>
        <p:spPr bwMode="auto">
          <a:xfrm>
            <a:off x="2798763" y="447198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0287" name="Line 15"/>
          <p:cNvSpPr>
            <a:spLocks noChangeShapeType="1"/>
          </p:cNvSpPr>
          <p:nvPr/>
        </p:nvSpPr>
        <p:spPr bwMode="auto">
          <a:xfrm>
            <a:off x="2798763" y="45942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0288" name="Line 16"/>
          <p:cNvSpPr>
            <a:spLocks noChangeShapeType="1"/>
          </p:cNvSpPr>
          <p:nvPr/>
        </p:nvSpPr>
        <p:spPr bwMode="auto">
          <a:xfrm>
            <a:off x="2798763" y="471487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0289" name="Line 17"/>
          <p:cNvSpPr>
            <a:spLocks noChangeShapeType="1"/>
          </p:cNvSpPr>
          <p:nvPr/>
        </p:nvSpPr>
        <p:spPr bwMode="auto">
          <a:xfrm>
            <a:off x="2798763" y="48355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0290" name="Line 18"/>
          <p:cNvSpPr>
            <a:spLocks noChangeShapeType="1"/>
          </p:cNvSpPr>
          <p:nvPr/>
        </p:nvSpPr>
        <p:spPr bwMode="auto">
          <a:xfrm>
            <a:off x="5816600" y="49641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0291" name="Line 19"/>
          <p:cNvSpPr>
            <a:spLocks noChangeShapeType="1"/>
          </p:cNvSpPr>
          <p:nvPr/>
        </p:nvSpPr>
        <p:spPr bwMode="auto">
          <a:xfrm>
            <a:off x="5516563" y="49641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0292" name="Line 20"/>
          <p:cNvSpPr>
            <a:spLocks noChangeShapeType="1"/>
          </p:cNvSpPr>
          <p:nvPr/>
        </p:nvSpPr>
        <p:spPr bwMode="auto">
          <a:xfrm>
            <a:off x="5214938" y="49641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0293" name="Line 21"/>
          <p:cNvSpPr>
            <a:spLocks noChangeShapeType="1"/>
          </p:cNvSpPr>
          <p:nvPr/>
        </p:nvSpPr>
        <p:spPr bwMode="auto">
          <a:xfrm>
            <a:off x="4914900" y="49641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0294" name="Line 22"/>
          <p:cNvSpPr>
            <a:spLocks noChangeShapeType="1"/>
          </p:cNvSpPr>
          <p:nvPr/>
        </p:nvSpPr>
        <p:spPr bwMode="auto">
          <a:xfrm>
            <a:off x="4614863" y="49641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0295" name="Line 23"/>
          <p:cNvSpPr>
            <a:spLocks noChangeShapeType="1"/>
          </p:cNvSpPr>
          <p:nvPr/>
        </p:nvSpPr>
        <p:spPr bwMode="auto">
          <a:xfrm>
            <a:off x="4314825" y="49641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0296" name="Line 24"/>
          <p:cNvSpPr>
            <a:spLocks noChangeShapeType="1"/>
          </p:cNvSpPr>
          <p:nvPr/>
        </p:nvSpPr>
        <p:spPr bwMode="auto">
          <a:xfrm>
            <a:off x="4014788" y="49641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0297" name="Line 25"/>
          <p:cNvSpPr>
            <a:spLocks noChangeShapeType="1"/>
          </p:cNvSpPr>
          <p:nvPr/>
        </p:nvSpPr>
        <p:spPr bwMode="auto">
          <a:xfrm>
            <a:off x="3714750" y="49641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0298" name="Line 26"/>
          <p:cNvSpPr>
            <a:spLocks noChangeShapeType="1"/>
          </p:cNvSpPr>
          <p:nvPr/>
        </p:nvSpPr>
        <p:spPr bwMode="auto">
          <a:xfrm>
            <a:off x="3413125" y="49641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0299" name="Line 27"/>
          <p:cNvSpPr>
            <a:spLocks noChangeShapeType="1"/>
          </p:cNvSpPr>
          <p:nvPr/>
        </p:nvSpPr>
        <p:spPr bwMode="auto">
          <a:xfrm>
            <a:off x="3113088" y="49641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0300" name="Rectangle 28"/>
          <p:cNvSpPr>
            <a:spLocks noChangeArrowheads="1"/>
          </p:cNvSpPr>
          <p:nvPr/>
        </p:nvSpPr>
        <p:spPr bwMode="auto">
          <a:xfrm>
            <a:off x="2686050" y="4259263"/>
            <a:ext cx="920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0301" name="Rectangle 29"/>
          <p:cNvSpPr>
            <a:spLocks noChangeArrowheads="1"/>
          </p:cNvSpPr>
          <p:nvPr/>
        </p:nvSpPr>
        <p:spPr bwMode="auto">
          <a:xfrm>
            <a:off x="4222750" y="4933950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0302" name="Rectangle 30"/>
          <p:cNvSpPr>
            <a:spLocks noChangeArrowheads="1"/>
          </p:cNvSpPr>
          <p:nvPr/>
        </p:nvSpPr>
        <p:spPr bwMode="auto">
          <a:xfrm>
            <a:off x="5791200" y="4800600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339933"/>
                </a:solidFill>
              </a:rPr>
              <a:t>z</a:t>
            </a:r>
          </a:p>
        </p:txBody>
      </p:sp>
      <p:sp>
        <p:nvSpPr>
          <p:cNvPr id="310303" name="Rectangle 31"/>
          <p:cNvSpPr>
            <a:spLocks noChangeArrowheads="1"/>
          </p:cNvSpPr>
          <p:nvPr/>
        </p:nvSpPr>
        <p:spPr bwMode="auto">
          <a:xfrm>
            <a:off x="2286000" y="3352800"/>
            <a:ext cx="6381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339933"/>
                </a:solidFill>
              </a:rPr>
              <a:t>f(z)</a:t>
            </a:r>
          </a:p>
        </p:txBody>
      </p:sp>
      <p:sp>
        <p:nvSpPr>
          <p:cNvPr id="310304" name="Rectangle 32"/>
          <p:cNvSpPr>
            <a:spLocks noChangeArrowheads="1"/>
          </p:cNvSpPr>
          <p:nvPr/>
        </p:nvSpPr>
        <p:spPr bwMode="auto">
          <a:xfrm>
            <a:off x="4114800" y="4953000"/>
            <a:ext cx="479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339933"/>
                </a:solidFill>
              </a:rPr>
              <a:t>0</a:t>
            </a:r>
          </a:p>
        </p:txBody>
      </p:sp>
      <p:sp>
        <p:nvSpPr>
          <p:cNvPr id="310305" name="Line 33"/>
          <p:cNvSpPr>
            <a:spLocks noChangeShapeType="1"/>
          </p:cNvSpPr>
          <p:nvPr/>
        </p:nvSpPr>
        <p:spPr bwMode="auto">
          <a:xfrm>
            <a:off x="4267200" y="4343400"/>
            <a:ext cx="5334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0306" name="Rectangle 34"/>
          <p:cNvSpPr>
            <a:spLocks noChangeArrowheads="1"/>
          </p:cNvSpPr>
          <p:nvPr/>
        </p:nvSpPr>
        <p:spPr bwMode="auto">
          <a:xfrm>
            <a:off x="4419600" y="4267200"/>
            <a:ext cx="479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339933"/>
                </a:solidFill>
              </a:rPr>
              <a:t>1</a:t>
            </a:r>
          </a:p>
        </p:txBody>
      </p:sp>
      <p:sp>
        <p:nvSpPr>
          <p:cNvPr id="310307" name="Text Box 35"/>
          <p:cNvSpPr txBox="1">
            <a:spLocks noChangeArrowheads="1"/>
          </p:cNvSpPr>
          <p:nvPr/>
        </p:nvSpPr>
        <p:spPr bwMode="auto">
          <a:xfrm>
            <a:off x="838200" y="5486400"/>
            <a:ext cx="7239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Values above the mean have </a:t>
            </a:r>
            <a:r>
              <a:rPr lang="en-US" sz="2400">
                <a:solidFill>
                  <a:srgbClr val="3333CC"/>
                </a:solidFill>
              </a:rPr>
              <a:t>positive</a:t>
            </a:r>
            <a:r>
              <a:rPr lang="en-US" sz="2400">
                <a:solidFill>
                  <a:srgbClr val="000000"/>
                </a:solidFill>
              </a:rPr>
              <a:t> z-values, values below the mean have </a:t>
            </a:r>
            <a:r>
              <a:rPr lang="en-US" sz="2400">
                <a:solidFill>
                  <a:srgbClr val="3333CC"/>
                </a:solidFill>
              </a:rPr>
              <a:t>negative</a:t>
            </a:r>
            <a:r>
              <a:rPr lang="en-US" sz="2400">
                <a:solidFill>
                  <a:srgbClr val="000000"/>
                </a:solidFill>
              </a:rPr>
              <a:t> z-values</a:t>
            </a:r>
          </a:p>
        </p:txBody>
      </p:sp>
    </p:spTree>
    <p:extLst>
      <p:ext uri="{BB962C8B-B14F-4D97-AF65-F5344CB8AC3E}">
        <p14:creationId xmlns:p14="http://schemas.microsoft.com/office/powerpoint/2010/main" val="374078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096D77B0-D03E-49AB-8845-ABBD14F8CA20}" type="slidenum">
              <a:rPr lang="en-US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304800"/>
            <a:ext cx="6781800" cy="838200"/>
          </a:xfrm>
        </p:spPr>
        <p:txBody>
          <a:bodyPr/>
          <a:lstStyle/>
          <a:p>
            <a:pPr defTabSz="914400"/>
            <a:r>
              <a:rPr lang="en-US" sz="4000"/>
              <a:t>The Standard Normal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8077200" cy="3124200"/>
          </a:xfrm>
        </p:spPr>
        <p:txBody>
          <a:bodyPr/>
          <a:lstStyle/>
          <a:p>
            <a:pPr marL="571500" indent="-571500" defTabSz="914400"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Any</a:t>
            </a:r>
            <a:r>
              <a:rPr lang="en-US"/>
              <a:t> normal distribution (with any mean and standard deviation combination) can be transformed into the </a:t>
            </a:r>
            <a:r>
              <a:rPr lang="en-US">
                <a:solidFill>
                  <a:schemeClr val="folHlink"/>
                </a:solidFill>
              </a:rPr>
              <a:t>standard normal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>
                <a:solidFill>
                  <a:schemeClr val="folHlink"/>
                </a:solidFill>
              </a:rPr>
              <a:t>distribution (z)</a:t>
            </a:r>
          </a:p>
          <a:p>
            <a:pPr marL="571500" indent="-571500" defTabSz="914400">
              <a:lnSpc>
                <a:spcPct val="90000"/>
              </a:lnSpc>
            </a:pPr>
            <a:endParaRPr lang="en-US">
              <a:solidFill>
                <a:schemeClr val="folHlink"/>
              </a:solidFill>
            </a:endParaRPr>
          </a:p>
          <a:p>
            <a:pPr marL="571500" indent="-571500" defTabSz="914400">
              <a:lnSpc>
                <a:spcPct val="90000"/>
              </a:lnSpc>
            </a:pPr>
            <a:r>
              <a:rPr lang="en-US"/>
              <a:t>Need to transform  x  units into  </a:t>
            </a:r>
            <a:r>
              <a:rPr lang="en-US">
                <a:solidFill>
                  <a:schemeClr val="folHlink"/>
                </a:solidFill>
              </a:rPr>
              <a:t>z  </a:t>
            </a:r>
            <a:r>
              <a:rPr lang="en-US"/>
              <a:t>units</a:t>
            </a:r>
          </a:p>
        </p:txBody>
      </p:sp>
    </p:spTree>
    <p:extLst>
      <p:ext uri="{BB962C8B-B14F-4D97-AF65-F5344CB8AC3E}">
        <p14:creationId xmlns:p14="http://schemas.microsoft.com/office/powerpoint/2010/main" val="132917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40318936-EC9C-464C-956D-43D62CD2DCBD}" type="slidenum">
              <a:rPr lang="en-US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28600"/>
            <a:ext cx="6781800" cy="1143000"/>
          </a:xfrm>
        </p:spPr>
        <p:txBody>
          <a:bodyPr/>
          <a:lstStyle/>
          <a:p>
            <a:pPr defTabSz="914400"/>
            <a:r>
              <a:rPr lang="en-US" sz="3700"/>
              <a:t>Translation to the Standard Normal Distribution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05000"/>
            <a:ext cx="8077200" cy="1600200"/>
          </a:xfrm>
        </p:spPr>
        <p:txBody>
          <a:bodyPr/>
          <a:lstStyle/>
          <a:p>
            <a:pPr marL="571500" indent="-571500" defTabSz="914400"/>
            <a:r>
              <a:rPr lang="en-US"/>
              <a:t>Translate from x to the standard normal (the “z” distribution) by </a:t>
            </a:r>
            <a:r>
              <a:rPr lang="en-US">
                <a:solidFill>
                  <a:schemeClr val="folHlink"/>
                </a:solidFill>
              </a:rPr>
              <a:t>subtracting the mean</a:t>
            </a:r>
            <a:r>
              <a:rPr lang="en-US"/>
              <a:t> of x and </a:t>
            </a:r>
            <a:r>
              <a:rPr lang="en-US">
                <a:solidFill>
                  <a:schemeClr val="folHlink"/>
                </a:solidFill>
              </a:rPr>
              <a:t>dividing by its standard deviation</a:t>
            </a:r>
            <a:r>
              <a:rPr lang="en-US"/>
              <a:t>:</a:t>
            </a:r>
          </a:p>
        </p:txBody>
      </p:sp>
      <p:graphicFrame>
        <p:nvGraphicFramePr>
          <p:cNvPr id="318468" name="Object 4"/>
          <p:cNvGraphicFramePr>
            <a:graphicFrameLocks noChangeAspect="1"/>
          </p:cNvGraphicFramePr>
          <p:nvPr/>
        </p:nvGraphicFramePr>
        <p:xfrm>
          <a:off x="3200400" y="3657600"/>
          <a:ext cx="2668588" cy="157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609480" imgH="393480" progId="Equation.3">
                  <p:embed/>
                </p:oleObj>
              </mc:Choice>
              <mc:Fallback>
                <p:oleObj name="Equation" r:id="rId3" imgW="609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657600"/>
                        <a:ext cx="2668588" cy="1579563"/>
                      </a:xfrm>
                      <a:prstGeom prst="rect">
                        <a:avLst/>
                      </a:prstGeom>
                      <a:solidFill>
                        <a:srgbClr val="FFFFC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815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B1567CD6-D1BC-4CDF-8DFA-9C89298B8013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304800"/>
            <a:ext cx="6781800" cy="838200"/>
          </a:xfrm>
        </p:spPr>
        <p:txBody>
          <a:bodyPr/>
          <a:lstStyle/>
          <a:p>
            <a:pPr defTabSz="914400"/>
            <a:r>
              <a:rPr lang="en-US"/>
              <a:t>Example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752600"/>
            <a:ext cx="8077200" cy="4419600"/>
          </a:xfrm>
        </p:spPr>
        <p:txBody>
          <a:bodyPr/>
          <a:lstStyle/>
          <a:p>
            <a:pPr marL="571500" indent="-571500" defTabSz="914400"/>
            <a:r>
              <a:rPr lang="en-US"/>
              <a:t>If  x  is distributed normally with </a:t>
            </a:r>
            <a:r>
              <a:rPr lang="en-US">
                <a:solidFill>
                  <a:schemeClr val="folHlink"/>
                </a:solidFill>
              </a:rPr>
              <a:t>mean of 100</a:t>
            </a:r>
            <a:r>
              <a:rPr lang="en-US"/>
              <a:t> and </a:t>
            </a:r>
            <a:r>
              <a:rPr lang="en-US">
                <a:solidFill>
                  <a:schemeClr val="folHlink"/>
                </a:solidFill>
              </a:rPr>
              <a:t>standard deviation of 50</a:t>
            </a:r>
            <a:r>
              <a:rPr lang="en-US"/>
              <a:t>, the  z  value for  </a:t>
            </a:r>
            <a:r>
              <a:rPr lang="en-US">
                <a:solidFill>
                  <a:schemeClr val="hlink"/>
                </a:solidFill>
              </a:rPr>
              <a:t>x = 250</a:t>
            </a:r>
            <a:r>
              <a:rPr lang="en-US">
                <a:solidFill>
                  <a:schemeClr val="folHlink"/>
                </a:solidFill>
              </a:rPr>
              <a:t>  </a:t>
            </a:r>
            <a:r>
              <a:rPr lang="en-US"/>
              <a:t>is</a:t>
            </a:r>
          </a:p>
          <a:p>
            <a:pPr marL="571500" indent="-571500" defTabSz="914400"/>
            <a:endParaRPr lang="en-US"/>
          </a:p>
          <a:p>
            <a:pPr marL="571500" indent="-571500" defTabSz="914400"/>
            <a:endParaRPr lang="en-US"/>
          </a:p>
          <a:p>
            <a:pPr marL="571500" indent="-571500" defTabSz="914400"/>
            <a:endParaRPr lang="en-US"/>
          </a:p>
          <a:p>
            <a:pPr marL="571500" indent="-571500" defTabSz="914400"/>
            <a:r>
              <a:rPr lang="en-US">
                <a:solidFill>
                  <a:srgbClr val="0066CC"/>
                </a:solidFill>
              </a:rPr>
              <a:t>This says that  x = 250  is three standard deviations (3 increments of 50 units) above the mean of 100.</a:t>
            </a:r>
          </a:p>
        </p:txBody>
      </p:sp>
      <p:graphicFrame>
        <p:nvGraphicFramePr>
          <p:cNvPr id="319492" name="Object 4"/>
          <p:cNvGraphicFramePr>
            <a:graphicFrameLocks noChangeAspect="1"/>
          </p:cNvGraphicFramePr>
          <p:nvPr/>
        </p:nvGraphicFramePr>
        <p:xfrm>
          <a:off x="1943100" y="3276600"/>
          <a:ext cx="54483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1815840" imgH="393480" progId="Equation.3">
                  <p:embed/>
                </p:oleObj>
              </mc:Choice>
              <mc:Fallback>
                <p:oleObj name="Equation" r:id="rId3" imgW="1815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3276600"/>
                        <a:ext cx="5448300" cy="1181100"/>
                      </a:xfrm>
                      <a:prstGeom prst="rect">
                        <a:avLst/>
                      </a:prstGeom>
                      <a:solidFill>
                        <a:srgbClr val="FFFFC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600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935C3717-B069-4E1F-B9DE-F6E046362905}" type="slidenum">
              <a:rPr lang="en-US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6781800" cy="838200"/>
          </a:xfrm>
        </p:spPr>
        <p:txBody>
          <a:bodyPr/>
          <a:lstStyle/>
          <a:p>
            <a:pPr defTabSz="914400"/>
            <a:r>
              <a:rPr lang="en-US"/>
              <a:t>Comparing  x  and  z  units</a:t>
            </a:r>
          </a:p>
        </p:txBody>
      </p:sp>
      <p:sp>
        <p:nvSpPr>
          <p:cNvPr id="320515" name="Freeform 3"/>
          <p:cNvSpPr>
            <a:spLocks/>
          </p:cNvSpPr>
          <p:nvPr/>
        </p:nvSpPr>
        <p:spPr bwMode="auto">
          <a:xfrm>
            <a:off x="1828800" y="1981200"/>
            <a:ext cx="2243138" cy="1681163"/>
          </a:xfrm>
          <a:custGeom>
            <a:avLst/>
            <a:gdLst>
              <a:gd name="T0" fmla="*/ 0 w 901"/>
              <a:gd name="T1" fmla="*/ 720 h 721"/>
              <a:gd name="T2" fmla="*/ 95 w 901"/>
              <a:gd name="T3" fmla="*/ 712 h 721"/>
              <a:gd name="T4" fmla="*/ 142 w 901"/>
              <a:gd name="T5" fmla="*/ 704 h 721"/>
              <a:gd name="T6" fmla="*/ 189 w 901"/>
              <a:gd name="T7" fmla="*/ 691 h 721"/>
              <a:gd name="T8" fmla="*/ 237 w 901"/>
              <a:gd name="T9" fmla="*/ 675 h 721"/>
              <a:gd name="T10" fmla="*/ 284 w 901"/>
              <a:gd name="T11" fmla="*/ 653 h 721"/>
              <a:gd name="T12" fmla="*/ 331 w 901"/>
              <a:gd name="T13" fmla="*/ 623 h 721"/>
              <a:gd name="T14" fmla="*/ 426 w 901"/>
              <a:gd name="T15" fmla="*/ 540 h 721"/>
              <a:gd name="T16" fmla="*/ 521 w 901"/>
              <a:gd name="T17" fmla="*/ 422 h 721"/>
              <a:gd name="T18" fmla="*/ 616 w 901"/>
              <a:gd name="T19" fmla="*/ 281 h 721"/>
              <a:gd name="T20" fmla="*/ 663 w 901"/>
              <a:gd name="T21" fmla="*/ 209 h 721"/>
              <a:gd name="T22" fmla="*/ 710 w 901"/>
              <a:gd name="T23" fmla="*/ 142 h 721"/>
              <a:gd name="T24" fmla="*/ 757 w 901"/>
              <a:gd name="T25" fmla="*/ 83 h 721"/>
              <a:gd name="T26" fmla="*/ 805 w 901"/>
              <a:gd name="T27" fmla="*/ 38 h 721"/>
              <a:gd name="T28" fmla="*/ 852 w 901"/>
              <a:gd name="T29" fmla="*/ 9 h 721"/>
              <a:gd name="T30" fmla="*/ 900 w 901"/>
              <a:gd name="T31" fmla="*/ 0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01" h="721">
                <a:moveTo>
                  <a:pt x="0" y="720"/>
                </a:moveTo>
                <a:lnTo>
                  <a:pt x="95" y="712"/>
                </a:lnTo>
                <a:lnTo>
                  <a:pt x="142" y="704"/>
                </a:lnTo>
                <a:lnTo>
                  <a:pt x="189" y="691"/>
                </a:lnTo>
                <a:lnTo>
                  <a:pt x="237" y="675"/>
                </a:lnTo>
                <a:lnTo>
                  <a:pt x="284" y="653"/>
                </a:lnTo>
                <a:lnTo>
                  <a:pt x="331" y="623"/>
                </a:lnTo>
                <a:lnTo>
                  <a:pt x="426" y="540"/>
                </a:lnTo>
                <a:lnTo>
                  <a:pt x="521" y="422"/>
                </a:lnTo>
                <a:lnTo>
                  <a:pt x="616" y="281"/>
                </a:lnTo>
                <a:lnTo>
                  <a:pt x="663" y="209"/>
                </a:lnTo>
                <a:lnTo>
                  <a:pt x="710" y="142"/>
                </a:lnTo>
                <a:lnTo>
                  <a:pt x="757" y="83"/>
                </a:lnTo>
                <a:lnTo>
                  <a:pt x="805" y="38"/>
                </a:lnTo>
                <a:lnTo>
                  <a:pt x="852" y="9"/>
                </a:lnTo>
                <a:lnTo>
                  <a:pt x="90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20516" name="Line 4"/>
          <p:cNvSpPr>
            <a:spLocks noChangeShapeType="1"/>
          </p:cNvSpPr>
          <p:nvPr/>
        </p:nvSpPr>
        <p:spPr bwMode="auto">
          <a:xfrm>
            <a:off x="2570163" y="24479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20517" name="Line 5"/>
          <p:cNvSpPr>
            <a:spLocks noChangeShapeType="1"/>
          </p:cNvSpPr>
          <p:nvPr/>
        </p:nvSpPr>
        <p:spPr bwMode="auto">
          <a:xfrm>
            <a:off x="2570163" y="257016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20518" name="Line 6"/>
          <p:cNvSpPr>
            <a:spLocks noChangeShapeType="1"/>
          </p:cNvSpPr>
          <p:nvPr/>
        </p:nvSpPr>
        <p:spPr bwMode="auto">
          <a:xfrm>
            <a:off x="2570163" y="269081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20519" name="Line 7"/>
          <p:cNvSpPr>
            <a:spLocks noChangeShapeType="1"/>
          </p:cNvSpPr>
          <p:nvPr/>
        </p:nvSpPr>
        <p:spPr bwMode="auto">
          <a:xfrm>
            <a:off x="2570163" y="28130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20520" name="Line 8"/>
          <p:cNvSpPr>
            <a:spLocks noChangeShapeType="1"/>
          </p:cNvSpPr>
          <p:nvPr/>
        </p:nvSpPr>
        <p:spPr bwMode="auto">
          <a:xfrm>
            <a:off x="2570163" y="293370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20521" name="Line 9"/>
          <p:cNvSpPr>
            <a:spLocks noChangeShapeType="1"/>
          </p:cNvSpPr>
          <p:nvPr/>
        </p:nvSpPr>
        <p:spPr bwMode="auto">
          <a:xfrm>
            <a:off x="2570163" y="305593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20522" name="Line 10"/>
          <p:cNvSpPr>
            <a:spLocks noChangeShapeType="1"/>
          </p:cNvSpPr>
          <p:nvPr/>
        </p:nvSpPr>
        <p:spPr bwMode="auto">
          <a:xfrm>
            <a:off x="2570163" y="317658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20523" name="Line 11"/>
          <p:cNvSpPr>
            <a:spLocks noChangeShapeType="1"/>
          </p:cNvSpPr>
          <p:nvPr/>
        </p:nvSpPr>
        <p:spPr bwMode="auto">
          <a:xfrm>
            <a:off x="2570163" y="32988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20524" name="Line 12"/>
          <p:cNvSpPr>
            <a:spLocks noChangeShapeType="1"/>
          </p:cNvSpPr>
          <p:nvPr/>
        </p:nvSpPr>
        <p:spPr bwMode="auto">
          <a:xfrm>
            <a:off x="2570163" y="341947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20525" name="Line 13"/>
          <p:cNvSpPr>
            <a:spLocks noChangeShapeType="1"/>
          </p:cNvSpPr>
          <p:nvPr/>
        </p:nvSpPr>
        <p:spPr bwMode="auto">
          <a:xfrm>
            <a:off x="2570163" y="35401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20526" name="Line 14"/>
          <p:cNvSpPr>
            <a:spLocks noChangeShapeType="1"/>
          </p:cNvSpPr>
          <p:nvPr/>
        </p:nvSpPr>
        <p:spPr bwMode="auto">
          <a:xfrm>
            <a:off x="5588000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20527" name="Line 15"/>
          <p:cNvSpPr>
            <a:spLocks noChangeShapeType="1"/>
          </p:cNvSpPr>
          <p:nvPr/>
        </p:nvSpPr>
        <p:spPr bwMode="auto">
          <a:xfrm>
            <a:off x="5287963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20528" name="Line 16"/>
          <p:cNvSpPr>
            <a:spLocks noChangeShapeType="1"/>
          </p:cNvSpPr>
          <p:nvPr/>
        </p:nvSpPr>
        <p:spPr bwMode="auto">
          <a:xfrm>
            <a:off x="4986338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20529" name="Line 17"/>
          <p:cNvSpPr>
            <a:spLocks noChangeShapeType="1"/>
          </p:cNvSpPr>
          <p:nvPr/>
        </p:nvSpPr>
        <p:spPr bwMode="auto">
          <a:xfrm>
            <a:off x="4686300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20530" name="Line 18"/>
          <p:cNvSpPr>
            <a:spLocks noChangeShapeType="1"/>
          </p:cNvSpPr>
          <p:nvPr/>
        </p:nvSpPr>
        <p:spPr bwMode="auto">
          <a:xfrm>
            <a:off x="4386263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20531" name="Line 19"/>
          <p:cNvSpPr>
            <a:spLocks noChangeShapeType="1"/>
          </p:cNvSpPr>
          <p:nvPr/>
        </p:nvSpPr>
        <p:spPr bwMode="auto">
          <a:xfrm>
            <a:off x="4086225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20532" name="Line 20"/>
          <p:cNvSpPr>
            <a:spLocks noChangeShapeType="1"/>
          </p:cNvSpPr>
          <p:nvPr/>
        </p:nvSpPr>
        <p:spPr bwMode="auto">
          <a:xfrm>
            <a:off x="3786188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20533" name="Line 21"/>
          <p:cNvSpPr>
            <a:spLocks noChangeShapeType="1"/>
          </p:cNvSpPr>
          <p:nvPr/>
        </p:nvSpPr>
        <p:spPr bwMode="auto">
          <a:xfrm>
            <a:off x="3486150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20534" name="Line 22"/>
          <p:cNvSpPr>
            <a:spLocks noChangeShapeType="1"/>
          </p:cNvSpPr>
          <p:nvPr/>
        </p:nvSpPr>
        <p:spPr bwMode="auto">
          <a:xfrm>
            <a:off x="3184525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20535" name="Line 23"/>
          <p:cNvSpPr>
            <a:spLocks noChangeShapeType="1"/>
          </p:cNvSpPr>
          <p:nvPr/>
        </p:nvSpPr>
        <p:spPr bwMode="auto">
          <a:xfrm>
            <a:off x="2884488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20536" name="Rectangle 24"/>
          <p:cNvSpPr>
            <a:spLocks noChangeArrowheads="1"/>
          </p:cNvSpPr>
          <p:nvPr/>
        </p:nvSpPr>
        <p:spPr bwMode="auto">
          <a:xfrm>
            <a:off x="2457450" y="2963863"/>
            <a:ext cx="920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20537" name="Rectangle 25"/>
          <p:cNvSpPr>
            <a:spLocks noChangeArrowheads="1"/>
          </p:cNvSpPr>
          <p:nvPr/>
        </p:nvSpPr>
        <p:spPr bwMode="auto">
          <a:xfrm>
            <a:off x="3994150" y="3638550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20538" name="Rectangle 26"/>
          <p:cNvSpPr>
            <a:spLocks noChangeArrowheads="1"/>
          </p:cNvSpPr>
          <p:nvPr/>
        </p:nvSpPr>
        <p:spPr bwMode="auto">
          <a:xfrm>
            <a:off x="6629400" y="4267200"/>
            <a:ext cx="3810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3300"/>
                </a:solidFill>
              </a:rPr>
              <a:t>z</a:t>
            </a:r>
          </a:p>
        </p:txBody>
      </p:sp>
      <p:sp>
        <p:nvSpPr>
          <p:cNvPr id="320539" name="Rectangle 27"/>
          <p:cNvSpPr>
            <a:spLocks noChangeArrowheads="1"/>
          </p:cNvSpPr>
          <p:nvPr/>
        </p:nvSpPr>
        <p:spPr bwMode="auto">
          <a:xfrm>
            <a:off x="3733800" y="3810000"/>
            <a:ext cx="9144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1C1C1C"/>
                </a:solidFill>
              </a:rPr>
              <a:t>100</a:t>
            </a:r>
          </a:p>
        </p:txBody>
      </p:sp>
      <p:sp>
        <p:nvSpPr>
          <p:cNvPr id="320540" name="Rectangle 28"/>
          <p:cNvSpPr>
            <a:spLocks noChangeArrowheads="1"/>
          </p:cNvSpPr>
          <p:nvPr/>
        </p:nvSpPr>
        <p:spPr bwMode="auto">
          <a:xfrm>
            <a:off x="5410200" y="4267200"/>
            <a:ext cx="9906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FF3300"/>
                </a:solidFill>
              </a:rPr>
              <a:t>3.0</a:t>
            </a:r>
          </a:p>
        </p:txBody>
      </p:sp>
      <p:sp>
        <p:nvSpPr>
          <p:cNvPr id="320541" name="Freeform 29"/>
          <p:cNvSpPr>
            <a:spLocks/>
          </p:cNvSpPr>
          <p:nvPr/>
        </p:nvSpPr>
        <p:spPr bwMode="auto">
          <a:xfrm>
            <a:off x="4038600" y="1981200"/>
            <a:ext cx="2101850" cy="1681163"/>
          </a:xfrm>
          <a:custGeom>
            <a:avLst/>
            <a:gdLst>
              <a:gd name="T0" fmla="*/ 900 w 901"/>
              <a:gd name="T1" fmla="*/ 720 h 721"/>
              <a:gd name="T2" fmla="*/ 805 w 901"/>
              <a:gd name="T3" fmla="*/ 712 h 721"/>
              <a:gd name="T4" fmla="*/ 758 w 901"/>
              <a:gd name="T5" fmla="*/ 704 h 721"/>
              <a:gd name="T6" fmla="*/ 711 w 901"/>
              <a:gd name="T7" fmla="*/ 691 h 721"/>
              <a:gd name="T8" fmla="*/ 663 w 901"/>
              <a:gd name="T9" fmla="*/ 675 h 721"/>
              <a:gd name="T10" fmla="*/ 615 w 901"/>
              <a:gd name="T11" fmla="*/ 653 h 721"/>
              <a:gd name="T12" fmla="*/ 568 w 901"/>
              <a:gd name="T13" fmla="*/ 623 h 721"/>
              <a:gd name="T14" fmla="*/ 473 w 901"/>
              <a:gd name="T15" fmla="*/ 540 h 721"/>
              <a:gd name="T16" fmla="*/ 378 w 901"/>
              <a:gd name="T17" fmla="*/ 422 h 721"/>
              <a:gd name="T18" fmla="*/ 284 w 901"/>
              <a:gd name="T19" fmla="*/ 281 h 721"/>
              <a:gd name="T20" fmla="*/ 236 w 901"/>
              <a:gd name="T21" fmla="*/ 209 h 721"/>
              <a:gd name="T22" fmla="*/ 189 w 901"/>
              <a:gd name="T23" fmla="*/ 142 h 721"/>
              <a:gd name="T24" fmla="*/ 142 w 901"/>
              <a:gd name="T25" fmla="*/ 83 h 721"/>
              <a:gd name="T26" fmla="*/ 94 w 901"/>
              <a:gd name="T27" fmla="*/ 38 h 721"/>
              <a:gd name="T28" fmla="*/ 47 w 901"/>
              <a:gd name="T29" fmla="*/ 9 h 721"/>
              <a:gd name="T30" fmla="*/ 0 w 901"/>
              <a:gd name="T31" fmla="*/ 0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01" h="721">
                <a:moveTo>
                  <a:pt x="900" y="720"/>
                </a:moveTo>
                <a:lnTo>
                  <a:pt x="805" y="712"/>
                </a:lnTo>
                <a:lnTo>
                  <a:pt x="758" y="704"/>
                </a:lnTo>
                <a:lnTo>
                  <a:pt x="711" y="691"/>
                </a:lnTo>
                <a:lnTo>
                  <a:pt x="663" y="675"/>
                </a:lnTo>
                <a:lnTo>
                  <a:pt x="615" y="653"/>
                </a:lnTo>
                <a:lnTo>
                  <a:pt x="568" y="623"/>
                </a:lnTo>
                <a:lnTo>
                  <a:pt x="473" y="540"/>
                </a:lnTo>
                <a:lnTo>
                  <a:pt x="378" y="422"/>
                </a:lnTo>
                <a:lnTo>
                  <a:pt x="284" y="281"/>
                </a:lnTo>
                <a:lnTo>
                  <a:pt x="236" y="209"/>
                </a:lnTo>
                <a:lnTo>
                  <a:pt x="189" y="142"/>
                </a:lnTo>
                <a:lnTo>
                  <a:pt x="142" y="83"/>
                </a:lnTo>
                <a:lnTo>
                  <a:pt x="94" y="38"/>
                </a:lnTo>
                <a:lnTo>
                  <a:pt x="47" y="9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20542" name="Line 30"/>
          <p:cNvSpPr>
            <a:spLocks noChangeShapeType="1"/>
          </p:cNvSpPr>
          <p:nvPr/>
        </p:nvSpPr>
        <p:spPr bwMode="auto">
          <a:xfrm>
            <a:off x="1676400" y="3733800"/>
            <a:ext cx="45720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20543" name="Rectangle 31"/>
          <p:cNvSpPr>
            <a:spLocks noChangeArrowheads="1"/>
          </p:cNvSpPr>
          <p:nvPr/>
        </p:nvSpPr>
        <p:spPr bwMode="auto">
          <a:xfrm>
            <a:off x="3886200" y="4267200"/>
            <a:ext cx="4794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320544" name="Rectangle 32"/>
          <p:cNvSpPr>
            <a:spLocks noChangeArrowheads="1"/>
          </p:cNvSpPr>
          <p:nvPr/>
        </p:nvSpPr>
        <p:spPr bwMode="auto">
          <a:xfrm>
            <a:off x="5334000" y="3810000"/>
            <a:ext cx="9906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1C1C1C"/>
                </a:solidFill>
              </a:rPr>
              <a:t>250</a:t>
            </a:r>
          </a:p>
        </p:txBody>
      </p:sp>
      <p:sp>
        <p:nvSpPr>
          <p:cNvPr id="320545" name="Rectangle 33"/>
          <p:cNvSpPr>
            <a:spLocks noChangeArrowheads="1"/>
          </p:cNvSpPr>
          <p:nvPr/>
        </p:nvSpPr>
        <p:spPr bwMode="auto">
          <a:xfrm>
            <a:off x="6629400" y="3810000"/>
            <a:ext cx="3794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1C1C1C"/>
                </a:solidFill>
              </a:rPr>
              <a:t>x</a:t>
            </a:r>
          </a:p>
        </p:txBody>
      </p:sp>
      <p:sp>
        <p:nvSpPr>
          <p:cNvPr id="320546" name="Text Box 34"/>
          <p:cNvSpPr txBox="1">
            <a:spLocks noChangeArrowheads="1"/>
          </p:cNvSpPr>
          <p:nvPr/>
        </p:nvSpPr>
        <p:spPr bwMode="auto">
          <a:xfrm>
            <a:off x="838200" y="4953000"/>
            <a:ext cx="7696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1C1C1C"/>
                </a:solidFill>
              </a:rPr>
              <a:t>Note that the distribution is the same, only the scale has changed.  We can express the problem in original units (x) or in standardized units (z)</a:t>
            </a:r>
          </a:p>
        </p:txBody>
      </p:sp>
      <p:sp>
        <p:nvSpPr>
          <p:cNvPr id="320547" name="Line 35"/>
          <p:cNvSpPr>
            <a:spLocks noChangeShapeType="1"/>
          </p:cNvSpPr>
          <p:nvPr/>
        </p:nvSpPr>
        <p:spPr bwMode="auto">
          <a:xfrm>
            <a:off x="4038600" y="1981200"/>
            <a:ext cx="0" cy="17526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20548" name="Line 36"/>
          <p:cNvSpPr>
            <a:spLocks noChangeShapeType="1"/>
          </p:cNvSpPr>
          <p:nvPr/>
        </p:nvSpPr>
        <p:spPr bwMode="auto">
          <a:xfrm>
            <a:off x="5715000" y="3581400"/>
            <a:ext cx="0" cy="1524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20549" name="Text Box 37"/>
          <p:cNvSpPr txBox="1">
            <a:spLocks noChangeArrowheads="1"/>
          </p:cNvSpPr>
          <p:nvPr/>
        </p:nvSpPr>
        <p:spPr bwMode="auto">
          <a:xfrm>
            <a:off x="6629400" y="1981200"/>
            <a:ext cx="1371600" cy="101758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2400">
                <a:solidFill>
                  <a:srgbClr val="1C1C1C"/>
                </a:solidFill>
                <a:cs typeface="Arial" pitchFamily="34" charset="0"/>
                <a:sym typeface="Symbol" pitchFamily="18" charset="2"/>
              </a:rPr>
              <a:t>μ</a:t>
            </a:r>
            <a:r>
              <a:rPr lang="en-US" sz="2400">
                <a:solidFill>
                  <a:srgbClr val="1C1C1C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>
                <a:solidFill>
                  <a:srgbClr val="1C1C1C"/>
                </a:solidFill>
                <a:sym typeface="Symbol" pitchFamily="18" charset="2"/>
              </a:rPr>
              <a:t>= 100</a:t>
            </a:r>
          </a:p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2400">
                <a:solidFill>
                  <a:srgbClr val="1C1C1C"/>
                </a:solidFill>
                <a:cs typeface="Arial" pitchFamily="34" charset="0"/>
                <a:sym typeface="Symbol" pitchFamily="18" charset="2"/>
              </a:rPr>
              <a:t>σ</a:t>
            </a:r>
            <a:r>
              <a:rPr lang="en-US" sz="2400">
                <a:solidFill>
                  <a:srgbClr val="1C1C1C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>
                <a:solidFill>
                  <a:srgbClr val="1C1C1C"/>
                </a:solidFill>
                <a:sym typeface="Symbol" pitchFamily="18" charset="2"/>
              </a:rPr>
              <a:t>= 50</a:t>
            </a:r>
            <a:endParaRPr lang="en-US" sz="2400">
              <a:solidFill>
                <a:srgbClr val="1C1C1C"/>
              </a:solidFill>
            </a:endParaRPr>
          </a:p>
        </p:txBody>
      </p:sp>
      <p:sp>
        <p:nvSpPr>
          <p:cNvPr id="320550" name="Line 38"/>
          <p:cNvSpPr>
            <a:spLocks noChangeShapeType="1"/>
          </p:cNvSpPr>
          <p:nvPr/>
        </p:nvSpPr>
        <p:spPr bwMode="auto">
          <a:xfrm flipH="1">
            <a:off x="4953000" y="2438400"/>
            <a:ext cx="1676400" cy="457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06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21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B87911B8-554A-4C05-9CB4-C5ECD862DF83}" type="slidenum">
              <a:rPr lang="en-US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11329" name="Line 33"/>
          <p:cNvSpPr>
            <a:spLocks noChangeShapeType="1"/>
          </p:cNvSpPr>
          <p:nvPr/>
        </p:nvSpPr>
        <p:spPr bwMode="auto">
          <a:xfrm>
            <a:off x="6553200" y="5105400"/>
            <a:ext cx="0" cy="304800"/>
          </a:xfrm>
          <a:prstGeom prst="line">
            <a:avLst/>
          </a:prstGeom>
          <a:noFill/>
          <a:ln w="1016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1342" name="Rectangle 46"/>
          <p:cNvSpPr>
            <a:spLocks noChangeArrowheads="1"/>
          </p:cNvSpPr>
          <p:nvPr/>
        </p:nvSpPr>
        <p:spPr bwMode="auto">
          <a:xfrm>
            <a:off x="5791200" y="4191000"/>
            <a:ext cx="76200" cy="1219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1299" name="Freeform 3"/>
          <p:cNvSpPr>
            <a:spLocks/>
          </p:cNvSpPr>
          <p:nvPr/>
        </p:nvSpPr>
        <p:spPr bwMode="auto">
          <a:xfrm>
            <a:off x="5780088" y="4191000"/>
            <a:ext cx="812800" cy="1214438"/>
          </a:xfrm>
          <a:custGeom>
            <a:avLst/>
            <a:gdLst>
              <a:gd name="T0" fmla="*/ 23 w 512"/>
              <a:gd name="T1" fmla="*/ 19 h 765"/>
              <a:gd name="T2" fmla="*/ 17 w 512"/>
              <a:gd name="T3" fmla="*/ 17 h 765"/>
              <a:gd name="T4" fmla="*/ 43 w 512"/>
              <a:gd name="T5" fmla="*/ 27 h 765"/>
              <a:gd name="T6" fmla="*/ 65 w 512"/>
              <a:gd name="T7" fmla="*/ 27 h 765"/>
              <a:gd name="T8" fmla="*/ 95 w 512"/>
              <a:gd name="T9" fmla="*/ 43 h 765"/>
              <a:gd name="T10" fmla="*/ 167 w 512"/>
              <a:gd name="T11" fmla="*/ 106 h 765"/>
              <a:gd name="T12" fmla="*/ 245 w 512"/>
              <a:gd name="T13" fmla="*/ 208 h 765"/>
              <a:gd name="T14" fmla="*/ 296 w 512"/>
              <a:gd name="T15" fmla="*/ 280 h 765"/>
              <a:gd name="T16" fmla="*/ 327 w 512"/>
              <a:gd name="T17" fmla="*/ 313 h 765"/>
              <a:gd name="T18" fmla="*/ 339 w 512"/>
              <a:gd name="T19" fmla="*/ 340 h 765"/>
              <a:gd name="T20" fmla="*/ 374 w 512"/>
              <a:gd name="T21" fmla="*/ 391 h 765"/>
              <a:gd name="T22" fmla="*/ 431 w 512"/>
              <a:gd name="T23" fmla="*/ 458 h 765"/>
              <a:gd name="T24" fmla="*/ 471 w 512"/>
              <a:gd name="T25" fmla="*/ 526 h 765"/>
              <a:gd name="T26" fmla="*/ 494 w 512"/>
              <a:gd name="T27" fmla="*/ 571 h 765"/>
              <a:gd name="T28" fmla="*/ 326 w 512"/>
              <a:gd name="T29" fmla="*/ 750 h 765"/>
              <a:gd name="T30" fmla="*/ 272 w 512"/>
              <a:gd name="T31" fmla="*/ 756 h 765"/>
              <a:gd name="T32" fmla="*/ 116 w 512"/>
              <a:gd name="T33" fmla="*/ 745 h 765"/>
              <a:gd name="T34" fmla="*/ 19 w 512"/>
              <a:gd name="T35" fmla="*/ 745 h 765"/>
              <a:gd name="T36" fmla="*/ 49 w 512"/>
              <a:gd name="T37" fmla="*/ 513 h 765"/>
              <a:gd name="T38" fmla="*/ 5 w 512"/>
              <a:gd name="T39" fmla="*/ 23 h 765"/>
              <a:gd name="T40" fmla="*/ 23 w 512"/>
              <a:gd name="T41" fmla="*/ 19 h 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2" h="765">
                <a:moveTo>
                  <a:pt x="23" y="19"/>
                </a:moveTo>
                <a:cubicBezTo>
                  <a:pt x="20" y="2"/>
                  <a:pt x="14" y="16"/>
                  <a:pt x="17" y="17"/>
                </a:cubicBezTo>
                <a:cubicBezTo>
                  <a:pt x="20" y="18"/>
                  <a:pt x="35" y="25"/>
                  <a:pt x="43" y="27"/>
                </a:cubicBezTo>
                <a:cubicBezTo>
                  <a:pt x="61" y="29"/>
                  <a:pt x="48" y="21"/>
                  <a:pt x="65" y="27"/>
                </a:cubicBezTo>
                <a:cubicBezTo>
                  <a:pt x="80" y="32"/>
                  <a:pt x="83" y="33"/>
                  <a:pt x="95" y="43"/>
                </a:cubicBezTo>
                <a:cubicBezTo>
                  <a:pt x="123" y="64"/>
                  <a:pt x="138" y="88"/>
                  <a:pt x="167" y="106"/>
                </a:cubicBezTo>
                <a:cubicBezTo>
                  <a:pt x="180" y="144"/>
                  <a:pt x="215" y="179"/>
                  <a:pt x="245" y="208"/>
                </a:cubicBezTo>
                <a:cubicBezTo>
                  <a:pt x="259" y="248"/>
                  <a:pt x="272" y="246"/>
                  <a:pt x="296" y="280"/>
                </a:cubicBezTo>
                <a:cubicBezTo>
                  <a:pt x="304" y="292"/>
                  <a:pt x="315" y="306"/>
                  <a:pt x="327" y="313"/>
                </a:cubicBezTo>
                <a:cubicBezTo>
                  <a:pt x="333" y="317"/>
                  <a:pt x="339" y="340"/>
                  <a:pt x="339" y="340"/>
                </a:cubicBezTo>
                <a:cubicBezTo>
                  <a:pt x="348" y="366"/>
                  <a:pt x="360" y="368"/>
                  <a:pt x="374" y="391"/>
                </a:cubicBezTo>
                <a:cubicBezTo>
                  <a:pt x="386" y="409"/>
                  <a:pt x="416" y="440"/>
                  <a:pt x="431" y="458"/>
                </a:cubicBezTo>
                <a:cubicBezTo>
                  <a:pt x="450" y="482"/>
                  <a:pt x="447" y="510"/>
                  <a:pt x="471" y="526"/>
                </a:cubicBezTo>
                <a:cubicBezTo>
                  <a:pt x="480" y="553"/>
                  <a:pt x="494" y="532"/>
                  <a:pt x="494" y="571"/>
                </a:cubicBezTo>
                <a:cubicBezTo>
                  <a:pt x="494" y="765"/>
                  <a:pt x="512" y="743"/>
                  <a:pt x="326" y="750"/>
                </a:cubicBezTo>
                <a:cubicBezTo>
                  <a:pt x="308" y="752"/>
                  <a:pt x="290" y="757"/>
                  <a:pt x="272" y="756"/>
                </a:cubicBezTo>
                <a:cubicBezTo>
                  <a:pt x="220" y="755"/>
                  <a:pt x="116" y="745"/>
                  <a:pt x="116" y="745"/>
                </a:cubicBezTo>
                <a:cubicBezTo>
                  <a:pt x="75" y="731"/>
                  <a:pt x="60" y="731"/>
                  <a:pt x="19" y="745"/>
                </a:cubicBezTo>
                <a:cubicBezTo>
                  <a:pt x="0" y="646"/>
                  <a:pt x="28" y="594"/>
                  <a:pt x="49" y="513"/>
                </a:cubicBezTo>
                <a:cubicBezTo>
                  <a:pt x="13" y="288"/>
                  <a:pt x="9" y="166"/>
                  <a:pt x="5" y="23"/>
                </a:cubicBezTo>
                <a:cubicBezTo>
                  <a:pt x="4" y="0"/>
                  <a:pt x="44" y="19"/>
                  <a:pt x="23" y="19"/>
                </a:cubicBezTo>
                <a:close/>
              </a:path>
            </a:pathLst>
          </a:cu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130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381000"/>
            <a:ext cx="6781800" cy="838200"/>
          </a:xfrm>
        </p:spPr>
        <p:txBody>
          <a:bodyPr/>
          <a:lstStyle/>
          <a:p>
            <a:pPr defTabSz="914400"/>
            <a:r>
              <a:rPr lang="en-US"/>
              <a:t>The Standard Normal Table</a:t>
            </a:r>
          </a:p>
        </p:txBody>
      </p:sp>
      <p:sp>
        <p:nvSpPr>
          <p:cNvPr id="31130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828800"/>
            <a:ext cx="7391400" cy="1981200"/>
          </a:xfrm>
        </p:spPr>
        <p:txBody>
          <a:bodyPr/>
          <a:lstStyle/>
          <a:p>
            <a:pPr marL="0" indent="0" defTabSz="914400"/>
            <a:r>
              <a:rPr lang="en-US" sz="2700"/>
              <a:t>  </a:t>
            </a:r>
            <a:r>
              <a:rPr lang="en-US"/>
              <a:t>The Standard Normal table in the textbook 	</a:t>
            </a:r>
            <a:r>
              <a:rPr lang="en-US">
                <a:solidFill>
                  <a:schemeClr val="folHlink"/>
                </a:solidFill>
              </a:rPr>
              <a:t>(Appendix D)</a:t>
            </a:r>
            <a:r>
              <a:rPr lang="en-US"/>
              <a:t> </a:t>
            </a:r>
          </a:p>
          <a:p>
            <a:pPr marL="0" indent="0" defTabSz="914400">
              <a:buFont typeface="Wingdings" pitchFamily="2" charset="2"/>
              <a:buNone/>
            </a:pPr>
            <a:r>
              <a:rPr lang="en-US"/>
              <a:t>    gives the probability from the mean (zero)</a:t>
            </a:r>
          </a:p>
          <a:p>
            <a:pPr marL="0" indent="0" defTabSz="914400">
              <a:buFont typeface="Wingdings" pitchFamily="2" charset="2"/>
              <a:buNone/>
            </a:pPr>
            <a:r>
              <a:rPr lang="en-US"/>
              <a:t>    up to a desired value for z</a:t>
            </a:r>
          </a:p>
        </p:txBody>
      </p:sp>
      <p:sp>
        <p:nvSpPr>
          <p:cNvPr id="311302" name="Freeform 6"/>
          <p:cNvSpPr>
            <a:spLocks/>
          </p:cNvSpPr>
          <p:nvPr/>
        </p:nvSpPr>
        <p:spPr bwMode="auto">
          <a:xfrm>
            <a:off x="4419600" y="4184650"/>
            <a:ext cx="1400175" cy="1149350"/>
          </a:xfrm>
          <a:custGeom>
            <a:avLst/>
            <a:gdLst>
              <a:gd name="T0" fmla="*/ 0 w 882"/>
              <a:gd name="T1" fmla="*/ 724 h 724"/>
              <a:gd name="T2" fmla="*/ 95 w 882"/>
              <a:gd name="T3" fmla="*/ 716 h 724"/>
              <a:gd name="T4" fmla="*/ 142 w 882"/>
              <a:gd name="T5" fmla="*/ 708 h 724"/>
              <a:gd name="T6" fmla="*/ 189 w 882"/>
              <a:gd name="T7" fmla="*/ 695 h 724"/>
              <a:gd name="T8" fmla="*/ 237 w 882"/>
              <a:gd name="T9" fmla="*/ 679 h 724"/>
              <a:gd name="T10" fmla="*/ 284 w 882"/>
              <a:gd name="T11" fmla="*/ 657 h 724"/>
              <a:gd name="T12" fmla="*/ 331 w 882"/>
              <a:gd name="T13" fmla="*/ 627 h 724"/>
              <a:gd name="T14" fmla="*/ 426 w 882"/>
              <a:gd name="T15" fmla="*/ 544 h 724"/>
              <a:gd name="T16" fmla="*/ 521 w 882"/>
              <a:gd name="T17" fmla="*/ 426 h 724"/>
              <a:gd name="T18" fmla="*/ 616 w 882"/>
              <a:gd name="T19" fmla="*/ 285 h 724"/>
              <a:gd name="T20" fmla="*/ 663 w 882"/>
              <a:gd name="T21" fmla="*/ 213 h 724"/>
              <a:gd name="T22" fmla="*/ 710 w 882"/>
              <a:gd name="T23" fmla="*/ 146 h 724"/>
              <a:gd name="T24" fmla="*/ 757 w 882"/>
              <a:gd name="T25" fmla="*/ 87 h 724"/>
              <a:gd name="T26" fmla="*/ 805 w 882"/>
              <a:gd name="T27" fmla="*/ 42 h 724"/>
              <a:gd name="T28" fmla="*/ 852 w 882"/>
              <a:gd name="T29" fmla="*/ 13 h 724"/>
              <a:gd name="T30" fmla="*/ 882 w 882"/>
              <a:gd name="T31" fmla="*/ 0 h 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82" h="724">
                <a:moveTo>
                  <a:pt x="0" y="724"/>
                </a:moveTo>
                <a:lnTo>
                  <a:pt x="95" y="716"/>
                </a:lnTo>
                <a:lnTo>
                  <a:pt x="142" y="708"/>
                </a:lnTo>
                <a:lnTo>
                  <a:pt x="189" y="695"/>
                </a:lnTo>
                <a:lnTo>
                  <a:pt x="237" y="679"/>
                </a:lnTo>
                <a:lnTo>
                  <a:pt x="284" y="657"/>
                </a:lnTo>
                <a:lnTo>
                  <a:pt x="331" y="627"/>
                </a:lnTo>
                <a:lnTo>
                  <a:pt x="426" y="544"/>
                </a:lnTo>
                <a:lnTo>
                  <a:pt x="521" y="426"/>
                </a:lnTo>
                <a:lnTo>
                  <a:pt x="616" y="285"/>
                </a:lnTo>
                <a:lnTo>
                  <a:pt x="663" y="213"/>
                </a:lnTo>
                <a:lnTo>
                  <a:pt x="710" y="146"/>
                </a:lnTo>
                <a:lnTo>
                  <a:pt x="757" y="87"/>
                </a:lnTo>
                <a:lnTo>
                  <a:pt x="805" y="42"/>
                </a:lnTo>
                <a:lnTo>
                  <a:pt x="852" y="13"/>
                </a:lnTo>
                <a:lnTo>
                  <a:pt x="882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1313" name="Line 17"/>
          <p:cNvSpPr>
            <a:spLocks noChangeShapeType="1"/>
          </p:cNvSpPr>
          <p:nvPr/>
        </p:nvSpPr>
        <p:spPr bwMode="auto">
          <a:xfrm>
            <a:off x="7340600" y="52689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1325" name="Rectangle 29"/>
          <p:cNvSpPr>
            <a:spLocks noChangeArrowheads="1"/>
          </p:cNvSpPr>
          <p:nvPr/>
        </p:nvSpPr>
        <p:spPr bwMode="auto">
          <a:xfrm>
            <a:off x="7467600" y="5334000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339933"/>
                </a:solidFill>
              </a:rPr>
              <a:t>z</a:t>
            </a:r>
          </a:p>
        </p:txBody>
      </p:sp>
      <p:sp>
        <p:nvSpPr>
          <p:cNvPr id="311327" name="Rectangle 31"/>
          <p:cNvSpPr>
            <a:spLocks noChangeArrowheads="1"/>
          </p:cNvSpPr>
          <p:nvPr/>
        </p:nvSpPr>
        <p:spPr bwMode="auto">
          <a:xfrm>
            <a:off x="5638800" y="5410200"/>
            <a:ext cx="479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339933"/>
                </a:solidFill>
              </a:rPr>
              <a:t>0</a:t>
            </a:r>
          </a:p>
        </p:txBody>
      </p:sp>
      <p:sp>
        <p:nvSpPr>
          <p:cNvPr id="311328" name="Rectangle 32"/>
          <p:cNvSpPr>
            <a:spLocks noChangeArrowheads="1"/>
          </p:cNvSpPr>
          <p:nvPr/>
        </p:nvSpPr>
        <p:spPr bwMode="auto">
          <a:xfrm>
            <a:off x="6172200" y="5410200"/>
            <a:ext cx="9906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339933"/>
                </a:solidFill>
              </a:rPr>
              <a:t>2.00</a:t>
            </a:r>
          </a:p>
        </p:txBody>
      </p:sp>
      <p:sp>
        <p:nvSpPr>
          <p:cNvPr id="311330" name="Line 34"/>
          <p:cNvSpPr>
            <a:spLocks noChangeShapeType="1"/>
          </p:cNvSpPr>
          <p:nvPr/>
        </p:nvSpPr>
        <p:spPr bwMode="auto">
          <a:xfrm>
            <a:off x="5791200" y="5334000"/>
            <a:ext cx="762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1331" name="Line 35"/>
          <p:cNvSpPr>
            <a:spLocks noChangeShapeType="1"/>
          </p:cNvSpPr>
          <p:nvPr/>
        </p:nvSpPr>
        <p:spPr bwMode="auto">
          <a:xfrm>
            <a:off x="5791200" y="5334000"/>
            <a:ext cx="762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1332" name="Line 36"/>
          <p:cNvSpPr>
            <a:spLocks noChangeShapeType="1"/>
          </p:cNvSpPr>
          <p:nvPr/>
        </p:nvSpPr>
        <p:spPr bwMode="auto">
          <a:xfrm>
            <a:off x="5791200" y="5334000"/>
            <a:ext cx="762000" cy="0"/>
          </a:xfrm>
          <a:prstGeom prst="line">
            <a:avLst/>
          </a:prstGeom>
          <a:noFill/>
          <a:ln w="152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1333" name="Text Box 37"/>
          <p:cNvSpPr txBox="1">
            <a:spLocks noChangeArrowheads="1"/>
          </p:cNvSpPr>
          <p:nvPr/>
        </p:nvSpPr>
        <p:spPr bwMode="auto">
          <a:xfrm>
            <a:off x="6629400" y="4038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.4772</a:t>
            </a:r>
          </a:p>
        </p:txBody>
      </p:sp>
      <p:sp>
        <p:nvSpPr>
          <p:cNvPr id="311334" name="Line 38"/>
          <p:cNvSpPr>
            <a:spLocks noChangeShapeType="1"/>
          </p:cNvSpPr>
          <p:nvPr/>
        </p:nvSpPr>
        <p:spPr bwMode="auto">
          <a:xfrm flipH="1">
            <a:off x="6172200" y="44958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1341" name="Freeform 45"/>
          <p:cNvSpPr>
            <a:spLocks/>
          </p:cNvSpPr>
          <p:nvPr/>
        </p:nvSpPr>
        <p:spPr bwMode="auto">
          <a:xfrm>
            <a:off x="5832475" y="4187825"/>
            <a:ext cx="1384300" cy="1139825"/>
          </a:xfrm>
          <a:custGeom>
            <a:avLst/>
            <a:gdLst>
              <a:gd name="T0" fmla="*/ 872 w 872"/>
              <a:gd name="T1" fmla="*/ 718 h 718"/>
              <a:gd name="T2" fmla="*/ 777 w 872"/>
              <a:gd name="T3" fmla="*/ 710 h 718"/>
              <a:gd name="T4" fmla="*/ 730 w 872"/>
              <a:gd name="T5" fmla="*/ 702 h 718"/>
              <a:gd name="T6" fmla="*/ 683 w 872"/>
              <a:gd name="T7" fmla="*/ 689 h 718"/>
              <a:gd name="T8" fmla="*/ 635 w 872"/>
              <a:gd name="T9" fmla="*/ 673 h 718"/>
              <a:gd name="T10" fmla="*/ 587 w 872"/>
              <a:gd name="T11" fmla="*/ 651 h 718"/>
              <a:gd name="T12" fmla="*/ 540 w 872"/>
              <a:gd name="T13" fmla="*/ 621 h 718"/>
              <a:gd name="T14" fmla="*/ 445 w 872"/>
              <a:gd name="T15" fmla="*/ 538 h 718"/>
              <a:gd name="T16" fmla="*/ 350 w 872"/>
              <a:gd name="T17" fmla="*/ 420 h 718"/>
              <a:gd name="T18" fmla="*/ 256 w 872"/>
              <a:gd name="T19" fmla="*/ 279 h 718"/>
              <a:gd name="T20" fmla="*/ 208 w 872"/>
              <a:gd name="T21" fmla="*/ 207 h 718"/>
              <a:gd name="T22" fmla="*/ 161 w 872"/>
              <a:gd name="T23" fmla="*/ 140 h 718"/>
              <a:gd name="T24" fmla="*/ 114 w 872"/>
              <a:gd name="T25" fmla="*/ 81 h 718"/>
              <a:gd name="T26" fmla="*/ 66 w 872"/>
              <a:gd name="T27" fmla="*/ 36 h 718"/>
              <a:gd name="T28" fmla="*/ 18 w 872"/>
              <a:gd name="T29" fmla="*/ 10 h 718"/>
              <a:gd name="T30" fmla="*/ 0 w 872"/>
              <a:gd name="T31" fmla="*/ 0 h 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72" h="718">
                <a:moveTo>
                  <a:pt x="872" y="718"/>
                </a:moveTo>
                <a:lnTo>
                  <a:pt x="777" y="710"/>
                </a:lnTo>
                <a:lnTo>
                  <a:pt x="730" y="702"/>
                </a:lnTo>
                <a:lnTo>
                  <a:pt x="683" y="689"/>
                </a:lnTo>
                <a:lnTo>
                  <a:pt x="635" y="673"/>
                </a:lnTo>
                <a:lnTo>
                  <a:pt x="587" y="651"/>
                </a:lnTo>
                <a:lnTo>
                  <a:pt x="540" y="621"/>
                </a:lnTo>
                <a:lnTo>
                  <a:pt x="445" y="538"/>
                </a:lnTo>
                <a:lnTo>
                  <a:pt x="350" y="420"/>
                </a:lnTo>
                <a:lnTo>
                  <a:pt x="256" y="279"/>
                </a:lnTo>
                <a:lnTo>
                  <a:pt x="208" y="207"/>
                </a:lnTo>
                <a:lnTo>
                  <a:pt x="161" y="140"/>
                </a:lnTo>
                <a:lnTo>
                  <a:pt x="114" y="81"/>
                </a:lnTo>
                <a:lnTo>
                  <a:pt x="66" y="36"/>
                </a:lnTo>
                <a:lnTo>
                  <a:pt x="18" y="10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1338" name="Freeform 42"/>
          <p:cNvSpPr>
            <a:spLocks/>
          </p:cNvSpPr>
          <p:nvPr/>
        </p:nvSpPr>
        <p:spPr bwMode="auto">
          <a:xfrm>
            <a:off x="4114800" y="5410200"/>
            <a:ext cx="3422650" cy="1588"/>
          </a:xfrm>
          <a:custGeom>
            <a:avLst/>
            <a:gdLst>
              <a:gd name="T0" fmla="*/ 0 w 2156"/>
              <a:gd name="T1" fmla="*/ 0 h 1"/>
              <a:gd name="T2" fmla="*/ 72 w 2156"/>
              <a:gd name="T3" fmla="*/ 1 h 1"/>
              <a:gd name="T4" fmla="*/ 2156 w 2156"/>
              <a:gd name="T5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" h="1">
                <a:moveTo>
                  <a:pt x="0" y="0"/>
                </a:moveTo>
                <a:lnTo>
                  <a:pt x="72" y="1"/>
                </a:lnTo>
                <a:lnTo>
                  <a:pt x="2156" y="1"/>
                </a:lnTo>
              </a:path>
            </a:pathLst>
          </a:custGeom>
          <a:noFill/>
          <a:ln w="254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1343" name="Rectangle 47"/>
          <p:cNvSpPr>
            <a:spLocks noChangeArrowheads="1"/>
          </p:cNvSpPr>
          <p:nvPr/>
        </p:nvSpPr>
        <p:spPr bwMode="auto">
          <a:xfrm>
            <a:off x="838200" y="4191000"/>
            <a:ext cx="3429000" cy="904875"/>
          </a:xfrm>
          <a:prstGeom prst="rect">
            <a:avLst/>
          </a:prstGeom>
          <a:solidFill>
            <a:srgbClr val="FFFFC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sz="2400">
                <a:solidFill>
                  <a:srgbClr val="3333CC"/>
                </a:solidFill>
              </a:rPr>
              <a:t>Example:</a:t>
            </a:r>
            <a:r>
              <a:rPr lang="en-US" sz="2400">
                <a:solidFill>
                  <a:srgbClr val="000000"/>
                </a:solidFill>
              </a:rPr>
              <a:t> </a:t>
            </a:r>
          </a:p>
          <a:p>
            <a:pPr algn="l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P(0 &lt; z &lt; 2.00) = .4772</a:t>
            </a:r>
          </a:p>
        </p:txBody>
      </p:sp>
    </p:spTree>
    <p:extLst>
      <p:ext uri="{BB962C8B-B14F-4D97-AF65-F5344CB8AC3E}">
        <p14:creationId xmlns:p14="http://schemas.microsoft.com/office/powerpoint/2010/main" val="317270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60958CB1-D79B-459B-912A-B83A90865E61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56371" name="Rectangle 19"/>
          <p:cNvSpPr>
            <a:spLocks noChangeArrowheads="1"/>
          </p:cNvSpPr>
          <p:nvPr/>
        </p:nvSpPr>
        <p:spPr bwMode="auto">
          <a:xfrm>
            <a:off x="4038600" y="2743200"/>
            <a:ext cx="2590800" cy="533400"/>
          </a:xfrm>
          <a:prstGeom prst="rect">
            <a:avLst/>
          </a:prstGeom>
          <a:solidFill>
            <a:srgbClr val="B8FAC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6370" name="Rectangle 18"/>
          <p:cNvSpPr>
            <a:spLocks noChangeArrowheads="1"/>
          </p:cNvSpPr>
          <p:nvPr/>
        </p:nvSpPr>
        <p:spPr bwMode="auto">
          <a:xfrm>
            <a:off x="3276600" y="3352800"/>
            <a:ext cx="533400" cy="1828800"/>
          </a:xfrm>
          <a:prstGeom prst="rect">
            <a:avLst/>
          </a:prstGeom>
          <a:solidFill>
            <a:srgbClr val="8ED8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304800"/>
            <a:ext cx="6781800" cy="838200"/>
          </a:xfrm>
        </p:spPr>
        <p:txBody>
          <a:bodyPr/>
          <a:lstStyle/>
          <a:p>
            <a:pPr defTabSz="914400"/>
            <a:r>
              <a:rPr lang="en-US"/>
              <a:t>The Standard Normal Table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00600" y="4114800"/>
            <a:ext cx="3657600" cy="1600200"/>
          </a:xfrm>
        </p:spPr>
        <p:txBody>
          <a:bodyPr/>
          <a:lstStyle/>
          <a:p>
            <a:pPr marL="571500" indent="-571500" defTabSz="914400">
              <a:buFont typeface="Wingdings" pitchFamily="2" charset="2"/>
              <a:buNone/>
            </a:pPr>
            <a:r>
              <a:rPr lang="en-US" sz="2300"/>
              <a:t>      </a:t>
            </a:r>
            <a:r>
              <a:rPr lang="en-US" sz="2400"/>
              <a:t>The value within the table gives the </a:t>
            </a:r>
            <a:r>
              <a:rPr lang="en-US" sz="2400">
                <a:solidFill>
                  <a:srgbClr val="FF3300"/>
                </a:solidFill>
              </a:rPr>
              <a:t>probability </a:t>
            </a:r>
            <a:r>
              <a:rPr lang="en-US" sz="2400"/>
              <a:t>from z = </a:t>
            </a:r>
            <a:r>
              <a:rPr lang="en-US" sz="2400">
                <a:sym typeface="Arial" pitchFamily="34" charset="0"/>
              </a:rPr>
              <a:t>0</a:t>
            </a:r>
            <a:r>
              <a:rPr lang="en-US" sz="2400"/>
              <a:t> up to the desired z value</a:t>
            </a:r>
          </a:p>
        </p:txBody>
      </p:sp>
      <p:graphicFrame>
        <p:nvGraphicFramePr>
          <p:cNvPr id="356356" name="Object 4"/>
          <p:cNvGraphicFramePr>
            <a:graphicFrameLocks noChangeAspect="1"/>
          </p:cNvGraphicFramePr>
          <p:nvPr/>
        </p:nvGraphicFramePr>
        <p:xfrm>
          <a:off x="3276600" y="2819400"/>
          <a:ext cx="3679825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ocument" r:id="rId3" imgW="6097922" imgH="3956103" progId="Word.Document.8">
                  <p:embed/>
                </p:oleObj>
              </mc:Choice>
              <mc:Fallback>
                <p:oleObj name="Document" r:id="rId3" imgW="6097922" imgH="395610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819400"/>
                        <a:ext cx="3679825" cy="238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6357" name="Line 5"/>
          <p:cNvSpPr>
            <a:spLocks noChangeShapeType="1"/>
          </p:cNvSpPr>
          <p:nvPr/>
        </p:nvSpPr>
        <p:spPr bwMode="auto">
          <a:xfrm flipH="1" flipV="1">
            <a:off x="4876800" y="5029200"/>
            <a:ext cx="4572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6360" name="Text Box 8"/>
          <p:cNvSpPr txBox="1">
            <a:spLocks noChangeArrowheads="1"/>
          </p:cNvSpPr>
          <p:nvPr/>
        </p:nvSpPr>
        <p:spPr bwMode="auto">
          <a:xfrm>
            <a:off x="4114800" y="48006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FF3300"/>
                </a:solidFill>
              </a:rPr>
              <a:t>.4772</a:t>
            </a:r>
          </a:p>
        </p:txBody>
      </p:sp>
      <p:sp>
        <p:nvSpPr>
          <p:cNvPr id="356361" name="Text Box 9"/>
          <p:cNvSpPr txBox="1">
            <a:spLocks noChangeArrowheads="1"/>
          </p:cNvSpPr>
          <p:nvPr/>
        </p:nvSpPr>
        <p:spPr bwMode="auto">
          <a:xfrm>
            <a:off x="3200400" y="56388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2.0</a:t>
            </a:r>
          </a:p>
        </p:txBody>
      </p:sp>
      <p:sp>
        <p:nvSpPr>
          <p:cNvPr id="356362" name="Text Box 10"/>
          <p:cNvSpPr txBox="1">
            <a:spLocks noChangeArrowheads="1"/>
          </p:cNvSpPr>
          <p:nvPr/>
        </p:nvSpPr>
        <p:spPr bwMode="auto">
          <a:xfrm>
            <a:off x="1295400" y="5638800"/>
            <a:ext cx="3505200" cy="466725"/>
          </a:xfrm>
          <a:prstGeom prst="rect">
            <a:avLst/>
          </a:prstGeom>
          <a:solidFill>
            <a:srgbClr val="FFFFC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1C1C1C"/>
                </a:solidFill>
              </a:rPr>
              <a:t>P(</a:t>
            </a:r>
            <a:r>
              <a:rPr lang="en-US" sz="2400" b="1">
                <a:solidFill>
                  <a:srgbClr val="1C1C1C"/>
                </a:solidFill>
                <a:sym typeface="Arial" pitchFamily="34" charset="0"/>
              </a:rPr>
              <a:t>0</a:t>
            </a:r>
            <a:r>
              <a:rPr lang="en-US" sz="2400" b="1">
                <a:solidFill>
                  <a:srgbClr val="1C1C1C"/>
                </a:solidFill>
              </a:rPr>
              <a:t> &lt; z &lt; 2.00) =</a:t>
            </a:r>
            <a:r>
              <a:rPr lang="en-US" sz="2400" b="1">
                <a:solidFill>
                  <a:srgbClr val="FF3300"/>
                </a:solidFill>
              </a:rPr>
              <a:t> .4772</a:t>
            </a:r>
          </a:p>
        </p:txBody>
      </p:sp>
      <p:sp>
        <p:nvSpPr>
          <p:cNvPr id="356363" name="Rectangle 11"/>
          <p:cNvSpPr>
            <a:spLocks noChangeArrowheads="1"/>
          </p:cNvSpPr>
          <p:nvPr/>
        </p:nvSpPr>
        <p:spPr bwMode="auto">
          <a:xfrm>
            <a:off x="381000" y="3429000"/>
            <a:ext cx="2819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/>
          <a:p>
            <a:pPr marL="571500" indent="-571500" algn="l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sz="2300">
                <a:solidFill>
                  <a:srgbClr val="000000"/>
                </a:solidFill>
              </a:rPr>
              <a:t>      </a:t>
            </a:r>
            <a:r>
              <a:rPr lang="en-US" sz="2400">
                <a:solidFill>
                  <a:srgbClr val="000000"/>
                </a:solidFill>
              </a:rPr>
              <a:t>The </a:t>
            </a:r>
            <a:r>
              <a:rPr lang="en-US" sz="2400">
                <a:solidFill>
                  <a:srgbClr val="3333CC"/>
                </a:solidFill>
              </a:rPr>
              <a:t>row </a:t>
            </a:r>
            <a:r>
              <a:rPr lang="en-US" sz="2400">
                <a:solidFill>
                  <a:srgbClr val="000000"/>
                </a:solidFill>
              </a:rPr>
              <a:t>shows the value of z to the first decimal point</a:t>
            </a:r>
          </a:p>
        </p:txBody>
      </p:sp>
      <p:sp>
        <p:nvSpPr>
          <p:cNvPr id="356364" name="Rectangle 12"/>
          <p:cNvSpPr>
            <a:spLocks noChangeArrowheads="1"/>
          </p:cNvSpPr>
          <p:nvPr/>
        </p:nvSpPr>
        <p:spPr bwMode="auto">
          <a:xfrm>
            <a:off x="3581400" y="1828800"/>
            <a:ext cx="4800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/>
          <a:p>
            <a:pPr marL="571500" indent="-571500" algn="l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sz="2300">
                <a:solidFill>
                  <a:srgbClr val="000000"/>
                </a:solidFill>
              </a:rPr>
              <a:t>      </a:t>
            </a:r>
            <a:r>
              <a:rPr lang="en-US" sz="2400">
                <a:solidFill>
                  <a:srgbClr val="000000"/>
                </a:solidFill>
              </a:rPr>
              <a:t>The </a:t>
            </a:r>
            <a:r>
              <a:rPr lang="en-US" sz="2400">
                <a:solidFill>
                  <a:srgbClr val="339933"/>
                </a:solidFill>
              </a:rPr>
              <a:t>column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rgbClr val="000000"/>
                </a:solidFill>
              </a:rPr>
              <a:t>gives the value of z to the second decimal point</a:t>
            </a:r>
          </a:p>
        </p:txBody>
      </p:sp>
      <p:sp>
        <p:nvSpPr>
          <p:cNvPr id="356365" name="Line 13"/>
          <p:cNvSpPr>
            <a:spLocks noChangeShapeType="1"/>
          </p:cNvSpPr>
          <p:nvPr/>
        </p:nvSpPr>
        <p:spPr bwMode="auto">
          <a:xfrm>
            <a:off x="4419600" y="3200400"/>
            <a:ext cx="0" cy="1600200"/>
          </a:xfrm>
          <a:prstGeom prst="line">
            <a:avLst/>
          </a:prstGeom>
          <a:noFill/>
          <a:ln w="28575" cap="rnd">
            <a:solidFill>
              <a:schemeClr val="bg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6366" name="Line 14"/>
          <p:cNvSpPr>
            <a:spLocks noChangeShapeType="1"/>
          </p:cNvSpPr>
          <p:nvPr/>
        </p:nvSpPr>
        <p:spPr bwMode="auto">
          <a:xfrm>
            <a:off x="3810000" y="4953000"/>
            <a:ext cx="381000" cy="0"/>
          </a:xfrm>
          <a:prstGeom prst="line">
            <a:avLst/>
          </a:prstGeom>
          <a:noFill/>
          <a:ln w="28575" cap="rnd">
            <a:solidFill>
              <a:schemeClr val="bg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6367" name="Text Box 15"/>
          <p:cNvSpPr txBox="1">
            <a:spLocks noChangeArrowheads="1"/>
          </p:cNvSpPr>
          <p:nvPr/>
        </p:nvSpPr>
        <p:spPr bwMode="auto">
          <a:xfrm>
            <a:off x="3124200" y="48006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3333CC"/>
                </a:solidFill>
              </a:rPr>
              <a:t>2.0</a:t>
            </a:r>
          </a:p>
        </p:txBody>
      </p:sp>
      <p:sp>
        <p:nvSpPr>
          <p:cNvPr id="356368" name="Text Box 16"/>
          <p:cNvSpPr txBox="1">
            <a:spLocks noChangeArrowheads="1"/>
          </p:cNvSpPr>
          <p:nvPr/>
        </p:nvSpPr>
        <p:spPr bwMode="auto">
          <a:xfrm>
            <a:off x="3352800" y="4191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 fontAlgn="base">
              <a:lnSpc>
                <a:spcPct val="40000"/>
              </a:lnSpc>
              <a:spcBef>
                <a:spcPct val="15000"/>
              </a:spcBef>
              <a:spcAft>
                <a:spcPct val="0"/>
              </a:spcAft>
            </a:pPr>
            <a:r>
              <a:rPr lang="en-US" sz="2400">
                <a:solidFill>
                  <a:srgbClr val="3333CC"/>
                </a:solidFill>
              </a:rPr>
              <a:t>.</a:t>
            </a:r>
          </a:p>
          <a:p>
            <a:pPr algn="ctr" rtl="0" fontAlgn="base">
              <a:lnSpc>
                <a:spcPct val="40000"/>
              </a:lnSpc>
              <a:spcBef>
                <a:spcPct val="15000"/>
              </a:spcBef>
              <a:spcAft>
                <a:spcPct val="0"/>
              </a:spcAft>
            </a:pPr>
            <a:r>
              <a:rPr lang="en-US" sz="2400">
                <a:solidFill>
                  <a:srgbClr val="3333CC"/>
                </a:solidFill>
              </a:rPr>
              <a:t>.</a:t>
            </a:r>
          </a:p>
          <a:p>
            <a:pPr algn="ctr" rtl="0" fontAlgn="base">
              <a:lnSpc>
                <a:spcPct val="40000"/>
              </a:lnSpc>
              <a:spcBef>
                <a:spcPct val="15000"/>
              </a:spcBef>
              <a:spcAft>
                <a:spcPct val="0"/>
              </a:spcAft>
            </a:pPr>
            <a:r>
              <a:rPr lang="en-US" sz="2400">
                <a:solidFill>
                  <a:srgbClr val="3333CC"/>
                </a:solidFill>
              </a:rPr>
              <a:t>.</a:t>
            </a:r>
          </a:p>
        </p:txBody>
      </p:sp>
      <p:sp>
        <p:nvSpPr>
          <p:cNvPr id="356369" name="Text Box 17"/>
          <p:cNvSpPr txBox="1">
            <a:spLocks noChangeArrowheads="1"/>
          </p:cNvSpPr>
          <p:nvPr/>
        </p:nvSpPr>
        <p:spPr bwMode="auto">
          <a:xfrm>
            <a:off x="7467600" y="1143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i="1">
                <a:solidFill>
                  <a:srgbClr val="000099"/>
                </a:solidFill>
                <a:latin typeface="Tahoma" pitchFamily="34" charset="0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18841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94EEA0BD-544B-40DC-BAAD-9A2046B00065}" type="slidenum">
              <a:rPr lang="en-US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6781800" cy="1143000"/>
          </a:xfrm>
        </p:spPr>
        <p:txBody>
          <a:bodyPr/>
          <a:lstStyle/>
          <a:p>
            <a:pPr defTabSz="914400">
              <a:lnSpc>
                <a:spcPct val="85000"/>
              </a:lnSpc>
            </a:pPr>
            <a:r>
              <a:rPr lang="en-US"/>
              <a:t>General Procedure for Finding Probabilities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990600" y="3048000"/>
            <a:ext cx="7162800" cy="3200400"/>
          </a:xfrm>
        </p:spPr>
        <p:txBody>
          <a:bodyPr/>
          <a:lstStyle/>
          <a:p>
            <a:pPr marL="0" indent="0" defTabSz="914400">
              <a:lnSpc>
                <a:spcPct val="95000"/>
              </a:lnSpc>
              <a:buSzPct val="80000"/>
            </a:pPr>
            <a:r>
              <a:rPr lang="en-US" sz="2400">
                <a:solidFill>
                  <a:srgbClr val="F8F8F8"/>
                </a:solidFill>
              </a:rPr>
              <a:t>  </a:t>
            </a:r>
            <a:r>
              <a:rPr lang="en-US"/>
              <a:t>Draw the normal curve for the problem in</a:t>
            </a:r>
          </a:p>
          <a:p>
            <a:pPr marL="0" indent="0" defTabSz="914400">
              <a:lnSpc>
                <a:spcPct val="95000"/>
              </a:lnSpc>
              <a:buFont typeface="Wingdings" pitchFamily="2" charset="2"/>
              <a:buNone/>
            </a:pPr>
            <a:r>
              <a:rPr lang="en-US"/>
              <a:t>              terms of x</a:t>
            </a:r>
          </a:p>
          <a:p>
            <a:pPr marL="0" indent="0" defTabSz="914400">
              <a:lnSpc>
                <a:spcPct val="95000"/>
              </a:lnSpc>
            </a:pPr>
            <a:endParaRPr lang="en-US"/>
          </a:p>
          <a:p>
            <a:pPr marL="0" indent="0" defTabSz="914400">
              <a:lnSpc>
                <a:spcPct val="55000"/>
              </a:lnSpc>
            </a:pPr>
            <a:r>
              <a:rPr lang="en-US"/>
              <a:t>  Translate x-values to z-values</a:t>
            </a:r>
          </a:p>
          <a:p>
            <a:pPr marL="0" indent="0" defTabSz="914400">
              <a:lnSpc>
                <a:spcPct val="95000"/>
              </a:lnSpc>
            </a:pPr>
            <a:endParaRPr lang="en-US"/>
          </a:p>
          <a:p>
            <a:pPr marL="0" indent="0" defTabSz="914400">
              <a:lnSpc>
                <a:spcPct val="95000"/>
              </a:lnSpc>
            </a:pPr>
            <a:r>
              <a:rPr lang="en-US"/>
              <a:t>  Use the Standard Normal Table</a:t>
            </a:r>
            <a:endParaRPr lang="en-US" sz="3200"/>
          </a:p>
        </p:txBody>
      </p:sp>
      <p:sp>
        <p:nvSpPr>
          <p:cNvPr id="354308" name="Text Box 4"/>
          <p:cNvSpPr txBox="1">
            <a:spLocks noChangeArrowheads="1"/>
          </p:cNvSpPr>
          <p:nvPr/>
        </p:nvSpPr>
        <p:spPr bwMode="auto">
          <a:xfrm>
            <a:off x="1066800" y="1828800"/>
            <a:ext cx="7010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3333CC"/>
                </a:solidFill>
              </a:rPr>
              <a:t>To find  P(a &lt; x &lt; b)  when  x  is distributed normally:</a:t>
            </a:r>
          </a:p>
        </p:txBody>
      </p:sp>
    </p:spTree>
    <p:extLst>
      <p:ext uri="{BB962C8B-B14F-4D97-AF65-F5344CB8AC3E}">
        <p14:creationId xmlns:p14="http://schemas.microsoft.com/office/powerpoint/2010/main" val="104785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2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2E029BE4-C165-4C7B-98AA-41A11DE8441F}" type="slidenum">
              <a:rPr lang="en-US">
                <a:solidFill>
                  <a:srgbClr val="000000"/>
                </a:solidFill>
              </a:rPr>
              <a:pPr/>
              <a:t>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13397" name="Freeform 53"/>
          <p:cNvSpPr>
            <a:spLocks/>
          </p:cNvSpPr>
          <p:nvPr/>
        </p:nvSpPr>
        <p:spPr bwMode="auto">
          <a:xfrm>
            <a:off x="6505575" y="2892425"/>
            <a:ext cx="311150" cy="1654175"/>
          </a:xfrm>
          <a:custGeom>
            <a:avLst/>
            <a:gdLst>
              <a:gd name="T0" fmla="*/ 2 w 196"/>
              <a:gd name="T1" fmla="*/ 1040 h 1042"/>
              <a:gd name="T2" fmla="*/ 0 w 196"/>
              <a:gd name="T3" fmla="*/ 0 h 1042"/>
              <a:gd name="T4" fmla="*/ 30 w 196"/>
              <a:gd name="T5" fmla="*/ 2 h 1042"/>
              <a:gd name="T6" fmla="*/ 66 w 196"/>
              <a:gd name="T7" fmla="*/ 18 h 1042"/>
              <a:gd name="T8" fmla="*/ 102 w 196"/>
              <a:gd name="T9" fmla="*/ 51 h 1042"/>
              <a:gd name="T10" fmla="*/ 138 w 196"/>
              <a:gd name="T11" fmla="*/ 85 h 1042"/>
              <a:gd name="T12" fmla="*/ 174 w 196"/>
              <a:gd name="T13" fmla="*/ 136 h 1042"/>
              <a:gd name="T14" fmla="*/ 196 w 196"/>
              <a:gd name="T15" fmla="*/ 158 h 1042"/>
              <a:gd name="T16" fmla="*/ 196 w 196"/>
              <a:gd name="T17" fmla="*/ 1042 h 1042"/>
              <a:gd name="T18" fmla="*/ 2 w 196"/>
              <a:gd name="T19" fmla="*/ 1040 h 1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6" h="1042">
                <a:moveTo>
                  <a:pt x="2" y="1040"/>
                </a:moveTo>
                <a:lnTo>
                  <a:pt x="0" y="0"/>
                </a:lnTo>
                <a:lnTo>
                  <a:pt x="30" y="2"/>
                </a:lnTo>
                <a:lnTo>
                  <a:pt x="66" y="18"/>
                </a:lnTo>
                <a:lnTo>
                  <a:pt x="102" y="51"/>
                </a:lnTo>
                <a:lnTo>
                  <a:pt x="138" y="85"/>
                </a:lnTo>
                <a:lnTo>
                  <a:pt x="174" y="136"/>
                </a:lnTo>
                <a:lnTo>
                  <a:pt x="196" y="158"/>
                </a:lnTo>
                <a:lnTo>
                  <a:pt x="196" y="1042"/>
                </a:lnTo>
                <a:lnTo>
                  <a:pt x="2" y="104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3395" name="Rectangle 51"/>
          <p:cNvSpPr>
            <a:spLocks noChangeArrowheads="1"/>
          </p:cNvSpPr>
          <p:nvPr/>
        </p:nvSpPr>
        <p:spPr bwMode="auto">
          <a:xfrm>
            <a:off x="5562600" y="5334000"/>
            <a:ext cx="2590800" cy="121920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152400"/>
            <a:ext cx="6781800" cy="1143000"/>
          </a:xfrm>
        </p:spPr>
        <p:txBody>
          <a:bodyPr/>
          <a:lstStyle/>
          <a:p>
            <a:pPr defTabSz="914400"/>
            <a:r>
              <a:rPr lang="en-US"/>
              <a:t>Z Table example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600200"/>
            <a:ext cx="8077200" cy="990600"/>
          </a:xfrm>
        </p:spPr>
        <p:txBody>
          <a:bodyPr/>
          <a:lstStyle/>
          <a:p>
            <a:pPr marL="571500" indent="-571500" defTabSz="914400"/>
            <a:r>
              <a:rPr lang="en-US"/>
              <a:t>Suppose  x  is normal with mean 8.0 and standard deviation 5.0.  Find P(8 &lt; x &lt; 8.6)</a:t>
            </a:r>
          </a:p>
          <a:p>
            <a:pPr marL="571500" indent="-571500" defTabSz="914400">
              <a:lnSpc>
                <a:spcPct val="90000"/>
              </a:lnSpc>
            </a:pPr>
            <a:endParaRPr lang="en-US" sz="2700"/>
          </a:p>
        </p:txBody>
      </p:sp>
      <p:sp>
        <p:nvSpPr>
          <p:cNvPr id="313348" name="Text Box 4"/>
          <p:cNvSpPr txBox="1">
            <a:spLocks noChangeArrowheads="1"/>
          </p:cNvSpPr>
          <p:nvPr/>
        </p:nvSpPr>
        <p:spPr bwMode="auto">
          <a:xfrm>
            <a:off x="5638800" y="5410200"/>
            <a:ext cx="2590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1C1C1C"/>
                </a:solidFill>
              </a:rPr>
              <a:t>   P(</a:t>
            </a:r>
            <a:r>
              <a:rPr lang="en-US" sz="2400">
                <a:solidFill>
                  <a:srgbClr val="1C1C1C"/>
                </a:solidFill>
                <a:sym typeface="Arial" pitchFamily="34" charset="0"/>
              </a:rPr>
              <a:t>8 &lt; x &lt; 8.6)</a:t>
            </a:r>
          </a:p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1C1C1C"/>
                </a:solidFill>
              </a:rPr>
              <a:t>= </a:t>
            </a:r>
            <a:r>
              <a:rPr lang="en-US" sz="2400">
                <a:solidFill>
                  <a:srgbClr val="3333CC"/>
                </a:solidFill>
              </a:rPr>
              <a:t>P(</a:t>
            </a:r>
            <a:r>
              <a:rPr lang="en-US" sz="2400">
                <a:solidFill>
                  <a:srgbClr val="3333CC"/>
                </a:solidFill>
                <a:sym typeface="Arial" pitchFamily="34" charset="0"/>
              </a:rPr>
              <a:t>0 &lt; z &lt; 0.12)</a:t>
            </a:r>
          </a:p>
        </p:txBody>
      </p:sp>
      <p:sp>
        <p:nvSpPr>
          <p:cNvPr id="313353" name="Freeform 9"/>
          <p:cNvSpPr>
            <a:spLocks/>
          </p:cNvSpPr>
          <p:nvPr/>
        </p:nvSpPr>
        <p:spPr bwMode="auto">
          <a:xfrm>
            <a:off x="6499225" y="2895600"/>
            <a:ext cx="6350" cy="1644650"/>
          </a:xfrm>
          <a:custGeom>
            <a:avLst/>
            <a:gdLst>
              <a:gd name="T0" fmla="*/ 0 w 4"/>
              <a:gd name="T1" fmla="*/ 0 h 1036"/>
              <a:gd name="T2" fmla="*/ 4 w 4"/>
              <a:gd name="T3" fmla="*/ 1036 h 10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1036">
                <a:moveTo>
                  <a:pt x="0" y="0"/>
                </a:moveTo>
                <a:lnTo>
                  <a:pt x="4" y="1036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3354" name="Freeform 10"/>
          <p:cNvSpPr>
            <a:spLocks/>
          </p:cNvSpPr>
          <p:nvPr/>
        </p:nvSpPr>
        <p:spPr bwMode="auto">
          <a:xfrm>
            <a:off x="6513513" y="2895600"/>
            <a:ext cx="1635125" cy="1573213"/>
          </a:xfrm>
          <a:custGeom>
            <a:avLst/>
            <a:gdLst>
              <a:gd name="T0" fmla="*/ 1029 w 1030"/>
              <a:gd name="T1" fmla="*/ 990 h 991"/>
              <a:gd name="T2" fmla="*/ 921 w 1030"/>
              <a:gd name="T3" fmla="*/ 980 h 991"/>
              <a:gd name="T4" fmla="*/ 866 w 1030"/>
              <a:gd name="T5" fmla="*/ 967 h 991"/>
              <a:gd name="T6" fmla="*/ 813 w 1030"/>
              <a:gd name="T7" fmla="*/ 952 h 991"/>
              <a:gd name="T8" fmla="*/ 758 w 1030"/>
              <a:gd name="T9" fmla="*/ 929 h 991"/>
              <a:gd name="T10" fmla="*/ 703 w 1030"/>
              <a:gd name="T11" fmla="*/ 897 h 991"/>
              <a:gd name="T12" fmla="*/ 651 w 1030"/>
              <a:gd name="T13" fmla="*/ 857 h 991"/>
              <a:gd name="T14" fmla="*/ 541 w 1030"/>
              <a:gd name="T15" fmla="*/ 743 h 991"/>
              <a:gd name="T16" fmla="*/ 433 w 1030"/>
              <a:gd name="T17" fmla="*/ 581 h 991"/>
              <a:gd name="T18" fmla="*/ 325 w 1030"/>
              <a:gd name="T19" fmla="*/ 386 h 991"/>
              <a:gd name="T20" fmla="*/ 270 w 1030"/>
              <a:gd name="T21" fmla="*/ 287 h 991"/>
              <a:gd name="T22" fmla="*/ 215 w 1030"/>
              <a:gd name="T23" fmla="*/ 196 h 991"/>
              <a:gd name="T24" fmla="*/ 163 w 1030"/>
              <a:gd name="T25" fmla="*/ 116 h 991"/>
              <a:gd name="T26" fmla="*/ 108 w 1030"/>
              <a:gd name="T27" fmla="*/ 53 h 991"/>
              <a:gd name="T28" fmla="*/ 53 w 1030"/>
              <a:gd name="T29" fmla="*/ 13 h 991"/>
              <a:gd name="T30" fmla="*/ 0 w 1030"/>
              <a:gd name="T31" fmla="*/ 0 h 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3355" name="Freeform 11"/>
          <p:cNvSpPr>
            <a:spLocks/>
          </p:cNvSpPr>
          <p:nvPr/>
        </p:nvSpPr>
        <p:spPr bwMode="auto">
          <a:xfrm>
            <a:off x="4876800" y="2895600"/>
            <a:ext cx="1638300" cy="1573213"/>
          </a:xfrm>
          <a:custGeom>
            <a:avLst/>
            <a:gdLst>
              <a:gd name="T0" fmla="*/ 0 w 1032"/>
              <a:gd name="T1" fmla="*/ 990 h 991"/>
              <a:gd name="T2" fmla="*/ 108 w 1032"/>
              <a:gd name="T3" fmla="*/ 980 h 991"/>
              <a:gd name="T4" fmla="*/ 163 w 1032"/>
              <a:gd name="T5" fmla="*/ 967 h 991"/>
              <a:gd name="T6" fmla="*/ 218 w 1032"/>
              <a:gd name="T7" fmla="*/ 952 h 991"/>
              <a:gd name="T8" fmla="*/ 271 w 1032"/>
              <a:gd name="T9" fmla="*/ 929 h 991"/>
              <a:gd name="T10" fmla="*/ 326 w 1032"/>
              <a:gd name="T11" fmla="*/ 897 h 991"/>
              <a:gd name="T12" fmla="*/ 381 w 1032"/>
              <a:gd name="T13" fmla="*/ 857 h 991"/>
              <a:gd name="T14" fmla="*/ 488 w 1032"/>
              <a:gd name="T15" fmla="*/ 743 h 991"/>
              <a:gd name="T16" fmla="*/ 596 w 1032"/>
              <a:gd name="T17" fmla="*/ 581 h 991"/>
              <a:gd name="T18" fmla="*/ 706 w 1032"/>
              <a:gd name="T19" fmla="*/ 386 h 991"/>
              <a:gd name="T20" fmla="*/ 759 w 1032"/>
              <a:gd name="T21" fmla="*/ 287 h 991"/>
              <a:gd name="T22" fmla="*/ 814 w 1032"/>
              <a:gd name="T23" fmla="*/ 196 h 991"/>
              <a:gd name="T24" fmla="*/ 868 w 1032"/>
              <a:gd name="T25" fmla="*/ 116 h 991"/>
              <a:gd name="T26" fmla="*/ 921 w 1032"/>
              <a:gd name="T27" fmla="*/ 53 h 991"/>
              <a:gd name="T28" fmla="*/ 976 w 1032"/>
              <a:gd name="T29" fmla="*/ 13 h 991"/>
              <a:gd name="T30" fmla="*/ 1031 w 1032"/>
              <a:gd name="T31" fmla="*/ 0 h 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3356" name="Freeform 12"/>
          <p:cNvSpPr>
            <a:spLocks/>
          </p:cNvSpPr>
          <p:nvPr/>
        </p:nvSpPr>
        <p:spPr bwMode="auto">
          <a:xfrm>
            <a:off x="4859338" y="4551363"/>
            <a:ext cx="3289300" cy="7937"/>
          </a:xfrm>
          <a:custGeom>
            <a:avLst/>
            <a:gdLst>
              <a:gd name="T0" fmla="*/ 0 w 2072"/>
              <a:gd name="T1" fmla="*/ 5 h 5"/>
              <a:gd name="T2" fmla="*/ 12 w 2072"/>
              <a:gd name="T3" fmla="*/ 0 h 5"/>
              <a:gd name="T4" fmla="*/ 2072 w 2072"/>
              <a:gd name="T5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2" h="5">
                <a:moveTo>
                  <a:pt x="0" y="5"/>
                </a:moveTo>
                <a:lnTo>
                  <a:pt x="12" y="0"/>
                </a:lnTo>
                <a:lnTo>
                  <a:pt x="2072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3357" name="Line 13"/>
          <p:cNvSpPr>
            <a:spLocks noChangeShapeType="1"/>
          </p:cNvSpPr>
          <p:nvPr/>
        </p:nvSpPr>
        <p:spPr bwMode="auto">
          <a:xfrm>
            <a:off x="4862513" y="2932113"/>
            <a:ext cx="1587" cy="0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3358" name="Line 14"/>
          <p:cNvSpPr>
            <a:spLocks noChangeShapeType="1"/>
          </p:cNvSpPr>
          <p:nvPr/>
        </p:nvSpPr>
        <p:spPr bwMode="auto">
          <a:xfrm>
            <a:off x="4862513" y="3082925"/>
            <a:ext cx="1587" cy="0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3377" name="Rectangle 33"/>
          <p:cNvSpPr>
            <a:spLocks noChangeArrowheads="1"/>
          </p:cNvSpPr>
          <p:nvPr/>
        </p:nvSpPr>
        <p:spPr bwMode="auto">
          <a:xfrm>
            <a:off x="2511425" y="3259138"/>
            <a:ext cx="920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3378" name="Rectangle 34"/>
          <p:cNvSpPr>
            <a:spLocks noChangeArrowheads="1"/>
          </p:cNvSpPr>
          <p:nvPr/>
        </p:nvSpPr>
        <p:spPr bwMode="auto">
          <a:xfrm>
            <a:off x="8153400" y="4953000"/>
            <a:ext cx="3810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3333CC"/>
                </a:solidFill>
              </a:rPr>
              <a:t>Z</a:t>
            </a:r>
          </a:p>
        </p:txBody>
      </p:sp>
      <p:sp>
        <p:nvSpPr>
          <p:cNvPr id="313379" name="Rectangle 35"/>
          <p:cNvSpPr>
            <a:spLocks noChangeArrowheads="1"/>
          </p:cNvSpPr>
          <p:nvPr/>
        </p:nvSpPr>
        <p:spPr bwMode="auto">
          <a:xfrm>
            <a:off x="6526213" y="4843463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3381" name="Rectangle 37"/>
          <p:cNvSpPr>
            <a:spLocks noChangeArrowheads="1"/>
          </p:cNvSpPr>
          <p:nvPr/>
        </p:nvSpPr>
        <p:spPr bwMode="auto">
          <a:xfrm>
            <a:off x="6553200" y="4953000"/>
            <a:ext cx="625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3333CC"/>
                </a:solidFill>
              </a:rPr>
              <a:t>0.12</a:t>
            </a:r>
            <a:endParaRPr lang="en-US" sz="2400" b="1">
              <a:solidFill>
                <a:srgbClr val="3333CC"/>
              </a:solidFill>
            </a:endParaRPr>
          </a:p>
        </p:txBody>
      </p:sp>
      <p:sp>
        <p:nvSpPr>
          <p:cNvPr id="313384" name="Rectangle 40"/>
          <p:cNvSpPr>
            <a:spLocks noChangeArrowheads="1"/>
          </p:cNvSpPr>
          <p:nvPr/>
        </p:nvSpPr>
        <p:spPr bwMode="auto">
          <a:xfrm>
            <a:off x="6248400" y="4953000"/>
            <a:ext cx="371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3333CC"/>
                </a:solidFill>
              </a:rPr>
              <a:t> 0</a:t>
            </a:r>
            <a:endParaRPr lang="en-US" sz="2400" b="1">
              <a:solidFill>
                <a:srgbClr val="3333CC"/>
              </a:solidFill>
            </a:endParaRPr>
          </a:p>
        </p:txBody>
      </p:sp>
      <p:sp>
        <p:nvSpPr>
          <p:cNvPr id="313390" name="Rectangle 46"/>
          <p:cNvSpPr>
            <a:spLocks noChangeArrowheads="1"/>
          </p:cNvSpPr>
          <p:nvPr/>
        </p:nvSpPr>
        <p:spPr bwMode="auto">
          <a:xfrm>
            <a:off x="8153400" y="4572000"/>
            <a:ext cx="3810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313391" name="Rectangle 47"/>
          <p:cNvSpPr>
            <a:spLocks noChangeArrowheads="1"/>
          </p:cNvSpPr>
          <p:nvPr/>
        </p:nvSpPr>
        <p:spPr bwMode="auto">
          <a:xfrm>
            <a:off x="6629400" y="4572000"/>
            <a:ext cx="498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8.6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313392" name="Rectangle 48"/>
          <p:cNvSpPr>
            <a:spLocks noChangeArrowheads="1"/>
          </p:cNvSpPr>
          <p:nvPr/>
        </p:nvSpPr>
        <p:spPr bwMode="auto">
          <a:xfrm>
            <a:off x="6248400" y="4572000"/>
            <a:ext cx="371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8</a:t>
            </a:r>
            <a:endParaRPr lang="en-US" sz="2400" b="1">
              <a:solidFill>
                <a:srgbClr val="000000"/>
              </a:solidFill>
            </a:endParaRPr>
          </a:p>
        </p:txBody>
      </p:sp>
      <p:graphicFrame>
        <p:nvGraphicFramePr>
          <p:cNvPr id="313393" name="Object 49"/>
          <p:cNvGraphicFramePr>
            <a:graphicFrameLocks noChangeAspect="1"/>
          </p:cNvGraphicFramePr>
          <p:nvPr/>
        </p:nvGraphicFramePr>
        <p:xfrm>
          <a:off x="838200" y="3657600"/>
          <a:ext cx="316706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1346040" imgH="393480" progId="Equation.3">
                  <p:embed/>
                </p:oleObj>
              </mc:Choice>
              <mc:Fallback>
                <p:oleObj name="Equation" r:id="rId3" imgW="1346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657600"/>
                        <a:ext cx="3167063" cy="849313"/>
                      </a:xfrm>
                      <a:prstGeom prst="rect">
                        <a:avLst/>
                      </a:prstGeom>
                      <a:solidFill>
                        <a:srgbClr val="FFFFC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394" name="Object 50"/>
          <p:cNvGraphicFramePr>
            <a:graphicFrameLocks noChangeAspect="1"/>
          </p:cNvGraphicFramePr>
          <p:nvPr/>
        </p:nvGraphicFramePr>
        <p:xfrm>
          <a:off x="609600" y="4876800"/>
          <a:ext cx="3971925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5" imgW="1688760" imgH="393480" progId="Equation.3">
                  <p:embed/>
                </p:oleObj>
              </mc:Choice>
              <mc:Fallback>
                <p:oleObj name="Equation" r:id="rId5" imgW="1688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76800"/>
                        <a:ext cx="3971925" cy="849313"/>
                      </a:xfrm>
                      <a:prstGeom prst="rect">
                        <a:avLst/>
                      </a:prstGeom>
                      <a:solidFill>
                        <a:srgbClr val="FFFFC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396" name="Text Box 52"/>
          <p:cNvSpPr txBox="1">
            <a:spLocks noChangeArrowheads="1"/>
          </p:cNvSpPr>
          <p:nvPr/>
        </p:nvSpPr>
        <p:spPr bwMode="auto">
          <a:xfrm>
            <a:off x="533400" y="29718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3333CC"/>
                </a:solidFill>
              </a:rPr>
              <a:t>Calculate z-values:</a:t>
            </a:r>
          </a:p>
        </p:txBody>
      </p:sp>
    </p:spTree>
    <p:extLst>
      <p:ext uri="{BB962C8B-B14F-4D97-AF65-F5344CB8AC3E}">
        <p14:creationId xmlns:p14="http://schemas.microsoft.com/office/powerpoint/2010/main" val="50381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20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B0A1F226-F3B4-43F6-8D5E-AB8F559B0670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9074" name="Line 2"/>
          <p:cNvSpPr>
            <a:spLocks noChangeShapeType="1"/>
          </p:cNvSpPr>
          <p:nvPr/>
        </p:nvSpPr>
        <p:spPr bwMode="auto">
          <a:xfrm>
            <a:off x="5257800" y="3962400"/>
            <a:ext cx="0" cy="198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59075" name="Line 3"/>
          <p:cNvSpPr>
            <a:spLocks noChangeShapeType="1"/>
          </p:cNvSpPr>
          <p:nvPr/>
        </p:nvSpPr>
        <p:spPr bwMode="auto">
          <a:xfrm flipH="1">
            <a:off x="5257800" y="5257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59076" name="Line 4"/>
          <p:cNvSpPr>
            <a:spLocks noChangeShapeType="1"/>
          </p:cNvSpPr>
          <p:nvPr/>
        </p:nvSpPr>
        <p:spPr bwMode="auto">
          <a:xfrm flipH="1">
            <a:off x="5257800" y="5943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59078" name="Line 6"/>
          <p:cNvSpPr>
            <a:spLocks noChangeShapeType="1"/>
          </p:cNvSpPr>
          <p:nvPr/>
        </p:nvSpPr>
        <p:spPr bwMode="auto">
          <a:xfrm>
            <a:off x="-2057400" y="50292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59080" name="Line 8"/>
          <p:cNvSpPr>
            <a:spLocks noChangeShapeType="1"/>
          </p:cNvSpPr>
          <p:nvPr/>
        </p:nvSpPr>
        <p:spPr bwMode="auto">
          <a:xfrm>
            <a:off x="-2057400" y="36576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59083" name="Line 11"/>
          <p:cNvSpPr>
            <a:spLocks noChangeShapeType="1"/>
          </p:cNvSpPr>
          <p:nvPr/>
        </p:nvSpPr>
        <p:spPr bwMode="auto">
          <a:xfrm>
            <a:off x="6248400" y="2590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59084" name="Rectangle 12"/>
          <p:cNvSpPr>
            <a:spLocks noChangeArrowheads="1"/>
          </p:cNvSpPr>
          <p:nvPr/>
        </p:nvSpPr>
        <p:spPr bwMode="auto">
          <a:xfrm>
            <a:off x="457200" y="533400"/>
            <a:ext cx="8248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59085" name="Rectangle 13"/>
          <p:cNvSpPr>
            <a:spLocks noChangeArrowheads="1"/>
          </p:cNvSpPr>
          <p:nvPr/>
        </p:nvSpPr>
        <p:spPr bwMode="auto">
          <a:xfrm>
            <a:off x="1524000" y="457200"/>
            <a:ext cx="70453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dirty="0">
                <a:solidFill>
                  <a:srgbClr val="333399"/>
                </a:solidFill>
              </a:rPr>
              <a:t>The Normal Distribution</a:t>
            </a:r>
          </a:p>
        </p:txBody>
      </p:sp>
      <p:sp>
        <p:nvSpPr>
          <p:cNvPr id="259086" name="Rectangle 14"/>
          <p:cNvSpPr>
            <a:spLocks noChangeArrowheads="1"/>
          </p:cNvSpPr>
          <p:nvPr/>
        </p:nvSpPr>
        <p:spPr bwMode="auto">
          <a:xfrm>
            <a:off x="5105400" y="2743200"/>
            <a:ext cx="2209800" cy="1196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Continuous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</a:rPr>
              <a:t>Probability Distributions</a:t>
            </a:r>
          </a:p>
        </p:txBody>
      </p:sp>
      <p:sp>
        <p:nvSpPr>
          <p:cNvPr id="259087" name="Line 15"/>
          <p:cNvSpPr>
            <a:spLocks noChangeShapeType="1"/>
          </p:cNvSpPr>
          <p:nvPr/>
        </p:nvSpPr>
        <p:spPr bwMode="auto">
          <a:xfrm>
            <a:off x="4343400" y="25908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59089" name="Line 17"/>
          <p:cNvSpPr>
            <a:spLocks noChangeShapeType="1"/>
          </p:cNvSpPr>
          <p:nvPr/>
        </p:nvSpPr>
        <p:spPr bwMode="auto">
          <a:xfrm>
            <a:off x="4343400" y="2438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59093" name="Rectangle 21"/>
          <p:cNvSpPr>
            <a:spLocks noChangeArrowheads="1"/>
          </p:cNvSpPr>
          <p:nvPr/>
        </p:nvSpPr>
        <p:spPr bwMode="auto">
          <a:xfrm>
            <a:off x="3276600" y="1600200"/>
            <a:ext cx="2286000" cy="831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E0B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Probability Distributions</a:t>
            </a:r>
          </a:p>
        </p:txBody>
      </p:sp>
      <p:sp>
        <p:nvSpPr>
          <p:cNvPr id="259095" name="Line 23"/>
          <p:cNvSpPr>
            <a:spLocks noChangeShapeType="1"/>
          </p:cNvSpPr>
          <p:nvPr/>
        </p:nvSpPr>
        <p:spPr bwMode="auto">
          <a:xfrm flipH="1">
            <a:off x="5257800" y="4572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59096" name="Line 24"/>
          <p:cNvSpPr>
            <a:spLocks noChangeShapeType="1"/>
          </p:cNvSpPr>
          <p:nvPr/>
        </p:nvSpPr>
        <p:spPr bwMode="auto">
          <a:xfrm>
            <a:off x="-2057400" y="43434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59097" name="Rectangle 25"/>
          <p:cNvSpPr>
            <a:spLocks noChangeArrowheads="1"/>
          </p:cNvSpPr>
          <p:nvPr/>
        </p:nvSpPr>
        <p:spPr bwMode="auto">
          <a:xfrm>
            <a:off x="5486400" y="4343400"/>
            <a:ext cx="1676400" cy="466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</a:rPr>
              <a:t>Normal</a:t>
            </a:r>
          </a:p>
        </p:txBody>
      </p:sp>
      <p:sp>
        <p:nvSpPr>
          <p:cNvPr id="259098" name="Rectangle 26"/>
          <p:cNvSpPr>
            <a:spLocks noChangeArrowheads="1"/>
          </p:cNvSpPr>
          <p:nvPr/>
        </p:nvSpPr>
        <p:spPr bwMode="auto">
          <a:xfrm>
            <a:off x="5486400" y="5029200"/>
            <a:ext cx="1676400" cy="46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</a:rPr>
              <a:t>Uniform</a:t>
            </a:r>
          </a:p>
        </p:txBody>
      </p:sp>
      <p:sp>
        <p:nvSpPr>
          <p:cNvPr id="259099" name="Rectangle 27"/>
          <p:cNvSpPr>
            <a:spLocks noChangeArrowheads="1"/>
          </p:cNvSpPr>
          <p:nvPr/>
        </p:nvSpPr>
        <p:spPr bwMode="auto">
          <a:xfrm>
            <a:off x="5486400" y="5715000"/>
            <a:ext cx="1981200" cy="46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</a:rPr>
              <a:t>Exponential</a:t>
            </a:r>
          </a:p>
        </p:txBody>
      </p:sp>
    </p:spTree>
    <p:extLst>
      <p:ext uri="{BB962C8B-B14F-4D97-AF65-F5344CB8AC3E}">
        <p14:creationId xmlns:p14="http://schemas.microsoft.com/office/powerpoint/2010/main" val="1496153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3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196501D7-69EA-4351-A136-F08DB92172A8}" type="slidenum">
              <a:rPr lang="en-US">
                <a:solidFill>
                  <a:srgbClr val="000000"/>
                </a:solidFill>
              </a:rPr>
              <a:pPr/>
              <a:t>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152400"/>
            <a:ext cx="6781800" cy="1143000"/>
          </a:xfrm>
        </p:spPr>
        <p:txBody>
          <a:bodyPr/>
          <a:lstStyle/>
          <a:p>
            <a:pPr defTabSz="914400"/>
            <a:r>
              <a:rPr lang="en-US"/>
              <a:t>Z Table example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600200"/>
            <a:ext cx="8077200" cy="990600"/>
          </a:xfrm>
        </p:spPr>
        <p:txBody>
          <a:bodyPr/>
          <a:lstStyle/>
          <a:p>
            <a:pPr marL="571500" indent="-571500" defTabSz="914400"/>
            <a:r>
              <a:rPr lang="en-US" sz="2700"/>
              <a:t>Suppose  x  is normal with mean 8.0 and standard deviation 5.0.  Find P(8 &lt; x &lt; 8.6)</a:t>
            </a:r>
          </a:p>
          <a:p>
            <a:pPr marL="571500" indent="-571500" defTabSz="914400">
              <a:lnSpc>
                <a:spcPct val="90000"/>
              </a:lnSpc>
            </a:pPr>
            <a:endParaRPr lang="en-US" sz="2700"/>
          </a:p>
        </p:txBody>
      </p:sp>
      <p:sp>
        <p:nvSpPr>
          <p:cNvPr id="361476" name="Text Box 4"/>
          <p:cNvSpPr txBox="1">
            <a:spLocks noChangeArrowheads="1"/>
          </p:cNvSpPr>
          <p:nvPr/>
        </p:nvSpPr>
        <p:spPr bwMode="auto">
          <a:xfrm>
            <a:off x="5334000" y="53340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1C1C1C"/>
                </a:solidFill>
              </a:rPr>
              <a:t>   </a:t>
            </a:r>
            <a:r>
              <a:rPr lang="en-US" sz="2400">
                <a:solidFill>
                  <a:srgbClr val="3333CC"/>
                </a:solidFill>
              </a:rPr>
              <a:t>P(</a:t>
            </a:r>
            <a:r>
              <a:rPr lang="en-US" sz="2400">
                <a:solidFill>
                  <a:srgbClr val="3333CC"/>
                </a:solidFill>
                <a:sym typeface="Arial" pitchFamily="34" charset="0"/>
              </a:rPr>
              <a:t>0 &lt; z &lt; 0.12)</a:t>
            </a:r>
          </a:p>
        </p:txBody>
      </p:sp>
      <p:sp>
        <p:nvSpPr>
          <p:cNvPr id="361477" name="Freeform 5"/>
          <p:cNvSpPr>
            <a:spLocks/>
          </p:cNvSpPr>
          <p:nvPr/>
        </p:nvSpPr>
        <p:spPr bwMode="auto">
          <a:xfrm>
            <a:off x="6472238" y="4476750"/>
            <a:ext cx="320675" cy="242888"/>
          </a:xfrm>
          <a:custGeom>
            <a:avLst/>
            <a:gdLst>
              <a:gd name="T0" fmla="*/ 12 w 202"/>
              <a:gd name="T1" fmla="*/ 141 h 153"/>
              <a:gd name="T2" fmla="*/ 105 w 202"/>
              <a:gd name="T3" fmla="*/ 145 h 153"/>
              <a:gd name="T4" fmla="*/ 162 w 202"/>
              <a:gd name="T5" fmla="*/ 144 h 153"/>
              <a:gd name="T6" fmla="*/ 192 w 202"/>
              <a:gd name="T7" fmla="*/ 147 h 153"/>
              <a:gd name="T8" fmla="*/ 201 w 202"/>
              <a:gd name="T9" fmla="*/ 132 h 153"/>
              <a:gd name="T10" fmla="*/ 187 w 202"/>
              <a:gd name="T11" fmla="*/ 24 h 153"/>
              <a:gd name="T12" fmla="*/ 150 w 202"/>
              <a:gd name="T13" fmla="*/ 0 h 153"/>
              <a:gd name="T14" fmla="*/ 70 w 202"/>
              <a:gd name="T15" fmla="*/ 46 h 153"/>
              <a:gd name="T16" fmla="*/ 51 w 202"/>
              <a:gd name="T17" fmla="*/ 52 h 153"/>
              <a:gd name="T18" fmla="*/ 27 w 202"/>
              <a:gd name="T19" fmla="*/ 57 h 153"/>
              <a:gd name="T20" fmla="*/ 7 w 202"/>
              <a:gd name="T21" fmla="*/ 73 h 153"/>
              <a:gd name="T22" fmla="*/ 0 w 202"/>
              <a:gd name="T23" fmla="*/ 90 h 153"/>
              <a:gd name="T24" fmla="*/ 1 w 202"/>
              <a:gd name="T25" fmla="*/ 133 h 153"/>
              <a:gd name="T26" fmla="*/ 12 w 202"/>
              <a:gd name="T27" fmla="*/ 141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2" h="153">
                <a:moveTo>
                  <a:pt x="12" y="141"/>
                </a:moveTo>
                <a:cubicBezTo>
                  <a:pt x="39" y="153"/>
                  <a:pt x="79" y="146"/>
                  <a:pt x="105" y="145"/>
                </a:cubicBezTo>
                <a:cubicBezTo>
                  <a:pt x="127" y="143"/>
                  <a:pt x="135" y="143"/>
                  <a:pt x="162" y="144"/>
                </a:cubicBezTo>
                <a:cubicBezTo>
                  <a:pt x="172" y="148"/>
                  <a:pt x="181" y="148"/>
                  <a:pt x="192" y="147"/>
                </a:cubicBezTo>
                <a:cubicBezTo>
                  <a:pt x="200" y="136"/>
                  <a:pt x="198" y="142"/>
                  <a:pt x="201" y="132"/>
                </a:cubicBezTo>
                <a:cubicBezTo>
                  <a:pt x="200" y="102"/>
                  <a:pt x="202" y="55"/>
                  <a:pt x="187" y="24"/>
                </a:cubicBezTo>
                <a:cubicBezTo>
                  <a:pt x="185" y="7"/>
                  <a:pt x="165" y="1"/>
                  <a:pt x="150" y="0"/>
                </a:cubicBezTo>
                <a:cubicBezTo>
                  <a:pt x="116" y="2"/>
                  <a:pt x="102" y="41"/>
                  <a:pt x="70" y="46"/>
                </a:cubicBezTo>
                <a:cubicBezTo>
                  <a:pt x="63" y="49"/>
                  <a:pt x="58" y="51"/>
                  <a:pt x="51" y="52"/>
                </a:cubicBezTo>
                <a:cubicBezTo>
                  <a:pt x="43" y="55"/>
                  <a:pt x="36" y="56"/>
                  <a:pt x="27" y="57"/>
                </a:cubicBezTo>
                <a:cubicBezTo>
                  <a:pt x="19" y="62"/>
                  <a:pt x="14" y="67"/>
                  <a:pt x="7" y="73"/>
                </a:cubicBezTo>
                <a:cubicBezTo>
                  <a:pt x="0" y="87"/>
                  <a:pt x="2" y="81"/>
                  <a:pt x="0" y="90"/>
                </a:cubicBezTo>
                <a:cubicBezTo>
                  <a:pt x="0" y="104"/>
                  <a:pt x="0" y="119"/>
                  <a:pt x="1" y="133"/>
                </a:cubicBezTo>
                <a:cubicBezTo>
                  <a:pt x="1" y="138"/>
                  <a:pt x="8" y="147"/>
                  <a:pt x="12" y="141"/>
                </a:cubicBezTo>
                <a:close/>
              </a:path>
            </a:pathLst>
          </a:cu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1478" name="Freeform 6"/>
          <p:cNvSpPr>
            <a:spLocks/>
          </p:cNvSpPr>
          <p:nvPr/>
        </p:nvSpPr>
        <p:spPr bwMode="auto">
          <a:xfrm>
            <a:off x="6432550" y="3060700"/>
            <a:ext cx="366713" cy="1625600"/>
          </a:xfrm>
          <a:custGeom>
            <a:avLst/>
            <a:gdLst>
              <a:gd name="T0" fmla="*/ 25 w 231"/>
              <a:gd name="T1" fmla="*/ 984 h 1024"/>
              <a:gd name="T2" fmla="*/ 37 w 231"/>
              <a:gd name="T3" fmla="*/ 572 h 1024"/>
              <a:gd name="T4" fmla="*/ 33 w 231"/>
              <a:gd name="T5" fmla="*/ 340 h 1024"/>
              <a:gd name="T6" fmla="*/ 29 w 231"/>
              <a:gd name="T7" fmla="*/ 140 h 1024"/>
              <a:gd name="T8" fmla="*/ 41 w 231"/>
              <a:gd name="T9" fmla="*/ 4 h 1024"/>
              <a:gd name="T10" fmla="*/ 133 w 231"/>
              <a:gd name="T11" fmla="*/ 28 h 1024"/>
              <a:gd name="T12" fmla="*/ 153 w 231"/>
              <a:gd name="T13" fmla="*/ 44 h 1024"/>
              <a:gd name="T14" fmla="*/ 161 w 231"/>
              <a:gd name="T15" fmla="*/ 56 h 1024"/>
              <a:gd name="T16" fmla="*/ 173 w 231"/>
              <a:gd name="T17" fmla="*/ 64 h 1024"/>
              <a:gd name="T18" fmla="*/ 209 w 231"/>
              <a:gd name="T19" fmla="*/ 112 h 1024"/>
              <a:gd name="T20" fmla="*/ 221 w 231"/>
              <a:gd name="T21" fmla="*/ 136 h 1024"/>
              <a:gd name="T22" fmla="*/ 213 w 231"/>
              <a:gd name="T23" fmla="*/ 216 h 1024"/>
              <a:gd name="T24" fmla="*/ 225 w 231"/>
              <a:gd name="T25" fmla="*/ 376 h 1024"/>
              <a:gd name="T26" fmla="*/ 221 w 231"/>
              <a:gd name="T27" fmla="*/ 444 h 1024"/>
              <a:gd name="T28" fmla="*/ 213 w 231"/>
              <a:gd name="T29" fmla="*/ 468 h 1024"/>
              <a:gd name="T30" fmla="*/ 209 w 231"/>
              <a:gd name="T31" fmla="*/ 636 h 1024"/>
              <a:gd name="T32" fmla="*/ 221 w 231"/>
              <a:gd name="T33" fmla="*/ 596 h 1024"/>
              <a:gd name="T34" fmla="*/ 173 w 231"/>
              <a:gd name="T35" fmla="*/ 980 h 1024"/>
              <a:gd name="T36" fmla="*/ 25 w 231"/>
              <a:gd name="T37" fmla="*/ 984 h 1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31" h="1024">
                <a:moveTo>
                  <a:pt x="25" y="984"/>
                </a:moveTo>
                <a:cubicBezTo>
                  <a:pt x="28" y="847"/>
                  <a:pt x="34" y="709"/>
                  <a:pt x="37" y="572"/>
                </a:cubicBezTo>
                <a:cubicBezTo>
                  <a:pt x="33" y="476"/>
                  <a:pt x="30" y="440"/>
                  <a:pt x="33" y="340"/>
                </a:cubicBezTo>
                <a:cubicBezTo>
                  <a:pt x="30" y="269"/>
                  <a:pt x="25" y="210"/>
                  <a:pt x="29" y="140"/>
                </a:cubicBezTo>
                <a:cubicBezTo>
                  <a:pt x="28" y="100"/>
                  <a:pt x="0" y="32"/>
                  <a:pt x="41" y="4"/>
                </a:cubicBezTo>
                <a:cubicBezTo>
                  <a:pt x="122" y="9"/>
                  <a:pt x="91" y="0"/>
                  <a:pt x="133" y="28"/>
                </a:cubicBezTo>
                <a:cubicBezTo>
                  <a:pt x="156" y="62"/>
                  <a:pt x="125" y="22"/>
                  <a:pt x="153" y="44"/>
                </a:cubicBezTo>
                <a:cubicBezTo>
                  <a:pt x="157" y="47"/>
                  <a:pt x="158" y="53"/>
                  <a:pt x="161" y="56"/>
                </a:cubicBezTo>
                <a:cubicBezTo>
                  <a:pt x="164" y="59"/>
                  <a:pt x="169" y="61"/>
                  <a:pt x="173" y="64"/>
                </a:cubicBezTo>
                <a:cubicBezTo>
                  <a:pt x="185" y="82"/>
                  <a:pt x="194" y="97"/>
                  <a:pt x="209" y="112"/>
                </a:cubicBezTo>
                <a:cubicBezTo>
                  <a:pt x="212" y="120"/>
                  <a:pt x="221" y="127"/>
                  <a:pt x="221" y="136"/>
                </a:cubicBezTo>
                <a:cubicBezTo>
                  <a:pt x="221" y="163"/>
                  <a:pt x="213" y="216"/>
                  <a:pt x="213" y="216"/>
                </a:cubicBezTo>
                <a:cubicBezTo>
                  <a:pt x="215" y="282"/>
                  <a:pt x="217" y="319"/>
                  <a:pt x="225" y="376"/>
                </a:cubicBezTo>
                <a:cubicBezTo>
                  <a:pt x="224" y="399"/>
                  <a:pt x="224" y="421"/>
                  <a:pt x="221" y="444"/>
                </a:cubicBezTo>
                <a:cubicBezTo>
                  <a:pt x="220" y="452"/>
                  <a:pt x="213" y="468"/>
                  <a:pt x="213" y="468"/>
                </a:cubicBezTo>
                <a:cubicBezTo>
                  <a:pt x="207" y="564"/>
                  <a:pt x="209" y="508"/>
                  <a:pt x="209" y="636"/>
                </a:cubicBezTo>
                <a:cubicBezTo>
                  <a:pt x="213" y="623"/>
                  <a:pt x="222" y="582"/>
                  <a:pt x="221" y="596"/>
                </a:cubicBezTo>
                <a:cubicBezTo>
                  <a:pt x="208" y="724"/>
                  <a:pt x="231" y="865"/>
                  <a:pt x="173" y="980"/>
                </a:cubicBezTo>
                <a:cubicBezTo>
                  <a:pt x="151" y="1024"/>
                  <a:pt x="74" y="983"/>
                  <a:pt x="25" y="984"/>
                </a:cubicBezTo>
                <a:close/>
              </a:path>
            </a:pathLst>
          </a:cu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1479" name="Line 7"/>
          <p:cNvSpPr>
            <a:spLocks noChangeShapeType="1"/>
          </p:cNvSpPr>
          <p:nvPr/>
        </p:nvSpPr>
        <p:spPr bwMode="auto">
          <a:xfrm>
            <a:off x="6783388" y="3321050"/>
            <a:ext cx="0" cy="1371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1480" name="Line 8"/>
          <p:cNvSpPr>
            <a:spLocks noChangeShapeType="1"/>
          </p:cNvSpPr>
          <p:nvPr/>
        </p:nvSpPr>
        <p:spPr bwMode="auto">
          <a:xfrm>
            <a:off x="6478588" y="3092450"/>
            <a:ext cx="0" cy="1600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1481" name="Freeform 9"/>
          <p:cNvSpPr>
            <a:spLocks/>
          </p:cNvSpPr>
          <p:nvPr/>
        </p:nvSpPr>
        <p:spPr bwMode="auto">
          <a:xfrm>
            <a:off x="6513513" y="3048000"/>
            <a:ext cx="1635125" cy="1573213"/>
          </a:xfrm>
          <a:custGeom>
            <a:avLst/>
            <a:gdLst>
              <a:gd name="T0" fmla="*/ 1029 w 1030"/>
              <a:gd name="T1" fmla="*/ 990 h 991"/>
              <a:gd name="T2" fmla="*/ 921 w 1030"/>
              <a:gd name="T3" fmla="*/ 980 h 991"/>
              <a:gd name="T4" fmla="*/ 866 w 1030"/>
              <a:gd name="T5" fmla="*/ 967 h 991"/>
              <a:gd name="T6" fmla="*/ 813 w 1030"/>
              <a:gd name="T7" fmla="*/ 952 h 991"/>
              <a:gd name="T8" fmla="*/ 758 w 1030"/>
              <a:gd name="T9" fmla="*/ 929 h 991"/>
              <a:gd name="T10" fmla="*/ 703 w 1030"/>
              <a:gd name="T11" fmla="*/ 897 h 991"/>
              <a:gd name="T12" fmla="*/ 651 w 1030"/>
              <a:gd name="T13" fmla="*/ 857 h 991"/>
              <a:gd name="T14" fmla="*/ 541 w 1030"/>
              <a:gd name="T15" fmla="*/ 743 h 991"/>
              <a:gd name="T16" fmla="*/ 433 w 1030"/>
              <a:gd name="T17" fmla="*/ 581 h 991"/>
              <a:gd name="T18" fmla="*/ 325 w 1030"/>
              <a:gd name="T19" fmla="*/ 386 h 991"/>
              <a:gd name="T20" fmla="*/ 270 w 1030"/>
              <a:gd name="T21" fmla="*/ 287 h 991"/>
              <a:gd name="T22" fmla="*/ 215 w 1030"/>
              <a:gd name="T23" fmla="*/ 196 h 991"/>
              <a:gd name="T24" fmla="*/ 163 w 1030"/>
              <a:gd name="T25" fmla="*/ 116 h 991"/>
              <a:gd name="T26" fmla="*/ 108 w 1030"/>
              <a:gd name="T27" fmla="*/ 53 h 991"/>
              <a:gd name="T28" fmla="*/ 53 w 1030"/>
              <a:gd name="T29" fmla="*/ 13 h 991"/>
              <a:gd name="T30" fmla="*/ 0 w 1030"/>
              <a:gd name="T31" fmla="*/ 0 h 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1482" name="Freeform 10"/>
          <p:cNvSpPr>
            <a:spLocks/>
          </p:cNvSpPr>
          <p:nvPr/>
        </p:nvSpPr>
        <p:spPr bwMode="auto">
          <a:xfrm>
            <a:off x="4876800" y="3048000"/>
            <a:ext cx="1638300" cy="1573213"/>
          </a:xfrm>
          <a:custGeom>
            <a:avLst/>
            <a:gdLst>
              <a:gd name="T0" fmla="*/ 0 w 1032"/>
              <a:gd name="T1" fmla="*/ 990 h 991"/>
              <a:gd name="T2" fmla="*/ 108 w 1032"/>
              <a:gd name="T3" fmla="*/ 980 h 991"/>
              <a:gd name="T4" fmla="*/ 163 w 1032"/>
              <a:gd name="T5" fmla="*/ 967 h 991"/>
              <a:gd name="T6" fmla="*/ 218 w 1032"/>
              <a:gd name="T7" fmla="*/ 952 h 991"/>
              <a:gd name="T8" fmla="*/ 271 w 1032"/>
              <a:gd name="T9" fmla="*/ 929 h 991"/>
              <a:gd name="T10" fmla="*/ 326 w 1032"/>
              <a:gd name="T11" fmla="*/ 897 h 991"/>
              <a:gd name="T12" fmla="*/ 381 w 1032"/>
              <a:gd name="T13" fmla="*/ 857 h 991"/>
              <a:gd name="T14" fmla="*/ 488 w 1032"/>
              <a:gd name="T15" fmla="*/ 743 h 991"/>
              <a:gd name="T16" fmla="*/ 596 w 1032"/>
              <a:gd name="T17" fmla="*/ 581 h 991"/>
              <a:gd name="T18" fmla="*/ 706 w 1032"/>
              <a:gd name="T19" fmla="*/ 386 h 991"/>
              <a:gd name="T20" fmla="*/ 759 w 1032"/>
              <a:gd name="T21" fmla="*/ 287 h 991"/>
              <a:gd name="T22" fmla="*/ 814 w 1032"/>
              <a:gd name="T23" fmla="*/ 196 h 991"/>
              <a:gd name="T24" fmla="*/ 868 w 1032"/>
              <a:gd name="T25" fmla="*/ 116 h 991"/>
              <a:gd name="T26" fmla="*/ 921 w 1032"/>
              <a:gd name="T27" fmla="*/ 53 h 991"/>
              <a:gd name="T28" fmla="*/ 976 w 1032"/>
              <a:gd name="T29" fmla="*/ 13 h 991"/>
              <a:gd name="T30" fmla="*/ 1031 w 1032"/>
              <a:gd name="T31" fmla="*/ 0 h 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1483" name="Freeform 11"/>
          <p:cNvSpPr>
            <a:spLocks/>
          </p:cNvSpPr>
          <p:nvPr/>
        </p:nvSpPr>
        <p:spPr bwMode="auto">
          <a:xfrm>
            <a:off x="4859338" y="4703763"/>
            <a:ext cx="3289300" cy="7937"/>
          </a:xfrm>
          <a:custGeom>
            <a:avLst/>
            <a:gdLst>
              <a:gd name="T0" fmla="*/ 0 w 2072"/>
              <a:gd name="T1" fmla="*/ 5 h 5"/>
              <a:gd name="T2" fmla="*/ 12 w 2072"/>
              <a:gd name="T3" fmla="*/ 0 h 5"/>
              <a:gd name="T4" fmla="*/ 2072 w 2072"/>
              <a:gd name="T5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2" h="5">
                <a:moveTo>
                  <a:pt x="0" y="5"/>
                </a:moveTo>
                <a:lnTo>
                  <a:pt x="12" y="0"/>
                </a:lnTo>
                <a:lnTo>
                  <a:pt x="2072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1504" name="Rectangle 32"/>
          <p:cNvSpPr>
            <a:spLocks noChangeArrowheads="1"/>
          </p:cNvSpPr>
          <p:nvPr/>
        </p:nvSpPr>
        <p:spPr bwMode="auto">
          <a:xfrm>
            <a:off x="2511425" y="3411538"/>
            <a:ext cx="920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1505" name="Rectangle 33"/>
          <p:cNvSpPr>
            <a:spLocks noChangeArrowheads="1"/>
          </p:cNvSpPr>
          <p:nvPr/>
        </p:nvSpPr>
        <p:spPr bwMode="auto">
          <a:xfrm>
            <a:off x="8153400" y="4648200"/>
            <a:ext cx="3810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3333CC"/>
                </a:solidFill>
              </a:rPr>
              <a:t>z</a:t>
            </a:r>
          </a:p>
        </p:txBody>
      </p:sp>
      <p:sp>
        <p:nvSpPr>
          <p:cNvPr id="361507" name="Rectangle 35"/>
          <p:cNvSpPr>
            <a:spLocks noChangeArrowheads="1"/>
          </p:cNvSpPr>
          <p:nvPr/>
        </p:nvSpPr>
        <p:spPr bwMode="auto">
          <a:xfrm>
            <a:off x="6629400" y="4724400"/>
            <a:ext cx="625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3333CC"/>
                </a:solidFill>
              </a:rPr>
              <a:t>0.12</a:t>
            </a:r>
            <a:endParaRPr lang="en-US" sz="2400" b="1">
              <a:solidFill>
                <a:srgbClr val="3333CC"/>
              </a:solidFill>
            </a:endParaRPr>
          </a:p>
        </p:txBody>
      </p:sp>
      <p:sp>
        <p:nvSpPr>
          <p:cNvPr id="361508" name="Rectangle 36"/>
          <p:cNvSpPr>
            <a:spLocks noChangeArrowheads="1"/>
          </p:cNvSpPr>
          <p:nvPr/>
        </p:nvSpPr>
        <p:spPr bwMode="auto">
          <a:xfrm>
            <a:off x="6248400" y="4724400"/>
            <a:ext cx="371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3333CC"/>
                </a:solidFill>
              </a:rPr>
              <a:t> 0</a:t>
            </a:r>
            <a:endParaRPr lang="en-US" sz="2400" b="1">
              <a:solidFill>
                <a:srgbClr val="3333CC"/>
              </a:solidFill>
            </a:endParaRPr>
          </a:p>
        </p:txBody>
      </p:sp>
      <p:sp>
        <p:nvSpPr>
          <p:cNvPr id="361515" name="Freeform 43"/>
          <p:cNvSpPr>
            <a:spLocks/>
          </p:cNvSpPr>
          <p:nvPr/>
        </p:nvSpPr>
        <p:spPr bwMode="auto">
          <a:xfrm>
            <a:off x="2205038" y="4476750"/>
            <a:ext cx="320675" cy="242888"/>
          </a:xfrm>
          <a:custGeom>
            <a:avLst/>
            <a:gdLst>
              <a:gd name="T0" fmla="*/ 12 w 202"/>
              <a:gd name="T1" fmla="*/ 141 h 153"/>
              <a:gd name="T2" fmla="*/ 105 w 202"/>
              <a:gd name="T3" fmla="*/ 145 h 153"/>
              <a:gd name="T4" fmla="*/ 162 w 202"/>
              <a:gd name="T5" fmla="*/ 144 h 153"/>
              <a:gd name="T6" fmla="*/ 192 w 202"/>
              <a:gd name="T7" fmla="*/ 147 h 153"/>
              <a:gd name="T8" fmla="*/ 201 w 202"/>
              <a:gd name="T9" fmla="*/ 132 h 153"/>
              <a:gd name="T10" fmla="*/ 187 w 202"/>
              <a:gd name="T11" fmla="*/ 24 h 153"/>
              <a:gd name="T12" fmla="*/ 150 w 202"/>
              <a:gd name="T13" fmla="*/ 0 h 153"/>
              <a:gd name="T14" fmla="*/ 70 w 202"/>
              <a:gd name="T15" fmla="*/ 46 h 153"/>
              <a:gd name="T16" fmla="*/ 51 w 202"/>
              <a:gd name="T17" fmla="*/ 52 h 153"/>
              <a:gd name="T18" fmla="*/ 27 w 202"/>
              <a:gd name="T19" fmla="*/ 57 h 153"/>
              <a:gd name="T20" fmla="*/ 7 w 202"/>
              <a:gd name="T21" fmla="*/ 73 h 153"/>
              <a:gd name="T22" fmla="*/ 0 w 202"/>
              <a:gd name="T23" fmla="*/ 90 h 153"/>
              <a:gd name="T24" fmla="*/ 1 w 202"/>
              <a:gd name="T25" fmla="*/ 133 h 153"/>
              <a:gd name="T26" fmla="*/ 12 w 202"/>
              <a:gd name="T27" fmla="*/ 141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2" h="153">
                <a:moveTo>
                  <a:pt x="12" y="141"/>
                </a:moveTo>
                <a:cubicBezTo>
                  <a:pt x="39" y="153"/>
                  <a:pt x="79" y="146"/>
                  <a:pt x="105" y="145"/>
                </a:cubicBezTo>
                <a:cubicBezTo>
                  <a:pt x="127" y="143"/>
                  <a:pt x="135" y="143"/>
                  <a:pt x="162" y="144"/>
                </a:cubicBezTo>
                <a:cubicBezTo>
                  <a:pt x="172" y="148"/>
                  <a:pt x="181" y="148"/>
                  <a:pt x="192" y="147"/>
                </a:cubicBezTo>
                <a:cubicBezTo>
                  <a:pt x="200" y="136"/>
                  <a:pt x="198" y="142"/>
                  <a:pt x="201" y="132"/>
                </a:cubicBezTo>
                <a:cubicBezTo>
                  <a:pt x="200" y="102"/>
                  <a:pt x="202" y="55"/>
                  <a:pt x="187" y="24"/>
                </a:cubicBezTo>
                <a:cubicBezTo>
                  <a:pt x="185" y="7"/>
                  <a:pt x="165" y="1"/>
                  <a:pt x="150" y="0"/>
                </a:cubicBezTo>
                <a:cubicBezTo>
                  <a:pt x="116" y="2"/>
                  <a:pt x="102" y="41"/>
                  <a:pt x="70" y="46"/>
                </a:cubicBezTo>
                <a:cubicBezTo>
                  <a:pt x="63" y="49"/>
                  <a:pt x="58" y="51"/>
                  <a:pt x="51" y="52"/>
                </a:cubicBezTo>
                <a:cubicBezTo>
                  <a:pt x="43" y="55"/>
                  <a:pt x="36" y="56"/>
                  <a:pt x="27" y="57"/>
                </a:cubicBezTo>
                <a:cubicBezTo>
                  <a:pt x="19" y="62"/>
                  <a:pt x="14" y="67"/>
                  <a:pt x="7" y="73"/>
                </a:cubicBezTo>
                <a:cubicBezTo>
                  <a:pt x="0" y="87"/>
                  <a:pt x="2" y="81"/>
                  <a:pt x="0" y="90"/>
                </a:cubicBezTo>
                <a:cubicBezTo>
                  <a:pt x="0" y="104"/>
                  <a:pt x="0" y="119"/>
                  <a:pt x="1" y="133"/>
                </a:cubicBezTo>
                <a:cubicBezTo>
                  <a:pt x="1" y="138"/>
                  <a:pt x="8" y="147"/>
                  <a:pt x="12" y="141"/>
                </a:cubicBezTo>
                <a:close/>
              </a:path>
            </a:pathLst>
          </a:cu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1516" name="Freeform 44"/>
          <p:cNvSpPr>
            <a:spLocks/>
          </p:cNvSpPr>
          <p:nvPr/>
        </p:nvSpPr>
        <p:spPr bwMode="auto">
          <a:xfrm>
            <a:off x="2165350" y="3060700"/>
            <a:ext cx="366713" cy="1625600"/>
          </a:xfrm>
          <a:custGeom>
            <a:avLst/>
            <a:gdLst>
              <a:gd name="T0" fmla="*/ 25 w 231"/>
              <a:gd name="T1" fmla="*/ 984 h 1024"/>
              <a:gd name="T2" fmla="*/ 37 w 231"/>
              <a:gd name="T3" fmla="*/ 572 h 1024"/>
              <a:gd name="T4" fmla="*/ 33 w 231"/>
              <a:gd name="T5" fmla="*/ 340 h 1024"/>
              <a:gd name="T6" fmla="*/ 29 w 231"/>
              <a:gd name="T7" fmla="*/ 140 h 1024"/>
              <a:gd name="T8" fmla="*/ 41 w 231"/>
              <a:gd name="T9" fmla="*/ 4 h 1024"/>
              <a:gd name="T10" fmla="*/ 133 w 231"/>
              <a:gd name="T11" fmla="*/ 28 h 1024"/>
              <a:gd name="T12" fmla="*/ 153 w 231"/>
              <a:gd name="T13" fmla="*/ 44 h 1024"/>
              <a:gd name="T14" fmla="*/ 161 w 231"/>
              <a:gd name="T15" fmla="*/ 56 h 1024"/>
              <a:gd name="T16" fmla="*/ 173 w 231"/>
              <a:gd name="T17" fmla="*/ 64 h 1024"/>
              <a:gd name="T18" fmla="*/ 209 w 231"/>
              <a:gd name="T19" fmla="*/ 112 h 1024"/>
              <a:gd name="T20" fmla="*/ 221 w 231"/>
              <a:gd name="T21" fmla="*/ 136 h 1024"/>
              <a:gd name="T22" fmla="*/ 213 w 231"/>
              <a:gd name="T23" fmla="*/ 216 h 1024"/>
              <a:gd name="T24" fmla="*/ 225 w 231"/>
              <a:gd name="T25" fmla="*/ 376 h 1024"/>
              <a:gd name="T26" fmla="*/ 221 w 231"/>
              <a:gd name="T27" fmla="*/ 444 h 1024"/>
              <a:gd name="T28" fmla="*/ 213 w 231"/>
              <a:gd name="T29" fmla="*/ 468 h 1024"/>
              <a:gd name="T30" fmla="*/ 209 w 231"/>
              <a:gd name="T31" fmla="*/ 636 h 1024"/>
              <a:gd name="T32" fmla="*/ 221 w 231"/>
              <a:gd name="T33" fmla="*/ 596 h 1024"/>
              <a:gd name="T34" fmla="*/ 173 w 231"/>
              <a:gd name="T35" fmla="*/ 980 h 1024"/>
              <a:gd name="T36" fmla="*/ 25 w 231"/>
              <a:gd name="T37" fmla="*/ 984 h 1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31" h="1024">
                <a:moveTo>
                  <a:pt x="25" y="984"/>
                </a:moveTo>
                <a:cubicBezTo>
                  <a:pt x="28" y="847"/>
                  <a:pt x="34" y="709"/>
                  <a:pt x="37" y="572"/>
                </a:cubicBezTo>
                <a:cubicBezTo>
                  <a:pt x="33" y="476"/>
                  <a:pt x="30" y="440"/>
                  <a:pt x="33" y="340"/>
                </a:cubicBezTo>
                <a:cubicBezTo>
                  <a:pt x="30" y="269"/>
                  <a:pt x="25" y="210"/>
                  <a:pt x="29" y="140"/>
                </a:cubicBezTo>
                <a:cubicBezTo>
                  <a:pt x="28" y="100"/>
                  <a:pt x="0" y="32"/>
                  <a:pt x="41" y="4"/>
                </a:cubicBezTo>
                <a:cubicBezTo>
                  <a:pt x="122" y="9"/>
                  <a:pt x="91" y="0"/>
                  <a:pt x="133" y="28"/>
                </a:cubicBezTo>
                <a:cubicBezTo>
                  <a:pt x="156" y="62"/>
                  <a:pt x="125" y="22"/>
                  <a:pt x="153" y="44"/>
                </a:cubicBezTo>
                <a:cubicBezTo>
                  <a:pt x="157" y="47"/>
                  <a:pt x="158" y="53"/>
                  <a:pt x="161" y="56"/>
                </a:cubicBezTo>
                <a:cubicBezTo>
                  <a:pt x="164" y="59"/>
                  <a:pt x="169" y="61"/>
                  <a:pt x="173" y="64"/>
                </a:cubicBezTo>
                <a:cubicBezTo>
                  <a:pt x="185" y="82"/>
                  <a:pt x="194" y="97"/>
                  <a:pt x="209" y="112"/>
                </a:cubicBezTo>
                <a:cubicBezTo>
                  <a:pt x="212" y="120"/>
                  <a:pt x="221" y="127"/>
                  <a:pt x="221" y="136"/>
                </a:cubicBezTo>
                <a:cubicBezTo>
                  <a:pt x="221" y="163"/>
                  <a:pt x="213" y="216"/>
                  <a:pt x="213" y="216"/>
                </a:cubicBezTo>
                <a:cubicBezTo>
                  <a:pt x="215" y="282"/>
                  <a:pt x="217" y="319"/>
                  <a:pt x="225" y="376"/>
                </a:cubicBezTo>
                <a:cubicBezTo>
                  <a:pt x="224" y="399"/>
                  <a:pt x="224" y="421"/>
                  <a:pt x="221" y="444"/>
                </a:cubicBezTo>
                <a:cubicBezTo>
                  <a:pt x="220" y="452"/>
                  <a:pt x="213" y="468"/>
                  <a:pt x="213" y="468"/>
                </a:cubicBezTo>
                <a:cubicBezTo>
                  <a:pt x="207" y="564"/>
                  <a:pt x="209" y="508"/>
                  <a:pt x="209" y="636"/>
                </a:cubicBezTo>
                <a:cubicBezTo>
                  <a:pt x="213" y="623"/>
                  <a:pt x="222" y="582"/>
                  <a:pt x="221" y="596"/>
                </a:cubicBezTo>
                <a:cubicBezTo>
                  <a:pt x="208" y="724"/>
                  <a:pt x="231" y="865"/>
                  <a:pt x="173" y="980"/>
                </a:cubicBezTo>
                <a:cubicBezTo>
                  <a:pt x="151" y="1024"/>
                  <a:pt x="74" y="983"/>
                  <a:pt x="25" y="984"/>
                </a:cubicBezTo>
                <a:close/>
              </a:path>
            </a:pathLst>
          </a:cu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1517" name="Line 45"/>
          <p:cNvSpPr>
            <a:spLocks noChangeShapeType="1"/>
          </p:cNvSpPr>
          <p:nvPr/>
        </p:nvSpPr>
        <p:spPr bwMode="auto">
          <a:xfrm>
            <a:off x="2516188" y="3321050"/>
            <a:ext cx="0" cy="1371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1518" name="Line 46"/>
          <p:cNvSpPr>
            <a:spLocks noChangeShapeType="1"/>
          </p:cNvSpPr>
          <p:nvPr/>
        </p:nvSpPr>
        <p:spPr bwMode="auto">
          <a:xfrm>
            <a:off x="2211388" y="3092450"/>
            <a:ext cx="0" cy="1600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1519" name="Freeform 47"/>
          <p:cNvSpPr>
            <a:spLocks/>
          </p:cNvSpPr>
          <p:nvPr/>
        </p:nvSpPr>
        <p:spPr bwMode="auto">
          <a:xfrm>
            <a:off x="2246313" y="3048000"/>
            <a:ext cx="1635125" cy="1573213"/>
          </a:xfrm>
          <a:custGeom>
            <a:avLst/>
            <a:gdLst>
              <a:gd name="T0" fmla="*/ 1029 w 1030"/>
              <a:gd name="T1" fmla="*/ 990 h 991"/>
              <a:gd name="T2" fmla="*/ 921 w 1030"/>
              <a:gd name="T3" fmla="*/ 980 h 991"/>
              <a:gd name="T4" fmla="*/ 866 w 1030"/>
              <a:gd name="T5" fmla="*/ 967 h 991"/>
              <a:gd name="T6" fmla="*/ 813 w 1030"/>
              <a:gd name="T7" fmla="*/ 952 h 991"/>
              <a:gd name="T8" fmla="*/ 758 w 1030"/>
              <a:gd name="T9" fmla="*/ 929 h 991"/>
              <a:gd name="T10" fmla="*/ 703 w 1030"/>
              <a:gd name="T11" fmla="*/ 897 h 991"/>
              <a:gd name="T12" fmla="*/ 651 w 1030"/>
              <a:gd name="T13" fmla="*/ 857 h 991"/>
              <a:gd name="T14" fmla="*/ 541 w 1030"/>
              <a:gd name="T15" fmla="*/ 743 h 991"/>
              <a:gd name="T16" fmla="*/ 433 w 1030"/>
              <a:gd name="T17" fmla="*/ 581 h 991"/>
              <a:gd name="T18" fmla="*/ 325 w 1030"/>
              <a:gd name="T19" fmla="*/ 386 h 991"/>
              <a:gd name="T20" fmla="*/ 270 w 1030"/>
              <a:gd name="T21" fmla="*/ 287 h 991"/>
              <a:gd name="T22" fmla="*/ 215 w 1030"/>
              <a:gd name="T23" fmla="*/ 196 h 991"/>
              <a:gd name="T24" fmla="*/ 163 w 1030"/>
              <a:gd name="T25" fmla="*/ 116 h 991"/>
              <a:gd name="T26" fmla="*/ 108 w 1030"/>
              <a:gd name="T27" fmla="*/ 53 h 991"/>
              <a:gd name="T28" fmla="*/ 53 w 1030"/>
              <a:gd name="T29" fmla="*/ 13 h 991"/>
              <a:gd name="T30" fmla="*/ 0 w 1030"/>
              <a:gd name="T31" fmla="*/ 0 h 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1520" name="Freeform 48"/>
          <p:cNvSpPr>
            <a:spLocks/>
          </p:cNvSpPr>
          <p:nvPr/>
        </p:nvSpPr>
        <p:spPr bwMode="auto">
          <a:xfrm>
            <a:off x="609600" y="3048000"/>
            <a:ext cx="1638300" cy="1573213"/>
          </a:xfrm>
          <a:custGeom>
            <a:avLst/>
            <a:gdLst>
              <a:gd name="T0" fmla="*/ 0 w 1032"/>
              <a:gd name="T1" fmla="*/ 990 h 991"/>
              <a:gd name="T2" fmla="*/ 108 w 1032"/>
              <a:gd name="T3" fmla="*/ 980 h 991"/>
              <a:gd name="T4" fmla="*/ 163 w 1032"/>
              <a:gd name="T5" fmla="*/ 967 h 991"/>
              <a:gd name="T6" fmla="*/ 218 w 1032"/>
              <a:gd name="T7" fmla="*/ 952 h 991"/>
              <a:gd name="T8" fmla="*/ 271 w 1032"/>
              <a:gd name="T9" fmla="*/ 929 h 991"/>
              <a:gd name="T10" fmla="*/ 326 w 1032"/>
              <a:gd name="T11" fmla="*/ 897 h 991"/>
              <a:gd name="T12" fmla="*/ 381 w 1032"/>
              <a:gd name="T13" fmla="*/ 857 h 991"/>
              <a:gd name="T14" fmla="*/ 488 w 1032"/>
              <a:gd name="T15" fmla="*/ 743 h 991"/>
              <a:gd name="T16" fmla="*/ 596 w 1032"/>
              <a:gd name="T17" fmla="*/ 581 h 991"/>
              <a:gd name="T18" fmla="*/ 706 w 1032"/>
              <a:gd name="T19" fmla="*/ 386 h 991"/>
              <a:gd name="T20" fmla="*/ 759 w 1032"/>
              <a:gd name="T21" fmla="*/ 287 h 991"/>
              <a:gd name="T22" fmla="*/ 814 w 1032"/>
              <a:gd name="T23" fmla="*/ 196 h 991"/>
              <a:gd name="T24" fmla="*/ 868 w 1032"/>
              <a:gd name="T25" fmla="*/ 116 h 991"/>
              <a:gd name="T26" fmla="*/ 921 w 1032"/>
              <a:gd name="T27" fmla="*/ 53 h 991"/>
              <a:gd name="T28" fmla="*/ 976 w 1032"/>
              <a:gd name="T29" fmla="*/ 13 h 991"/>
              <a:gd name="T30" fmla="*/ 1031 w 1032"/>
              <a:gd name="T31" fmla="*/ 0 h 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1521" name="Freeform 49"/>
          <p:cNvSpPr>
            <a:spLocks/>
          </p:cNvSpPr>
          <p:nvPr/>
        </p:nvSpPr>
        <p:spPr bwMode="auto">
          <a:xfrm>
            <a:off x="592138" y="4703763"/>
            <a:ext cx="3289300" cy="7937"/>
          </a:xfrm>
          <a:custGeom>
            <a:avLst/>
            <a:gdLst>
              <a:gd name="T0" fmla="*/ 0 w 2072"/>
              <a:gd name="T1" fmla="*/ 5 h 5"/>
              <a:gd name="T2" fmla="*/ 12 w 2072"/>
              <a:gd name="T3" fmla="*/ 0 h 5"/>
              <a:gd name="T4" fmla="*/ 2072 w 2072"/>
              <a:gd name="T5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2" h="5">
                <a:moveTo>
                  <a:pt x="0" y="5"/>
                </a:moveTo>
                <a:lnTo>
                  <a:pt x="12" y="0"/>
                </a:lnTo>
                <a:lnTo>
                  <a:pt x="2072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1526" name="Rectangle 54"/>
          <p:cNvSpPr>
            <a:spLocks noChangeArrowheads="1"/>
          </p:cNvSpPr>
          <p:nvPr/>
        </p:nvSpPr>
        <p:spPr bwMode="auto">
          <a:xfrm>
            <a:off x="3810000" y="4648200"/>
            <a:ext cx="3810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361527" name="Rectangle 55"/>
          <p:cNvSpPr>
            <a:spLocks noChangeArrowheads="1"/>
          </p:cNvSpPr>
          <p:nvPr/>
        </p:nvSpPr>
        <p:spPr bwMode="auto">
          <a:xfrm>
            <a:off x="2362200" y="4724400"/>
            <a:ext cx="498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8.6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361528" name="Rectangle 56"/>
          <p:cNvSpPr>
            <a:spLocks noChangeArrowheads="1"/>
          </p:cNvSpPr>
          <p:nvPr/>
        </p:nvSpPr>
        <p:spPr bwMode="auto">
          <a:xfrm>
            <a:off x="1981200" y="4724400"/>
            <a:ext cx="371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8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361529" name="Text Box 57"/>
          <p:cNvSpPr txBox="1">
            <a:spLocks noChangeArrowheads="1"/>
          </p:cNvSpPr>
          <p:nvPr/>
        </p:nvSpPr>
        <p:spPr bwMode="auto">
          <a:xfrm>
            <a:off x="1066800" y="53340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1C1C1C"/>
                </a:solidFill>
              </a:rPr>
              <a:t>   P(</a:t>
            </a:r>
            <a:r>
              <a:rPr lang="en-US" sz="2400">
                <a:solidFill>
                  <a:srgbClr val="1C1C1C"/>
                </a:solidFill>
                <a:sym typeface="Arial" pitchFamily="34" charset="0"/>
              </a:rPr>
              <a:t>8 &lt; x &lt; 8.6)</a:t>
            </a:r>
          </a:p>
        </p:txBody>
      </p:sp>
      <p:sp>
        <p:nvSpPr>
          <p:cNvPr id="361531" name="Text Box 59"/>
          <p:cNvSpPr txBox="1">
            <a:spLocks noChangeArrowheads="1"/>
          </p:cNvSpPr>
          <p:nvPr/>
        </p:nvSpPr>
        <p:spPr bwMode="auto">
          <a:xfrm>
            <a:off x="2743200" y="3048000"/>
            <a:ext cx="121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  <a:buFont typeface="Symbol" pitchFamily="18" charset="2"/>
              <a:buChar char="m"/>
            </a:pP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 = 8</a:t>
            </a:r>
          </a:p>
          <a:p>
            <a:pPr algn="ctr" rtl="0"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Font typeface="Symbol" pitchFamily="18" charset="2"/>
              <a:buNone/>
            </a:pP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 = 5</a:t>
            </a:r>
          </a:p>
        </p:txBody>
      </p:sp>
      <p:sp>
        <p:nvSpPr>
          <p:cNvPr id="361532" name="Text Box 60"/>
          <p:cNvSpPr txBox="1">
            <a:spLocks noChangeArrowheads="1"/>
          </p:cNvSpPr>
          <p:nvPr/>
        </p:nvSpPr>
        <p:spPr bwMode="auto">
          <a:xfrm>
            <a:off x="7010400" y="3048000"/>
            <a:ext cx="121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  <a:buFont typeface="Symbol" pitchFamily="18" charset="2"/>
              <a:buChar char="m"/>
            </a:pPr>
            <a:r>
              <a:rPr lang="en-US" sz="2400">
                <a:solidFill>
                  <a:srgbClr val="3333CC"/>
                </a:solidFill>
                <a:sym typeface="Symbol" pitchFamily="18" charset="2"/>
              </a:rPr>
              <a:t> = 0</a:t>
            </a:r>
          </a:p>
          <a:p>
            <a:pPr algn="ctr" rtl="0"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Font typeface="Symbol" pitchFamily="18" charset="2"/>
              <a:buNone/>
            </a:pPr>
            <a:r>
              <a:rPr lang="en-US" sz="2400">
                <a:solidFill>
                  <a:srgbClr val="3333CC"/>
                </a:solidFill>
                <a:sym typeface="Symbol" pitchFamily="18" charset="2"/>
              </a:rPr>
              <a:t> = 1</a:t>
            </a:r>
          </a:p>
        </p:txBody>
      </p:sp>
      <p:grpSp>
        <p:nvGrpSpPr>
          <p:cNvPr id="361534" name="Group 62"/>
          <p:cNvGrpSpPr>
            <a:grpSpLocks/>
          </p:cNvGrpSpPr>
          <p:nvPr/>
        </p:nvGrpSpPr>
        <p:grpSpPr bwMode="auto">
          <a:xfrm>
            <a:off x="3810000" y="3048000"/>
            <a:ext cx="1903413" cy="612775"/>
            <a:chOff x="1825" y="2398"/>
            <a:chExt cx="1728" cy="793"/>
          </a:xfrm>
        </p:grpSpPr>
        <p:sp>
          <p:nvSpPr>
            <p:cNvPr id="361535" name="Freeform 63"/>
            <p:cNvSpPr>
              <a:spLocks/>
            </p:cNvSpPr>
            <p:nvPr/>
          </p:nvSpPr>
          <p:spPr bwMode="auto">
            <a:xfrm>
              <a:off x="1827" y="2432"/>
              <a:ext cx="1726" cy="759"/>
            </a:xfrm>
            <a:custGeom>
              <a:avLst/>
              <a:gdLst>
                <a:gd name="T0" fmla="*/ 0 w 1726"/>
                <a:gd name="T1" fmla="*/ 386 h 759"/>
                <a:gd name="T2" fmla="*/ 86 w 1726"/>
                <a:gd name="T3" fmla="*/ 282 h 759"/>
                <a:gd name="T4" fmla="*/ 151 w 1726"/>
                <a:gd name="T5" fmla="*/ 227 h 759"/>
                <a:gd name="T6" fmla="*/ 224 w 1726"/>
                <a:gd name="T7" fmla="*/ 175 h 759"/>
                <a:gd name="T8" fmla="*/ 304 w 1726"/>
                <a:gd name="T9" fmla="*/ 134 h 759"/>
                <a:gd name="T10" fmla="*/ 394 w 1726"/>
                <a:gd name="T11" fmla="*/ 93 h 759"/>
                <a:gd name="T12" fmla="*/ 502 w 1726"/>
                <a:gd name="T13" fmla="*/ 57 h 759"/>
                <a:gd name="T14" fmla="*/ 646 w 1726"/>
                <a:gd name="T15" fmla="*/ 20 h 759"/>
                <a:gd name="T16" fmla="*/ 778 w 1726"/>
                <a:gd name="T17" fmla="*/ 6 h 759"/>
                <a:gd name="T18" fmla="*/ 896 w 1726"/>
                <a:gd name="T19" fmla="*/ 2 h 759"/>
                <a:gd name="T20" fmla="*/ 1021 w 1726"/>
                <a:gd name="T21" fmla="*/ 14 h 759"/>
                <a:gd name="T22" fmla="*/ 1132 w 1726"/>
                <a:gd name="T23" fmla="*/ 36 h 759"/>
                <a:gd name="T24" fmla="*/ 1236 w 1726"/>
                <a:gd name="T25" fmla="*/ 79 h 759"/>
                <a:gd name="T26" fmla="*/ 1342 w 1726"/>
                <a:gd name="T27" fmla="*/ 147 h 759"/>
                <a:gd name="T28" fmla="*/ 1426 w 1726"/>
                <a:gd name="T29" fmla="*/ 225 h 759"/>
                <a:gd name="T30" fmla="*/ 1472 w 1726"/>
                <a:gd name="T31" fmla="*/ 277 h 759"/>
                <a:gd name="T32" fmla="*/ 1594 w 1726"/>
                <a:gd name="T33" fmla="*/ 94 h 759"/>
                <a:gd name="T34" fmla="*/ 1596 w 1726"/>
                <a:gd name="T35" fmla="*/ 197 h 759"/>
                <a:gd name="T36" fmla="*/ 1605 w 1726"/>
                <a:gd name="T37" fmla="*/ 300 h 759"/>
                <a:gd name="T38" fmla="*/ 1624 w 1726"/>
                <a:gd name="T39" fmla="*/ 398 h 759"/>
                <a:gd name="T40" fmla="*/ 1651 w 1726"/>
                <a:gd name="T41" fmla="*/ 499 h 759"/>
                <a:gd name="T42" fmla="*/ 1706 w 1726"/>
                <a:gd name="T43" fmla="*/ 627 h 759"/>
                <a:gd name="T44" fmla="*/ 1685 w 1726"/>
                <a:gd name="T45" fmla="*/ 685 h 759"/>
                <a:gd name="T46" fmla="*/ 1601 w 1726"/>
                <a:gd name="T47" fmla="*/ 667 h 759"/>
                <a:gd name="T48" fmla="*/ 1534 w 1726"/>
                <a:gd name="T49" fmla="*/ 664 h 759"/>
                <a:gd name="T50" fmla="*/ 1469 w 1726"/>
                <a:gd name="T51" fmla="*/ 671 h 759"/>
                <a:gd name="T52" fmla="*/ 1403 w 1726"/>
                <a:gd name="T53" fmla="*/ 690 h 759"/>
                <a:gd name="T54" fmla="*/ 1330 w 1726"/>
                <a:gd name="T55" fmla="*/ 723 h 759"/>
                <a:gd name="T56" fmla="*/ 1259 w 1726"/>
                <a:gd name="T57" fmla="*/ 687 h 759"/>
                <a:gd name="T58" fmla="*/ 1345 w 1726"/>
                <a:gd name="T59" fmla="*/ 482 h 759"/>
                <a:gd name="T60" fmla="*/ 1237 w 1726"/>
                <a:gd name="T61" fmla="*/ 396 h 759"/>
                <a:gd name="T62" fmla="*/ 1131 w 1726"/>
                <a:gd name="T63" fmla="*/ 328 h 759"/>
                <a:gd name="T64" fmla="*/ 1036 w 1726"/>
                <a:gd name="T65" fmla="*/ 277 h 759"/>
                <a:gd name="T66" fmla="*/ 921 w 1726"/>
                <a:gd name="T67" fmla="*/ 232 h 759"/>
                <a:gd name="T68" fmla="*/ 811 w 1726"/>
                <a:gd name="T69" fmla="*/ 209 h 759"/>
                <a:gd name="T70" fmla="*/ 707 w 1726"/>
                <a:gd name="T71" fmla="*/ 195 h 759"/>
                <a:gd name="T72" fmla="*/ 587 w 1726"/>
                <a:gd name="T73" fmla="*/ 201 h 759"/>
                <a:gd name="T74" fmla="*/ 470 w 1726"/>
                <a:gd name="T75" fmla="*/ 211 h 759"/>
                <a:gd name="T76" fmla="*/ 334 w 1726"/>
                <a:gd name="T77" fmla="*/ 232 h 759"/>
                <a:gd name="T78" fmla="*/ 231 w 1726"/>
                <a:gd name="T79" fmla="*/ 266 h 759"/>
                <a:gd name="T80" fmla="*/ 158 w 1726"/>
                <a:gd name="T81" fmla="*/ 301 h 759"/>
                <a:gd name="T82" fmla="*/ 97 w 1726"/>
                <a:gd name="T83" fmla="*/ 343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26" h="759">
                  <a:moveTo>
                    <a:pt x="7" y="425"/>
                  </a:moveTo>
                  <a:lnTo>
                    <a:pt x="0" y="386"/>
                  </a:lnTo>
                  <a:lnTo>
                    <a:pt x="52" y="320"/>
                  </a:lnTo>
                  <a:lnTo>
                    <a:pt x="86" y="282"/>
                  </a:lnTo>
                  <a:lnTo>
                    <a:pt x="122" y="255"/>
                  </a:lnTo>
                  <a:lnTo>
                    <a:pt x="151" y="227"/>
                  </a:lnTo>
                  <a:lnTo>
                    <a:pt x="190" y="200"/>
                  </a:lnTo>
                  <a:lnTo>
                    <a:pt x="224" y="175"/>
                  </a:lnTo>
                  <a:lnTo>
                    <a:pt x="269" y="153"/>
                  </a:lnTo>
                  <a:lnTo>
                    <a:pt x="304" y="134"/>
                  </a:lnTo>
                  <a:lnTo>
                    <a:pt x="341" y="113"/>
                  </a:lnTo>
                  <a:lnTo>
                    <a:pt x="394" y="93"/>
                  </a:lnTo>
                  <a:lnTo>
                    <a:pt x="443" y="75"/>
                  </a:lnTo>
                  <a:lnTo>
                    <a:pt x="502" y="57"/>
                  </a:lnTo>
                  <a:lnTo>
                    <a:pt x="581" y="34"/>
                  </a:lnTo>
                  <a:lnTo>
                    <a:pt x="646" y="20"/>
                  </a:lnTo>
                  <a:lnTo>
                    <a:pt x="700" y="14"/>
                  </a:lnTo>
                  <a:lnTo>
                    <a:pt x="778" y="6"/>
                  </a:lnTo>
                  <a:lnTo>
                    <a:pt x="837" y="0"/>
                  </a:lnTo>
                  <a:lnTo>
                    <a:pt x="896" y="2"/>
                  </a:lnTo>
                  <a:lnTo>
                    <a:pt x="958" y="4"/>
                  </a:lnTo>
                  <a:lnTo>
                    <a:pt x="1021" y="14"/>
                  </a:lnTo>
                  <a:lnTo>
                    <a:pt x="1076" y="22"/>
                  </a:lnTo>
                  <a:lnTo>
                    <a:pt x="1132" y="36"/>
                  </a:lnTo>
                  <a:lnTo>
                    <a:pt x="1185" y="57"/>
                  </a:lnTo>
                  <a:lnTo>
                    <a:pt x="1236" y="79"/>
                  </a:lnTo>
                  <a:lnTo>
                    <a:pt x="1290" y="108"/>
                  </a:lnTo>
                  <a:lnTo>
                    <a:pt x="1342" y="147"/>
                  </a:lnTo>
                  <a:lnTo>
                    <a:pt x="1382" y="181"/>
                  </a:lnTo>
                  <a:lnTo>
                    <a:pt x="1426" y="225"/>
                  </a:lnTo>
                  <a:lnTo>
                    <a:pt x="1457" y="258"/>
                  </a:lnTo>
                  <a:lnTo>
                    <a:pt x="1472" y="277"/>
                  </a:lnTo>
                  <a:lnTo>
                    <a:pt x="1582" y="46"/>
                  </a:lnTo>
                  <a:lnTo>
                    <a:pt x="1594" y="94"/>
                  </a:lnTo>
                  <a:lnTo>
                    <a:pt x="1594" y="147"/>
                  </a:lnTo>
                  <a:lnTo>
                    <a:pt x="1596" y="197"/>
                  </a:lnTo>
                  <a:lnTo>
                    <a:pt x="1600" y="247"/>
                  </a:lnTo>
                  <a:lnTo>
                    <a:pt x="1605" y="300"/>
                  </a:lnTo>
                  <a:lnTo>
                    <a:pt x="1615" y="354"/>
                  </a:lnTo>
                  <a:lnTo>
                    <a:pt x="1624" y="398"/>
                  </a:lnTo>
                  <a:lnTo>
                    <a:pt x="1637" y="450"/>
                  </a:lnTo>
                  <a:lnTo>
                    <a:pt x="1651" y="499"/>
                  </a:lnTo>
                  <a:lnTo>
                    <a:pt x="1671" y="561"/>
                  </a:lnTo>
                  <a:lnTo>
                    <a:pt x="1706" y="627"/>
                  </a:lnTo>
                  <a:lnTo>
                    <a:pt x="1725" y="698"/>
                  </a:lnTo>
                  <a:lnTo>
                    <a:pt x="1685" y="685"/>
                  </a:lnTo>
                  <a:lnTo>
                    <a:pt x="1646" y="676"/>
                  </a:lnTo>
                  <a:lnTo>
                    <a:pt x="1601" y="667"/>
                  </a:lnTo>
                  <a:lnTo>
                    <a:pt x="1559" y="663"/>
                  </a:lnTo>
                  <a:lnTo>
                    <a:pt x="1534" y="664"/>
                  </a:lnTo>
                  <a:lnTo>
                    <a:pt x="1507" y="666"/>
                  </a:lnTo>
                  <a:lnTo>
                    <a:pt x="1469" y="671"/>
                  </a:lnTo>
                  <a:lnTo>
                    <a:pt x="1434" y="681"/>
                  </a:lnTo>
                  <a:lnTo>
                    <a:pt x="1403" y="690"/>
                  </a:lnTo>
                  <a:lnTo>
                    <a:pt x="1367" y="707"/>
                  </a:lnTo>
                  <a:lnTo>
                    <a:pt x="1330" y="723"/>
                  </a:lnTo>
                  <a:lnTo>
                    <a:pt x="1277" y="758"/>
                  </a:lnTo>
                  <a:lnTo>
                    <a:pt x="1259" y="687"/>
                  </a:lnTo>
                  <a:lnTo>
                    <a:pt x="1362" y="500"/>
                  </a:lnTo>
                  <a:lnTo>
                    <a:pt x="1345" y="482"/>
                  </a:lnTo>
                  <a:lnTo>
                    <a:pt x="1286" y="434"/>
                  </a:lnTo>
                  <a:lnTo>
                    <a:pt x="1237" y="396"/>
                  </a:lnTo>
                  <a:lnTo>
                    <a:pt x="1172" y="350"/>
                  </a:lnTo>
                  <a:lnTo>
                    <a:pt x="1131" y="328"/>
                  </a:lnTo>
                  <a:lnTo>
                    <a:pt x="1092" y="305"/>
                  </a:lnTo>
                  <a:lnTo>
                    <a:pt x="1036" y="277"/>
                  </a:lnTo>
                  <a:lnTo>
                    <a:pt x="982" y="251"/>
                  </a:lnTo>
                  <a:lnTo>
                    <a:pt x="921" y="232"/>
                  </a:lnTo>
                  <a:lnTo>
                    <a:pt x="868" y="219"/>
                  </a:lnTo>
                  <a:lnTo>
                    <a:pt x="811" y="209"/>
                  </a:lnTo>
                  <a:lnTo>
                    <a:pt x="753" y="197"/>
                  </a:lnTo>
                  <a:lnTo>
                    <a:pt x="707" y="195"/>
                  </a:lnTo>
                  <a:lnTo>
                    <a:pt x="647" y="196"/>
                  </a:lnTo>
                  <a:lnTo>
                    <a:pt x="587" y="201"/>
                  </a:lnTo>
                  <a:lnTo>
                    <a:pt x="531" y="204"/>
                  </a:lnTo>
                  <a:lnTo>
                    <a:pt x="470" y="211"/>
                  </a:lnTo>
                  <a:lnTo>
                    <a:pt x="401" y="222"/>
                  </a:lnTo>
                  <a:lnTo>
                    <a:pt x="334" y="232"/>
                  </a:lnTo>
                  <a:lnTo>
                    <a:pt x="273" y="254"/>
                  </a:lnTo>
                  <a:lnTo>
                    <a:pt x="231" y="266"/>
                  </a:lnTo>
                  <a:lnTo>
                    <a:pt x="189" y="284"/>
                  </a:lnTo>
                  <a:lnTo>
                    <a:pt x="158" y="301"/>
                  </a:lnTo>
                  <a:lnTo>
                    <a:pt x="126" y="322"/>
                  </a:lnTo>
                  <a:lnTo>
                    <a:pt x="97" y="343"/>
                  </a:lnTo>
                  <a:lnTo>
                    <a:pt x="7" y="425"/>
                  </a:lnTo>
                </a:path>
              </a:pathLst>
            </a:custGeom>
            <a:solidFill>
              <a:srgbClr val="66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ar-SA" sz="2400">
                <a:solidFill>
                  <a:srgbClr val="000000"/>
                </a:solidFill>
              </a:endParaRPr>
            </a:p>
          </p:txBody>
        </p:sp>
        <p:sp>
          <p:nvSpPr>
            <p:cNvPr id="361536" name="Freeform 64"/>
            <p:cNvSpPr>
              <a:spLocks/>
            </p:cNvSpPr>
            <p:nvPr/>
          </p:nvSpPr>
          <p:spPr bwMode="auto">
            <a:xfrm>
              <a:off x="1825" y="2398"/>
              <a:ext cx="1708" cy="718"/>
            </a:xfrm>
            <a:custGeom>
              <a:avLst/>
              <a:gdLst>
                <a:gd name="T0" fmla="*/ 57 w 1708"/>
                <a:gd name="T1" fmla="*/ 326 h 718"/>
                <a:gd name="T2" fmla="*/ 117 w 1708"/>
                <a:gd name="T3" fmla="*/ 264 h 718"/>
                <a:gd name="T4" fmla="*/ 183 w 1708"/>
                <a:gd name="T5" fmla="*/ 210 h 718"/>
                <a:gd name="T6" fmla="*/ 263 w 1708"/>
                <a:gd name="T7" fmla="*/ 156 h 718"/>
                <a:gd name="T8" fmla="*/ 336 w 1708"/>
                <a:gd name="T9" fmla="*/ 117 h 718"/>
                <a:gd name="T10" fmla="*/ 438 w 1708"/>
                <a:gd name="T11" fmla="*/ 79 h 718"/>
                <a:gd name="T12" fmla="*/ 575 w 1708"/>
                <a:gd name="T13" fmla="*/ 37 h 718"/>
                <a:gd name="T14" fmla="*/ 694 w 1708"/>
                <a:gd name="T15" fmla="*/ 16 h 718"/>
                <a:gd name="T16" fmla="*/ 831 w 1708"/>
                <a:gd name="T17" fmla="*/ 0 h 718"/>
                <a:gd name="T18" fmla="*/ 951 w 1708"/>
                <a:gd name="T19" fmla="*/ 2 h 718"/>
                <a:gd name="T20" fmla="*/ 1069 w 1708"/>
                <a:gd name="T21" fmla="*/ 17 h 718"/>
                <a:gd name="T22" fmla="*/ 1176 w 1708"/>
                <a:gd name="T23" fmla="*/ 49 h 718"/>
                <a:gd name="T24" fmla="*/ 1280 w 1708"/>
                <a:gd name="T25" fmla="*/ 96 h 718"/>
                <a:gd name="T26" fmla="*/ 1371 w 1708"/>
                <a:gd name="T27" fmla="*/ 164 h 718"/>
                <a:gd name="T28" fmla="*/ 1445 w 1708"/>
                <a:gd name="T29" fmla="*/ 236 h 718"/>
                <a:gd name="T30" fmla="*/ 1583 w 1708"/>
                <a:gd name="T31" fmla="*/ 78 h 718"/>
                <a:gd name="T32" fmla="*/ 1583 w 1708"/>
                <a:gd name="T33" fmla="*/ 176 h 718"/>
                <a:gd name="T34" fmla="*/ 1592 w 1708"/>
                <a:gd name="T35" fmla="*/ 274 h 718"/>
                <a:gd name="T36" fmla="*/ 1609 w 1708"/>
                <a:gd name="T37" fmla="*/ 368 h 718"/>
                <a:gd name="T38" fmla="*/ 1635 w 1708"/>
                <a:gd name="T39" fmla="*/ 464 h 718"/>
                <a:gd name="T40" fmla="*/ 1674 w 1708"/>
                <a:gd name="T41" fmla="*/ 576 h 718"/>
                <a:gd name="T42" fmla="*/ 1707 w 1708"/>
                <a:gd name="T43" fmla="*/ 656 h 718"/>
                <a:gd name="T44" fmla="*/ 1628 w 1708"/>
                <a:gd name="T45" fmla="*/ 634 h 718"/>
                <a:gd name="T46" fmla="*/ 1542 w 1708"/>
                <a:gd name="T47" fmla="*/ 623 h 718"/>
                <a:gd name="T48" fmla="*/ 1491 w 1708"/>
                <a:gd name="T49" fmla="*/ 626 h 718"/>
                <a:gd name="T50" fmla="*/ 1417 w 1708"/>
                <a:gd name="T51" fmla="*/ 641 h 718"/>
                <a:gd name="T52" fmla="*/ 1350 w 1708"/>
                <a:gd name="T53" fmla="*/ 668 h 718"/>
                <a:gd name="T54" fmla="*/ 1260 w 1708"/>
                <a:gd name="T55" fmla="*/ 717 h 718"/>
                <a:gd name="T56" fmla="*/ 1332 w 1708"/>
                <a:gd name="T57" fmla="*/ 453 h 718"/>
                <a:gd name="T58" fmla="*/ 1224 w 1708"/>
                <a:gd name="T59" fmla="*/ 372 h 718"/>
                <a:gd name="T60" fmla="*/ 1119 w 1708"/>
                <a:gd name="T61" fmla="*/ 308 h 718"/>
                <a:gd name="T62" fmla="*/ 1026 w 1708"/>
                <a:gd name="T63" fmla="*/ 261 h 718"/>
                <a:gd name="T64" fmla="*/ 911 w 1708"/>
                <a:gd name="T65" fmla="*/ 220 h 718"/>
                <a:gd name="T66" fmla="*/ 802 w 1708"/>
                <a:gd name="T67" fmla="*/ 200 h 718"/>
                <a:gd name="T68" fmla="*/ 699 w 1708"/>
                <a:gd name="T69" fmla="*/ 189 h 718"/>
                <a:gd name="T70" fmla="*/ 579 w 1708"/>
                <a:gd name="T71" fmla="*/ 196 h 718"/>
                <a:gd name="T72" fmla="*/ 462 w 1708"/>
                <a:gd name="T73" fmla="*/ 208 h 718"/>
                <a:gd name="T74" fmla="*/ 327 w 1708"/>
                <a:gd name="T75" fmla="*/ 230 h 718"/>
                <a:gd name="T76" fmla="*/ 224 w 1708"/>
                <a:gd name="T77" fmla="*/ 263 h 718"/>
                <a:gd name="T78" fmla="*/ 148 w 1708"/>
                <a:gd name="T79" fmla="*/ 299 h 718"/>
                <a:gd name="T80" fmla="*/ 91 w 1708"/>
                <a:gd name="T81" fmla="*/ 340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08" h="718">
                  <a:moveTo>
                    <a:pt x="0" y="421"/>
                  </a:moveTo>
                  <a:lnTo>
                    <a:pt x="57" y="326"/>
                  </a:lnTo>
                  <a:lnTo>
                    <a:pt x="84" y="296"/>
                  </a:lnTo>
                  <a:lnTo>
                    <a:pt x="117" y="264"/>
                  </a:lnTo>
                  <a:lnTo>
                    <a:pt x="146" y="239"/>
                  </a:lnTo>
                  <a:lnTo>
                    <a:pt x="183" y="210"/>
                  </a:lnTo>
                  <a:lnTo>
                    <a:pt x="219" y="183"/>
                  </a:lnTo>
                  <a:lnTo>
                    <a:pt x="263" y="156"/>
                  </a:lnTo>
                  <a:lnTo>
                    <a:pt x="299" y="137"/>
                  </a:lnTo>
                  <a:lnTo>
                    <a:pt x="336" y="117"/>
                  </a:lnTo>
                  <a:lnTo>
                    <a:pt x="388" y="95"/>
                  </a:lnTo>
                  <a:lnTo>
                    <a:pt x="438" y="79"/>
                  </a:lnTo>
                  <a:lnTo>
                    <a:pt x="496" y="61"/>
                  </a:lnTo>
                  <a:lnTo>
                    <a:pt x="575" y="37"/>
                  </a:lnTo>
                  <a:lnTo>
                    <a:pt x="640" y="23"/>
                  </a:lnTo>
                  <a:lnTo>
                    <a:pt x="694" y="16"/>
                  </a:lnTo>
                  <a:lnTo>
                    <a:pt x="771" y="6"/>
                  </a:lnTo>
                  <a:lnTo>
                    <a:pt x="831" y="0"/>
                  </a:lnTo>
                  <a:lnTo>
                    <a:pt x="889" y="1"/>
                  </a:lnTo>
                  <a:lnTo>
                    <a:pt x="951" y="2"/>
                  </a:lnTo>
                  <a:lnTo>
                    <a:pt x="1013" y="10"/>
                  </a:lnTo>
                  <a:lnTo>
                    <a:pt x="1069" y="17"/>
                  </a:lnTo>
                  <a:lnTo>
                    <a:pt x="1124" y="30"/>
                  </a:lnTo>
                  <a:lnTo>
                    <a:pt x="1176" y="49"/>
                  </a:lnTo>
                  <a:lnTo>
                    <a:pt x="1228" y="69"/>
                  </a:lnTo>
                  <a:lnTo>
                    <a:pt x="1280" y="96"/>
                  </a:lnTo>
                  <a:lnTo>
                    <a:pt x="1332" y="132"/>
                  </a:lnTo>
                  <a:lnTo>
                    <a:pt x="1371" y="164"/>
                  </a:lnTo>
                  <a:lnTo>
                    <a:pt x="1414" y="205"/>
                  </a:lnTo>
                  <a:lnTo>
                    <a:pt x="1445" y="236"/>
                  </a:lnTo>
                  <a:lnTo>
                    <a:pt x="1488" y="281"/>
                  </a:lnTo>
                  <a:lnTo>
                    <a:pt x="1583" y="78"/>
                  </a:lnTo>
                  <a:lnTo>
                    <a:pt x="1582" y="129"/>
                  </a:lnTo>
                  <a:lnTo>
                    <a:pt x="1583" y="176"/>
                  </a:lnTo>
                  <a:lnTo>
                    <a:pt x="1587" y="224"/>
                  </a:lnTo>
                  <a:lnTo>
                    <a:pt x="1592" y="274"/>
                  </a:lnTo>
                  <a:lnTo>
                    <a:pt x="1601" y="326"/>
                  </a:lnTo>
                  <a:lnTo>
                    <a:pt x="1609" y="368"/>
                  </a:lnTo>
                  <a:lnTo>
                    <a:pt x="1622" y="417"/>
                  </a:lnTo>
                  <a:lnTo>
                    <a:pt x="1635" y="464"/>
                  </a:lnTo>
                  <a:lnTo>
                    <a:pt x="1655" y="523"/>
                  </a:lnTo>
                  <a:lnTo>
                    <a:pt x="1674" y="576"/>
                  </a:lnTo>
                  <a:lnTo>
                    <a:pt x="1689" y="611"/>
                  </a:lnTo>
                  <a:lnTo>
                    <a:pt x="1707" y="656"/>
                  </a:lnTo>
                  <a:lnTo>
                    <a:pt x="1668" y="643"/>
                  </a:lnTo>
                  <a:lnTo>
                    <a:pt x="1628" y="634"/>
                  </a:lnTo>
                  <a:lnTo>
                    <a:pt x="1583" y="626"/>
                  </a:lnTo>
                  <a:lnTo>
                    <a:pt x="1542" y="623"/>
                  </a:lnTo>
                  <a:lnTo>
                    <a:pt x="1516" y="623"/>
                  </a:lnTo>
                  <a:lnTo>
                    <a:pt x="1491" y="626"/>
                  </a:lnTo>
                  <a:lnTo>
                    <a:pt x="1452" y="632"/>
                  </a:lnTo>
                  <a:lnTo>
                    <a:pt x="1417" y="641"/>
                  </a:lnTo>
                  <a:lnTo>
                    <a:pt x="1386" y="650"/>
                  </a:lnTo>
                  <a:lnTo>
                    <a:pt x="1350" y="668"/>
                  </a:lnTo>
                  <a:lnTo>
                    <a:pt x="1313" y="684"/>
                  </a:lnTo>
                  <a:lnTo>
                    <a:pt x="1260" y="717"/>
                  </a:lnTo>
                  <a:lnTo>
                    <a:pt x="1381" y="493"/>
                  </a:lnTo>
                  <a:lnTo>
                    <a:pt x="1332" y="453"/>
                  </a:lnTo>
                  <a:lnTo>
                    <a:pt x="1274" y="408"/>
                  </a:lnTo>
                  <a:lnTo>
                    <a:pt x="1224" y="372"/>
                  </a:lnTo>
                  <a:lnTo>
                    <a:pt x="1160" y="330"/>
                  </a:lnTo>
                  <a:lnTo>
                    <a:pt x="1119" y="308"/>
                  </a:lnTo>
                  <a:lnTo>
                    <a:pt x="1081" y="287"/>
                  </a:lnTo>
                  <a:lnTo>
                    <a:pt x="1026" y="261"/>
                  </a:lnTo>
                  <a:lnTo>
                    <a:pt x="972" y="238"/>
                  </a:lnTo>
                  <a:lnTo>
                    <a:pt x="911" y="220"/>
                  </a:lnTo>
                  <a:lnTo>
                    <a:pt x="859" y="209"/>
                  </a:lnTo>
                  <a:lnTo>
                    <a:pt x="802" y="200"/>
                  </a:lnTo>
                  <a:lnTo>
                    <a:pt x="744" y="190"/>
                  </a:lnTo>
                  <a:lnTo>
                    <a:pt x="699" y="189"/>
                  </a:lnTo>
                  <a:lnTo>
                    <a:pt x="640" y="191"/>
                  </a:lnTo>
                  <a:lnTo>
                    <a:pt x="579" y="196"/>
                  </a:lnTo>
                  <a:lnTo>
                    <a:pt x="523" y="200"/>
                  </a:lnTo>
                  <a:lnTo>
                    <a:pt x="462" y="208"/>
                  </a:lnTo>
                  <a:lnTo>
                    <a:pt x="393" y="218"/>
                  </a:lnTo>
                  <a:lnTo>
                    <a:pt x="327" y="230"/>
                  </a:lnTo>
                  <a:lnTo>
                    <a:pt x="267" y="252"/>
                  </a:lnTo>
                  <a:lnTo>
                    <a:pt x="224" y="263"/>
                  </a:lnTo>
                  <a:lnTo>
                    <a:pt x="182" y="281"/>
                  </a:lnTo>
                  <a:lnTo>
                    <a:pt x="148" y="299"/>
                  </a:lnTo>
                  <a:lnTo>
                    <a:pt x="117" y="317"/>
                  </a:lnTo>
                  <a:lnTo>
                    <a:pt x="91" y="340"/>
                  </a:lnTo>
                  <a:lnTo>
                    <a:pt x="0" y="421"/>
                  </a:lnTo>
                </a:path>
              </a:pathLst>
            </a:custGeom>
            <a:solidFill>
              <a:srgbClr val="66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ar-SA" sz="2400">
                <a:solidFill>
                  <a:srgbClr val="000000"/>
                </a:solidFill>
              </a:endParaRPr>
            </a:p>
          </p:txBody>
        </p:sp>
      </p:grpSp>
      <p:sp>
        <p:nvSpPr>
          <p:cNvPr id="361537" name="Text Box 65"/>
          <p:cNvSpPr txBox="1">
            <a:spLocks noChangeArrowheads="1"/>
          </p:cNvSpPr>
          <p:nvPr/>
        </p:nvSpPr>
        <p:spPr bwMode="auto">
          <a:xfrm>
            <a:off x="7467600" y="1143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i="1">
                <a:solidFill>
                  <a:srgbClr val="000099"/>
                </a:solidFill>
                <a:latin typeface="Tahoma" pitchFamily="34" charset="0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95303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10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8E221513-79A0-4F16-AD35-670D5737E37C}" type="slidenum">
              <a:rPr lang="en-US">
                <a:solidFill>
                  <a:srgbClr val="000000"/>
                </a:solidFill>
              </a:rPr>
              <a:pPr/>
              <a:t>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14371" name="Freeform 3"/>
          <p:cNvSpPr>
            <a:spLocks/>
          </p:cNvSpPr>
          <p:nvPr/>
        </p:nvSpPr>
        <p:spPr bwMode="auto">
          <a:xfrm>
            <a:off x="6288088" y="4997450"/>
            <a:ext cx="320675" cy="242888"/>
          </a:xfrm>
          <a:custGeom>
            <a:avLst/>
            <a:gdLst>
              <a:gd name="T0" fmla="*/ 12 w 202"/>
              <a:gd name="T1" fmla="*/ 141 h 153"/>
              <a:gd name="T2" fmla="*/ 105 w 202"/>
              <a:gd name="T3" fmla="*/ 145 h 153"/>
              <a:gd name="T4" fmla="*/ 162 w 202"/>
              <a:gd name="T5" fmla="*/ 144 h 153"/>
              <a:gd name="T6" fmla="*/ 192 w 202"/>
              <a:gd name="T7" fmla="*/ 147 h 153"/>
              <a:gd name="T8" fmla="*/ 201 w 202"/>
              <a:gd name="T9" fmla="*/ 132 h 153"/>
              <a:gd name="T10" fmla="*/ 187 w 202"/>
              <a:gd name="T11" fmla="*/ 24 h 153"/>
              <a:gd name="T12" fmla="*/ 150 w 202"/>
              <a:gd name="T13" fmla="*/ 0 h 153"/>
              <a:gd name="T14" fmla="*/ 70 w 202"/>
              <a:gd name="T15" fmla="*/ 46 h 153"/>
              <a:gd name="T16" fmla="*/ 51 w 202"/>
              <a:gd name="T17" fmla="*/ 52 h 153"/>
              <a:gd name="T18" fmla="*/ 27 w 202"/>
              <a:gd name="T19" fmla="*/ 57 h 153"/>
              <a:gd name="T20" fmla="*/ 7 w 202"/>
              <a:gd name="T21" fmla="*/ 73 h 153"/>
              <a:gd name="T22" fmla="*/ 0 w 202"/>
              <a:gd name="T23" fmla="*/ 90 h 153"/>
              <a:gd name="T24" fmla="*/ 1 w 202"/>
              <a:gd name="T25" fmla="*/ 133 h 153"/>
              <a:gd name="T26" fmla="*/ 12 w 202"/>
              <a:gd name="T27" fmla="*/ 141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2" h="153">
                <a:moveTo>
                  <a:pt x="12" y="141"/>
                </a:moveTo>
                <a:cubicBezTo>
                  <a:pt x="39" y="153"/>
                  <a:pt x="79" y="146"/>
                  <a:pt x="105" y="145"/>
                </a:cubicBezTo>
                <a:cubicBezTo>
                  <a:pt x="127" y="143"/>
                  <a:pt x="135" y="143"/>
                  <a:pt x="162" y="144"/>
                </a:cubicBezTo>
                <a:cubicBezTo>
                  <a:pt x="172" y="148"/>
                  <a:pt x="181" y="148"/>
                  <a:pt x="192" y="147"/>
                </a:cubicBezTo>
                <a:cubicBezTo>
                  <a:pt x="200" y="136"/>
                  <a:pt x="198" y="142"/>
                  <a:pt x="201" y="132"/>
                </a:cubicBezTo>
                <a:cubicBezTo>
                  <a:pt x="200" y="102"/>
                  <a:pt x="202" y="55"/>
                  <a:pt x="187" y="24"/>
                </a:cubicBezTo>
                <a:cubicBezTo>
                  <a:pt x="185" y="7"/>
                  <a:pt x="165" y="1"/>
                  <a:pt x="150" y="0"/>
                </a:cubicBezTo>
                <a:cubicBezTo>
                  <a:pt x="116" y="2"/>
                  <a:pt x="102" y="41"/>
                  <a:pt x="70" y="46"/>
                </a:cubicBezTo>
                <a:cubicBezTo>
                  <a:pt x="63" y="49"/>
                  <a:pt x="58" y="51"/>
                  <a:pt x="51" y="52"/>
                </a:cubicBezTo>
                <a:cubicBezTo>
                  <a:pt x="43" y="55"/>
                  <a:pt x="36" y="56"/>
                  <a:pt x="27" y="57"/>
                </a:cubicBezTo>
                <a:cubicBezTo>
                  <a:pt x="19" y="62"/>
                  <a:pt x="14" y="67"/>
                  <a:pt x="7" y="73"/>
                </a:cubicBezTo>
                <a:cubicBezTo>
                  <a:pt x="0" y="87"/>
                  <a:pt x="2" y="81"/>
                  <a:pt x="0" y="90"/>
                </a:cubicBezTo>
                <a:cubicBezTo>
                  <a:pt x="0" y="104"/>
                  <a:pt x="0" y="119"/>
                  <a:pt x="1" y="133"/>
                </a:cubicBezTo>
                <a:cubicBezTo>
                  <a:pt x="1" y="138"/>
                  <a:pt x="8" y="147"/>
                  <a:pt x="12" y="141"/>
                </a:cubicBezTo>
                <a:close/>
              </a:path>
            </a:pathLst>
          </a:cu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372" name="Freeform 4"/>
          <p:cNvSpPr>
            <a:spLocks/>
          </p:cNvSpPr>
          <p:nvPr/>
        </p:nvSpPr>
        <p:spPr bwMode="auto">
          <a:xfrm>
            <a:off x="6248400" y="3581400"/>
            <a:ext cx="366713" cy="1625600"/>
          </a:xfrm>
          <a:custGeom>
            <a:avLst/>
            <a:gdLst>
              <a:gd name="T0" fmla="*/ 25 w 231"/>
              <a:gd name="T1" fmla="*/ 984 h 1024"/>
              <a:gd name="T2" fmla="*/ 37 w 231"/>
              <a:gd name="T3" fmla="*/ 572 h 1024"/>
              <a:gd name="T4" fmla="*/ 33 w 231"/>
              <a:gd name="T5" fmla="*/ 340 h 1024"/>
              <a:gd name="T6" fmla="*/ 29 w 231"/>
              <a:gd name="T7" fmla="*/ 140 h 1024"/>
              <a:gd name="T8" fmla="*/ 41 w 231"/>
              <a:gd name="T9" fmla="*/ 4 h 1024"/>
              <a:gd name="T10" fmla="*/ 133 w 231"/>
              <a:gd name="T11" fmla="*/ 28 h 1024"/>
              <a:gd name="T12" fmla="*/ 153 w 231"/>
              <a:gd name="T13" fmla="*/ 44 h 1024"/>
              <a:gd name="T14" fmla="*/ 161 w 231"/>
              <a:gd name="T15" fmla="*/ 56 h 1024"/>
              <a:gd name="T16" fmla="*/ 173 w 231"/>
              <a:gd name="T17" fmla="*/ 64 h 1024"/>
              <a:gd name="T18" fmla="*/ 209 w 231"/>
              <a:gd name="T19" fmla="*/ 112 h 1024"/>
              <a:gd name="T20" fmla="*/ 221 w 231"/>
              <a:gd name="T21" fmla="*/ 136 h 1024"/>
              <a:gd name="T22" fmla="*/ 213 w 231"/>
              <a:gd name="T23" fmla="*/ 216 h 1024"/>
              <a:gd name="T24" fmla="*/ 225 w 231"/>
              <a:gd name="T25" fmla="*/ 376 h 1024"/>
              <a:gd name="T26" fmla="*/ 221 w 231"/>
              <a:gd name="T27" fmla="*/ 444 h 1024"/>
              <a:gd name="T28" fmla="*/ 213 w 231"/>
              <a:gd name="T29" fmla="*/ 468 h 1024"/>
              <a:gd name="T30" fmla="*/ 209 w 231"/>
              <a:gd name="T31" fmla="*/ 636 h 1024"/>
              <a:gd name="T32" fmla="*/ 221 w 231"/>
              <a:gd name="T33" fmla="*/ 596 h 1024"/>
              <a:gd name="T34" fmla="*/ 173 w 231"/>
              <a:gd name="T35" fmla="*/ 980 h 1024"/>
              <a:gd name="T36" fmla="*/ 25 w 231"/>
              <a:gd name="T37" fmla="*/ 984 h 1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31" h="1024">
                <a:moveTo>
                  <a:pt x="25" y="984"/>
                </a:moveTo>
                <a:cubicBezTo>
                  <a:pt x="28" y="847"/>
                  <a:pt x="34" y="709"/>
                  <a:pt x="37" y="572"/>
                </a:cubicBezTo>
                <a:cubicBezTo>
                  <a:pt x="33" y="476"/>
                  <a:pt x="30" y="440"/>
                  <a:pt x="33" y="340"/>
                </a:cubicBezTo>
                <a:cubicBezTo>
                  <a:pt x="30" y="269"/>
                  <a:pt x="25" y="210"/>
                  <a:pt x="29" y="140"/>
                </a:cubicBezTo>
                <a:cubicBezTo>
                  <a:pt x="28" y="100"/>
                  <a:pt x="0" y="32"/>
                  <a:pt x="41" y="4"/>
                </a:cubicBezTo>
                <a:cubicBezTo>
                  <a:pt x="122" y="9"/>
                  <a:pt x="91" y="0"/>
                  <a:pt x="133" y="28"/>
                </a:cubicBezTo>
                <a:cubicBezTo>
                  <a:pt x="156" y="62"/>
                  <a:pt x="125" y="22"/>
                  <a:pt x="153" y="44"/>
                </a:cubicBezTo>
                <a:cubicBezTo>
                  <a:pt x="157" y="47"/>
                  <a:pt x="158" y="53"/>
                  <a:pt x="161" y="56"/>
                </a:cubicBezTo>
                <a:cubicBezTo>
                  <a:pt x="164" y="59"/>
                  <a:pt x="169" y="61"/>
                  <a:pt x="173" y="64"/>
                </a:cubicBezTo>
                <a:cubicBezTo>
                  <a:pt x="185" y="82"/>
                  <a:pt x="194" y="97"/>
                  <a:pt x="209" y="112"/>
                </a:cubicBezTo>
                <a:cubicBezTo>
                  <a:pt x="212" y="120"/>
                  <a:pt x="221" y="127"/>
                  <a:pt x="221" y="136"/>
                </a:cubicBezTo>
                <a:cubicBezTo>
                  <a:pt x="221" y="163"/>
                  <a:pt x="213" y="216"/>
                  <a:pt x="213" y="216"/>
                </a:cubicBezTo>
                <a:cubicBezTo>
                  <a:pt x="215" y="282"/>
                  <a:pt x="217" y="319"/>
                  <a:pt x="225" y="376"/>
                </a:cubicBezTo>
                <a:cubicBezTo>
                  <a:pt x="224" y="399"/>
                  <a:pt x="224" y="421"/>
                  <a:pt x="221" y="444"/>
                </a:cubicBezTo>
                <a:cubicBezTo>
                  <a:pt x="220" y="452"/>
                  <a:pt x="213" y="468"/>
                  <a:pt x="213" y="468"/>
                </a:cubicBezTo>
                <a:cubicBezTo>
                  <a:pt x="207" y="564"/>
                  <a:pt x="209" y="508"/>
                  <a:pt x="209" y="636"/>
                </a:cubicBezTo>
                <a:cubicBezTo>
                  <a:pt x="213" y="623"/>
                  <a:pt x="222" y="582"/>
                  <a:pt x="221" y="596"/>
                </a:cubicBezTo>
                <a:cubicBezTo>
                  <a:pt x="208" y="724"/>
                  <a:pt x="231" y="865"/>
                  <a:pt x="173" y="980"/>
                </a:cubicBezTo>
                <a:cubicBezTo>
                  <a:pt x="151" y="1024"/>
                  <a:pt x="74" y="983"/>
                  <a:pt x="25" y="984"/>
                </a:cubicBezTo>
                <a:close/>
              </a:path>
            </a:pathLst>
          </a:cu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373" name="Line 5"/>
          <p:cNvSpPr>
            <a:spLocks noChangeShapeType="1"/>
          </p:cNvSpPr>
          <p:nvPr/>
        </p:nvSpPr>
        <p:spPr bwMode="auto">
          <a:xfrm>
            <a:off x="6599238" y="3841750"/>
            <a:ext cx="0" cy="1371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374" name="Line 6"/>
          <p:cNvSpPr>
            <a:spLocks noChangeShapeType="1"/>
          </p:cNvSpPr>
          <p:nvPr/>
        </p:nvSpPr>
        <p:spPr bwMode="auto">
          <a:xfrm>
            <a:off x="6294438" y="3613150"/>
            <a:ext cx="0" cy="1600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375" name="Freeform 7"/>
          <p:cNvSpPr>
            <a:spLocks/>
          </p:cNvSpPr>
          <p:nvPr/>
        </p:nvSpPr>
        <p:spPr bwMode="auto">
          <a:xfrm>
            <a:off x="6329363" y="3568700"/>
            <a:ext cx="1635125" cy="1573213"/>
          </a:xfrm>
          <a:custGeom>
            <a:avLst/>
            <a:gdLst>
              <a:gd name="T0" fmla="*/ 1029 w 1030"/>
              <a:gd name="T1" fmla="*/ 990 h 991"/>
              <a:gd name="T2" fmla="*/ 921 w 1030"/>
              <a:gd name="T3" fmla="*/ 980 h 991"/>
              <a:gd name="T4" fmla="*/ 866 w 1030"/>
              <a:gd name="T5" fmla="*/ 967 h 991"/>
              <a:gd name="T6" fmla="*/ 813 w 1030"/>
              <a:gd name="T7" fmla="*/ 952 h 991"/>
              <a:gd name="T8" fmla="*/ 758 w 1030"/>
              <a:gd name="T9" fmla="*/ 929 h 991"/>
              <a:gd name="T10" fmla="*/ 703 w 1030"/>
              <a:gd name="T11" fmla="*/ 897 h 991"/>
              <a:gd name="T12" fmla="*/ 651 w 1030"/>
              <a:gd name="T13" fmla="*/ 857 h 991"/>
              <a:gd name="T14" fmla="*/ 541 w 1030"/>
              <a:gd name="T15" fmla="*/ 743 h 991"/>
              <a:gd name="T16" fmla="*/ 433 w 1030"/>
              <a:gd name="T17" fmla="*/ 581 h 991"/>
              <a:gd name="T18" fmla="*/ 325 w 1030"/>
              <a:gd name="T19" fmla="*/ 386 h 991"/>
              <a:gd name="T20" fmla="*/ 270 w 1030"/>
              <a:gd name="T21" fmla="*/ 287 h 991"/>
              <a:gd name="T22" fmla="*/ 215 w 1030"/>
              <a:gd name="T23" fmla="*/ 196 h 991"/>
              <a:gd name="T24" fmla="*/ 163 w 1030"/>
              <a:gd name="T25" fmla="*/ 116 h 991"/>
              <a:gd name="T26" fmla="*/ 108 w 1030"/>
              <a:gd name="T27" fmla="*/ 53 h 991"/>
              <a:gd name="T28" fmla="*/ 53 w 1030"/>
              <a:gd name="T29" fmla="*/ 13 h 991"/>
              <a:gd name="T30" fmla="*/ 0 w 1030"/>
              <a:gd name="T31" fmla="*/ 0 h 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376" name="Freeform 8"/>
          <p:cNvSpPr>
            <a:spLocks/>
          </p:cNvSpPr>
          <p:nvPr/>
        </p:nvSpPr>
        <p:spPr bwMode="auto">
          <a:xfrm>
            <a:off x="4692650" y="3568700"/>
            <a:ext cx="1638300" cy="1573213"/>
          </a:xfrm>
          <a:custGeom>
            <a:avLst/>
            <a:gdLst>
              <a:gd name="T0" fmla="*/ 0 w 1032"/>
              <a:gd name="T1" fmla="*/ 990 h 991"/>
              <a:gd name="T2" fmla="*/ 108 w 1032"/>
              <a:gd name="T3" fmla="*/ 980 h 991"/>
              <a:gd name="T4" fmla="*/ 163 w 1032"/>
              <a:gd name="T5" fmla="*/ 967 h 991"/>
              <a:gd name="T6" fmla="*/ 218 w 1032"/>
              <a:gd name="T7" fmla="*/ 952 h 991"/>
              <a:gd name="T8" fmla="*/ 271 w 1032"/>
              <a:gd name="T9" fmla="*/ 929 h 991"/>
              <a:gd name="T10" fmla="*/ 326 w 1032"/>
              <a:gd name="T11" fmla="*/ 897 h 991"/>
              <a:gd name="T12" fmla="*/ 381 w 1032"/>
              <a:gd name="T13" fmla="*/ 857 h 991"/>
              <a:gd name="T14" fmla="*/ 488 w 1032"/>
              <a:gd name="T15" fmla="*/ 743 h 991"/>
              <a:gd name="T16" fmla="*/ 596 w 1032"/>
              <a:gd name="T17" fmla="*/ 581 h 991"/>
              <a:gd name="T18" fmla="*/ 706 w 1032"/>
              <a:gd name="T19" fmla="*/ 386 h 991"/>
              <a:gd name="T20" fmla="*/ 759 w 1032"/>
              <a:gd name="T21" fmla="*/ 287 h 991"/>
              <a:gd name="T22" fmla="*/ 814 w 1032"/>
              <a:gd name="T23" fmla="*/ 196 h 991"/>
              <a:gd name="T24" fmla="*/ 868 w 1032"/>
              <a:gd name="T25" fmla="*/ 116 h 991"/>
              <a:gd name="T26" fmla="*/ 921 w 1032"/>
              <a:gd name="T27" fmla="*/ 53 h 991"/>
              <a:gd name="T28" fmla="*/ 976 w 1032"/>
              <a:gd name="T29" fmla="*/ 13 h 991"/>
              <a:gd name="T30" fmla="*/ 1031 w 1032"/>
              <a:gd name="T31" fmla="*/ 0 h 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377" name="Freeform 9"/>
          <p:cNvSpPr>
            <a:spLocks/>
          </p:cNvSpPr>
          <p:nvPr/>
        </p:nvSpPr>
        <p:spPr bwMode="auto">
          <a:xfrm>
            <a:off x="4675188" y="5224463"/>
            <a:ext cx="3289300" cy="7937"/>
          </a:xfrm>
          <a:custGeom>
            <a:avLst/>
            <a:gdLst>
              <a:gd name="T0" fmla="*/ 0 w 2072"/>
              <a:gd name="T1" fmla="*/ 5 h 5"/>
              <a:gd name="T2" fmla="*/ 12 w 2072"/>
              <a:gd name="T3" fmla="*/ 0 h 5"/>
              <a:gd name="T4" fmla="*/ 2072 w 2072"/>
              <a:gd name="T5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2" h="5">
                <a:moveTo>
                  <a:pt x="0" y="5"/>
                </a:moveTo>
                <a:lnTo>
                  <a:pt x="12" y="0"/>
                </a:lnTo>
                <a:lnTo>
                  <a:pt x="2072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399" name="Rectangle 31"/>
          <p:cNvSpPr>
            <a:spLocks noChangeArrowheads="1"/>
          </p:cNvSpPr>
          <p:nvPr/>
        </p:nvSpPr>
        <p:spPr bwMode="auto">
          <a:xfrm>
            <a:off x="7970838" y="5213350"/>
            <a:ext cx="3810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314400" name="Rectangle 32"/>
          <p:cNvSpPr>
            <a:spLocks noChangeArrowheads="1"/>
          </p:cNvSpPr>
          <p:nvPr/>
        </p:nvSpPr>
        <p:spPr bwMode="auto">
          <a:xfrm>
            <a:off x="6342063" y="5516563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01" name="Rectangle 33"/>
          <p:cNvSpPr>
            <a:spLocks noChangeArrowheads="1"/>
          </p:cNvSpPr>
          <p:nvPr/>
        </p:nvSpPr>
        <p:spPr bwMode="auto">
          <a:xfrm>
            <a:off x="7832725" y="3319463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02" name="Rectangle 34"/>
          <p:cNvSpPr>
            <a:spLocks noChangeArrowheads="1"/>
          </p:cNvSpPr>
          <p:nvPr/>
        </p:nvSpPr>
        <p:spPr bwMode="auto">
          <a:xfrm>
            <a:off x="6446838" y="5822950"/>
            <a:ext cx="625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339933"/>
                </a:solidFill>
              </a:rPr>
              <a:t>0.12</a:t>
            </a:r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314403" name="Rectangle 35"/>
          <p:cNvSpPr>
            <a:spLocks noChangeArrowheads="1"/>
          </p:cNvSpPr>
          <p:nvPr/>
        </p:nvSpPr>
        <p:spPr bwMode="auto">
          <a:xfrm>
            <a:off x="989013" y="2736850"/>
            <a:ext cx="6350" cy="642938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04" name="Rectangle 36"/>
          <p:cNvSpPr>
            <a:spLocks noChangeArrowheads="1"/>
          </p:cNvSpPr>
          <p:nvPr/>
        </p:nvSpPr>
        <p:spPr bwMode="auto">
          <a:xfrm>
            <a:off x="1903413" y="2736850"/>
            <a:ext cx="6350" cy="642938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05" name="Rectangle 37"/>
          <p:cNvSpPr>
            <a:spLocks noChangeArrowheads="1"/>
          </p:cNvSpPr>
          <p:nvPr/>
        </p:nvSpPr>
        <p:spPr bwMode="auto">
          <a:xfrm>
            <a:off x="2876550" y="2736850"/>
            <a:ext cx="6350" cy="642938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06" name="Rectangle 38"/>
          <p:cNvSpPr>
            <a:spLocks noChangeArrowheads="1"/>
          </p:cNvSpPr>
          <p:nvPr/>
        </p:nvSpPr>
        <p:spPr bwMode="auto">
          <a:xfrm>
            <a:off x="388938" y="2736850"/>
            <a:ext cx="590550" cy="635000"/>
          </a:xfrm>
          <a:prstGeom prst="rect">
            <a:avLst/>
          </a:prstGeom>
          <a:solidFill>
            <a:srgbClr val="A0C7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07" name="Rectangle 39"/>
          <p:cNvSpPr>
            <a:spLocks noChangeArrowheads="1"/>
          </p:cNvSpPr>
          <p:nvPr/>
        </p:nvSpPr>
        <p:spPr bwMode="auto">
          <a:xfrm>
            <a:off x="474663" y="2809875"/>
            <a:ext cx="3397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314408" name="Rectangle 40"/>
          <p:cNvSpPr>
            <a:spLocks noChangeArrowheads="1"/>
          </p:cNvSpPr>
          <p:nvPr/>
        </p:nvSpPr>
        <p:spPr bwMode="auto">
          <a:xfrm>
            <a:off x="388938" y="3379788"/>
            <a:ext cx="590550" cy="1587"/>
          </a:xfrm>
          <a:prstGeom prst="rect">
            <a:avLst/>
          </a:prstGeom>
          <a:solidFill>
            <a:srgbClr val="A64C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09" name="Rectangle 41"/>
          <p:cNvSpPr>
            <a:spLocks noChangeArrowheads="1"/>
          </p:cNvSpPr>
          <p:nvPr/>
        </p:nvSpPr>
        <p:spPr bwMode="auto">
          <a:xfrm>
            <a:off x="1006475" y="2736850"/>
            <a:ext cx="887413" cy="635000"/>
          </a:xfrm>
          <a:prstGeom prst="rect">
            <a:avLst/>
          </a:prstGeom>
          <a:solidFill>
            <a:srgbClr val="A0C7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10" name="Rectangle 42"/>
          <p:cNvSpPr>
            <a:spLocks noChangeArrowheads="1"/>
          </p:cNvSpPr>
          <p:nvPr/>
        </p:nvSpPr>
        <p:spPr bwMode="auto">
          <a:xfrm>
            <a:off x="1108075" y="2809875"/>
            <a:ext cx="6223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>
                <a:solidFill>
                  <a:srgbClr val="000000"/>
                </a:solidFill>
              </a:rPr>
              <a:t>.00</a:t>
            </a:r>
          </a:p>
        </p:txBody>
      </p:sp>
      <p:sp>
        <p:nvSpPr>
          <p:cNvPr id="314411" name="Rectangle 43"/>
          <p:cNvSpPr>
            <a:spLocks noChangeArrowheads="1"/>
          </p:cNvSpPr>
          <p:nvPr/>
        </p:nvSpPr>
        <p:spPr bwMode="auto">
          <a:xfrm>
            <a:off x="1006475" y="3379788"/>
            <a:ext cx="887413" cy="1587"/>
          </a:xfrm>
          <a:prstGeom prst="rect">
            <a:avLst/>
          </a:prstGeom>
          <a:solidFill>
            <a:srgbClr val="A64C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12" name="Rectangle 44"/>
          <p:cNvSpPr>
            <a:spLocks noChangeArrowheads="1"/>
          </p:cNvSpPr>
          <p:nvPr/>
        </p:nvSpPr>
        <p:spPr bwMode="auto">
          <a:xfrm>
            <a:off x="1919288" y="2736850"/>
            <a:ext cx="947737" cy="635000"/>
          </a:xfrm>
          <a:prstGeom prst="rect">
            <a:avLst/>
          </a:prstGeom>
          <a:solidFill>
            <a:srgbClr val="A0C7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13" name="Rectangle 45"/>
          <p:cNvSpPr>
            <a:spLocks noChangeArrowheads="1"/>
          </p:cNvSpPr>
          <p:nvPr/>
        </p:nvSpPr>
        <p:spPr bwMode="auto">
          <a:xfrm>
            <a:off x="2052638" y="2809875"/>
            <a:ext cx="6223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>
                <a:solidFill>
                  <a:srgbClr val="000000"/>
                </a:solidFill>
              </a:rPr>
              <a:t>.01</a:t>
            </a:r>
          </a:p>
        </p:txBody>
      </p:sp>
      <p:sp>
        <p:nvSpPr>
          <p:cNvPr id="314414" name="Rectangle 46"/>
          <p:cNvSpPr>
            <a:spLocks noChangeArrowheads="1"/>
          </p:cNvSpPr>
          <p:nvPr/>
        </p:nvSpPr>
        <p:spPr bwMode="auto">
          <a:xfrm>
            <a:off x="1919288" y="3379788"/>
            <a:ext cx="947737" cy="1587"/>
          </a:xfrm>
          <a:prstGeom prst="rect">
            <a:avLst/>
          </a:prstGeom>
          <a:solidFill>
            <a:srgbClr val="A64C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15" name="Rectangle 47"/>
          <p:cNvSpPr>
            <a:spLocks noChangeArrowheads="1"/>
          </p:cNvSpPr>
          <p:nvPr/>
        </p:nvSpPr>
        <p:spPr bwMode="auto">
          <a:xfrm>
            <a:off x="2894013" y="2736850"/>
            <a:ext cx="944562" cy="642938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16" name="Rectangle 48"/>
          <p:cNvSpPr>
            <a:spLocks noChangeArrowheads="1"/>
          </p:cNvSpPr>
          <p:nvPr/>
        </p:nvSpPr>
        <p:spPr bwMode="auto">
          <a:xfrm>
            <a:off x="385763" y="3389313"/>
            <a:ext cx="593725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17" name="Rectangle 49"/>
          <p:cNvSpPr>
            <a:spLocks noChangeArrowheads="1"/>
          </p:cNvSpPr>
          <p:nvPr/>
        </p:nvSpPr>
        <p:spPr bwMode="auto">
          <a:xfrm>
            <a:off x="989013" y="3389313"/>
            <a:ext cx="6350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18" name="Rectangle 50"/>
          <p:cNvSpPr>
            <a:spLocks noChangeArrowheads="1"/>
          </p:cNvSpPr>
          <p:nvPr/>
        </p:nvSpPr>
        <p:spPr bwMode="auto">
          <a:xfrm>
            <a:off x="1006475" y="3389313"/>
            <a:ext cx="887413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19" name="Rectangle 51"/>
          <p:cNvSpPr>
            <a:spLocks noChangeArrowheads="1"/>
          </p:cNvSpPr>
          <p:nvPr/>
        </p:nvSpPr>
        <p:spPr bwMode="auto">
          <a:xfrm>
            <a:off x="1903413" y="3389313"/>
            <a:ext cx="6350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20" name="Rectangle 52"/>
          <p:cNvSpPr>
            <a:spLocks noChangeArrowheads="1"/>
          </p:cNvSpPr>
          <p:nvPr/>
        </p:nvSpPr>
        <p:spPr bwMode="auto">
          <a:xfrm>
            <a:off x="1919288" y="3389313"/>
            <a:ext cx="947737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21" name="Rectangle 53"/>
          <p:cNvSpPr>
            <a:spLocks noChangeArrowheads="1"/>
          </p:cNvSpPr>
          <p:nvPr/>
        </p:nvSpPr>
        <p:spPr bwMode="auto">
          <a:xfrm>
            <a:off x="2876550" y="3389313"/>
            <a:ext cx="6350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22" name="Rectangle 54"/>
          <p:cNvSpPr>
            <a:spLocks noChangeArrowheads="1"/>
          </p:cNvSpPr>
          <p:nvPr/>
        </p:nvSpPr>
        <p:spPr bwMode="auto">
          <a:xfrm>
            <a:off x="2894013" y="3389313"/>
            <a:ext cx="944562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23" name="Rectangle 55"/>
          <p:cNvSpPr>
            <a:spLocks noChangeArrowheads="1"/>
          </p:cNvSpPr>
          <p:nvPr/>
        </p:nvSpPr>
        <p:spPr bwMode="auto">
          <a:xfrm>
            <a:off x="989013" y="3406775"/>
            <a:ext cx="6350" cy="63500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24" name="Rectangle 56"/>
          <p:cNvSpPr>
            <a:spLocks noChangeArrowheads="1"/>
          </p:cNvSpPr>
          <p:nvPr/>
        </p:nvSpPr>
        <p:spPr bwMode="auto">
          <a:xfrm>
            <a:off x="1903413" y="3406775"/>
            <a:ext cx="6350" cy="63500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25" name="Rectangle 57"/>
          <p:cNvSpPr>
            <a:spLocks noChangeArrowheads="1"/>
          </p:cNvSpPr>
          <p:nvPr/>
        </p:nvSpPr>
        <p:spPr bwMode="auto">
          <a:xfrm>
            <a:off x="2876550" y="3406775"/>
            <a:ext cx="6350" cy="63500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26" name="Rectangle 58"/>
          <p:cNvSpPr>
            <a:spLocks noChangeArrowheads="1"/>
          </p:cNvSpPr>
          <p:nvPr/>
        </p:nvSpPr>
        <p:spPr bwMode="auto">
          <a:xfrm>
            <a:off x="388938" y="3406775"/>
            <a:ext cx="590550" cy="635000"/>
          </a:xfrm>
          <a:prstGeom prst="rect">
            <a:avLst/>
          </a:prstGeom>
          <a:solidFill>
            <a:srgbClr val="A0C7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27" name="Rectangle 59"/>
          <p:cNvSpPr>
            <a:spLocks noChangeArrowheads="1"/>
          </p:cNvSpPr>
          <p:nvPr/>
        </p:nvSpPr>
        <p:spPr bwMode="auto">
          <a:xfrm>
            <a:off x="349250" y="3479800"/>
            <a:ext cx="6223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>
                <a:solidFill>
                  <a:srgbClr val="000000"/>
                </a:solidFill>
              </a:rPr>
              <a:t>0.0</a:t>
            </a:r>
          </a:p>
        </p:txBody>
      </p:sp>
      <p:sp>
        <p:nvSpPr>
          <p:cNvPr id="314428" name="Rectangle 60"/>
          <p:cNvSpPr>
            <a:spLocks noChangeArrowheads="1"/>
          </p:cNvSpPr>
          <p:nvPr/>
        </p:nvSpPr>
        <p:spPr bwMode="auto">
          <a:xfrm>
            <a:off x="958850" y="3473450"/>
            <a:ext cx="9747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>
                <a:solidFill>
                  <a:srgbClr val="000000"/>
                </a:solidFill>
              </a:rPr>
              <a:t>.0000</a:t>
            </a:r>
          </a:p>
        </p:txBody>
      </p:sp>
      <p:sp>
        <p:nvSpPr>
          <p:cNvPr id="314429" name="Rectangle 61"/>
          <p:cNvSpPr>
            <a:spLocks noChangeArrowheads="1"/>
          </p:cNvSpPr>
          <p:nvPr/>
        </p:nvSpPr>
        <p:spPr bwMode="auto">
          <a:xfrm>
            <a:off x="1874838" y="3479800"/>
            <a:ext cx="9747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>
                <a:solidFill>
                  <a:srgbClr val="000000"/>
                </a:solidFill>
              </a:rPr>
              <a:t>.0040</a:t>
            </a:r>
          </a:p>
        </p:txBody>
      </p:sp>
      <p:sp>
        <p:nvSpPr>
          <p:cNvPr id="314430" name="Rectangle 62"/>
          <p:cNvSpPr>
            <a:spLocks noChangeArrowheads="1"/>
          </p:cNvSpPr>
          <p:nvPr/>
        </p:nvSpPr>
        <p:spPr bwMode="auto">
          <a:xfrm>
            <a:off x="2843213" y="3479800"/>
            <a:ext cx="9747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>
                <a:solidFill>
                  <a:srgbClr val="000000"/>
                </a:solidFill>
              </a:rPr>
              <a:t>.0080</a:t>
            </a:r>
          </a:p>
        </p:txBody>
      </p:sp>
      <p:sp>
        <p:nvSpPr>
          <p:cNvPr id="314431" name="Rectangle 63"/>
          <p:cNvSpPr>
            <a:spLocks noChangeArrowheads="1"/>
          </p:cNvSpPr>
          <p:nvPr/>
        </p:nvSpPr>
        <p:spPr bwMode="auto">
          <a:xfrm>
            <a:off x="385763" y="4051300"/>
            <a:ext cx="593725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32" name="Rectangle 64"/>
          <p:cNvSpPr>
            <a:spLocks noChangeArrowheads="1"/>
          </p:cNvSpPr>
          <p:nvPr/>
        </p:nvSpPr>
        <p:spPr bwMode="auto">
          <a:xfrm>
            <a:off x="989013" y="4051300"/>
            <a:ext cx="6350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33" name="Rectangle 65"/>
          <p:cNvSpPr>
            <a:spLocks noChangeArrowheads="1"/>
          </p:cNvSpPr>
          <p:nvPr/>
        </p:nvSpPr>
        <p:spPr bwMode="auto">
          <a:xfrm>
            <a:off x="1006475" y="4051300"/>
            <a:ext cx="887413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34" name="Rectangle 66"/>
          <p:cNvSpPr>
            <a:spLocks noChangeArrowheads="1"/>
          </p:cNvSpPr>
          <p:nvPr/>
        </p:nvSpPr>
        <p:spPr bwMode="auto">
          <a:xfrm>
            <a:off x="1903413" y="4051300"/>
            <a:ext cx="6350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35" name="Rectangle 67"/>
          <p:cNvSpPr>
            <a:spLocks noChangeArrowheads="1"/>
          </p:cNvSpPr>
          <p:nvPr/>
        </p:nvSpPr>
        <p:spPr bwMode="auto">
          <a:xfrm>
            <a:off x="1919288" y="4051300"/>
            <a:ext cx="947737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36" name="Rectangle 68"/>
          <p:cNvSpPr>
            <a:spLocks noChangeArrowheads="1"/>
          </p:cNvSpPr>
          <p:nvPr/>
        </p:nvSpPr>
        <p:spPr bwMode="auto">
          <a:xfrm>
            <a:off x="2876550" y="4051300"/>
            <a:ext cx="6350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37" name="Rectangle 69"/>
          <p:cNvSpPr>
            <a:spLocks noChangeArrowheads="1"/>
          </p:cNvSpPr>
          <p:nvPr/>
        </p:nvSpPr>
        <p:spPr bwMode="auto">
          <a:xfrm>
            <a:off x="2894013" y="4051300"/>
            <a:ext cx="944562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38" name="Rectangle 70"/>
          <p:cNvSpPr>
            <a:spLocks noChangeArrowheads="1"/>
          </p:cNvSpPr>
          <p:nvPr/>
        </p:nvSpPr>
        <p:spPr bwMode="auto">
          <a:xfrm>
            <a:off x="989013" y="4067175"/>
            <a:ext cx="6350" cy="642938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39" name="Rectangle 71"/>
          <p:cNvSpPr>
            <a:spLocks noChangeArrowheads="1"/>
          </p:cNvSpPr>
          <p:nvPr/>
        </p:nvSpPr>
        <p:spPr bwMode="auto">
          <a:xfrm>
            <a:off x="1903413" y="4067175"/>
            <a:ext cx="6350" cy="642938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40" name="Rectangle 72"/>
          <p:cNvSpPr>
            <a:spLocks noChangeArrowheads="1"/>
          </p:cNvSpPr>
          <p:nvPr/>
        </p:nvSpPr>
        <p:spPr bwMode="auto">
          <a:xfrm>
            <a:off x="2876550" y="4067175"/>
            <a:ext cx="6350" cy="642938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41" name="Rectangle 73"/>
          <p:cNvSpPr>
            <a:spLocks noChangeArrowheads="1"/>
          </p:cNvSpPr>
          <p:nvPr/>
        </p:nvSpPr>
        <p:spPr bwMode="auto">
          <a:xfrm>
            <a:off x="388938" y="4067175"/>
            <a:ext cx="590550" cy="635000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42" name="Rectangle 74"/>
          <p:cNvSpPr>
            <a:spLocks noChangeArrowheads="1"/>
          </p:cNvSpPr>
          <p:nvPr/>
        </p:nvSpPr>
        <p:spPr bwMode="auto">
          <a:xfrm>
            <a:off x="388938" y="4710113"/>
            <a:ext cx="590550" cy="1587"/>
          </a:xfrm>
          <a:prstGeom prst="rect">
            <a:avLst/>
          </a:prstGeom>
          <a:solidFill>
            <a:srgbClr val="A64C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43" name="Rectangle 75"/>
          <p:cNvSpPr>
            <a:spLocks noChangeArrowheads="1"/>
          </p:cNvSpPr>
          <p:nvPr/>
        </p:nvSpPr>
        <p:spPr bwMode="auto">
          <a:xfrm>
            <a:off x="930275" y="4140200"/>
            <a:ext cx="9747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>
                <a:solidFill>
                  <a:srgbClr val="000000"/>
                </a:solidFill>
              </a:rPr>
              <a:t>.0398</a:t>
            </a:r>
          </a:p>
        </p:txBody>
      </p:sp>
      <p:sp>
        <p:nvSpPr>
          <p:cNvPr id="314444" name="Rectangle 76"/>
          <p:cNvSpPr>
            <a:spLocks noChangeArrowheads="1"/>
          </p:cNvSpPr>
          <p:nvPr/>
        </p:nvSpPr>
        <p:spPr bwMode="auto">
          <a:xfrm>
            <a:off x="1873250" y="4159250"/>
            <a:ext cx="9747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>
                <a:solidFill>
                  <a:srgbClr val="000000"/>
                </a:solidFill>
              </a:rPr>
              <a:t>.0438</a:t>
            </a:r>
          </a:p>
        </p:txBody>
      </p:sp>
      <p:sp>
        <p:nvSpPr>
          <p:cNvPr id="314445" name="Rectangle 77"/>
          <p:cNvSpPr>
            <a:spLocks noChangeArrowheads="1"/>
          </p:cNvSpPr>
          <p:nvPr/>
        </p:nvSpPr>
        <p:spPr bwMode="auto">
          <a:xfrm>
            <a:off x="2894013" y="4067175"/>
            <a:ext cx="944562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46" name="Rectangle 78"/>
          <p:cNvSpPr>
            <a:spLocks noChangeArrowheads="1"/>
          </p:cNvSpPr>
          <p:nvPr/>
        </p:nvSpPr>
        <p:spPr bwMode="auto">
          <a:xfrm>
            <a:off x="385763" y="4719638"/>
            <a:ext cx="593725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47" name="Rectangle 79"/>
          <p:cNvSpPr>
            <a:spLocks noChangeArrowheads="1"/>
          </p:cNvSpPr>
          <p:nvPr/>
        </p:nvSpPr>
        <p:spPr bwMode="auto">
          <a:xfrm>
            <a:off x="989013" y="4719638"/>
            <a:ext cx="6350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48" name="Rectangle 80"/>
          <p:cNvSpPr>
            <a:spLocks noChangeArrowheads="1"/>
          </p:cNvSpPr>
          <p:nvPr/>
        </p:nvSpPr>
        <p:spPr bwMode="auto">
          <a:xfrm>
            <a:off x="1006475" y="4719638"/>
            <a:ext cx="887413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49" name="Rectangle 81"/>
          <p:cNvSpPr>
            <a:spLocks noChangeArrowheads="1"/>
          </p:cNvSpPr>
          <p:nvPr/>
        </p:nvSpPr>
        <p:spPr bwMode="auto">
          <a:xfrm>
            <a:off x="1903413" y="4719638"/>
            <a:ext cx="6350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50" name="Rectangle 82"/>
          <p:cNvSpPr>
            <a:spLocks noChangeArrowheads="1"/>
          </p:cNvSpPr>
          <p:nvPr/>
        </p:nvSpPr>
        <p:spPr bwMode="auto">
          <a:xfrm>
            <a:off x="1919288" y="4719638"/>
            <a:ext cx="947737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51" name="Rectangle 83"/>
          <p:cNvSpPr>
            <a:spLocks noChangeArrowheads="1"/>
          </p:cNvSpPr>
          <p:nvPr/>
        </p:nvSpPr>
        <p:spPr bwMode="auto">
          <a:xfrm>
            <a:off x="2876550" y="4719638"/>
            <a:ext cx="6350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52" name="Rectangle 84"/>
          <p:cNvSpPr>
            <a:spLocks noChangeArrowheads="1"/>
          </p:cNvSpPr>
          <p:nvPr/>
        </p:nvSpPr>
        <p:spPr bwMode="auto">
          <a:xfrm>
            <a:off x="2894013" y="4719638"/>
            <a:ext cx="944562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53" name="Rectangle 85"/>
          <p:cNvSpPr>
            <a:spLocks noChangeArrowheads="1"/>
          </p:cNvSpPr>
          <p:nvPr/>
        </p:nvSpPr>
        <p:spPr bwMode="auto">
          <a:xfrm>
            <a:off x="989013" y="4737100"/>
            <a:ext cx="6350" cy="63500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54" name="Rectangle 86"/>
          <p:cNvSpPr>
            <a:spLocks noChangeArrowheads="1"/>
          </p:cNvSpPr>
          <p:nvPr/>
        </p:nvSpPr>
        <p:spPr bwMode="auto">
          <a:xfrm>
            <a:off x="1903413" y="4737100"/>
            <a:ext cx="6350" cy="63500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55" name="Rectangle 87"/>
          <p:cNvSpPr>
            <a:spLocks noChangeArrowheads="1"/>
          </p:cNvSpPr>
          <p:nvPr/>
        </p:nvSpPr>
        <p:spPr bwMode="auto">
          <a:xfrm>
            <a:off x="2876550" y="4737100"/>
            <a:ext cx="6350" cy="63500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56" name="Rectangle 88"/>
          <p:cNvSpPr>
            <a:spLocks noChangeArrowheads="1"/>
          </p:cNvSpPr>
          <p:nvPr/>
        </p:nvSpPr>
        <p:spPr bwMode="auto">
          <a:xfrm>
            <a:off x="388938" y="4737100"/>
            <a:ext cx="590550" cy="635000"/>
          </a:xfrm>
          <a:prstGeom prst="rect">
            <a:avLst/>
          </a:prstGeom>
          <a:solidFill>
            <a:srgbClr val="A0C7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57" name="Rectangle 89"/>
          <p:cNvSpPr>
            <a:spLocks noChangeArrowheads="1"/>
          </p:cNvSpPr>
          <p:nvPr/>
        </p:nvSpPr>
        <p:spPr bwMode="auto">
          <a:xfrm>
            <a:off x="349250" y="4810125"/>
            <a:ext cx="6223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>
                <a:solidFill>
                  <a:srgbClr val="000000"/>
                </a:solidFill>
              </a:rPr>
              <a:t>0.2</a:t>
            </a:r>
          </a:p>
        </p:txBody>
      </p:sp>
      <p:sp>
        <p:nvSpPr>
          <p:cNvPr id="314458" name="Rectangle 90"/>
          <p:cNvSpPr>
            <a:spLocks noChangeArrowheads="1"/>
          </p:cNvSpPr>
          <p:nvPr/>
        </p:nvSpPr>
        <p:spPr bwMode="auto">
          <a:xfrm>
            <a:off x="930275" y="4810125"/>
            <a:ext cx="9747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>
                <a:solidFill>
                  <a:srgbClr val="000000"/>
                </a:solidFill>
              </a:rPr>
              <a:t>.0793</a:t>
            </a:r>
          </a:p>
        </p:txBody>
      </p:sp>
      <p:sp>
        <p:nvSpPr>
          <p:cNvPr id="314459" name="Rectangle 91"/>
          <p:cNvSpPr>
            <a:spLocks noChangeArrowheads="1"/>
          </p:cNvSpPr>
          <p:nvPr/>
        </p:nvSpPr>
        <p:spPr bwMode="auto">
          <a:xfrm>
            <a:off x="1874838" y="4810125"/>
            <a:ext cx="9747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>
                <a:solidFill>
                  <a:srgbClr val="000000"/>
                </a:solidFill>
              </a:rPr>
              <a:t>.0832</a:t>
            </a:r>
          </a:p>
        </p:txBody>
      </p:sp>
      <p:sp>
        <p:nvSpPr>
          <p:cNvPr id="314460" name="Rectangle 92"/>
          <p:cNvSpPr>
            <a:spLocks noChangeArrowheads="1"/>
          </p:cNvSpPr>
          <p:nvPr/>
        </p:nvSpPr>
        <p:spPr bwMode="auto">
          <a:xfrm>
            <a:off x="2843213" y="4810125"/>
            <a:ext cx="9747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>
                <a:solidFill>
                  <a:srgbClr val="000000"/>
                </a:solidFill>
              </a:rPr>
              <a:t>.0871</a:t>
            </a:r>
          </a:p>
        </p:txBody>
      </p:sp>
      <p:sp>
        <p:nvSpPr>
          <p:cNvPr id="314461" name="Rectangle 93"/>
          <p:cNvSpPr>
            <a:spLocks noChangeArrowheads="1"/>
          </p:cNvSpPr>
          <p:nvPr/>
        </p:nvSpPr>
        <p:spPr bwMode="auto">
          <a:xfrm>
            <a:off x="385763" y="5381625"/>
            <a:ext cx="593725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62" name="Rectangle 94"/>
          <p:cNvSpPr>
            <a:spLocks noChangeArrowheads="1"/>
          </p:cNvSpPr>
          <p:nvPr/>
        </p:nvSpPr>
        <p:spPr bwMode="auto">
          <a:xfrm>
            <a:off x="989013" y="5381625"/>
            <a:ext cx="6350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63" name="Rectangle 95"/>
          <p:cNvSpPr>
            <a:spLocks noChangeArrowheads="1"/>
          </p:cNvSpPr>
          <p:nvPr/>
        </p:nvSpPr>
        <p:spPr bwMode="auto">
          <a:xfrm>
            <a:off x="1006475" y="5381625"/>
            <a:ext cx="887413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64" name="Rectangle 96"/>
          <p:cNvSpPr>
            <a:spLocks noChangeArrowheads="1"/>
          </p:cNvSpPr>
          <p:nvPr/>
        </p:nvSpPr>
        <p:spPr bwMode="auto">
          <a:xfrm>
            <a:off x="1903413" y="5381625"/>
            <a:ext cx="6350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65" name="Rectangle 97"/>
          <p:cNvSpPr>
            <a:spLocks noChangeArrowheads="1"/>
          </p:cNvSpPr>
          <p:nvPr/>
        </p:nvSpPr>
        <p:spPr bwMode="auto">
          <a:xfrm>
            <a:off x="1919288" y="5381625"/>
            <a:ext cx="947737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66" name="Rectangle 98"/>
          <p:cNvSpPr>
            <a:spLocks noChangeArrowheads="1"/>
          </p:cNvSpPr>
          <p:nvPr/>
        </p:nvSpPr>
        <p:spPr bwMode="auto">
          <a:xfrm>
            <a:off x="2876550" y="5381625"/>
            <a:ext cx="6350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67" name="Rectangle 99"/>
          <p:cNvSpPr>
            <a:spLocks noChangeArrowheads="1"/>
          </p:cNvSpPr>
          <p:nvPr/>
        </p:nvSpPr>
        <p:spPr bwMode="auto">
          <a:xfrm>
            <a:off x="2894013" y="5381625"/>
            <a:ext cx="944562" cy="635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68" name="Rectangle 100"/>
          <p:cNvSpPr>
            <a:spLocks noChangeArrowheads="1"/>
          </p:cNvSpPr>
          <p:nvPr/>
        </p:nvSpPr>
        <p:spPr bwMode="auto">
          <a:xfrm>
            <a:off x="989013" y="5397500"/>
            <a:ext cx="6350" cy="63500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69" name="Rectangle 101"/>
          <p:cNvSpPr>
            <a:spLocks noChangeArrowheads="1"/>
          </p:cNvSpPr>
          <p:nvPr/>
        </p:nvSpPr>
        <p:spPr bwMode="auto">
          <a:xfrm>
            <a:off x="1903413" y="5397500"/>
            <a:ext cx="6350" cy="63500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70" name="Rectangle 102"/>
          <p:cNvSpPr>
            <a:spLocks noChangeArrowheads="1"/>
          </p:cNvSpPr>
          <p:nvPr/>
        </p:nvSpPr>
        <p:spPr bwMode="auto">
          <a:xfrm>
            <a:off x="2876550" y="5397500"/>
            <a:ext cx="6350" cy="635000"/>
          </a:xfrm>
          <a:prstGeom prst="rect">
            <a:avLst/>
          </a:prstGeom>
          <a:solidFill>
            <a:srgbClr val="D989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71" name="Rectangle 103"/>
          <p:cNvSpPr>
            <a:spLocks noChangeArrowheads="1"/>
          </p:cNvSpPr>
          <p:nvPr/>
        </p:nvSpPr>
        <p:spPr bwMode="auto">
          <a:xfrm>
            <a:off x="388938" y="5397500"/>
            <a:ext cx="590550" cy="635000"/>
          </a:xfrm>
          <a:prstGeom prst="rect">
            <a:avLst/>
          </a:prstGeom>
          <a:solidFill>
            <a:srgbClr val="A0C7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72" name="Rectangle 104"/>
          <p:cNvSpPr>
            <a:spLocks noChangeArrowheads="1"/>
          </p:cNvSpPr>
          <p:nvPr/>
        </p:nvSpPr>
        <p:spPr bwMode="auto">
          <a:xfrm>
            <a:off x="349250" y="5470525"/>
            <a:ext cx="6223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>
                <a:solidFill>
                  <a:srgbClr val="000000"/>
                </a:solidFill>
              </a:rPr>
              <a:t>0.3</a:t>
            </a:r>
          </a:p>
        </p:txBody>
      </p:sp>
      <p:sp>
        <p:nvSpPr>
          <p:cNvPr id="314473" name="Rectangle 105"/>
          <p:cNvSpPr>
            <a:spLocks noChangeArrowheads="1"/>
          </p:cNvSpPr>
          <p:nvPr/>
        </p:nvSpPr>
        <p:spPr bwMode="auto">
          <a:xfrm>
            <a:off x="930275" y="5470525"/>
            <a:ext cx="9747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>
                <a:solidFill>
                  <a:srgbClr val="000000"/>
                </a:solidFill>
              </a:rPr>
              <a:t>.1179</a:t>
            </a:r>
          </a:p>
        </p:txBody>
      </p:sp>
      <p:sp>
        <p:nvSpPr>
          <p:cNvPr id="314474" name="Rectangle 106"/>
          <p:cNvSpPr>
            <a:spLocks noChangeArrowheads="1"/>
          </p:cNvSpPr>
          <p:nvPr/>
        </p:nvSpPr>
        <p:spPr bwMode="auto">
          <a:xfrm>
            <a:off x="1874838" y="5470525"/>
            <a:ext cx="9747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>
                <a:solidFill>
                  <a:srgbClr val="000000"/>
                </a:solidFill>
              </a:rPr>
              <a:t>.1217</a:t>
            </a:r>
          </a:p>
        </p:txBody>
      </p:sp>
      <p:sp>
        <p:nvSpPr>
          <p:cNvPr id="314475" name="Rectangle 107"/>
          <p:cNvSpPr>
            <a:spLocks noChangeArrowheads="1"/>
          </p:cNvSpPr>
          <p:nvPr/>
        </p:nvSpPr>
        <p:spPr bwMode="auto">
          <a:xfrm>
            <a:off x="2843213" y="5470525"/>
            <a:ext cx="9747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>
                <a:solidFill>
                  <a:srgbClr val="000000"/>
                </a:solidFill>
              </a:rPr>
              <a:t>.1255</a:t>
            </a:r>
          </a:p>
        </p:txBody>
      </p:sp>
      <p:sp>
        <p:nvSpPr>
          <p:cNvPr id="314476" name="Rectangle 108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8486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 anchorCtr="1"/>
          <a:lstStyle/>
          <a:p>
            <a:pPr defTabSz="914400">
              <a:lnSpc>
                <a:spcPct val="95000"/>
              </a:lnSpc>
            </a:pPr>
            <a:r>
              <a:rPr lang="en-US" sz="4000"/>
              <a:t>Solution: Finding P(0 &lt; z &lt; 0.12)</a:t>
            </a:r>
          </a:p>
        </p:txBody>
      </p:sp>
      <p:sp>
        <p:nvSpPr>
          <p:cNvPr id="314477" name="Rectangle 109"/>
          <p:cNvSpPr>
            <a:spLocks noChangeArrowheads="1"/>
          </p:cNvSpPr>
          <p:nvPr/>
        </p:nvSpPr>
        <p:spPr bwMode="auto">
          <a:xfrm>
            <a:off x="7010400" y="2895600"/>
            <a:ext cx="1206500" cy="4540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</a:rPr>
              <a:t>.0478</a:t>
            </a:r>
          </a:p>
        </p:txBody>
      </p:sp>
      <p:sp>
        <p:nvSpPr>
          <p:cNvPr id="314478" name="Rectangle 110"/>
          <p:cNvSpPr>
            <a:spLocks noChangeArrowheads="1"/>
          </p:cNvSpPr>
          <p:nvPr/>
        </p:nvSpPr>
        <p:spPr bwMode="auto">
          <a:xfrm>
            <a:off x="3016250" y="2741613"/>
            <a:ext cx="1130300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92075" rIns="92075" bIns="92075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FF00"/>
                </a:solidFill>
              </a:rPr>
              <a:t>.02</a:t>
            </a:r>
          </a:p>
        </p:txBody>
      </p:sp>
      <p:sp>
        <p:nvSpPr>
          <p:cNvPr id="314479" name="Rectangle 111"/>
          <p:cNvSpPr>
            <a:spLocks noChangeArrowheads="1"/>
          </p:cNvSpPr>
          <p:nvPr/>
        </p:nvSpPr>
        <p:spPr bwMode="auto">
          <a:xfrm>
            <a:off x="304800" y="4191000"/>
            <a:ext cx="1066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0" rIns="92075" bIns="0" anchor="ctr"/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FF00"/>
                </a:solidFill>
              </a:rPr>
              <a:t>0.1</a:t>
            </a:r>
          </a:p>
        </p:txBody>
      </p:sp>
      <p:sp>
        <p:nvSpPr>
          <p:cNvPr id="314480" name="Rectangle 112"/>
          <p:cNvSpPr>
            <a:spLocks noChangeArrowheads="1"/>
          </p:cNvSpPr>
          <p:nvPr/>
        </p:nvSpPr>
        <p:spPr bwMode="auto">
          <a:xfrm>
            <a:off x="2863850" y="4159250"/>
            <a:ext cx="1054100" cy="500063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700" b="1">
                <a:solidFill>
                  <a:srgbClr val="FF0000"/>
                </a:solidFill>
              </a:rPr>
              <a:t>.</a:t>
            </a:r>
            <a:r>
              <a:rPr lang="en-US" sz="2400">
                <a:solidFill>
                  <a:srgbClr val="FF0000"/>
                </a:solidFill>
              </a:rPr>
              <a:t>0478</a:t>
            </a:r>
          </a:p>
        </p:txBody>
      </p:sp>
      <p:sp>
        <p:nvSpPr>
          <p:cNvPr id="314481" name="Rectangle 113"/>
          <p:cNvSpPr>
            <a:spLocks noChangeArrowheads="1"/>
          </p:cNvSpPr>
          <p:nvPr/>
        </p:nvSpPr>
        <p:spPr bwMode="auto">
          <a:xfrm>
            <a:off x="381000" y="1905000"/>
            <a:ext cx="4070350" cy="78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Standard Normal Probability </a:t>
            </a:r>
          </a:p>
          <a:p>
            <a:pPr algn="l" rtl="0" eaLnBrk="0" fontAlgn="base" hangingPunct="0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Table (Portion)</a:t>
            </a: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4483" name="Rectangle 115"/>
          <p:cNvSpPr>
            <a:spLocks noChangeArrowheads="1"/>
          </p:cNvSpPr>
          <p:nvPr/>
        </p:nvSpPr>
        <p:spPr bwMode="auto">
          <a:xfrm>
            <a:off x="6065838" y="5441950"/>
            <a:ext cx="625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0.00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314484" name="Line 116"/>
          <p:cNvSpPr>
            <a:spLocks noChangeShapeType="1"/>
          </p:cNvSpPr>
          <p:nvPr/>
        </p:nvSpPr>
        <p:spPr bwMode="auto">
          <a:xfrm flipV="1">
            <a:off x="6294438" y="52133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85" name="Line 117"/>
          <p:cNvSpPr>
            <a:spLocks noChangeShapeType="1"/>
          </p:cNvSpPr>
          <p:nvPr/>
        </p:nvSpPr>
        <p:spPr bwMode="auto">
          <a:xfrm flipV="1">
            <a:off x="6675438" y="521335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87" name="Line 119"/>
          <p:cNvSpPr>
            <a:spLocks noChangeShapeType="1"/>
          </p:cNvSpPr>
          <p:nvPr/>
        </p:nvSpPr>
        <p:spPr bwMode="auto">
          <a:xfrm flipH="1">
            <a:off x="6477000" y="3352800"/>
            <a:ext cx="762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14488" name="Rectangle 120"/>
          <p:cNvSpPr>
            <a:spLocks noChangeArrowheads="1"/>
          </p:cNvSpPr>
          <p:nvPr/>
        </p:nvSpPr>
        <p:spPr bwMode="auto">
          <a:xfrm>
            <a:off x="6423025" y="23622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3333CC"/>
                </a:solidFill>
              </a:rPr>
              <a:t>= P(</a:t>
            </a:r>
            <a:r>
              <a:rPr lang="en-US" sz="2400">
                <a:solidFill>
                  <a:srgbClr val="3333CC"/>
                </a:solidFill>
                <a:sym typeface="Arial" pitchFamily="34" charset="0"/>
              </a:rPr>
              <a:t>0 &lt; z &lt; 0.12)</a:t>
            </a:r>
          </a:p>
        </p:txBody>
      </p:sp>
      <p:sp>
        <p:nvSpPr>
          <p:cNvPr id="314489" name="Rectangle 121"/>
          <p:cNvSpPr>
            <a:spLocks noChangeArrowheads="1"/>
          </p:cNvSpPr>
          <p:nvPr/>
        </p:nvSpPr>
        <p:spPr bwMode="auto">
          <a:xfrm>
            <a:off x="6629400" y="1981200"/>
            <a:ext cx="202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1C1C1C"/>
                </a:solidFill>
              </a:rPr>
              <a:t>P(</a:t>
            </a:r>
            <a:r>
              <a:rPr lang="en-US" sz="2400">
                <a:solidFill>
                  <a:srgbClr val="1C1C1C"/>
                </a:solidFill>
                <a:sym typeface="Arial" pitchFamily="34" charset="0"/>
              </a:rPr>
              <a:t>8 &lt; x &lt; 8.6)</a:t>
            </a:r>
          </a:p>
        </p:txBody>
      </p:sp>
      <p:sp>
        <p:nvSpPr>
          <p:cNvPr id="314490" name="Rectangle 122"/>
          <p:cNvSpPr>
            <a:spLocks noChangeArrowheads="1"/>
          </p:cNvSpPr>
          <p:nvPr/>
        </p:nvSpPr>
        <p:spPr bwMode="auto">
          <a:xfrm>
            <a:off x="6400800" y="1905000"/>
            <a:ext cx="2514600" cy="14478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627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50A8CA40-AB9B-490C-B788-E372F7C45132}" type="slidenum">
              <a:rPr lang="en-US">
                <a:solidFill>
                  <a:srgbClr val="000000"/>
                </a:solidFill>
              </a:rPr>
              <a:pPr/>
              <a:t>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Normal Probabilities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400"/>
              <a:t>Suppose  x  is normal with mean 8.0 and standard deviation 5.0.  </a:t>
            </a:r>
          </a:p>
          <a:p>
            <a:r>
              <a:rPr lang="en-US" sz="3400">
                <a:solidFill>
                  <a:schemeClr val="folHlink"/>
                </a:solidFill>
              </a:rPr>
              <a:t>Now Find P(x &lt; 8.6)</a:t>
            </a:r>
          </a:p>
        </p:txBody>
      </p:sp>
      <p:sp>
        <p:nvSpPr>
          <p:cNvPr id="362501" name="Freeform 5"/>
          <p:cNvSpPr>
            <a:spLocks/>
          </p:cNvSpPr>
          <p:nvPr/>
        </p:nvSpPr>
        <p:spPr bwMode="auto">
          <a:xfrm>
            <a:off x="3467100" y="3924300"/>
            <a:ext cx="1562100" cy="1657350"/>
          </a:xfrm>
          <a:custGeom>
            <a:avLst/>
            <a:gdLst>
              <a:gd name="T0" fmla="*/ 984 w 984"/>
              <a:gd name="T1" fmla="*/ 1032 h 1044"/>
              <a:gd name="T2" fmla="*/ 981 w 984"/>
              <a:gd name="T3" fmla="*/ 0 h 1044"/>
              <a:gd name="T4" fmla="*/ 888 w 984"/>
              <a:gd name="T5" fmla="*/ 72 h 1044"/>
              <a:gd name="T6" fmla="*/ 792 w 984"/>
              <a:gd name="T7" fmla="*/ 168 h 1044"/>
              <a:gd name="T8" fmla="*/ 726 w 984"/>
              <a:gd name="T9" fmla="*/ 304 h 1044"/>
              <a:gd name="T10" fmla="*/ 638 w 984"/>
              <a:gd name="T11" fmla="*/ 452 h 1044"/>
              <a:gd name="T12" fmla="*/ 586 w 984"/>
              <a:gd name="T13" fmla="*/ 552 h 1044"/>
              <a:gd name="T14" fmla="*/ 522 w 984"/>
              <a:gd name="T15" fmla="*/ 657 h 1044"/>
              <a:gd name="T16" fmla="*/ 456 w 984"/>
              <a:gd name="T17" fmla="*/ 744 h 1044"/>
              <a:gd name="T18" fmla="*/ 360 w 984"/>
              <a:gd name="T19" fmla="*/ 852 h 1044"/>
              <a:gd name="T20" fmla="*/ 204 w 984"/>
              <a:gd name="T21" fmla="*/ 948 h 1044"/>
              <a:gd name="T22" fmla="*/ 0 w 984"/>
              <a:gd name="T23" fmla="*/ 984 h 1044"/>
              <a:gd name="T24" fmla="*/ 3 w 984"/>
              <a:gd name="T25" fmla="*/ 1044 h 1044"/>
              <a:gd name="T26" fmla="*/ 984 w 984"/>
              <a:gd name="T27" fmla="*/ 1032 h 1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84" h="1044">
                <a:moveTo>
                  <a:pt x="984" y="1032"/>
                </a:moveTo>
                <a:lnTo>
                  <a:pt x="981" y="0"/>
                </a:lnTo>
                <a:lnTo>
                  <a:pt x="888" y="72"/>
                </a:lnTo>
                <a:lnTo>
                  <a:pt x="792" y="168"/>
                </a:lnTo>
                <a:lnTo>
                  <a:pt x="726" y="304"/>
                </a:lnTo>
                <a:lnTo>
                  <a:pt x="638" y="452"/>
                </a:lnTo>
                <a:lnTo>
                  <a:pt x="586" y="552"/>
                </a:lnTo>
                <a:lnTo>
                  <a:pt x="522" y="657"/>
                </a:lnTo>
                <a:lnTo>
                  <a:pt x="456" y="744"/>
                </a:lnTo>
                <a:lnTo>
                  <a:pt x="360" y="852"/>
                </a:lnTo>
                <a:lnTo>
                  <a:pt x="204" y="948"/>
                </a:lnTo>
                <a:lnTo>
                  <a:pt x="0" y="984"/>
                </a:lnTo>
                <a:lnTo>
                  <a:pt x="3" y="1044"/>
                </a:lnTo>
                <a:lnTo>
                  <a:pt x="984" y="1032"/>
                </a:lnTo>
                <a:close/>
              </a:path>
            </a:pathLst>
          </a:cu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2502" name="Freeform 6"/>
          <p:cNvSpPr>
            <a:spLocks/>
          </p:cNvSpPr>
          <p:nvPr/>
        </p:nvSpPr>
        <p:spPr bwMode="auto">
          <a:xfrm>
            <a:off x="5022850" y="5346700"/>
            <a:ext cx="320675" cy="242888"/>
          </a:xfrm>
          <a:custGeom>
            <a:avLst/>
            <a:gdLst>
              <a:gd name="T0" fmla="*/ 12 w 202"/>
              <a:gd name="T1" fmla="*/ 141 h 153"/>
              <a:gd name="T2" fmla="*/ 105 w 202"/>
              <a:gd name="T3" fmla="*/ 145 h 153"/>
              <a:gd name="T4" fmla="*/ 162 w 202"/>
              <a:gd name="T5" fmla="*/ 144 h 153"/>
              <a:gd name="T6" fmla="*/ 192 w 202"/>
              <a:gd name="T7" fmla="*/ 147 h 153"/>
              <a:gd name="T8" fmla="*/ 201 w 202"/>
              <a:gd name="T9" fmla="*/ 132 h 153"/>
              <a:gd name="T10" fmla="*/ 187 w 202"/>
              <a:gd name="T11" fmla="*/ 24 h 153"/>
              <a:gd name="T12" fmla="*/ 150 w 202"/>
              <a:gd name="T13" fmla="*/ 0 h 153"/>
              <a:gd name="T14" fmla="*/ 70 w 202"/>
              <a:gd name="T15" fmla="*/ 46 h 153"/>
              <a:gd name="T16" fmla="*/ 51 w 202"/>
              <a:gd name="T17" fmla="*/ 52 h 153"/>
              <a:gd name="T18" fmla="*/ 27 w 202"/>
              <a:gd name="T19" fmla="*/ 57 h 153"/>
              <a:gd name="T20" fmla="*/ 7 w 202"/>
              <a:gd name="T21" fmla="*/ 73 h 153"/>
              <a:gd name="T22" fmla="*/ 0 w 202"/>
              <a:gd name="T23" fmla="*/ 90 h 153"/>
              <a:gd name="T24" fmla="*/ 1 w 202"/>
              <a:gd name="T25" fmla="*/ 133 h 153"/>
              <a:gd name="T26" fmla="*/ 12 w 202"/>
              <a:gd name="T27" fmla="*/ 141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2" h="153">
                <a:moveTo>
                  <a:pt x="12" y="141"/>
                </a:moveTo>
                <a:cubicBezTo>
                  <a:pt x="39" y="153"/>
                  <a:pt x="79" y="146"/>
                  <a:pt x="105" y="145"/>
                </a:cubicBezTo>
                <a:cubicBezTo>
                  <a:pt x="127" y="143"/>
                  <a:pt x="135" y="143"/>
                  <a:pt x="162" y="144"/>
                </a:cubicBezTo>
                <a:cubicBezTo>
                  <a:pt x="172" y="148"/>
                  <a:pt x="181" y="148"/>
                  <a:pt x="192" y="147"/>
                </a:cubicBezTo>
                <a:cubicBezTo>
                  <a:pt x="200" y="136"/>
                  <a:pt x="198" y="142"/>
                  <a:pt x="201" y="132"/>
                </a:cubicBezTo>
                <a:cubicBezTo>
                  <a:pt x="200" y="102"/>
                  <a:pt x="202" y="55"/>
                  <a:pt x="187" y="24"/>
                </a:cubicBezTo>
                <a:cubicBezTo>
                  <a:pt x="185" y="7"/>
                  <a:pt x="165" y="1"/>
                  <a:pt x="150" y="0"/>
                </a:cubicBezTo>
                <a:cubicBezTo>
                  <a:pt x="116" y="2"/>
                  <a:pt x="102" y="41"/>
                  <a:pt x="70" y="46"/>
                </a:cubicBezTo>
                <a:cubicBezTo>
                  <a:pt x="63" y="49"/>
                  <a:pt x="58" y="51"/>
                  <a:pt x="51" y="52"/>
                </a:cubicBezTo>
                <a:cubicBezTo>
                  <a:pt x="43" y="55"/>
                  <a:pt x="36" y="56"/>
                  <a:pt x="27" y="57"/>
                </a:cubicBezTo>
                <a:cubicBezTo>
                  <a:pt x="19" y="62"/>
                  <a:pt x="14" y="67"/>
                  <a:pt x="7" y="73"/>
                </a:cubicBezTo>
                <a:cubicBezTo>
                  <a:pt x="0" y="87"/>
                  <a:pt x="2" y="81"/>
                  <a:pt x="0" y="90"/>
                </a:cubicBezTo>
                <a:cubicBezTo>
                  <a:pt x="0" y="104"/>
                  <a:pt x="0" y="119"/>
                  <a:pt x="1" y="133"/>
                </a:cubicBezTo>
                <a:cubicBezTo>
                  <a:pt x="1" y="138"/>
                  <a:pt x="8" y="147"/>
                  <a:pt x="12" y="141"/>
                </a:cubicBezTo>
                <a:close/>
              </a:path>
            </a:pathLst>
          </a:cu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2503" name="Freeform 7"/>
          <p:cNvSpPr>
            <a:spLocks/>
          </p:cNvSpPr>
          <p:nvPr/>
        </p:nvSpPr>
        <p:spPr bwMode="auto">
          <a:xfrm>
            <a:off x="4983163" y="3930650"/>
            <a:ext cx="366712" cy="1625600"/>
          </a:xfrm>
          <a:custGeom>
            <a:avLst/>
            <a:gdLst>
              <a:gd name="T0" fmla="*/ 25 w 231"/>
              <a:gd name="T1" fmla="*/ 984 h 1024"/>
              <a:gd name="T2" fmla="*/ 37 w 231"/>
              <a:gd name="T3" fmla="*/ 572 h 1024"/>
              <a:gd name="T4" fmla="*/ 33 w 231"/>
              <a:gd name="T5" fmla="*/ 340 h 1024"/>
              <a:gd name="T6" fmla="*/ 29 w 231"/>
              <a:gd name="T7" fmla="*/ 140 h 1024"/>
              <a:gd name="T8" fmla="*/ 41 w 231"/>
              <a:gd name="T9" fmla="*/ 4 h 1024"/>
              <a:gd name="T10" fmla="*/ 133 w 231"/>
              <a:gd name="T11" fmla="*/ 28 h 1024"/>
              <a:gd name="T12" fmla="*/ 153 w 231"/>
              <a:gd name="T13" fmla="*/ 44 h 1024"/>
              <a:gd name="T14" fmla="*/ 161 w 231"/>
              <a:gd name="T15" fmla="*/ 56 h 1024"/>
              <a:gd name="T16" fmla="*/ 173 w 231"/>
              <a:gd name="T17" fmla="*/ 64 h 1024"/>
              <a:gd name="T18" fmla="*/ 209 w 231"/>
              <a:gd name="T19" fmla="*/ 112 h 1024"/>
              <a:gd name="T20" fmla="*/ 227 w 231"/>
              <a:gd name="T21" fmla="*/ 143 h 1024"/>
              <a:gd name="T22" fmla="*/ 213 w 231"/>
              <a:gd name="T23" fmla="*/ 216 h 1024"/>
              <a:gd name="T24" fmla="*/ 225 w 231"/>
              <a:gd name="T25" fmla="*/ 376 h 1024"/>
              <a:gd name="T26" fmla="*/ 221 w 231"/>
              <a:gd name="T27" fmla="*/ 444 h 1024"/>
              <a:gd name="T28" fmla="*/ 213 w 231"/>
              <a:gd name="T29" fmla="*/ 468 h 1024"/>
              <a:gd name="T30" fmla="*/ 209 w 231"/>
              <a:gd name="T31" fmla="*/ 636 h 1024"/>
              <a:gd name="T32" fmla="*/ 221 w 231"/>
              <a:gd name="T33" fmla="*/ 596 h 1024"/>
              <a:gd name="T34" fmla="*/ 173 w 231"/>
              <a:gd name="T35" fmla="*/ 980 h 1024"/>
              <a:gd name="T36" fmla="*/ 25 w 231"/>
              <a:gd name="T37" fmla="*/ 984 h 1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31" h="1024">
                <a:moveTo>
                  <a:pt x="25" y="984"/>
                </a:moveTo>
                <a:cubicBezTo>
                  <a:pt x="28" y="847"/>
                  <a:pt x="34" y="709"/>
                  <a:pt x="37" y="572"/>
                </a:cubicBezTo>
                <a:cubicBezTo>
                  <a:pt x="33" y="476"/>
                  <a:pt x="30" y="440"/>
                  <a:pt x="33" y="340"/>
                </a:cubicBezTo>
                <a:cubicBezTo>
                  <a:pt x="30" y="269"/>
                  <a:pt x="25" y="210"/>
                  <a:pt x="29" y="140"/>
                </a:cubicBezTo>
                <a:cubicBezTo>
                  <a:pt x="28" y="100"/>
                  <a:pt x="0" y="32"/>
                  <a:pt x="41" y="4"/>
                </a:cubicBezTo>
                <a:cubicBezTo>
                  <a:pt x="122" y="9"/>
                  <a:pt x="91" y="0"/>
                  <a:pt x="133" y="28"/>
                </a:cubicBezTo>
                <a:cubicBezTo>
                  <a:pt x="156" y="62"/>
                  <a:pt x="125" y="22"/>
                  <a:pt x="153" y="44"/>
                </a:cubicBezTo>
                <a:cubicBezTo>
                  <a:pt x="157" y="47"/>
                  <a:pt x="158" y="53"/>
                  <a:pt x="161" y="56"/>
                </a:cubicBezTo>
                <a:cubicBezTo>
                  <a:pt x="164" y="59"/>
                  <a:pt x="169" y="61"/>
                  <a:pt x="173" y="64"/>
                </a:cubicBezTo>
                <a:cubicBezTo>
                  <a:pt x="185" y="82"/>
                  <a:pt x="194" y="97"/>
                  <a:pt x="209" y="112"/>
                </a:cubicBezTo>
                <a:cubicBezTo>
                  <a:pt x="212" y="120"/>
                  <a:pt x="227" y="134"/>
                  <a:pt x="227" y="143"/>
                </a:cubicBezTo>
                <a:cubicBezTo>
                  <a:pt x="227" y="170"/>
                  <a:pt x="213" y="216"/>
                  <a:pt x="213" y="216"/>
                </a:cubicBezTo>
                <a:cubicBezTo>
                  <a:pt x="215" y="282"/>
                  <a:pt x="217" y="319"/>
                  <a:pt x="225" y="376"/>
                </a:cubicBezTo>
                <a:cubicBezTo>
                  <a:pt x="224" y="399"/>
                  <a:pt x="224" y="421"/>
                  <a:pt x="221" y="444"/>
                </a:cubicBezTo>
                <a:cubicBezTo>
                  <a:pt x="220" y="452"/>
                  <a:pt x="213" y="468"/>
                  <a:pt x="213" y="468"/>
                </a:cubicBezTo>
                <a:cubicBezTo>
                  <a:pt x="207" y="564"/>
                  <a:pt x="209" y="508"/>
                  <a:pt x="209" y="636"/>
                </a:cubicBezTo>
                <a:cubicBezTo>
                  <a:pt x="213" y="623"/>
                  <a:pt x="222" y="582"/>
                  <a:pt x="221" y="596"/>
                </a:cubicBezTo>
                <a:cubicBezTo>
                  <a:pt x="208" y="724"/>
                  <a:pt x="231" y="865"/>
                  <a:pt x="173" y="980"/>
                </a:cubicBezTo>
                <a:cubicBezTo>
                  <a:pt x="151" y="1024"/>
                  <a:pt x="74" y="983"/>
                  <a:pt x="25" y="984"/>
                </a:cubicBezTo>
                <a:close/>
              </a:path>
            </a:pathLst>
          </a:cu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2504" name="Line 8"/>
          <p:cNvSpPr>
            <a:spLocks noChangeShapeType="1"/>
          </p:cNvSpPr>
          <p:nvPr/>
        </p:nvSpPr>
        <p:spPr bwMode="auto">
          <a:xfrm>
            <a:off x="5334000" y="4191000"/>
            <a:ext cx="0" cy="1371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2505" name="Line 9"/>
          <p:cNvSpPr>
            <a:spLocks noChangeShapeType="1"/>
          </p:cNvSpPr>
          <p:nvPr/>
        </p:nvSpPr>
        <p:spPr bwMode="auto">
          <a:xfrm>
            <a:off x="5029200" y="3962400"/>
            <a:ext cx="0" cy="1600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2506" name="Freeform 10"/>
          <p:cNvSpPr>
            <a:spLocks/>
          </p:cNvSpPr>
          <p:nvPr/>
        </p:nvSpPr>
        <p:spPr bwMode="auto">
          <a:xfrm>
            <a:off x="5064125" y="3917950"/>
            <a:ext cx="1635125" cy="1573213"/>
          </a:xfrm>
          <a:custGeom>
            <a:avLst/>
            <a:gdLst>
              <a:gd name="T0" fmla="*/ 1029 w 1030"/>
              <a:gd name="T1" fmla="*/ 990 h 991"/>
              <a:gd name="T2" fmla="*/ 921 w 1030"/>
              <a:gd name="T3" fmla="*/ 980 h 991"/>
              <a:gd name="T4" fmla="*/ 866 w 1030"/>
              <a:gd name="T5" fmla="*/ 967 h 991"/>
              <a:gd name="T6" fmla="*/ 813 w 1030"/>
              <a:gd name="T7" fmla="*/ 952 h 991"/>
              <a:gd name="T8" fmla="*/ 758 w 1030"/>
              <a:gd name="T9" fmla="*/ 929 h 991"/>
              <a:gd name="T10" fmla="*/ 703 w 1030"/>
              <a:gd name="T11" fmla="*/ 897 h 991"/>
              <a:gd name="T12" fmla="*/ 651 w 1030"/>
              <a:gd name="T13" fmla="*/ 857 h 991"/>
              <a:gd name="T14" fmla="*/ 541 w 1030"/>
              <a:gd name="T15" fmla="*/ 743 h 991"/>
              <a:gd name="T16" fmla="*/ 433 w 1030"/>
              <a:gd name="T17" fmla="*/ 581 h 991"/>
              <a:gd name="T18" fmla="*/ 325 w 1030"/>
              <a:gd name="T19" fmla="*/ 386 h 991"/>
              <a:gd name="T20" fmla="*/ 270 w 1030"/>
              <a:gd name="T21" fmla="*/ 287 h 991"/>
              <a:gd name="T22" fmla="*/ 215 w 1030"/>
              <a:gd name="T23" fmla="*/ 196 h 991"/>
              <a:gd name="T24" fmla="*/ 163 w 1030"/>
              <a:gd name="T25" fmla="*/ 116 h 991"/>
              <a:gd name="T26" fmla="*/ 108 w 1030"/>
              <a:gd name="T27" fmla="*/ 53 h 991"/>
              <a:gd name="T28" fmla="*/ 53 w 1030"/>
              <a:gd name="T29" fmla="*/ 13 h 991"/>
              <a:gd name="T30" fmla="*/ 0 w 1030"/>
              <a:gd name="T31" fmla="*/ 0 h 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2507" name="Freeform 11"/>
          <p:cNvSpPr>
            <a:spLocks/>
          </p:cNvSpPr>
          <p:nvPr/>
        </p:nvSpPr>
        <p:spPr bwMode="auto">
          <a:xfrm>
            <a:off x="3427413" y="3917950"/>
            <a:ext cx="1638300" cy="1573213"/>
          </a:xfrm>
          <a:custGeom>
            <a:avLst/>
            <a:gdLst>
              <a:gd name="T0" fmla="*/ 0 w 1032"/>
              <a:gd name="T1" fmla="*/ 990 h 991"/>
              <a:gd name="T2" fmla="*/ 108 w 1032"/>
              <a:gd name="T3" fmla="*/ 980 h 991"/>
              <a:gd name="T4" fmla="*/ 163 w 1032"/>
              <a:gd name="T5" fmla="*/ 967 h 991"/>
              <a:gd name="T6" fmla="*/ 218 w 1032"/>
              <a:gd name="T7" fmla="*/ 952 h 991"/>
              <a:gd name="T8" fmla="*/ 271 w 1032"/>
              <a:gd name="T9" fmla="*/ 929 h 991"/>
              <a:gd name="T10" fmla="*/ 326 w 1032"/>
              <a:gd name="T11" fmla="*/ 897 h 991"/>
              <a:gd name="T12" fmla="*/ 381 w 1032"/>
              <a:gd name="T13" fmla="*/ 857 h 991"/>
              <a:gd name="T14" fmla="*/ 488 w 1032"/>
              <a:gd name="T15" fmla="*/ 743 h 991"/>
              <a:gd name="T16" fmla="*/ 596 w 1032"/>
              <a:gd name="T17" fmla="*/ 581 h 991"/>
              <a:gd name="T18" fmla="*/ 706 w 1032"/>
              <a:gd name="T19" fmla="*/ 386 h 991"/>
              <a:gd name="T20" fmla="*/ 759 w 1032"/>
              <a:gd name="T21" fmla="*/ 287 h 991"/>
              <a:gd name="T22" fmla="*/ 814 w 1032"/>
              <a:gd name="T23" fmla="*/ 196 h 991"/>
              <a:gd name="T24" fmla="*/ 868 w 1032"/>
              <a:gd name="T25" fmla="*/ 116 h 991"/>
              <a:gd name="T26" fmla="*/ 921 w 1032"/>
              <a:gd name="T27" fmla="*/ 53 h 991"/>
              <a:gd name="T28" fmla="*/ 976 w 1032"/>
              <a:gd name="T29" fmla="*/ 13 h 991"/>
              <a:gd name="T30" fmla="*/ 1031 w 1032"/>
              <a:gd name="T31" fmla="*/ 0 h 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2508" name="Freeform 12"/>
          <p:cNvSpPr>
            <a:spLocks/>
          </p:cNvSpPr>
          <p:nvPr/>
        </p:nvSpPr>
        <p:spPr bwMode="auto">
          <a:xfrm>
            <a:off x="3409950" y="5573713"/>
            <a:ext cx="3289300" cy="7937"/>
          </a:xfrm>
          <a:custGeom>
            <a:avLst/>
            <a:gdLst>
              <a:gd name="T0" fmla="*/ 0 w 2072"/>
              <a:gd name="T1" fmla="*/ 5 h 5"/>
              <a:gd name="T2" fmla="*/ 12 w 2072"/>
              <a:gd name="T3" fmla="*/ 0 h 5"/>
              <a:gd name="T4" fmla="*/ 2072 w 2072"/>
              <a:gd name="T5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2" h="5">
                <a:moveTo>
                  <a:pt x="0" y="5"/>
                </a:moveTo>
                <a:lnTo>
                  <a:pt x="12" y="0"/>
                </a:lnTo>
                <a:lnTo>
                  <a:pt x="2072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2530" name="Rectangle 34"/>
          <p:cNvSpPr>
            <a:spLocks noChangeArrowheads="1"/>
          </p:cNvSpPr>
          <p:nvPr/>
        </p:nvSpPr>
        <p:spPr bwMode="auto">
          <a:xfrm>
            <a:off x="6705600" y="5562600"/>
            <a:ext cx="3810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362532" name="Rectangle 36"/>
          <p:cNvSpPr>
            <a:spLocks noChangeArrowheads="1"/>
          </p:cNvSpPr>
          <p:nvPr/>
        </p:nvSpPr>
        <p:spPr bwMode="auto">
          <a:xfrm>
            <a:off x="6567488" y="3821113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2533" name="Rectangle 37"/>
          <p:cNvSpPr>
            <a:spLocks noChangeArrowheads="1"/>
          </p:cNvSpPr>
          <p:nvPr/>
        </p:nvSpPr>
        <p:spPr bwMode="auto">
          <a:xfrm>
            <a:off x="5181600" y="6172200"/>
            <a:ext cx="498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339933"/>
                </a:solidFill>
              </a:rPr>
              <a:t>8.6</a:t>
            </a:r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362536" name="Rectangle 40"/>
          <p:cNvSpPr>
            <a:spLocks noChangeArrowheads="1"/>
          </p:cNvSpPr>
          <p:nvPr/>
        </p:nvSpPr>
        <p:spPr bwMode="auto">
          <a:xfrm>
            <a:off x="4800600" y="5791200"/>
            <a:ext cx="498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8.0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362537" name="Line 41"/>
          <p:cNvSpPr>
            <a:spLocks noChangeShapeType="1"/>
          </p:cNvSpPr>
          <p:nvPr/>
        </p:nvSpPr>
        <p:spPr bwMode="auto">
          <a:xfrm flipV="1">
            <a:off x="50292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2538" name="Line 42"/>
          <p:cNvSpPr>
            <a:spLocks noChangeShapeType="1"/>
          </p:cNvSpPr>
          <p:nvPr/>
        </p:nvSpPr>
        <p:spPr bwMode="auto">
          <a:xfrm flipV="1">
            <a:off x="5410200" y="5562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94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2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C2A67585-4250-4DDF-B4AF-811A117219CB}" type="slidenum">
              <a:rPr lang="en-US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52302" name="Rectangle 46"/>
          <p:cNvSpPr>
            <a:spLocks noChangeArrowheads="1"/>
          </p:cNvSpPr>
          <p:nvPr/>
        </p:nvSpPr>
        <p:spPr bwMode="auto">
          <a:xfrm>
            <a:off x="2667000" y="5486400"/>
            <a:ext cx="838200" cy="533400"/>
          </a:xfrm>
          <a:prstGeom prst="rect">
            <a:avLst/>
          </a:prstGeom>
          <a:solidFill>
            <a:srgbClr val="B8FAC8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Normal Probabilities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400"/>
              <a:t>Suppose  x  is normal with mean 8.0 and standard deviation 5.0.  </a:t>
            </a:r>
          </a:p>
          <a:p>
            <a:r>
              <a:rPr lang="en-US" sz="3400">
                <a:solidFill>
                  <a:schemeClr val="folHlink"/>
                </a:solidFill>
              </a:rPr>
              <a:t>Now Find P(x &lt; 8.6)</a:t>
            </a:r>
          </a:p>
        </p:txBody>
      </p:sp>
      <p:sp>
        <p:nvSpPr>
          <p:cNvPr id="352260" name="Text Box 4"/>
          <p:cNvSpPr txBox="1">
            <a:spLocks noChangeArrowheads="1"/>
          </p:cNvSpPr>
          <p:nvPr/>
        </p:nvSpPr>
        <p:spPr bwMode="auto">
          <a:xfrm>
            <a:off x="7467600" y="1143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i="1">
                <a:solidFill>
                  <a:srgbClr val="000099"/>
                </a:solidFill>
                <a:latin typeface="Tahoma" pitchFamily="34" charset="0"/>
              </a:rPr>
              <a:t>(continued)</a:t>
            </a:r>
          </a:p>
        </p:txBody>
      </p:sp>
      <p:sp>
        <p:nvSpPr>
          <p:cNvPr id="352261" name="Freeform 5"/>
          <p:cNvSpPr>
            <a:spLocks/>
          </p:cNvSpPr>
          <p:nvPr/>
        </p:nvSpPr>
        <p:spPr bwMode="auto">
          <a:xfrm>
            <a:off x="5295900" y="4086225"/>
            <a:ext cx="1562100" cy="1647825"/>
          </a:xfrm>
          <a:custGeom>
            <a:avLst/>
            <a:gdLst>
              <a:gd name="T0" fmla="*/ 984 w 984"/>
              <a:gd name="T1" fmla="*/ 1026 h 1038"/>
              <a:gd name="T2" fmla="*/ 978 w 984"/>
              <a:gd name="T3" fmla="*/ 0 h 1038"/>
              <a:gd name="T4" fmla="*/ 886 w 984"/>
              <a:gd name="T5" fmla="*/ 54 h 1038"/>
              <a:gd name="T6" fmla="*/ 796 w 984"/>
              <a:gd name="T7" fmla="*/ 170 h 1038"/>
              <a:gd name="T8" fmla="*/ 714 w 984"/>
              <a:gd name="T9" fmla="*/ 322 h 1038"/>
              <a:gd name="T10" fmla="*/ 636 w 984"/>
              <a:gd name="T11" fmla="*/ 466 h 1038"/>
              <a:gd name="T12" fmla="*/ 588 w 984"/>
              <a:gd name="T13" fmla="*/ 544 h 1038"/>
              <a:gd name="T14" fmla="*/ 522 w 984"/>
              <a:gd name="T15" fmla="*/ 644 h 1038"/>
              <a:gd name="T16" fmla="*/ 456 w 984"/>
              <a:gd name="T17" fmla="*/ 738 h 1038"/>
              <a:gd name="T18" fmla="*/ 360 w 984"/>
              <a:gd name="T19" fmla="*/ 846 h 1038"/>
              <a:gd name="T20" fmla="*/ 204 w 984"/>
              <a:gd name="T21" fmla="*/ 942 h 1038"/>
              <a:gd name="T22" fmla="*/ 0 w 984"/>
              <a:gd name="T23" fmla="*/ 978 h 1038"/>
              <a:gd name="T24" fmla="*/ 12 w 984"/>
              <a:gd name="T25" fmla="*/ 1038 h 1038"/>
              <a:gd name="T26" fmla="*/ 984 w 984"/>
              <a:gd name="T27" fmla="*/ 1026 h 10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84" h="1038">
                <a:moveTo>
                  <a:pt x="984" y="1026"/>
                </a:moveTo>
                <a:lnTo>
                  <a:pt x="978" y="0"/>
                </a:lnTo>
                <a:lnTo>
                  <a:pt x="886" y="54"/>
                </a:lnTo>
                <a:lnTo>
                  <a:pt x="796" y="170"/>
                </a:lnTo>
                <a:lnTo>
                  <a:pt x="714" y="322"/>
                </a:lnTo>
                <a:lnTo>
                  <a:pt x="636" y="466"/>
                </a:lnTo>
                <a:lnTo>
                  <a:pt x="588" y="544"/>
                </a:lnTo>
                <a:lnTo>
                  <a:pt x="522" y="644"/>
                </a:lnTo>
                <a:lnTo>
                  <a:pt x="456" y="738"/>
                </a:lnTo>
                <a:lnTo>
                  <a:pt x="360" y="846"/>
                </a:lnTo>
                <a:lnTo>
                  <a:pt x="204" y="942"/>
                </a:lnTo>
                <a:lnTo>
                  <a:pt x="0" y="978"/>
                </a:lnTo>
                <a:lnTo>
                  <a:pt x="12" y="1038"/>
                </a:lnTo>
                <a:lnTo>
                  <a:pt x="984" y="1026"/>
                </a:lnTo>
                <a:close/>
              </a:path>
            </a:pathLst>
          </a:cu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2262" name="Freeform 6"/>
          <p:cNvSpPr>
            <a:spLocks/>
          </p:cNvSpPr>
          <p:nvPr/>
        </p:nvSpPr>
        <p:spPr bwMode="auto">
          <a:xfrm>
            <a:off x="6851650" y="5499100"/>
            <a:ext cx="320675" cy="242888"/>
          </a:xfrm>
          <a:custGeom>
            <a:avLst/>
            <a:gdLst>
              <a:gd name="T0" fmla="*/ 12 w 202"/>
              <a:gd name="T1" fmla="*/ 141 h 153"/>
              <a:gd name="T2" fmla="*/ 105 w 202"/>
              <a:gd name="T3" fmla="*/ 145 h 153"/>
              <a:gd name="T4" fmla="*/ 162 w 202"/>
              <a:gd name="T5" fmla="*/ 144 h 153"/>
              <a:gd name="T6" fmla="*/ 192 w 202"/>
              <a:gd name="T7" fmla="*/ 147 h 153"/>
              <a:gd name="T8" fmla="*/ 201 w 202"/>
              <a:gd name="T9" fmla="*/ 132 h 153"/>
              <a:gd name="T10" fmla="*/ 187 w 202"/>
              <a:gd name="T11" fmla="*/ 24 h 153"/>
              <a:gd name="T12" fmla="*/ 150 w 202"/>
              <a:gd name="T13" fmla="*/ 0 h 153"/>
              <a:gd name="T14" fmla="*/ 70 w 202"/>
              <a:gd name="T15" fmla="*/ 46 h 153"/>
              <a:gd name="T16" fmla="*/ 51 w 202"/>
              <a:gd name="T17" fmla="*/ 52 h 153"/>
              <a:gd name="T18" fmla="*/ 27 w 202"/>
              <a:gd name="T19" fmla="*/ 57 h 153"/>
              <a:gd name="T20" fmla="*/ 7 w 202"/>
              <a:gd name="T21" fmla="*/ 73 h 153"/>
              <a:gd name="T22" fmla="*/ 0 w 202"/>
              <a:gd name="T23" fmla="*/ 90 h 153"/>
              <a:gd name="T24" fmla="*/ 1 w 202"/>
              <a:gd name="T25" fmla="*/ 133 h 153"/>
              <a:gd name="T26" fmla="*/ 12 w 202"/>
              <a:gd name="T27" fmla="*/ 141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2" h="153">
                <a:moveTo>
                  <a:pt x="12" y="141"/>
                </a:moveTo>
                <a:cubicBezTo>
                  <a:pt x="39" y="153"/>
                  <a:pt x="79" y="146"/>
                  <a:pt x="105" y="145"/>
                </a:cubicBezTo>
                <a:cubicBezTo>
                  <a:pt x="127" y="143"/>
                  <a:pt x="135" y="143"/>
                  <a:pt x="162" y="144"/>
                </a:cubicBezTo>
                <a:cubicBezTo>
                  <a:pt x="172" y="148"/>
                  <a:pt x="181" y="148"/>
                  <a:pt x="192" y="147"/>
                </a:cubicBezTo>
                <a:cubicBezTo>
                  <a:pt x="200" y="136"/>
                  <a:pt x="198" y="142"/>
                  <a:pt x="201" y="132"/>
                </a:cubicBezTo>
                <a:cubicBezTo>
                  <a:pt x="200" y="102"/>
                  <a:pt x="202" y="55"/>
                  <a:pt x="187" y="24"/>
                </a:cubicBezTo>
                <a:cubicBezTo>
                  <a:pt x="185" y="7"/>
                  <a:pt x="165" y="1"/>
                  <a:pt x="150" y="0"/>
                </a:cubicBezTo>
                <a:cubicBezTo>
                  <a:pt x="116" y="2"/>
                  <a:pt x="102" y="41"/>
                  <a:pt x="70" y="46"/>
                </a:cubicBezTo>
                <a:cubicBezTo>
                  <a:pt x="63" y="49"/>
                  <a:pt x="58" y="51"/>
                  <a:pt x="51" y="52"/>
                </a:cubicBezTo>
                <a:cubicBezTo>
                  <a:pt x="43" y="55"/>
                  <a:pt x="36" y="56"/>
                  <a:pt x="27" y="57"/>
                </a:cubicBezTo>
                <a:cubicBezTo>
                  <a:pt x="19" y="62"/>
                  <a:pt x="14" y="67"/>
                  <a:pt x="7" y="73"/>
                </a:cubicBezTo>
                <a:cubicBezTo>
                  <a:pt x="0" y="87"/>
                  <a:pt x="2" y="81"/>
                  <a:pt x="0" y="90"/>
                </a:cubicBezTo>
                <a:cubicBezTo>
                  <a:pt x="0" y="104"/>
                  <a:pt x="0" y="119"/>
                  <a:pt x="1" y="133"/>
                </a:cubicBezTo>
                <a:cubicBezTo>
                  <a:pt x="1" y="138"/>
                  <a:pt x="8" y="147"/>
                  <a:pt x="12" y="141"/>
                </a:cubicBezTo>
                <a:close/>
              </a:path>
            </a:pathLst>
          </a:cu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2263" name="Freeform 7"/>
          <p:cNvSpPr>
            <a:spLocks/>
          </p:cNvSpPr>
          <p:nvPr/>
        </p:nvSpPr>
        <p:spPr bwMode="auto">
          <a:xfrm>
            <a:off x="6811963" y="4083050"/>
            <a:ext cx="366712" cy="1625600"/>
          </a:xfrm>
          <a:custGeom>
            <a:avLst/>
            <a:gdLst>
              <a:gd name="T0" fmla="*/ 25 w 231"/>
              <a:gd name="T1" fmla="*/ 984 h 1024"/>
              <a:gd name="T2" fmla="*/ 37 w 231"/>
              <a:gd name="T3" fmla="*/ 572 h 1024"/>
              <a:gd name="T4" fmla="*/ 33 w 231"/>
              <a:gd name="T5" fmla="*/ 340 h 1024"/>
              <a:gd name="T6" fmla="*/ 29 w 231"/>
              <a:gd name="T7" fmla="*/ 140 h 1024"/>
              <a:gd name="T8" fmla="*/ 41 w 231"/>
              <a:gd name="T9" fmla="*/ 4 h 1024"/>
              <a:gd name="T10" fmla="*/ 133 w 231"/>
              <a:gd name="T11" fmla="*/ 28 h 1024"/>
              <a:gd name="T12" fmla="*/ 153 w 231"/>
              <a:gd name="T13" fmla="*/ 44 h 1024"/>
              <a:gd name="T14" fmla="*/ 161 w 231"/>
              <a:gd name="T15" fmla="*/ 56 h 1024"/>
              <a:gd name="T16" fmla="*/ 173 w 231"/>
              <a:gd name="T17" fmla="*/ 64 h 1024"/>
              <a:gd name="T18" fmla="*/ 209 w 231"/>
              <a:gd name="T19" fmla="*/ 112 h 1024"/>
              <a:gd name="T20" fmla="*/ 230 w 231"/>
              <a:gd name="T21" fmla="*/ 137 h 1024"/>
              <a:gd name="T22" fmla="*/ 213 w 231"/>
              <a:gd name="T23" fmla="*/ 216 h 1024"/>
              <a:gd name="T24" fmla="*/ 225 w 231"/>
              <a:gd name="T25" fmla="*/ 376 h 1024"/>
              <a:gd name="T26" fmla="*/ 221 w 231"/>
              <a:gd name="T27" fmla="*/ 444 h 1024"/>
              <a:gd name="T28" fmla="*/ 213 w 231"/>
              <a:gd name="T29" fmla="*/ 468 h 1024"/>
              <a:gd name="T30" fmla="*/ 209 w 231"/>
              <a:gd name="T31" fmla="*/ 636 h 1024"/>
              <a:gd name="T32" fmla="*/ 221 w 231"/>
              <a:gd name="T33" fmla="*/ 596 h 1024"/>
              <a:gd name="T34" fmla="*/ 173 w 231"/>
              <a:gd name="T35" fmla="*/ 980 h 1024"/>
              <a:gd name="T36" fmla="*/ 25 w 231"/>
              <a:gd name="T37" fmla="*/ 984 h 1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31" h="1024">
                <a:moveTo>
                  <a:pt x="25" y="984"/>
                </a:moveTo>
                <a:cubicBezTo>
                  <a:pt x="28" y="847"/>
                  <a:pt x="34" y="709"/>
                  <a:pt x="37" y="572"/>
                </a:cubicBezTo>
                <a:cubicBezTo>
                  <a:pt x="33" y="476"/>
                  <a:pt x="30" y="440"/>
                  <a:pt x="33" y="340"/>
                </a:cubicBezTo>
                <a:cubicBezTo>
                  <a:pt x="30" y="269"/>
                  <a:pt x="25" y="210"/>
                  <a:pt x="29" y="140"/>
                </a:cubicBezTo>
                <a:cubicBezTo>
                  <a:pt x="28" y="100"/>
                  <a:pt x="0" y="32"/>
                  <a:pt x="41" y="4"/>
                </a:cubicBezTo>
                <a:cubicBezTo>
                  <a:pt x="122" y="9"/>
                  <a:pt x="91" y="0"/>
                  <a:pt x="133" y="28"/>
                </a:cubicBezTo>
                <a:cubicBezTo>
                  <a:pt x="156" y="62"/>
                  <a:pt x="125" y="22"/>
                  <a:pt x="153" y="44"/>
                </a:cubicBezTo>
                <a:cubicBezTo>
                  <a:pt x="157" y="47"/>
                  <a:pt x="158" y="53"/>
                  <a:pt x="161" y="56"/>
                </a:cubicBezTo>
                <a:cubicBezTo>
                  <a:pt x="164" y="59"/>
                  <a:pt x="169" y="61"/>
                  <a:pt x="173" y="64"/>
                </a:cubicBezTo>
                <a:cubicBezTo>
                  <a:pt x="185" y="82"/>
                  <a:pt x="194" y="97"/>
                  <a:pt x="209" y="112"/>
                </a:cubicBezTo>
                <a:cubicBezTo>
                  <a:pt x="212" y="120"/>
                  <a:pt x="230" y="128"/>
                  <a:pt x="230" y="137"/>
                </a:cubicBezTo>
                <a:cubicBezTo>
                  <a:pt x="230" y="164"/>
                  <a:pt x="213" y="216"/>
                  <a:pt x="213" y="216"/>
                </a:cubicBezTo>
                <a:cubicBezTo>
                  <a:pt x="215" y="282"/>
                  <a:pt x="217" y="319"/>
                  <a:pt x="225" y="376"/>
                </a:cubicBezTo>
                <a:cubicBezTo>
                  <a:pt x="224" y="399"/>
                  <a:pt x="224" y="421"/>
                  <a:pt x="221" y="444"/>
                </a:cubicBezTo>
                <a:cubicBezTo>
                  <a:pt x="220" y="452"/>
                  <a:pt x="213" y="468"/>
                  <a:pt x="213" y="468"/>
                </a:cubicBezTo>
                <a:cubicBezTo>
                  <a:pt x="207" y="564"/>
                  <a:pt x="209" y="508"/>
                  <a:pt x="209" y="636"/>
                </a:cubicBezTo>
                <a:cubicBezTo>
                  <a:pt x="213" y="623"/>
                  <a:pt x="222" y="582"/>
                  <a:pt x="221" y="596"/>
                </a:cubicBezTo>
                <a:cubicBezTo>
                  <a:pt x="208" y="724"/>
                  <a:pt x="231" y="865"/>
                  <a:pt x="173" y="980"/>
                </a:cubicBezTo>
                <a:cubicBezTo>
                  <a:pt x="151" y="1024"/>
                  <a:pt x="74" y="983"/>
                  <a:pt x="25" y="984"/>
                </a:cubicBezTo>
                <a:close/>
              </a:path>
            </a:pathLst>
          </a:cu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2264" name="Line 8"/>
          <p:cNvSpPr>
            <a:spLocks noChangeShapeType="1"/>
          </p:cNvSpPr>
          <p:nvPr/>
        </p:nvSpPr>
        <p:spPr bwMode="auto">
          <a:xfrm>
            <a:off x="7162800" y="4343400"/>
            <a:ext cx="0" cy="1371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2265" name="Line 9"/>
          <p:cNvSpPr>
            <a:spLocks noChangeShapeType="1"/>
          </p:cNvSpPr>
          <p:nvPr/>
        </p:nvSpPr>
        <p:spPr bwMode="auto">
          <a:xfrm>
            <a:off x="6858000" y="4114800"/>
            <a:ext cx="0" cy="1600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2266" name="Freeform 10"/>
          <p:cNvSpPr>
            <a:spLocks/>
          </p:cNvSpPr>
          <p:nvPr/>
        </p:nvSpPr>
        <p:spPr bwMode="auto">
          <a:xfrm>
            <a:off x="6892925" y="4070350"/>
            <a:ext cx="1635125" cy="1573213"/>
          </a:xfrm>
          <a:custGeom>
            <a:avLst/>
            <a:gdLst>
              <a:gd name="T0" fmla="*/ 1029 w 1030"/>
              <a:gd name="T1" fmla="*/ 990 h 991"/>
              <a:gd name="T2" fmla="*/ 921 w 1030"/>
              <a:gd name="T3" fmla="*/ 980 h 991"/>
              <a:gd name="T4" fmla="*/ 866 w 1030"/>
              <a:gd name="T5" fmla="*/ 967 h 991"/>
              <a:gd name="T6" fmla="*/ 813 w 1030"/>
              <a:gd name="T7" fmla="*/ 952 h 991"/>
              <a:gd name="T8" fmla="*/ 758 w 1030"/>
              <a:gd name="T9" fmla="*/ 929 h 991"/>
              <a:gd name="T10" fmla="*/ 703 w 1030"/>
              <a:gd name="T11" fmla="*/ 897 h 991"/>
              <a:gd name="T12" fmla="*/ 651 w 1030"/>
              <a:gd name="T13" fmla="*/ 857 h 991"/>
              <a:gd name="T14" fmla="*/ 541 w 1030"/>
              <a:gd name="T15" fmla="*/ 743 h 991"/>
              <a:gd name="T16" fmla="*/ 433 w 1030"/>
              <a:gd name="T17" fmla="*/ 581 h 991"/>
              <a:gd name="T18" fmla="*/ 325 w 1030"/>
              <a:gd name="T19" fmla="*/ 386 h 991"/>
              <a:gd name="T20" fmla="*/ 270 w 1030"/>
              <a:gd name="T21" fmla="*/ 287 h 991"/>
              <a:gd name="T22" fmla="*/ 215 w 1030"/>
              <a:gd name="T23" fmla="*/ 196 h 991"/>
              <a:gd name="T24" fmla="*/ 163 w 1030"/>
              <a:gd name="T25" fmla="*/ 116 h 991"/>
              <a:gd name="T26" fmla="*/ 108 w 1030"/>
              <a:gd name="T27" fmla="*/ 53 h 991"/>
              <a:gd name="T28" fmla="*/ 53 w 1030"/>
              <a:gd name="T29" fmla="*/ 13 h 991"/>
              <a:gd name="T30" fmla="*/ 0 w 1030"/>
              <a:gd name="T31" fmla="*/ 0 h 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2267" name="Freeform 11"/>
          <p:cNvSpPr>
            <a:spLocks/>
          </p:cNvSpPr>
          <p:nvPr/>
        </p:nvSpPr>
        <p:spPr bwMode="auto">
          <a:xfrm>
            <a:off x="5256213" y="4070350"/>
            <a:ext cx="1638300" cy="1573213"/>
          </a:xfrm>
          <a:custGeom>
            <a:avLst/>
            <a:gdLst>
              <a:gd name="T0" fmla="*/ 0 w 1032"/>
              <a:gd name="T1" fmla="*/ 990 h 991"/>
              <a:gd name="T2" fmla="*/ 108 w 1032"/>
              <a:gd name="T3" fmla="*/ 980 h 991"/>
              <a:gd name="T4" fmla="*/ 163 w 1032"/>
              <a:gd name="T5" fmla="*/ 967 h 991"/>
              <a:gd name="T6" fmla="*/ 218 w 1032"/>
              <a:gd name="T7" fmla="*/ 952 h 991"/>
              <a:gd name="T8" fmla="*/ 271 w 1032"/>
              <a:gd name="T9" fmla="*/ 929 h 991"/>
              <a:gd name="T10" fmla="*/ 326 w 1032"/>
              <a:gd name="T11" fmla="*/ 897 h 991"/>
              <a:gd name="T12" fmla="*/ 381 w 1032"/>
              <a:gd name="T13" fmla="*/ 857 h 991"/>
              <a:gd name="T14" fmla="*/ 488 w 1032"/>
              <a:gd name="T15" fmla="*/ 743 h 991"/>
              <a:gd name="T16" fmla="*/ 596 w 1032"/>
              <a:gd name="T17" fmla="*/ 581 h 991"/>
              <a:gd name="T18" fmla="*/ 706 w 1032"/>
              <a:gd name="T19" fmla="*/ 386 h 991"/>
              <a:gd name="T20" fmla="*/ 759 w 1032"/>
              <a:gd name="T21" fmla="*/ 287 h 991"/>
              <a:gd name="T22" fmla="*/ 814 w 1032"/>
              <a:gd name="T23" fmla="*/ 196 h 991"/>
              <a:gd name="T24" fmla="*/ 868 w 1032"/>
              <a:gd name="T25" fmla="*/ 116 h 991"/>
              <a:gd name="T26" fmla="*/ 921 w 1032"/>
              <a:gd name="T27" fmla="*/ 53 h 991"/>
              <a:gd name="T28" fmla="*/ 976 w 1032"/>
              <a:gd name="T29" fmla="*/ 13 h 991"/>
              <a:gd name="T30" fmla="*/ 1031 w 1032"/>
              <a:gd name="T31" fmla="*/ 0 h 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2268" name="Freeform 12"/>
          <p:cNvSpPr>
            <a:spLocks/>
          </p:cNvSpPr>
          <p:nvPr/>
        </p:nvSpPr>
        <p:spPr bwMode="auto">
          <a:xfrm>
            <a:off x="5238750" y="5726113"/>
            <a:ext cx="3289300" cy="7937"/>
          </a:xfrm>
          <a:custGeom>
            <a:avLst/>
            <a:gdLst>
              <a:gd name="T0" fmla="*/ 0 w 2072"/>
              <a:gd name="T1" fmla="*/ 5 h 5"/>
              <a:gd name="T2" fmla="*/ 12 w 2072"/>
              <a:gd name="T3" fmla="*/ 0 h 5"/>
              <a:gd name="T4" fmla="*/ 2072 w 2072"/>
              <a:gd name="T5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2" h="5">
                <a:moveTo>
                  <a:pt x="0" y="5"/>
                </a:moveTo>
                <a:lnTo>
                  <a:pt x="12" y="0"/>
                </a:lnTo>
                <a:lnTo>
                  <a:pt x="2072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2279" name="Line 23"/>
          <p:cNvSpPr>
            <a:spLocks noChangeShapeType="1"/>
          </p:cNvSpPr>
          <p:nvPr/>
        </p:nvSpPr>
        <p:spPr bwMode="auto">
          <a:xfrm>
            <a:off x="8526463" y="5661025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2290" name="Rectangle 34"/>
          <p:cNvSpPr>
            <a:spLocks noChangeArrowheads="1"/>
          </p:cNvSpPr>
          <p:nvPr/>
        </p:nvSpPr>
        <p:spPr bwMode="auto">
          <a:xfrm>
            <a:off x="8534400" y="5715000"/>
            <a:ext cx="3810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352291" name="Rectangle 35"/>
          <p:cNvSpPr>
            <a:spLocks noChangeArrowheads="1"/>
          </p:cNvSpPr>
          <p:nvPr/>
        </p:nvSpPr>
        <p:spPr bwMode="auto">
          <a:xfrm>
            <a:off x="6905625" y="6018213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2292" name="Rectangle 36"/>
          <p:cNvSpPr>
            <a:spLocks noChangeArrowheads="1"/>
          </p:cNvSpPr>
          <p:nvPr/>
        </p:nvSpPr>
        <p:spPr bwMode="auto">
          <a:xfrm>
            <a:off x="8396288" y="3973513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2293" name="Rectangle 37"/>
          <p:cNvSpPr>
            <a:spLocks noChangeArrowheads="1"/>
          </p:cNvSpPr>
          <p:nvPr/>
        </p:nvSpPr>
        <p:spPr bwMode="auto">
          <a:xfrm>
            <a:off x="7010400" y="6324600"/>
            <a:ext cx="625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339933"/>
                </a:solidFill>
              </a:rPr>
              <a:t>0.12</a:t>
            </a:r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352294" name="Rectangle 38"/>
          <p:cNvSpPr>
            <a:spLocks noChangeArrowheads="1"/>
          </p:cNvSpPr>
          <p:nvPr/>
        </p:nvSpPr>
        <p:spPr bwMode="auto">
          <a:xfrm>
            <a:off x="7543800" y="3733800"/>
            <a:ext cx="1206500" cy="4540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</a:rPr>
              <a:t>.0478</a:t>
            </a:r>
          </a:p>
        </p:txBody>
      </p:sp>
      <p:sp>
        <p:nvSpPr>
          <p:cNvPr id="352295" name="Line 39"/>
          <p:cNvSpPr>
            <a:spLocks noChangeShapeType="1"/>
          </p:cNvSpPr>
          <p:nvPr/>
        </p:nvSpPr>
        <p:spPr bwMode="auto">
          <a:xfrm>
            <a:off x="5943600" y="4267200"/>
            <a:ext cx="533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2296" name="Rectangle 40"/>
          <p:cNvSpPr>
            <a:spLocks noChangeArrowheads="1"/>
          </p:cNvSpPr>
          <p:nvPr/>
        </p:nvSpPr>
        <p:spPr bwMode="auto">
          <a:xfrm>
            <a:off x="6629400" y="5943600"/>
            <a:ext cx="625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0.00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352297" name="Line 41"/>
          <p:cNvSpPr>
            <a:spLocks noChangeShapeType="1"/>
          </p:cNvSpPr>
          <p:nvPr/>
        </p:nvSpPr>
        <p:spPr bwMode="auto">
          <a:xfrm flipV="1">
            <a:off x="6858000" y="5715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2298" name="Line 42"/>
          <p:cNvSpPr>
            <a:spLocks noChangeShapeType="1"/>
          </p:cNvSpPr>
          <p:nvPr/>
        </p:nvSpPr>
        <p:spPr bwMode="auto">
          <a:xfrm flipV="1">
            <a:off x="7239000" y="5715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2299" name="Rectangle 43"/>
          <p:cNvSpPr>
            <a:spLocks noChangeArrowheads="1"/>
          </p:cNvSpPr>
          <p:nvPr/>
        </p:nvSpPr>
        <p:spPr bwMode="auto">
          <a:xfrm>
            <a:off x="5105400" y="3810000"/>
            <a:ext cx="1206500" cy="4540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</a:rPr>
              <a:t>.5000</a:t>
            </a:r>
          </a:p>
        </p:txBody>
      </p:sp>
      <p:sp>
        <p:nvSpPr>
          <p:cNvPr id="352300" name="Line 44"/>
          <p:cNvSpPr>
            <a:spLocks noChangeShapeType="1"/>
          </p:cNvSpPr>
          <p:nvPr/>
        </p:nvSpPr>
        <p:spPr bwMode="auto">
          <a:xfrm flipH="1">
            <a:off x="7086600" y="4191000"/>
            <a:ext cx="685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2301" name="Text Box 45"/>
          <p:cNvSpPr txBox="1">
            <a:spLocks noChangeArrowheads="1"/>
          </p:cNvSpPr>
          <p:nvPr/>
        </p:nvSpPr>
        <p:spPr bwMode="auto">
          <a:xfrm>
            <a:off x="609600" y="3886200"/>
            <a:ext cx="39624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   P(x &lt; 8.6) </a:t>
            </a:r>
          </a:p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= P(z &lt; 0.12)</a:t>
            </a:r>
          </a:p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= P(z &lt; 0) + P(0 &lt; z &lt; 0.12)</a:t>
            </a:r>
          </a:p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= .5 + .0478 = </a:t>
            </a:r>
            <a:r>
              <a:rPr lang="en-US" sz="2400">
                <a:solidFill>
                  <a:srgbClr val="FF0000"/>
                </a:solidFill>
              </a:rPr>
              <a:t>.5478</a:t>
            </a:r>
          </a:p>
        </p:txBody>
      </p:sp>
      <p:sp>
        <p:nvSpPr>
          <p:cNvPr id="352303" name="Rectangle 47"/>
          <p:cNvSpPr>
            <a:spLocks noChangeArrowheads="1"/>
          </p:cNvSpPr>
          <p:nvPr/>
        </p:nvSpPr>
        <p:spPr bwMode="auto">
          <a:xfrm>
            <a:off x="457200" y="3810000"/>
            <a:ext cx="4267200" cy="24384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28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00DF3BA7-D2EC-4DE6-BBF3-20789343AEE3}" type="slidenum">
              <a:rPr lang="en-US">
                <a:solidFill>
                  <a:srgbClr val="000000"/>
                </a:solidFill>
              </a:rPr>
              <a:pPr/>
              <a:t>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793038" cy="838200"/>
          </a:xfrm>
        </p:spPr>
        <p:txBody>
          <a:bodyPr/>
          <a:lstStyle/>
          <a:p>
            <a:r>
              <a:rPr lang="en-US" sz="3700"/>
              <a:t/>
            </a:r>
            <a:br>
              <a:rPr lang="en-US" sz="3700"/>
            </a:br>
            <a:r>
              <a:rPr lang="en-US" sz="4000"/>
              <a:t>Upper Tail Probabilities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400"/>
              <a:t>Suppose  x  is normal with mean 8.0 and standard deviation 5.0.  </a:t>
            </a:r>
          </a:p>
          <a:p>
            <a:r>
              <a:rPr lang="en-US" sz="3400">
                <a:solidFill>
                  <a:schemeClr val="folHlink"/>
                </a:solidFill>
              </a:rPr>
              <a:t>Now Find P(x &gt; 8.6)</a:t>
            </a:r>
          </a:p>
        </p:txBody>
      </p:sp>
      <p:sp>
        <p:nvSpPr>
          <p:cNvPr id="363525" name="Freeform 5"/>
          <p:cNvSpPr>
            <a:spLocks/>
          </p:cNvSpPr>
          <p:nvPr/>
        </p:nvSpPr>
        <p:spPr bwMode="auto">
          <a:xfrm>
            <a:off x="5391150" y="4176713"/>
            <a:ext cx="1314450" cy="1404937"/>
          </a:xfrm>
          <a:custGeom>
            <a:avLst/>
            <a:gdLst>
              <a:gd name="T0" fmla="*/ 3 w 828"/>
              <a:gd name="T1" fmla="*/ 882 h 885"/>
              <a:gd name="T2" fmla="*/ 0 w 828"/>
              <a:gd name="T3" fmla="*/ 0 h 885"/>
              <a:gd name="T4" fmla="*/ 27 w 828"/>
              <a:gd name="T5" fmla="*/ 72 h 885"/>
              <a:gd name="T6" fmla="*/ 81 w 828"/>
              <a:gd name="T7" fmla="*/ 159 h 885"/>
              <a:gd name="T8" fmla="*/ 117 w 828"/>
              <a:gd name="T9" fmla="*/ 237 h 885"/>
              <a:gd name="T10" fmla="*/ 156 w 828"/>
              <a:gd name="T11" fmla="*/ 297 h 885"/>
              <a:gd name="T12" fmla="*/ 201 w 828"/>
              <a:gd name="T13" fmla="*/ 384 h 885"/>
              <a:gd name="T14" fmla="*/ 273 w 828"/>
              <a:gd name="T15" fmla="*/ 495 h 885"/>
              <a:gd name="T16" fmla="*/ 339 w 828"/>
              <a:gd name="T17" fmla="*/ 585 h 885"/>
              <a:gd name="T18" fmla="*/ 442 w 828"/>
              <a:gd name="T19" fmla="*/ 693 h 885"/>
              <a:gd name="T20" fmla="*/ 609 w 828"/>
              <a:gd name="T21" fmla="*/ 789 h 885"/>
              <a:gd name="T22" fmla="*/ 828 w 828"/>
              <a:gd name="T23" fmla="*/ 825 h 885"/>
              <a:gd name="T24" fmla="*/ 825 w 828"/>
              <a:gd name="T25" fmla="*/ 885 h 885"/>
              <a:gd name="T26" fmla="*/ 3 w 828"/>
              <a:gd name="T27" fmla="*/ 882 h 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28" h="885">
                <a:moveTo>
                  <a:pt x="3" y="882"/>
                </a:moveTo>
                <a:lnTo>
                  <a:pt x="0" y="0"/>
                </a:lnTo>
                <a:lnTo>
                  <a:pt x="27" y="72"/>
                </a:lnTo>
                <a:lnTo>
                  <a:pt x="81" y="159"/>
                </a:lnTo>
                <a:lnTo>
                  <a:pt x="117" y="237"/>
                </a:lnTo>
                <a:lnTo>
                  <a:pt x="156" y="297"/>
                </a:lnTo>
                <a:lnTo>
                  <a:pt x="201" y="384"/>
                </a:lnTo>
                <a:lnTo>
                  <a:pt x="273" y="495"/>
                </a:lnTo>
                <a:lnTo>
                  <a:pt x="339" y="585"/>
                </a:lnTo>
                <a:lnTo>
                  <a:pt x="442" y="693"/>
                </a:lnTo>
                <a:lnTo>
                  <a:pt x="609" y="789"/>
                </a:lnTo>
                <a:lnTo>
                  <a:pt x="828" y="825"/>
                </a:lnTo>
                <a:lnTo>
                  <a:pt x="825" y="885"/>
                </a:lnTo>
                <a:lnTo>
                  <a:pt x="3" y="882"/>
                </a:lnTo>
                <a:close/>
              </a:path>
            </a:pathLst>
          </a:cu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3530" name="Freeform 10"/>
          <p:cNvSpPr>
            <a:spLocks/>
          </p:cNvSpPr>
          <p:nvPr/>
        </p:nvSpPr>
        <p:spPr bwMode="auto">
          <a:xfrm>
            <a:off x="5064125" y="3917950"/>
            <a:ext cx="1635125" cy="1573213"/>
          </a:xfrm>
          <a:custGeom>
            <a:avLst/>
            <a:gdLst>
              <a:gd name="T0" fmla="*/ 1029 w 1030"/>
              <a:gd name="T1" fmla="*/ 990 h 991"/>
              <a:gd name="T2" fmla="*/ 921 w 1030"/>
              <a:gd name="T3" fmla="*/ 980 h 991"/>
              <a:gd name="T4" fmla="*/ 866 w 1030"/>
              <a:gd name="T5" fmla="*/ 967 h 991"/>
              <a:gd name="T6" fmla="*/ 813 w 1030"/>
              <a:gd name="T7" fmla="*/ 952 h 991"/>
              <a:gd name="T8" fmla="*/ 758 w 1030"/>
              <a:gd name="T9" fmla="*/ 929 h 991"/>
              <a:gd name="T10" fmla="*/ 703 w 1030"/>
              <a:gd name="T11" fmla="*/ 897 h 991"/>
              <a:gd name="T12" fmla="*/ 651 w 1030"/>
              <a:gd name="T13" fmla="*/ 857 h 991"/>
              <a:gd name="T14" fmla="*/ 541 w 1030"/>
              <a:gd name="T15" fmla="*/ 743 h 991"/>
              <a:gd name="T16" fmla="*/ 433 w 1030"/>
              <a:gd name="T17" fmla="*/ 581 h 991"/>
              <a:gd name="T18" fmla="*/ 325 w 1030"/>
              <a:gd name="T19" fmla="*/ 386 h 991"/>
              <a:gd name="T20" fmla="*/ 270 w 1030"/>
              <a:gd name="T21" fmla="*/ 287 h 991"/>
              <a:gd name="T22" fmla="*/ 215 w 1030"/>
              <a:gd name="T23" fmla="*/ 196 h 991"/>
              <a:gd name="T24" fmla="*/ 163 w 1030"/>
              <a:gd name="T25" fmla="*/ 116 h 991"/>
              <a:gd name="T26" fmla="*/ 108 w 1030"/>
              <a:gd name="T27" fmla="*/ 53 h 991"/>
              <a:gd name="T28" fmla="*/ 53 w 1030"/>
              <a:gd name="T29" fmla="*/ 13 h 991"/>
              <a:gd name="T30" fmla="*/ 0 w 1030"/>
              <a:gd name="T31" fmla="*/ 0 h 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3531" name="Freeform 11"/>
          <p:cNvSpPr>
            <a:spLocks/>
          </p:cNvSpPr>
          <p:nvPr/>
        </p:nvSpPr>
        <p:spPr bwMode="auto">
          <a:xfrm>
            <a:off x="3427413" y="3917950"/>
            <a:ext cx="1638300" cy="1573213"/>
          </a:xfrm>
          <a:custGeom>
            <a:avLst/>
            <a:gdLst>
              <a:gd name="T0" fmla="*/ 0 w 1032"/>
              <a:gd name="T1" fmla="*/ 990 h 991"/>
              <a:gd name="T2" fmla="*/ 108 w 1032"/>
              <a:gd name="T3" fmla="*/ 980 h 991"/>
              <a:gd name="T4" fmla="*/ 163 w 1032"/>
              <a:gd name="T5" fmla="*/ 967 h 991"/>
              <a:gd name="T6" fmla="*/ 218 w 1032"/>
              <a:gd name="T7" fmla="*/ 952 h 991"/>
              <a:gd name="T8" fmla="*/ 271 w 1032"/>
              <a:gd name="T9" fmla="*/ 929 h 991"/>
              <a:gd name="T10" fmla="*/ 326 w 1032"/>
              <a:gd name="T11" fmla="*/ 897 h 991"/>
              <a:gd name="T12" fmla="*/ 381 w 1032"/>
              <a:gd name="T13" fmla="*/ 857 h 991"/>
              <a:gd name="T14" fmla="*/ 488 w 1032"/>
              <a:gd name="T15" fmla="*/ 743 h 991"/>
              <a:gd name="T16" fmla="*/ 596 w 1032"/>
              <a:gd name="T17" fmla="*/ 581 h 991"/>
              <a:gd name="T18" fmla="*/ 706 w 1032"/>
              <a:gd name="T19" fmla="*/ 386 h 991"/>
              <a:gd name="T20" fmla="*/ 759 w 1032"/>
              <a:gd name="T21" fmla="*/ 287 h 991"/>
              <a:gd name="T22" fmla="*/ 814 w 1032"/>
              <a:gd name="T23" fmla="*/ 196 h 991"/>
              <a:gd name="T24" fmla="*/ 868 w 1032"/>
              <a:gd name="T25" fmla="*/ 116 h 991"/>
              <a:gd name="T26" fmla="*/ 921 w 1032"/>
              <a:gd name="T27" fmla="*/ 53 h 991"/>
              <a:gd name="T28" fmla="*/ 976 w 1032"/>
              <a:gd name="T29" fmla="*/ 13 h 991"/>
              <a:gd name="T30" fmla="*/ 1031 w 1032"/>
              <a:gd name="T31" fmla="*/ 0 h 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3532" name="Freeform 12"/>
          <p:cNvSpPr>
            <a:spLocks/>
          </p:cNvSpPr>
          <p:nvPr/>
        </p:nvSpPr>
        <p:spPr bwMode="auto">
          <a:xfrm>
            <a:off x="3409950" y="5573713"/>
            <a:ext cx="3289300" cy="7937"/>
          </a:xfrm>
          <a:custGeom>
            <a:avLst/>
            <a:gdLst>
              <a:gd name="T0" fmla="*/ 0 w 2072"/>
              <a:gd name="T1" fmla="*/ 5 h 5"/>
              <a:gd name="T2" fmla="*/ 12 w 2072"/>
              <a:gd name="T3" fmla="*/ 0 h 5"/>
              <a:gd name="T4" fmla="*/ 2072 w 2072"/>
              <a:gd name="T5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2" h="5">
                <a:moveTo>
                  <a:pt x="0" y="5"/>
                </a:moveTo>
                <a:lnTo>
                  <a:pt x="12" y="0"/>
                </a:lnTo>
                <a:lnTo>
                  <a:pt x="2072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3554" name="Rectangle 34"/>
          <p:cNvSpPr>
            <a:spLocks noChangeArrowheads="1"/>
          </p:cNvSpPr>
          <p:nvPr/>
        </p:nvSpPr>
        <p:spPr bwMode="auto">
          <a:xfrm>
            <a:off x="6705600" y="5562600"/>
            <a:ext cx="3810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363556" name="Rectangle 36"/>
          <p:cNvSpPr>
            <a:spLocks noChangeArrowheads="1"/>
          </p:cNvSpPr>
          <p:nvPr/>
        </p:nvSpPr>
        <p:spPr bwMode="auto">
          <a:xfrm>
            <a:off x="6567488" y="3821113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3557" name="Rectangle 37"/>
          <p:cNvSpPr>
            <a:spLocks noChangeArrowheads="1"/>
          </p:cNvSpPr>
          <p:nvPr/>
        </p:nvSpPr>
        <p:spPr bwMode="auto">
          <a:xfrm>
            <a:off x="5181600" y="6172200"/>
            <a:ext cx="498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339933"/>
                </a:solidFill>
              </a:rPr>
              <a:t>8.6</a:t>
            </a:r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363558" name="Rectangle 38"/>
          <p:cNvSpPr>
            <a:spLocks noChangeArrowheads="1"/>
          </p:cNvSpPr>
          <p:nvPr/>
        </p:nvSpPr>
        <p:spPr bwMode="auto">
          <a:xfrm>
            <a:off x="4800600" y="5791200"/>
            <a:ext cx="498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8.0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363560" name="Line 40"/>
          <p:cNvSpPr>
            <a:spLocks noChangeShapeType="1"/>
          </p:cNvSpPr>
          <p:nvPr/>
        </p:nvSpPr>
        <p:spPr bwMode="auto">
          <a:xfrm flipV="1">
            <a:off x="5410200" y="5562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3562" name="Line 42"/>
          <p:cNvSpPr>
            <a:spLocks noChangeShapeType="1"/>
          </p:cNvSpPr>
          <p:nvPr/>
        </p:nvSpPr>
        <p:spPr bwMode="auto">
          <a:xfrm>
            <a:off x="5029200" y="3962400"/>
            <a:ext cx="0" cy="16002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9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4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B2428185-DF6B-4DE1-A884-5E12F68A86BA}" type="slidenum">
              <a:rPr lang="en-US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64604" name="Line 60"/>
          <p:cNvSpPr>
            <a:spLocks noChangeShapeType="1"/>
          </p:cNvSpPr>
          <p:nvPr/>
        </p:nvSpPr>
        <p:spPr bwMode="auto">
          <a:xfrm>
            <a:off x="6248400" y="3886200"/>
            <a:ext cx="0" cy="1600200"/>
          </a:xfrm>
          <a:prstGeom prst="line">
            <a:avLst/>
          </a:prstGeom>
          <a:noFill/>
          <a:ln w="31750">
            <a:solidFill>
              <a:srgbClr val="D5F7F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4601" name="Freeform 57"/>
          <p:cNvSpPr>
            <a:spLocks/>
          </p:cNvSpPr>
          <p:nvPr/>
        </p:nvSpPr>
        <p:spPr bwMode="auto">
          <a:xfrm>
            <a:off x="6211888" y="5302250"/>
            <a:ext cx="417512" cy="260350"/>
          </a:xfrm>
          <a:custGeom>
            <a:avLst/>
            <a:gdLst>
              <a:gd name="T0" fmla="*/ 12 w 202"/>
              <a:gd name="T1" fmla="*/ 141 h 153"/>
              <a:gd name="T2" fmla="*/ 105 w 202"/>
              <a:gd name="T3" fmla="*/ 145 h 153"/>
              <a:gd name="T4" fmla="*/ 162 w 202"/>
              <a:gd name="T5" fmla="*/ 144 h 153"/>
              <a:gd name="T6" fmla="*/ 192 w 202"/>
              <a:gd name="T7" fmla="*/ 147 h 153"/>
              <a:gd name="T8" fmla="*/ 201 w 202"/>
              <a:gd name="T9" fmla="*/ 132 h 153"/>
              <a:gd name="T10" fmla="*/ 187 w 202"/>
              <a:gd name="T11" fmla="*/ 24 h 153"/>
              <a:gd name="T12" fmla="*/ 150 w 202"/>
              <a:gd name="T13" fmla="*/ 0 h 153"/>
              <a:gd name="T14" fmla="*/ 70 w 202"/>
              <a:gd name="T15" fmla="*/ 46 h 153"/>
              <a:gd name="T16" fmla="*/ 51 w 202"/>
              <a:gd name="T17" fmla="*/ 52 h 153"/>
              <a:gd name="T18" fmla="*/ 27 w 202"/>
              <a:gd name="T19" fmla="*/ 57 h 153"/>
              <a:gd name="T20" fmla="*/ 7 w 202"/>
              <a:gd name="T21" fmla="*/ 73 h 153"/>
              <a:gd name="T22" fmla="*/ 0 w 202"/>
              <a:gd name="T23" fmla="*/ 90 h 153"/>
              <a:gd name="T24" fmla="*/ 1 w 202"/>
              <a:gd name="T25" fmla="*/ 133 h 153"/>
              <a:gd name="T26" fmla="*/ 12 w 202"/>
              <a:gd name="T27" fmla="*/ 141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2" h="153">
                <a:moveTo>
                  <a:pt x="12" y="141"/>
                </a:moveTo>
                <a:cubicBezTo>
                  <a:pt x="39" y="153"/>
                  <a:pt x="79" y="146"/>
                  <a:pt x="105" y="145"/>
                </a:cubicBezTo>
                <a:cubicBezTo>
                  <a:pt x="127" y="143"/>
                  <a:pt x="135" y="143"/>
                  <a:pt x="162" y="144"/>
                </a:cubicBezTo>
                <a:cubicBezTo>
                  <a:pt x="172" y="148"/>
                  <a:pt x="181" y="148"/>
                  <a:pt x="192" y="147"/>
                </a:cubicBezTo>
                <a:cubicBezTo>
                  <a:pt x="200" y="136"/>
                  <a:pt x="198" y="142"/>
                  <a:pt x="201" y="132"/>
                </a:cubicBezTo>
                <a:cubicBezTo>
                  <a:pt x="200" y="102"/>
                  <a:pt x="202" y="55"/>
                  <a:pt x="187" y="24"/>
                </a:cubicBezTo>
                <a:cubicBezTo>
                  <a:pt x="185" y="7"/>
                  <a:pt x="165" y="1"/>
                  <a:pt x="150" y="0"/>
                </a:cubicBezTo>
                <a:cubicBezTo>
                  <a:pt x="116" y="2"/>
                  <a:pt x="102" y="41"/>
                  <a:pt x="70" y="46"/>
                </a:cubicBezTo>
                <a:cubicBezTo>
                  <a:pt x="63" y="49"/>
                  <a:pt x="58" y="51"/>
                  <a:pt x="51" y="52"/>
                </a:cubicBezTo>
                <a:cubicBezTo>
                  <a:pt x="43" y="55"/>
                  <a:pt x="36" y="56"/>
                  <a:pt x="27" y="57"/>
                </a:cubicBezTo>
                <a:cubicBezTo>
                  <a:pt x="19" y="62"/>
                  <a:pt x="14" y="67"/>
                  <a:pt x="7" y="73"/>
                </a:cubicBezTo>
                <a:cubicBezTo>
                  <a:pt x="0" y="87"/>
                  <a:pt x="2" y="81"/>
                  <a:pt x="0" y="90"/>
                </a:cubicBezTo>
                <a:cubicBezTo>
                  <a:pt x="0" y="104"/>
                  <a:pt x="0" y="119"/>
                  <a:pt x="1" y="133"/>
                </a:cubicBezTo>
                <a:cubicBezTo>
                  <a:pt x="1" y="138"/>
                  <a:pt x="8" y="147"/>
                  <a:pt x="12" y="141"/>
                </a:cubicBezTo>
                <a:close/>
              </a:path>
            </a:pathLst>
          </a:custGeom>
          <a:solidFill>
            <a:srgbClr val="D5F7FB"/>
          </a:solidFill>
          <a:ln w="12700" cap="flat" cmpd="sng">
            <a:solidFill>
              <a:srgbClr val="D5F7FB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4603" name="Line 59"/>
          <p:cNvSpPr>
            <a:spLocks noChangeShapeType="1"/>
          </p:cNvSpPr>
          <p:nvPr/>
        </p:nvSpPr>
        <p:spPr bwMode="auto">
          <a:xfrm>
            <a:off x="6553200" y="4114800"/>
            <a:ext cx="0" cy="1371600"/>
          </a:xfrm>
          <a:prstGeom prst="line">
            <a:avLst/>
          </a:prstGeom>
          <a:noFill/>
          <a:ln w="76200">
            <a:solidFill>
              <a:srgbClr val="D5F7F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4602" name="Freeform 58"/>
          <p:cNvSpPr>
            <a:spLocks/>
          </p:cNvSpPr>
          <p:nvPr/>
        </p:nvSpPr>
        <p:spPr bwMode="auto">
          <a:xfrm>
            <a:off x="6172200" y="3886200"/>
            <a:ext cx="412750" cy="1619250"/>
          </a:xfrm>
          <a:custGeom>
            <a:avLst/>
            <a:gdLst>
              <a:gd name="T0" fmla="*/ 25 w 260"/>
              <a:gd name="T1" fmla="*/ 984 h 1020"/>
              <a:gd name="T2" fmla="*/ 37 w 260"/>
              <a:gd name="T3" fmla="*/ 572 h 1020"/>
              <a:gd name="T4" fmla="*/ 33 w 260"/>
              <a:gd name="T5" fmla="*/ 340 h 1020"/>
              <a:gd name="T6" fmla="*/ 29 w 260"/>
              <a:gd name="T7" fmla="*/ 140 h 1020"/>
              <a:gd name="T8" fmla="*/ 41 w 260"/>
              <a:gd name="T9" fmla="*/ 4 h 1020"/>
              <a:gd name="T10" fmla="*/ 133 w 260"/>
              <a:gd name="T11" fmla="*/ 28 h 1020"/>
              <a:gd name="T12" fmla="*/ 153 w 260"/>
              <a:gd name="T13" fmla="*/ 44 h 1020"/>
              <a:gd name="T14" fmla="*/ 161 w 260"/>
              <a:gd name="T15" fmla="*/ 56 h 1020"/>
              <a:gd name="T16" fmla="*/ 173 w 260"/>
              <a:gd name="T17" fmla="*/ 64 h 1020"/>
              <a:gd name="T18" fmla="*/ 209 w 260"/>
              <a:gd name="T19" fmla="*/ 112 h 1020"/>
              <a:gd name="T20" fmla="*/ 230 w 260"/>
              <a:gd name="T21" fmla="*/ 137 h 1020"/>
              <a:gd name="T22" fmla="*/ 213 w 260"/>
              <a:gd name="T23" fmla="*/ 216 h 1020"/>
              <a:gd name="T24" fmla="*/ 225 w 260"/>
              <a:gd name="T25" fmla="*/ 376 h 1020"/>
              <a:gd name="T26" fmla="*/ 221 w 260"/>
              <a:gd name="T27" fmla="*/ 444 h 1020"/>
              <a:gd name="T28" fmla="*/ 224 w 260"/>
              <a:gd name="T29" fmla="*/ 476 h 1020"/>
              <a:gd name="T30" fmla="*/ 226 w 260"/>
              <a:gd name="T31" fmla="*/ 634 h 1020"/>
              <a:gd name="T32" fmla="*/ 230 w 260"/>
              <a:gd name="T33" fmla="*/ 598 h 1020"/>
              <a:gd name="T34" fmla="*/ 202 w 260"/>
              <a:gd name="T35" fmla="*/ 976 h 1020"/>
              <a:gd name="T36" fmla="*/ 25 w 260"/>
              <a:gd name="T37" fmla="*/ 984 h 1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0" h="1020">
                <a:moveTo>
                  <a:pt x="25" y="984"/>
                </a:moveTo>
                <a:cubicBezTo>
                  <a:pt x="28" y="847"/>
                  <a:pt x="34" y="709"/>
                  <a:pt x="37" y="572"/>
                </a:cubicBezTo>
                <a:cubicBezTo>
                  <a:pt x="33" y="476"/>
                  <a:pt x="30" y="440"/>
                  <a:pt x="33" y="340"/>
                </a:cubicBezTo>
                <a:cubicBezTo>
                  <a:pt x="30" y="269"/>
                  <a:pt x="25" y="210"/>
                  <a:pt x="29" y="140"/>
                </a:cubicBezTo>
                <a:cubicBezTo>
                  <a:pt x="28" y="100"/>
                  <a:pt x="0" y="32"/>
                  <a:pt x="41" y="4"/>
                </a:cubicBezTo>
                <a:cubicBezTo>
                  <a:pt x="122" y="9"/>
                  <a:pt x="91" y="0"/>
                  <a:pt x="133" y="28"/>
                </a:cubicBezTo>
                <a:cubicBezTo>
                  <a:pt x="156" y="62"/>
                  <a:pt x="125" y="22"/>
                  <a:pt x="153" y="44"/>
                </a:cubicBezTo>
                <a:cubicBezTo>
                  <a:pt x="157" y="47"/>
                  <a:pt x="158" y="53"/>
                  <a:pt x="161" y="56"/>
                </a:cubicBezTo>
                <a:cubicBezTo>
                  <a:pt x="164" y="59"/>
                  <a:pt x="169" y="61"/>
                  <a:pt x="173" y="64"/>
                </a:cubicBezTo>
                <a:cubicBezTo>
                  <a:pt x="185" y="82"/>
                  <a:pt x="194" y="97"/>
                  <a:pt x="209" y="112"/>
                </a:cubicBezTo>
                <a:cubicBezTo>
                  <a:pt x="212" y="120"/>
                  <a:pt x="230" y="128"/>
                  <a:pt x="230" y="137"/>
                </a:cubicBezTo>
                <a:cubicBezTo>
                  <a:pt x="230" y="164"/>
                  <a:pt x="213" y="216"/>
                  <a:pt x="213" y="216"/>
                </a:cubicBezTo>
                <a:cubicBezTo>
                  <a:pt x="215" y="282"/>
                  <a:pt x="217" y="319"/>
                  <a:pt x="225" y="376"/>
                </a:cubicBezTo>
                <a:cubicBezTo>
                  <a:pt x="224" y="399"/>
                  <a:pt x="224" y="421"/>
                  <a:pt x="221" y="444"/>
                </a:cubicBezTo>
                <a:cubicBezTo>
                  <a:pt x="220" y="452"/>
                  <a:pt x="224" y="476"/>
                  <a:pt x="224" y="476"/>
                </a:cubicBezTo>
                <a:cubicBezTo>
                  <a:pt x="218" y="572"/>
                  <a:pt x="226" y="506"/>
                  <a:pt x="226" y="634"/>
                </a:cubicBezTo>
                <a:cubicBezTo>
                  <a:pt x="230" y="621"/>
                  <a:pt x="231" y="584"/>
                  <a:pt x="230" y="598"/>
                </a:cubicBezTo>
                <a:cubicBezTo>
                  <a:pt x="217" y="726"/>
                  <a:pt x="260" y="861"/>
                  <a:pt x="202" y="976"/>
                </a:cubicBezTo>
                <a:cubicBezTo>
                  <a:pt x="180" y="1020"/>
                  <a:pt x="74" y="983"/>
                  <a:pt x="25" y="984"/>
                </a:cubicBezTo>
                <a:close/>
              </a:path>
            </a:pathLst>
          </a:custGeom>
          <a:solidFill>
            <a:srgbClr val="D5F7FB"/>
          </a:solidFill>
          <a:ln w="12700" cap="flat" cmpd="sng">
            <a:solidFill>
              <a:srgbClr val="D5F7FB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4600" name="Rectangle 56"/>
          <p:cNvSpPr>
            <a:spLocks noChangeArrowheads="1"/>
          </p:cNvSpPr>
          <p:nvPr/>
        </p:nvSpPr>
        <p:spPr bwMode="auto">
          <a:xfrm>
            <a:off x="6324600" y="2667000"/>
            <a:ext cx="914400" cy="533400"/>
          </a:xfrm>
          <a:prstGeom prst="rect">
            <a:avLst/>
          </a:prstGeom>
          <a:solidFill>
            <a:srgbClr val="B8FAC8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4549" name="Freeform 5"/>
          <p:cNvSpPr>
            <a:spLocks/>
          </p:cNvSpPr>
          <p:nvPr/>
        </p:nvSpPr>
        <p:spPr bwMode="auto">
          <a:xfrm>
            <a:off x="6575425" y="4144963"/>
            <a:ext cx="1314450" cy="1404937"/>
          </a:xfrm>
          <a:custGeom>
            <a:avLst/>
            <a:gdLst>
              <a:gd name="T0" fmla="*/ 3 w 828"/>
              <a:gd name="T1" fmla="*/ 882 h 885"/>
              <a:gd name="T2" fmla="*/ 0 w 828"/>
              <a:gd name="T3" fmla="*/ 0 h 885"/>
              <a:gd name="T4" fmla="*/ 27 w 828"/>
              <a:gd name="T5" fmla="*/ 72 h 885"/>
              <a:gd name="T6" fmla="*/ 81 w 828"/>
              <a:gd name="T7" fmla="*/ 159 h 885"/>
              <a:gd name="T8" fmla="*/ 117 w 828"/>
              <a:gd name="T9" fmla="*/ 237 h 885"/>
              <a:gd name="T10" fmla="*/ 156 w 828"/>
              <a:gd name="T11" fmla="*/ 297 h 885"/>
              <a:gd name="T12" fmla="*/ 201 w 828"/>
              <a:gd name="T13" fmla="*/ 384 h 885"/>
              <a:gd name="T14" fmla="*/ 273 w 828"/>
              <a:gd name="T15" fmla="*/ 495 h 885"/>
              <a:gd name="T16" fmla="*/ 339 w 828"/>
              <a:gd name="T17" fmla="*/ 585 h 885"/>
              <a:gd name="T18" fmla="*/ 442 w 828"/>
              <a:gd name="T19" fmla="*/ 693 h 885"/>
              <a:gd name="T20" fmla="*/ 609 w 828"/>
              <a:gd name="T21" fmla="*/ 789 h 885"/>
              <a:gd name="T22" fmla="*/ 828 w 828"/>
              <a:gd name="T23" fmla="*/ 825 h 885"/>
              <a:gd name="T24" fmla="*/ 825 w 828"/>
              <a:gd name="T25" fmla="*/ 885 h 885"/>
              <a:gd name="T26" fmla="*/ 3 w 828"/>
              <a:gd name="T27" fmla="*/ 882 h 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28" h="885">
                <a:moveTo>
                  <a:pt x="3" y="882"/>
                </a:moveTo>
                <a:lnTo>
                  <a:pt x="0" y="0"/>
                </a:lnTo>
                <a:lnTo>
                  <a:pt x="27" y="72"/>
                </a:lnTo>
                <a:lnTo>
                  <a:pt x="81" y="159"/>
                </a:lnTo>
                <a:lnTo>
                  <a:pt x="117" y="237"/>
                </a:lnTo>
                <a:lnTo>
                  <a:pt x="156" y="297"/>
                </a:lnTo>
                <a:lnTo>
                  <a:pt x="201" y="384"/>
                </a:lnTo>
                <a:lnTo>
                  <a:pt x="273" y="495"/>
                </a:lnTo>
                <a:lnTo>
                  <a:pt x="339" y="585"/>
                </a:lnTo>
                <a:lnTo>
                  <a:pt x="442" y="693"/>
                </a:lnTo>
                <a:lnTo>
                  <a:pt x="609" y="789"/>
                </a:lnTo>
                <a:lnTo>
                  <a:pt x="828" y="825"/>
                </a:lnTo>
                <a:lnTo>
                  <a:pt x="825" y="885"/>
                </a:lnTo>
                <a:lnTo>
                  <a:pt x="3" y="882"/>
                </a:lnTo>
                <a:close/>
              </a:path>
            </a:pathLst>
          </a:cu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4598" name="Line 54"/>
          <p:cNvSpPr>
            <a:spLocks noChangeShapeType="1"/>
          </p:cNvSpPr>
          <p:nvPr/>
        </p:nvSpPr>
        <p:spPr bwMode="auto">
          <a:xfrm flipH="1">
            <a:off x="6858000" y="45720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4595" name="Line 51"/>
          <p:cNvSpPr>
            <a:spLocks noChangeShapeType="1"/>
          </p:cNvSpPr>
          <p:nvPr/>
        </p:nvSpPr>
        <p:spPr bwMode="auto">
          <a:xfrm>
            <a:off x="5791200" y="3886200"/>
            <a:ext cx="609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5257800" cy="685800"/>
          </a:xfrm>
        </p:spPr>
        <p:txBody>
          <a:bodyPr/>
          <a:lstStyle/>
          <a:p>
            <a:r>
              <a:rPr lang="en-US" sz="3400">
                <a:solidFill>
                  <a:schemeClr val="folHlink"/>
                </a:solidFill>
              </a:rPr>
              <a:t>Now Find P(x &gt; 8.6)…</a:t>
            </a:r>
          </a:p>
        </p:txBody>
      </p:sp>
      <p:sp>
        <p:nvSpPr>
          <p:cNvPr id="364548" name="Text Box 4"/>
          <p:cNvSpPr txBox="1">
            <a:spLocks noChangeArrowheads="1"/>
          </p:cNvSpPr>
          <p:nvPr/>
        </p:nvSpPr>
        <p:spPr bwMode="auto">
          <a:xfrm>
            <a:off x="7467600" y="1143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i="1">
                <a:solidFill>
                  <a:srgbClr val="000099"/>
                </a:solidFill>
                <a:latin typeface="Tahoma" pitchFamily="34" charset="0"/>
              </a:rPr>
              <a:t>(continued)</a:t>
            </a:r>
          </a:p>
        </p:txBody>
      </p:sp>
      <p:sp>
        <p:nvSpPr>
          <p:cNvPr id="364550" name="Freeform 6"/>
          <p:cNvSpPr>
            <a:spLocks/>
          </p:cNvSpPr>
          <p:nvPr/>
        </p:nvSpPr>
        <p:spPr bwMode="auto">
          <a:xfrm>
            <a:off x="6248400" y="3886200"/>
            <a:ext cx="1635125" cy="1573213"/>
          </a:xfrm>
          <a:custGeom>
            <a:avLst/>
            <a:gdLst>
              <a:gd name="T0" fmla="*/ 1029 w 1030"/>
              <a:gd name="T1" fmla="*/ 990 h 991"/>
              <a:gd name="T2" fmla="*/ 921 w 1030"/>
              <a:gd name="T3" fmla="*/ 980 h 991"/>
              <a:gd name="T4" fmla="*/ 866 w 1030"/>
              <a:gd name="T5" fmla="*/ 967 h 991"/>
              <a:gd name="T6" fmla="*/ 813 w 1030"/>
              <a:gd name="T7" fmla="*/ 952 h 991"/>
              <a:gd name="T8" fmla="*/ 758 w 1030"/>
              <a:gd name="T9" fmla="*/ 929 h 991"/>
              <a:gd name="T10" fmla="*/ 703 w 1030"/>
              <a:gd name="T11" fmla="*/ 897 h 991"/>
              <a:gd name="T12" fmla="*/ 651 w 1030"/>
              <a:gd name="T13" fmla="*/ 857 h 991"/>
              <a:gd name="T14" fmla="*/ 541 w 1030"/>
              <a:gd name="T15" fmla="*/ 743 h 991"/>
              <a:gd name="T16" fmla="*/ 433 w 1030"/>
              <a:gd name="T17" fmla="*/ 581 h 991"/>
              <a:gd name="T18" fmla="*/ 325 w 1030"/>
              <a:gd name="T19" fmla="*/ 386 h 991"/>
              <a:gd name="T20" fmla="*/ 270 w 1030"/>
              <a:gd name="T21" fmla="*/ 287 h 991"/>
              <a:gd name="T22" fmla="*/ 215 w 1030"/>
              <a:gd name="T23" fmla="*/ 196 h 991"/>
              <a:gd name="T24" fmla="*/ 163 w 1030"/>
              <a:gd name="T25" fmla="*/ 116 h 991"/>
              <a:gd name="T26" fmla="*/ 108 w 1030"/>
              <a:gd name="T27" fmla="*/ 53 h 991"/>
              <a:gd name="T28" fmla="*/ 53 w 1030"/>
              <a:gd name="T29" fmla="*/ 13 h 991"/>
              <a:gd name="T30" fmla="*/ 0 w 1030"/>
              <a:gd name="T31" fmla="*/ 0 h 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4551" name="Freeform 7"/>
          <p:cNvSpPr>
            <a:spLocks/>
          </p:cNvSpPr>
          <p:nvPr/>
        </p:nvSpPr>
        <p:spPr bwMode="auto">
          <a:xfrm>
            <a:off x="4611688" y="3886200"/>
            <a:ext cx="1638300" cy="1573213"/>
          </a:xfrm>
          <a:custGeom>
            <a:avLst/>
            <a:gdLst>
              <a:gd name="T0" fmla="*/ 0 w 1032"/>
              <a:gd name="T1" fmla="*/ 990 h 991"/>
              <a:gd name="T2" fmla="*/ 108 w 1032"/>
              <a:gd name="T3" fmla="*/ 980 h 991"/>
              <a:gd name="T4" fmla="*/ 163 w 1032"/>
              <a:gd name="T5" fmla="*/ 967 h 991"/>
              <a:gd name="T6" fmla="*/ 218 w 1032"/>
              <a:gd name="T7" fmla="*/ 952 h 991"/>
              <a:gd name="T8" fmla="*/ 271 w 1032"/>
              <a:gd name="T9" fmla="*/ 929 h 991"/>
              <a:gd name="T10" fmla="*/ 326 w 1032"/>
              <a:gd name="T11" fmla="*/ 897 h 991"/>
              <a:gd name="T12" fmla="*/ 381 w 1032"/>
              <a:gd name="T13" fmla="*/ 857 h 991"/>
              <a:gd name="T14" fmla="*/ 488 w 1032"/>
              <a:gd name="T15" fmla="*/ 743 h 991"/>
              <a:gd name="T16" fmla="*/ 596 w 1032"/>
              <a:gd name="T17" fmla="*/ 581 h 991"/>
              <a:gd name="T18" fmla="*/ 706 w 1032"/>
              <a:gd name="T19" fmla="*/ 386 h 991"/>
              <a:gd name="T20" fmla="*/ 759 w 1032"/>
              <a:gd name="T21" fmla="*/ 287 h 991"/>
              <a:gd name="T22" fmla="*/ 814 w 1032"/>
              <a:gd name="T23" fmla="*/ 196 h 991"/>
              <a:gd name="T24" fmla="*/ 868 w 1032"/>
              <a:gd name="T25" fmla="*/ 116 h 991"/>
              <a:gd name="T26" fmla="*/ 921 w 1032"/>
              <a:gd name="T27" fmla="*/ 53 h 991"/>
              <a:gd name="T28" fmla="*/ 976 w 1032"/>
              <a:gd name="T29" fmla="*/ 13 h 991"/>
              <a:gd name="T30" fmla="*/ 1031 w 1032"/>
              <a:gd name="T31" fmla="*/ 0 h 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4569" name="Rectangle 25"/>
          <p:cNvSpPr>
            <a:spLocks noChangeArrowheads="1"/>
          </p:cNvSpPr>
          <p:nvPr/>
        </p:nvSpPr>
        <p:spPr bwMode="auto">
          <a:xfrm>
            <a:off x="7889875" y="5530850"/>
            <a:ext cx="3810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364572" name="Rectangle 28"/>
          <p:cNvSpPr>
            <a:spLocks noChangeArrowheads="1"/>
          </p:cNvSpPr>
          <p:nvPr/>
        </p:nvSpPr>
        <p:spPr bwMode="auto">
          <a:xfrm>
            <a:off x="6365875" y="6140450"/>
            <a:ext cx="625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339933"/>
                </a:solidFill>
              </a:rPr>
              <a:t>0.12</a:t>
            </a:r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364573" name="Rectangle 29"/>
          <p:cNvSpPr>
            <a:spLocks noChangeArrowheads="1"/>
          </p:cNvSpPr>
          <p:nvPr/>
        </p:nvSpPr>
        <p:spPr bwMode="auto">
          <a:xfrm>
            <a:off x="5984875" y="5759450"/>
            <a:ext cx="371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0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364574" name="Line 30"/>
          <p:cNvSpPr>
            <a:spLocks noChangeShapeType="1"/>
          </p:cNvSpPr>
          <p:nvPr/>
        </p:nvSpPr>
        <p:spPr bwMode="auto">
          <a:xfrm flipV="1">
            <a:off x="6594475" y="553085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4575" name="Line 31"/>
          <p:cNvSpPr>
            <a:spLocks noChangeShapeType="1"/>
          </p:cNvSpPr>
          <p:nvPr/>
        </p:nvSpPr>
        <p:spPr bwMode="auto">
          <a:xfrm>
            <a:off x="6213475" y="3930650"/>
            <a:ext cx="0" cy="16002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4576" name="Freeform 32"/>
          <p:cNvSpPr>
            <a:spLocks/>
          </p:cNvSpPr>
          <p:nvPr/>
        </p:nvSpPr>
        <p:spPr bwMode="auto">
          <a:xfrm>
            <a:off x="2362200" y="3929063"/>
            <a:ext cx="1676400" cy="1638300"/>
          </a:xfrm>
          <a:custGeom>
            <a:avLst/>
            <a:gdLst>
              <a:gd name="T0" fmla="*/ 0 w 1056"/>
              <a:gd name="T1" fmla="*/ 1029 h 1032"/>
              <a:gd name="T2" fmla="*/ 3 w 1056"/>
              <a:gd name="T3" fmla="*/ 0 h 1032"/>
              <a:gd name="T4" fmla="*/ 84 w 1056"/>
              <a:gd name="T5" fmla="*/ 15 h 1032"/>
              <a:gd name="T6" fmla="*/ 216 w 1056"/>
              <a:gd name="T7" fmla="*/ 150 h 1032"/>
              <a:gd name="T8" fmla="*/ 300 w 1056"/>
              <a:gd name="T9" fmla="*/ 303 h 1032"/>
              <a:gd name="T10" fmla="*/ 378 w 1056"/>
              <a:gd name="T11" fmla="*/ 450 h 1032"/>
              <a:gd name="T12" fmla="*/ 429 w 1056"/>
              <a:gd name="T13" fmla="*/ 543 h 1032"/>
              <a:gd name="T14" fmla="*/ 501 w 1056"/>
              <a:gd name="T15" fmla="*/ 654 h 1032"/>
              <a:gd name="T16" fmla="*/ 567 w 1056"/>
              <a:gd name="T17" fmla="*/ 741 h 1032"/>
              <a:gd name="T18" fmla="*/ 670 w 1056"/>
              <a:gd name="T19" fmla="*/ 849 h 1032"/>
              <a:gd name="T20" fmla="*/ 837 w 1056"/>
              <a:gd name="T21" fmla="*/ 945 h 1032"/>
              <a:gd name="T22" fmla="*/ 1056 w 1056"/>
              <a:gd name="T23" fmla="*/ 981 h 1032"/>
              <a:gd name="T24" fmla="*/ 1056 w 1056"/>
              <a:gd name="T25" fmla="*/ 1032 h 1032"/>
              <a:gd name="T26" fmla="*/ 0 w 1056"/>
              <a:gd name="T27" fmla="*/ 1029 h 1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56" h="1032">
                <a:moveTo>
                  <a:pt x="0" y="1029"/>
                </a:moveTo>
                <a:lnTo>
                  <a:pt x="3" y="0"/>
                </a:lnTo>
                <a:lnTo>
                  <a:pt x="84" y="15"/>
                </a:lnTo>
                <a:lnTo>
                  <a:pt x="216" y="150"/>
                </a:lnTo>
                <a:lnTo>
                  <a:pt x="300" y="303"/>
                </a:lnTo>
                <a:lnTo>
                  <a:pt x="378" y="450"/>
                </a:lnTo>
                <a:lnTo>
                  <a:pt x="429" y="543"/>
                </a:lnTo>
                <a:lnTo>
                  <a:pt x="501" y="654"/>
                </a:lnTo>
                <a:lnTo>
                  <a:pt x="567" y="741"/>
                </a:lnTo>
                <a:lnTo>
                  <a:pt x="670" y="849"/>
                </a:lnTo>
                <a:lnTo>
                  <a:pt x="837" y="945"/>
                </a:lnTo>
                <a:lnTo>
                  <a:pt x="1056" y="981"/>
                </a:lnTo>
                <a:lnTo>
                  <a:pt x="1056" y="1032"/>
                </a:lnTo>
                <a:lnTo>
                  <a:pt x="0" y="1029"/>
                </a:lnTo>
                <a:close/>
              </a:path>
            </a:pathLst>
          </a:cu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4580" name="Line 36"/>
          <p:cNvSpPr>
            <a:spLocks noChangeShapeType="1"/>
          </p:cNvSpPr>
          <p:nvPr/>
        </p:nvSpPr>
        <p:spPr bwMode="auto">
          <a:xfrm>
            <a:off x="2362200" y="3962400"/>
            <a:ext cx="0" cy="1600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4581" name="Freeform 37"/>
          <p:cNvSpPr>
            <a:spLocks/>
          </p:cNvSpPr>
          <p:nvPr/>
        </p:nvSpPr>
        <p:spPr bwMode="auto">
          <a:xfrm>
            <a:off x="2397125" y="3917950"/>
            <a:ext cx="1635125" cy="1573213"/>
          </a:xfrm>
          <a:custGeom>
            <a:avLst/>
            <a:gdLst>
              <a:gd name="T0" fmla="*/ 1029 w 1030"/>
              <a:gd name="T1" fmla="*/ 990 h 991"/>
              <a:gd name="T2" fmla="*/ 921 w 1030"/>
              <a:gd name="T3" fmla="*/ 980 h 991"/>
              <a:gd name="T4" fmla="*/ 866 w 1030"/>
              <a:gd name="T5" fmla="*/ 967 h 991"/>
              <a:gd name="T6" fmla="*/ 813 w 1030"/>
              <a:gd name="T7" fmla="*/ 952 h 991"/>
              <a:gd name="T8" fmla="*/ 758 w 1030"/>
              <a:gd name="T9" fmla="*/ 929 h 991"/>
              <a:gd name="T10" fmla="*/ 703 w 1030"/>
              <a:gd name="T11" fmla="*/ 897 h 991"/>
              <a:gd name="T12" fmla="*/ 651 w 1030"/>
              <a:gd name="T13" fmla="*/ 857 h 991"/>
              <a:gd name="T14" fmla="*/ 541 w 1030"/>
              <a:gd name="T15" fmla="*/ 743 h 991"/>
              <a:gd name="T16" fmla="*/ 433 w 1030"/>
              <a:gd name="T17" fmla="*/ 581 h 991"/>
              <a:gd name="T18" fmla="*/ 325 w 1030"/>
              <a:gd name="T19" fmla="*/ 386 h 991"/>
              <a:gd name="T20" fmla="*/ 270 w 1030"/>
              <a:gd name="T21" fmla="*/ 287 h 991"/>
              <a:gd name="T22" fmla="*/ 215 w 1030"/>
              <a:gd name="T23" fmla="*/ 196 h 991"/>
              <a:gd name="T24" fmla="*/ 163 w 1030"/>
              <a:gd name="T25" fmla="*/ 116 h 991"/>
              <a:gd name="T26" fmla="*/ 108 w 1030"/>
              <a:gd name="T27" fmla="*/ 53 h 991"/>
              <a:gd name="T28" fmla="*/ 53 w 1030"/>
              <a:gd name="T29" fmla="*/ 13 h 991"/>
              <a:gd name="T30" fmla="*/ 0 w 1030"/>
              <a:gd name="T31" fmla="*/ 0 h 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4582" name="Freeform 38"/>
          <p:cNvSpPr>
            <a:spLocks/>
          </p:cNvSpPr>
          <p:nvPr/>
        </p:nvSpPr>
        <p:spPr bwMode="auto">
          <a:xfrm>
            <a:off x="760413" y="3917950"/>
            <a:ext cx="1638300" cy="1573213"/>
          </a:xfrm>
          <a:custGeom>
            <a:avLst/>
            <a:gdLst>
              <a:gd name="T0" fmla="*/ 0 w 1032"/>
              <a:gd name="T1" fmla="*/ 990 h 991"/>
              <a:gd name="T2" fmla="*/ 108 w 1032"/>
              <a:gd name="T3" fmla="*/ 980 h 991"/>
              <a:gd name="T4" fmla="*/ 163 w 1032"/>
              <a:gd name="T5" fmla="*/ 967 h 991"/>
              <a:gd name="T6" fmla="*/ 218 w 1032"/>
              <a:gd name="T7" fmla="*/ 952 h 991"/>
              <a:gd name="T8" fmla="*/ 271 w 1032"/>
              <a:gd name="T9" fmla="*/ 929 h 991"/>
              <a:gd name="T10" fmla="*/ 326 w 1032"/>
              <a:gd name="T11" fmla="*/ 897 h 991"/>
              <a:gd name="T12" fmla="*/ 381 w 1032"/>
              <a:gd name="T13" fmla="*/ 857 h 991"/>
              <a:gd name="T14" fmla="*/ 488 w 1032"/>
              <a:gd name="T15" fmla="*/ 743 h 991"/>
              <a:gd name="T16" fmla="*/ 596 w 1032"/>
              <a:gd name="T17" fmla="*/ 581 h 991"/>
              <a:gd name="T18" fmla="*/ 706 w 1032"/>
              <a:gd name="T19" fmla="*/ 386 h 991"/>
              <a:gd name="T20" fmla="*/ 759 w 1032"/>
              <a:gd name="T21" fmla="*/ 287 h 991"/>
              <a:gd name="T22" fmla="*/ 814 w 1032"/>
              <a:gd name="T23" fmla="*/ 196 h 991"/>
              <a:gd name="T24" fmla="*/ 868 w 1032"/>
              <a:gd name="T25" fmla="*/ 116 h 991"/>
              <a:gd name="T26" fmla="*/ 921 w 1032"/>
              <a:gd name="T27" fmla="*/ 53 h 991"/>
              <a:gd name="T28" fmla="*/ 976 w 1032"/>
              <a:gd name="T29" fmla="*/ 13 h 991"/>
              <a:gd name="T30" fmla="*/ 1031 w 1032"/>
              <a:gd name="T31" fmla="*/ 0 h 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4583" name="Freeform 39"/>
          <p:cNvSpPr>
            <a:spLocks/>
          </p:cNvSpPr>
          <p:nvPr/>
        </p:nvSpPr>
        <p:spPr bwMode="auto">
          <a:xfrm>
            <a:off x="742950" y="5573713"/>
            <a:ext cx="3289300" cy="7937"/>
          </a:xfrm>
          <a:custGeom>
            <a:avLst/>
            <a:gdLst>
              <a:gd name="T0" fmla="*/ 0 w 2072"/>
              <a:gd name="T1" fmla="*/ 5 h 5"/>
              <a:gd name="T2" fmla="*/ 12 w 2072"/>
              <a:gd name="T3" fmla="*/ 0 h 5"/>
              <a:gd name="T4" fmla="*/ 2072 w 2072"/>
              <a:gd name="T5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2" h="5">
                <a:moveTo>
                  <a:pt x="0" y="5"/>
                </a:moveTo>
                <a:lnTo>
                  <a:pt x="12" y="0"/>
                </a:lnTo>
                <a:lnTo>
                  <a:pt x="2072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4584" name="Line 40"/>
          <p:cNvSpPr>
            <a:spLocks noChangeShapeType="1"/>
          </p:cNvSpPr>
          <p:nvPr/>
        </p:nvSpPr>
        <p:spPr bwMode="auto">
          <a:xfrm>
            <a:off x="4030663" y="5508625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4585" name="Rectangle 41"/>
          <p:cNvSpPr>
            <a:spLocks noChangeArrowheads="1"/>
          </p:cNvSpPr>
          <p:nvPr/>
        </p:nvSpPr>
        <p:spPr bwMode="auto">
          <a:xfrm>
            <a:off x="4038600" y="5562600"/>
            <a:ext cx="3810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364586" name="Rectangle 42"/>
          <p:cNvSpPr>
            <a:spLocks noChangeArrowheads="1"/>
          </p:cNvSpPr>
          <p:nvPr/>
        </p:nvSpPr>
        <p:spPr bwMode="auto">
          <a:xfrm>
            <a:off x="2409825" y="5865813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4587" name="Rectangle 43"/>
          <p:cNvSpPr>
            <a:spLocks noChangeArrowheads="1"/>
          </p:cNvSpPr>
          <p:nvPr/>
        </p:nvSpPr>
        <p:spPr bwMode="auto">
          <a:xfrm>
            <a:off x="3900488" y="3821113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4588" name="Rectangle 44"/>
          <p:cNvSpPr>
            <a:spLocks noChangeArrowheads="1"/>
          </p:cNvSpPr>
          <p:nvPr/>
        </p:nvSpPr>
        <p:spPr bwMode="auto">
          <a:xfrm>
            <a:off x="2514600" y="6172200"/>
            <a:ext cx="625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339933"/>
                </a:solidFill>
              </a:rPr>
              <a:t>0.12</a:t>
            </a:r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364589" name="Rectangle 45"/>
          <p:cNvSpPr>
            <a:spLocks noChangeArrowheads="1"/>
          </p:cNvSpPr>
          <p:nvPr/>
        </p:nvSpPr>
        <p:spPr bwMode="auto">
          <a:xfrm>
            <a:off x="4876800" y="3581400"/>
            <a:ext cx="1054100" cy="4540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</a:rPr>
              <a:t>.0478</a:t>
            </a:r>
          </a:p>
        </p:txBody>
      </p:sp>
      <p:sp>
        <p:nvSpPr>
          <p:cNvPr id="364590" name="Line 46"/>
          <p:cNvSpPr>
            <a:spLocks noChangeShapeType="1"/>
          </p:cNvSpPr>
          <p:nvPr/>
        </p:nvSpPr>
        <p:spPr bwMode="auto">
          <a:xfrm flipH="1">
            <a:off x="2743200" y="4191000"/>
            <a:ext cx="457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4591" name="Rectangle 47"/>
          <p:cNvSpPr>
            <a:spLocks noChangeArrowheads="1"/>
          </p:cNvSpPr>
          <p:nvPr/>
        </p:nvSpPr>
        <p:spPr bwMode="auto">
          <a:xfrm>
            <a:off x="2133600" y="5791200"/>
            <a:ext cx="371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0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364592" name="Line 48"/>
          <p:cNvSpPr>
            <a:spLocks noChangeShapeType="1"/>
          </p:cNvSpPr>
          <p:nvPr/>
        </p:nvSpPr>
        <p:spPr bwMode="auto">
          <a:xfrm flipV="1">
            <a:off x="23622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4593" name="Line 49"/>
          <p:cNvSpPr>
            <a:spLocks noChangeShapeType="1"/>
          </p:cNvSpPr>
          <p:nvPr/>
        </p:nvSpPr>
        <p:spPr bwMode="auto">
          <a:xfrm flipV="1">
            <a:off x="2743200" y="5562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4594" name="Rectangle 50"/>
          <p:cNvSpPr>
            <a:spLocks noChangeArrowheads="1"/>
          </p:cNvSpPr>
          <p:nvPr/>
        </p:nvSpPr>
        <p:spPr bwMode="auto">
          <a:xfrm>
            <a:off x="3124200" y="3810000"/>
            <a:ext cx="1206500" cy="4540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</a:rPr>
              <a:t>.5000</a:t>
            </a:r>
          </a:p>
        </p:txBody>
      </p:sp>
      <p:sp>
        <p:nvSpPr>
          <p:cNvPr id="364597" name="Rectangle 53"/>
          <p:cNvSpPr>
            <a:spLocks noChangeArrowheads="1"/>
          </p:cNvSpPr>
          <p:nvPr/>
        </p:nvSpPr>
        <p:spPr bwMode="auto">
          <a:xfrm>
            <a:off x="7315200" y="3886200"/>
            <a:ext cx="1676400" cy="8191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</a:rPr>
              <a:t>.50 - .0478 = .4522</a:t>
            </a:r>
          </a:p>
        </p:txBody>
      </p:sp>
      <p:sp>
        <p:nvSpPr>
          <p:cNvPr id="364599" name="Text Box 55"/>
          <p:cNvSpPr txBox="1">
            <a:spLocks noChangeArrowheads="1"/>
          </p:cNvSpPr>
          <p:nvPr/>
        </p:nvSpPr>
        <p:spPr bwMode="auto">
          <a:xfrm>
            <a:off x="838200" y="2133600"/>
            <a:ext cx="7696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   P(x &gt; 8.6) = P(z &gt; 0.12) = P(z &gt; 0) - P(0 &lt; z &lt; 0.12)</a:t>
            </a:r>
          </a:p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                                          = .5 - .0478 = </a:t>
            </a:r>
            <a:r>
              <a:rPr lang="en-US" sz="2400">
                <a:solidFill>
                  <a:srgbClr val="FF0000"/>
                </a:solidFill>
              </a:rPr>
              <a:t>.4522</a:t>
            </a:r>
          </a:p>
        </p:txBody>
      </p:sp>
      <p:sp>
        <p:nvSpPr>
          <p:cNvPr id="364605" name="Line 61"/>
          <p:cNvSpPr>
            <a:spLocks noChangeShapeType="1"/>
          </p:cNvSpPr>
          <p:nvPr/>
        </p:nvSpPr>
        <p:spPr bwMode="auto">
          <a:xfrm flipV="1">
            <a:off x="6218238" y="55181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4552" name="Freeform 8"/>
          <p:cNvSpPr>
            <a:spLocks/>
          </p:cNvSpPr>
          <p:nvPr/>
        </p:nvSpPr>
        <p:spPr bwMode="auto">
          <a:xfrm>
            <a:off x="4594225" y="5541963"/>
            <a:ext cx="3289300" cy="7937"/>
          </a:xfrm>
          <a:custGeom>
            <a:avLst/>
            <a:gdLst>
              <a:gd name="T0" fmla="*/ 0 w 2072"/>
              <a:gd name="T1" fmla="*/ 5 h 5"/>
              <a:gd name="T2" fmla="*/ 12 w 2072"/>
              <a:gd name="T3" fmla="*/ 0 h 5"/>
              <a:gd name="T4" fmla="*/ 2072 w 2072"/>
              <a:gd name="T5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2" h="5">
                <a:moveTo>
                  <a:pt x="0" y="5"/>
                </a:moveTo>
                <a:lnTo>
                  <a:pt x="12" y="0"/>
                </a:lnTo>
                <a:lnTo>
                  <a:pt x="2072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4607" name="Rectangle 63"/>
          <p:cNvSpPr>
            <a:spLocks noChangeArrowheads="1"/>
          </p:cNvSpPr>
          <p:nvPr/>
        </p:nvSpPr>
        <p:spPr bwMode="auto">
          <a:xfrm>
            <a:off x="990600" y="2133600"/>
            <a:ext cx="7239000" cy="11430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4611" name="Rectangle 67"/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7107238" cy="762000"/>
          </a:xfrm>
          <a:noFill/>
          <a:ln/>
        </p:spPr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en-US" sz="4000"/>
              <a:t>Upper Tail Probabilities</a:t>
            </a:r>
          </a:p>
        </p:txBody>
      </p:sp>
    </p:spTree>
    <p:extLst>
      <p:ext uri="{BB962C8B-B14F-4D97-AF65-F5344CB8AC3E}">
        <p14:creationId xmlns:p14="http://schemas.microsoft.com/office/powerpoint/2010/main" val="113337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CC714398-358D-48B3-A986-83B34BB492F7}" type="slidenum">
              <a:rPr lang="en-US">
                <a:solidFill>
                  <a:srgbClr val="000000"/>
                </a:solidFill>
              </a:rPr>
              <a:pPr/>
              <a:t>26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66611" name="Freeform 19"/>
          <p:cNvSpPr>
            <a:spLocks/>
          </p:cNvSpPr>
          <p:nvPr/>
        </p:nvSpPr>
        <p:spPr bwMode="auto">
          <a:xfrm>
            <a:off x="4711700" y="3962400"/>
            <a:ext cx="317500" cy="1600200"/>
          </a:xfrm>
          <a:custGeom>
            <a:avLst/>
            <a:gdLst>
              <a:gd name="T0" fmla="*/ 8 w 200"/>
              <a:gd name="T1" fmla="*/ 1008 h 1008"/>
              <a:gd name="T2" fmla="*/ 0 w 200"/>
              <a:gd name="T3" fmla="*/ 166 h 1008"/>
              <a:gd name="T4" fmla="*/ 26 w 200"/>
              <a:gd name="T5" fmla="*/ 126 h 1008"/>
              <a:gd name="T6" fmla="*/ 64 w 200"/>
              <a:gd name="T7" fmla="*/ 76 h 1008"/>
              <a:gd name="T8" fmla="*/ 96 w 200"/>
              <a:gd name="T9" fmla="*/ 42 h 1008"/>
              <a:gd name="T10" fmla="*/ 126 w 200"/>
              <a:gd name="T11" fmla="*/ 22 h 1008"/>
              <a:gd name="T12" fmla="*/ 152 w 200"/>
              <a:gd name="T13" fmla="*/ 0 h 1008"/>
              <a:gd name="T14" fmla="*/ 200 w 200"/>
              <a:gd name="T15" fmla="*/ 0 h 1008"/>
              <a:gd name="T16" fmla="*/ 200 w 200"/>
              <a:gd name="T17" fmla="*/ 1008 h 1008"/>
              <a:gd name="T18" fmla="*/ 8 w 200"/>
              <a:gd name="T19" fmla="*/ 1008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0" h="1008">
                <a:moveTo>
                  <a:pt x="8" y="1008"/>
                </a:moveTo>
                <a:lnTo>
                  <a:pt x="0" y="166"/>
                </a:lnTo>
                <a:lnTo>
                  <a:pt x="26" y="126"/>
                </a:lnTo>
                <a:lnTo>
                  <a:pt x="64" y="76"/>
                </a:lnTo>
                <a:lnTo>
                  <a:pt x="96" y="42"/>
                </a:lnTo>
                <a:lnTo>
                  <a:pt x="126" y="22"/>
                </a:lnTo>
                <a:lnTo>
                  <a:pt x="152" y="0"/>
                </a:lnTo>
                <a:lnTo>
                  <a:pt x="200" y="0"/>
                </a:lnTo>
                <a:lnTo>
                  <a:pt x="200" y="1008"/>
                </a:lnTo>
                <a:lnTo>
                  <a:pt x="8" y="1008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Lower Tail Probabilities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400"/>
              <a:t>Suppose  x  is normal with mean 8.0 and standard deviation 5.0.  </a:t>
            </a:r>
          </a:p>
          <a:p>
            <a:r>
              <a:rPr lang="en-US" sz="3400">
                <a:solidFill>
                  <a:schemeClr val="folHlink"/>
                </a:solidFill>
              </a:rPr>
              <a:t>Now Find P(7.4 &lt; x &lt; 8)</a:t>
            </a:r>
          </a:p>
        </p:txBody>
      </p:sp>
      <p:sp>
        <p:nvSpPr>
          <p:cNvPr id="366601" name="Line 9"/>
          <p:cNvSpPr>
            <a:spLocks noChangeShapeType="1"/>
          </p:cNvSpPr>
          <p:nvPr/>
        </p:nvSpPr>
        <p:spPr bwMode="auto">
          <a:xfrm>
            <a:off x="5029200" y="3962400"/>
            <a:ext cx="0" cy="1600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6602" name="Freeform 10"/>
          <p:cNvSpPr>
            <a:spLocks/>
          </p:cNvSpPr>
          <p:nvPr/>
        </p:nvSpPr>
        <p:spPr bwMode="auto">
          <a:xfrm>
            <a:off x="5105400" y="3962400"/>
            <a:ext cx="1593850" cy="1528763"/>
          </a:xfrm>
          <a:custGeom>
            <a:avLst/>
            <a:gdLst>
              <a:gd name="T0" fmla="*/ 1029 w 1030"/>
              <a:gd name="T1" fmla="*/ 990 h 991"/>
              <a:gd name="T2" fmla="*/ 921 w 1030"/>
              <a:gd name="T3" fmla="*/ 980 h 991"/>
              <a:gd name="T4" fmla="*/ 866 w 1030"/>
              <a:gd name="T5" fmla="*/ 967 h 991"/>
              <a:gd name="T6" fmla="*/ 813 w 1030"/>
              <a:gd name="T7" fmla="*/ 952 h 991"/>
              <a:gd name="T8" fmla="*/ 758 w 1030"/>
              <a:gd name="T9" fmla="*/ 929 h 991"/>
              <a:gd name="T10" fmla="*/ 703 w 1030"/>
              <a:gd name="T11" fmla="*/ 897 h 991"/>
              <a:gd name="T12" fmla="*/ 651 w 1030"/>
              <a:gd name="T13" fmla="*/ 857 h 991"/>
              <a:gd name="T14" fmla="*/ 541 w 1030"/>
              <a:gd name="T15" fmla="*/ 743 h 991"/>
              <a:gd name="T16" fmla="*/ 433 w 1030"/>
              <a:gd name="T17" fmla="*/ 581 h 991"/>
              <a:gd name="T18" fmla="*/ 325 w 1030"/>
              <a:gd name="T19" fmla="*/ 386 h 991"/>
              <a:gd name="T20" fmla="*/ 270 w 1030"/>
              <a:gd name="T21" fmla="*/ 287 h 991"/>
              <a:gd name="T22" fmla="*/ 215 w 1030"/>
              <a:gd name="T23" fmla="*/ 196 h 991"/>
              <a:gd name="T24" fmla="*/ 163 w 1030"/>
              <a:gd name="T25" fmla="*/ 116 h 991"/>
              <a:gd name="T26" fmla="*/ 108 w 1030"/>
              <a:gd name="T27" fmla="*/ 53 h 991"/>
              <a:gd name="T28" fmla="*/ 53 w 1030"/>
              <a:gd name="T29" fmla="*/ 13 h 991"/>
              <a:gd name="T30" fmla="*/ 0 w 1030"/>
              <a:gd name="T31" fmla="*/ 0 h 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6603" name="Freeform 11"/>
          <p:cNvSpPr>
            <a:spLocks/>
          </p:cNvSpPr>
          <p:nvPr/>
        </p:nvSpPr>
        <p:spPr bwMode="auto">
          <a:xfrm>
            <a:off x="3427413" y="3957638"/>
            <a:ext cx="1644650" cy="1531937"/>
          </a:xfrm>
          <a:custGeom>
            <a:avLst/>
            <a:gdLst>
              <a:gd name="T0" fmla="*/ 0 w 1036"/>
              <a:gd name="T1" fmla="*/ 965 h 965"/>
              <a:gd name="T2" fmla="*/ 108 w 1036"/>
              <a:gd name="T3" fmla="*/ 955 h 965"/>
              <a:gd name="T4" fmla="*/ 163 w 1036"/>
              <a:gd name="T5" fmla="*/ 942 h 965"/>
              <a:gd name="T6" fmla="*/ 218 w 1036"/>
              <a:gd name="T7" fmla="*/ 927 h 965"/>
              <a:gd name="T8" fmla="*/ 271 w 1036"/>
              <a:gd name="T9" fmla="*/ 904 h 965"/>
              <a:gd name="T10" fmla="*/ 326 w 1036"/>
              <a:gd name="T11" fmla="*/ 872 h 965"/>
              <a:gd name="T12" fmla="*/ 381 w 1036"/>
              <a:gd name="T13" fmla="*/ 832 h 965"/>
              <a:gd name="T14" fmla="*/ 488 w 1036"/>
              <a:gd name="T15" fmla="*/ 718 h 965"/>
              <a:gd name="T16" fmla="*/ 596 w 1036"/>
              <a:gd name="T17" fmla="*/ 556 h 965"/>
              <a:gd name="T18" fmla="*/ 706 w 1036"/>
              <a:gd name="T19" fmla="*/ 361 h 965"/>
              <a:gd name="T20" fmla="*/ 759 w 1036"/>
              <a:gd name="T21" fmla="*/ 262 h 965"/>
              <a:gd name="T22" fmla="*/ 814 w 1036"/>
              <a:gd name="T23" fmla="*/ 171 h 965"/>
              <a:gd name="T24" fmla="*/ 868 w 1036"/>
              <a:gd name="T25" fmla="*/ 91 h 965"/>
              <a:gd name="T26" fmla="*/ 919 w 1036"/>
              <a:gd name="T27" fmla="*/ 33 h 965"/>
              <a:gd name="T28" fmla="*/ 973 w 1036"/>
              <a:gd name="T29" fmla="*/ 9 h 965"/>
              <a:gd name="T30" fmla="*/ 1036 w 1036"/>
              <a:gd name="T31" fmla="*/ 0 h 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36" h="965">
                <a:moveTo>
                  <a:pt x="0" y="965"/>
                </a:moveTo>
                <a:lnTo>
                  <a:pt x="108" y="955"/>
                </a:lnTo>
                <a:lnTo>
                  <a:pt x="163" y="942"/>
                </a:lnTo>
                <a:lnTo>
                  <a:pt x="218" y="927"/>
                </a:lnTo>
                <a:lnTo>
                  <a:pt x="271" y="904"/>
                </a:lnTo>
                <a:lnTo>
                  <a:pt x="326" y="872"/>
                </a:lnTo>
                <a:lnTo>
                  <a:pt x="381" y="832"/>
                </a:lnTo>
                <a:lnTo>
                  <a:pt x="488" y="718"/>
                </a:lnTo>
                <a:lnTo>
                  <a:pt x="596" y="556"/>
                </a:lnTo>
                <a:lnTo>
                  <a:pt x="706" y="361"/>
                </a:lnTo>
                <a:lnTo>
                  <a:pt x="759" y="262"/>
                </a:lnTo>
                <a:lnTo>
                  <a:pt x="814" y="171"/>
                </a:lnTo>
                <a:lnTo>
                  <a:pt x="868" y="91"/>
                </a:lnTo>
                <a:lnTo>
                  <a:pt x="919" y="33"/>
                </a:lnTo>
                <a:lnTo>
                  <a:pt x="973" y="9"/>
                </a:lnTo>
                <a:lnTo>
                  <a:pt x="1036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6604" name="Freeform 12"/>
          <p:cNvSpPr>
            <a:spLocks/>
          </p:cNvSpPr>
          <p:nvPr/>
        </p:nvSpPr>
        <p:spPr bwMode="auto">
          <a:xfrm>
            <a:off x="3409950" y="5573713"/>
            <a:ext cx="3289300" cy="7937"/>
          </a:xfrm>
          <a:custGeom>
            <a:avLst/>
            <a:gdLst>
              <a:gd name="T0" fmla="*/ 0 w 2072"/>
              <a:gd name="T1" fmla="*/ 5 h 5"/>
              <a:gd name="T2" fmla="*/ 12 w 2072"/>
              <a:gd name="T3" fmla="*/ 0 h 5"/>
              <a:gd name="T4" fmla="*/ 2072 w 2072"/>
              <a:gd name="T5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2" h="5">
                <a:moveTo>
                  <a:pt x="0" y="5"/>
                </a:moveTo>
                <a:lnTo>
                  <a:pt x="12" y="0"/>
                </a:lnTo>
                <a:lnTo>
                  <a:pt x="2072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6605" name="Rectangle 13"/>
          <p:cNvSpPr>
            <a:spLocks noChangeArrowheads="1"/>
          </p:cNvSpPr>
          <p:nvPr/>
        </p:nvSpPr>
        <p:spPr bwMode="auto">
          <a:xfrm>
            <a:off x="6705600" y="5562600"/>
            <a:ext cx="3810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366606" name="Rectangle 14"/>
          <p:cNvSpPr>
            <a:spLocks noChangeArrowheads="1"/>
          </p:cNvSpPr>
          <p:nvPr/>
        </p:nvSpPr>
        <p:spPr bwMode="auto">
          <a:xfrm>
            <a:off x="6567488" y="3821113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6607" name="Rectangle 15"/>
          <p:cNvSpPr>
            <a:spLocks noChangeArrowheads="1"/>
          </p:cNvSpPr>
          <p:nvPr/>
        </p:nvSpPr>
        <p:spPr bwMode="auto">
          <a:xfrm>
            <a:off x="4419600" y="6019800"/>
            <a:ext cx="498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339933"/>
                </a:solidFill>
              </a:rPr>
              <a:t>7.4</a:t>
            </a:r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366608" name="Rectangle 16"/>
          <p:cNvSpPr>
            <a:spLocks noChangeArrowheads="1"/>
          </p:cNvSpPr>
          <p:nvPr/>
        </p:nvSpPr>
        <p:spPr bwMode="auto">
          <a:xfrm>
            <a:off x="4800600" y="5791200"/>
            <a:ext cx="498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8.0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366609" name="Line 17"/>
          <p:cNvSpPr>
            <a:spLocks noChangeShapeType="1"/>
          </p:cNvSpPr>
          <p:nvPr/>
        </p:nvSpPr>
        <p:spPr bwMode="auto">
          <a:xfrm flipV="1">
            <a:off x="50292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6610" name="Line 18"/>
          <p:cNvSpPr>
            <a:spLocks noChangeShapeType="1"/>
          </p:cNvSpPr>
          <p:nvPr/>
        </p:nvSpPr>
        <p:spPr bwMode="auto">
          <a:xfrm flipV="1">
            <a:off x="4724400" y="5562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42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D97768D6-B62F-41E7-9DD5-35140091C1FE}" type="slidenum">
              <a:rPr lang="en-US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67639" name="Freeform 23"/>
          <p:cNvSpPr>
            <a:spLocks/>
          </p:cNvSpPr>
          <p:nvPr/>
        </p:nvSpPr>
        <p:spPr bwMode="auto">
          <a:xfrm>
            <a:off x="5715000" y="3810000"/>
            <a:ext cx="317500" cy="1600200"/>
          </a:xfrm>
          <a:custGeom>
            <a:avLst/>
            <a:gdLst>
              <a:gd name="T0" fmla="*/ 8 w 200"/>
              <a:gd name="T1" fmla="*/ 1008 h 1008"/>
              <a:gd name="T2" fmla="*/ 0 w 200"/>
              <a:gd name="T3" fmla="*/ 166 h 1008"/>
              <a:gd name="T4" fmla="*/ 26 w 200"/>
              <a:gd name="T5" fmla="*/ 126 h 1008"/>
              <a:gd name="T6" fmla="*/ 64 w 200"/>
              <a:gd name="T7" fmla="*/ 76 h 1008"/>
              <a:gd name="T8" fmla="*/ 96 w 200"/>
              <a:gd name="T9" fmla="*/ 42 h 1008"/>
              <a:gd name="T10" fmla="*/ 126 w 200"/>
              <a:gd name="T11" fmla="*/ 22 h 1008"/>
              <a:gd name="T12" fmla="*/ 152 w 200"/>
              <a:gd name="T13" fmla="*/ 0 h 1008"/>
              <a:gd name="T14" fmla="*/ 200 w 200"/>
              <a:gd name="T15" fmla="*/ 0 h 1008"/>
              <a:gd name="T16" fmla="*/ 200 w 200"/>
              <a:gd name="T17" fmla="*/ 1008 h 1008"/>
              <a:gd name="T18" fmla="*/ 8 w 200"/>
              <a:gd name="T19" fmla="*/ 1008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0" h="1008">
                <a:moveTo>
                  <a:pt x="8" y="1008"/>
                </a:moveTo>
                <a:lnTo>
                  <a:pt x="0" y="166"/>
                </a:lnTo>
                <a:lnTo>
                  <a:pt x="26" y="126"/>
                </a:lnTo>
                <a:lnTo>
                  <a:pt x="64" y="76"/>
                </a:lnTo>
                <a:lnTo>
                  <a:pt x="96" y="42"/>
                </a:lnTo>
                <a:lnTo>
                  <a:pt x="126" y="22"/>
                </a:lnTo>
                <a:lnTo>
                  <a:pt x="152" y="0"/>
                </a:lnTo>
                <a:lnTo>
                  <a:pt x="200" y="0"/>
                </a:lnTo>
                <a:lnTo>
                  <a:pt x="200" y="1008"/>
                </a:lnTo>
                <a:lnTo>
                  <a:pt x="8" y="1008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7638" name="Line 22"/>
          <p:cNvSpPr>
            <a:spLocks noChangeShapeType="1"/>
          </p:cNvSpPr>
          <p:nvPr/>
        </p:nvSpPr>
        <p:spPr bwMode="auto">
          <a:xfrm>
            <a:off x="5638800" y="3505200"/>
            <a:ext cx="228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7637" name="Rectangle 21"/>
          <p:cNvSpPr>
            <a:spLocks noChangeArrowheads="1"/>
          </p:cNvSpPr>
          <p:nvPr/>
        </p:nvSpPr>
        <p:spPr bwMode="auto">
          <a:xfrm>
            <a:off x="1066800" y="5486400"/>
            <a:ext cx="914400" cy="533400"/>
          </a:xfrm>
          <a:prstGeom prst="rect">
            <a:avLst/>
          </a:prstGeom>
          <a:solidFill>
            <a:srgbClr val="B8FAC8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Lower Tail Probabilities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400">
                <a:solidFill>
                  <a:schemeClr val="folHlink"/>
                </a:solidFill>
              </a:rPr>
              <a:t>   Now Find P(7.4 &lt; x &lt; 8)…</a:t>
            </a:r>
          </a:p>
        </p:txBody>
      </p:sp>
      <p:sp>
        <p:nvSpPr>
          <p:cNvPr id="367623" name="Line 7"/>
          <p:cNvSpPr>
            <a:spLocks noChangeShapeType="1"/>
          </p:cNvSpPr>
          <p:nvPr/>
        </p:nvSpPr>
        <p:spPr bwMode="auto">
          <a:xfrm>
            <a:off x="6019800" y="3810000"/>
            <a:ext cx="0" cy="1600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7624" name="Freeform 8"/>
          <p:cNvSpPr>
            <a:spLocks/>
          </p:cNvSpPr>
          <p:nvPr/>
        </p:nvSpPr>
        <p:spPr bwMode="auto">
          <a:xfrm>
            <a:off x="6096000" y="3810000"/>
            <a:ext cx="1593850" cy="1528763"/>
          </a:xfrm>
          <a:custGeom>
            <a:avLst/>
            <a:gdLst>
              <a:gd name="T0" fmla="*/ 1029 w 1030"/>
              <a:gd name="T1" fmla="*/ 990 h 991"/>
              <a:gd name="T2" fmla="*/ 921 w 1030"/>
              <a:gd name="T3" fmla="*/ 980 h 991"/>
              <a:gd name="T4" fmla="*/ 866 w 1030"/>
              <a:gd name="T5" fmla="*/ 967 h 991"/>
              <a:gd name="T6" fmla="*/ 813 w 1030"/>
              <a:gd name="T7" fmla="*/ 952 h 991"/>
              <a:gd name="T8" fmla="*/ 758 w 1030"/>
              <a:gd name="T9" fmla="*/ 929 h 991"/>
              <a:gd name="T10" fmla="*/ 703 w 1030"/>
              <a:gd name="T11" fmla="*/ 897 h 991"/>
              <a:gd name="T12" fmla="*/ 651 w 1030"/>
              <a:gd name="T13" fmla="*/ 857 h 991"/>
              <a:gd name="T14" fmla="*/ 541 w 1030"/>
              <a:gd name="T15" fmla="*/ 743 h 991"/>
              <a:gd name="T16" fmla="*/ 433 w 1030"/>
              <a:gd name="T17" fmla="*/ 581 h 991"/>
              <a:gd name="T18" fmla="*/ 325 w 1030"/>
              <a:gd name="T19" fmla="*/ 386 h 991"/>
              <a:gd name="T20" fmla="*/ 270 w 1030"/>
              <a:gd name="T21" fmla="*/ 287 h 991"/>
              <a:gd name="T22" fmla="*/ 215 w 1030"/>
              <a:gd name="T23" fmla="*/ 196 h 991"/>
              <a:gd name="T24" fmla="*/ 163 w 1030"/>
              <a:gd name="T25" fmla="*/ 116 h 991"/>
              <a:gd name="T26" fmla="*/ 108 w 1030"/>
              <a:gd name="T27" fmla="*/ 53 h 991"/>
              <a:gd name="T28" fmla="*/ 53 w 1030"/>
              <a:gd name="T29" fmla="*/ 13 h 991"/>
              <a:gd name="T30" fmla="*/ 0 w 1030"/>
              <a:gd name="T31" fmla="*/ 0 h 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7625" name="Freeform 9"/>
          <p:cNvSpPr>
            <a:spLocks/>
          </p:cNvSpPr>
          <p:nvPr/>
        </p:nvSpPr>
        <p:spPr bwMode="auto">
          <a:xfrm>
            <a:off x="4418013" y="3805238"/>
            <a:ext cx="1644650" cy="1531937"/>
          </a:xfrm>
          <a:custGeom>
            <a:avLst/>
            <a:gdLst>
              <a:gd name="T0" fmla="*/ 0 w 1036"/>
              <a:gd name="T1" fmla="*/ 965 h 965"/>
              <a:gd name="T2" fmla="*/ 108 w 1036"/>
              <a:gd name="T3" fmla="*/ 955 h 965"/>
              <a:gd name="T4" fmla="*/ 163 w 1036"/>
              <a:gd name="T5" fmla="*/ 942 h 965"/>
              <a:gd name="T6" fmla="*/ 218 w 1036"/>
              <a:gd name="T7" fmla="*/ 927 h 965"/>
              <a:gd name="T8" fmla="*/ 271 w 1036"/>
              <a:gd name="T9" fmla="*/ 904 h 965"/>
              <a:gd name="T10" fmla="*/ 326 w 1036"/>
              <a:gd name="T11" fmla="*/ 872 h 965"/>
              <a:gd name="T12" fmla="*/ 381 w 1036"/>
              <a:gd name="T13" fmla="*/ 832 h 965"/>
              <a:gd name="T14" fmla="*/ 488 w 1036"/>
              <a:gd name="T15" fmla="*/ 718 h 965"/>
              <a:gd name="T16" fmla="*/ 596 w 1036"/>
              <a:gd name="T17" fmla="*/ 556 h 965"/>
              <a:gd name="T18" fmla="*/ 706 w 1036"/>
              <a:gd name="T19" fmla="*/ 361 h 965"/>
              <a:gd name="T20" fmla="*/ 759 w 1036"/>
              <a:gd name="T21" fmla="*/ 262 h 965"/>
              <a:gd name="T22" fmla="*/ 814 w 1036"/>
              <a:gd name="T23" fmla="*/ 171 h 965"/>
              <a:gd name="T24" fmla="*/ 868 w 1036"/>
              <a:gd name="T25" fmla="*/ 91 h 965"/>
              <a:gd name="T26" fmla="*/ 919 w 1036"/>
              <a:gd name="T27" fmla="*/ 33 h 965"/>
              <a:gd name="T28" fmla="*/ 973 w 1036"/>
              <a:gd name="T29" fmla="*/ 9 h 965"/>
              <a:gd name="T30" fmla="*/ 1036 w 1036"/>
              <a:gd name="T31" fmla="*/ 0 h 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36" h="965">
                <a:moveTo>
                  <a:pt x="0" y="965"/>
                </a:moveTo>
                <a:lnTo>
                  <a:pt x="108" y="955"/>
                </a:lnTo>
                <a:lnTo>
                  <a:pt x="163" y="942"/>
                </a:lnTo>
                <a:lnTo>
                  <a:pt x="218" y="927"/>
                </a:lnTo>
                <a:lnTo>
                  <a:pt x="271" y="904"/>
                </a:lnTo>
                <a:lnTo>
                  <a:pt x="326" y="872"/>
                </a:lnTo>
                <a:lnTo>
                  <a:pt x="381" y="832"/>
                </a:lnTo>
                <a:lnTo>
                  <a:pt x="488" y="718"/>
                </a:lnTo>
                <a:lnTo>
                  <a:pt x="596" y="556"/>
                </a:lnTo>
                <a:lnTo>
                  <a:pt x="706" y="361"/>
                </a:lnTo>
                <a:lnTo>
                  <a:pt x="759" y="262"/>
                </a:lnTo>
                <a:lnTo>
                  <a:pt x="814" y="171"/>
                </a:lnTo>
                <a:lnTo>
                  <a:pt x="868" y="91"/>
                </a:lnTo>
                <a:lnTo>
                  <a:pt x="919" y="33"/>
                </a:lnTo>
                <a:lnTo>
                  <a:pt x="973" y="9"/>
                </a:lnTo>
                <a:lnTo>
                  <a:pt x="1036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7626" name="Freeform 10"/>
          <p:cNvSpPr>
            <a:spLocks/>
          </p:cNvSpPr>
          <p:nvPr/>
        </p:nvSpPr>
        <p:spPr bwMode="auto">
          <a:xfrm>
            <a:off x="4400550" y="5421313"/>
            <a:ext cx="3289300" cy="7937"/>
          </a:xfrm>
          <a:custGeom>
            <a:avLst/>
            <a:gdLst>
              <a:gd name="T0" fmla="*/ 0 w 2072"/>
              <a:gd name="T1" fmla="*/ 5 h 5"/>
              <a:gd name="T2" fmla="*/ 12 w 2072"/>
              <a:gd name="T3" fmla="*/ 0 h 5"/>
              <a:gd name="T4" fmla="*/ 2072 w 2072"/>
              <a:gd name="T5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2" h="5">
                <a:moveTo>
                  <a:pt x="0" y="5"/>
                </a:moveTo>
                <a:lnTo>
                  <a:pt x="12" y="0"/>
                </a:lnTo>
                <a:lnTo>
                  <a:pt x="2072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7627" name="Rectangle 11"/>
          <p:cNvSpPr>
            <a:spLocks noChangeArrowheads="1"/>
          </p:cNvSpPr>
          <p:nvPr/>
        </p:nvSpPr>
        <p:spPr bwMode="auto">
          <a:xfrm>
            <a:off x="7696200" y="5410200"/>
            <a:ext cx="3810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367629" name="Rectangle 13"/>
          <p:cNvSpPr>
            <a:spLocks noChangeArrowheads="1"/>
          </p:cNvSpPr>
          <p:nvPr/>
        </p:nvSpPr>
        <p:spPr bwMode="auto">
          <a:xfrm>
            <a:off x="5410200" y="5867400"/>
            <a:ext cx="498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339933"/>
                </a:solidFill>
              </a:rPr>
              <a:t>7.4</a:t>
            </a:r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367630" name="Rectangle 14"/>
          <p:cNvSpPr>
            <a:spLocks noChangeArrowheads="1"/>
          </p:cNvSpPr>
          <p:nvPr/>
        </p:nvSpPr>
        <p:spPr bwMode="auto">
          <a:xfrm>
            <a:off x="5791200" y="5638800"/>
            <a:ext cx="498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8.0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367632" name="Line 16"/>
          <p:cNvSpPr>
            <a:spLocks noChangeShapeType="1"/>
          </p:cNvSpPr>
          <p:nvPr/>
        </p:nvSpPr>
        <p:spPr bwMode="auto">
          <a:xfrm flipV="1">
            <a:off x="5715000" y="5410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7633" name="Text Box 17"/>
          <p:cNvSpPr txBox="1">
            <a:spLocks noChangeArrowheads="1"/>
          </p:cNvSpPr>
          <p:nvPr/>
        </p:nvSpPr>
        <p:spPr bwMode="auto">
          <a:xfrm>
            <a:off x="457200" y="3810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67634" name="Text Box 18"/>
          <p:cNvSpPr txBox="1">
            <a:spLocks noChangeArrowheads="1"/>
          </p:cNvSpPr>
          <p:nvPr/>
        </p:nvSpPr>
        <p:spPr bwMode="auto">
          <a:xfrm>
            <a:off x="762000" y="2743200"/>
            <a:ext cx="39624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   The Normal distribution is symmetric, so we use the same table even if z-values are negative: </a:t>
            </a:r>
          </a:p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P(7.4 &lt; x &lt; 8) </a:t>
            </a:r>
          </a:p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= P(-0.12 &lt; z &lt; 0)</a:t>
            </a:r>
          </a:p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= </a:t>
            </a:r>
            <a:r>
              <a:rPr lang="en-US" sz="2400">
                <a:solidFill>
                  <a:srgbClr val="FF0000"/>
                </a:solidFill>
              </a:rPr>
              <a:t>.0478</a:t>
            </a:r>
          </a:p>
        </p:txBody>
      </p:sp>
      <p:sp>
        <p:nvSpPr>
          <p:cNvPr id="367635" name="Text Box 19"/>
          <p:cNvSpPr txBox="1">
            <a:spLocks noChangeArrowheads="1"/>
          </p:cNvSpPr>
          <p:nvPr/>
        </p:nvSpPr>
        <p:spPr bwMode="auto">
          <a:xfrm>
            <a:off x="7467600" y="1143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i="1">
                <a:solidFill>
                  <a:srgbClr val="000099"/>
                </a:solidFill>
                <a:latin typeface="Tahoma" pitchFamily="34" charset="0"/>
              </a:rPr>
              <a:t>(continued)</a:t>
            </a:r>
          </a:p>
        </p:txBody>
      </p:sp>
      <p:sp>
        <p:nvSpPr>
          <p:cNvPr id="367636" name="Rectangle 20"/>
          <p:cNvSpPr>
            <a:spLocks noChangeArrowheads="1"/>
          </p:cNvSpPr>
          <p:nvPr/>
        </p:nvSpPr>
        <p:spPr bwMode="auto">
          <a:xfrm>
            <a:off x="5181600" y="3124200"/>
            <a:ext cx="947738" cy="457200"/>
          </a:xfrm>
          <a:prstGeom prst="rect">
            <a:avLst/>
          </a:prstGeom>
          <a:solidFill>
            <a:srgbClr val="A0F8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</a:rPr>
              <a:t>.0478</a:t>
            </a:r>
          </a:p>
        </p:txBody>
      </p:sp>
    </p:spTree>
    <p:extLst>
      <p:ext uri="{BB962C8B-B14F-4D97-AF65-F5344CB8AC3E}">
        <p14:creationId xmlns:p14="http://schemas.microsoft.com/office/powerpoint/2010/main" val="79987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B9C27469-80CE-44F9-8BAD-672CFD4CF880}" type="slidenum">
              <a:rPr lang="en-US">
                <a:solidFill>
                  <a:srgbClr val="000000"/>
                </a:solidFill>
              </a:rPr>
              <a:pPr/>
              <a:t>28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81000"/>
            <a:ext cx="8077200" cy="762000"/>
          </a:xfrm>
        </p:spPr>
        <p:txBody>
          <a:bodyPr/>
          <a:lstStyle/>
          <a:p>
            <a:pPr defTabSz="914400"/>
            <a:r>
              <a:rPr lang="en-US"/>
              <a:t>Normal Probabilities in PHStat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828800"/>
            <a:ext cx="7239000" cy="4038600"/>
          </a:xfrm>
        </p:spPr>
        <p:txBody>
          <a:bodyPr/>
          <a:lstStyle/>
          <a:p>
            <a:pPr marL="0" indent="0" defTabSz="914400"/>
            <a:r>
              <a:rPr lang="en-US" sz="3200"/>
              <a:t>  </a:t>
            </a:r>
            <a:r>
              <a:rPr lang="en-US"/>
              <a:t>We can use Excel and PHStat to quickly</a:t>
            </a:r>
          </a:p>
          <a:p>
            <a:pPr marL="0" indent="0" defTabSz="914400">
              <a:buFont typeface="Wingdings" pitchFamily="2" charset="2"/>
              <a:buNone/>
            </a:pPr>
            <a:r>
              <a:rPr lang="en-US"/>
              <a:t>    generate probabilities for any normal</a:t>
            </a:r>
          </a:p>
          <a:p>
            <a:pPr marL="0" indent="0" defTabSz="914400">
              <a:buFont typeface="Wingdings" pitchFamily="2" charset="2"/>
              <a:buNone/>
            </a:pPr>
            <a:r>
              <a:rPr lang="en-US"/>
              <a:t>    distribution</a:t>
            </a:r>
          </a:p>
          <a:p>
            <a:pPr marL="0" indent="0" defTabSz="914400"/>
            <a:endParaRPr lang="en-US"/>
          </a:p>
          <a:p>
            <a:pPr marL="0" indent="0" defTabSz="914400"/>
            <a:r>
              <a:rPr lang="en-US"/>
              <a:t>  We will find   P(8 &lt; x &lt; 8.6)   when x is</a:t>
            </a:r>
          </a:p>
          <a:p>
            <a:pPr marL="0" indent="0" defTabSz="914400">
              <a:buFont typeface="Wingdings" pitchFamily="2" charset="2"/>
              <a:buNone/>
            </a:pPr>
            <a:r>
              <a:rPr lang="en-US"/>
              <a:t>    normally distributed with mean 8 and</a:t>
            </a:r>
          </a:p>
          <a:p>
            <a:pPr marL="0" indent="0" defTabSz="914400">
              <a:buFont typeface="Wingdings" pitchFamily="2" charset="2"/>
              <a:buNone/>
            </a:pPr>
            <a:r>
              <a:rPr lang="en-US"/>
              <a:t>    standard deviation 5</a:t>
            </a:r>
          </a:p>
        </p:txBody>
      </p:sp>
    </p:spTree>
    <p:extLst>
      <p:ext uri="{BB962C8B-B14F-4D97-AF65-F5344CB8AC3E}">
        <p14:creationId xmlns:p14="http://schemas.microsoft.com/office/powerpoint/2010/main" val="307533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91BFB77A-9624-4072-91DC-1AFBEE8CA0BB}" type="slidenum">
              <a:rPr lang="en-US">
                <a:solidFill>
                  <a:srgbClr val="000000"/>
                </a:solidFill>
              </a:rPr>
              <a:pPr/>
              <a:t>29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defTabSz="914400"/>
            <a:r>
              <a:rPr lang="en-US"/>
              <a:t>PHStat Dialogue Box</a:t>
            </a:r>
          </a:p>
        </p:txBody>
      </p:sp>
      <p:pic>
        <p:nvPicPr>
          <p:cNvPr id="345093" name="Picture 5" descr="5-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5638800" cy="329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5094" name="Picture 6" descr="5-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505200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5095" name="Line 7"/>
          <p:cNvSpPr>
            <a:spLocks noChangeShapeType="1"/>
          </p:cNvSpPr>
          <p:nvPr/>
        </p:nvSpPr>
        <p:spPr bwMode="auto">
          <a:xfrm>
            <a:off x="5943600" y="31242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45096" name="Line 8"/>
          <p:cNvSpPr>
            <a:spLocks noChangeShapeType="1"/>
          </p:cNvSpPr>
          <p:nvPr/>
        </p:nvSpPr>
        <p:spPr bwMode="auto">
          <a:xfrm>
            <a:off x="7315200" y="3124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45097" name="Text Box 9"/>
          <p:cNvSpPr txBox="1">
            <a:spLocks noChangeArrowheads="1"/>
          </p:cNvSpPr>
          <p:nvPr/>
        </p:nvSpPr>
        <p:spPr bwMode="auto">
          <a:xfrm>
            <a:off x="2209800" y="5486400"/>
            <a:ext cx="320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Select desired options and enter values</a:t>
            </a:r>
          </a:p>
        </p:txBody>
      </p:sp>
      <p:sp>
        <p:nvSpPr>
          <p:cNvPr id="345098" name="Line 10"/>
          <p:cNvSpPr>
            <a:spLocks noChangeShapeType="1"/>
          </p:cNvSpPr>
          <p:nvPr/>
        </p:nvSpPr>
        <p:spPr bwMode="auto">
          <a:xfrm flipV="1">
            <a:off x="5410200" y="5105400"/>
            <a:ext cx="914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05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2ECFB53B-AC28-4031-BA24-4B0A1DE7D48B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pPr defTabSz="914400">
              <a:lnSpc>
                <a:spcPct val="95000"/>
              </a:lnSpc>
            </a:pPr>
            <a:r>
              <a:rPr lang="en-US" sz="4500"/>
              <a:t>The Normal Distribution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4800600" cy="480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0" indent="0" defTabSz="914400">
              <a:lnSpc>
                <a:spcPct val="80000"/>
              </a:lnSpc>
              <a:spcBef>
                <a:spcPct val="50000"/>
              </a:spcBef>
              <a:buSzPct val="80000"/>
            </a:pPr>
            <a:r>
              <a:rPr lang="en-US" sz="2000"/>
              <a:t> </a:t>
            </a:r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‘</a:t>
            </a:r>
            <a:r>
              <a:rPr lang="en-US" sz="2400" b="1">
                <a:solidFill>
                  <a:schemeClr val="folHlink"/>
                </a:solidFill>
              </a:rPr>
              <a:t>Bell Shaped</a:t>
            </a:r>
            <a:r>
              <a:rPr lang="en-US" sz="2400" b="1">
                <a:solidFill>
                  <a:schemeClr val="bg1"/>
                </a:solidFill>
              </a:rPr>
              <a:t>’</a:t>
            </a:r>
          </a:p>
          <a:p>
            <a:pPr marL="0" indent="0" defTabSz="914400">
              <a:lnSpc>
                <a:spcPct val="60000"/>
              </a:lnSpc>
              <a:spcBef>
                <a:spcPct val="50000"/>
              </a:spcBef>
              <a:buClr>
                <a:srgbClr val="FF3300"/>
              </a:buClr>
            </a:pPr>
            <a:r>
              <a:rPr lang="en-US" sz="2400" b="1">
                <a:solidFill>
                  <a:srgbClr val="F8F8F8"/>
                </a:solidFill>
              </a:rPr>
              <a:t>  </a:t>
            </a:r>
            <a:r>
              <a:rPr lang="en-US" sz="2400" b="1">
                <a:solidFill>
                  <a:srgbClr val="FF3300"/>
                </a:solidFill>
              </a:rPr>
              <a:t>Symmetrical</a:t>
            </a:r>
            <a:r>
              <a:rPr lang="en-US" sz="2400" b="1">
                <a:solidFill>
                  <a:srgbClr val="F8F8F8"/>
                </a:solidFill>
              </a:rPr>
              <a:t>  </a:t>
            </a:r>
            <a:r>
              <a:rPr lang="en-US" sz="2400" b="1">
                <a:solidFill>
                  <a:srgbClr val="FCD7A6"/>
                </a:solidFill>
              </a:rPr>
              <a:t>  </a:t>
            </a:r>
          </a:p>
          <a:p>
            <a:pPr marL="0" indent="0" defTabSz="914400">
              <a:lnSpc>
                <a:spcPct val="70000"/>
              </a:lnSpc>
              <a:spcBef>
                <a:spcPct val="50000"/>
              </a:spcBef>
              <a:buClr>
                <a:srgbClr val="339933"/>
              </a:buClr>
            </a:pPr>
            <a:r>
              <a:rPr lang="en-US" sz="2400" b="1">
                <a:solidFill>
                  <a:srgbClr val="FCD7A6"/>
                </a:solidFill>
              </a:rPr>
              <a:t>  </a:t>
            </a:r>
            <a:r>
              <a:rPr lang="en-US" sz="2400" b="1">
                <a:solidFill>
                  <a:srgbClr val="339933"/>
                </a:solidFill>
              </a:rPr>
              <a:t>Mean, Median and Mode</a:t>
            </a:r>
          </a:p>
          <a:p>
            <a:pPr marL="0" indent="0" defTabSz="914400">
              <a:lnSpc>
                <a:spcPct val="3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>
                <a:solidFill>
                  <a:srgbClr val="339933"/>
                </a:solidFill>
              </a:rPr>
              <a:t>	 are Equal</a:t>
            </a:r>
            <a:endParaRPr lang="en-US" sz="2400" b="1"/>
          </a:p>
          <a:p>
            <a:pPr marL="0" indent="0" defTabSz="914400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/>
              <a:t>Location is determined by the mean, </a:t>
            </a:r>
            <a:r>
              <a:rPr lang="el-GR" sz="2400" b="1">
                <a:cs typeface="Arial" pitchFamily="34" charset="0"/>
                <a:sym typeface="Symbol" pitchFamily="18" charset="2"/>
              </a:rPr>
              <a:t>μ</a:t>
            </a:r>
          </a:p>
          <a:p>
            <a:pPr marL="0" indent="0" defTabSz="914400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/>
              <a:t>Spread is determined by the standard deviation, </a:t>
            </a:r>
            <a:r>
              <a:rPr lang="el-GR" sz="2400" b="1">
                <a:cs typeface="Arial" pitchFamily="34" charset="0"/>
                <a:sym typeface="Symbol" pitchFamily="18" charset="2"/>
              </a:rPr>
              <a:t>σ</a:t>
            </a:r>
            <a:r>
              <a:rPr lang="en-US" sz="2400" b="1"/>
              <a:t> </a:t>
            </a:r>
          </a:p>
          <a:p>
            <a:pPr marL="0" indent="0" defTabSz="914400">
              <a:lnSpc>
                <a:spcPct val="20000"/>
              </a:lnSpc>
              <a:spcBef>
                <a:spcPct val="50000"/>
              </a:spcBef>
            </a:pPr>
            <a:endParaRPr lang="en-US" sz="2400" b="1"/>
          </a:p>
          <a:p>
            <a:pPr marL="0" indent="0" defTabSz="91440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/>
              <a:t>The random variable has an infinite theoretical range: </a:t>
            </a:r>
          </a:p>
          <a:p>
            <a:pPr marL="0" indent="0" defTabSz="914400">
              <a:lnSpc>
                <a:spcPct val="3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400"/>
              <a:t>+</a:t>
            </a:r>
            <a:r>
              <a:rPr lang="en-US" sz="2400" b="1"/>
              <a:t> </a:t>
            </a:r>
            <a:r>
              <a:rPr lang="en-US" sz="2400" b="1">
                <a:sym typeface="Symbol" pitchFamily="18" charset="2"/>
              </a:rPr>
              <a:t>  to   </a:t>
            </a:r>
          </a:p>
        </p:txBody>
      </p:sp>
      <p:sp>
        <p:nvSpPr>
          <p:cNvPr id="297988" name="Rectangle 4"/>
          <p:cNvSpPr>
            <a:spLocks noChangeArrowheads="1"/>
          </p:cNvSpPr>
          <p:nvPr/>
        </p:nvSpPr>
        <p:spPr bwMode="auto">
          <a:xfrm>
            <a:off x="6324600" y="4800600"/>
            <a:ext cx="1533525" cy="100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rtl="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3333CC"/>
                </a:solidFill>
              </a:rPr>
              <a:t>   Mean </a:t>
            </a:r>
          </a:p>
          <a:p>
            <a:pPr algn="l" rtl="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3333CC"/>
                </a:solidFill>
              </a:rPr>
              <a:t>= Median </a:t>
            </a:r>
          </a:p>
          <a:p>
            <a:pPr algn="l" rtl="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3333CC"/>
                </a:solidFill>
              </a:rPr>
              <a:t>= Mode</a:t>
            </a:r>
          </a:p>
        </p:txBody>
      </p:sp>
      <p:sp>
        <p:nvSpPr>
          <p:cNvPr id="297989" name="Line 5"/>
          <p:cNvSpPr>
            <a:spLocks noChangeShapeType="1"/>
          </p:cNvSpPr>
          <p:nvPr/>
        </p:nvSpPr>
        <p:spPr bwMode="auto">
          <a:xfrm>
            <a:off x="7010400" y="4419600"/>
            <a:ext cx="0" cy="35083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97990" name="Freeform 6"/>
          <p:cNvSpPr>
            <a:spLocks/>
          </p:cNvSpPr>
          <p:nvPr/>
        </p:nvSpPr>
        <p:spPr bwMode="auto">
          <a:xfrm>
            <a:off x="7010400" y="2743200"/>
            <a:ext cx="1430338" cy="1144588"/>
          </a:xfrm>
          <a:custGeom>
            <a:avLst/>
            <a:gdLst>
              <a:gd name="T0" fmla="*/ 900 w 901"/>
              <a:gd name="T1" fmla="*/ 720 h 721"/>
              <a:gd name="T2" fmla="*/ 805 w 901"/>
              <a:gd name="T3" fmla="*/ 712 h 721"/>
              <a:gd name="T4" fmla="*/ 758 w 901"/>
              <a:gd name="T5" fmla="*/ 704 h 721"/>
              <a:gd name="T6" fmla="*/ 711 w 901"/>
              <a:gd name="T7" fmla="*/ 691 h 721"/>
              <a:gd name="T8" fmla="*/ 663 w 901"/>
              <a:gd name="T9" fmla="*/ 675 h 721"/>
              <a:gd name="T10" fmla="*/ 615 w 901"/>
              <a:gd name="T11" fmla="*/ 653 h 721"/>
              <a:gd name="T12" fmla="*/ 568 w 901"/>
              <a:gd name="T13" fmla="*/ 623 h 721"/>
              <a:gd name="T14" fmla="*/ 473 w 901"/>
              <a:gd name="T15" fmla="*/ 540 h 721"/>
              <a:gd name="T16" fmla="*/ 378 w 901"/>
              <a:gd name="T17" fmla="*/ 422 h 721"/>
              <a:gd name="T18" fmla="*/ 284 w 901"/>
              <a:gd name="T19" fmla="*/ 281 h 721"/>
              <a:gd name="T20" fmla="*/ 236 w 901"/>
              <a:gd name="T21" fmla="*/ 209 h 721"/>
              <a:gd name="T22" fmla="*/ 189 w 901"/>
              <a:gd name="T23" fmla="*/ 142 h 721"/>
              <a:gd name="T24" fmla="*/ 142 w 901"/>
              <a:gd name="T25" fmla="*/ 83 h 721"/>
              <a:gd name="T26" fmla="*/ 94 w 901"/>
              <a:gd name="T27" fmla="*/ 38 h 721"/>
              <a:gd name="T28" fmla="*/ 47 w 901"/>
              <a:gd name="T29" fmla="*/ 9 h 721"/>
              <a:gd name="T30" fmla="*/ 0 w 901"/>
              <a:gd name="T31" fmla="*/ 0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01" h="721">
                <a:moveTo>
                  <a:pt x="900" y="720"/>
                </a:moveTo>
                <a:lnTo>
                  <a:pt x="805" y="712"/>
                </a:lnTo>
                <a:lnTo>
                  <a:pt x="758" y="704"/>
                </a:lnTo>
                <a:lnTo>
                  <a:pt x="711" y="691"/>
                </a:lnTo>
                <a:lnTo>
                  <a:pt x="663" y="675"/>
                </a:lnTo>
                <a:lnTo>
                  <a:pt x="615" y="653"/>
                </a:lnTo>
                <a:lnTo>
                  <a:pt x="568" y="623"/>
                </a:lnTo>
                <a:lnTo>
                  <a:pt x="473" y="540"/>
                </a:lnTo>
                <a:lnTo>
                  <a:pt x="378" y="422"/>
                </a:lnTo>
                <a:lnTo>
                  <a:pt x="284" y="281"/>
                </a:lnTo>
                <a:lnTo>
                  <a:pt x="236" y="209"/>
                </a:lnTo>
                <a:lnTo>
                  <a:pt x="189" y="142"/>
                </a:lnTo>
                <a:lnTo>
                  <a:pt x="142" y="83"/>
                </a:lnTo>
                <a:lnTo>
                  <a:pt x="94" y="38"/>
                </a:lnTo>
                <a:lnTo>
                  <a:pt x="47" y="9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97991" name="Freeform 7"/>
          <p:cNvSpPr>
            <a:spLocks/>
          </p:cNvSpPr>
          <p:nvPr/>
        </p:nvSpPr>
        <p:spPr bwMode="auto">
          <a:xfrm>
            <a:off x="5562600" y="2743200"/>
            <a:ext cx="1430338" cy="1144588"/>
          </a:xfrm>
          <a:custGeom>
            <a:avLst/>
            <a:gdLst>
              <a:gd name="T0" fmla="*/ 0 w 901"/>
              <a:gd name="T1" fmla="*/ 720 h 721"/>
              <a:gd name="T2" fmla="*/ 95 w 901"/>
              <a:gd name="T3" fmla="*/ 712 h 721"/>
              <a:gd name="T4" fmla="*/ 142 w 901"/>
              <a:gd name="T5" fmla="*/ 704 h 721"/>
              <a:gd name="T6" fmla="*/ 189 w 901"/>
              <a:gd name="T7" fmla="*/ 691 h 721"/>
              <a:gd name="T8" fmla="*/ 237 w 901"/>
              <a:gd name="T9" fmla="*/ 675 h 721"/>
              <a:gd name="T10" fmla="*/ 284 w 901"/>
              <a:gd name="T11" fmla="*/ 653 h 721"/>
              <a:gd name="T12" fmla="*/ 331 w 901"/>
              <a:gd name="T13" fmla="*/ 623 h 721"/>
              <a:gd name="T14" fmla="*/ 426 w 901"/>
              <a:gd name="T15" fmla="*/ 540 h 721"/>
              <a:gd name="T16" fmla="*/ 521 w 901"/>
              <a:gd name="T17" fmla="*/ 422 h 721"/>
              <a:gd name="T18" fmla="*/ 616 w 901"/>
              <a:gd name="T19" fmla="*/ 281 h 721"/>
              <a:gd name="T20" fmla="*/ 663 w 901"/>
              <a:gd name="T21" fmla="*/ 209 h 721"/>
              <a:gd name="T22" fmla="*/ 710 w 901"/>
              <a:gd name="T23" fmla="*/ 142 h 721"/>
              <a:gd name="T24" fmla="*/ 757 w 901"/>
              <a:gd name="T25" fmla="*/ 83 h 721"/>
              <a:gd name="T26" fmla="*/ 805 w 901"/>
              <a:gd name="T27" fmla="*/ 38 h 721"/>
              <a:gd name="T28" fmla="*/ 852 w 901"/>
              <a:gd name="T29" fmla="*/ 9 h 721"/>
              <a:gd name="T30" fmla="*/ 900 w 901"/>
              <a:gd name="T31" fmla="*/ 0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01" h="721">
                <a:moveTo>
                  <a:pt x="0" y="720"/>
                </a:moveTo>
                <a:lnTo>
                  <a:pt x="95" y="712"/>
                </a:lnTo>
                <a:lnTo>
                  <a:pt x="142" y="704"/>
                </a:lnTo>
                <a:lnTo>
                  <a:pt x="189" y="691"/>
                </a:lnTo>
                <a:lnTo>
                  <a:pt x="237" y="675"/>
                </a:lnTo>
                <a:lnTo>
                  <a:pt x="284" y="653"/>
                </a:lnTo>
                <a:lnTo>
                  <a:pt x="331" y="623"/>
                </a:lnTo>
                <a:lnTo>
                  <a:pt x="426" y="540"/>
                </a:lnTo>
                <a:lnTo>
                  <a:pt x="521" y="422"/>
                </a:lnTo>
                <a:lnTo>
                  <a:pt x="616" y="281"/>
                </a:lnTo>
                <a:lnTo>
                  <a:pt x="663" y="209"/>
                </a:lnTo>
                <a:lnTo>
                  <a:pt x="710" y="142"/>
                </a:lnTo>
                <a:lnTo>
                  <a:pt x="757" y="83"/>
                </a:lnTo>
                <a:lnTo>
                  <a:pt x="805" y="38"/>
                </a:lnTo>
                <a:lnTo>
                  <a:pt x="852" y="9"/>
                </a:lnTo>
                <a:lnTo>
                  <a:pt x="90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97992" name="Line 8"/>
          <p:cNvSpPr>
            <a:spLocks noChangeShapeType="1"/>
          </p:cNvSpPr>
          <p:nvPr/>
        </p:nvSpPr>
        <p:spPr bwMode="auto">
          <a:xfrm>
            <a:off x="7010400" y="2743200"/>
            <a:ext cx="0" cy="121920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97993" name="Freeform 9"/>
          <p:cNvSpPr>
            <a:spLocks/>
          </p:cNvSpPr>
          <p:nvPr/>
        </p:nvSpPr>
        <p:spPr bwMode="auto">
          <a:xfrm>
            <a:off x="5486400" y="2743200"/>
            <a:ext cx="3005138" cy="1214438"/>
          </a:xfrm>
          <a:custGeom>
            <a:avLst/>
            <a:gdLst>
              <a:gd name="T0" fmla="*/ 0 w 1893"/>
              <a:gd name="T1" fmla="*/ 0 h 765"/>
              <a:gd name="T2" fmla="*/ 0 w 1893"/>
              <a:gd name="T3" fmla="*/ 764 h 765"/>
              <a:gd name="T4" fmla="*/ 1892 w 1893"/>
              <a:gd name="T5" fmla="*/ 764 h 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93" h="765">
                <a:moveTo>
                  <a:pt x="0" y="0"/>
                </a:moveTo>
                <a:lnTo>
                  <a:pt x="0" y="764"/>
                </a:lnTo>
                <a:lnTo>
                  <a:pt x="1892" y="764"/>
                </a:lnTo>
              </a:path>
            </a:pathLst>
          </a:custGeom>
          <a:noFill/>
          <a:ln w="254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97994" name="Line 10"/>
          <p:cNvSpPr>
            <a:spLocks noChangeShapeType="1"/>
          </p:cNvSpPr>
          <p:nvPr/>
        </p:nvSpPr>
        <p:spPr bwMode="auto">
          <a:xfrm>
            <a:off x="5556250" y="2659063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97995" name="Line 11"/>
          <p:cNvSpPr>
            <a:spLocks noChangeShapeType="1"/>
          </p:cNvSpPr>
          <p:nvPr/>
        </p:nvSpPr>
        <p:spPr bwMode="auto">
          <a:xfrm>
            <a:off x="5556250" y="2781300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97996" name="Line 12"/>
          <p:cNvSpPr>
            <a:spLocks noChangeShapeType="1"/>
          </p:cNvSpPr>
          <p:nvPr/>
        </p:nvSpPr>
        <p:spPr bwMode="auto">
          <a:xfrm>
            <a:off x="5556250" y="2901950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97997" name="Line 13"/>
          <p:cNvSpPr>
            <a:spLocks noChangeShapeType="1"/>
          </p:cNvSpPr>
          <p:nvPr/>
        </p:nvSpPr>
        <p:spPr bwMode="auto">
          <a:xfrm>
            <a:off x="5556250" y="3024188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97998" name="Line 14"/>
          <p:cNvSpPr>
            <a:spLocks noChangeShapeType="1"/>
          </p:cNvSpPr>
          <p:nvPr/>
        </p:nvSpPr>
        <p:spPr bwMode="auto">
          <a:xfrm>
            <a:off x="5556250" y="3144838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97999" name="Line 15"/>
          <p:cNvSpPr>
            <a:spLocks noChangeShapeType="1"/>
          </p:cNvSpPr>
          <p:nvPr/>
        </p:nvSpPr>
        <p:spPr bwMode="auto">
          <a:xfrm>
            <a:off x="5556250" y="3267075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98000" name="Line 16"/>
          <p:cNvSpPr>
            <a:spLocks noChangeShapeType="1"/>
          </p:cNvSpPr>
          <p:nvPr/>
        </p:nvSpPr>
        <p:spPr bwMode="auto">
          <a:xfrm>
            <a:off x="5556250" y="3387725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98001" name="Line 17"/>
          <p:cNvSpPr>
            <a:spLocks noChangeShapeType="1"/>
          </p:cNvSpPr>
          <p:nvPr/>
        </p:nvSpPr>
        <p:spPr bwMode="auto">
          <a:xfrm>
            <a:off x="5556250" y="3509963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98002" name="Line 18"/>
          <p:cNvSpPr>
            <a:spLocks noChangeShapeType="1"/>
          </p:cNvSpPr>
          <p:nvPr/>
        </p:nvSpPr>
        <p:spPr bwMode="auto">
          <a:xfrm>
            <a:off x="5556250" y="3630613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98003" name="Line 19"/>
          <p:cNvSpPr>
            <a:spLocks noChangeShapeType="1"/>
          </p:cNvSpPr>
          <p:nvPr/>
        </p:nvSpPr>
        <p:spPr bwMode="auto">
          <a:xfrm>
            <a:off x="5556250" y="3751263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98004" name="Line 20"/>
          <p:cNvSpPr>
            <a:spLocks noChangeShapeType="1"/>
          </p:cNvSpPr>
          <p:nvPr/>
        </p:nvSpPr>
        <p:spPr bwMode="auto">
          <a:xfrm>
            <a:off x="8574088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98005" name="Line 21"/>
          <p:cNvSpPr>
            <a:spLocks noChangeShapeType="1"/>
          </p:cNvSpPr>
          <p:nvPr/>
        </p:nvSpPr>
        <p:spPr bwMode="auto">
          <a:xfrm>
            <a:off x="8274050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98006" name="Line 22"/>
          <p:cNvSpPr>
            <a:spLocks noChangeShapeType="1"/>
          </p:cNvSpPr>
          <p:nvPr/>
        </p:nvSpPr>
        <p:spPr bwMode="auto">
          <a:xfrm>
            <a:off x="7972425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98007" name="Line 23"/>
          <p:cNvSpPr>
            <a:spLocks noChangeShapeType="1"/>
          </p:cNvSpPr>
          <p:nvPr/>
        </p:nvSpPr>
        <p:spPr bwMode="auto">
          <a:xfrm>
            <a:off x="7672388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98008" name="Line 24"/>
          <p:cNvSpPr>
            <a:spLocks noChangeShapeType="1"/>
          </p:cNvSpPr>
          <p:nvPr/>
        </p:nvSpPr>
        <p:spPr bwMode="auto">
          <a:xfrm>
            <a:off x="7372350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98009" name="Line 25"/>
          <p:cNvSpPr>
            <a:spLocks noChangeShapeType="1"/>
          </p:cNvSpPr>
          <p:nvPr/>
        </p:nvSpPr>
        <p:spPr bwMode="auto">
          <a:xfrm>
            <a:off x="7072313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98010" name="Line 26"/>
          <p:cNvSpPr>
            <a:spLocks noChangeShapeType="1"/>
          </p:cNvSpPr>
          <p:nvPr/>
        </p:nvSpPr>
        <p:spPr bwMode="auto">
          <a:xfrm>
            <a:off x="6772275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98011" name="Line 27"/>
          <p:cNvSpPr>
            <a:spLocks noChangeShapeType="1"/>
          </p:cNvSpPr>
          <p:nvPr/>
        </p:nvSpPr>
        <p:spPr bwMode="auto">
          <a:xfrm>
            <a:off x="6472238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98012" name="Line 28"/>
          <p:cNvSpPr>
            <a:spLocks noChangeShapeType="1"/>
          </p:cNvSpPr>
          <p:nvPr/>
        </p:nvSpPr>
        <p:spPr bwMode="auto">
          <a:xfrm>
            <a:off x="6170613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98013" name="Line 29"/>
          <p:cNvSpPr>
            <a:spLocks noChangeShapeType="1"/>
          </p:cNvSpPr>
          <p:nvPr/>
        </p:nvSpPr>
        <p:spPr bwMode="auto">
          <a:xfrm>
            <a:off x="5870575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98014" name="Rectangle 30"/>
          <p:cNvSpPr>
            <a:spLocks noChangeArrowheads="1"/>
          </p:cNvSpPr>
          <p:nvPr/>
        </p:nvSpPr>
        <p:spPr bwMode="auto">
          <a:xfrm>
            <a:off x="5443538" y="3175000"/>
            <a:ext cx="920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98015" name="Rectangle 31"/>
          <p:cNvSpPr>
            <a:spLocks noChangeArrowheads="1"/>
          </p:cNvSpPr>
          <p:nvPr/>
        </p:nvSpPr>
        <p:spPr bwMode="auto">
          <a:xfrm>
            <a:off x="6980238" y="3849688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98016" name="Rectangle 32"/>
          <p:cNvSpPr>
            <a:spLocks noChangeArrowheads="1"/>
          </p:cNvSpPr>
          <p:nvPr/>
        </p:nvSpPr>
        <p:spPr bwMode="auto">
          <a:xfrm>
            <a:off x="8534400" y="3614738"/>
            <a:ext cx="350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339933"/>
                </a:solidFill>
              </a:rPr>
              <a:t>x</a:t>
            </a:r>
          </a:p>
        </p:txBody>
      </p:sp>
      <p:sp>
        <p:nvSpPr>
          <p:cNvPr id="298017" name="Rectangle 33"/>
          <p:cNvSpPr>
            <a:spLocks noChangeArrowheads="1"/>
          </p:cNvSpPr>
          <p:nvPr/>
        </p:nvSpPr>
        <p:spPr bwMode="auto">
          <a:xfrm>
            <a:off x="5181600" y="2209800"/>
            <a:ext cx="655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339933"/>
                </a:solidFill>
              </a:rPr>
              <a:t>f(x)</a:t>
            </a:r>
          </a:p>
        </p:txBody>
      </p:sp>
      <p:sp>
        <p:nvSpPr>
          <p:cNvPr id="298018" name="Rectangle 34"/>
          <p:cNvSpPr>
            <a:spLocks noChangeArrowheads="1"/>
          </p:cNvSpPr>
          <p:nvPr/>
        </p:nvSpPr>
        <p:spPr bwMode="auto">
          <a:xfrm>
            <a:off x="6858000" y="3962400"/>
            <a:ext cx="4667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2400" b="1">
                <a:solidFill>
                  <a:srgbClr val="1C1C1C"/>
                </a:solidFill>
                <a:cs typeface="Arial" pitchFamily="34" charset="0"/>
              </a:rPr>
              <a:t>μ</a:t>
            </a:r>
          </a:p>
        </p:txBody>
      </p:sp>
      <p:sp>
        <p:nvSpPr>
          <p:cNvPr id="298019" name="Text Box 35"/>
          <p:cNvSpPr txBox="1">
            <a:spLocks noChangeArrowheads="1"/>
          </p:cNvSpPr>
          <p:nvPr/>
        </p:nvSpPr>
        <p:spPr bwMode="auto">
          <a:xfrm>
            <a:off x="7086600" y="3352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2400">
                <a:solidFill>
                  <a:srgbClr val="1C1C1C"/>
                </a:solidFill>
                <a:cs typeface="Arial" pitchFamily="34" charset="0"/>
                <a:sym typeface="Symbol" pitchFamily="18" charset="2"/>
              </a:rPr>
              <a:t>σ</a:t>
            </a:r>
            <a:endParaRPr lang="el-GR" sz="2400">
              <a:solidFill>
                <a:srgbClr val="1C1C1C"/>
              </a:solidFill>
              <a:cs typeface="Arial" pitchFamily="34" charset="0"/>
            </a:endParaRPr>
          </a:p>
        </p:txBody>
      </p:sp>
      <p:sp>
        <p:nvSpPr>
          <p:cNvPr id="298020" name="Line 36"/>
          <p:cNvSpPr>
            <a:spLocks noChangeShapeType="1"/>
          </p:cNvSpPr>
          <p:nvPr/>
        </p:nvSpPr>
        <p:spPr bwMode="auto">
          <a:xfrm flipH="1">
            <a:off x="7010400" y="3352800"/>
            <a:ext cx="5334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836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89855006-BB5D-4AEC-BD61-A2085BCBF894}" type="slidenum">
              <a:rPr lang="en-US">
                <a:solidFill>
                  <a:srgbClr val="000000"/>
                </a:solidFill>
              </a:rPr>
              <a:pPr/>
              <a:t>30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381000"/>
            <a:ext cx="6781800" cy="838200"/>
          </a:xfrm>
        </p:spPr>
        <p:txBody>
          <a:bodyPr/>
          <a:lstStyle/>
          <a:p>
            <a:pPr defTabSz="914400"/>
            <a:r>
              <a:rPr lang="en-US"/>
              <a:t>PHStat Output</a:t>
            </a:r>
          </a:p>
        </p:txBody>
      </p:sp>
      <p:pic>
        <p:nvPicPr>
          <p:cNvPr id="348164" name="Picture 4" descr="5-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8382000" cy="388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165" name="Oval 5"/>
          <p:cNvSpPr>
            <a:spLocks noChangeArrowheads="1"/>
          </p:cNvSpPr>
          <p:nvPr/>
        </p:nvSpPr>
        <p:spPr bwMode="auto">
          <a:xfrm>
            <a:off x="4267200" y="3886200"/>
            <a:ext cx="4572000" cy="2209800"/>
          </a:xfrm>
          <a:prstGeom prst="ellipse">
            <a:avLst/>
          </a:prstGeom>
          <a:noFill/>
          <a:ln w="28575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71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20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938E4541-A9F2-4AED-93DC-5D6AD30B16C4}" type="slidenum">
              <a:rPr lang="en-US">
                <a:solidFill>
                  <a:srgbClr val="000000"/>
                </a:solidFill>
              </a:rPr>
              <a:pPr/>
              <a:t>31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1122" name="Line 2"/>
          <p:cNvSpPr>
            <a:spLocks noChangeShapeType="1"/>
          </p:cNvSpPr>
          <p:nvPr/>
        </p:nvSpPr>
        <p:spPr bwMode="auto">
          <a:xfrm>
            <a:off x="5257800" y="3962400"/>
            <a:ext cx="0" cy="198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61123" name="Line 3"/>
          <p:cNvSpPr>
            <a:spLocks noChangeShapeType="1"/>
          </p:cNvSpPr>
          <p:nvPr/>
        </p:nvSpPr>
        <p:spPr bwMode="auto">
          <a:xfrm flipH="1">
            <a:off x="5257800" y="5257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61124" name="Line 4"/>
          <p:cNvSpPr>
            <a:spLocks noChangeShapeType="1"/>
          </p:cNvSpPr>
          <p:nvPr/>
        </p:nvSpPr>
        <p:spPr bwMode="auto">
          <a:xfrm flipH="1">
            <a:off x="5257800" y="5943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61125" name="Line 5"/>
          <p:cNvSpPr>
            <a:spLocks noChangeShapeType="1"/>
          </p:cNvSpPr>
          <p:nvPr/>
        </p:nvSpPr>
        <p:spPr bwMode="auto">
          <a:xfrm>
            <a:off x="-2057400" y="50292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61126" name="Line 6"/>
          <p:cNvSpPr>
            <a:spLocks noChangeShapeType="1"/>
          </p:cNvSpPr>
          <p:nvPr/>
        </p:nvSpPr>
        <p:spPr bwMode="auto">
          <a:xfrm>
            <a:off x="-2057400" y="36576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61127" name="Line 7"/>
          <p:cNvSpPr>
            <a:spLocks noChangeShapeType="1"/>
          </p:cNvSpPr>
          <p:nvPr/>
        </p:nvSpPr>
        <p:spPr bwMode="auto">
          <a:xfrm>
            <a:off x="6248400" y="2590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61128" name="Rectangle 8"/>
          <p:cNvSpPr>
            <a:spLocks noChangeArrowheads="1"/>
          </p:cNvSpPr>
          <p:nvPr/>
        </p:nvSpPr>
        <p:spPr bwMode="auto">
          <a:xfrm>
            <a:off x="457200" y="533400"/>
            <a:ext cx="8248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61129" name="Rectangle 9"/>
          <p:cNvSpPr>
            <a:spLocks noChangeArrowheads="1"/>
          </p:cNvSpPr>
          <p:nvPr/>
        </p:nvSpPr>
        <p:spPr bwMode="auto">
          <a:xfrm>
            <a:off x="1524000" y="457200"/>
            <a:ext cx="70453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>
                <a:solidFill>
                  <a:srgbClr val="333399"/>
                </a:solidFill>
              </a:rPr>
              <a:t>The Uniform Distribution</a:t>
            </a:r>
          </a:p>
        </p:txBody>
      </p:sp>
      <p:sp>
        <p:nvSpPr>
          <p:cNvPr id="261130" name="Rectangle 10"/>
          <p:cNvSpPr>
            <a:spLocks noChangeArrowheads="1"/>
          </p:cNvSpPr>
          <p:nvPr/>
        </p:nvSpPr>
        <p:spPr bwMode="auto">
          <a:xfrm>
            <a:off x="5105400" y="2743200"/>
            <a:ext cx="2209800" cy="1196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Continuous</a:t>
            </a:r>
            <a:r>
              <a:rPr lang="en-US" sz="2400">
                <a:solidFill>
                  <a:srgbClr val="000000"/>
                </a:solidFill>
              </a:rPr>
              <a:t> 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Probability Distributions</a:t>
            </a:r>
          </a:p>
        </p:txBody>
      </p:sp>
      <p:sp>
        <p:nvSpPr>
          <p:cNvPr id="261131" name="Line 11"/>
          <p:cNvSpPr>
            <a:spLocks noChangeShapeType="1"/>
          </p:cNvSpPr>
          <p:nvPr/>
        </p:nvSpPr>
        <p:spPr bwMode="auto">
          <a:xfrm>
            <a:off x="4343400" y="25908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61132" name="Line 12"/>
          <p:cNvSpPr>
            <a:spLocks noChangeShapeType="1"/>
          </p:cNvSpPr>
          <p:nvPr/>
        </p:nvSpPr>
        <p:spPr bwMode="auto">
          <a:xfrm>
            <a:off x="4343400" y="2438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61133" name="Rectangle 13"/>
          <p:cNvSpPr>
            <a:spLocks noChangeArrowheads="1"/>
          </p:cNvSpPr>
          <p:nvPr/>
        </p:nvSpPr>
        <p:spPr bwMode="auto">
          <a:xfrm>
            <a:off x="3276600" y="1600200"/>
            <a:ext cx="2286000" cy="831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E0B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Probability Distributions</a:t>
            </a:r>
          </a:p>
        </p:txBody>
      </p:sp>
      <p:sp>
        <p:nvSpPr>
          <p:cNvPr id="261134" name="Line 14"/>
          <p:cNvSpPr>
            <a:spLocks noChangeShapeType="1"/>
          </p:cNvSpPr>
          <p:nvPr/>
        </p:nvSpPr>
        <p:spPr bwMode="auto">
          <a:xfrm flipH="1">
            <a:off x="5257800" y="4572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61135" name="Line 15"/>
          <p:cNvSpPr>
            <a:spLocks noChangeShapeType="1"/>
          </p:cNvSpPr>
          <p:nvPr/>
        </p:nvSpPr>
        <p:spPr bwMode="auto">
          <a:xfrm>
            <a:off x="-2057400" y="43434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61136" name="Rectangle 16"/>
          <p:cNvSpPr>
            <a:spLocks noChangeArrowheads="1"/>
          </p:cNvSpPr>
          <p:nvPr/>
        </p:nvSpPr>
        <p:spPr bwMode="auto">
          <a:xfrm>
            <a:off x="5486400" y="4343400"/>
            <a:ext cx="1676400" cy="46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Normal</a:t>
            </a:r>
          </a:p>
        </p:txBody>
      </p:sp>
      <p:sp>
        <p:nvSpPr>
          <p:cNvPr id="261137" name="Rectangle 17"/>
          <p:cNvSpPr>
            <a:spLocks noChangeArrowheads="1"/>
          </p:cNvSpPr>
          <p:nvPr/>
        </p:nvSpPr>
        <p:spPr bwMode="auto">
          <a:xfrm>
            <a:off x="5486400" y="5029200"/>
            <a:ext cx="1676400" cy="466725"/>
          </a:xfrm>
          <a:prstGeom prst="rect">
            <a:avLst/>
          </a:prstGeom>
          <a:solidFill>
            <a:srgbClr val="FCFF9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Uniform</a:t>
            </a:r>
          </a:p>
        </p:txBody>
      </p:sp>
      <p:sp>
        <p:nvSpPr>
          <p:cNvPr id="261138" name="Rectangle 18"/>
          <p:cNvSpPr>
            <a:spLocks noChangeArrowheads="1"/>
          </p:cNvSpPr>
          <p:nvPr/>
        </p:nvSpPr>
        <p:spPr bwMode="auto">
          <a:xfrm>
            <a:off x="5486400" y="5715000"/>
            <a:ext cx="1981200" cy="46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Exponential</a:t>
            </a:r>
          </a:p>
        </p:txBody>
      </p:sp>
    </p:spTree>
    <p:extLst>
      <p:ext uri="{BB962C8B-B14F-4D97-AF65-F5344CB8AC3E}">
        <p14:creationId xmlns:p14="http://schemas.microsoft.com/office/powerpoint/2010/main" val="1638502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EB7CF815-A3F0-4A87-934C-F08964C77FAD}" type="slidenum">
              <a:rPr lang="en-US">
                <a:solidFill>
                  <a:srgbClr val="000000"/>
                </a:solidFill>
              </a:rPr>
              <a:pPr/>
              <a:t>32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Uniform Distribution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09800"/>
            <a:ext cx="7010400" cy="2438400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en-US" sz="3200"/>
              <a:t>The </a:t>
            </a:r>
            <a:r>
              <a:rPr lang="en-US" sz="3200">
                <a:solidFill>
                  <a:schemeClr val="folHlink"/>
                </a:solidFill>
              </a:rPr>
              <a:t>uniform distribution</a:t>
            </a:r>
            <a:r>
              <a:rPr lang="en-US" sz="3200"/>
              <a:t> is a probability distribution that has </a:t>
            </a:r>
            <a:r>
              <a:rPr lang="en-US" sz="3200">
                <a:solidFill>
                  <a:schemeClr val="folHlink"/>
                </a:solidFill>
              </a:rPr>
              <a:t>equal probabilities</a:t>
            </a:r>
            <a:r>
              <a:rPr lang="en-US" sz="3200"/>
              <a:t> for all possible outcomes of the random variable</a:t>
            </a:r>
          </a:p>
        </p:txBody>
      </p:sp>
    </p:spTree>
    <p:extLst>
      <p:ext uri="{BB962C8B-B14F-4D97-AF65-F5344CB8AC3E}">
        <p14:creationId xmlns:p14="http://schemas.microsoft.com/office/powerpoint/2010/main" val="304403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5E4B3AD5-DB0E-46A4-915E-442D08FCEDFB}" type="slidenum">
              <a:rPr lang="en-US">
                <a:solidFill>
                  <a:srgbClr val="000000"/>
                </a:solidFill>
              </a:rPr>
              <a:pPr/>
              <a:t>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9323" name="Rectangle 11"/>
          <p:cNvSpPr>
            <a:spLocks noChangeArrowheads="1"/>
          </p:cNvSpPr>
          <p:nvPr/>
        </p:nvSpPr>
        <p:spPr bwMode="auto">
          <a:xfrm>
            <a:off x="1981200" y="2286000"/>
            <a:ext cx="5029200" cy="2209800"/>
          </a:xfrm>
          <a:prstGeom prst="rect">
            <a:avLst/>
          </a:prstGeom>
          <a:solidFill>
            <a:srgbClr val="FFFFC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69316" name="Rectangle 4"/>
          <p:cNvSpPr>
            <a:spLocks noChangeArrowheads="1"/>
          </p:cNvSpPr>
          <p:nvPr/>
        </p:nvSpPr>
        <p:spPr bwMode="auto">
          <a:xfrm>
            <a:off x="1219200" y="1676400"/>
            <a:ext cx="5186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The Continuous Uniform Distribution:</a:t>
            </a:r>
          </a:p>
        </p:txBody>
      </p:sp>
      <p:graphicFrame>
        <p:nvGraphicFramePr>
          <p:cNvPr id="269317" name="Object 5"/>
          <p:cNvGraphicFramePr>
            <a:graphicFrameLocks noChangeAspect="1"/>
          </p:cNvGraphicFramePr>
          <p:nvPr/>
        </p:nvGraphicFramePr>
        <p:xfrm>
          <a:off x="3581400" y="2362200"/>
          <a:ext cx="3297238" cy="199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3" imgW="1257120" imgH="761760" progId="Equation.3">
                  <p:embed/>
                </p:oleObj>
              </mc:Choice>
              <mc:Fallback>
                <p:oleObj name="Equation" r:id="rId3" imgW="125712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362200"/>
                        <a:ext cx="3297238" cy="199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318" name="Rectangle 6"/>
          <p:cNvSpPr>
            <a:spLocks noChangeArrowheads="1"/>
          </p:cNvSpPr>
          <p:nvPr/>
        </p:nvSpPr>
        <p:spPr bwMode="auto">
          <a:xfrm>
            <a:off x="1752600" y="4724400"/>
            <a:ext cx="6324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/>
          <a:p>
            <a:pPr marL="320675" indent="-320675" algn="l" defTabSz="852488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sz="1700">
                <a:solidFill>
                  <a:srgbClr val="000000"/>
                </a:solidFill>
              </a:rPr>
              <a:t>where</a:t>
            </a:r>
          </a:p>
          <a:p>
            <a:pPr marL="320675" indent="-320675" algn="l" defTabSz="852488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sz="1700">
                <a:solidFill>
                  <a:srgbClr val="000000"/>
                </a:solidFill>
              </a:rPr>
              <a:t>	f(x) = value of the density function at any x value</a:t>
            </a:r>
          </a:p>
          <a:p>
            <a:pPr marL="320675" indent="-320675" algn="l" defTabSz="852488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sz="1700">
                <a:solidFill>
                  <a:srgbClr val="000000"/>
                </a:solidFill>
              </a:rPr>
              <a:t>	a = lower limit of the interval</a:t>
            </a:r>
          </a:p>
          <a:p>
            <a:pPr marL="320675" indent="-320675" algn="l" defTabSz="852488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sz="1700">
                <a:solidFill>
                  <a:srgbClr val="000000"/>
                </a:solidFill>
              </a:rPr>
              <a:t>	b = upper limit of the interval</a:t>
            </a:r>
          </a:p>
        </p:txBody>
      </p:sp>
      <p:sp>
        <p:nvSpPr>
          <p:cNvPr id="269319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Uniform Distribution</a:t>
            </a:r>
          </a:p>
        </p:txBody>
      </p:sp>
      <p:sp>
        <p:nvSpPr>
          <p:cNvPr id="269320" name="Text Box 8"/>
          <p:cNvSpPr txBox="1">
            <a:spLocks noChangeArrowheads="1"/>
          </p:cNvSpPr>
          <p:nvPr/>
        </p:nvSpPr>
        <p:spPr bwMode="auto">
          <a:xfrm>
            <a:off x="7543800" y="11430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i="1">
                <a:solidFill>
                  <a:srgbClr val="000099"/>
                </a:solidFill>
                <a:latin typeface="Tahoma" pitchFamily="34" charset="0"/>
              </a:rPr>
              <a:t>(continued)</a:t>
            </a:r>
          </a:p>
        </p:txBody>
      </p:sp>
      <p:sp>
        <p:nvSpPr>
          <p:cNvPr id="269321" name="AutoShape 9"/>
          <p:cNvSpPr>
            <a:spLocks/>
          </p:cNvSpPr>
          <p:nvPr/>
        </p:nvSpPr>
        <p:spPr bwMode="auto">
          <a:xfrm>
            <a:off x="3429000" y="2514600"/>
            <a:ext cx="228600" cy="1828800"/>
          </a:xfrm>
          <a:prstGeom prst="leftBrace">
            <a:avLst>
              <a:gd name="adj1" fmla="val 66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69322" name="Text Box 10"/>
          <p:cNvSpPr txBox="1">
            <a:spLocks noChangeArrowheads="1"/>
          </p:cNvSpPr>
          <p:nvPr/>
        </p:nvSpPr>
        <p:spPr bwMode="auto">
          <a:xfrm>
            <a:off x="2133600" y="32004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f(x) =</a:t>
            </a:r>
          </a:p>
        </p:txBody>
      </p:sp>
    </p:spTree>
    <p:extLst>
      <p:ext uri="{BB962C8B-B14F-4D97-AF65-F5344CB8AC3E}">
        <p14:creationId xmlns:p14="http://schemas.microsoft.com/office/powerpoint/2010/main" val="178191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8C091169-79B8-4C77-BCF1-5DEF2496A59B}" type="slidenum">
              <a:rPr lang="en-US">
                <a:solidFill>
                  <a:srgbClr val="000000"/>
                </a:solidFill>
              </a:rPr>
              <a:pPr/>
              <a:t>34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9940" name="Rectangle 20"/>
          <p:cNvSpPr>
            <a:spLocks noChangeArrowheads="1"/>
          </p:cNvSpPr>
          <p:nvPr/>
        </p:nvSpPr>
        <p:spPr bwMode="auto">
          <a:xfrm>
            <a:off x="1905000" y="2819400"/>
            <a:ext cx="5334000" cy="914400"/>
          </a:xfrm>
          <a:prstGeom prst="rect">
            <a:avLst/>
          </a:prstGeom>
          <a:solidFill>
            <a:srgbClr val="FFFFC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762000"/>
          </a:xfrm>
        </p:spPr>
        <p:txBody>
          <a:bodyPr/>
          <a:lstStyle/>
          <a:p>
            <a:pPr defTabSz="914400"/>
            <a:r>
              <a:rPr lang="en-US"/>
              <a:t>Uniform Distribution</a:t>
            </a:r>
          </a:p>
        </p:txBody>
      </p:sp>
      <p:sp>
        <p:nvSpPr>
          <p:cNvPr id="209923" name="Text Box 3"/>
          <p:cNvSpPr txBox="1">
            <a:spLocks noChangeArrowheads="1"/>
          </p:cNvSpPr>
          <p:nvPr/>
        </p:nvSpPr>
        <p:spPr bwMode="auto">
          <a:xfrm>
            <a:off x="1295400" y="1676400"/>
            <a:ext cx="69342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3333CC"/>
                </a:solidFill>
              </a:rPr>
              <a:t>Example:</a:t>
            </a:r>
            <a:r>
              <a:rPr lang="en-US" sz="2800">
                <a:solidFill>
                  <a:srgbClr val="000000"/>
                </a:solidFill>
              </a:rPr>
              <a:t> Uniform Probability Distribution</a:t>
            </a:r>
          </a:p>
          <a:p>
            <a:pPr algn="l" rtl="0" eaLnBrk="0" fontAlgn="base" hangingPunct="0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	       Over the range   2 ≤ x ≤ 6: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09926" name="Line 6"/>
          <p:cNvSpPr>
            <a:spLocks noChangeShapeType="1"/>
          </p:cNvSpPr>
          <p:nvPr/>
        </p:nvSpPr>
        <p:spPr bwMode="auto">
          <a:xfrm flipH="1">
            <a:off x="2819400" y="4419600"/>
            <a:ext cx="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09927" name="Line 7"/>
          <p:cNvSpPr>
            <a:spLocks noChangeShapeType="1"/>
          </p:cNvSpPr>
          <p:nvPr/>
        </p:nvSpPr>
        <p:spPr bwMode="auto">
          <a:xfrm>
            <a:off x="2819400" y="5638800"/>
            <a:ext cx="411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09928" name="Rectangle 8"/>
          <p:cNvSpPr>
            <a:spLocks noChangeArrowheads="1"/>
          </p:cNvSpPr>
          <p:nvPr/>
        </p:nvSpPr>
        <p:spPr bwMode="auto">
          <a:xfrm>
            <a:off x="3657600" y="4876800"/>
            <a:ext cx="2438400" cy="762000"/>
          </a:xfrm>
          <a:prstGeom prst="rect">
            <a:avLst/>
          </a:prstGeom>
          <a:solidFill>
            <a:srgbClr val="A0C7F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09929" name="Text Box 9"/>
          <p:cNvSpPr txBox="1">
            <a:spLocks noChangeArrowheads="1"/>
          </p:cNvSpPr>
          <p:nvPr/>
        </p:nvSpPr>
        <p:spPr bwMode="auto">
          <a:xfrm>
            <a:off x="3505200" y="5638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09930" name="Text Box 10"/>
          <p:cNvSpPr txBox="1">
            <a:spLocks noChangeArrowheads="1"/>
          </p:cNvSpPr>
          <p:nvPr/>
        </p:nvSpPr>
        <p:spPr bwMode="auto">
          <a:xfrm>
            <a:off x="5867400" y="5638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09931" name="Text Box 11"/>
          <p:cNvSpPr txBox="1">
            <a:spLocks noChangeArrowheads="1"/>
          </p:cNvSpPr>
          <p:nvPr/>
        </p:nvSpPr>
        <p:spPr bwMode="auto">
          <a:xfrm>
            <a:off x="2209800" y="4572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.25</a:t>
            </a:r>
          </a:p>
        </p:txBody>
      </p:sp>
      <p:sp>
        <p:nvSpPr>
          <p:cNvPr id="209932" name="Line 12"/>
          <p:cNvSpPr>
            <a:spLocks noChangeShapeType="1"/>
          </p:cNvSpPr>
          <p:nvPr/>
        </p:nvSpPr>
        <p:spPr bwMode="auto">
          <a:xfrm>
            <a:off x="2743200" y="4876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09934" name="Text Box 14"/>
          <p:cNvSpPr txBox="1">
            <a:spLocks noChangeArrowheads="1"/>
          </p:cNvSpPr>
          <p:nvPr/>
        </p:nvSpPr>
        <p:spPr bwMode="auto">
          <a:xfrm>
            <a:off x="2057400" y="3048000"/>
            <a:ext cx="6483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f(x) =           = .25   for  2 </a:t>
            </a:r>
            <a:r>
              <a:rPr lang="en-US" sz="2800">
                <a:solidFill>
                  <a:srgbClr val="000000"/>
                </a:solidFill>
                <a:cs typeface="Arial" pitchFamily="34" charset="0"/>
              </a:rPr>
              <a:t>≤ x ≤ 6</a:t>
            </a:r>
          </a:p>
        </p:txBody>
      </p:sp>
      <p:sp>
        <p:nvSpPr>
          <p:cNvPr id="209935" name="Text Box 15"/>
          <p:cNvSpPr txBox="1">
            <a:spLocks noChangeArrowheads="1"/>
          </p:cNvSpPr>
          <p:nvPr/>
        </p:nvSpPr>
        <p:spPr bwMode="auto">
          <a:xfrm>
            <a:off x="3048000" y="32004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6 - 2</a:t>
            </a:r>
          </a:p>
        </p:txBody>
      </p:sp>
      <p:sp>
        <p:nvSpPr>
          <p:cNvPr id="209936" name="Text Box 16"/>
          <p:cNvSpPr txBox="1">
            <a:spLocks noChangeArrowheads="1"/>
          </p:cNvSpPr>
          <p:nvPr/>
        </p:nvSpPr>
        <p:spPr bwMode="auto">
          <a:xfrm>
            <a:off x="3276600" y="2819400"/>
            <a:ext cx="450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09937" name="Line 17"/>
          <p:cNvSpPr>
            <a:spLocks noChangeShapeType="1"/>
          </p:cNvSpPr>
          <p:nvPr/>
        </p:nvSpPr>
        <p:spPr bwMode="auto">
          <a:xfrm>
            <a:off x="3124200" y="3276600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09938" name="Text Box 18"/>
          <p:cNvSpPr txBox="1">
            <a:spLocks noChangeArrowheads="1"/>
          </p:cNvSpPr>
          <p:nvPr/>
        </p:nvSpPr>
        <p:spPr bwMode="auto">
          <a:xfrm>
            <a:off x="6858000" y="5562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209939" name="Text Box 19"/>
          <p:cNvSpPr txBox="1">
            <a:spLocks noChangeArrowheads="1"/>
          </p:cNvSpPr>
          <p:nvPr/>
        </p:nvSpPr>
        <p:spPr bwMode="auto">
          <a:xfrm>
            <a:off x="2209800" y="39624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f(x)</a:t>
            </a:r>
          </a:p>
        </p:txBody>
      </p:sp>
    </p:spTree>
    <p:extLst>
      <p:ext uri="{BB962C8B-B14F-4D97-AF65-F5344CB8AC3E}">
        <p14:creationId xmlns:p14="http://schemas.microsoft.com/office/powerpoint/2010/main" val="37297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20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CAA1553C-5AC6-43C9-AFCC-EB7C1B97DE99}" type="slidenum">
              <a:rPr lang="en-US">
                <a:solidFill>
                  <a:srgbClr val="000000"/>
                </a:solidFill>
              </a:rPr>
              <a:pPr/>
              <a:t>35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3170" name="Line 2"/>
          <p:cNvSpPr>
            <a:spLocks noChangeShapeType="1"/>
          </p:cNvSpPr>
          <p:nvPr/>
        </p:nvSpPr>
        <p:spPr bwMode="auto">
          <a:xfrm>
            <a:off x="5257800" y="3962400"/>
            <a:ext cx="0" cy="198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63171" name="Line 3"/>
          <p:cNvSpPr>
            <a:spLocks noChangeShapeType="1"/>
          </p:cNvSpPr>
          <p:nvPr/>
        </p:nvSpPr>
        <p:spPr bwMode="auto">
          <a:xfrm flipH="1">
            <a:off x="5257800" y="5257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63172" name="Line 4"/>
          <p:cNvSpPr>
            <a:spLocks noChangeShapeType="1"/>
          </p:cNvSpPr>
          <p:nvPr/>
        </p:nvSpPr>
        <p:spPr bwMode="auto">
          <a:xfrm flipH="1">
            <a:off x="5257800" y="5943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63173" name="Line 5"/>
          <p:cNvSpPr>
            <a:spLocks noChangeShapeType="1"/>
          </p:cNvSpPr>
          <p:nvPr/>
        </p:nvSpPr>
        <p:spPr bwMode="auto">
          <a:xfrm>
            <a:off x="-2057400" y="50292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63174" name="Line 6"/>
          <p:cNvSpPr>
            <a:spLocks noChangeShapeType="1"/>
          </p:cNvSpPr>
          <p:nvPr/>
        </p:nvSpPr>
        <p:spPr bwMode="auto">
          <a:xfrm>
            <a:off x="-2057400" y="36576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63175" name="Line 7"/>
          <p:cNvSpPr>
            <a:spLocks noChangeShapeType="1"/>
          </p:cNvSpPr>
          <p:nvPr/>
        </p:nvSpPr>
        <p:spPr bwMode="auto">
          <a:xfrm>
            <a:off x="6248400" y="2590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63176" name="Rectangle 8"/>
          <p:cNvSpPr>
            <a:spLocks noChangeArrowheads="1"/>
          </p:cNvSpPr>
          <p:nvPr/>
        </p:nvSpPr>
        <p:spPr bwMode="auto">
          <a:xfrm>
            <a:off x="457200" y="533400"/>
            <a:ext cx="8248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63177" name="Rectangle 9"/>
          <p:cNvSpPr>
            <a:spLocks noChangeArrowheads="1"/>
          </p:cNvSpPr>
          <p:nvPr/>
        </p:nvSpPr>
        <p:spPr bwMode="auto">
          <a:xfrm>
            <a:off x="1524000" y="457200"/>
            <a:ext cx="70453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>
                <a:solidFill>
                  <a:srgbClr val="333399"/>
                </a:solidFill>
              </a:rPr>
              <a:t>The Exponential Distribution</a:t>
            </a:r>
          </a:p>
        </p:txBody>
      </p:sp>
      <p:sp>
        <p:nvSpPr>
          <p:cNvPr id="263178" name="Rectangle 10"/>
          <p:cNvSpPr>
            <a:spLocks noChangeArrowheads="1"/>
          </p:cNvSpPr>
          <p:nvPr/>
        </p:nvSpPr>
        <p:spPr bwMode="auto">
          <a:xfrm>
            <a:off x="5105400" y="2743200"/>
            <a:ext cx="2209800" cy="1196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Continuous</a:t>
            </a:r>
            <a:r>
              <a:rPr lang="en-US" sz="2400">
                <a:solidFill>
                  <a:srgbClr val="000000"/>
                </a:solidFill>
              </a:rPr>
              <a:t> 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Probability Distributions</a:t>
            </a:r>
          </a:p>
        </p:txBody>
      </p:sp>
      <p:sp>
        <p:nvSpPr>
          <p:cNvPr id="263179" name="Line 11"/>
          <p:cNvSpPr>
            <a:spLocks noChangeShapeType="1"/>
          </p:cNvSpPr>
          <p:nvPr/>
        </p:nvSpPr>
        <p:spPr bwMode="auto">
          <a:xfrm>
            <a:off x="4343400" y="25908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63180" name="Line 12"/>
          <p:cNvSpPr>
            <a:spLocks noChangeShapeType="1"/>
          </p:cNvSpPr>
          <p:nvPr/>
        </p:nvSpPr>
        <p:spPr bwMode="auto">
          <a:xfrm>
            <a:off x="4343400" y="2438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63181" name="Rectangle 13"/>
          <p:cNvSpPr>
            <a:spLocks noChangeArrowheads="1"/>
          </p:cNvSpPr>
          <p:nvPr/>
        </p:nvSpPr>
        <p:spPr bwMode="auto">
          <a:xfrm>
            <a:off x="3276600" y="1600200"/>
            <a:ext cx="2286000" cy="831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E0B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Probability Distributions</a:t>
            </a:r>
          </a:p>
        </p:txBody>
      </p:sp>
      <p:sp>
        <p:nvSpPr>
          <p:cNvPr id="263182" name="Line 14"/>
          <p:cNvSpPr>
            <a:spLocks noChangeShapeType="1"/>
          </p:cNvSpPr>
          <p:nvPr/>
        </p:nvSpPr>
        <p:spPr bwMode="auto">
          <a:xfrm flipH="1">
            <a:off x="5257800" y="4572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63183" name="Line 15"/>
          <p:cNvSpPr>
            <a:spLocks noChangeShapeType="1"/>
          </p:cNvSpPr>
          <p:nvPr/>
        </p:nvSpPr>
        <p:spPr bwMode="auto">
          <a:xfrm>
            <a:off x="-2057400" y="43434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63184" name="Rectangle 16"/>
          <p:cNvSpPr>
            <a:spLocks noChangeArrowheads="1"/>
          </p:cNvSpPr>
          <p:nvPr/>
        </p:nvSpPr>
        <p:spPr bwMode="auto">
          <a:xfrm>
            <a:off x="5486400" y="4343400"/>
            <a:ext cx="1676400" cy="46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Normal</a:t>
            </a:r>
          </a:p>
        </p:txBody>
      </p:sp>
      <p:sp>
        <p:nvSpPr>
          <p:cNvPr id="263185" name="Rectangle 17"/>
          <p:cNvSpPr>
            <a:spLocks noChangeArrowheads="1"/>
          </p:cNvSpPr>
          <p:nvPr/>
        </p:nvSpPr>
        <p:spPr bwMode="auto">
          <a:xfrm>
            <a:off x="5486400" y="5029200"/>
            <a:ext cx="1676400" cy="46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Uniform</a:t>
            </a:r>
          </a:p>
        </p:txBody>
      </p:sp>
      <p:sp>
        <p:nvSpPr>
          <p:cNvPr id="263186" name="Rectangle 18"/>
          <p:cNvSpPr>
            <a:spLocks noChangeArrowheads="1"/>
          </p:cNvSpPr>
          <p:nvPr/>
        </p:nvSpPr>
        <p:spPr bwMode="auto">
          <a:xfrm>
            <a:off x="5486400" y="5715000"/>
            <a:ext cx="1981200" cy="466725"/>
          </a:xfrm>
          <a:prstGeom prst="rect">
            <a:avLst/>
          </a:prstGeom>
          <a:solidFill>
            <a:srgbClr val="FCFF9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Exponential</a:t>
            </a:r>
          </a:p>
        </p:txBody>
      </p:sp>
    </p:spTree>
    <p:extLst>
      <p:ext uri="{BB962C8B-B14F-4D97-AF65-F5344CB8AC3E}">
        <p14:creationId xmlns:p14="http://schemas.microsoft.com/office/powerpoint/2010/main" val="3956929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E3235C3D-5C08-499F-9868-79CC60850A38}" type="slidenum">
              <a:rPr lang="en-US">
                <a:solidFill>
                  <a:srgbClr val="000000"/>
                </a:solidFill>
              </a:rPr>
              <a:pPr/>
              <a:t>36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Exponential Distribution</a:t>
            </a: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848600" cy="4114800"/>
          </a:xfrm>
          <a:noFill/>
          <a:ln/>
        </p:spPr>
        <p:txBody>
          <a:bodyPr/>
          <a:lstStyle/>
          <a:p>
            <a:r>
              <a:rPr lang="en-US"/>
              <a:t>Used to measure the </a:t>
            </a:r>
            <a:r>
              <a:rPr lang="en-US">
                <a:solidFill>
                  <a:schemeClr val="folHlink"/>
                </a:solidFill>
              </a:rPr>
              <a:t>time that elapses between two occurrences</a:t>
            </a:r>
            <a:r>
              <a:rPr lang="en-US"/>
              <a:t> of an event (the time between arrivals)</a:t>
            </a:r>
          </a:p>
          <a:p>
            <a:endParaRPr lang="en-US"/>
          </a:p>
          <a:p>
            <a:pPr lvl="1"/>
            <a:r>
              <a:rPr lang="en-US"/>
              <a:t>Examples: </a:t>
            </a:r>
          </a:p>
          <a:p>
            <a:pPr lvl="2"/>
            <a:r>
              <a:rPr lang="en-US"/>
              <a:t>Time between trucks arriving at an unloading dock</a:t>
            </a:r>
          </a:p>
          <a:p>
            <a:pPr lvl="2"/>
            <a:r>
              <a:rPr lang="en-US"/>
              <a:t>Time between transactions at an ATM Machine</a:t>
            </a:r>
          </a:p>
          <a:p>
            <a:pPr lvl="2"/>
            <a:r>
              <a:rPr lang="en-US"/>
              <a:t>Time between phone calls to the main operator</a:t>
            </a:r>
          </a:p>
        </p:txBody>
      </p:sp>
    </p:spTree>
    <p:extLst>
      <p:ext uri="{BB962C8B-B14F-4D97-AF65-F5344CB8AC3E}">
        <p14:creationId xmlns:p14="http://schemas.microsoft.com/office/powerpoint/2010/main" val="181620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815DFCD4-D52E-4D0A-8140-21734F04AA76}" type="slidenum">
              <a:rPr lang="en-US">
                <a:solidFill>
                  <a:srgbClr val="000000"/>
                </a:solidFill>
              </a:rPr>
              <a:pPr/>
              <a:t>37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Exponential Distribution</a:t>
            </a:r>
          </a:p>
        </p:txBody>
      </p:sp>
      <p:graphicFrame>
        <p:nvGraphicFramePr>
          <p:cNvPr id="270341" name="Object 5"/>
          <p:cNvGraphicFramePr>
            <a:graphicFrameLocks noChangeAspect="1"/>
          </p:cNvGraphicFramePr>
          <p:nvPr/>
        </p:nvGraphicFramePr>
        <p:xfrm>
          <a:off x="1854200" y="3200400"/>
          <a:ext cx="5665788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3" imgW="1409400" imgH="228600" progId="Equation.3">
                  <p:embed/>
                </p:oleObj>
              </mc:Choice>
              <mc:Fallback>
                <p:oleObj name="Equation" r:id="rId3" imgW="1409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3200400"/>
                        <a:ext cx="5665788" cy="919163"/>
                      </a:xfrm>
                      <a:prstGeom prst="rect">
                        <a:avLst/>
                      </a:prstGeom>
                      <a:solidFill>
                        <a:srgbClr val="FFFFC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03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77200" cy="1676400"/>
          </a:xfrm>
          <a:noFill/>
          <a:ln/>
        </p:spPr>
        <p:txBody>
          <a:bodyPr/>
          <a:lstStyle/>
          <a:p>
            <a:r>
              <a:rPr lang="en-US" sz="2700"/>
              <a:t>The probability that an arrival time is equal to or less than some specified time  a  is</a:t>
            </a:r>
          </a:p>
        </p:txBody>
      </p:sp>
      <p:sp>
        <p:nvSpPr>
          <p:cNvPr id="270344" name="Rectangle 8"/>
          <p:cNvSpPr>
            <a:spLocks noChangeArrowheads="1"/>
          </p:cNvSpPr>
          <p:nvPr/>
        </p:nvSpPr>
        <p:spPr bwMode="auto">
          <a:xfrm>
            <a:off x="1066800" y="4343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/>
          <a:p>
            <a:pPr marL="320675" indent="-320675" algn="l" defTabSz="852488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sz="2300">
                <a:solidFill>
                  <a:srgbClr val="000000"/>
                </a:solidFill>
              </a:rPr>
              <a:t>where 1/</a:t>
            </a:r>
            <a:r>
              <a:rPr lang="el-GR" sz="2300">
                <a:solidFill>
                  <a:srgbClr val="000000"/>
                </a:solidFill>
                <a:cs typeface="Arial" pitchFamily="34" charset="0"/>
                <a:sym typeface="Symbol" pitchFamily="18" charset="2"/>
              </a:rPr>
              <a:t></a:t>
            </a:r>
            <a:r>
              <a:rPr lang="en-US" sz="2300">
                <a:solidFill>
                  <a:srgbClr val="000000"/>
                </a:solidFill>
                <a:sym typeface="Symbol" pitchFamily="18" charset="2"/>
              </a:rPr>
              <a:t> is the mean time between events</a:t>
            </a:r>
          </a:p>
        </p:txBody>
      </p:sp>
      <p:sp>
        <p:nvSpPr>
          <p:cNvPr id="270345" name="Rectangle 9"/>
          <p:cNvSpPr>
            <a:spLocks noChangeArrowheads="1"/>
          </p:cNvSpPr>
          <p:nvPr/>
        </p:nvSpPr>
        <p:spPr bwMode="auto">
          <a:xfrm>
            <a:off x="762000" y="5105400"/>
            <a:ext cx="7620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sz="2000">
                <a:solidFill>
                  <a:srgbClr val="000000"/>
                </a:solidFill>
                <a:sym typeface="Symbol" pitchFamily="18" charset="2"/>
              </a:rPr>
              <a:t>Note that if the </a:t>
            </a:r>
            <a:r>
              <a:rPr lang="en-US" sz="2000">
                <a:solidFill>
                  <a:srgbClr val="3333CC"/>
                </a:solidFill>
                <a:sym typeface="Symbol" pitchFamily="18" charset="2"/>
              </a:rPr>
              <a:t>number of occurrences per time period</a:t>
            </a:r>
            <a:r>
              <a:rPr lang="en-US" sz="2000">
                <a:solidFill>
                  <a:srgbClr val="000000"/>
                </a:solidFill>
                <a:sym typeface="Symbol" pitchFamily="18" charset="2"/>
              </a:rPr>
              <a:t> is Poisson with mean , then the </a:t>
            </a:r>
            <a:r>
              <a:rPr lang="en-US" sz="2000">
                <a:solidFill>
                  <a:srgbClr val="3333CC"/>
                </a:solidFill>
                <a:sym typeface="Symbol" pitchFamily="18" charset="2"/>
              </a:rPr>
              <a:t>time between occurrences</a:t>
            </a:r>
            <a:r>
              <a:rPr lang="en-US" sz="2000">
                <a:solidFill>
                  <a:srgbClr val="000000"/>
                </a:solidFill>
                <a:sym typeface="Symbol" pitchFamily="18" charset="2"/>
              </a:rPr>
              <a:t> is exponential with mean time 1/ </a:t>
            </a:r>
          </a:p>
        </p:txBody>
      </p:sp>
      <p:sp>
        <p:nvSpPr>
          <p:cNvPr id="270346" name="Rectangle 10"/>
          <p:cNvSpPr>
            <a:spLocks noChangeArrowheads="1"/>
          </p:cNvSpPr>
          <p:nvPr/>
        </p:nvSpPr>
        <p:spPr bwMode="auto">
          <a:xfrm>
            <a:off x="762000" y="5105400"/>
            <a:ext cx="7543800" cy="10668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82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4D09A714-B571-4934-992E-71A212FBDB4D}" type="slidenum">
              <a:rPr lang="en-US">
                <a:solidFill>
                  <a:srgbClr val="000000"/>
                </a:solidFill>
              </a:rPr>
              <a:pPr/>
              <a:t>38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Exponential Distribution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6934200" cy="1408113"/>
          </a:xfrm>
        </p:spPr>
        <p:txBody>
          <a:bodyPr/>
          <a:lstStyle/>
          <a:p>
            <a:r>
              <a:rPr lang="en-US"/>
              <a:t> Shape of the exponential distribution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i="1">
                <a:solidFill>
                  <a:srgbClr val="000099"/>
                </a:solidFill>
                <a:latin typeface="Tahoma" pitchFamily="34" charset="0"/>
              </a:rPr>
              <a:t>(continued)</a:t>
            </a:r>
          </a:p>
        </p:txBody>
      </p:sp>
      <p:sp>
        <p:nvSpPr>
          <p:cNvPr id="271365" name="Rectangle 5"/>
          <p:cNvSpPr>
            <a:spLocks noChangeArrowheads="1"/>
          </p:cNvSpPr>
          <p:nvPr/>
        </p:nvSpPr>
        <p:spPr bwMode="auto">
          <a:xfrm>
            <a:off x="2133600" y="2362200"/>
            <a:ext cx="4865688" cy="3733800"/>
          </a:xfrm>
          <a:prstGeom prst="rect">
            <a:avLst/>
          </a:prstGeom>
          <a:solidFill>
            <a:srgbClr val="FFFFCD"/>
          </a:solidFill>
          <a:ln w="12700">
            <a:solidFill>
              <a:srgbClr val="99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71366" name="Line 6"/>
          <p:cNvSpPr>
            <a:spLocks noChangeShapeType="1"/>
          </p:cNvSpPr>
          <p:nvPr/>
        </p:nvSpPr>
        <p:spPr bwMode="auto">
          <a:xfrm flipV="1">
            <a:off x="3505200" y="4876800"/>
            <a:ext cx="1524000" cy="3048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71367" name="Line 7"/>
          <p:cNvSpPr>
            <a:spLocks noChangeShapeType="1"/>
          </p:cNvSpPr>
          <p:nvPr/>
        </p:nvSpPr>
        <p:spPr bwMode="auto">
          <a:xfrm flipV="1">
            <a:off x="3352800" y="4267200"/>
            <a:ext cx="838200" cy="685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71368" name="Arc 8"/>
          <p:cNvSpPr>
            <a:spLocks/>
          </p:cNvSpPr>
          <p:nvPr/>
        </p:nvSpPr>
        <p:spPr bwMode="auto">
          <a:xfrm rot="5760000">
            <a:off x="3860007" y="3363119"/>
            <a:ext cx="774700" cy="3113087"/>
          </a:xfrm>
          <a:custGeom>
            <a:avLst/>
            <a:gdLst>
              <a:gd name="G0" fmla="+- 0 0 0"/>
              <a:gd name="G1" fmla="+- 5815 0 0"/>
              <a:gd name="G2" fmla="+- 21600 0 0"/>
              <a:gd name="T0" fmla="*/ 20802 w 21600"/>
              <a:gd name="T1" fmla="*/ 0 h 27282"/>
              <a:gd name="T2" fmla="*/ 2392 w 21600"/>
              <a:gd name="T3" fmla="*/ 27282 h 27282"/>
              <a:gd name="T4" fmla="*/ 0 w 21600"/>
              <a:gd name="T5" fmla="*/ 5815 h 2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7282" fill="none" extrusionOk="0">
                <a:moveTo>
                  <a:pt x="20802" y="-1"/>
                </a:moveTo>
                <a:cubicBezTo>
                  <a:pt x="21331" y="1892"/>
                  <a:pt x="21600" y="3849"/>
                  <a:pt x="21600" y="5815"/>
                </a:cubicBezTo>
                <a:cubicBezTo>
                  <a:pt x="21600" y="16818"/>
                  <a:pt x="13328" y="26063"/>
                  <a:pt x="2392" y="27282"/>
                </a:cubicBezTo>
              </a:path>
              <a:path w="21600" h="27282" stroke="0" extrusionOk="0">
                <a:moveTo>
                  <a:pt x="20802" y="-1"/>
                </a:moveTo>
                <a:cubicBezTo>
                  <a:pt x="21331" y="1892"/>
                  <a:pt x="21600" y="3849"/>
                  <a:pt x="21600" y="5815"/>
                </a:cubicBezTo>
                <a:cubicBezTo>
                  <a:pt x="21600" y="16818"/>
                  <a:pt x="13328" y="26063"/>
                  <a:pt x="2392" y="27282"/>
                </a:cubicBezTo>
                <a:lnTo>
                  <a:pt x="0" y="5815"/>
                </a:lnTo>
                <a:close/>
              </a:path>
            </a:pathLst>
          </a:custGeom>
          <a:noFill/>
          <a:ln w="508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71369" name="Line 9"/>
          <p:cNvSpPr>
            <a:spLocks noChangeShapeType="1"/>
          </p:cNvSpPr>
          <p:nvPr/>
        </p:nvSpPr>
        <p:spPr bwMode="auto">
          <a:xfrm>
            <a:off x="2667000" y="3200400"/>
            <a:ext cx="0" cy="2362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71370" name="Line 10"/>
          <p:cNvSpPr>
            <a:spLocks noChangeShapeType="1"/>
          </p:cNvSpPr>
          <p:nvPr/>
        </p:nvSpPr>
        <p:spPr bwMode="auto">
          <a:xfrm flipV="1">
            <a:off x="2667000" y="5559425"/>
            <a:ext cx="3516313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71371" name="Rectangle 11"/>
          <p:cNvSpPr>
            <a:spLocks noChangeArrowheads="1"/>
          </p:cNvSpPr>
          <p:nvPr/>
        </p:nvSpPr>
        <p:spPr bwMode="auto">
          <a:xfrm>
            <a:off x="2133600" y="2590800"/>
            <a:ext cx="8477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f(x)</a:t>
            </a:r>
          </a:p>
        </p:txBody>
      </p:sp>
      <p:sp>
        <p:nvSpPr>
          <p:cNvPr id="271372" name="Rectangle 12"/>
          <p:cNvSpPr>
            <a:spLocks noChangeArrowheads="1"/>
          </p:cNvSpPr>
          <p:nvPr/>
        </p:nvSpPr>
        <p:spPr bwMode="auto">
          <a:xfrm>
            <a:off x="6172200" y="5486400"/>
            <a:ext cx="3905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271373" name="Rectangle 13"/>
          <p:cNvSpPr>
            <a:spLocks noChangeArrowheads="1"/>
          </p:cNvSpPr>
          <p:nvPr/>
        </p:nvSpPr>
        <p:spPr bwMode="auto">
          <a:xfrm>
            <a:off x="4191000" y="3886200"/>
            <a:ext cx="1752600" cy="504825"/>
          </a:xfrm>
          <a:prstGeom prst="rect">
            <a:avLst/>
          </a:prstGeom>
          <a:solidFill>
            <a:srgbClr val="A0C7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  <a:r>
              <a:rPr lang="en-US" sz="1600" b="1">
                <a:solidFill>
                  <a:srgbClr val="000000"/>
                </a:solidFill>
                <a:sym typeface="Symbol" pitchFamily="18" charset="2"/>
              </a:rPr>
              <a:t></a:t>
            </a: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 sz="1600" b="1">
                <a:solidFill>
                  <a:srgbClr val="000000"/>
                </a:solidFill>
              </a:rPr>
              <a:t>= 1.0</a:t>
            </a:r>
          </a:p>
          <a:p>
            <a:pPr algn="l" rtl="0" eaLnBrk="0" fontAlgn="base" hangingPunct="0">
              <a:lnSpc>
                <a:spcPct val="2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(mean = 1.0)</a:t>
            </a:r>
          </a:p>
        </p:txBody>
      </p:sp>
      <p:sp>
        <p:nvSpPr>
          <p:cNvPr id="271374" name="Rectangle 14"/>
          <p:cNvSpPr>
            <a:spLocks noChangeArrowheads="1"/>
          </p:cNvSpPr>
          <p:nvPr/>
        </p:nvSpPr>
        <p:spPr bwMode="auto">
          <a:xfrm>
            <a:off x="5029200" y="4572000"/>
            <a:ext cx="1752600" cy="481013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 typeface="Symbol" pitchFamily="18" charset="2"/>
              <a:buChar char="l"/>
            </a:pPr>
            <a:r>
              <a:rPr lang="en-US" sz="1600" b="1">
                <a:solidFill>
                  <a:srgbClr val="000000"/>
                </a:solidFill>
              </a:rPr>
              <a:t>= 0.5 </a:t>
            </a:r>
          </a:p>
          <a:p>
            <a:pPr algn="l" rtl="0" eaLnBrk="0" fontAlgn="base" hangingPunct="0">
              <a:lnSpc>
                <a:spcPct val="20000"/>
              </a:lnSpc>
              <a:spcBef>
                <a:spcPct val="50000"/>
              </a:spcBef>
              <a:spcAft>
                <a:spcPct val="0"/>
              </a:spcAft>
              <a:buFont typeface="Symbol" pitchFamily="18" charset="2"/>
              <a:buNone/>
            </a:pPr>
            <a:r>
              <a:rPr lang="en-US" sz="1600" b="1">
                <a:solidFill>
                  <a:srgbClr val="000000"/>
                </a:solidFill>
              </a:rPr>
              <a:t>(mean = 2.0)</a:t>
            </a:r>
          </a:p>
        </p:txBody>
      </p:sp>
      <p:sp>
        <p:nvSpPr>
          <p:cNvPr id="271377" name="Arc 17"/>
          <p:cNvSpPr>
            <a:spLocks/>
          </p:cNvSpPr>
          <p:nvPr/>
        </p:nvSpPr>
        <p:spPr bwMode="auto">
          <a:xfrm rot="5400000">
            <a:off x="4812506" y="2858294"/>
            <a:ext cx="492125" cy="467518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893 w 20893"/>
              <a:gd name="T1" fmla="*/ 5482 h 21549"/>
              <a:gd name="T2" fmla="*/ 1486 w 20893"/>
              <a:gd name="T3" fmla="*/ 21549 h 21549"/>
              <a:gd name="T4" fmla="*/ 0 w 20893"/>
              <a:gd name="T5" fmla="*/ 0 h 21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93" h="21549" fill="none" extrusionOk="0">
                <a:moveTo>
                  <a:pt x="20892" y="5481"/>
                </a:moveTo>
                <a:cubicBezTo>
                  <a:pt x="18540" y="14446"/>
                  <a:pt x="10731" y="20911"/>
                  <a:pt x="1485" y="21548"/>
                </a:cubicBezTo>
              </a:path>
              <a:path w="20893" h="21549" stroke="0" extrusionOk="0">
                <a:moveTo>
                  <a:pt x="20892" y="5481"/>
                </a:moveTo>
                <a:cubicBezTo>
                  <a:pt x="18540" y="14446"/>
                  <a:pt x="10731" y="20911"/>
                  <a:pt x="1485" y="21548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71378" name="Freeform 18"/>
          <p:cNvSpPr>
            <a:spLocks/>
          </p:cNvSpPr>
          <p:nvPr/>
        </p:nvSpPr>
        <p:spPr bwMode="auto">
          <a:xfrm>
            <a:off x="2751138" y="3740150"/>
            <a:ext cx="3219450" cy="1798638"/>
          </a:xfrm>
          <a:custGeom>
            <a:avLst/>
            <a:gdLst>
              <a:gd name="T0" fmla="*/ 0 w 2028"/>
              <a:gd name="T1" fmla="*/ 0 h 1133"/>
              <a:gd name="T2" fmla="*/ 374 w 2028"/>
              <a:gd name="T3" fmla="*/ 950 h 1133"/>
              <a:gd name="T4" fmla="*/ 2028 w 2028"/>
              <a:gd name="T5" fmla="*/ 1097 h 1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" h="1133">
                <a:moveTo>
                  <a:pt x="0" y="0"/>
                </a:moveTo>
                <a:cubicBezTo>
                  <a:pt x="62" y="157"/>
                  <a:pt x="36" y="767"/>
                  <a:pt x="374" y="950"/>
                </a:cubicBezTo>
                <a:cubicBezTo>
                  <a:pt x="712" y="1133"/>
                  <a:pt x="1684" y="1067"/>
                  <a:pt x="2028" y="1097"/>
                </a:cubicBezTo>
              </a:path>
            </a:pathLst>
          </a:custGeom>
          <a:noFill/>
          <a:ln w="38100" cap="flat" cmpd="sng">
            <a:solidFill>
              <a:srgbClr val="33CC33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71379" name="Rectangle 19"/>
          <p:cNvSpPr>
            <a:spLocks noChangeArrowheads="1"/>
          </p:cNvSpPr>
          <p:nvPr/>
        </p:nvSpPr>
        <p:spPr bwMode="auto">
          <a:xfrm>
            <a:off x="3352800" y="3276600"/>
            <a:ext cx="1752600" cy="5048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  <a:r>
              <a:rPr lang="en-US" sz="1600" b="1">
                <a:solidFill>
                  <a:srgbClr val="000000"/>
                </a:solidFill>
                <a:sym typeface="Symbol" pitchFamily="18" charset="2"/>
              </a:rPr>
              <a:t></a:t>
            </a: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 sz="1600" b="1">
                <a:solidFill>
                  <a:srgbClr val="000000"/>
                </a:solidFill>
              </a:rPr>
              <a:t>= 3.0</a:t>
            </a:r>
          </a:p>
          <a:p>
            <a:pPr algn="l" rtl="0" eaLnBrk="0" fontAlgn="base" hangingPunct="0">
              <a:lnSpc>
                <a:spcPct val="2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(mean = .333)</a:t>
            </a:r>
          </a:p>
        </p:txBody>
      </p:sp>
      <p:sp>
        <p:nvSpPr>
          <p:cNvPr id="271380" name="Line 20"/>
          <p:cNvSpPr>
            <a:spLocks noChangeShapeType="1"/>
          </p:cNvSpPr>
          <p:nvPr/>
        </p:nvSpPr>
        <p:spPr bwMode="auto">
          <a:xfrm flipV="1">
            <a:off x="2819400" y="3581400"/>
            <a:ext cx="533400" cy="6429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4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CBBFFC59-800E-4FA2-941B-336446D844EB}" type="slidenum">
              <a:rPr lang="en-US">
                <a:solidFill>
                  <a:srgbClr val="000000"/>
                </a:solidFill>
              </a:rPr>
              <a:pPr/>
              <a:t>39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72390" name="Rectangle 6"/>
          <p:cNvSpPr>
            <a:spLocks noChangeArrowheads="1"/>
          </p:cNvSpPr>
          <p:nvPr/>
        </p:nvSpPr>
        <p:spPr bwMode="auto">
          <a:xfrm>
            <a:off x="6172200" y="5334000"/>
            <a:ext cx="1066800" cy="609600"/>
          </a:xfrm>
          <a:prstGeom prst="rect">
            <a:avLst/>
          </a:prstGeom>
          <a:solidFill>
            <a:srgbClr val="FFFFC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1295400" y="1752600"/>
            <a:ext cx="7162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</a:rPr>
              <a:t>Example:</a:t>
            </a:r>
            <a:r>
              <a:rPr lang="en-US" sz="2400">
                <a:solidFill>
                  <a:srgbClr val="000000"/>
                </a:solidFill>
              </a:rPr>
              <a:t> Customers arrive at the claims counter at the rate of 15 per hour (Poisson distributed).  </a:t>
            </a:r>
            <a:r>
              <a:rPr lang="en-US" sz="2400">
                <a:solidFill>
                  <a:srgbClr val="3333CC"/>
                </a:solidFill>
              </a:rPr>
              <a:t>What is the probability that the arrival time between consecutive customers is less than five minutes?</a:t>
            </a:r>
          </a:p>
        </p:txBody>
      </p:sp>
      <p:sp>
        <p:nvSpPr>
          <p:cNvPr id="272389" name="Text Box 5"/>
          <p:cNvSpPr txBox="1">
            <a:spLocks noChangeArrowheads="1"/>
          </p:cNvSpPr>
          <p:nvPr/>
        </p:nvSpPr>
        <p:spPr bwMode="auto">
          <a:xfrm>
            <a:off x="1219200" y="3581400"/>
            <a:ext cx="7391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3333CC"/>
              </a:buClr>
              <a:buFont typeface="Wingdings" pitchFamily="2" charset="2"/>
              <a:buChar char="§"/>
            </a:pPr>
            <a:r>
              <a:rPr lang="en-US">
                <a:solidFill>
                  <a:srgbClr val="000000"/>
                </a:solidFill>
                <a:latin typeface="Arial" pitchFamily="34" charset="0"/>
              </a:rPr>
              <a:t>Time between arrivals is</a:t>
            </a:r>
            <a:r>
              <a:rPr lang="en-US">
                <a:solidFill>
                  <a:srgbClr val="3333CC"/>
                </a:solidFill>
                <a:latin typeface="Arial" pitchFamily="34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pitchFamily="34" charset="0"/>
              </a:rPr>
              <a:t>exponentially distributed with mean time between arrivals of 4 minutes (15 per 60 minutes, on average)</a:t>
            </a:r>
          </a:p>
          <a:p>
            <a:pPr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3333CC"/>
              </a:buClr>
              <a:buFont typeface="Wingdings" pitchFamily="2" charset="2"/>
              <a:buChar char="§"/>
            </a:pPr>
            <a:r>
              <a:rPr lang="en-US">
                <a:solidFill>
                  <a:srgbClr val="000000"/>
                </a:solidFill>
                <a:latin typeface="Arial" pitchFamily="34" charset="0"/>
              </a:rPr>
              <a:t>1/</a:t>
            </a:r>
            <a:r>
              <a:rPr lang="en-US">
                <a:solidFill>
                  <a:srgbClr val="000000"/>
                </a:solidFill>
                <a:latin typeface="Arial" pitchFamily="34" charset="0"/>
                <a:sym typeface="Symbol" pitchFamily="18" charset="2"/>
              </a:rPr>
              <a:t> = 4.0, so  = .25</a:t>
            </a:r>
          </a:p>
          <a:p>
            <a:pPr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3333CC"/>
              </a:buClr>
              <a:buFont typeface="Wingdings" pitchFamily="2" charset="2"/>
              <a:buChar char="§"/>
            </a:pPr>
            <a:r>
              <a:rPr lang="en-US">
                <a:solidFill>
                  <a:srgbClr val="3333CC"/>
                </a:solidFill>
                <a:latin typeface="Arial" pitchFamily="34" charset="0"/>
                <a:sym typeface="Symbol" pitchFamily="18" charset="2"/>
              </a:rPr>
              <a:t>P(x &lt; 5)</a:t>
            </a:r>
            <a:r>
              <a:rPr lang="en-US">
                <a:solidFill>
                  <a:srgbClr val="000000"/>
                </a:solidFill>
                <a:latin typeface="Arial" pitchFamily="34" charset="0"/>
                <a:sym typeface="Symbol" pitchFamily="18" charset="2"/>
              </a:rPr>
              <a:t> = 1 - e</a:t>
            </a:r>
            <a:r>
              <a:rPr lang="en-US" baseline="30000">
                <a:solidFill>
                  <a:srgbClr val="000000"/>
                </a:solidFill>
                <a:latin typeface="Arial" pitchFamily="34" charset="0"/>
                <a:sym typeface="Symbol" pitchFamily="18" charset="2"/>
              </a:rPr>
              <a:t>-a</a:t>
            </a:r>
            <a:r>
              <a:rPr lang="en-US">
                <a:solidFill>
                  <a:srgbClr val="000000"/>
                </a:solidFill>
                <a:latin typeface="Arial" pitchFamily="34" charset="0"/>
                <a:sym typeface="Symbol" pitchFamily="18" charset="2"/>
              </a:rPr>
              <a:t> = 1 – e</a:t>
            </a:r>
            <a:r>
              <a:rPr lang="en-US" baseline="30000">
                <a:solidFill>
                  <a:srgbClr val="000000"/>
                </a:solidFill>
                <a:latin typeface="Arial" pitchFamily="34" charset="0"/>
                <a:sym typeface="Symbol" pitchFamily="18" charset="2"/>
              </a:rPr>
              <a:t>-(.25)(5)</a:t>
            </a:r>
            <a:r>
              <a:rPr lang="en-US">
                <a:solidFill>
                  <a:srgbClr val="000000"/>
                </a:solidFill>
                <a:latin typeface="Arial" pitchFamily="34" charset="0"/>
                <a:sym typeface="Symbol" pitchFamily="18" charset="2"/>
              </a:rPr>
              <a:t> =  </a:t>
            </a:r>
            <a:r>
              <a:rPr lang="en-US">
                <a:solidFill>
                  <a:srgbClr val="3333CC"/>
                </a:solidFill>
                <a:latin typeface="Arial" pitchFamily="34" charset="0"/>
                <a:sym typeface="Symbol" pitchFamily="18" charset="2"/>
              </a:rPr>
              <a:t>.7135</a:t>
            </a:r>
          </a:p>
        </p:txBody>
      </p:sp>
    </p:spTree>
    <p:extLst>
      <p:ext uri="{BB962C8B-B14F-4D97-AF65-F5344CB8AC3E}">
        <p14:creationId xmlns:p14="http://schemas.microsoft.com/office/powerpoint/2010/main" val="143374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B578B5CC-6DDB-4183-880D-548520429015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00034" name="Rectangle 2"/>
          <p:cNvSpPr>
            <a:spLocks noChangeArrowheads="1"/>
          </p:cNvSpPr>
          <p:nvPr/>
        </p:nvSpPr>
        <p:spPr bwMode="auto">
          <a:xfrm>
            <a:off x="457200" y="533400"/>
            <a:ext cx="8248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0036" name="Rectangle 4"/>
          <p:cNvSpPr>
            <a:spLocks noChangeArrowheads="1"/>
          </p:cNvSpPr>
          <p:nvPr/>
        </p:nvSpPr>
        <p:spPr bwMode="auto">
          <a:xfrm>
            <a:off x="4800600" y="2667000"/>
            <a:ext cx="398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0037" name="Rectangle 5"/>
          <p:cNvSpPr>
            <a:spLocks noChangeArrowheads="1"/>
          </p:cNvSpPr>
          <p:nvPr/>
        </p:nvSpPr>
        <p:spPr bwMode="auto">
          <a:xfrm>
            <a:off x="4953000" y="2667000"/>
            <a:ext cx="3600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graphicFrame>
        <p:nvGraphicFramePr>
          <p:cNvPr id="300038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1676400" y="1981200"/>
          <a:ext cx="5105400" cy="292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4" imgW="3600885" imgH="2238884" progId="Excel.Sheet.8">
                  <p:embed/>
                </p:oleObj>
              </mc:Choice>
              <mc:Fallback>
                <p:oleObj name="Worksheet" r:id="rId4" imgW="3600885" imgH="2238884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981200"/>
                        <a:ext cx="5105400" cy="292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0039" name="Rectangle 7"/>
          <p:cNvSpPr>
            <a:spLocks noChangeArrowheads="1"/>
          </p:cNvSpPr>
          <p:nvPr/>
        </p:nvSpPr>
        <p:spPr bwMode="auto">
          <a:xfrm>
            <a:off x="762000" y="5181600"/>
            <a:ext cx="7312025" cy="83185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By varying the parameters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l-GR" sz="2400" b="1">
                <a:solidFill>
                  <a:srgbClr val="3333CC"/>
                </a:solidFill>
                <a:cs typeface="Arial" pitchFamily="34" charset="0"/>
              </a:rPr>
              <a:t>μ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</a:rPr>
              <a:t>and </a:t>
            </a:r>
            <a:r>
              <a:rPr lang="el-GR" sz="2400" b="1">
                <a:solidFill>
                  <a:srgbClr val="3333CC"/>
                </a:solidFill>
                <a:cs typeface="Arial" pitchFamily="34" charset="0"/>
              </a:rPr>
              <a:t>σ</a:t>
            </a:r>
            <a:r>
              <a:rPr lang="en-US" sz="2400" b="1">
                <a:solidFill>
                  <a:srgbClr val="000000"/>
                </a:solidFill>
              </a:rPr>
              <a:t>, we obtain different normal distributions</a:t>
            </a:r>
          </a:p>
        </p:txBody>
      </p:sp>
      <p:sp>
        <p:nvSpPr>
          <p:cNvPr id="300043" name="Rectangle 11"/>
          <p:cNvSpPr>
            <a:spLocks noChangeArrowheads="1"/>
          </p:cNvSpPr>
          <p:nvPr/>
        </p:nvSpPr>
        <p:spPr bwMode="auto">
          <a:xfrm>
            <a:off x="1295400" y="381000"/>
            <a:ext cx="746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/>
          <a:p>
            <a:pPr algn="ctr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500">
                <a:solidFill>
                  <a:srgbClr val="333399"/>
                </a:solidFill>
                <a:latin typeface="Tahoma" pitchFamily="34" charset="0"/>
              </a:rPr>
              <a:t>Many Normal Distributions</a:t>
            </a:r>
          </a:p>
        </p:txBody>
      </p:sp>
    </p:spTree>
    <p:extLst>
      <p:ext uri="{BB962C8B-B14F-4D97-AF65-F5344CB8AC3E}">
        <p14:creationId xmlns:p14="http://schemas.microsoft.com/office/powerpoint/2010/main" val="3429104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0C002E36-040D-4D44-B081-A20F2C1C9230}" type="slidenum">
              <a:rPr lang="en-US">
                <a:solidFill>
                  <a:srgbClr val="000000"/>
                </a:solidFill>
              </a:rPr>
              <a:pPr/>
              <a:t>40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Summary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153400" cy="4532313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/>
              <a:t>Reviewed key discrete distributions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dirty="0"/>
              <a:t>  binomial, </a:t>
            </a:r>
            <a:r>
              <a:rPr lang="en-US" dirty="0" err="1"/>
              <a:t>poisson</a:t>
            </a:r>
            <a:r>
              <a:rPr lang="en-US" dirty="0"/>
              <a:t>, </a:t>
            </a:r>
            <a:r>
              <a:rPr lang="en-US" dirty="0" err="1"/>
              <a:t>hypergeometric</a:t>
            </a:r>
            <a:endParaRPr lang="en-US" dirty="0"/>
          </a:p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en-US" dirty="0"/>
              <a:t>Reviewed key continuous distributions</a:t>
            </a:r>
          </a:p>
          <a:p>
            <a:pPr lvl="1">
              <a:lnSpc>
                <a:spcPct val="80000"/>
              </a:lnSpc>
              <a:spcBef>
                <a:spcPct val="30000"/>
              </a:spcBef>
            </a:pPr>
            <a:r>
              <a:rPr lang="en-US" dirty="0"/>
              <a:t> 	normal, uniform, exponential</a:t>
            </a:r>
          </a:p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en-US" dirty="0"/>
              <a:t>Found probabilities using formulas and tables</a:t>
            </a:r>
          </a:p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en-US" dirty="0"/>
              <a:t>Recognized when to apply different distributions </a:t>
            </a:r>
          </a:p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en-US" dirty="0"/>
              <a:t>Applied distributions to decision problems</a:t>
            </a:r>
          </a:p>
        </p:txBody>
      </p:sp>
    </p:spTree>
    <p:extLst>
      <p:ext uri="{BB962C8B-B14F-4D97-AF65-F5344CB8AC3E}">
        <p14:creationId xmlns:p14="http://schemas.microsoft.com/office/powerpoint/2010/main" val="48204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3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3FF7516C-7491-407F-B238-9E11197449E1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381000"/>
            <a:ext cx="7086600" cy="762000"/>
          </a:xfrm>
        </p:spPr>
        <p:txBody>
          <a:bodyPr/>
          <a:lstStyle/>
          <a:p>
            <a:pPr defTabSz="914400"/>
            <a:r>
              <a:rPr lang="en-US" sz="4000"/>
              <a:t>The Normal Distribution Shape</a:t>
            </a:r>
          </a:p>
        </p:txBody>
      </p:sp>
      <p:sp>
        <p:nvSpPr>
          <p:cNvPr id="302083" name="Line 3"/>
          <p:cNvSpPr>
            <a:spLocks noChangeShapeType="1"/>
          </p:cNvSpPr>
          <p:nvPr/>
        </p:nvSpPr>
        <p:spPr bwMode="auto">
          <a:xfrm flipV="1">
            <a:off x="4267200" y="4267200"/>
            <a:ext cx="762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2084" name="Freeform 4"/>
          <p:cNvSpPr>
            <a:spLocks/>
          </p:cNvSpPr>
          <p:nvPr/>
        </p:nvSpPr>
        <p:spPr bwMode="auto">
          <a:xfrm>
            <a:off x="1828800" y="2971800"/>
            <a:ext cx="5029200" cy="2438400"/>
          </a:xfrm>
          <a:custGeom>
            <a:avLst/>
            <a:gdLst>
              <a:gd name="T0" fmla="*/ 0 w 1893"/>
              <a:gd name="T1" fmla="*/ 0 h 765"/>
              <a:gd name="T2" fmla="*/ 0 w 1893"/>
              <a:gd name="T3" fmla="*/ 764 h 765"/>
              <a:gd name="T4" fmla="*/ 1892 w 1893"/>
              <a:gd name="T5" fmla="*/ 764 h 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93" h="765">
                <a:moveTo>
                  <a:pt x="0" y="0"/>
                </a:moveTo>
                <a:lnTo>
                  <a:pt x="0" y="764"/>
                </a:lnTo>
                <a:lnTo>
                  <a:pt x="1892" y="764"/>
                </a:lnTo>
              </a:path>
            </a:pathLst>
          </a:custGeom>
          <a:noFill/>
          <a:ln w="254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2085" name="Line 5"/>
          <p:cNvSpPr>
            <a:spLocks noChangeShapeType="1"/>
          </p:cNvSpPr>
          <p:nvPr/>
        </p:nvSpPr>
        <p:spPr bwMode="auto">
          <a:xfrm>
            <a:off x="2900363" y="32067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2086" name="Line 6"/>
          <p:cNvSpPr>
            <a:spLocks noChangeShapeType="1"/>
          </p:cNvSpPr>
          <p:nvPr/>
        </p:nvSpPr>
        <p:spPr bwMode="auto">
          <a:xfrm>
            <a:off x="2900363" y="332898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2087" name="Line 7"/>
          <p:cNvSpPr>
            <a:spLocks noChangeShapeType="1"/>
          </p:cNvSpPr>
          <p:nvPr/>
        </p:nvSpPr>
        <p:spPr bwMode="auto">
          <a:xfrm>
            <a:off x="2900363" y="344963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2088" name="Line 8"/>
          <p:cNvSpPr>
            <a:spLocks noChangeShapeType="1"/>
          </p:cNvSpPr>
          <p:nvPr/>
        </p:nvSpPr>
        <p:spPr bwMode="auto">
          <a:xfrm>
            <a:off x="2900363" y="357187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2089" name="Line 9"/>
          <p:cNvSpPr>
            <a:spLocks noChangeShapeType="1"/>
          </p:cNvSpPr>
          <p:nvPr/>
        </p:nvSpPr>
        <p:spPr bwMode="auto">
          <a:xfrm>
            <a:off x="2900363" y="36925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2090" name="Line 10"/>
          <p:cNvSpPr>
            <a:spLocks noChangeShapeType="1"/>
          </p:cNvSpPr>
          <p:nvPr/>
        </p:nvSpPr>
        <p:spPr bwMode="auto">
          <a:xfrm>
            <a:off x="2900363" y="381476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2091" name="Line 11"/>
          <p:cNvSpPr>
            <a:spLocks noChangeShapeType="1"/>
          </p:cNvSpPr>
          <p:nvPr/>
        </p:nvSpPr>
        <p:spPr bwMode="auto">
          <a:xfrm>
            <a:off x="2900363" y="393541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2092" name="Line 12"/>
          <p:cNvSpPr>
            <a:spLocks noChangeShapeType="1"/>
          </p:cNvSpPr>
          <p:nvPr/>
        </p:nvSpPr>
        <p:spPr bwMode="auto">
          <a:xfrm>
            <a:off x="2900363" y="40576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2093" name="Line 13"/>
          <p:cNvSpPr>
            <a:spLocks noChangeShapeType="1"/>
          </p:cNvSpPr>
          <p:nvPr/>
        </p:nvSpPr>
        <p:spPr bwMode="auto">
          <a:xfrm>
            <a:off x="2900363" y="417830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2094" name="Line 14"/>
          <p:cNvSpPr>
            <a:spLocks noChangeShapeType="1"/>
          </p:cNvSpPr>
          <p:nvPr/>
        </p:nvSpPr>
        <p:spPr bwMode="auto">
          <a:xfrm>
            <a:off x="2900363" y="42989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2095" name="Line 15"/>
          <p:cNvSpPr>
            <a:spLocks noChangeShapeType="1"/>
          </p:cNvSpPr>
          <p:nvPr/>
        </p:nvSpPr>
        <p:spPr bwMode="auto">
          <a:xfrm>
            <a:off x="5918200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2096" name="Line 16"/>
          <p:cNvSpPr>
            <a:spLocks noChangeShapeType="1"/>
          </p:cNvSpPr>
          <p:nvPr/>
        </p:nvSpPr>
        <p:spPr bwMode="auto">
          <a:xfrm>
            <a:off x="5618163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2097" name="Line 17"/>
          <p:cNvSpPr>
            <a:spLocks noChangeShapeType="1"/>
          </p:cNvSpPr>
          <p:nvPr/>
        </p:nvSpPr>
        <p:spPr bwMode="auto">
          <a:xfrm>
            <a:off x="5316538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2098" name="Line 18"/>
          <p:cNvSpPr>
            <a:spLocks noChangeShapeType="1"/>
          </p:cNvSpPr>
          <p:nvPr/>
        </p:nvSpPr>
        <p:spPr bwMode="auto">
          <a:xfrm>
            <a:off x="5016500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2099" name="Line 19"/>
          <p:cNvSpPr>
            <a:spLocks noChangeShapeType="1"/>
          </p:cNvSpPr>
          <p:nvPr/>
        </p:nvSpPr>
        <p:spPr bwMode="auto">
          <a:xfrm>
            <a:off x="4716463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2100" name="Line 20"/>
          <p:cNvSpPr>
            <a:spLocks noChangeShapeType="1"/>
          </p:cNvSpPr>
          <p:nvPr/>
        </p:nvSpPr>
        <p:spPr bwMode="auto">
          <a:xfrm>
            <a:off x="4416425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2101" name="Line 21"/>
          <p:cNvSpPr>
            <a:spLocks noChangeShapeType="1"/>
          </p:cNvSpPr>
          <p:nvPr/>
        </p:nvSpPr>
        <p:spPr bwMode="auto">
          <a:xfrm>
            <a:off x="4116388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2102" name="Line 22"/>
          <p:cNvSpPr>
            <a:spLocks noChangeShapeType="1"/>
          </p:cNvSpPr>
          <p:nvPr/>
        </p:nvSpPr>
        <p:spPr bwMode="auto">
          <a:xfrm>
            <a:off x="3816350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2103" name="Line 23"/>
          <p:cNvSpPr>
            <a:spLocks noChangeShapeType="1"/>
          </p:cNvSpPr>
          <p:nvPr/>
        </p:nvSpPr>
        <p:spPr bwMode="auto">
          <a:xfrm>
            <a:off x="3514725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2104" name="Line 24"/>
          <p:cNvSpPr>
            <a:spLocks noChangeShapeType="1"/>
          </p:cNvSpPr>
          <p:nvPr/>
        </p:nvSpPr>
        <p:spPr bwMode="auto">
          <a:xfrm>
            <a:off x="3214688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2105" name="Rectangle 25"/>
          <p:cNvSpPr>
            <a:spLocks noChangeArrowheads="1"/>
          </p:cNvSpPr>
          <p:nvPr/>
        </p:nvSpPr>
        <p:spPr bwMode="auto">
          <a:xfrm>
            <a:off x="2787650" y="3722688"/>
            <a:ext cx="920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2106" name="Rectangle 26"/>
          <p:cNvSpPr>
            <a:spLocks noChangeArrowheads="1"/>
          </p:cNvSpPr>
          <p:nvPr/>
        </p:nvSpPr>
        <p:spPr bwMode="auto">
          <a:xfrm>
            <a:off x="4324350" y="4397375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2107" name="Rectangle 27"/>
          <p:cNvSpPr>
            <a:spLocks noChangeArrowheads="1"/>
          </p:cNvSpPr>
          <p:nvPr/>
        </p:nvSpPr>
        <p:spPr bwMode="auto">
          <a:xfrm>
            <a:off x="7010400" y="5410200"/>
            <a:ext cx="350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339933"/>
                </a:solidFill>
              </a:rPr>
              <a:t>x</a:t>
            </a:r>
          </a:p>
        </p:txBody>
      </p:sp>
      <p:sp>
        <p:nvSpPr>
          <p:cNvPr id="302108" name="Rectangle 28"/>
          <p:cNvSpPr>
            <a:spLocks noChangeArrowheads="1"/>
          </p:cNvSpPr>
          <p:nvPr/>
        </p:nvSpPr>
        <p:spPr bwMode="auto">
          <a:xfrm>
            <a:off x="1295400" y="2362200"/>
            <a:ext cx="655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339933"/>
                </a:solidFill>
              </a:rPr>
              <a:t>f(x)</a:t>
            </a:r>
          </a:p>
        </p:txBody>
      </p:sp>
      <p:sp>
        <p:nvSpPr>
          <p:cNvPr id="302109" name="Rectangle 29"/>
          <p:cNvSpPr>
            <a:spLocks noChangeArrowheads="1"/>
          </p:cNvSpPr>
          <p:nvPr/>
        </p:nvSpPr>
        <p:spPr bwMode="auto">
          <a:xfrm>
            <a:off x="4114800" y="5410200"/>
            <a:ext cx="479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2400" b="1">
                <a:solidFill>
                  <a:srgbClr val="339933"/>
                </a:solidFill>
                <a:cs typeface="Arial" pitchFamily="34" charset="0"/>
              </a:rPr>
              <a:t>μ</a:t>
            </a:r>
          </a:p>
        </p:txBody>
      </p:sp>
      <p:sp>
        <p:nvSpPr>
          <p:cNvPr id="302110" name="Rectangle 30"/>
          <p:cNvSpPr>
            <a:spLocks noChangeArrowheads="1"/>
          </p:cNvSpPr>
          <p:nvPr/>
        </p:nvSpPr>
        <p:spPr bwMode="auto">
          <a:xfrm>
            <a:off x="4495800" y="4191000"/>
            <a:ext cx="479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2400" b="1">
                <a:solidFill>
                  <a:srgbClr val="339933"/>
                </a:solidFill>
                <a:cs typeface="Arial" pitchFamily="34" charset="0"/>
              </a:rPr>
              <a:t>σ</a:t>
            </a:r>
          </a:p>
        </p:txBody>
      </p:sp>
      <p:sp>
        <p:nvSpPr>
          <p:cNvPr id="302111" name="Freeform 31"/>
          <p:cNvSpPr>
            <a:spLocks/>
          </p:cNvSpPr>
          <p:nvPr/>
        </p:nvSpPr>
        <p:spPr bwMode="auto">
          <a:xfrm>
            <a:off x="4267200" y="3429000"/>
            <a:ext cx="2438400" cy="1905000"/>
          </a:xfrm>
          <a:custGeom>
            <a:avLst/>
            <a:gdLst>
              <a:gd name="T0" fmla="*/ 900 w 901"/>
              <a:gd name="T1" fmla="*/ 720 h 721"/>
              <a:gd name="T2" fmla="*/ 805 w 901"/>
              <a:gd name="T3" fmla="*/ 712 h 721"/>
              <a:gd name="T4" fmla="*/ 758 w 901"/>
              <a:gd name="T5" fmla="*/ 704 h 721"/>
              <a:gd name="T6" fmla="*/ 711 w 901"/>
              <a:gd name="T7" fmla="*/ 691 h 721"/>
              <a:gd name="T8" fmla="*/ 663 w 901"/>
              <a:gd name="T9" fmla="*/ 675 h 721"/>
              <a:gd name="T10" fmla="*/ 615 w 901"/>
              <a:gd name="T11" fmla="*/ 653 h 721"/>
              <a:gd name="T12" fmla="*/ 568 w 901"/>
              <a:gd name="T13" fmla="*/ 623 h 721"/>
              <a:gd name="T14" fmla="*/ 473 w 901"/>
              <a:gd name="T15" fmla="*/ 540 h 721"/>
              <a:gd name="T16" fmla="*/ 378 w 901"/>
              <a:gd name="T17" fmla="*/ 422 h 721"/>
              <a:gd name="T18" fmla="*/ 284 w 901"/>
              <a:gd name="T19" fmla="*/ 281 h 721"/>
              <a:gd name="T20" fmla="*/ 236 w 901"/>
              <a:gd name="T21" fmla="*/ 209 h 721"/>
              <a:gd name="T22" fmla="*/ 189 w 901"/>
              <a:gd name="T23" fmla="*/ 142 h 721"/>
              <a:gd name="T24" fmla="*/ 142 w 901"/>
              <a:gd name="T25" fmla="*/ 83 h 721"/>
              <a:gd name="T26" fmla="*/ 94 w 901"/>
              <a:gd name="T27" fmla="*/ 38 h 721"/>
              <a:gd name="T28" fmla="*/ 47 w 901"/>
              <a:gd name="T29" fmla="*/ 9 h 721"/>
              <a:gd name="T30" fmla="*/ 0 w 901"/>
              <a:gd name="T31" fmla="*/ 0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01" h="721">
                <a:moveTo>
                  <a:pt x="900" y="720"/>
                </a:moveTo>
                <a:lnTo>
                  <a:pt x="805" y="712"/>
                </a:lnTo>
                <a:lnTo>
                  <a:pt x="758" y="704"/>
                </a:lnTo>
                <a:lnTo>
                  <a:pt x="711" y="691"/>
                </a:lnTo>
                <a:lnTo>
                  <a:pt x="663" y="675"/>
                </a:lnTo>
                <a:lnTo>
                  <a:pt x="615" y="653"/>
                </a:lnTo>
                <a:lnTo>
                  <a:pt x="568" y="623"/>
                </a:lnTo>
                <a:lnTo>
                  <a:pt x="473" y="540"/>
                </a:lnTo>
                <a:lnTo>
                  <a:pt x="378" y="422"/>
                </a:lnTo>
                <a:lnTo>
                  <a:pt x="284" y="281"/>
                </a:lnTo>
                <a:lnTo>
                  <a:pt x="236" y="209"/>
                </a:lnTo>
                <a:lnTo>
                  <a:pt x="189" y="142"/>
                </a:lnTo>
                <a:lnTo>
                  <a:pt x="142" y="83"/>
                </a:lnTo>
                <a:lnTo>
                  <a:pt x="94" y="38"/>
                </a:lnTo>
                <a:lnTo>
                  <a:pt x="47" y="9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2112" name="Freeform 32"/>
          <p:cNvSpPr>
            <a:spLocks/>
          </p:cNvSpPr>
          <p:nvPr/>
        </p:nvSpPr>
        <p:spPr bwMode="auto">
          <a:xfrm>
            <a:off x="1905000" y="3429000"/>
            <a:ext cx="2344738" cy="1905000"/>
          </a:xfrm>
          <a:custGeom>
            <a:avLst/>
            <a:gdLst>
              <a:gd name="T0" fmla="*/ 0 w 901"/>
              <a:gd name="T1" fmla="*/ 720 h 721"/>
              <a:gd name="T2" fmla="*/ 95 w 901"/>
              <a:gd name="T3" fmla="*/ 712 h 721"/>
              <a:gd name="T4" fmla="*/ 142 w 901"/>
              <a:gd name="T5" fmla="*/ 704 h 721"/>
              <a:gd name="T6" fmla="*/ 189 w 901"/>
              <a:gd name="T7" fmla="*/ 691 h 721"/>
              <a:gd name="T8" fmla="*/ 237 w 901"/>
              <a:gd name="T9" fmla="*/ 675 h 721"/>
              <a:gd name="T10" fmla="*/ 284 w 901"/>
              <a:gd name="T11" fmla="*/ 653 h 721"/>
              <a:gd name="T12" fmla="*/ 331 w 901"/>
              <a:gd name="T13" fmla="*/ 623 h 721"/>
              <a:gd name="T14" fmla="*/ 426 w 901"/>
              <a:gd name="T15" fmla="*/ 540 h 721"/>
              <a:gd name="T16" fmla="*/ 521 w 901"/>
              <a:gd name="T17" fmla="*/ 422 h 721"/>
              <a:gd name="T18" fmla="*/ 616 w 901"/>
              <a:gd name="T19" fmla="*/ 281 h 721"/>
              <a:gd name="T20" fmla="*/ 663 w 901"/>
              <a:gd name="T21" fmla="*/ 209 h 721"/>
              <a:gd name="T22" fmla="*/ 710 w 901"/>
              <a:gd name="T23" fmla="*/ 142 h 721"/>
              <a:gd name="T24" fmla="*/ 757 w 901"/>
              <a:gd name="T25" fmla="*/ 83 h 721"/>
              <a:gd name="T26" fmla="*/ 805 w 901"/>
              <a:gd name="T27" fmla="*/ 38 h 721"/>
              <a:gd name="T28" fmla="*/ 852 w 901"/>
              <a:gd name="T29" fmla="*/ 9 h 721"/>
              <a:gd name="T30" fmla="*/ 900 w 901"/>
              <a:gd name="T31" fmla="*/ 0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01" h="721">
                <a:moveTo>
                  <a:pt x="0" y="720"/>
                </a:moveTo>
                <a:lnTo>
                  <a:pt x="95" y="712"/>
                </a:lnTo>
                <a:lnTo>
                  <a:pt x="142" y="704"/>
                </a:lnTo>
                <a:lnTo>
                  <a:pt x="189" y="691"/>
                </a:lnTo>
                <a:lnTo>
                  <a:pt x="237" y="675"/>
                </a:lnTo>
                <a:lnTo>
                  <a:pt x="284" y="653"/>
                </a:lnTo>
                <a:lnTo>
                  <a:pt x="331" y="623"/>
                </a:lnTo>
                <a:lnTo>
                  <a:pt x="426" y="540"/>
                </a:lnTo>
                <a:lnTo>
                  <a:pt x="521" y="422"/>
                </a:lnTo>
                <a:lnTo>
                  <a:pt x="616" y="281"/>
                </a:lnTo>
                <a:lnTo>
                  <a:pt x="663" y="209"/>
                </a:lnTo>
                <a:lnTo>
                  <a:pt x="710" y="142"/>
                </a:lnTo>
                <a:lnTo>
                  <a:pt x="757" y="83"/>
                </a:lnTo>
                <a:lnTo>
                  <a:pt x="805" y="38"/>
                </a:lnTo>
                <a:lnTo>
                  <a:pt x="852" y="9"/>
                </a:lnTo>
                <a:lnTo>
                  <a:pt x="90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2113" name="Line 33"/>
          <p:cNvSpPr>
            <a:spLocks noChangeShapeType="1"/>
          </p:cNvSpPr>
          <p:nvPr/>
        </p:nvSpPr>
        <p:spPr bwMode="auto">
          <a:xfrm>
            <a:off x="4267200" y="3505200"/>
            <a:ext cx="0" cy="1905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2114" name="Text Box 34"/>
          <p:cNvSpPr txBox="1">
            <a:spLocks noChangeArrowheads="1"/>
          </p:cNvSpPr>
          <p:nvPr/>
        </p:nvSpPr>
        <p:spPr bwMode="auto">
          <a:xfrm>
            <a:off x="2819400" y="2438400"/>
            <a:ext cx="3276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1C1C1C"/>
                </a:solidFill>
              </a:rPr>
              <a:t>Changing</a:t>
            </a:r>
            <a:r>
              <a:rPr lang="en-US" sz="2400">
                <a:solidFill>
                  <a:srgbClr val="1C1C1C"/>
                </a:solidFill>
                <a:sym typeface="Arial" pitchFamily="34" charset="0"/>
              </a:rPr>
              <a:t> </a:t>
            </a:r>
            <a:r>
              <a:rPr lang="el-GR" sz="2400" b="1">
                <a:solidFill>
                  <a:srgbClr val="3333CC"/>
                </a:solidFill>
                <a:cs typeface="Arial" pitchFamily="34" charset="0"/>
              </a:rPr>
              <a:t>μ</a:t>
            </a:r>
            <a:r>
              <a:rPr lang="en-US" sz="2400">
                <a:solidFill>
                  <a:srgbClr val="1C1C1C"/>
                </a:solidFill>
              </a:rPr>
              <a:t> shifts the distribution left or right</a:t>
            </a:r>
            <a:r>
              <a:rPr lang="en-US" sz="24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02115" name="Text Box 35"/>
          <p:cNvSpPr txBox="1">
            <a:spLocks noChangeArrowheads="1"/>
          </p:cNvSpPr>
          <p:nvPr/>
        </p:nvSpPr>
        <p:spPr bwMode="auto">
          <a:xfrm>
            <a:off x="5410200" y="3581400"/>
            <a:ext cx="342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1C1C1C"/>
                </a:solidFill>
              </a:rPr>
              <a:t>Changing</a:t>
            </a:r>
            <a:r>
              <a:rPr lang="en-US" sz="240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l-GR" sz="2400">
                <a:solidFill>
                  <a:srgbClr val="3333CC"/>
                </a:solidFill>
                <a:cs typeface="Arial" pitchFamily="34" charset="0"/>
              </a:rPr>
              <a:t>σ</a:t>
            </a:r>
            <a:r>
              <a:rPr lang="en-US" sz="240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sz="2400">
                <a:solidFill>
                  <a:srgbClr val="1C1C1C"/>
                </a:solidFill>
              </a:rPr>
              <a:t>increases or decreases the spread.</a:t>
            </a:r>
          </a:p>
        </p:txBody>
      </p:sp>
    </p:spTree>
    <p:extLst>
      <p:ext uri="{BB962C8B-B14F-4D97-AF65-F5344CB8AC3E}">
        <p14:creationId xmlns:p14="http://schemas.microsoft.com/office/powerpoint/2010/main" val="141675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4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3EAB144B-B3CC-4E95-B699-AD7FF4410894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03110" name="Rectangle 6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9048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 anchorCtr="1"/>
          <a:lstStyle/>
          <a:p>
            <a:pPr defTabSz="914400">
              <a:lnSpc>
                <a:spcPct val="95000"/>
              </a:lnSpc>
            </a:pPr>
            <a:r>
              <a:rPr lang="en-US" sz="4000"/>
              <a:t>Finding Normal Probabilities</a:t>
            </a:r>
            <a:r>
              <a:rPr lang="en-US">
                <a:solidFill>
                  <a:srgbClr val="F8F8F8"/>
                </a:solidFill>
              </a:rPr>
              <a:t>  </a:t>
            </a:r>
          </a:p>
        </p:txBody>
      </p:sp>
      <p:sp>
        <p:nvSpPr>
          <p:cNvPr id="303111" name="Rectangle 7"/>
          <p:cNvSpPr>
            <a:spLocks noChangeArrowheads="1"/>
          </p:cNvSpPr>
          <p:nvPr/>
        </p:nvSpPr>
        <p:spPr bwMode="auto">
          <a:xfrm>
            <a:off x="427038" y="1798638"/>
            <a:ext cx="2805112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</a:rPr>
              <a:t>Probability is the </a:t>
            </a:r>
            <a:br>
              <a:rPr lang="en-US" sz="2400" b="1">
                <a:solidFill>
                  <a:srgbClr val="FFFFFF"/>
                </a:solidFill>
              </a:rPr>
            </a:br>
            <a:r>
              <a:rPr lang="en-US" sz="2400" b="1">
                <a:solidFill>
                  <a:srgbClr val="FFFFFF"/>
                </a:solidFill>
              </a:rPr>
              <a:t>area under the</a:t>
            </a:r>
            <a:br>
              <a:rPr lang="en-US" sz="2400" b="1">
                <a:solidFill>
                  <a:srgbClr val="FFFFFF"/>
                </a:solidFill>
              </a:rPr>
            </a:br>
            <a:r>
              <a:rPr lang="en-US" sz="2400" b="1">
                <a:solidFill>
                  <a:srgbClr val="FFFFFF"/>
                </a:solidFill>
              </a:rPr>
              <a:t>curve!</a:t>
            </a:r>
          </a:p>
        </p:txBody>
      </p:sp>
      <p:sp>
        <p:nvSpPr>
          <p:cNvPr id="303112" name="Freeform 8"/>
          <p:cNvSpPr>
            <a:spLocks/>
          </p:cNvSpPr>
          <p:nvPr/>
        </p:nvSpPr>
        <p:spPr bwMode="auto">
          <a:xfrm>
            <a:off x="4313238" y="3609975"/>
            <a:ext cx="869950" cy="2041525"/>
          </a:xfrm>
          <a:custGeom>
            <a:avLst/>
            <a:gdLst>
              <a:gd name="T0" fmla="*/ 87 w 548"/>
              <a:gd name="T1" fmla="*/ 27 h 1286"/>
              <a:gd name="T2" fmla="*/ 150 w 548"/>
              <a:gd name="T3" fmla="*/ 60 h 1286"/>
              <a:gd name="T4" fmla="*/ 243 w 548"/>
              <a:gd name="T5" fmla="*/ 174 h 1286"/>
              <a:gd name="T6" fmla="*/ 318 w 548"/>
              <a:gd name="T7" fmla="*/ 288 h 1286"/>
              <a:gd name="T8" fmla="*/ 408 w 548"/>
              <a:gd name="T9" fmla="*/ 447 h 1286"/>
              <a:gd name="T10" fmla="*/ 483 w 548"/>
              <a:gd name="T11" fmla="*/ 585 h 1286"/>
              <a:gd name="T12" fmla="*/ 543 w 548"/>
              <a:gd name="T13" fmla="*/ 678 h 1286"/>
              <a:gd name="T14" fmla="*/ 548 w 548"/>
              <a:gd name="T15" fmla="*/ 1286 h 1286"/>
              <a:gd name="T16" fmla="*/ 0 w 548"/>
              <a:gd name="T17" fmla="*/ 1286 h 1286"/>
              <a:gd name="T18" fmla="*/ 0 w 548"/>
              <a:gd name="T19" fmla="*/ 0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48" h="1286">
                <a:moveTo>
                  <a:pt x="87" y="27"/>
                </a:moveTo>
                <a:lnTo>
                  <a:pt x="150" y="60"/>
                </a:lnTo>
                <a:lnTo>
                  <a:pt x="243" y="174"/>
                </a:lnTo>
                <a:lnTo>
                  <a:pt x="318" y="288"/>
                </a:lnTo>
                <a:lnTo>
                  <a:pt x="408" y="447"/>
                </a:lnTo>
                <a:lnTo>
                  <a:pt x="483" y="585"/>
                </a:lnTo>
                <a:lnTo>
                  <a:pt x="543" y="678"/>
                </a:lnTo>
                <a:lnTo>
                  <a:pt x="548" y="1286"/>
                </a:lnTo>
                <a:lnTo>
                  <a:pt x="0" y="1286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3113" name="Rectangle 9"/>
          <p:cNvSpPr>
            <a:spLocks noChangeArrowheads="1"/>
          </p:cNvSpPr>
          <p:nvPr/>
        </p:nvSpPr>
        <p:spPr bwMode="auto">
          <a:xfrm>
            <a:off x="4160838" y="5576888"/>
            <a:ext cx="37147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700" b="1">
                <a:solidFill>
                  <a:srgbClr val="33CC33"/>
                </a:solidFill>
              </a:rPr>
              <a:t>a</a:t>
            </a:r>
          </a:p>
        </p:txBody>
      </p:sp>
      <p:sp>
        <p:nvSpPr>
          <p:cNvPr id="303114" name="Freeform 10"/>
          <p:cNvSpPr>
            <a:spLocks/>
          </p:cNvSpPr>
          <p:nvPr/>
        </p:nvSpPr>
        <p:spPr bwMode="auto">
          <a:xfrm>
            <a:off x="4332288" y="3606800"/>
            <a:ext cx="322262" cy="209550"/>
          </a:xfrm>
          <a:custGeom>
            <a:avLst/>
            <a:gdLst>
              <a:gd name="T0" fmla="*/ 0 w 203"/>
              <a:gd name="T1" fmla="*/ 2 h 132"/>
              <a:gd name="T2" fmla="*/ 27 w 203"/>
              <a:gd name="T3" fmla="*/ 0 h 132"/>
              <a:gd name="T4" fmla="*/ 54 w 203"/>
              <a:gd name="T5" fmla="*/ 3 h 132"/>
              <a:gd name="T6" fmla="*/ 79 w 203"/>
              <a:gd name="T7" fmla="*/ 14 h 132"/>
              <a:gd name="T8" fmla="*/ 101 w 203"/>
              <a:gd name="T9" fmla="*/ 28 h 132"/>
              <a:gd name="T10" fmla="*/ 121 w 203"/>
              <a:gd name="T11" fmla="*/ 45 h 132"/>
              <a:gd name="T12" fmla="*/ 135 w 203"/>
              <a:gd name="T13" fmla="*/ 67 h 132"/>
              <a:gd name="T14" fmla="*/ 202 w 203"/>
              <a:gd name="T15" fmla="*/ 131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3" h="132">
                <a:moveTo>
                  <a:pt x="0" y="2"/>
                </a:moveTo>
                <a:lnTo>
                  <a:pt x="27" y="0"/>
                </a:lnTo>
                <a:lnTo>
                  <a:pt x="54" y="3"/>
                </a:lnTo>
                <a:lnTo>
                  <a:pt x="79" y="14"/>
                </a:lnTo>
                <a:lnTo>
                  <a:pt x="101" y="28"/>
                </a:lnTo>
                <a:lnTo>
                  <a:pt x="121" y="45"/>
                </a:lnTo>
                <a:lnTo>
                  <a:pt x="135" y="67"/>
                </a:lnTo>
                <a:lnTo>
                  <a:pt x="202" y="1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3115" name="Rectangle 11"/>
          <p:cNvSpPr>
            <a:spLocks noChangeArrowheads="1"/>
          </p:cNvSpPr>
          <p:nvPr/>
        </p:nvSpPr>
        <p:spPr bwMode="auto">
          <a:xfrm>
            <a:off x="4999038" y="5576888"/>
            <a:ext cx="3905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700" b="1">
                <a:solidFill>
                  <a:srgbClr val="FF6600"/>
                </a:solidFill>
              </a:rPr>
              <a:t>b</a:t>
            </a:r>
          </a:p>
        </p:txBody>
      </p:sp>
      <p:sp>
        <p:nvSpPr>
          <p:cNvPr id="303116" name="Rectangle 12"/>
          <p:cNvSpPr>
            <a:spLocks noChangeArrowheads="1"/>
          </p:cNvSpPr>
          <p:nvPr/>
        </p:nvSpPr>
        <p:spPr bwMode="auto">
          <a:xfrm>
            <a:off x="6864350" y="5562600"/>
            <a:ext cx="350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303117" name="Freeform 13"/>
          <p:cNvSpPr>
            <a:spLocks/>
          </p:cNvSpPr>
          <p:nvPr/>
        </p:nvSpPr>
        <p:spPr bwMode="auto">
          <a:xfrm>
            <a:off x="4332288" y="3609975"/>
            <a:ext cx="2154237" cy="1981200"/>
          </a:xfrm>
          <a:custGeom>
            <a:avLst/>
            <a:gdLst>
              <a:gd name="T0" fmla="*/ 1356 w 1357"/>
              <a:gd name="T1" fmla="*/ 1247 h 1248"/>
              <a:gd name="T2" fmla="*/ 1213 w 1357"/>
              <a:gd name="T3" fmla="*/ 1232 h 1248"/>
              <a:gd name="T4" fmla="*/ 1141 w 1357"/>
              <a:gd name="T5" fmla="*/ 1218 h 1248"/>
              <a:gd name="T6" fmla="*/ 1070 w 1357"/>
              <a:gd name="T7" fmla="*/ 1199 h 1248"/>
              <a:gd name="T8" fmla="*/ 1000 w 1357"/>
              <a:gd name="T9" fmla="*/ 1170 h 1248"/>
              <a:gd name="T10" fmla="*/ 927 w 1357"/>
              <a:gd name="T11" fmla="*/ 1132 h 1248"/>
              <a:gd name="T12" fmla="*/ 857 w 1357"/>
              <a:gd name="T13" fmla="*/ 1080 h 1248"/>
              <a:gd name="T14" fmla="*/ 714 w 1357"/>
              <a:gd name="T15" fmla="*/ 935 h 1248"/>
              <a:gd name="T16" fmla="*/ 571 w 1357"/>
              <a:gd name="T17" fmla="*/ 731 h 1248"/>
              <a:gd name="T18" fmla="*/ 428 w 1357"/>
              <a:gd name="T19" fmla="*/ 487 h 1248"/>
              <a:gd name="T20" fmla="*/ 356 w 1357"/>
              <a:gd name="T21" fmla="*/ 363 h 1248"/>
              <a:gd name="T22" fmla="*/ 286 w 1357"/>
              <a:gd name="T23" fmla="*/ 247 h 1248"/>
              <a:gd name="T24" fmla="*/ 213 w 1357"/>
              <a:gd name="T25" fmla="*/ 145 h 1248"/>
              <a:gd name="T26" fmla="*/ 143 w 1357"/>
              <a:gd name="T27" fmla="*/ 67 h 1248"/>
              <a:gd name="T28" fmla="*/ 70 w 1357"/>
              <a:gd name="T29" fmla="*/ 17 h 1248"/>
              <a:gd name="T30" fmla="*/ 0 w 1357"/>
              <a:gd name="T31" fmla="*/ 0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57" h="1248">
                <a:moveTo>
                  <a:pt x="1356" y="1247"/>
                </a:moveTo>
                <a:lnTo>
                  <a:pt x="1213" y="1232"/>
                </a:lnTo>
                <a:lnTo>
                  <a:pt x="1141" y="1218"/>
                </a:lnTo>
                <a:lnTo>
                  <a:pt x="1070" y="1199"/>
                </a:lnTo>
                <a:lnTo>
                  <a:pt x="1000" y="1170"/>
                </a:lnTo>
                <a:lnTo>
                  <a:pt x="927" y="1132"/>
                </a:lnTo>
                <a:lnTo>
                  <a:pt x="857" y="1080"/>
                </a:lnTo>
                <a:lnTo>
                  <a:pt x="714" y="935"/>
                </a:lnTo>
                <a:lnTo>
                  <a:pt x="571" y="731"/>
                </a:lnTo>
                <a:lnTo>
                  <a:pt x="428" y="487"/>
                </a:lnTo>
                <a:lnTo>
                  <a:pt x="356" y="363"/>
                </a:lnTo>
                <a:lnTo>
                  <a:pt x="286" y="247"/>
                </a:lnTo>
                <a:lnTo>
                  <a:pt x="213" y="145"/>
                </a:lnTo>
                <a:lnTo>
                  <a:pt x="143" y="67"/>
                </a:lnTo>
                <a:lnTo>
                  <a:pt x="70" y="17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3118" name="Freeform 14"/>
          <p:cNvSpPr>
            <a:spLocks/>
          </p:cNvSpPr>
          <p:nvPr/>
        </p:nvSpPr>
        <p:spPr bwMode="auto">
          <a:xfrm>
            <a:off x="2179638" y="3609975"/>
            <a:ext cx="2138362" cy="1965325"/>
          </a:xfrm>
          <a:custGeom>
            <a:avLst/>
            <a:gdLst>
              <a:gd name="T0" fmla="*/ 0 w 1347"/>
              <a:gd name="T1" fmla="*/ 1238 h 1238"/>
              <a:gd name="T2" fmla="*/ 143 w 1347"/>
              <a:gd name="T3" fmla="*/ 1223 h 1238"/>
              <a:gd name="T4" fmla="*/ 213 w 1347"/>
              <a:gd name="T5" fmla="*/ 1209 h 1238"/>
              <a:gd name="T6" fmla="*/ 285 w 1347"/>
              <a:gd name="T7" fmla="*/ 1190 h 1238"/>
              <a:gd name="T8" fmla="*/ 356 w 1347"/>
              <a:gd name="T9" fmla="*/ 1161 h 1238"/>
              <a:gd name="T10" fmla="*/ 428 w 1347"/>
              <a:gd name="T11" fmla="*/ 1123 h 1238"/>
              <a:gd name="T12" fmla="*/ 499 w 1347"/>
              <a:gd name="T13" fmla="*/ 1071 h 1238"/>
              <a:gd name="T14" fmla="*/ 642 w 1347"/>
              <a:gd name="T15" fmla="*/ 926 h 1238"/>
              <a:gd name="T16" fmla="*/ 784 w 1347"/>
              <a:gd name="T17" fmla="*/ 722 h 1238"/>
              <a:gd name="T18" fmla="*/ 927 w 1347"/>
              <a:gd name="T19" fmla="*/ 478 h 1238"/>
              <a:gd name="T20" fmla="*/ 1000 w 1347"/>
              <a:gd name="T21" fmla="*/ 354 h 1238"/>
              <a:gd name="T22" fmla="*/ 1070 w 1347"/>
              <a:gd name="T23" fmla="*/ 238 h 1238"/>
              <a:gd name="T24" fmla="*/ 1141 w 1347"/>
              <a:gd name="T25" fmla="*/ 136 h 1238"/>
              <a:gd name="T26" fmla="*/ 1213 w 1347"/>
              <a:gd name="T27" fmla="*/ 58 h 1238"/>
              <a:gd name="T28" fmla="*/ 1284 w 1347"/>
              <a:gd name="T29" fmla="*/ 8 h 1238"/>
              <a:gd name="T30" fmla="*/ 1347 w 1347"/>
              <a:gd name="T31" fmla="*/ 0 h 1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47" h="1238">
                <a:moveTo>
                  <a:pt x="0" y="1238"/>
                </a:moveTo>
                <a:lnTo>
                  <a:pt x="143" y="1223"/>
                </a:lnTo>
                <a:lnTo>
                  <a:pt x="213" y="1209"/>
                </a:lnTo>
                <a:lnTo>
                  <a:pt x="285" y="1190"/>
                </a:lnTo>
                <a:lnTo>
                  <a:pt x="356" y="1161"/>
                </a:lnTo>
                <a:lnTo>
                  <a:pt x="428" y="1123"/>
                </a:lnTo>
                <a:lnTo>
                  <a:pt x="499" y="1071"/>
                </a:lnTo>
                <a:lnTo>
                  <a:pt x="642" y="926"/>
                </a:lnTo>
                <a:lnTo>
                  <a:pt x="784" y="722"/>
                </a:lnTo>
                <a:lnTo>
                  <a:pt x="927" y="478"/>
                </a:lnTo>
                <a:lnTo>
                  <a:pt x="1000" y="354"/>
                </a:lnTo>
                <a:lnTo>
                  <a:pt x="1070" y="238"/>
                </a:lnTo>
                <a:lnTo>
                  <a:pt x="1141" y="136"/>
                </a:lnTo>
                <a:lnTo>
                  <a:pt x="1213" y="58"/>
                </a:lnTo>
                <a:lnTo>
                  <a:pt x="1284" y="8"/>
                </a:lnTo>
                <a:lnTo>
                  <a:pt x="1347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3119" name="Freeform 15"/>
          <p:cNvSpPr>
            <a:spLocks/>
          </p:cNvSpPr>
          <p:nvPr/>
        </p:nvSpPr>
        <p:spPr bwMode="auto">
          <a:xfrm>
            <a:off x="1835150" y="3657600"/>
            <a:ext cx="5181600" cy="1981200"/>
          </a:xfrm>
          <a:custGeom>
            <a:avLst/>
            <a:gdLst>
              <a:gd name="T0" fmla="*/ 0 w 2764"/>
              <a:gd name="T1" fmla="*/ 0 h 1245"/>
              <a:gd name="T2" fmla="*/ 0 w 2764"/>
              <a:gd name="T3" fmla="*/ 1244 h 1245"/>
              <a:gd name="T4" fmla="*/ 2763 w 2764"/>
              <a:gd name="T5" fmla="*/ 1244 h 1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4" h="1245">
                <a:moveTo>
                  <a:pt x="0" y="0"/>
                </a:moveTo>
                <a:lnTo>
                  <a:pt x="0" y="1244"/>
                </a:lnTo>
                <a:lnTo>
                  <a:pt x="2763" y="124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3120" name="Line 16"/>
          <p:cNvSpPr>
            <a:spLocks noChangeShapeType="1"/>
          </p:cNvSpPr>
          <p:nvPr/>
        </p:nvSpPr>
        <p:spPr bwMode="auto">
          <a:xfrm>
            <a:off x="2152650" y="3609975"/>
            <a:ext cx="1588" cy="0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3121" name="Line 17"/>
          <p:cNvSpPr>
            <a:spLocks noChangeShapeType="1"/>
          </p:cNvSpPr>
          <p:nvPr/>
        </p:nvSpPr>
        <p:spPr bwMode="auto">
          <a:xfrm>
            <a:off x="2152650" y="3806825"/>
            <a:ext cx="1588" cy="0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3122" name="Line 18"/>
          <p:cNvSpPr>
            <a:spLocks noChangeShapeType="1"/>
          </p:cNvSpPr>
          <p:nvPr/>
        </p:nvSpPr>
        <p:spPr bwMode="auto">
          <a:xfrm>
            <a:off x="2152650" y="4003675"/>
            <a:ext cx="1588" cy="0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3123" name="Line 19"/>
          <p:cNvSpPr>
            <a:spLocks noChangeShapeType="1"/>
          </p:cNvSpPr>
          <p:nvPr/>
        </p:nvSpPr>
        <p:spPr bwMode="auto">
          <a:xfrm>
            <a:off x="2152650" y="4202113"/>
            <a:ext cx="1588" cy="0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3124" name="Line 20"/>
          <p:cNvSpPr>
            <a:spLocks noChangeShapeType="1"/>
          </p:cNvSpPr>
          <p:nvPr/>
        </p:nvSpPr>
        <p:spPr bwMode="auto">
          <a:xfrm>
            <a:off x="2152650" y="4398963"/>
            <a:ext cx="1588" cy="0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3125" name="Line 21"/>
          <p:cNvSpPr>
            <a:spLocks noChangeShapeType="1"/>
          </p:cNvSpPr>
          <p:nvPr/>
        </p:nvSpPr>
        <p:spPr bwMode="auto">
          <a:xfrm>
            <a:off x="2152650" y="4597400"/>
            <a:ext cx="1588" cy="0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3126" name="Line 22"/>
          <p:cNvSpPr>
            <a:spLocks noChangeShapeType="1"/>
          </p:cNvSpPr>
          <p:nvPr/>
        </p:nvSpPr>
        <p:spPr bwMode="auto">
          <a:xfrm>
            <a:off x="2152650" y="4794250"/>
            <a:ext cx="1588" cy="0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3127" name="Line 23"/>
          <p:cNvSpPr>
            <a:spLocks noChangeShapeType="1"/>
          </p:cNvSpPr>
          <p:nvPr/>
        </p:nvSpPr>
        <p:spPr bwMode="auto">
          <a:xfrm>
            <a:off x="2152650" y="4992688"/>
            <a:ext cx="1588" cy="0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3128" name="Line 24"/>
          <p:cNvSpPr>
            <a:spLocks noChangeShapeType="1"/>
          </p:cNvSpPr>
          <p:nvPr/>
        </p:nvSpPr>
        <p:spPr bwMode="auto">
          <a:xfrm>
            <a:off x="2152650" y="5189538"/>
            <a:ext cx="1588" cy="0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3129" name="Line 25"/>
          <p:cNvSpPr>
            <a:spLocks noChangeShapeType="1"/>
          </p:cNvSpPr>
          <p:nvPr/>
        </p:nvSpPr>
        <p:spPr bwMode="auto">
          <a:xfrm>
            <a:off x="2152650" y="5386388"/>
            <a:ext cx="1588" cy="0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3130" name="Line 26"/>
          <p:cNvSpPr>
            <a:spLocks noChangeShapeType="1"/>
          </p:cNvSpPr>
          <p:nvPr/>
        </p:nvSpPr>
        <p:spPr bwMode="auto">
          <a:xfrm>
            <a:off x="6565900" y="56070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3131" name="Line 27"/>
          <p:cNvSpPr>
            <a:spLocks noChangeShapeType="1"/>
          </p:cNvSpPr>
          <p:nvPr/>
        </p:nvSpPr>
        <p:spPr bwMode="auto">
          <a:xfrm>
            <a:off x="6126163" y="56070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3132" name="Line 28"/>
          <p:cNvSpPr>
            <a:spLocks noChangeShapeType="1"/>
          </p:cNvSpPr>
          <p:nvPr/>
        </p:nvSpPr>
        <p:spPr bwMode="auto">
          <a:xfrm>
            <a:off x="5686425" y="56070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3133" name="Line 29"/>
          <p:cNvSpPr>
            <a:spLocks noChangeShapeType="1"/>
          </p:cNvSpPr>
          <p:nvPr/>
        </p:nvSpPr>
        <p:spPr bwMode="auto">
          <a:xfrm>
            <a:off x="5249863" y="56070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3134" name="Line 30"/>
          <p:cNvSpPr>
            <a:spLocks noChangeShapeType="1"/>
          </p:cNvSpPr>
          <p:nvPr/>
        </p:nvSpPr>
        <p:spPr bwMode="auto">
          <a:xfrm>
            <a:off x="4811713" y="56070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3135" name="Line 31"/>
          <p:cNvSpPr>
            <a:spLocks noChangeShapeType="1"/>
          </p:cNvSpPr>
          <p:nvPr/>
        </p:nvSpPr>
        <p:spPr bwMode="auto">
          <a:xfrm>
            <a:off x="4371975" y="56070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3136" name="Line 32"/>
          <p:cNvSpPr>
            <a:spLocks noChangeShapeType="1"/>
          </p:cNvSpPr>
          <p:nvPr/>
        </p:nvSpPr>
        <p:spPr bwMode="auto">
          <a:xfrm>
            <a:off x="3933825" y="56070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3137" name="Line 33"/>
          <p:cNvSpPr>
            <a:spLocks noChangeShapeType="1"/>
          </p:cNvSpPr>
          <p:nvPr/>
        </p:nvSpPr>
        <p:spPr bwMode="auto">
          <a:xfrm>
            <a:off x="3494088" y="56070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3138" name="Line 34"/>
          <p:cNvSpPr>
            <a:spLocks noChangeShapeType="1"/>
          </p:cNvSpPr>
          <p:nvPr/>
        </p:nvSpPr>
        <p:spPr bwMode="auto">
          <a:xfrm>
            <a:off x="3057525" y="56070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3139" name="Line 35"/>
          <p:cNvSpPr>
            <a:spLocks noChangeShapeType="1"/>
          </p:cNvSpPr>
          <p:nvPr/>
        </p:nvSpPr>
        <p:spPr bwMode="auto">
          <a:xfrm>
            <a:off x="2617788" y="56070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3140" name="Rectangle 36"/>
          <p:cNvSpPr>
            <a:spLocks noChangeArrowheads="1"/>
          </p:cNvSpPr>
          <p:nvPr/>
        </p:nvSpPr>
        <p:spPr bwMode="auto">
          <a:xfrm>
            <a:off x="1808163" y="4505325"/>
            <a:ext cx="920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3141" name="Rectangle 37"/>
          <p:cNvSpPr>
            <a:spLocks noChangeArrowheads="1"/>
          </p:cNvSpPr>
          <p:nvPr/>
        </p:nvSpPr>
        <p:spPr bwMode="auto">
          <a:xfrm>
            <a:off x="6473825" y="5784850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3142" name="Rectangle 38"/>
          <p:cNvSpPr>
            <a:spLocks noChangeArrowheads="1"/>
          </p:cNvSpPr>
          <p:nvPr/>
        </p:nvSpPr>
        <p:spPr bwMode="auto">
          <a:xfrm>
            <a:off x="1377950" y="3124200"/>
            <a:ext cx="655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339933"/>
                </a:solidFill>
              </a:rPr>
              <a:t>f(x)</a:t>
            </a:r>
          </a:p>
        </p:txBody>
      </p:sp>
      <p:sp>
        <p:nvSpPr>
          <p:cNvPr id="303143" name="Rectangle 39"/>
          <p:cNvSpPr>
            <a:spLocks noChangeArrowheads="1"/>
          </p:cNvSpPr>
          <p:nvPr/>
        </p:nvSpPr>
        <p:spPr bwMode="auto">
          <a:xfrm>
            <a:off x="5303838" y="3214688"/>
            <a:ext cx="42703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0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303144" name="Rectangle 40"/>
          <p:cNvSpPr>
            <a:spLocks noChangeArrowheads="1"/>
          </p:cNvSpPr>
          <p:nvPr/>
        </p:nvSpPr>
        <p:spPr bwMode="auto">
          <a:xfrm>
            <a:off x="5761038" y="3214688"/>
            <a:ext cx="385762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00" b="1">
                <a:solidFill>
                  <a:srgbClr val="33CC33"/>
                </a:solidFill>
              </a:rPr>
              <a:t>a</a:t>
            </a:r>
          </a:p>
        </p:txBody>
      </p:sp>
      <p:sp>
        <p:nvSpPr>
          <p:cNvPr id="303145" name="Rectangle 41"/>
          <p:cNvSpPr>
            <a:spLocks noChangeArrowheads="1"/>
          </p:cNvSpPr>
          <p:nvPr/>
        </p:nvSpPr>
        <p:spPr bwMode="auto">
          <a:xfrm>
            <a:off x="6446838" y="3214688"/>
            <a:ext cx="385762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00" b="1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303146" name="Rectangle 42"/>
          <p:cNvSpPr>
            <a:spLocks noChangeArrowheads="1"/>
          </p:cNvSpPr>
          <p:nvPr/>
        </p:nvSpPr>
        <p:spPr bwMode="auto">
          <a:xfrm>
            <a:off x="7132638" y="3214688"/>
            <a:ext cx="406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00" b="1">
                <a:solidFill>
                  <a:srgbClr val="FF6600"/>
                </a:solidFill>
              </a:rPr>
              <a:t>b</a:t>
            </a:r>
          </a:p>
        </p:txBody>
      </p:sp>
      <p:sp>
        <p:nvSpPr>
          <p:cNvPr id="303147" name="Rectangle 43"/>
          <p:cNvSpPr>
            <a:spLocks noChangeArrowheads="1"/>
          </p:cNvSpPr>
          <p:nvPr/>
        </p:nvSpPr>
        <p:spPr bwMode="auto">
          <a:xfrm>
            <a:off x="5608638" y="3214688"/>
            <a:ext cx="303212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00">
                <a:solidFill>
                  <a:srgbClr val="000000"/>
                </a:solidFill>
              </a:rPr>
              <a:t>(</a:t>
            </a:r>
          </a:p>
        </p:txBody>
      </p:sp>
      <p:sp>
        <p:nvSpPr>
          <p:cNvPr id="303148" name="Rectangle 44"/>
          <p:cNvSpPr>
            <a:spLocks noChangeArrowheads="1"/>
          </p:cNvSpPr>
          <p:nvPr/>
        </p:nvSpPr>
        <p:spPr bwMode="auto">
          <a:xfrm>
            <a:off x="7392988" y="3170238"/>
            <a:ext cx="303212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0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303150" name="Rectangle 46"/>
          <p:cNvSpPr>
            <a:spLocks noChangeArrowheads="1"/>
          </p:cNvSpPr>
          <p:nvPr/>
        </p:nvSpPr>
        <p:spPr bwMode="auto">
          <a:xfrm>
            <a:off x="6065838" y="3214688"/>
            <a:ext cx="38258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00">
                <a:solidFill>
                  <a:srgbClr val="000000"/>
                </a:solidFill>
                <a:latin typeface="Symbol" pitchFamily="18" charset="2"/>
              </a:rPr>
              <a:t></a:t>
            </a:r>
          </a:p>
        </p:txBody>
      </p:sp>
      <p:sp>
        <p:nvSpPr>
          <p:cNvPr id="303151" name="Rectangle 47"/>
          <p:cNvSpPr>
            <a:spLocks noChangeArrowheads="1"/>
          </p:cNvSpPr>
          <p:nvPr/>
        </p:nvSpPr>
        <p:spPr bwMode="auto">
          <a:xfrm>
            <a:off x="6827838" y="3214688"/>
            <a:ext cx="38258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00" b="1">
                <a:solidFill>
                  <a:srgbClr val="000000"/>
                </a:solidFill>
                <a:latin typeface="Symbol" pitchFamily="18" charset="2"/>
              </a:rPr>
              <a:t></a:t>
            </a:r>
          </a:p>
        </p:txBody>
      </p:sp>
      <p:sp>
        <p:nvSpPr>
          <p:cNvPr id="303193" name="Rectangle 89"/>
          <p:cNvSpPr>
            <a:spLocks noChangeArrowheads="1"/>
          </p:cNvSpPr>
          <p:nvPr/>
        </p:nvSpPr>
        <p:spPr bwMode="auto">
          <a:xfrm>
            <a:off x="1371600" y="1905000"/>
            <a:ext cx="67818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00">
                <a:solidFill>
                  <a:srgbClr val="3333CC"/>
                </a:solidFill>
              </a:rPr>
              <a:t>Probability is measured by the area under the curve</a:t>
            </a:r>
          </a:p>
        </p:txBody>
      </p:sp>
      <p:sp>
        <p:nvSpPr>
          <p:cNvPr id="303194" name="Line 90"/>
          <p:cNvSpPr>
            <a:spLocks noChangeShapeType="1"/>
          </p:cNvSpPr>
          <p:nvPr/>
        </p:nvSpPr>
        <p:spPr bwMode="auto">
          <a:xfrm flipH="1">
            <a:off x="4770438" y="3519488"/>
            <a:ext cx="533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420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9200004F-0E2A-4781-A78B-A6EC2D066F9E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05154" name="Freeform 2"/>
          <p:cNvSpPr>
            <a:spLocks/>
          </p:cNvSpPr>
          <p:nvPr/>
        </p:nvSpPr>
        <p:spPr bwMode="auto">
          <a:xfrm>
            <a:off x="1600200" y="3048000"/>
            <a:ext cx="5486400" cy="2438400"/>
          </a:xfrm>
          <a:custGeom>
            <a:avLst/>
            <a:gdLst>
              <a:gd name="T0" fmla="*/ 0 w 1893"/>
              <a:gd name="T1" fmla="*/ 0 h 765"/>
              <a:gd name="T2" fmla="*/ 0 w 1893"/>
              <a:gd name="T3" fmla="*/ 764 h 765"/>
              <a:gd name="T4" fmla="*/ 1892 w 1893"/>
              <a:gd name="T5" fmla="*/ 764 h 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93" h="765">
                <a:moveTo>
                  <a:pt x="0" y="0"/>
                </a:moveTo>
                <a:lnTo>
                  <a:pt x="0" y="764"/>
                </a:lnTo>
                <a:lnTo>
                  <a:pt x="1892" y="764"/>
                </a:lnTo>
              </a:path>
            </a:pathLst>
          </a:custGeom>
          <a:noFill/>
          <a:ln w="254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5155" name="Rectangle 3"/>
          <p:cNvSpPr>
            <a:spLocks noChangeArrowheads="1"/>
          </p:cNvSpPr>
          <p:nvPr/>
        </p:nvSpPr>
        <p:spPr bwMode="auto">
          <a:xfrm>
            <a:off x="914400" y="2819400"/>
            <a:ext cx="655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339933"/>
                </a:solidFill>
              </a:rPr>
              <a:t>f(x)</a:t>
            </a:r>
          </a:p>
        </p:txBody>
      </p:sp>
      <p:sp>
        <p:nvSpPr>
          <p:cNvPr id="305156" name="Freeform 4"/>
          <p:cNvSpPr>
            <a:spLocks/>
          </p:cNvSpPr>
          <p:nvPr/>
        </p:nvSpPr>
        <p:spPr bwMode="auto">
          <a:xfrm>
            <a:off x="4495800" y="3505200"/>
            <a:ext cx="2438400" cy="1905000"/>
          </a:xfrm>
          <a:custGeom>
            <a:avLst/>
            <a:gdLst>
              <a:gd name="T0" fmla="*/ 900 w 901"/>
              <a:gd name="T1" fmla="*/ 720 h 721"/>
              <a:gd name="T2" fmla="*/ 805 w 901"/>
              <a:gd name="T3" fmla="*/ 712 h 721"/>
              <a:gd name="T4" fmla="*/ 758 w 901"/>
              <a:gd name="T5" fmla="*/ 704 h 721"/>
              <a:gd name="T6" fmla="*/ 711 w 901"/>
              <a:gd name="T7" fmla="*/ 691 h 721"/>
              <a:gd name="T8" fmla="*/ 663 w 901"/>
              <a:gd name="T9" fmla="*/ 675 h 721"/>
              <a:gd name="T10" fmla="*/ 615 w 901"/>
              <a:gd name="T11" fmla="*/ 653 h 721"/>
              <a:gd name="T12" fmla="*/ 568 w 901"/>
              <a:gd name="T13" fmla="*/ 623 h 721"/>
              <a:gd name="T14" fmla="*/ 473 w 901"/>
              <a:gd name="T15" fmla="*/ 540 h 721"/>
              <a:gd name="T16" fmla="*/ 378 w 901"/>
              <a:gd name="T17" fmla="*/ 422 h 721"/>
              <a:gd name="T18" fmla="*/ 284 w 901"/>
              <a:gd name="T19" fmla="*/ 281 h 721"/>
              <a:gd name="T20" fmla="*/ 236 w 901"/>
              <a:gd name="T21" fmla="*/ 209 h 721"/>
              <a:gd name="T22" fmla="*/ 189 w 901"/>
              <a:gd name="T23" fmla="*/ 142 h 721"/>
              <a:gd name="T24" fmla="*/ 142 w 901"/>
              <a:gd name="T25" fmla="*/ 83 h 721"/>
              <a:gd name="T26" fmla="*/ 94 w 901"/>
              <a:gd name="T27" fmla="*/ 38 h 721"/>
              <a:gd name="T28" fmla="*/ 47 w 901"/>
              <a:gd name="T29" fmla="*/ 9 h 721"/>
              <a:gd name="T30" fmla="*/ 0 w 901"/>
              <a:gd name="T31" fmla="*/ 0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01" h="721">
                <a:moveTo>
                  <a:pt x="900" y="720"/>
                </a:moveTo>
                <a:lnTo>
                  <a:pt x="805" y="712"/>
                </a:lnTo>
                <a:lnTo>
                  <a:pt x="758" y="704"/>
                </a:lnTo>
                <a:lnTo>
                  <a:pt x="711" y="691"/>
                </a:lnTo>
                <a:lnTo>
                  <a:pt x="663" y="675"/>
                </a:lnTo>
                <a:lnTo>
                  <a:pt x="615" y="653"/>
                </a:lnTo>
                <a:lnTo>
                  <a:pt x="568" y="623"/>
                </a:lnTo>
                <a:lnTo>
                  <a:pt x="473" y="540"/>
                </a:lnTo>
                <a:lnTo>
                  <a:pt x="378" y="422"/>
                </a:lnTo>
                <a:lnTo>
                  <a:pt x="284" y="281"/>
                </a:lnTo>
                <a:lnTo>
                  <a:pt x="236" y="209"/>
                </a:lnTo>
                <a:lnTo>
                  <a:pt x="189" y="142"/>
                </a:lnTo>
                <a:lnTo>
                  <a:pt x="142" y="83"/>
                </a:lnTo>
                <a:lnTo>
                  <a:pt x="94" y="38"/>
                </a:lnTo>
                <a:lnTo>
                  <a:pt x="47" y="9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5157" name="Freeform 5"/>
          <p:cNvSpPr>
            <a:spLocks/>
          </p:cNvSpPr>
          <p:nvPr/>
        </p:nvSpPr>
        <p:spPr bwMode="auto">
          <a:xfrm>
            <a:off x="2133600" y="3505200"/>
            <a:ext cx="2344738" cy="1905000"/>
          </a:xfrm>
          <a:custGeom>
            <a:avLst/>
            <a:gdLst>
              <a:gd name="T0" fmla="*/ 0 w 901"/>
              <a:gd name="T1" fmla="*/ 720 h 721"/>
              <a:gd name="T2" fmla="*/ 95 w 901"/>
              <a:gd name="T3" fmla="*/ 712 h 721"/>
              <a:gd name="T4" fmla="*/ 142 w 901"/>
              <a:gd name="T5" fmla="*/ 704 h 721"/>
              <a:gd name="T6" fmla="*/ 189 w 901"/>
              <a:gd name="T7" fmla="*/ 691 h 721"/>
              <a:gd name="T8" fmla="*/ 237 w 901"/>
              <a:gd name="T9" fmla="*/ 675 h 721"/>
              <a:gd name="T10" fmla="*/ 284 w 901"/>
              <a:gd name="T11" fmla="*/ 653 h 721"/>
              <a:gd name="T12" fmla="*/ 331 w 901"/>
              <a:gd name="T13" fmla="*/ 623 h 721"/>
              <a:gd name="T14" fmla="*/ 426 w 901"/>
              <a:gd name="T15" fmla="*/ 540 h 721"/>
              <a:gd name="T16" fmla="*/ 521 w 901"/>
              <a:gd name="T17" fmla="*/ 422 h 721"/>
              <a:gd name="T18" fmla="*/ 616 w 901"/>
              <a:gd name="T19" fmla="*/ 281 h 721"/>
              <a:gd name="T20" fmla="*/ 663 w 901"/>
              <a:gd name="T21" fmla="*/ 209 h 721"/>
              <a:gd name="T22" fmla="*/ 710 w 901"/>
              <a:gd name="T23" fmla="*/ 142 h 721"/>
              <a:gd name="T24" fmla="*/ 757 w 901"/>
              <a:gd name="T25" fmla="*/ 83 h 721"/>
              <a:gd name="T26" fmla="*/ 805 w 901"/>
              <a:gd name="T27" fmla="*/ 38 h 721"/>
              <a:gd name="T28" fmla="*/ 852 w 901"/>
              <a:gd name="T29" fmla="*/ 9 h 721"/>
              <a:gd name="T30" fmla="*/ 900 w 901"/>
              <a:gd name="T31" fmla="*/ 0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01" h="721">
                <a:moveTo>
                  <a:pt x="0" y="720"/>
                </a:moveTo>
                <a:lnTo>
                  <a:pt x="95" y="712"/>
                </a:lnTo>
                <a:lnTo>
                  <a:pt x="142" y="704"/>
                </a:lnTo>
                <a:lnTo>
                  <a:pt x="189" y="691"/>
                </a:lnTo>
                <a:lnTo>
                  <a:pt x="237" y="675"/>
                </a:lnTo>
                <a:lnTo>
                  <a:pt x="284" y="653"/>
                </a:lnTo>
                <a:lnTo>
                  <a:pt x="331" y="623"/>
                </a:lnTo>
                <a:lnTo>
                  <a:pt x="426" y="540"/>
                </a:lnTo>
                <a:lnTo>
                  <a:pt x="521" y="422"/>
                </a:lnTo>
                <a:lnTo>
                  <a:pt x="616" y="281"/>
                </a:lnTo>
                <a:lnTo>
                  <a:pt x="663" y="209"/>
                </a:lnTo>
                <a:lnTo>
                  <a:pt x="710" y="142"/>
                </a:lnTo>
                <a:lnTo>
                  <a:pt x="757" y="83"/>
                </a:lnTo>
                <a:lnTo>
                  <a:pt x="805" y="38"/>
                </a:lnTo>
                <a:lnTo>
                  <a:pt x="852" y="9"/>
                </a:lnTo>
                <a:lnTo>
                  <a:pt x="90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5158" name="Line 6"/>
          <p:cNvSpPr>
            <a:spLocks noChangeShapeType="1"/>
          </p:cNvSpPr>
          <p:nvPr/>
        </p:nvSpPr>
        <p:spPr bwMode="auto">
          <a:xfrm>
            <a:off x="4495800" y="3505200"/>
            <a:ext cx="0" cy="198120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5159" name="Rectangle 7"/>
          <p:cNvSpPr>
            <a:spLocks noChangeArrowheads="1"/>
          </p:cNvSpPr>
          <p:nvPr/>
        </p:nvSpPr>
        <p:spPr bwMode="auto">
          <a:xfrm>
            <a:off x="7086600" y="5334000"/>
            <a:ext cx="350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339933"/>
                </a:solidFill>
              </a:rPr>
              <a:t>x</a:t>
            </a:r>
          </a:p>
        </p:txBody>
      </p:sp>
      <p:sp>
        <p:nvSpPr>
          <p:cNvPr id="305160" name="Rectangle 8"/>
          <p:cNvSpPr>
            <a:spLocks noChangeArrowheads="1"/>
          </p:cNvSpPr>
          <p:nvPr/>
        </p:nvSpPr>
        <p:spPr bwMode="auto">
          <a:xfrm>
            <a:off x="4343400" y="5334000"/>
            <a:ext cx="4794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2800" b="1">
                <a:solidFill>
                  <a:srgbClr val="339933"/>
                </a:solidFill>
                <a:cs typeface="Arial" pitchFamily="34" charset="0"/>
              </a:rPr>
              <a:t>μ</a:t>
            </a:r>
          </a:p>
        </p:txBody>
      </p:sp>
      <p:sp>
        <p:nvSpPr>
          <p:cNvPr id="305161" name="Rectangle 9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93038" cy="1066800"/>
          </a:xfrm>
        </p:spPr>
        <p:txBody>
          <a:bodyPr/>
          <a:lstStyle/>
          <a:p>
            <a:pPr defTabSz="914400">
              <a:lnSpc>
                <a:spcPct val="80000"/>
              </a:lnSpc>
            </a:pPr>
            <a:r>
              <a:rPr lang="en-US"/>
              <a:t>Probability as </a:t>
            </a:r>
            <a:br>
              <a:rPr lang="en-US"/>
            </a:br>
            <a:r>
              <a:rPr lang="en-US"/>
              <a:t>Area Under the Curve</a:t>
            </a:r>
          </a:p>
        </p:txBody>
      </p:sp>
      <p:sp>
        <p:nvSpPr>
          <p:cNvPr id="305162" name="Text Box 10"/>
          <p:cNvSpPr txBox="1">
            <a:spLocks noChangeArrowheads="1"/>
          </p:cNvSpPr>
          <p:nvPr/>
        </p:nvSpPr>
        <p:spPr bwMode="auto">
          <a:xfrm>
            <a:off x="4648200" y="4572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FFFF"/>
                </a:solidFill>
                <a:latin typeface="Times New Roman" pitchFamily="18" charset="0"/>
              </a:rPr>
              <a:t>0.5</a:t>
            </a:r>
          </a:p>
        </p:txBody>
      </p:sp>
      <p:sp>
        <p:nvSpPr>
          <p:cNvPr id="305163" name="Text Box 11"/>
          <p:cNvSpPr txBox="1">
            <a:spLocks noChangeArrowheads="1"/>
          </p:cNvSpPr>
          <p:nvPr/>
        </p:nvSpPr>
        <p:spPr bwMode="auto">
          <a:xfrm>
            <a:off x="3733800" y="4572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FFFF"/>
                </a:solidFill>
                <a:latin typeface="Times New Roman" pitchFamily="18" charset="0"/>
              </a:rPr>
              <a:t>0.5</a:t>
            </a:r>
          </a:p>
        </p:txBody>
      </p:sp>
      <p:sp>
        <p:nvSpPr>
          <p:cNvPr id="305164" name="Text Box 12"/>
          <p:cNvSpPr txBox="1">
            <a:spLocks noChangeArrowheads="1"/>
          </p:cNvSpPr>
          <p:nvPr/>
        </p:nvSpPr>
        <p:spPr bwMode="auto">
          <a:xfrm>
            <a:off x="1066800" y="1676400"/>
            <a:ext cx="7467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1C1C1C"/>
                </a:solidFill>
              </a:rPr>
              <a:t>The </a:t>
            </a:r>
            <a:r>
              <a:rPr lang="en-US" sz="2400">
                <a:solidFill>
                  <a:srgbClr val="3333CC"/>
                </a:solidFill>
              </a:rPr>
              <a:t>total area under the curve is 1.0</a:t>
            </a:r>
            <a:r>
              <a:rPr lang="en-US" sz="2400">
                <a:solidFill>
                  <a:srgbClr val="1C1C1C"/>
                </a:solidFill>
              </a:rPr>
              <a:t>, and the curve is symmetric, so half is above the mean, half is below</a:t>
            </a:r>
            <a:endParaRPr lang="en-US" sz="2800">
              <a:solidFill>
                <a:srgbClr val="1C1C1C"/>
              </a:solidFill>
              <a:latin typeface="Times New Roman" pitchFamily="18" charset="0"/>
            </a:endParaRPr>
          </a:p>
        </p:txBody>
      </p:sp>
      <p:graphicFrame>
        <p:nvGraphicFramePr>
          <p:cNvPr id="305165" name="Object 13"/>
          <p:cNvGraphicFramePr>
            <a:graphicFrameLocks noChangeAspect="1"/>
          </p:cNvGraphicFramePr>
          <p:nvPr/>
        </p:nvGraphicFramePr>
        <p:xfrm>
          <a:off x="2971800" y="5867400"/>
          <a:ext cx="35179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1320480" imgH="203040" progId="Equation.3">
                  <p:embed/>
                </p:oleObj>
              </mc:Choice>
              <mc:Fallback>
                <p:oleObj name="Equation" r:id="rId3" imgW="1320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867400"/>
                        <a:ext cx="3517900" cy="5492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66" name="Object 14"/>
          <p:cNvGraphicFramePr>
            <a:graphicFrameLocks noChangeAspect="1"/>
          </p:cNvGraphicFramePr>
          <p:nvPr/>
        </p:nvGraphicFramePr>
        <p:xfrm>
          <a:off x="5562600" y="3124200"/>
          <a:ext cx="2732088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5" imgW="1206360" imgH="203040" progId="Equation.3">
                  <p:embed/>
                </p:oleObj>
              </mc:Choice>
              <mc:Fallback>
                <p:oleObj name="Equation" r:id="rId5" imgW="1206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124200"/>
                        <a:ext cx="2732088" cy="439738"/>
                      </a:xfrm>
                      <a:prstGeom prst="rect">
                        <a:avLst/>
                      </a:prstGeom>
                      <a:solidFill>
                        <a:srgbClr val="FFFFC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67" name="Object 15"/>
          <p:cNvGraphicFramePr>
            <a:graphicFrameLocks noChangeAspect="1"/>
          </p:cNvGraphicFramePr>
          <p:nvPr/>
        </p:nvGraphicFramePr>
        <p:xfrm>
          <a:off x="1752600" y="2971800"/>
          <a:ext cx="29273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7" imgW="1295280" imgH="203040" progId="Equation.3">
                  <p:embed/>
                </p:oleObj>
              </mc:Choice>
              <mc:Fallback>
                <p:oleObj name="Equation" r:id="rId7" imgW="1295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971800"/>
                        <a:ext cx="2927350" cy="441325"/>
                      </a:xfrm>
                      <a:prstGeom prst="rect">
                        <a:avLst/>
                      </a:prstGeom>
                      <a:solidFill>
                        <a:srgbClr val="FFFFC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5168" name="Line 16"/>
          <p:cNvSpPr>
            <a:spLocks noChangeShapeType="1"/>
          </p:cNvSpPr>
          <p:nvPr/>
        </p:nvSpPr>
        <p:spPr bwMode="auto">
          <a:xfrm flipH="1">
            <a:off x="4953000" y="3581400"/>
            <a:ext cx="9144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5169" name="Line 17"/>
          <p:cNvSpPr>
            <a:spLocks noChangeShapeType="1"/>
          </p:cNvSpPr>
          <p:nvPr/>
        </p:nvSpPr>
        <p:spPr bwMode="auto">
          <a:xfrm>
            <a:off x="3200400" y="3429000"/>
            <a:ext cx="7620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11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2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9A28B0EE-B3EA-4DBC-8218-0E334F5BFF18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28600"/>
            <a:ext cx="6781800" cy="914400"/>
          </a:xfrm>
        </p:spPr>
        <p:txBody>
          <a:bodyPr/>
          <a:lstStyle/>
          <a:p>
            <a:pPr defTabSz="914400"/>
            <a:r>
              <a:rPr lang="en-US"/>
              <a:t>Empirical Rules</a:t>
            </a:r>
            <a:endParaRPr lang="en-US" sz="3700" b="1">
              <a:solidFill>
                <a:srgbClr val="F8F8F8"/>
              </a:solidFill>
            </a:endParaRP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48200" y="3200400"/>
            <a:ext cx="4191000" cy="914400"/>
          </a:xfrm>
        </p:spPr>
        <p:txBody>
          <a:bodyPr/>
          <a:lstStyle/>
          <a:p>
            <a:pPr marL="571500" indent="-571500" defTabSz="914400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>
                <a:solidFill>
                  <a:schemeClr val="folHlink"/>
                </a:solidFill>
                <a:latin typeface="Times New Roman" pitchFamily="18" charset="0"/>
              </a:rPr>
              <a:t>  </a:t>
            </a:r>
            <a:r>
              <a:rPr lang="el-GR" b="1">
                <a:solidFill>
                  <a:schemeClr val="folHlink"/>
                </a:solidFill>
                <a:cs typeface="Arial" pitchFamily="34" charset="0"/>
              </a:rPr>
              <a:t>μ</a:t>
            </a:r>
            <a:r>
              <a:rPr lang="en-US" b="1">
                <a:solidFill>
                  <a:schemeClr val="folHlink"/>
                </a:solidFill>
                <a:latin typeface="Times New Roman" pitchFamily="18" charset="0"/>
              </a:rPr>
              <a:t> ± </a:t>
            </a:r>
            <a:r>
              <a:rPr lang="en-US" sz="2700" b="1">
                <a:solidFill>
                  <a:schemeClr val="folHlink"/>
                </a:solidFill>
              </a:rPr>
              <a:t>1</a:t>
            </a:r>
            <a:r>
              <a:rPr lang="el-GR" b="1">
                <a:solidFill>
                  <a:schemeClr val="folHlink"/>
                </a:solidFill>
                <a:cs typeface="Arial" pitchFamily="34" charset="0"/>
              </a:rPr>
              <a:t>σ</a:t>
            </a:r>
            <a:r>
              <a:rPr lang="en-US" b="1">
                <a:solidFill>
                  <a:schemeClr val="folHlink"/>
                </a:solidFill>
                <a:latin typeface="Symbol" pitchFamily="18" charset="2"/>
              </a:rPr>
              <a:t>  </a:t>
            </a:r>
            <a:r>
              <a:rPr lang="en-US" sz="2300" b="1">
                <a:solidFill>
                  <a:schemeClr val="folHlink"/>
                </a:solidFill>
              </a:rPr>
              <a:t>encloses about 68% of x’s</a:t>
            </a:r>
            <a:r>
              <a:rPr lang="en-US" b="1">
                <a:solidFill>
                  <a:schemeClr val="folHlink"/>
                </a:solidFill>
                <a:latin typeface="Symbol" pitchFamily="18" charset="2"/>
              </a:rPr>
              <a:t></a:t>
            </a:r>
          </a:p>
        </p:txBody>
      </p:sp>
      <p:sp>
        <p:nvSpPr>
          <p:cNvPr id="306180" name="Freeform 4"/>
          <p:cNvSpPr>
            <a:spLocks/>
          </p:cNvSpPr>
          <p:nvPr/>
        </p:nvSpPr>
        <p:spPr bwMode="auto">
          <a:xfrm>
            <a:off x="1752600" y="2971800"/>
            <a:ext cx="5029200" cy="2438400"/>
          </a:xfrm>
          <a:custGeom>
            <a:avLst/>
            <a:gdLst>
              <a:gd name="T0" fmla="*/ 0 w 1893"/>
              <a:gd name="T1" fmla="*/ 0 h 765"/>
              <a:gd name="T2" fmla="*/ 0 w 1893"/>
              <a:gd name="T3" fmla="*/ 764 h 765"/>
              <a:gd name="T4" fmla="*/ 1892 w 1893"/>
              <a:gd name="T5" fmla="*/ 764 h 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93" h="765">
                <a:moveTo>
                  <a:pt x="0" y="0"/>
                </a:moveTo>
                <a:lnTo>
                  <a:pt x="0" y="764"/>
                </a:lnTo>
                <a:lnTo>
                  <a:pt x="1892" y="764"/>
                </a:lnTo>
              </a:path>
            </a:pathLst>
          </a:custGeom>
          <a:noFill/>
          <a:ln w="254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6181" name="Rectangle 5"/>
          <p:cNvSpPr>
            <a:spLocks noChangeArrowheads="1"/>
          </p:cNvSpPr>
          <p:nvPr/>
        </p:nvSpPr>
        <p:spPr bwMode="auto">
          <a:xfrm>
            <a:off x="1143000" y="2819400"/>
            <a:ext cx="655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339933"/>
                </a:solidFill>
              </a:rPr>
              <a:t>f(x)</a:t>
            </a:r>
          </a:p>
        </p:txBody>
      </p:sp>
      <p:sp>
        <p:nvSpPr>
          <p:cNvPr id="306182" name="Freeform 6"/>
          <p:cNvSpPr>
            <a:spLocks/>
          </p:cNvSpPr>
          <p:nvPr/>
        </p:nvSpPr>
        <p:spPr bwMode="auto">
          <a:xfrm>
            <a:off x="4191000" y="3429000"/>
            <a:ext cx="2438400" cy="1905000"/>
          </a:xfrm>
          <a:custGeom>
            <a:avLst/>
            <a:gdLst>
              <a:gd name="T0" fmla="*/ 900 w 901"/>
              <a:gd name="T1" fmla="*/ 720 h 721"/>
              <a:gd name="T2" fmla="*/ 805 w 901"/>
              <a:gd name="T3" fmla="*/ 712 h 721"/>
              <a:gd name="T4" fmla="*/ 758 w 901"/>
              <a:gd name="T5" fmla="*/ 704 h 721"/>
              <a:gd name="T6" fmla="*/ 711 w 901"/>
              <a:gd name="T7" fmla="*/ 691 h 721"/>
              <a:gd name="T8" fmla="*/ 663 w 901"/>
              <a:gd name="T9" fmla="*/ 675 h 721"/>
              <a:gd name="T10" fmla="*/ 615 w 901"/>
              <a:gd name="T11" fmla="*/ 653 h 721"/>
              <a:gd name="T12" fmla="*/ 568 w 901"/>
              <a:gd name="T13" fmla="*/ 623 h 721"/>
              <a:gd name="T14" fmla="*/ 473 w 901"/>
              <a:gd name="T15" fmla="*/ 540 h 721"/>
              <a:gd name="T16" fmla="*/ 378 w 901"/>
              <a:gd name="T17" fmla="*/ 422 h 721"/>
              <a:gd name="T18" fmla="*/ 284 w 901"/>
              <a:gd name="T19" fmla="*/ 281 h 721"/>
              <a:gd name="T20" fmla="*/ 236 w 901"/>
              <a:gd name="T21" fmla="*/ 209 h 721"/>
              <a:gd name="T22" fmla="*/ 189 w 901"/>
              <a:gd name="T23" fmla="*/ 142 h 721"/>
              <a:gd name="T24" fmla="*/ 142 w 901"/>
              <a:gd name="T25" fmla="*/ 83 h 721"/>
              <a:gd name="T26" fmla="*/ 94 w 901"/>
              <a:gd name="T27" fmla="*/ 38 h 721"/>
              <a:gd name="T28" fmla="*/ 47 w 901"/>
              <a:gd name="T29" fmla="*/ 9 h 721"/>
              <a:gd name="T30" fmla="*/ 0 w 901"/>
              <a:gd name="T31" fmla="*/ 0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01" h="721">
                <a:moveTo>
                  <a:pt x="900" y="720"/>
                </a:moveTo>
                <a:lnTo>
                  <a:pt x="805" y="712"/>
                </a:lnTo>
                <a:lnTo>
                  <a:pt x="758" y="704"/>
                </a:lnTo>
                <a:lnTo>
                  <a:pt x="711" y="691"/>
                </a:lnTo>
                <a:lnTo>
                  <a:pt x="663" y="675"/>
                </a:lnTo>
                <a:lnTo>
                  <a:pt x="615" y="653"/>
                </a:lnTo>
                <a:lnTo>
                  <a:pt x="568" y="623"/>
                </a:lnTo>
                <a:lnTo>
                  <a:pt x="473" y="540"/>
                </a:lnTo>
                <a:lnTo>
                  <a:pt x="378" y="422"/>
                </a:lnTo>
                <a:lnTo>
                  <a:pt x="284" y="281"/>
                </a:lnTo>
                <a:lnTo>
                  <a:pt x="236" y="209"/>
                </a:lnTo>
                <a:lnTo>
                  <a:pt x="189" y="142"/>
                </a:lnTo>
                <a:lnTo>
                  <a:pt x="142" y="83"/>
                </a:lnTo>
                <a:lnTo>
                  <a:pt x="94" y="38"/>
                </a:lnTo>
                <a:lnTo>
                  <a:pt x="47" y="9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6183" name="Freeform 7"/>
          <p:cNvSpPr>
            <a:spLocks/>
          </p:cNvSpPr>
          <p:nvPr/>
        </p:nvSpPr>
        <p:spPr bwMode="auto">
          <a:xfrm>
            <a:off x="1828800" y="3429000"/>
            <a:ext cx="2344738" cy="1905000"/>
          </a:xfrm>
          <a:custGeom>
            <a:avLst/>
            <a:gdLst>
              <a:gd name="T0" fmla="*/ 0 w 901"/>
              <a:gd name="T1" fmla="*/ 720 h 721"/>
              <a:gd name="T2" fmla="*/ 95 w 901"/>
              <a:gd name="T3" fmla="*/ 712 h 721"/>
              <a:gd name="T4" fmla="*/ 142 w 901"/>
              <a:gd name="T5" fmla="*/ 704 h 721"/>
              <a:gd name="T6" fmla="*/ 189 w 901"/>
              <a:gd name="T7" fmla="*/ 691 h 721"/>
              <a:gd name="T8" fmla="*/ 237 w 901"/>
              <a:gd name="T9" fmla="*/ 675 h 721"/>
              <a:gd name="T10" fmla="*/ 284 w 901"/>
              <a:gd name="T11" fmla="*/ 653 h 721"/>
              <a:gd name="T12" fmla="*/ 331 w 901"/>
              <a:gd name="T13" fmla="*/ 623 h 721"/>
              <a:gd name="T14" fmla="*/ 426 w 901"/>
              <a:gd name="T15" fmla="*/ 540 h 721"/>
              <a:gd name="T16" fmla="*/ 521 w 901"/>
              <a:gd name="T17" fmla="*/ 422 h 721"/>
              <a:gd name="T18" fmla="*/ 616 w 901"/>
              <a:gd name="T19" fmla="*/ 281 h 721"/>
              <a:gd name="T20" fmla="*/ 663 w 901"/>
              <a:gd name="T21" fmla="*/ 209 h 721"/>
              <a:gd name="T22" fmla="*/ 710 w 901"/>
              <a:gd name="T23" fmla="*/ 142 h 721"/>
              <a:gd name="T24" fmla="*/ 757 w 901"/>
              <a:gd name="T25" fmla="*/ 83 h 721"/>
              <a:gd name="T26" fmla="*/ 805 w 901"/>
              <a:gd name="T27" fmla="*/ 38 h 721"/>
              <a:gd name="T28" fmla="*/ 852 w 901"/>
              <a:gd name="T29" fmla="*/ 9 h 721"/>
              <a:gd name="T30" fmla="*/ 900 w 901"/>
              <a:gd name="T31" fmla="*/ 0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01" h="721">
                <a:moveTo>
                  <a:pt x="0" y="720"/>
                </a:moveTo>
                <a:lnTo>
                  <a:pt x="95" y="712"/>
                </a:lnTo>
                <a:lnTo>
                  <a:pt x="142" y="704"/>
                </a:lnTo>
                <a:lnTo>
                  <a:pt x="189" y="691"/>
                </a:lnTo>
                <a:lnTo>
                  <a:pt x="237" y="675"/>
                </a:lnTo>
                <a:lnTo>
                  <a:pt x="284" y="653"/>
                </a:lnTo>
                <a:lnTo>
                  <a:pt x="331" y="623"/>
                </a:lnTo>
                <a:lnTo>
                  <a:pt x="426" y="540"/>
                </a:lnTo>
                <a:lnTo>
                  <a:pt x="521" y="422"/>
                </a:lnTo>
                <a:lnTo>
                  <a:pt x="616" y="281"/>
                </a:lnTo>
                <a:lnTo>
                  <a:pt x="663" y="209"/>
                </a:lnTo>
                <a:lnTo>
                  <a:pt x="710" y="142"/>
                </a:lnTo>
                <a:lnTo>
                  <a:pt x="757" y="83"/>
                </a:lnTo>
                <a:lnTo>
                  <a:pt x="805" y="38"/>
                </a:lnTo>
                <a:lnTo>
                  <a:pt x="852" y="9"/>
                </a:lnTo>
                <a:lnTo>
                  <a:pt x="90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6184" name="Line 8"/>
          <p:cNvSpPr>
            <a:spLocks noChangeShapeType="1"/>
          </p:cNvSpPr>
          <p:nvPr/>
        </p:nvSpPr>
        <p:spPr bwMode="auto">
          <a:xfrm>
            <a:off x="4191000" y="3505200"/>
            <a:ext cx="0" cy="1905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6185" name="Rectangle 9"/>
          <p:cNvSpPr>
            <a:spLocks noChangeArrowheads="1"/>
          </p:cNvSpPr>
          <p:nvPr/>
        </p:nvSpPr>
        <p:spPr bwMode="auto">
          <a:xfrm>
            <a:off x="6781800" y="5334000"/>
            <a:ext cx="350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339933"/>
                </a:solidFill>
              </a:rPr>
              <a:t>x</a:t>
            </a:r>
          </a:p>
        </p:txBody>
      </p:sp>
      <p:sp>
        <p:nvSpPr>
          <p:cNvPr id="306186" name="Rectangle 10"/>
          <p:cNvSpPr>
            <a:spLocks noChangeArrowheads="1"/>
          </p:cNvSpPr>
          <p:nvPr/>
        </p:nvSpPr>
        <p:spPr bwMode="auto">
          <a:xfrm>
            <a:off x="4038600" y="5486400"/>
            <a:ext cx="479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2400" b="1">
                <a:solidFill>
                  <a:srgbClr val="339933"/>
                </a:solidFill>
                <a:cs typeface="Arial" pitchFamily="34" charset="0"/>
              </a:rPr>
              <a:t>μ</a:t>
            </a:r>
          </a:p>
        </p:txBody>
      </p:sp>
      <p:sp>
        <p:nvSpPr>
          <p:cNvPr id="306188" name="Line 12"/>
          <p:cNvSpPr>
            <a:spLocks noChangeShapeType="1"/>
          </p:cNvSpPr>
          <p:nvPr/>
        </p:nvSpPr>
        <p:spPr bwMode="auto">
          <a:xfrm>
            <a:off x="3429000" y="4191000"/>
            <a:ext cx="0" cy="12192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6189" name="Line 13"/>
          <p:cNvSpPr>
            <a:spLocks noChangeShapeType="1"/>
          </p:cNvSpPr>
          <p:nvPr/>
        </p:nvSpPr>
        <p:spPr bwMode="auto">
          <a:xfrm>
            <a:off x="4191000" y="4191000"/>
            <a:ext cx="762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6191" name="Line 15"/>
          <p:cNvSpPr>
            <a:spLocks noChangeShapeType="1"/>
          </p:cNvSpPr>
          <p:nvPr/>
        </p:nvSpPr>
        <p:spPr bwMode="auto">
          <a:xfrm>
            <a:off x="3429000" y="4191000"/>
            <a:ext cx="762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6192" name="Line 16"/>
          <p:cNvSpPr>
            <a:spLocks noChangeShapeType="1"/>
          </p:cNvSpPr>
          <p:nvPr/>
        </p:nvSpPr>
        <p:spPr bwMode="auto">
          <a:xfrm>
            <a:off x="4953000" y="4191000"/>
            <a:ext cx="0" cy="12192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6193" name="Line 17"/>
          <p:cNvSpPr>
            <a:spLocks noChangeShapeType="1"/>
          </p:cNvSpPr>
          <p:nvPr/>
        </p:nvSpPr>
        <p:spPr bwMode="auto">
          <a:xfrm>
            <a:off x="4191000" y="5562600"/>
            <a:ext cx="762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6194" name="Line 18"/>
          <p:cNvSpPr>
            <a:spLocks noChangeShapeType="1"/>
          </p:cNvSpPr>
          <p:nvPr/>
        </p:nvSpPr>
        <p:spPr bwMode="auto">
          <a:xfrm>
            <a:off x="3429000" y="5562600"/>
            <a:ext cx="762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6195" name="Rectangle 19"/>
          <p:cNvSpPr>
            <a:spLocks noChangeArrowheads="1"/>
          </p:cNvSpPr>
          <p:nvPr/>
        </p:nvSpPr>
        <p:spPr bwMode="auto">
          <a:xfrm>
            <a:off x="4648200" y="5486400"/>
            <a:ext cx="9144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2400" b="1">
                <a:solidFill>
                  <a:srgbClr val="339933"/>
                </a:solidFill>
                <a:cs typeface="Arial" pitchFamily="34" charset="0"/>
              </a:rPr>
              <a:t>μ</a:t>
            </a:r>
            <a:r>
              <a:rPr lang="en-US" sz="2400" b="1">
                <a:solidFill>
                  <a:srgbClr val="339933"/>
                </a:solidFill>
                <a:latin typeface="Symbol" pitchFamily="18" charset="2"/>
              </a:rPr>
              <a:t>+1</a:t>
            </a:r>
            <a:r>
              <a:rPr lang="el-GR" sz="2400" b="1">
                <a:solidFill>
                  <a:srgbClr val="339933"/>
                </a:solidFill>
                <a:cs typeface="Arial" pitchFamily="34" charset="0"/>
              </a:rPr>
              <a:t>σ</a:t>
            </a:r>
          </a:p>
        </p:txBody>
      </p:sp>
      <p:sp>
        <p:nvSpPr>
          <p:cNvPr id="306196" name="Rectangle 20"/>
          <p:cNvSpPr>
            <a:spLocks noChangeArrowheads="1"/>
          </p:cNvSpPr>
          <p:nvPr/>
        </p:nvSpPr>
        <p:spPr bwMode="auto">
          <a:xfrm>
            <a:off x="2971800" y="5486400"/>
            <a:ext cx="9144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2400" b="1">
                <a:solidFill>
                  <a:srgbClr val="339933"/>
                </a:solidFill>
                <a:cs typeface="Arial" pitchFamily="34" charset="0"/>
              </a:rPr>
              <a:t>μ</a:t>
            </a:r>
            <a:r>
              <a:rPr lang="en-US" sz="2400" b="1">
                <a:solidFill>
                  <a:srgbClr val="339933"/>
                </a:solidFill>
                <a:latin typeface="Symbol" pitchFamily="18" charset="2"/>
              </a:rPr>
              <a:t>-1</a:t>
            </a:r>
            <a:r>
              <a:rPr lang="el-GR" sz="2400" b="1">
                <a:solidFill>
                  <a:srgbClr val="339933"/>
                </a:solidFill>
                <a:cs typeface="Arial" pitchFamily="34" charset="0"/>
              </a:rPr>
              <a:t>σ</a:t>
            </a:r>
          </a:p>
        </p:txBody>
      </p:sp>
      <p:sp>
        <p:nvSpPr>
          <p:cNvPr id="306197" name="Text Box 21"/>
          <p:cNvSpPr txBox="1">
            <a:spLocks noChangeArrowheads="1"/>
          </p:cNvSpPr>
          <p:nvPr/>
        </p:nvSpPr>
        <p:spPr bwMode="auto">
          <a:xfrm>
            <a:off x="457200" y="1752600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1C1C1C"/>
                </a:solidFill>
              </a:rPr>
              <a:t>What can we say about the distribution of values around the mean?  There are some general rules:</a:t>
            </a:r>
          </a:p>
        </p:txBody>
      </p:sp>
      <p:sp>
        <p:nvSpPr>
          <p:cNvPr id="306198" name="Rectangle 22"/>
          <p:cNvSpPr>
            <a:spLocks noChangeArrowheads="1"/>
          </p:cNvSpPr>
          <p:nvPr/>
        </p:nvSpPr>
        <p:spPr bwMode="auto">
          <a:xfrm>
            <a:off x="4343400" y="4114800"/>
            <a:ext cx="304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2400" b="1">
                <a:solidFill>
                  <a:srgbClr val="339933"/>
                </a:solidFill>
                <a:cs typeface="Arial" pitchFamily="34" charset="0"/>
              </a:rPr>
              <a:t>σ</a:t>
            </a:r>
          </a:p>
        </p:txBody>
      </p:sp>
      <p:sp>
        <p:nvSpPr>
          <p:cNvPr id="306199" name="Rectangle 23"/>
          <p:cNvSpPr>
            <a:spLocks noChangeArrowheads="1"/>
          </p:cNvSpPr>
          <p:nvPr/>
        </p:nvSpPr>
        <p:spPr bwMode="auto">
          <a:xfrm>
            <a:off x="3657600" y="4114800"/>
            <a:ext cx="304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2400" b="1">
                <a:solidFill>
                  <a:srgbClr val="339933"/>
                </a:solidFill>
                <a:cs typeface="Arial" pitchFamily="34" charset="0"/>
              </a:rPr>
              <a:t>σ</a:t>
            </a:r>
          </a:p>
        </p:txBody>
      </p:sp>
      <p:sp>
        <p:nvSpPr>
          <p:cNvPr id="306200" name="Line 24"/>
          <p:cNvSpPr>
            <a:spLocks noChangeShapeType="1"/>
          </p:cNvSpPr>
          <p:nvPr/>
        </p:nvSpPr>
        <p:spPr bwMode="auto">
          <a:xfrm>
            <a:off x="3429000" y="6019800"/>
            <a:ext cx="1524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06201" name="Rectangle 25"/>
          <p:cNvSpPr>
            <a:spLocks noChangeArrowheads="1"/>
          </p:cNvSpPr>
          <p:nvPr/>
        </p:nvSpPr>
        <p:spPr bwMode="auto">
          <a:xfrm>
            <a:off x="3657600" y="5943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3333CC"/>
                </a:solidFill>
              </a:rPr>
              <a:t>68.26%</a:t>
            </a:r>
          </a:p>
        </p:txBody>
      </p:sp>
    </p:spTree>
    <p:extLst>
      <p:ext uri="{BB962C8B-B14F-4D97-AF65-F5344CB8AC3E}">
        <p14:creationId xmlns:p14="http://schemas.microsoft.com/office/powerpoint/2010/main" val="92205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Business Statistics: A Decision-Making Approach, 6e © 2005 Prentice-Hall, Inc.</a:t>
            </a:r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 5-</a:t>
            </a:r>
            <a:fld id="{62BC91BE-EFAB-4D61-9703-35696D078D47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391400" cy="762000"/>
          </a:xfrm>
        </p:spPr>
        <p:txBody>
          <a:bodyPr/>
          <a:lstStyle/>
          <a:p>
            <a:pPr defTabSz="914400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/>
              <a:t>The Empirical Rule</a:t>
            </a:r>
            <a:endParaRPr lang="en-US" sz="3700" b="1">
              <a:solidFill>
                <a:srgbClr val="FFCCFF"/>
              </a:solidFill>
              <a:latin typeface="Symbol" pitchFamily="18" charset="2"/>
            </a:endParaRP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6934200" cy="1295400"/>
          </a:xfrm>
        </p:spPr>
        <p:txBody>
          <a:bodyPr/>
          <a:lstStyle/>
          <a:p>
            <a:pPr marL="571500" indent="-571500" defTabSz="914400">
              <a:spcBef>
                <a:spcPct val="50000"/>
              </a:spcBef>
            </a:pPr>
            <a:r>
              <a:rPr lang="en-US" b="1">
                <a:solidFill>
                  <a:srgbClr val="F8F8F8"/>
                </a:solidFill>
                <a:latin typeface="Times New Roman" pitchFamily="18" charset="0"/>
              </a:rPr>
              <a:t>  </a:t>
            </a:r>
            <a:r>
              <a:rPr lang="el-GR" b="1">
                <a:cs typeface="Arial" pitchFamily="34" charset="0"/>
              </a:rPr>
              <a:t>μ</a:t>
            </a:r>
            <a:r>
              <a:rPr lang="en-US" b="1">
                <a:latin typeface="Times New Roman" pitchFamily="18" charset="0"/>
              </a:rPr>
              <a:t> ± </a:t>
            </a:r>
            <a:r>
              <a:rPr lang="en-US" b="1">
                <a:solidFill>
                  <a:schemeClr val="folHlink"/>
                </a:solidFill>
              </a:rPr>
              <a:t>2</a:t>
            </a:r>
            <a:r>
              <a:rPr lang="el-GR" b="1">
                <a:solidFill>
                  <a:schemeClr val="folHlink"/>
                </a:solidFill>
                <a:cs typeface="Arial" pitchFamily="34" charset="0"/>
              </a:rPr>
              <a:t>σ</a:t>
            </a:r>
            <a:r>
              <a:rPr lang="en-US" b="1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en-US" b="1"/>
              <a:t>covers about </a:t>
            </a:r>
            <a:r>
              <a:rPr lang="en-US" b="1">
                <a:solidFill>
                  <a:schemeClr val="folHlink"/>
                </a:solidFill>
              </a:rPr>
              <a:t>95%</a:t>
            </a:r>
            <a:r>
              <a:rPr lang="en-US" b="1"/>
              <a:t> of x’s</a:t>
            </a:r>
          </a:p>
          <a:p>
            <a:pPr marL="571500" indent="-571500" defTabSz="91440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  </a:t>
            </a:r>
            <a:r>
              <a:rPr lang="el-GR" b="1">
                <a:cs typeface="Arial" pitchFamily="34" charset="0"/>
              </a:rPr>
              <a:t>μ</a:t>
            </a:r>
            <a:r>
              <a:rPr lang="en-US" b="1">
                <a:latin typeface="Times New Roman" pitchFamily="18" charset="0"/>
              </a:rPr>
              <a:t> ± </a:t>
            </a:r>
            <a:r>
              <a:rPr lang="en-US" b="1">
                <a:solidFill>
                  <a:schemeClr val="folHlink"/>
                </a:solidFill>
              </a:rPr>
              <a:t>3</a:t>
            </a:r>
            <a:r>
              <a:rPr lang="el-GR" b="1">
                <a:solidFill>
                  <a:schemeClr val="folHlink"/>
                </a:solidFill>
                <a:cs typeface="Arial" pitchFamily="34" charset="0"/>
              </a:rPr>
              <a:t>σ</a:t>
            </a:r>
            <a:r>
              <a:rPr lang="en-US" b="1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en-US" b="1"/>
              <a:t>covers about </a:t>
            </a:r>
            <a:r>
              <a:rPr lang="en-US" b="1">
                <a:solidFill>
                  <a:schemeClr val="folHlink"/>
                </a:solidFill>
              </a:rPr>
              <a:t>99.7%</a:t>
            </a:r>
            <a:r>
              <a:rPr lang="en-US" b="1"/>
              <a:t> of x’s</a:t>
            </a:r>
          </a:p>
        </p:txBody>
      </p:sp>
      <p:sp>
        <p:nvSpPr>
          <p:cNvPr id="351236" name="Freeform 4"/>
          <p:cNvSpPr>
            <a:spLocks/>
          </p:cNvSpPr>
          <p:nvPr/>
        </p:nvSpPr>
        <p:spPr bwMode="auto">
          <a:xfrm>
            <a:off x="2209800" y="3276600"/>
            <a:ext cx="1935163" cy="1279525"/>
          </a:xfrm>
          <a:custGeom>
            <a:avLst/>
            <a:gdLst>
              <a:gd name="T0" fmla="*/ 900 w 901"/>
              <a:gd name="T1" fmla="*/ 720 h 721"/>
              <a:gd name="T2" fmla="*/ 805 w 901"/>
              <a:gd name="T3" fmla="*/ 712 h 721"/>
              <a:gd name="T4" fmla="*/ 758 w 901"/>
              <a:gd name="T5" fmla="*/ 704 h 721"/>
              <a:gd name="T6" fmla="*/ 711 w 901"/>
              <a:gd name="T7" fmla="*/ 691 h 721"/>
              <a:gd name="T8" fmla="*/ 663 w 901"/>
              <a:gd name="T9" fmla="*/ 675 h 721"/>
              <a:gd name="T10" fmla="*/ 615 w 901"/>
              <a:gd name="T11" fmla="*/ 653 h 721"/>
              <a:gd name="T12" fmla="*/ 568 w 901"/>
              <a:gd name="T13" fmla="*/ 623 h 721"/>
              <a:gd name="T14" fmla="*/ 473 w 901"/>
              <a:gd name="T15" fmla="*/ 540 h 721"/>
              <a:gd name="T16" fmla="*/ 378 w 901"/>
              <a:gd name="T17" fmla="*/ 422 h 721"/>
              <a:gd name="T18" fmla="*/ 284 w 901"/>
              <a:gd name="T19" fmla="*/ 281 h 721"/>
              <a:gd name="T20" fmla="*/ 236 w 901"/>
              <a:gd name="T21" fmla="*/ 209 h 721"/>
              <a:gd name="T22" fmla="*/ 189 w 901"/>
              <a:gd name="T23" fmla="*/ 142 h 721"/>
              <a:gd name="T24" fmla="*/ 142 w 901"/>
              <a:gd name="T25" fmla="*/ 83 h 721"/>
              <a:gd name="T26" fmla="*/ 94 w 901"/>
              <a:gd name="T27" fmla="*/ 38 h 721"/>
              <a:gd name="T28" fmla="*/ 47 w 901"/>
              <a:gd name="T29" fmla="*/ 9 h 721"/>
              <a:gd name="T30" fmla="*/ 0 w 901"/>
              <a:gd name="T31" fmla="*/ 0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01" h="721">
                <a:moveTo>
                  <a:pt x="900" y="720"/>
                </a:moveTo>
                <a:lnTo>
                  <a:pt x="805" y="712"/>
                </a:lnTo>
                <a:lnTo>
                  <a:pt x="758" y="704"/>
                </a:lnTo>
                <a:lnTo>
                  <a:pt x="711" y="691"/>
                </a:lnTo>
                <a:lnTo>
                  <a:pt x="663" y="675"/>
                </a:lnTo>
                <a:lnTo>
                  <a:pt x="615" y="653"/>
                </a:lnTo>
                <a:lnTo>
                  <a:pt x="568" y="623"/>
                </a:lnTo>
                <a:lnTo>
                  <a:pt x="473" y="540"/>
                </a:lnTo>
                <a:lnTo>
                  <a:pt x="378" y="422"/>
                </a:lnTo>
                <a:lnTo>
                  <a:pt x="284" y="281"/>
                </a:lnTo>
                <a:lnTo>
                  <a:pt x="236" y="209"/>
                </a:lnTo>
                <a:lnTo>
                  <a:pt x="189" y="142"/>
                </a:lnTo>
                <a:lnTo>
                  <a:pt x="142" y="83"/>
                </a:lnTo>
                <a:lnTo>
                  <a:pt x="94" y="38"/>
                </a:lnTo>
                <a:lnTo>
                  <a:pt x="47" y="9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1237" name="Freeform 5"/>
          <p:cNvSpPr>
            <a:spLocks/>
          </p:cNvSpPr>
          <p:nvPr/>
        </p:nvSpPr>
        <p:spPr bwMode="auto">
          <a:xfrm>
            <a:off x="381000" y="3276600"/>
            <a:ext cx="1860550" cy="1279525"/>
          </a:xfrm>
          <a:custGeom>
            <a:avLst/>
            <a:gdLst>
              <a:gd name="T0" fmla="*/ 0 w 901"/>
              <a:gd name="T1" fmla="*/ 720 h 721"/>
              <a:gd name="T2" fmla="*/ 95 w 901"/>
              <a:gd name="T3" fmla="*/ 712 h 721"/>
              <a:gd name="T4" fmla="*/ 142 w 901"/>
              <a:gd name="T5" fmla="*/ 704 h 721"/>
              <a:gd name="T6" fmla="*/ 189 w 901"/>
              <a:gd name="T7" fmla="*/ 691 h 721"/>
              <a:gd name="T8" fmla="*/ 237 w 901"/>
              <a:gd name="T9" fmla="*/ 675 h 721"/>
              <a:gd name="T10" fmla="*/ 284 w 901"/>
              <a:gd name="T11" fmla="*/ 653 h 721"/>
              <a:gd name="T12" fmla="*/ 331 w 901"/>
              <a:gd name="T13" fmla="*/ 623 h 721"/>
              <a:gd name="T14" fmla="*/ 426 w 901"/>
              <a:gd name="T15" fmla="*/ 540 h 721"/>
              <a:gd name="T16" fmla="*/ 521 w 901"/>
              <a:gd name="T17" fmla="*/ 422 h 721"/>
              <a:gd name="T18" fmla="*/ 616 w 901"/>
              <a:gd name="T19" fmla="*/ 281 h 721"/>
              <a:gd name="T20" fmla="*/ 663 w 901"/>
              <a:gd name="T21" fmla="*/ 209 h 721"/>
              <a:gd name="T22" fmla="*/ 710 w 901"/>
              <a:gd name="T23" fmla="*/ 142 h 721"/>
              <a:gd name="T24" fmla="*/ 757 w 901"/>
              <a:gd name="T25" fmla="*/ 83 h 721"/>
              <a:gd name="T26" fmla="*/ 805 w 901"/>
              <a:gd name="T27" fmla="*/ 38 h 721"/>
              <a:gd name="T28" fmla="*/ 852 w 901"/>
              <a:gd name="T29" fmla="*/ 9 h 721"/>
              <a:gd name="T30" fmla="*/ 900 w 901"/>
              <a:gd name="T31" fmla="*/ 0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01" h="721">
                <a:moveTo>
                  <a:pt x="0" y="720"/>
                </a:moveTo>
                <a:lnTo>
                  <a:pt x="95" y="712"/>
                </a:lnTo>
                <a:lnTo>
                  <a:pt x="142" y="704"/>
                </a:lnTo>
                <a:lnTo>
                  <a:pt x="189" y="691"/>
                </a:lnTo>
                <a:lnTo>
                  <a:pt x="237" y="675"/>
                </a:lnTo>
                <a:lnTo>
                  <a:pt x="284" y="653"/>
                </a:lnTo>
                <a:lnTo>
                  <a:pt x="331" y="623"/>
                </a:lnTo>
                <a:lnTo>
                  <a:pt x="426" y="540"/>
                </a:lnTo>
                <a:lnTo>
                  <a:pt x="521" y="422"/>
                </a:lnTo>
                <a:lnTo>
                  <a:pt x="616" y="281"/>
                </a:lnTo>
                <a:lnTo>
                  <a:pt x="663" y="209"/>
                </a:lnTo>
                <a:lnTo>
                  <a:pt x="710" y="142"/>
                </a:lnTo>
                <a:lnTo>
                  <a:pt x="757" y="83"/>
                </a:lnTo>
                <a:lnTo>
                  <a:pt x="805" y="38"/>
                </a:lnTo>
                <a:lnTo>
                  <a:pt x="852" y="9"/>
                </a:lnTo>
                <a:lnTo>
                  <a:pt x="90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1238" name="Line 6"/>
          <p:cNvSpPr>
            <a:spLocks noChangeShapeType="1"/>
          </p:cNvSpPr>
          <p:nvPr/>
        </p:nvSpPr>
        <p:spPr bwMode="auto">
          <a:xfrm>
            <a:off x="2209800" y="3276600"/>
            <a:ext cx="1588" cy="12795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1239" name="Rectangle 7"/>
          <p:cNvSpPr>
            <a:spLocks noChangeArrowheads="1"/>
          </p:cNvSpPr>
          <p:nvPr/>
        </p:nvSpPr>
        <p:spPr bwMode="auto">
          <a:xfrm>
            <a:off x="4114800" y="4572000"/>
            <a:ext cx="350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339933"/>
                </a:solidFill>
              </a:rPr>
              <a:t>x</a:t>
            </a:r>
          </a:p>
        </p:txBody>
      </p:sp>
      <p:sp>
        <p:nvSpPr>
          <p:cNvPr id="351240" name="Rectangle 8"/>
          <p:cNvSpPr>
            <a:spLocks noChangeArrowheads="1"/>
          </p:cNvSpPr>
          <p:nvPr/>
        </p:nvSpPr>
        <p:spPr bwMode="auto">
          <a:xfrm>
            <a:off x="2057400" y="4572000"/>
            <a:ext cx="3810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2400" b="1">
                <a:solidFill>
                  <a:srgbClr val="339933"/>
                </a:solidFill>
                <a:cs typeface="Arial" pitchFamily="34" charset="0"/>
              </a:rPr>
              <a:t>μ</a:t>
            </a:r>
          </a:p>
        </p:txBody>
      </p:sp>
      <p:sp>
        <p:nvSpPr>
          <p:cNvPr id="351242" name="Line 10"/>
          <p:cNvSpPr>
            <a:spLocks noChangeShapeType="1"/>
          </p:cNvSpPr>
          <p:nvPr/>
        </p:nvSpPr>
        <p:spPr bwMode="auto">
          <a:xfrm>
            <a:off x="990600" y="4267200"/>
            <a:ext cx="0" cy="990600"/>
          </a:xfrm>
          <a:prstGeom prst="line">
            <a:avLst/>
          </a:prstGeom>
          <a:noFill/>
          <a:ln w="254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1243" name="Line 11"/>
          <p:cNvSpPr>
            <a:spLocks noChangeShapeType="1"/>
          </p:cNvSpPr>
          <p:nvPr/>
        </p:nvSpPr>
        <p:spPr bwMode="auto">
          <a:xfrm>
            <a:off x="2209800" y="4495800"/>
            <a:ext cx="12954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1245" name="Line 13"/>
          <p:cNvSpPr>
            <a:spLocks noChangeShapeType="1"/>
          </p:cNvSpPr>
          <p:nvPr/>
        </p:nvSpPr>
        <p:spPr bwMode="auto">
          <a:xfrm>
            <a:off x="990600" y="4495800"/>
            <a:ext cx="1219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1246" name="Line 14"/>
          <p:cNvSpPr>
            <a:spLocks noChangeShapeType="1"/>
          </p:cNvSpPr>
          <p:nvPr/>
        </p:nvSpPr>
        <p:spPr bwMode="auto">
          <a:xfrm>
            <a:off x="3505200" y="4267200"/>
            <a:ext cx="0" cy="990600"/>
          </a:xfrm>
          <a:prstGeom prst="line">
            <a:avLst/>
          </a:prstGeom>
          <a:noFill/>
          <a:ln w="254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1247" name="Line 15"/>
          <p:cNvSpPr>
            <a:spLocks noChangeShapeType="1"/>
          </p:cNvSpPr>
          <p:nvPr/>
        </p:nvSpPr>
        <p:spPr bwMode="auto">
          <a:xfrm>
            <a:off x="228600" y="4648200"/>
            <a:ext cx="40513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1252" name="Rectangle 20"/>
          <p:cNvSpPr>
            <a:spLocks noChangeArrowheads="1"/>
          </p:cNvSpPr>
          <p:nvPr/>
        </p:nvSpPr>
        <p:spPr bwMode="auto">
          <a:xfrm>
            <a:off x="1360488" y="4119563"/>
            <a:ext cx="56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</a:rPr>
              <a:t>2</a:t>
            </a:r>
            <a:r>
              <a:rPr lang="el-GR" sz="2400" b="1">
                <a:solidFill>
                  <a:srgbClr val="FF0000"/>
                </a:solidFill>
                <a:cs typeface="Arial" pitchFamily="34" charset="0"/>
              </a:rPr>
              <a:t>σ</a:t>
            </a:r>
          </a:p>
        </p:txBody>
      </p:sp>
      <p:sp>
        <p:nvSpPr>
          <p:cNvPr id="351253" name="Rectangle 21"/>
          <p:cNvSpPr>
            <a:spLocks noChangeArrowheads="1"/>
          </p:cNvSpPr>
          <p:nvPr/>
        </p:nvSpPr>
        <p:spPr bwMode="auto">
          <a:xfrm>
            <a:off x="2503488" y="4119563"/>
            <a:ext cx="56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</a:rPr>
              <a:t>2</a:t>
            </a:r>
            <a:r>
              <a:rPr lang="el-GR" sz="2400" b="1">
                <a:solidFill>
                  <a:srgbClr val="FF0000"/>
                </a:solidFill>
                <a:cs typeface="Arial" pitchFamily="34" charset="0"/>
              </a:rPr>
              <a:t>σ</a:t>
            </a:r>
          </a:p>
        </p:txBody>
      </p:sp>
      <p:sp>
        <p:nvSpPr>
          <p:cNvPr id="351256" name="Freeform 24"/>
          <p:cNvSpPr>
            <a:spLocks/>
          </p:cNvSpPr>
          <p:nvPr/>
        </p:nvSpPr>
        <p:spPr bwMode="auto">
          <a:xfrm>
            <a:off x="6629400" y="3276600"/>
            <a:ext cx="1935163" cy="1279525"/>
          </a:xfrm>
          <a:custGeom>
            <a:avLst/>
            <a:gdLst>
              <a:gd name="T0" fmla="*/ 900 w 901"/>
              <a:gd name="T1" fmla="*/ 720 h 721"/>
              <a:gd name="T2" fmla="*/ 805 w 901"/>
              <a:gd name="T3" fmla="*/ 712 h 721"/>
              <a:gd name="T4" fmla="*/ 758 w 901"/>
              <a:gd name="T5" fmla="*/ 704 h 721"/>
              <a:gd name="T6" fmla="*/ 711 w 901"/>
              <a:gd name="T7" fmla="*/ 691 h 721"/>
              <a:gd name="T8" fmla="*/ 663 w 901"/>
              <a:gd name="T9" fmla="*/ 675 h 721"/>
              <a:gd name="T10" fmla="*/ 615 w 901"/>
              <a:gd name="T11" fmla="*/ 653 h 721"/>
              <a:gd name="T12" fmla="*/ 568 w 901"/>
              <a:gd name="T13" fmla="*/ 623 h 721"/>
              <a:gd name="T14" fmla="*/ 473 w 901"/>
              <a:gd name="T15" fmla="*/ 540 h 721"/>
              <a:gd name="T16" fmla="*/ 378 w 901"/>
              <a:gd name="T17" fmla="*/ 422 h 721"/>
              <a:gd name="T18" fmla="*/ 284 w 901"/>
              <a:gd name="T19" fmla="*/ 281 h 721"/>
              <a:gd name="T20" fmla="*/ 236 w 901"/>
              <a:gd name="T21" fmla="*/ 209 h 721"/>
              <a:gd name="T22" fmla="*/ 189 w 901"/>
              <a:gd name="T23" fmla="*/ 142 h 721"/>
              <a:gd name="T24" fmla="*/ 142 w 901"/>
              <a:gd name="T25" fmla="*/ 83 h 721"/>
              <a:gd name="T26" fmla="*/ 94 w 901"/>
              <a:gd name="T27" fmla="*/ 38 h 721"/>
              <a:gd name="T28" fmla="*/ 47 w 901"/>
              <a:gd name="T29" fmla="*/ 9 h 721"/>
              <a:gd name="T30" fmla="*/ 0 w 901"/>
              <a:gd name="T31" fmla="*/ 0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01" h="721">
                <a:moveTo>
                  <a:pt x="900" y="720"/>
                </a:moveTo>
                <a:lnTo>
                  <a:pt x="805" y="712"/>
                </a:lnTo>
                <a:lnTo>
                  <a:pt x="758" y="704"/>
                </a:lnTo>
                <a:lnTo>
                  <a:pt x="711" y="691"/>
                </a:lnTo>
                <a:lnTo>
                  <a:pt x="663" y="675"/>
                </a:lnTo>
                <a:lnTo>
                  <a:pt x="615" y="653"/>
                </a:lnTo>
                <a:lnTo>
                  <a:pt x="568" y="623"/>
                </a:lnTo>
                <a:lnTo>
                  <a:pt x="473" y="540"/>
                </a:lnTo>
                <a:lnTo>
                  <a:pt x="378" y="422"/>
                </a:lnTo>
                <a:lnTo>
                  <a:pt x="284" y="281"/>
                </a:lnTo>
                <a:lnTo>
                  <a:pt x="236" y="209"/>
                </a:lnTo>
                <a:lnTo>
                  <a:pt x="189" y="142"/>
                </a:lnTo>
                <a:lnTo>
                  <a:pt x="142" y="83"/>
                </a:lnTo>
                <a:lnTo>
                  <a:pt x="94" y="38"/>
                </a:lnTo>
                <a:lnTo>
                  <a:pt x="47" y="9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1257" name="Freeform 25"/>
          <p:cNvSpPr>
            <a:spLocks/>
          </p:cNvSpPr>
          <p:nvPr/>
        </p:nvSpPr>
        <p:spPr bwMode="auto">
          <a:xfrm>
            <a:off x="4800600" y="3276600"/>
            <a:ext cx="1860550" cy="1279525"/>
          </a:xfrm>
          <a:custGeom>
            <a:avLst/>
            <a:gdLst>
              <a:gd name="T0" fmla="*/ 0 w 901"/>
              <a:gd name="T1" fmla="*/ 720 h 721"/>
              <a:gd name="T2" fmla="*/ 95 w 901"/>
              <a:gd name="T3" fmla="*/ 712 h 721"/>
              <a:gd name="T4" fmla="*/ 142 w 901"/>
              <a:gd name="T5" fmla="*/ 704 h 721"/>
              <a:gd name="T6" fmla="*/ 189 w 901"/>
              <a:gd name="T7" fmla="*/ 691 h 721"/>
              <a:gd name="T8" fmla="*/ 237 w 901"/>
              <a:gd name="T9" fmla="*/ 675 h 721"/>
              <a:gd name="T10" fmla="*/ 284 w 901"/>
              <a:gd name="T11" fmla="*/ 653 h 721"/>
              <a:gd name="T12" fmla="*/ 331 w 901"/>
              <a:gd name="T13" fmla="*/ 623 h 721"/>
              <a:gd name="T14" fmla="*/ 426 w 901"/>
              <a:gd name="T15" fmla="*/ 540 h 721"/>
              <a:gd name="T16" fmla="*/ 521 w 901"/>
              <a:gd name="T17" fmla="*/ 422 h 721"/>
              <a:gd name="T18" fmla="*/ 616 w 901"/>
              <a:gd name="T19" fmla="*/ 281 h 721"/>
              <a:gd name="T20" fmla="*/ 663 w 901"/>
              <a:gd name="T21" fmla="*/ 209 h 721"/>
              <a:gd name="T22" fmla="*/ 710 w 901"/>
              <a:gd name="T23" fmla="*/ 142 h 721"/>
              <a:gd name="T24" fmla="*/ 757 w 901"/>
              <a:gd name="T25" fmla="*/ 83 h 721"/>
              <a:gd name="T26" fmla="*/ 805 w 901"/>
              <a:gd name="T27" fmla="*/ 38 h 721"/>
              <a:gd name="T28" fmla="*/ 852 w 901"/>
              <a:gd name="T29" fmla="*/ 9 h 721"/>
              <a:gd name="T30" fmla="*/ 900 w 901"/>
              <a:gd name="T31" fmla="*/ 0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01" h="721">
                <a:moveTo>
                  <a:pt x="0" y="720"/>
                </a:moveTo>
                <a:lnTo>
                  <a:pt x="95" y="712"/>
                </a:lnTo>
                <a:lnTo>
                  <a:pt x="142" y="704"/>
                </a:lnTo>
                <a:lnTo>
                  <a:pt x="189" y="691"/>
                </a:lnTo>
                <a:lnTo>
                  <a:pt x="237" y="675"/>
                </a:lnTo>
                <a:lnTo>
                  <a:pt x="284" y="653"/>
                </a:lnTo>
                <a:lnTo>
                  <a:pt x="331" y="623"/>
                </a:lnTo>
                <a:lnTo>
                  <a:pt x="426" y="540"/>
                </a:lnTo>
                <a:lnTo>
                  <a:pt x="521" y="422"/>
                </a:lnTo>
                <a:lnTo>
                  <a:pt x="616" y="281"/>
                </a:lnTo>
                <a:lnTo>
                  <a:pt x="663" y="209"/>
                </a:lnTo>
                <a:lnTo>
                  <a:pt x="710" y="142"/>
                </a:lnTo>
                <a:lnTo>
                  <a:pt x="757" y="83"/>
                </a:lnTo>
                <a:lnTo>
                  <a:pt x="805" y="38"/>
                </a:lnTo>
                <a:lnTo>
                  <a:pt x="852" y="9"/>
                </a:lnTo>
                <a:lnTo>
                  <a:pt x="90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1258" name="Line 26"/>
          <p:cNvSpPr>
            <a:spLocks noChangeShapeType="1"/>
          </p:cNvSpPr>
          <p:nvPr/>
        </p:nvSpPr>
        <p:spPr bwMode="auto">
          <a:xfrm>
            <a:off x="6629400" y="3276600"/>
            <a:ext cx="1588" cy="12795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1259" name="Rectangle 27"/>
          <p:cNvSpPr>
            <a:spLocks noChangeArrowheads="1"/>
          </p:cNvSpPr>
          <p:nvPr/>
        </p:nvSpPr>
        <p:spPr bwMode="auto">
          <a:xfrm>
            <a:off x="8534400" y="4572000"/>
            <a:ext cx="350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339933"/>
                </a:solidFill>
              </a:rPr>
              <a:t>x</a:t>
            </a:r>
          </a:p>
        </p:txBody>
      </p:sp>
      <p:sp>
        <p:nvSpPr>
          <p:cNvPr id="351260" name="Rectangle 28"/>
          <p:cNvSpPr>
            <a:spLocks noChangeArrowheads="1"/>
          </p:cNvSpPr>
          <p:nvPr/>
        </p:nvSpPr>
        <p:spPr bwMode="auto">
          <a:xfrm>
            <a:off x="6477000" y="4572000"/>
            <a:ext cx="3810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2400" b="1">
                <a:solidFill>
                  <a:srgbClr val="339933"/>
                </a:solidFill>
                <a:cs typeface="Arial" pitchFamily="34" charset="0"/>
              </a:rPr>
              <a:t>μ</a:t>
            </a:r>
          </a:p>
        </p:txBody>
      </p:sp>
      <p:sp>
        <p:nvSpPr>
          <p:cNvPr id="351261" name="Line 29"/>
          <p:cNvSpPr>
            <a:spLocks noChangeShapeType="1"/>
          </p:cNvSpPr>
          <p:nvPr/>
        </p:nvSpPr>
        <p:spPr bwMode="auto">
          <a:xfrm>
            <a:off x="4648200" y="4648200"/>
            <a:ext cx="40513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1267" name="Line 35"/>
          <p:cNvSpPr>
            <a:spLocks noChangeShapeType="1"/>
          </p:cNvSpPr>
          <p:nvPr/>
        </p:nvSpPr>
        <p:spPr bwMode="auto">
          <a:xfrm>
            <a:off x="4876800" y="4343400"/>
            <a:ext cx="0" cy="9144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1268" name="Line 36"/>
          <p:cNvSpPr>
            <a:spLocks noChangeShapeType="1"/>
          </p:cNvSpPr>
          <p:nvPr/>
        </p:nvSpPr>
        <p:spPr bwMode="auto">
          <a:xfrm>
            <a:off x="8534400" y="4343400"/>
            <a:ext cx="0" cy="9144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1269" name="Line 37"/>
          <p:cNvSpPr>
            <a:spLocks noChangeShapeType="1"/>
          </p:cNvSpPr>
          <p:nvPr/>
        </p:nvSpPr>
        <p:spPr bwMode="auto">
          <a:xfrm>
            <a:off x="6629400" y="4419600"/>
            <a:ext cx="1905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1270" name="Line 38"/>
          <p:cNvSpPr>
            <a:spLocks noChangeShapeType="1"/>
          </p:cNvSpPr>
          <p:nvPr/>
        </p:nvSpPr>
        <p:spPr bwMode="auto">
          <a:xfrm>
            <a:off x="4876800" y="4419600"/>
            <a:ext cx="1752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1271" name="Rectangle 39"/>
          <p:cNvSpPr>
            <a:spLocks noChangeArrowheads="1"/>
          </p:cNvSpPr>
          <p:nvPr/>
        </p:nvSpPr>
        <p:spPr bwMode="auto">
          <a:xfrm>
            <a:off x="5856288" y="4043363"/>
            <a:ext cx="56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3333CC"/>
                </a:solidFill>
              </a:rPr>
              <a:t>3</a:t>
            </a:r>
            <a:r>
              <a:rPr lang="el-GR" sz="2400" b="1">
                <a:solidFill>
                  <a:srgbClr val="3333CC"/>
                </a:solidFill>
                <a:cs typeface="Arial" pitchFamily="34" charset="0"/>
              </a:rPr>
              <a:t>σ</a:t>
            </a:r>
          </a:p>
        </p:txBody>
      </p:sp>
      <p:sp>
        <p:nvSpPr>
          <p:cNvPr id="351272" name="Rectangle 40"/>
          <p:cNvSpPr>
            <a:spLocks noChangeArrowheads="1"/>
          </p:cNvSpPr>
          <p:nvPr/>
        </p:nvSpPr>
        <p:spPr bwMode="auto">
          <a:xfrm>
            <a:off x="6923088" y="4043363"/>
            <a:ext cx="56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3333CC"/>
                </a:solidFill>
              </a:rPr>
              <a:t>3</a:t>
            </a:r>
            <a:r>
              <a:rPr lang="el-GR" sz="2400" b="1">
                <a:solidFill>
                  <a:srgbClr val="3333CC"/>
                </a:solidFill>
                <a:cs typeface="Arial" pitchFamily="34" charset="0"/>
              </a:rPr>
              <a:t>σ</a:t>
            </a:r>
          </a:p>
        </p:txBody>
      </p:sp>
      <p:sp>
        <p:nvSpPr>
          <p:cNvPr id="351273" name="Line 41"/>
          <p:cNvSpPr>
            <a:spLocks noChangeShapeType="1"/>
          </p:cNvSpPr>
          <p:nvPr/>
        </p:nvSpPr>
        <p:spPr bwMode="auto">
          <a:xfrm>
            <a:off x="990600" y="5181600"/>
            <a:ext cx="25146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1274" name="Line 42"/>
          <p:cNvSpPr>
            <a:spLocks noChangeShapeType="1"/>
          </p:cNvSpPr>
          <p:nvPr/>
        </p:nvSpPr>
        <p:spPr bwMode="auto">
          <a:xfrm>
            <a:off x="4876800" y="5181600"/>
            <a:ext cx="36576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351275" name="Rectangle 43"/>
          <p:cNvSpPr>
            <a:spLocks noChangeArrowheads="1"/>
          </p:cNvSpPr>
          <p:nvPr/>
        </p:nvSpPr>
        <p:spPr bwMode="auto">
          <a:xfrm>
            <a:off x="1668463" y="5181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</a:rPr>
              <a:t>95.44%</a:t>
            </a:r>
          </a:p>
        </p:txBody>
      </p:sp>
      <p:sp>
        <p:nvSpPr>
          <p:cNvPr id="351276" name="Rectangle 44"/>
          <p:cNvSpPr>
            <a:spLocks noChangeArrowheads="1"/>
          </p:cNvSpPr>
          <p:nvPr/>
        </p:nvSpPr>
        <p:spPr bwMode="auto">
          <a:xfrm>
            <a:off x="6096000" y="5181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3333CC"/>
                </a:solidFill>
              </a:rPr>
              <a:t>99.72%</a:t>
            </a:r>
          </a:p>
        </p:txBody>
      </p:sp>
      <p:sp>
        <p:nvSpPr>
          <p:cNvPr id="351277" name="Text Box 45"/>
          <p:cNvSpPr txBox="1">
            <a:spLocks noChangeArrowheads="1"/>
          </p:cNvSpPr>
          <p:nvPr/>
        </p:nvSpPr>
        <p:spPr bwMode="auto">
          <a:xfrm>
            <a:off x="7467600" y="1143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i="1">
                <a:solidFill>
                  <a:srgbClr val="000099"/>
                </a:solidFill>
                <a:latin typeface="Tahoma" pitchFamily="34" charset="0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94236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nHall1">
  <a:themeElements>
    <a:clrScheme name="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nHall1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2113</Words>
  <Application>Microsoft Office PowerPoint</Application>
  <PresentationFormat>On-screen Show (4:3)</PresentationFormat>
  <Paragraphs>425</Paragraphs>
  <Slides>40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Office Theme</vt:lpstr>
      <vt:lpstr>PrenHall1</vt:lpstr>
      <vt:lpstr>Worksheet</vt:lpstr>
      <vt:lpstr>Equation</vt:lpstr>
      <vt:lpstr>Document</vt:lpstr>
      <vt:lpstr>Chapter 6 Continuous  Probability Distributions</vt:lpstr>
      <vt:lpstr>PowerPoint Presentation</vt:lpstr>
      <vt:lpstr>The Normal Distribution</vt:lpstr>
      <vt:lpstr>PowerPoint Presentation</vt:lpstr>
      <vt:lpstr>The Normal Distribution Shape</vt:lpstr>
      <vt:lpstr>Finding Normal Probabilities  </vt:lpstr>
      <vt:lpstr>Probability as  Area Under the Curve</vt:lpstr>
      <vt:lpstr>Empirical Rules</vt:lpstr>
      <vt:lpstr>The Empirical Rule</vt:lpstr>
      <vt:lpstr>Importance of the Rule</vt:lpstr>
      <vt:lpstr>The Standard Normal Distribution</vt:lpstr>
      <vt:lpstr>The Standard Normal</vt:lpstr>
      <vt:lpstr>Translation to the Standard Normal Distribution</vt:lpstr>
      <vt:lpstr>Example</vt:lpstr>
      <vt:lpstr>Comparing  x  and  z  units</vt:lpstr>
      <vt:lpstr>The Standard Normal Table</vt:lpstr>
      <vt:lpstr>The Standard Normal Table</vt:lpstr>
      <vt:lpstr>General Procedure for Finding Probabilities</vt:lpstr>
      <vt:lpstr>Z Table example</vt:lpstr>
      <vt:lpstr>Z Table example</vt:lpstr>
      <vt:lpstr>Solution: Finding P(0 &lt; z &lt; 0.12)</vt:lpstr>
      <vt:lpstr>Finding Normal Probabilities</vt:lpstr>
      <vt:lpstr>Finding Normal Probabilities</vt:lpstr>
      <vt:lpstr> Upper Tail Probabilities</vt:lpstr>
      <vt:lpstr> Upper Tail Probabilities</vt:lpstr>
      <vt:lpstr>Lower Tail Probabilities</vt:lpstr>
      <vt:lpstr>Lower Tail Probabilities</vt:lpstr>
      <vt:lpstr>Normal Probabilities in PHStat</vt:lpstr>
      <vt:lpstr>PHStat Dialogue Box</vt:lpstr>
      <vt:lpstr>PHStat Output</vt:lpstr>
      <vt:lpstr>PowerPoint Presentation</vt:lpstr>
      <vt:lpstr>The Uniform Distribution</vt:lpstr>
      <vt:lpstr>The Uniform Distribution</vt:lpstr>
      <vt:lpstr>Uniform Distribution</vt:lpstr>
      <vt:lpstr>PowerPoint Presentation</vt:lpstr>
      <vt:lpstr>The Exponential Distribution</vt:lpstr>
      <vt:lpstr>The Exponential Distribution</vt:lpstr>
      <vt:lpstr>Exponential Distribution</vt:lpstr>
      <vt:lpstr>Example</vt:lpstr>
      <vt:lpstr>Chapter Summary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2016-09-06T21:23:40Z</dcterms:created>
  <dcterms:modified xsi:type="dcterms:W3CDTF">2016-09-06T21:28:58Z</dcterms:modified>
</cp:coreProperties>
</file>