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27"/>
  </p:notesMasterIdLst>
  <p:sldIdLst>
    <p:sldId id="266" r:id="rId2"/>
    <p:sldId id="280" r:id="rId3"/>
    <p:sldId id="294" r:id="rId4"/>
    <p:sldId id="295" r:id="rId5"/>
    <p:sldId id="296" r:id="rId6"/>
    <p:sldId id="297" r:id="rId7"/>
    <p:sldId id="298" r:id="rId8"/>
    <p:sldId id="299" r:id="rId9"/>
    <p:sldId id="300"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289" r:id="rId24"/>
    <p:sldId id="288" r:id="rId25"/>
    <p:sldId id="29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99"/>
    <a:srgbClr val="777777"/>
    <a:srgbClr val="5F5F5F"/>
    <a:srgbClr val="006699"/>
    <a:srgbClr val="FFF2CD"/>
    <a:srgbClr val="AE1237"/>
    <a:srgbClr val="6C4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64" autoAdjust="0"/>
    <p:restoredTop sz="81011" autoAdjust="0"/>
  </p:normalViewPr>
  <p:slideViewPr>
    <p:cSldViewPr>
      <p:cViewPr varScale="1">
        <p:scale>
          <a:sx n="61" d="100"/>
          <a:sy n="61" d="100"/>
        </p:scale>
        <p:origin x="342" y="78"/>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8C007B4-2401-4F3C-A2F2-6AE1F4B0BCAF}" type="slidenum">
              <a:rPr lang="en-US"/>
              <a:pPr>
                <a:defRPr/>
              </a:pPr>
              <a:t>‹#›</a:t>
            </a:fld>
            <a:endParaRPr lang="en-US" dirty="0"/>
          </a:p>
        </p:txBody>
      </p:sp>
    </p:spTree>
    <p:extLst>
      <p:ext uri="{BB962C8B-B14F-4D97-AF65-F5344CB8AC3E}">
        <p14:creationId xmlns:p14="http://schemas.microsoft.com/office/powerpoint/2010/main" val="3820099196"/>
      </p:ext>
    </p:extLst>
  </p:cSld>
  <p:clrMap bg1="lt1" tx1="dk1" bg2="lt2" tx2="dk2" accent1="accent1" accent2="accent2" accent3="accent3" accent4="accent4" accent5="accent5" accent6="accent6" hlink="hlink" folHlink="folHlink"/>
  <p:notesStyle>
    <a:lvl1pPr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fontAlgn="base">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a:lnSpc>
                <a:spcPct val="100000"/>
              </a:lnSpc>
              <a:spcBef>
                <a:spcPct val="0"/>
              </a:spcBef>
            </a:pPr>
            <a:endParaRPr lang="en-US" sz="1800" dirty="0" smtClean="0">
              <a:latin typeface="Arial" charset="0"/>
            </a:endParaRPr>
          </a:p>
        </p:txBody>
      </p:sp>
      <p:sp>
        <p:nvSpPr>
          <p:cNvPr id="81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781E3E-1006-45E7-B79A-743FFEBE7DE1}" type="slidenum">
              <a:rPr lang="en-US">
                <a:ea typeface="ＭＳ Ｐゴシック" charset="-128"/>
                <a:cs typeface="ＭＳ Ｐゴシック" charset="-128"/>
              </a:rPr>
              <a:pPr fontAlgn="base">
                <a:spcBef>
                  <a:spcPct val="0"/>
                </a:spcBef>
                <a:spcAft>
                  <a:spcPct val="0"/>
                </a:spcAft>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2066838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DC9562-D6C7-4C50-90F5-8B10EC096F4D}" type="slidenum">
              <a:rPr lang="en-US">
                <a:ea typeface="ＭＳ Ｐゴシック" charset="-128"/>
                <a:cs typeface="ＭＳ Ｐゴシック" charset="-128"/>
              </a:rPr>
              <a:pPr fontAlgn="base">
                <a:spcBef>
                  <a:spcPct val="0"/>
                </a:spcBef>
                <a:spcAft>
                  <a:spcPct val="0"/>
                </a:spcAft>
              </a:pPr>
              <a:t>9</a:t>
            </a:fld>
            <a:endParaRPr lang="en-US">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E67EB93-89A4-4DF7-9741-385FF0D2EF08}"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86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8676"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026946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416C5-DCC6-4BED-9E76-2F2C5EAA53B5}" type="slidenum">
              <a:rPr lang="en-US">
                <a:ea typeface="ＭＳ Ｐゴシック" charset="-128"/>
                <a:cs typeface="ＭＳ Ｐゴシック" charset="-128"/>
              </a:rPr>
              <a:pPr fontAlgn="base">
                <a:spcBef>
                  <a:spcPct val="0"/>
                </a:spcBef>
                <a:spcAft>
                  <a:spcPct val="0"/>
                </a:spcAft>
              </a:pPr>
              <a:t>10</a:t>
            </a:fld>
            <a:endParaRPr lang="en-US">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6241AD3-AC9F-49EE-9BF9-0414DE9E4CCE}"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83628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45114E-AED9-4D6A-8C14-8074A61816E2}" type="slidenum">
              <a:rPr lang="en-US">
                <a:ea typeface="ＭＳ Ｐゴシック" charset="-128"/>
                <a:cs typeface="ＭＳ Ｐゴシック" charset="-128"/>
              </a:rPr>
              <a:pPr fontAlgn="base">
                <a:spcBef>
                  <a:spcPct val="0"/>
                </a:spcBef>
                <a:spcAft>
                  <a:spcPct val="0"/>
                </a:spcAft>
              </a:pPr>
              <a:t>11</a:t>
            </a:fld>
            <a:endParaRPr lang="en-US">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1CBFA76-F30F-44B1-96C3-6E22690B042E}"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138886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EBDF85-8B17-4981-9429-CB915F3CA4AF}" type="slidenum">
              <a:rPr lang="en-US">
                <a:ea typeface="ＭＳ Ｐゴシック" charset="-128"/>
                <a:cs typeface="ＭＳ Ｐゴシック" charset="-128"/>
              </a:rPr>
              <a:pPr fontAlgn="base">
                <a:spcBef>
                  <a:spcPct val="0"/>
                </a:spcBef>
                <a:spcAft>
                  <a:spcPct val="0"/>
                </a:spcAft>
              </a:pPr>
              <a:t>12</a:t>
            </a:fld>
            <a:endParaRPr lang="en-US">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39846A0-C257-49CD-BC0B-87FBAF57FCCA}" type="slidenum">
              <a:rPr lang="en-US" sz="1200">
                <a:latin typeface="Calibri" charset="0"/>
                <a:ea typeface="Arial" charset="0"/>
                <a:cs typeface="Arial" charset="0"/>
              </a:rPr>
              <a:pPr algn="r"/>
              <a:t>12</a:t>
            </a:fld>
            <a:endParaRPr lang="en-US" sz="1200">
              <a:latin typeface="Calibri" charset="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053034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064B25-EDC5-438E-8ECB-8DAEAA0484F0}" type="slidenum">
              <a:rPr lang="en-US">
                <a:ea typeface="ＭＳ Ｐゴシック" charset="-128"/>
                <a:cs typeface="ＭＳ Ｐゴシック" charset="-128"/>
              </a:rPr>
              <a:pPr fontAlgn="base">
                <a:spcBef>
                  <a:spcPct val="0"/>
                </a:spcBef>
                <a:spcAft>
                  <a:spcPct val="0"/>
                </a:spcAft>
              </a:pPr>
              <a:t>13</a:t>
            </a:fld>
            <a:endParaRPr lang="en-US">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09A7BF6-BFC8-470A-A978-AA3739389975}" type="slidenum">
              <a:rPr lang="en-US" sz="1200">
                <a:latin typeface="Calibri" charset="0"/>
                <a:ea typeface="Arial" charset="0"/>
                <a:cs typeface="Arial" charset="0"/>
              </a:rPr>
              <a:pPr algn="r"/>
              <a:t>13</a:t>
            </a:fld>
            <a:endParaRPr lang="en-US" sz="1200">
              <a:latin typeface="Calibri" charset="0"/>
              <a:ea typeface="Arial" charset="0"/>
              <a:cs typeface="Arial" charset="0"/>
            </a:endParaRPr>
          </a:p>
        </p:txBody>
      </p:sp>
      <p:sp>
        <p:nvSpPr>
          <p:cNvPr id="368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6868"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228773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0F8F2B-464C-47DB-AE4A-122352A025F0}" type="slidenum">
              <a:rPr lang="en-US">
                <a:ea typeface="ＭＳ Ｐゴシック" charset="-128"/>
                <a:cs typeface="ＭＳ Ｐゴシック" charset="-128"/>
              </a:rPr>
              <a:pPr fontAlgn="base">
                <a:spcBef>
                  <a:spcPct val="0"/>
                </a:spcBef>
                <a:spcAft>
                  <a:spcPct val="0"/>
                </a:spcAft>
              </a:pPr>
              <a:t>14</a:t>
            </a:fld>
            <a:endParaRPr lang="en-US">
              <a:ea typeface="ＭＳ Ｐゴシック" charset="-128"/>
              <a:cs typeface="ＭＳ Ｐゴシック" charset="-128"/>
            </a:endParaRPr>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A348E82-F0A5-4431-943B-04CA48B815E1}"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389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8916"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991222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9E1BC6-5A8E-4668-B64E-992330592012}" type="slidenum">
              <a:rPr lang="en-US">
                <a:ea typeface="ＭＳ Ｐゴシック" charset="-128"/>
                <a:cs typeface="ＭＳ Ｐゴシック" charset="-128"/>
              </a:rPr>
              <a:pPr fontAlgn="base">
                <a:spcBef>
                  <a:spcPct val="0"/>
                </a:spcBef>
                <a:spcAft>
                  <a:spcPct val="0"/>
                </a:spcAft>
              </a:pPr>
              <a:t>15</a:t>
            </a:fld>
            <a:endParaRPr lang="en-US">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8D30D34-8EB4-45A0-A697-E4E0BC30A54A}"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409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0964"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752511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ADDADE-48B9-436A-A549-3F8436D573D3}" type="slidenum">
              <a:rPr lang="en-US">
                <a:ea typeface="ＭＳ Ｐゴシック" charset="-128"/>
                <a:cs typeface="ＭＳ Ｐゴシック" charset="-128"/>
              </a:rPr>
              <a:pPr fontAlgn="base">
                <a:spcBef>
                  <a:spcPct val="0"/>
                </a:spcBef>
                <a:spcAft>
                  <a:spcPct val="0"/>
                </a:spcAft>
              </a:pPr>
              <a:t>16</a:t>
            </a:fld>
            <a:endParaRPr lang="en-US">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4CBA6C2-2748-4764-B7C7-A1CB03672467}"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430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3012"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r>
              <a:rPr lang="en-US" sz="1800" smtClean="0">
                <a:latin typeface="Arial" charset="0"/>
              </a:rPr>
              <a:t>Students will recall the effects of the minimum wage from Chapter 6, which covered price floors and ceilings.  </a:t>
            </a:r>
          </a:p>
          <a:p>
            <a:pPr>
              <a:lnSpc>
                <a:spcPct val="100000"/>
              </a:lnSpc>
              <a:spcBef>
                <a:spcPct val="0"/>
              </a:spcBef>
            </a:pPr>
            <a:endParaRPr lang="en-US" sz="1800" smtClean="0">
              <a:latin typeface="Arial" charset="0"/>
            </a:endParaRPr>
          </a:p>
          <a:p>
            <a:pPr>
              <a:lnSpc>
                <a:spcPct val="100000"/>
              </a:lnSpc>
              <a:spcBef>
                <a:spcPct val="0"/>
              </a:spcBef>
            </a:pPr>
            <a:r>
              <a:rPr lang="en-US" sz="1800" smtClean="0">
                <a:latin typeface="Arial" charset="0"/>
              </a:rPr>
              <a:t>A few additional notes about the minimum wage:</a:t>
            </a:r>
          </a:p>
          <a:p>
            <a:pPr>
              <a:lnSpc>
                <a:spcPct val="100000"/>
              </a:lnSpc>
              <a:spcBef>
                <a:spcPct val="0"/>
              </a:spcBef>
            </a:pPr>
            <a:endParaRPr lang="en-US" sz="1800" smtClean="0">
              <a:latin typeface="Arial" charset="0"/>
            </a:endParaRPr>
          </a:p>
          <a:p>
            <a:pPr>
              <a:lnSpc>
                <a:spcPct val="100000"/>
              </a:lnSpc>
              <a:spcBef>
                <a:spcPct val="0"/>
              </a:spcBef>
            </a:pPr>
            <a:r>
              <a:rPr lang="en-US" sz="1800" smtClean="0">
                <a:latin typeface="Arial" charset="0"/>
              </a:rPr>
              <a:t>Yes, it helps the poor at no cost to the government.  But there’s no such thing as a free lunch.  The minimum wage transfers income to workers from firms (or rather, their owners) and from consumers, who will end up paying higher prices for goods made with unskilled labor.  </a:t>
            </a:r>
          </a:p>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147045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BCE117-B577-4CCA-A640-183D88851FBE}" type="slidenum">
              <a:rPr lang="en-US">
                <a:ea typeface="ＭＳ Ｐゴシック" charset="-128"/>
                <a:cs typeface="ＭＳ Ｐゴシック" charset="-128"/>
              </a:rPr>
              <a:pPr fontAlgn="base">
                <a:spcBef>
                  <a:spcPct val="0"/>
                </a:spcBef>
                <a:spcAft>
                  <a:spcPct val="0"/>
                </a:spcAft>
              </a:pPr>
              <a:t>17</a:t>
            </a:fld>
            <a:endParaRPr lang="en-US">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C1C4CD2-50DB-48D1-8954-0205DC6FF1EA}"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450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5060"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443562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E07332-B8AD-4C44-8359-8FF2A4023071}" type="slidenum">
              <a:rPr lang="en-US">
                <a:ea typeface="ＭＳ Ｐゴシック" charset="-128"/>
                <a:cs typeface="ＭＳ Ｐゴシック" charset="-128"/>
              </a:rPr>
              <a:pPr fontAlgn="base">
                <a:spcBef>
                  <a:spcPct val="0"/>
                </a:spcBef>
                <a:spcAft>
                  <a:spcPct val="0"/>
                </a:spcAft>
              </a:pPr>
              <a:t>18</a:t>
            </a:fld>
            <a:endParaRPr lang="en-US">
              <a:ea typeface="ＭＳ Ｐゴシック" charset="-128"/>
              <a:cs typeface="ＭＳ Ｐゴシック" charset="-128"/>
            </a:endParaRPr>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859C10E-ED7A-474D-9528-C9EB89AE2CAD}" type="slidenum">
              <a:rPr lang="en-US" sz="1200">
                <a:latin typeface="Calibri" charset="0"/>
                <a:ea typeface="Arial" charset="0"/>
                <a:cs typeface="Arial" charset="0"/>
              </a:rPr>
              <a:pPr algn="r"/>
              <a:t>18</a:t>
            </a:fld>
            <a:endParaRPr lang="en-US" sz="1200">
              <a:latin typeface="Calibri" charset="0"/>
              <a:ea typeface="Arial" charset="0"/>
              <a:cs typeface="Arial" charset="0"/>
            </a:endParaRPr>
          </a:p>
        </p:txBody>
      </p:sp>
      <p:sp>
        <p:nvSpPr>
          <p:cNvPr id="47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7108"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r>
              <a:rPr lang="en-US" sz="1800" smtClean="0">
                <a:latin typeface="Arial" charset="0"/>
              </a:rPr>
              <a:t>With a negative income tax, the marginal tax rate is as low for low income persons as it is for high income persons.  This is in sharp contrast to other welfare-type programs, which take away benefits as income rises, thus creating very high effective marginal tax rates for the poor.  </a:t>
            </a:r>
          </a:p>
        </p:txBody>
      </p:sp>
    </p:spTree>
    <p:extLst>
      <p:ext uri="{BB962C8B-B14F-4D97-AF65-F5344CB8AC3E}">
        <p14:creationId xmlns:p14="http://schemas.microsoft.com/office/powerpoint/2010/main" val="2162356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a:lnSpc>
                <a:spcPct val="100000"/>
              </a:lnSpc>
              <a:spcBef>
                <a:spcPct val="0"/>
              </a:spcBef>
            </a:pPr>
            <a:endParaRPr lang="en-US" sz="1800">
              <a:latin typeface="Arial" charset="0"/>
            </a:endParaRPr>
          </a:p>
        </p:txBody>
      </p:sp>
      <p:sp>
        <p:nvSpPr>
          <p:cNvPr id="102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A2A927-1E68-4B8A-BF02-78ADC0D25E32}"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590564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7701F1-A197-4D31-8E95-23AC5FEF4CA8}" type="slidenum">
              <a:rPr lang="en-US">
                <a:ea typeface="ＭＳ Ｐゴシック" charset="-128"/>
                <a:cs typeface="ＭＳ Ｐゴシック" charset="-128"/>
              </a:rPr>
              <a:pPr fontAlgn="base">
                <a:spcBef>
                  <a:spcPct val="0"/>
                </a:spcBef>
                <a:spcAft>
                  <a:spcPct val="0"/>
                </a:spcAft>
              </a:pPr>
              <a:t>19</a:t>
            </a:fld>
            <a:endParaRPr lang="en-US">
              <a:ea typeface="ＭＳ Ｐゴシック" charset="-128"/>
              <a:cs typeface="ＭＳ Ｐゴシック" charset="-128"/>
            </a:endParaRPr>
          </a:p>
        </p:txBody>
      </p:sp>
      <p:sp>
        <p:nvSpPr>
          <p:cNvPr id="49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28AFEAB-78DB-4469-A6D7-6A18ECA662AE}" type="slidenum">
              <a:rPr lang="en-US" sz="1200">
                <a:latin typeface="Calibri" charset="0"/>
                <a:ea typeface="Arial" charset="0"/>
                <a:cs typeface="Arial" charset="0"/>
              </a:rPr>
              <a:pPr algn="r"/>
              <a:t>19</a:t>
            </a:fld>
            <a:endParaRPr lang="en-US" sz="1200">
              <a:latin typeface="Calibri" charset="0"/>
              <a:ea typeface="Arial" charset="0"/>
              <a:cs typeface="Arial" charset="0"/>
            </a:endParaRPr>
          </a:p>
        </p:txBody>
      </p:sp>
      <p:sp>
        <p:nvSpPr>
          <p:cNvPr id="491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9156"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r>
              <a:rPr lang="en-US" sz="1800" smtClean="0">
                <a:latin typeface="Arial" charset="0"/>
              </a:rPr>
              <a:t>A cash payment would let workers buy whatever they think they most need.  Many economists believe that the government cannot know what people need better than the people themselves.  </a:t>
            </a:r>
          </a:p>
          <a:p>
            <a:pPr>
              <a:lnSpc>
                <a:spcPct val="100000"/>
              </a:lnSpc>
              <a:spcBef>
                <a:spcPct val="0"/>
              </a:spcBef>
            </a:pPr>
            <a:endParaRPr lang="en-US" sz="1800" smtClean="0">
              <a:latin typeface="Arial" charset="0"/>
            </a:endParaRPr>
          </a:p>
          <a:p>
            <a:pPr>
              <a:lnSpc>
                <a:spcPct val="100000"/>
              </a:lnSpc>
              <a:spcBef>
                <a:spcPct val="0"/>
              </a:spcBef>
            </a:pPr>
            <a:r>
              <a:rPr lang="en-US" sz="1800" smtClean="0">
                <a:latin typeface="Arial" charset="0"/>
              </a:rPr>
              <a:t>Regarding the argument that the recipients could spend the money on drugs:  </a:t>
            </a:r>
          </a:p>
          <a:p>
            <a:pPr>
              <a:lnSpc>
                <a:spcPct val="100000"/>
              </a:lnSpc>
              <a:spcBef>
                <a:spcPct val="0"/>
              </a:spcBef>
            </a:pPr>
            <a:endParaRPr lang="en-US" sz="1800" smtClean="0">
              <a:latin typeface="Arial" charset="0"/>
            </a:endParaRPr>
          </a:p>
          <a:p>
            <a:pPr>
              <a:lnSpc>
                <a:spcPct val="100000"/>
              </a:lnSpc>
              <a:spcBef>
                <a:spcPct val="0"/>
              </a:spcBef>
            </a:pPr>
            <a:r>
              <a:rPr lang="en-US" sz="1800" smtClean="0">
                <a:latin typeface="Arial" charset="0"/>
              </a:rPr>
              <a:t>Suppose the choice is giving the person $50 cash or $50 worth of food.  If you give them $50 cash, they could buy drugs.  If you give them $50 worth of food, they spend $50 less of their own money on food, and can now spend this $50 on drugs.  The outcome is the same in either case.  </a:t>
            </a:r>
          </a:p>
        </p:txBody>
      </p:sp>
    </p:spTree>
    <p:extLst>
      <p:ext uri="{BB962C8B-B14F-4D97-AF65-F5344CB8AC3E}">
        <p14:creationId xmlns:p14="http://schemas.microsoft.com/office/powerpoint/2010/main" val="1740991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55183C-6605-4A96-AF57-1D776A87CE03}" type="slidenum">
              <a:rPr lang="en-US">
                <a:ea typeface="ＭＳ Ｐゴシック" charset="-128"/>
                <a:cs typeface="ＭＳ Ｐゴシック" charset="-128"/>
              </a:rPr>
              <a:pPr fontAlgn="base">
                <a:spcBef>
                  <a:spcPct val="0"/>
                </a:spcBef>
                <a:spcAft>
                  <a:spcPct val="0"/>
                </a:spcAft>
              </a:pPr>
              <a:t>20</a:t>
            </a:fld>
            <a:endParaRPr lang="en-US">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FD404DE-9072-4E2B-BD77-EAD07DB401A1}" type="slidenum">
              <a:rPr lang="en-US" sz="1200">
                <a:latin typeface="Calibri" charset="0"/>
                <a:ea typeface="Arial" charset="0"/>
                <a:cs typeface="Arial" charset="0"/>
              </a:rPr>
              <a:pPr algn="r"/>
              <a:t>20</a:t>
            </a:fld>
            <a:endParaRPr lang="en-US" sz="1200">
              <a:latin typeface="Calibri" charset="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3540784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FA91EC-1F6C-41BC-A7A4-96AE9B79A09B}" type="slidenum">
              <a:rPr lang="en-US">
                <a:ea typeface="ＭＳ Ｐゴシック" charset="-128"/>
                <a:cs typeface="ＭＳ Ｐゴシック" charset="-128"/>
              </a:rPr>
              <a:pPr fontAlgn="base">
                <a:spcBef>
                  <a:spcPct val="0"/>
                </a:spcBef>
                <a:spcAft>
                  <a:spcPct val="0"/>
                </a:spcAft>
              </a:pPr>
              <a:t>21</a:t>
            </a:fld>
            <a:endParaRPr lang="en-US">
              <a:ea typeface="ＭＳ Ｐゴシック" charset="-128"/>
              <a:cs typeface="ＭＳ Ｐゴシック" charset="-128"/>
            </a:endParaRPr>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28D2B59-C1F1-4550-827B-DD1AC30D64BE}"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532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836278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2F3C1A-8B35-45D1-91C9-259038E4C260}" type="slidenum">
              <a:rPr lang="en-US">
                <a:solidFill>
                  <a:srgbClr val="000000"/>
                </a:solidFill>
                <a:ea typeface="ＭＳ Ｐゴシック" charset="-128"/>
                <a:cs typeface="ＭＳ Ｐゴシック" charset="-128"/>
              </a:rPr>
              <a:pPr fontAlgn="base">
                <a:spcBef>
                  <a:spcPct val="0"/>
                </a:spcBef>
                <a:spcAft>
                  <a:spcPct val="0"/>
                </a:spcAft>
              </a:pPr>
              <a:t>22</a:t>
            </a:fld>
            <a:endParaRPr lang="en-US">
              <a:solidFill>
                <a:srgbClr val="000000"/>
              </a:solidFill>
              <a:ea typeface="ＭＳ Ｐゴシック" charset="-128"/>
              <a:cs typeface="ＭＳ Ｐゴシック" charset="-128"/>
            </a:endParaRPr>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a:lstStyle/>
          <a:p>
            <a:pPr>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201706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CE17F6-1185-4793-852E-61F2607963E4}" type="slidenum">
              <a:rPr lang="en-US">
                <a:solidFill>
                  <a:srgbClr val="000000"/>
                </a:solidFill>
                <a:ea typeface="ＭＳ Ｐゴシック" charset="-128"/>
                <a:cs typeface="ＭＳ Ｐゴシック" charset="-128"/>
              </a:rPr>
              <a:pPr fontAlgn="base">
                <a:spcBef>
                  <a:spcPct val="0"/>
                </a:spcBef>
                <a:spcAft>
                  <a:spcPct val="0"/>
                </a:spcAft>
              </a:pPr>
              <a:t>23</a:t>
            </a:fld>
            <a:endParaRPr lang="en-US">
              <a:solidFill>
                <a:srgbClr val="000000"/>
              </a:solidFill>
              <a:ea typeface="ＭＳ Ｐゴシック" charset="-128"/>
              <a:cs typeface="ＭＳ Ｐゴシック" charset="-128"/>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742001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0EBF88-8374-45E2-A7D6-C083ECF1C509}" type="slidenum">
              <a:rPr lang="en-US">
                <a:solidFill>
                  <a:srgbClr val="000000"/>
                </a:solidFill>
                <a:ea typeface="ＭＳ Ｐゴシック" charset="-128"/>
                <a:cs typeface="ＭＳ Ｐゴシック" charset="-128"/>
              </a:rPr>
              <a:pPr fontAlgn="base">
                <a:spcBef>
                  <a:spcPct val="0"/>
                </a:spcBef>
                <a:spcAft>
                  <a:spcPct val="0"/>
                </a:spcAft>
              </a:pPr>
              <a:t>24</a:t>
            </a:fld>
            <a:endParaRPr lang="en-US">
              <a:solidFill>
                <a:srgbClr val="000000"/>
              </a:solidFill>
              <a:ea typeface="ＭＳ Ｐゴシック" charset="-128"/>
              <a:cs typeface="ＭＳ Ｐゴシック" charset="-128"/>
            </a:endParaRPr>
          </a:p>
        </p:txBody>
      </p:sp>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755666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C87F0E-529C-485E-94F1-2D398FB44E4A}" type="slidenum">
              <a:rPr lang="en-US">
                <a:ea typeface="ＭＳ Ｐゴシック" charset="-128"/>
                <a:cs typeface="ＭＳ Ｐゴシック" charset="-128"/>
              </a:rPr>
              <a:pPr fontAlgn="base">
                <a:spcBef>
                  <a:spcPct val="0"/>
                </a:spcBef>
                <a:spcAft>
                  <a:spcPct val="0"/>
                </a:spcAft>
              </a:pPr>
              <a:t>2</a:t>
            </a:fld>
            <a:endParaRPr lang="en-US">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4D16A40-7023-4571-8229-CF98CFB315D2}"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815178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4501F5-5B67-48EE-8F6C-64F4233E47F0}" type="slidenum">
              <a:rPr lang="en-US">
                <a:ea typeface="ＭＳ Ｐゴシック" charset="-128"/>
                <a:cs typeface="ＭＳ Ｐゴシック" charset="-128"/>
              </a:rPr>
              <a:pPr fontAlgn="base">
                <a:spcBef>
                  <a:spcPct val="0"/>
                </a:spcBef>
                <a:spcAft>
                  <a:spcPct val="0"/>
                </a:spcAft>
              </a:pPr>
              <a:t>3</a:t>
            </a:fld>
            <a:endParaRPr lang="en-US">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D2DC950-08CD-4BEA-812B-87FC6791AE75}"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19506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B5D2ED-55FC-40EE-BEC4-B6CEFF8DECD6}" type="slidenum">
              <a:rPr lang="en-US">
                <a:ea typeface="ＭＳ Ｐゴシック" charset="-128"/>
                <a:cs typeface="ＭＳ Ｐゴシック" charset="-128"/>
              </a:rPr>
              <a:pPr fontAlgn="base">
                <a:spcBef>
                  <a:spcPct val="0"/>
                </a:spcBef>
                <a:spcAft>
                  <a:spcPct val="0"/>
                </a:spcAft>
              </a:pPr>
              <a:t>4</a:t>
            </a:fld>
            <a:endParaRPr lang="en-US">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A731995-6FCB-4D90-BE18-5CB954EDFC93}"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r>
              <a:rPr lang="en-US" sz="1800" smtClean="0">
                <a:latin typeface="Arial" charset="0"/>
              </a:rPr>
              <a:t>Table 1 from text book</a:t>
            </a:r>
          </a:p>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420689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EF8F02-22FB-4754-AF80-820E497ACA37}" type="slidenum">
              <a:rPr lang="en-US">
                <a:ea typeface="ＭＳ Ｐゴシック" charset="-128"/>
                <a:cs typeface="ＭＳ Ｐゴシック" charset="-128"/>
              </a:rPr>
              <a:pPr fontAlgn="base">
                <a:spcBef>
                  <a:spcPct val="0"/>
                </a:spcBef>
                <a:spcAft>
                  <a:spcPct val="0"/>
                </a:spcAft>
              </a:pPr>
              <a:t>5</a:t>
            </a:fld>
            <a:endParaRPr lang="en-US">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FA737A0-2852-4BC1-8284-C9A3F3C7E332}"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184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436"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r>
              <a:rPr lang="en-US" sz="1800" smtClean="0">
                <a:latin typeface="Arial" charset="0"/>
              </a:rPr>
              <a:t>Table 2 from text</a:t>
            </a:r>
          </a:p>
        </p:txBody>
      </p:sp>
    </p:spTree>
    <p:extLst>
      <p:ext uri="{BB962C8B-B14F-4D97-AF65-F5344CB8AC3E}">
        <p14:creationId xmlns:p14="http://schemas.microsoft.com/office/powerpoint/2010/main" val="12492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CECB6A-8D18-49EF-BD9F-3457C9CDE4EA}" type="slidenum">
              <a:rPr lang="en-US">
                <a:solidFill>
                  <a:srgbClr val="000000"/>
                </a:solidFill>
                <a:ea typeface="ＭＳ Ｐゴシック" charset="-128"/>
                <a:cs typeface="ＭＳ Ｐゴシック" charset="-128"/>
              </a:rPr>
              <a:pPr fontAlgn="base">
                <a:spcBef>
                  <a:spcPct val="0"/>
                </a:spcBef>
                <a:spcAft>
                  <a:spcPct val="0"/>
                </a:spcAft>
              </a:pPr>
              <a:t>6</a:t>
            </a:fld>
            <a:endParaRPr lang="en-US">
              <a:solidFill>
                <a:srgbClr val="000000"/>
              </a:solidFill>
              <a:ea typeface="ＭＳ Ｐゴシック" charset="-128"/>
              <a:cs typeface="ＭＳ Ｐゴシック" charset="-128"/>
            </a:endParaRPr>
          </a:p>
        </p:txBody>
      </p:sp>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4FD5EF9-B65B-4515-BD85-2E95B76BB5B4}" type="slidenum">
              <a:rPr lang="en-US" sz="1200">
                <a:solidFill>
                  <a:srgbClr val="000000"/>
                </a:solidFill>
                <a:latin typeface="Calibri" charset="0"/>
                <a:ea typeface="Arial" charset="0"/>
                <a:cs typeface="Arial" charset="0"/>
              </a:rPr>
              <a:pPr algn="r"/>
              <a:t>6</a:t>
            </a:fld>
            <a:endParaRPr lang="en-US" sz="1200">
              <a:solidFill>
                <a:srgbClr val="000000"/>
              </a:solidFill>
              <a:latin typeface="Calibri" charset="0"/>
              <a:ea typeface="Arial" charset="0"/>
              <a:cs typeface="Arial" charset="0"/>
            </a:endParaRPr>
          </a:p>
        </p:txBody>
      </p:sp>
      <p:sp>
        <p:nvSpPr>
          <p:cNvPr id="204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484"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endParaRPr lang="en-US" sz="1800" smtClean="0">
              <a:latin typeface="Arial" charset="0"/>
            </a:endParaRPr>
          </a:p>
          <a:p>
            <a:pPr>
              <a:lnSpc>
                <a:spcPct val="100000"/>
              </a:lnSpc>
              <a:spcBef>
                <a:spcPct val="0"/>
              </a:spcBef>
            </a:pPr>
            <a:endParaRPr lang="en-US" sz="1800" smtClean="0">
              <a:latin typeface="Arial" charset="0"/>
            </a:endParaRPr>
          </a:p>
          <a:p>
            <a:pPr>
              <a:lnSpc>
                <a:spcPct val="100000"/>
              </a:lnSpc>
              <a:spcBef>
                <a:spcPct val="0"/>
              </a:spcBef>
            </a:pPr>
            <a:r>
              <a:rPr lang="en-US" sz="1800" smtClean="0">
                <a:latin typeface="Arial" charset="0"/>
              </a:rPr>
              <a:t>Source:  Figure 1, Chapter 20. </a:t>
            </a:r>
          </a:p>
          <a:p>
            <a:pPr>
              <a:lnSpc>
                <a:spcPct val="100000"/>
              </a:lnSpc>
              <a:spcBef>
                <a:spcPct val="0"/>
              </a:spcBef>
            </a:pPr>
            <a:endParaRPr lang="en-US" sz="1800" smtClean="0">
              <a:latin typeface="Arial" charset="0"/>
            </a:endParaRPr>
          </a:p>
          <a:p>
            <a:pPr>
              <a:lnSpc>
                <a:spcPct val="100000"/>
              </a:lnSpc>
              <a:spcBef>
                <a:spcPct val="0"/>
              </a:spcBef>
            </a:pPr>
            <a:endParaRPr lang="en-US" sz="1800" smtClean="0">
              <a:latin typeface="Arial" charset="0"/>
            </a:endParaRPr>
          </a:p>
          <a:p>
            <a:pPr>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50831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330C31-0AF7-4CDD-AB59-C92D3D06F6D0}" type="slidenum">
              <a:rPr lang="en-US">
                <a:ea typeface="ＭＳ Ｐゴシック" charset="-128"/>
                <a:cs typeface="ＭＳ Ｐゴシック" charset="-128"/>
              </a:rPr>
              <a:pPr fontAlgn="base">
                <a:spcBef>
                  <a:spcPct val="0"/>
                </a:spcBef>
                <a:spcAft>
                  <a:spcPct val="0"/>
                </a:spcAft>
              </a:pPr>
              <a:t>7</a:t>
            </a:fld>
            <a:endParaRPr lang="en-US">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5A5483E-DF6F-498D-9ECC-4F58EA575CDE}" type="slidenum">
              <a:rPr lang="en-US" sz="1200">
                <a:latin typeface="Calibri" charset="0"/>
                <a:ea typeface="Arial" charset="0"/>
                <a:cs typeface="Arial" charset="0"/>
              </a:rPr>
              <a:pPr algn="r"/>
              <a:t>7</a:t>
            </a:fld>
            <a:endParaRPr lang="en-US" sz="1200">
              <a:latin typeface="Calibri" charset="0"/>
              <a:ea typeface="Arial" charset="0"/>
              <a:cs typeface="Arial" charset="0"/>
            </a:endParaRPr>
          </a:p>
        </p:txBody>
      </p:sp>
      <p:sp>
        <p:nvSpPr>
          <p:cNvPr id="225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r>
              <a:rPr lang="en-US" sz="1800" dirty="0" smtClean="0">
                <a:latin typeface="Arial" charset="0"/>
              </a:rPr>
              <a:t>See text book for table of percentage population living under poverty line in middle east countries</a:t>
            </a:r>
          </a:p>
        </p:txBody>
      </p:sp>
    </p:spTree>
    <p:extLst>
      <p:ext uri="{BB962C8B-B14F-4D97-AF65-F5344CB8AC3E}">
        <p14:creationId xmlns:p14="http://schemas.microsoft.com/office/powerpoint/2010/main" val="3238784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428717-FDA8-4A48-B1D0-CC4873FA9903}" type="slidenum">
              <a:rPr lang="en-US">
                <a:ea typeface="ＭＳ Ｐゴシック" charset="-128"/>
                <a:cs typeface="ＭＳ Ｐゴシック" charset="-128"/>
              </a:rPr>
              <a:pPr fontAlgn="base">
                <a:spcBef>
                  <a:spcPct val="0"/>
                </a:spcBef>
                <a:spcAft>
                  <a:spcPct val="0"/>
                </a:spcAft>
              </a:pPr>
              <a:t>8</a:t>
            </a:fld>
            <a:endParaRPr lang="en-US">
              <a:ea typeface="ＭＳ Ｐゴシック" charset="-128"/>
              <a:cs typeface="ＭＳ Ｐゴシック" charset="-128"/>
            </a:endParaRPr>
          </a:p>
        </p:txBody>
      </p:sp>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B9559BA-1858-498E-9D88-26EFCC9F6FE6}" type="slidenum">
              <a:rPr lang="en-US" sz="1200">
                <a:latin typeface="Calibri" charset="0"/>
                <a:ea typeface="Arial" charset="0"/>
                <a:cs typeface="Arial" charset="0"/>
              </a:rPr>
              <a:pPr algn="r"/>
              <a:t>8</a:t>
            </a:fld>
            <a:endParaRPr lang="en-US" sz="1200">
              <a:latin typeface="Calibri" charset="0"/>
              <a:ea typeface="Arial" charset="0"/>
              <a:cs typeface="Arial" charset="0"/>
            </a:endParaRPr>
          </a:p>
        </p:txBody>
      </p:sp>
      <p:sp>
        <p:nvSpPr>
          <p:cNvPr id="245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4580" name="Rectangle 3"/>
          <p:cNvSpPr>
            <a:spLocks noGrp="1" noChangeArrowheads="1"/>
          </p:cNvSpPr>
          <p:nvPr>
            <p:ph type="body" idx="1"/>
          </p:nvPr>
        </p:nvSpPr>
        <p:spPr bwMode="auto">
          <a:xfrm>
            <a:off x="685800" y="4248150"/>
            <a:ext cx="5486400" cy="4210050"/>
          </a:xfrm>
          <a:noFill/>
        </p:spPr>
        <p:txBody>
          <a:bodyPr/>
          <a:lstStyle/>
          <a:p>
            <a:pPr>
              <a:lnSpc>
                <a:spcPct val="100000"/>
              </a:lnSpc>
              <a:spcBef>
                <a:spcPct val="0"/>
              </a:spcBef>
            </a:pPr>
            <a:r>
              <a:rPr lang="en-US" sz="1800" smtClean="0">
                <a:latin typeface="Arial" charset="0"/>
              </a:rPr>
              <a:t>Table 4 from text book</a:t>
            </a:r>
          </a:p>
        </p:txBody>
      </p:sp>
    </p:spTree>
    <p:extLst>
      <p:ext uri="{BB962C8B-B14F-4D97-AF65-F5344CB8AC3E}">
        <p14:creationId xmlns:p14="http://schemas.microsoft.com/office/powerpoint/2010/main" val="2706948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6858000" cy="2208297"/>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20</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Income </a:t>
            </a:r>
            <a:r>
              <a:rPr lang="en-US" sz="4800" dirty="0">
                <a:solidFill>
                  <a:prstClr val="black"/>
                </a:solidFill>
                <a:latin typeface="Times New Roman" pitchFamily="18" charset="0"/>
                <a:ea typeface="+mn-ea"/>
                <a:cs typeface="Times New Roman" pitchFamily="18" charset="0"/>
              </a:rPr>
              <a:t>Inequality and Poverty</a:t>
            </a:r>
          </a:p>
        </p:txBody>
      </p:sp>
      <p:sp>
        <p:nvSpPr>
          <p:cNvPr id="4" name="TextBox 3"/>
          <p:cNvSpPr txBox="1"/>
          <p:nvPr userDrawn="1"/>
        </p:nvSpPr>
        <p:spPr>
          <a:xfrm>
            <a:off x="-11113" y="6500813"/>
            <a:ext cx="58785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11113" y="6500813"/>
            <a:ext cx="58785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4056D9C5-B2E4-4AD7-A895-B8597521ADBF}"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6" name="TextBox 5"/>
          <p:cNvSpPr txBox="1"/>
          <p:nvPr userDrawn="1"/>
        </p:nvSpPr>
        <p:spPr>
          <a:xfrm>
            <a:off x="7543800" y="6324600"/>
            <a:ext cx="1143000" cy="350838"/>
          </a:xfrm>
          <a:prstGeom prst="rect">
            <a:avLst/>
          </a:prstGeom>
          <a:noFill/>
        </p:spPr>
        <p:txBody>
          <a:bodyPr>
            <a:prstTxWarp prst="textNoShape">
              <a:avLst/>
            </a:prstTxWarp>
            <a:spAutoFit/>
          </a:bodyPr>
          <a:lstStyle/>
          <a:p>
            <a:pPr algn="r"/>
            <a:fld id="{16705EF8-AAC2-4296-8D79-E91B54F06D5D}"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11113" y="6500813"/>
            <a:ext cx="57261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fld id="{BEED9E5E-D0B9-48ED-A2FC-9E635191EAB1}"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
        <p:nvSpPr>
          <p:cNvPr id="4" name="TextBox 3"/>
          <p:cNvSpPr txBox="1"/>
          <p:nvPr userDrawn="1"/>
        </p:nvSpPr>
        <p:spPr>
          <a:xfrm>
            <a:off x="7543800" y="6324600"/>
            <a:ext cx="1143000" cy="350838"/>
          </a:xfrm>
          <a:prstGeom prst="rect">
            <a:avLst/>
          </a:prstGeom>
          <a:noFill/>
        </p:spPr>
        <p:txBody>
          <a:bodyPr>
            <a:prstTxWarp prst="textNoShape">
              <a:avLst/>
            </a:prstTxWarp>
            <a:spAutoFit/>
          </a:bodyPr>
          <a:lstStyle/>
          <a:p>
            <a:pPr algn="r"/>
            <a:fld id="{C5B3BB2F-7F22-4B7A-9DAE-4350C20BDFFC}" type="slidenum">
              <a:rPr lang="en-US" sz="1700">
                <a:solidFill>
                  <a:srgbClr val="B2B2B2"/>
                </a:solidFill>
                <a:latin typeface="Times New Roman" charset="0"/>
                <a:cs typeface="Verdana" charset="0"/>
              </a:rPr>
              <a:pPr algn="r"/>
              <a:t>‹#›</a:t>
            </a:fld>
            <a:endParaRPr lang="en-US" sz="1700">
              <a:solidFill>
                <a:srgbClr val="B2B2B2"/>
              </a:solidFill>
              <a:latin typeface="Times New Roman"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493"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3494"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hf sldNum="0" hdr="0" ftr="0" dt="0"/>
  <p:txStyles>
    <p:titleStyle>
      <a:lvl1pPr algn="l" rtl="0" fontAlgn="base">
        <a:spcBef>
          <a:spcPct val="0"/>
        </a:spcBef>
        <a:spcAft>
          <a:spcPct val="0"/>
        </a:spcAft>
        <a:defRPr sz="3400" b="1" kern="1200">
          <a:solidFill>
            <a:srgbClr val="006699"/>
          </a:solidFill>
          <a:latin typeface="+mj-lt"/>
          <a:ea typeface="+mj-ea"/>
          <a:cs typeface="+mj-cs"/>
        </a:defRPr>
      </a:lvl1pPr>
      <a:lvl2pPr algn="l" rtl="0" fontAlgn="base">
        <a:spcBef>
          <a:spcPct val="0"/>
        </a:spcBef>
        <a:spcAft>
          <a:spcPct val="0"/>
        </a:spcAft>
        <a:defRPr sz="3400" b="1">
          <a:solidFill>
            <a:srgbClr val="006699"/>
          </a:solidFill>
          <a:latin typeface="Tahoma" charset="0"/>
          <a:ea typeface="Tahoma" charset="0"/>
          <a:cs typeface="Tahoma" charset="0"/>
        </a:defRPr>
      </a:lvl2pPr>
      <a:lvl3pPr algn="l" rtl="0" fontAlgn="base">
        <a:spcBef>
          <a:spcPct val="0"/>
        </a:spcBef>
        <a:spcAft>
          <a:spcPct val="0"/>
        </a:spcAft>
        <a:defRPr sz="3400" b="1">
          <a:solidFill>
            <a:srgbClr val="006699"/>
          </a:solidFill>
          <a:latin typeface="Tahoma" charset="0"/>
          <a:ea typeface="Tahoma" charset="0"/>
          <a:cs typeface="Tahoma" charset="0"/>
        </a:defRPr>
      </a:lvl3pPr>
      <a:lvl4pPr algn="l" rtl="0" fontAlgn="base">
        <a:spcBef>
          <a:spcPct val="0"/>
        </a:spcBef>
        <a:spcAft>
          <a:spcPct val="0"/>
        </a:spcAft>
        <a:defRPr sz="3400" b="1">
          <a:solidFill>
            <a:srgbClr val="006699"/>
          </a:solidFill>
          <a:latin typeface="Tahoma" charset="0"/>
          <a:ea typeface="Tahoma" charset="0"/>
          <a:cs typeface="Tahoma" charset="0"/>
        </a:defRPr>
      </a:lvl4pPr>
      <a:lvl5pPr algn="l" rtl="0" fontAlgn="base">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fontAlgn="base">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fontAlgn="base">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fontAlgn="base">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fontAlgn="base">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fontAlgn="base">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7173" name="Group 12"/>
          <p:cNvGrpSpPr>
            <a:grpSpLocks/>
          </p:cNvGrpSpPr>
          <p:nvPr/>
        </p:nvGrpSpPr>
        <p:grpSpPr bwMode="auto">
          <a:xfrm>
            <a:off x="304800" y="1050925"/>
            <a:ext cx="6707188" cy="1467123"/>
            <a:chOff x="457200" y="2045525"/>
            <a:chExt cx="6707187" cy="1466327"/>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3068216" y="3054900"/>
              <a:ext cx="2667000" cy="456952"/>
            </a:xfrm>
            <a:prstGeom prst="rect">
              <a:avLst/>
            </a:prstGeom>
            <a:noFill/>
            <a:ln w="9525">
              <a:noFill/>
              <a:miter lim="800000"/>
              <a:headEnd/>
              <a:tailEnd/>
            </a:ln>
          </p:spPr>
          <p:txBody>
            <a:bodyPr>
              <a:prstTxWarp prst="textNoShape">
                <a:avLst/>
              </a:prstTxWarp>
              <a:spAutoFit/>
            </a:bodyPr>
            <a:lstStyle/>
            <a:p>
              <a:pPr algn="r"/>
              <a:r>
                <a:rPr lang="en-US" sz="2400" dirty="0" smtClean="0">
                  <a:solidFill>
                    <a:srgbClr val="FF0000"/>
                  </a:solidFill>
                  <a:latin typeface="Times New Roman" charset="0"/>
                  <a:ea typeface="Times New Roman" charset="0"/>
                  <a:cs typeface="Times New Roman" charset="0"/>
                </a:rPr>
                <a:t>Arab World Edition</a:t>
              </a:r>
              <a:endParaRPr lang="en-US" sz="2400"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457200" y="219075"/>
            <a:ext cx="8229600" cy="649288"/>
          </a:xfrm>
        </p:spPr>
        <p:txBody>
          <a:bodyPr/>
          <a:lstStyle/>
          <a:p>
            <a:r>
              <a:rPr lang="en-US" smtClean="0">
                <a:latin typeface="Tahoma" charset="0"/>
                <a:ea typeface="Tahoma" charset="0"/>
                <a:cs typeface="Tahoma" charset="0"/>
              </a:rPr>
              <a:t>Problems Measuring Inequality</a:t>
            </a:r>
          </a:p>
        </p:txBody>
      </p:sp>
      <p:sp>
        <p:nvSpPr>
          <p:cNvPr id="14341" name="Rectangle 3"/>
          <p:cNvSpPr>
            <a:spLocks noGrp="1" noChangeArrowheads="1"/>
          </p:cNvSpPr>
          <p:nvPr>
            <p:ph type="body" idx="4294967295"/>
          </p:nvPr>
        </p:nvSpPr>
        <p:spPr>
          <a:xfrm>
            <a:off x="222250" y="957263"/>
            <a:ext cx="8583613" cy="5372100"/>
          </a:xfrm>
        </p:spPr>
        <p:txBody>
          <a:bodyPr/>
          <a:lstStyle/>
          <a:p>
            <a:pPr marL="395288" indent="-395288">
              <a:buFont typeface="Wingdings" charset="2"/>
              <a:buNone/>
            </a:pPr>
            <a:r>
              <a:rPr lang="en-US" sz="2700" b="1" dirty="0" smtClean="0">
                <a:solidFill>
                  <a:srgbClr val="339966"/>
                </a:solidFill>
                <a:latin typeface="Arial" charset="0"/>
              </a:rPr>
              <a:t>1.	</a:t>
            </a:r>
            <a:r>
              <a:rPr lang="en-US" sz="2700" b="1" dirty="0" smtClean="0">
                <a:solidFill>
                  <a:srgbClr val="CC0000"/>
                </a:solidFill>
                <a:latin typeface="Arial" charset="0"/>
              </a:rPr>
              <a:t>In-kind transfers</a:t>
            </a:r>
            <a:r>
              <a:rPr lang="en-US" sz="2700" dirty="0" smtClean="0">
                <a:latin typeface="Arial" charset="0"/>
              </a:rPr>
              <a:t>:  assistance that takes the form </a:t>
            </a:r>
            <a:br>
              <a:rPr lang="en-US" sz="2700" dirty="0" smtClean="0">
                <a:latin typeface="Arial" charset="0"/>
              </a:rPr>
            </a:br>
            <a:r>
              <a:rPr lang="en-US" sz="2700" dirty="0" smtClean="0">
                <a:latin typeface="Arial" charset="0"/>
              </a:rPr>
              <a:t>of goods and services rather than cash.</a:t>
            </a:r>
          </a:p>
          <a:p>
            <a:pPr marL="863600" lvl="1"/>
            <a:r>
              <a:rPr lang="en-US" dirty="0" smtClean="0">
                <a:latin typeface="Arial" charset="0"/>
              </a:rPr>
              <a:t>Omitted from measures of inequality and poverty, biasing them upward.</a:t>
            </a:r>
          </a:p>
          <a:p>
            <a:pPr marL="395288" indent="-395288">
              <a:buFont typeface="Wingdings" charset="2"/>
              <a:buNone/>
            </a:pPr>
            <a:r>
              <a:rPr lang="en-US" sz="2700" b="1" dirty="0" smtClean="0">
                <a:solidFill>
                  <a:srgbClr val="339966"/>
                </a:solidFill>
                <a:latin typeface="Arial" charset="0"/>
              </a:rPr>
              <a:t>2.	</a:t>
            </a:r>
            <a:r>
              <a:rPr lang="en-US" sz="2700" b="1" dirty="0" smtClean="0">
                <a:solidFill>
                  <a:srgbClr val="CC0000"/>
                </a:solidFill>
                <a:latin typeface="Arial" charset="0"/>
              </a:rPr>
              <a:t>The Life Cycle</a:t>
            </a:r>
            <a:r>
              <a:rPr lang="en-US" sz="2700" dirty="0" smtClean="0">
                <a:latin typeface="Arial" charset="0"/>
              </a:rPr>
              <a:t>:  the regular pattern of income variation over a person’s life.</a:t>
            </a:r>
          </a:p>
          <a:p>
            <a:pPr marL="863600" lvl="1"/>
            <a:r>
              <a:rPr lang="en-US" dirty="0" smtClean="0">
                <a:latin typeface="Arial" charset="0"/>
              </a:rPr>
              <a:t>People can borrow and save to offset life-cycle changes in income (e.g., saving for retirement).</a:t>
            </a:r>
          </a:p>
          <a:p>
            <a:pPr marL="863600" lvl="1"/>
            <a:r>
              <a:rPr lang="en-US" dirty="0" smtClean="0">
                <a:latin typeface="Arial" charset="0"/>
              </a:rPr>
              <a:t>Life-cycle income variation causes inequality in income but not inequality in living standards.</a:t>
            </a:r>
          </a:p>
        </p:txBody>
      </p:sp>
      <p:sp>
        <p:nvSpPr>
          <p:cNvPr id="276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41">
                                            <p:txEl>
                                              <p:pRg st="4" end="4"/>
                                            </p:txEl>
                                          </p:spTgt>
                                        </p:tgtEl>
                                        <p:attrNameLst>
                                          <p:attrName>style.visibility</p:attrName>
                                        </p:attrNameLst>
                                      </p:cBhvr>
                                      <p:to>
                                        <p:strVal val="visible"/>
                                      </p:to>
                                    </p:set>
                                    <p:animEffect transition="in" filter="wipe(left)">
                                      <p:cBhvr>
                                        <p:cTn id="27" dur="500"/>
                                        <p:tgtEl>
                                          <p:spTgt spid="143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457200" y="219075"/>
            <a:ext cx="8229600" cy="649288"/>
          </a:xfrm>
        </p:spPr>
        <p:txBody>
          <a:bodyPr/>
          <a:lstStyle/>
          <a:p>
            <a:r>
              <a:rPr lang="en-US" smtClean="0">
                <a:latin typeface="Tahoma" charset="0"/>
                <a:ea typeface="Tahoma" charset="0"/>
                <a:cs typeface="Tahoma" charset="0"/>
              </a:rPr>
              <a:t>Problems Measuring Inequality</a:t>
            </a:r>
          </a:p>
        </p:txBody>
      </p:sp>
      <p:sp>
        <p:nvSpPr>
          <p:cNvPr id="15365" name="Rectangle 3"/>
          <p:cNvSpPr>
            <a:spLocks noGrp="1" noChangeArrowheads="1"/>
          </p:cNvSpPr>
          <p:nvPr>
            <p:ph type="body" idx="4294967295"/>
          </p:nvPr>
        </p:nvSpPr>
        <p:spPr>
          <a:xfrm>
            <a:off x="334963" y="866775"/>
            <a:ext cx="8470900" cy="5597525"/>
          </a:xfrm>
        </p:spPr>
        <p:txBody>
          <a:bodyPr/>
          <a:lstStyle/>
          <a:p>
            <a:pPr marL="395288" indent="-395288">
              <a:buFont typeface="Wingdings" charset="2"/>
              <a:buNone/>
            </a:pPr>
            <a:r>
              <a:rPr lang="en-US" sz="2700" b="1" dirty="0" smtClean="0">
                <a:solidFill>
                  <a:srgbClr val="339966"/>
                </a:solidFill>
                <a:latin typeface="Arial" charset="0"/>
              </a:rPr>
              <a:t>3.	</a:t>
            </a:r>
            <a:r>
              <a:rPr lang="en-US" sz="2700" dirty="0" smtClean="0">
                <a:latin typeface="Arial" charset="0"/>
              </a:rPr>
              <a:t>Transitory versus permanent Income:</a:t>
            </a:r>
          </a:p>
          <a:p>
            <a:pPr marL="795338" lvl="1"/>
            <a:r>
              <a:rPr lang="en-US" dirty="0" smtClean="0">
                <a:latin typeface="Arial" charset="0"/>
              </a:rPr>
              <a:t>People can borrow and save to smooth out </a:t>
            </a:r>
            <a:r>
              <a:rPr lang="en-US" i="1" dirty="0" smtClean="0">
                <a:latin typeface="Arial" charset="0"/>
              </a:rPr>
              <a:t>transitory</a:t>
            </a:r>
            <a:r>
              <a:rPr lang="en-US" dirty="0" smtClean="0">
                <a:latin typeface="Arial" charset="0"/>
              </a:rPr>
              <a:t> income fluctuations.</a:t>
            </a:r>
          </a:p>
          <a:p>
            <a:pPr marL="795338" lvl="1"/>
            <a:r>
              <a:rPr lang="en-US" dirty="0" smtClean="0">
                <a:latin typeface="Arial" charset="0"/>
              </a:rPr>
              <a:t>A better measure of inequality in living standards would be based not on current income, but on </a:t>
            </a:r>
            <a:r>
              <a:rPr lang="en-US" b="1" dirty="0" smtClean="0">
                <a:solidFill>
                  <a:srgbClr val="CC0000"/>
                </a:solidFill>
                <a:latin typeface="Arial" charset="0"/>
              </a:rPr>
              <a:t>permanent income</a:t>
            </a:r>
            <a:r>
              <a:rPr lang="en-US" dirty="0" smtClean="0">
                <a:latin typeface="Arial" charset="0"/>
              </a:rPr>
              <a:t>, a person’s normal income.</a:t>
            </a:r>
          </a:p>
          <a:p>
            <a:pPr marL="395288" indent="-395288">
              <a:spcBef>
                <a:spcPct val="40000"/>
              </a:spcBef>
              <a:buFont typeface="Wingdings" charset="2"/>
              <a:buNone/>
            </a:pPr>
            <a:r>
              <a:rPr lang="en-US" sz="2700" b="1" dirty="0" smtClean="0">
                <a:solidFill>
                  <a:srgbClr val="339966"/>
                </a:solidFill>
                <a:latin typeface="Arial" charset="0"/>
              </a:rPr>
              <a:t>4.	</a:t>
            </a:r>
            <a:r>
              <a:rPr lang="en-US" sz="2700" dirty="0" smtClean="0">
                <a:latin typeface="Arial" charset="0"/>
              </a:rPr>
              <a:t>Economic mobility:</a:t>
            </a:r>
          </a:p>
          <a:p>
            <a:pPr marL="795338" lvl="1"/>
            <a:r>
              <a:rPr lang="en-US" dirty="0" smtClean="0">
                <a:latin typeface="Arial" charset="0"/>
              </a:rPr>
              <a:t>Many people move among income classes.</a:t>
            </a:r>
          </a:p>
          <a:p>
            <a:pPr marL="795338" lvl="1"/>
            <a:r>
              <a:rPr lang="en-US" dirty="0" smtClean="0">
                <a:latin typeface="Arial" charset="0"/>
              </a:rPr>
              <a:t>The poverty and inequality measures discussed above do not distinguish between the temporarily poor and the persistently poor.</a:t>
            </a:r>
          </a:p>
        </p:txBody>
      </p:sp>
      <p:sp>
        <p:nvSpPr>
          <p:cNvPr id="296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xEl>
                                              <p:pRg st="3" end="3"/>
                                            </p:txEl>
                                          </p:spTgt>
                                        </p:tgtEl>
                                        <p:attrNameLst>
                                          <p:attrName>style.visibility</p:attrName>
                                        </p:attrNameLst>
                                      </p:cBhvr>
                                      <p:to>
                                        <p:strVal val="visible"/>
                                      </p:to>
                                    </p:set>
                                    <p:animEffect transition="in" filter="wipe(left)">
                                      <p:cBhvr>
                                        <p:cTn id="22" dur="500"/>
                                        <p:tgtEl>
                                          <p:spTgt spid="153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5">
                                            <p:txEl>
                                              <p:pRg st="4" end="4"/>
                                            </p:txEl>
                                          </p:spTgt>
                                        </p:tgtEl>
                                        <p:attrNameLst>
                                          <p:attrName>style.visibility</p:attrName>
                                        </p:attrNameLst>
                                      </p:cBhvr>
                                      <p:to>
                                        <p:strVal val="visible"/>
                                      </p:to>
                                    </p:set>
                                    <p:animEffect transition="in" filter="wipe(left)">
                                      <p:cBhvr>
                                        <p:cTn id="27" dur="500"/>
                                        <p:tgtEl>
                                          <p:spTgt spid="153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65">
                                            <p:txEl>
                                              <p:pRg st="5" end="5"/>
                                            </p:txEl>
                                          </p:spTgt>
                                        </p:tgtEl>
                                        <p:attrNameLst>
                                          <p:attrName>style.visibility</p:attrName>
                                        </p:attrNameLst>
                                      </p:cBhvr>
                                      <p:to>
                                        <p:strVal val="visible"/>
                                      </p:to>
                                    </p:set>
                                    <p:animEffect transition="in" filter="wipe(left)">
                                      <p:cBhvr>
                                        <p:cTn id="32" dur="500"/>
                                        <p:tgtEl>
                                          <p:spTgt spid="153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457200" y="228600"/>
            <a:ext cx="8686800" cy="914400"/>
          </a:xfrm>
        </p:spPr>
        <p:txBody>
          <a:bodyPr rtlCol="0">
            <a:normAutofit fontScale="90000"/>
          </a:bodyPr>
          <a:lstStyle/>
          <a:p>
            <a:pPr fontAlgn="auto">
              <a:lnSpc>
                <a:spcPct val="105000"/>
              </a:lnSpc>
              <a:spcAft>
                <a:spcPts val="0"/>
              </a:spcAft>
              <a:defRPr/>
            </a:pPr>
            <a:r>
              <a:rPr lang="en-US" sz="3500" dirty="0" smtClean="0"/>
              <a:t>The Political Philosophy of Redistributing Income</a:t>
            </a:r>
          </a:p>
        </p:txBody>
      </p:sp>
      <p:sp>
        <p:nvSpPr>
          <p:cNvPr id="143363" name="Rectangle 3"/>
          <p:cNvSpPr>
            <a:spLocks noGrp="1" noChangeArrowheads="1"/>
          </p:cNvSpPr>
          <p:nvPr>
            <p:ph idx="1"/>
          </p:nvPr>
        </p:nvSpPr>
        <p:spPr>
          <a:xfrm>
            <a:off x="457200" y="1250950"/>
            <a:ext cx="8229600" cy="4979988"/>
          </a:xfrm>
        </p:spPr>
        <p:txBody>
          <a:bodyPr/>
          <a:lstStyle/>
          <a:p>
            <a:pPr>
              <a:buFont typeface="Wingdings" charset="2"/>
              <a:buNone/>
            </a:pPr>
            <a:r>
              <a:rPr lang="en-US" dirty="0" smtClean="0">
                <a:latin typeface="Arial" charset="0"/>
                <a:cs typeface="ＭＳ Ｐゴシック" charset="-128"/>
              </a:rPr>
              <a:t>We consider three philosophies:</a:t>
            </a:r>
          </a:p>
          <a:p>
            <a:pPr>
              <a:buFont typeface="Wingdings" charset="2"/>
              <a:buChar char="§"/>
            </a:pPr>
            <a:r>
              <a:rPr lang="en-US" dirty="0" smtClean="0">
                <a:latin typeface="Arial" charset="0"/>
                <a:cs typeface="ＭＳ Ｐゴシック" charset="-128"/>
              </a:rPr>
              <a:t>Utilitarianism</a:t>
            </a:r>
          </a:p>
          <a:p>
            <a:pPr>
              <a:buFont typeface="Wingdings" charset="2"/>
              <a:buChar char="§"/>
            </a:pPr>
            <a:r>
              <a:rPr lang="en-US" dirty="0" smtClean="0">
                <a:latin typeface="Arial" charset="0"/>
                <a:cs typeface="ＭＳ Ｐゴシック" charset="-128"/>
              </a:rPr>
              <a:t>Liberalism</a:t>
            </a:r>
          </a:p>
          <a:p>
            <a:pPr>
              <a:buFont typeface="Wingdings" charset="2"/>
              <a:buChar char="§"/>
            </a:pPr>
            <a:r>
              <a:rPr lang="en-US" dirty="0" smtClean="0">
                <a:latin typeface="Arial" charset="0"/>
                <a:cs typeface="ＭＳ Ｐゴシック" charset="-128"/>
              </a:rPr>
              <a:t>Libertarianism</a:t>
            </a:r>
          </a:p>
          <a:p>
            <a:pPr>
              <a:buFont typeface="Wingdings" charset="2"/>
              <a:buNone/>
            </a:pPr>
            <a:endParaRPr lang="en-US" dirty="0" smtClean="0">
              <a:latin typeface="Arial" charset="0"/>
              <a:cs typeface="ＭＳ Ｐゴシック" charset="-128"/>
            </a:endParaRPr>
          </a:p>
          <a:p>
            <a:pPr>
              <a:buFont typeface="Wingdings" charset="2"/>
              <a:buChar char="§"/>
            </a:pPr>
            <a:endParaRPr lang="en-US" dirty="0" smtClean="0">
              <a:latin typeface="Arial" charset="0"/>
              <a:cs typeface="ＭＳ Ｐゴシック" charset="-128"/>
            </a:endParaRPr>
          </a:p>
        </p:txBody>
      </p:sp>
      <p:sp>
        <p:nvSpPr>
          <p:cNvPr id="317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wipe(left)">
                                      <p:cBhvr>
                                        <p:cTn id="7" dur="500"/>
                                        <p:tgtEl>
                                          <p:spTgt spid="14336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363">
                                            <p:txEl>
                                              <p:pRg st="1" end="1"/>
                                            </p:txEl>
                                          </p:spTgt>
                                        </p:tgtEl>
                                        <p:attrNameLst>
                                          <p:attrName>style.visibility</p:attrName>
                                        </p:attrNameLst>
                                      </p:cBhvr>
                                      <p:to>
                                        <p:strVal val="visible"/>
                                      </p:to>
                                    </p:set>
                                    <p:animEffect transition="in" filter="wipe(left)">
                                      <p:cBhvr>
                                        <p:cTn id="11" dur="500"/>
                                        <p:tgtEl>
                                          <p:spTgt spid="14336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363">
                                            <p:txEl>
                                              <p:pRg st="2" end="2"/>
                                            </p:txEl>
                                          </p:spTgt>
                                        </p:tgtEl>
                                        <p:attrNameLst>
                                          <p:attrName>style.visibility</p:attrName>
                                        </p:attrNameLst>
                                      </p:cBhvr>
                                      <p:to>
                                        <p:strVal val="visible"/>
                                      </p:to>
                                    </p:set>
                                    <p:animEffect transition="in" filter="wipe(left)">
                                      <p:cBhvr>
                                        <p:cTn id="15" dur="500"/>
                                        <p:tgtEl>
                                          <p:spTgt spid="14336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3363">
                                            <p:txEl>
                                              <p:pRg st="3" end="3"/>
                                            </p:txEl>
                                          </p:spTgt>
                                        </p:tgtEl>
                                        <p:attrNameLst>
                                          <p:attrName>style.visibility</p:attrName>
                                        </p:attrNameLst>
                                      </p:cBhvr>
                                      <p:to>
                                        <p:strVal val="visible"/>
                                      </p:to>
                                    </p:set>
                                    <p:animEffect transition="in" filter="wipe(left)">
                                      <p:cBhvr>
                                        <p:cTn id="19"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457200" y="230188"/>
            <a:ext cx="8229600" cy="649287"/>
          </a:xfrm>
        </p:spPr>
        <p:txBody>
          <a:bodyPr/>
          <a:lstStyle/>
          <a:p>
            <a:r>
              <a:rPr lang="en-US" sz="3600" smtClean="0">
                <a:latin typeface="Tahoma" charset="0"/>
                <a:ea typeface="Tahoma" charset="0"/>
                <a:cs typeface="Tahoma" charset="0"/>
              </a:rPr>
              <a:t>Utilitarianism</a:t>
            </a:r>
          </a:p>
        </p:txBody>
      </p:sp>
      <p:sp>
        <p:nvSpPr>
          <p:cNvPr id="17413" name="Rectangle 3"/>
          <p:cNvSpPr>
            <a:spLocks noGrp="1" noChangeArrowheads="1"/>
          </p:cNvSpPr>
          <p:nvPr>
            <p:ph type="body" idx="4294967295"/>
          </p:nvPr>
        </p:nvSpPr>
        <p:spPr>
          <a:xfrm>
            <a:off x="457200" y="935038"/>
            <a:ext cx="8229600" cy="5449887"/>
          </a:xfrm>
        </p:spPr>
        <p:txBody>
          <a:bodyPr/>
          <a:lstStyle/>
          <a:p>
            <a:r>
              <a:rPr lang="en-US" sz="2700" b="1" dirty="0" smtClean="0">
                <a:solidFill>
                  <a:srgbClr val="CC0000"/>
                </a:solidFill>
                <a:latin typeface="Arial" charset="0"/>
              </a:rPr>
              <a:t>Utility</a:t>
            </a:r>
            <a:r>
              <a:rPr lang="en-US" sz="2700" dirty="0" smtClean="0">
                <a:latin typeface="Arial" charset="0"/>
              </a:rPr>
              <a:t>:  A measure of happiness or satisfaction</a:t>
            </a:r>
          </a:p>
          <a:p>
            <a:pPr>
              <a:spcBef>
                <a:spcPct val="35000"/>
              </a:spcBef>
            </a:pPr>
            <a:r>
              <a:rPr lang="en-US" sz="2700" b="1" dirty="0" smtClean="0">
                <a:solidFill>
                  <a:srgbClr val="CC0000"/>
                </a:solidFill>
                <a:latin typeface="Arial" charset="0"/>
              </a:rPr>
              <a:t>Utilitarianism</a:t>
            </a:r>
            <a:r>
              <a:rPr lang="en-US" sz="2700" dirty="0" smtClean="0">
                <a:latin typeface="Arial" charset="0"/>
              </a:rPr>
              <a:t>:  Argues that government should choose policies to maximize society’s total utility</a:t>
            </a:r>
          </a:p>
          <a:p>
            <a:pPr lvl="1"/>
            <a:r>
              <a:rPr lang="en-US" sz="2600" dirty="0" smtClean="0">
                <a:latin typeface="Arial" charset="0"/>
              </a:rPr>
              <a:t>Founders:  Jeremy Bentham, John Stuart Mill</a:t>
            </a:r>
          </a:p>
          <a:p>
            <a:pPr>
              <a:spcBef>
                <a:spcPct val="35000"/>
              </a:spcBef>
            </a:pPr>
            <a:r>
              <a:rPr lang="en-US" sz="2700" dirty="0" smtClean="0">
                <a:latin typeface="Arial" charset="0"/>
              </a:rPr>
              <a:t>Because of </a:t>
            </a:r>
            <a:r>
              <a:rPr lang="en-US" sz="2700" b="1" dirty="0" smtClean="0">
                <a:solidFill>
                  <a:srgbClr val="800080"/>
                </a:solidFill>
                <a:latin typeface="Arial" charset="0"/>
              </a:rPr>
              <a:t>diminishing marginal utility</a:t>
            </a:r>
            <a:r>
              <a:rPr lang="en-US" sz="2700" dirty="0" smtClean="0">
                <a:latin typeface="Arial" charset="0"/>
              </a:rPr>
              <a:t>, redistributing income from rich to poor increases utility of the poor more than it reduces utility of the rich.  </a:t>
            </a:r>
          </a:p>
          <a:p>
            <a:pPr>
              <a:spcBef>
                <a:spcPct val="35000"/>
              </a:spcBef>
            </a:pPr>
            <a:r>
              <a:rPr lang="en-US" sz="2700" dirty="0" smtClean="0">
                <a:latin typeface="Arial" charset="0"/>
              </a:rPr>
              <a:t>Yet, </a:t>
            </a:r>
            <a:r>
              <a:rPr lang="en-US" sz="2700" dirty="0" err="1" smtClean="0">
                <a:latin typeface="Arial" charset="0"/>
              </a:rPr>
              <a:t>utilitarians</a:t>
            </a:r>
            <a:r>
              <a:rPr lang="en-US" sz="2700" dirty="0" smtClean="0">
                <a:latin typeface="Arial" charset="0"/>
              </a:rPr>
              <a:t> do not advocate </a:t>
            </a:r>
            <a:r>
              <a:rPr lang="en-US" sz="2700" i="1" dirty="0" smtClean="0">
                <a:latin typeface="Arial" charset="0"/>
              </a:rPr>
              <a:t>equalizing</a:t>
            </a:r>
            <a:r>
              <a:rPr lang="en-US" sz="2700" dirty="0" smtClean="0">
                <a:latin typeface="Arial" charset="0"/>
              </a:rPr>
              <a:t> incomes – would reduce total income of everyone due to incentive effects and efficiency losses.</a:t>
            </a:r>
          </a:p>
        </p:txBody>
      </p:sp>
      <p:sp>
        <p:nvSpPr>
          <p:cNvPr id="337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500"/>
                                        <p:tgtEl>
                                          <p:spTgt spid="174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wipe(left)">
                                      <p:cBhvr>
                                        <p:cTn id="17" dur="500"/>
                                        <p:tgtEl>
                                          <p:spTgt spid="174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wipe(left)">
                                      <p:cBhvr>
                                        <p:cTn id="22" dur="500"/>
                                        <p:tgtEl>
                                          <p:spTgt spid="174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3">
                                            <p:txEl>
                                              <p:pRg st="4" end="4"/>
                                            </p:txEl>
                                          </p:spTgt>
                                        </p:tgtEl>
                                        <p:attrNameLst>
                                          <p:attrName>style.visibility</p:attrName>
                                        </p:attrNameLst>
                                      </p:cBhvr>
                                      <p:to>
                                        <p:strVal val="visible"/>
                                      </p:to>
                                    </p:set>
                                    <p:animEffect transition="in" filter="wipe(left)">
                                      <p:cBhvr>
                                        <p:cTn id="27" dur="500"/>
                                        <p:tgtEl>
                                          <p:spTgt spid="17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457200" y="230188"/>
            <a:ext cx="8229600" cy="649287"/>
          </a:xfrm>
        </p:spPr>
        <p:txBody>
          <a:bodyPr/>
          <a:lstStyle/>
          <a:p>
            <a:r>
              <a:rPr lang="en-US" sz="3600" smtClean="0">
                <a:latin typeface="Tahoma" charset="0"/>
                <a:ea typeface="Tahoma" charset="0"/>
                <a:cs typeface="Tahoma" charset="0"/>
              </a:rPr>
              <a:t>Liberalism</a:t>
            </a:r>
          </a:p>
        </p:txBody>
      </p:sp>
      <p:sp>
        <p:nvSpPr>
          <p:cNvPr id="18437" name="Rectangle 3"/>
          <p:cNvSpPr>
            <a:spLocks noGrp="1" noChangeArrowheads="1"/>
          </p:cNvSpPr>
          <p:nvPr>
            <p:ph type="body" idx="4294967295"/>
          </p:nvPr>
        </p:nvSpPr>
        <p:spPr>
          <a:xfrm>
            <a:off x="287338" y="935038"/>
            <a:ext cx="8399462" cy="5562600"/>
          </a:xfrm>
        </p:spPr>
        <p:txBody>
          <a:bodyPr/>
          <a:lstStyle/>
          <a:p>
            <a:pPr>
              <a:spcBef>
                <a:spcPct val="35000"/>
              </a:spcBef>
            </a:pPr>
            <a:r>
              <a:rPr lang="en-US" sz="2600" b="1" dirty="0" smtClean="0">
                <a:solidFill>
                  <a:srgbClr val="CC0000"/>
                </a:solidFill>
                <a:latin typeface="Arial" charset="0"/>
              </a:rPr>
              <a:t>Liberalism</a:t>
            </a:r>
            <a:r>
              <a:rPr lang="en-US" sz="2600" dirty="0" smtClean="0">
                <a:latin typeface="Arial" charset="0"/>
              </a:rPr>
              <a:t>:  Argues that government should choose policies deemed to be just by an impartial observer behind a “veil of ignorance”</a:t>
            </a:r>
          </a:p>
          <a:p>
            <a:pPr lvl="1"/>
            <a:r>
              <a:rPr lang="en-US" sz="2600" dirty="0" smtClean="0">
                <a:latin typeface="Arial" charset="0"/>
              </a:rPr>
              <a:t>Founder:  John Rawls</a:t>
            </a:r>
          </a:p>
          <a:p>
            <a:pPr>
              <a:spcBef>
                <a:spcPct val="35000"/>
              </a:spcBef>
            </a:pPr>
            <a:r>
              <a:rPr lang="en-US" sz="2600" b="1" dirty="0" err="1" smtClean="0">
                <a:solidFill>
                  <a:srgbClr val="CC0000"/>
                </a:solidFill>
                <a:latin typeface="Arial" charset="0"/>
              </a:rPr>
              <a:t>Maximin</a:t>
            </a:r>
            <a:r>
              <a:rPr lang="en-US" sz="2600" b="1" dirty="0" smtClean="0">
                <a:solidFill>
                  <a:srgbClr val="CC0000"/>
                </a:solidFill>
                <a:latin typeface="Arial" charset="0"/>
              </a:rPr>
              <a:t> criterion</a:t>
            </a:r>
            <a:r>
              <a:rPr lang="en-US" sz="2600" dirty="0" smtClean="0">
                <a:latin typeface="Arial" charset="0"/>
              </a:rPr>
              <a:t>:  Government should aim to maximize the well-being of society’s worst-off person.</a:t>
            </a:r>
          </a:p>
          <a:p>
            <a:pPr>
              <a:spcBef>
                <a:spcPct val="35000"/>
              </a:spcBef>
            </a:pPr>
            <a:r>
              <a:rPr lang="en-US" sz="2600" dirty="0" smtClean="0">
                <a:latin typeface="Arial" charset="0"/>
              </a:rPr>
              <a:t>Calls for more redistribution than utilitarianism (though still not complete equalization of incomes).</a:t>
            </a:r>
          </a:p>
          <a:p>
            <a:pPr>
              <a:spcBef>
                <a:spcPct val="35000"/>
              </a:spcBef>
            </a:pPr>
            <a:r>
              <a:rPr lang="en-US" sz="2600" dirty="0" smtClean="0">
                <a:latin typeface="Arial" charset="0"/>
              </a:rPr>
              <a:t>Income redistribution is a form of </a:t>
            </a:r>
            <a:r>
              <a:rPr lang="en-US" sz="2600" b="1" dirty="0" smtClean="0">
                <a:solidFill>
                  <a:srgbClr val="CC0000"/>
                </a:solidFill>
                <a:latin typeface="Arial" charset="0"/>
              </a:rPr>
              <a:t>social insurance</a:t>
            </a:r>
            <a:r>
              <a:rPr lang="en-US" sz="2600" dirty="0" smtClean="0">
                <a:latin typeface="Arial" charset="0"/>
              </a:rPr>
              <a:t>, a government policy aimed at protecting people against the risk of adverse events</a:t>
            </a:r>
            <a:r>
              <a:rPr lang="en-US" sz="2700" dirty="0" smtClean="0">
                <a:latin typeface="Arial" charset="0"/>
              </a:rPr>
              <a:t>.</a:t>
            </a:r>
          </a:p>
        </p:txBody>
      </p:sp>
      <p:sp>
        <p:nvSpPr>
          <p:cNvPr id="358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wipe(left)">
                                      <p:cBhvr>
                                        <p:cTn id="22" dur="500"/>
                                        <p:tgtEl>
                                          <p:spTgt spid="184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animEffect transition="in" filter="wipe(left)">
                                      <p:cBhvr>
                                        <p:cTn id="27" dur="500"/>
                                        <p:tgtEl>
                                          <p:spTgt spid="184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457200" y="230188"/>
            <a:ext cx="8229600" cy="649287"/>
          </a:xfrm>
        </p:spPr>
        <p:txBody>
          <a:bodyPr/>
          <a:lstStyle/>
          <a:p>
            <a:r>
              <a:rPr lang="en-US" sz="3600" smtClean="0">
                <a:latin typeface="Tahoma" charset="0"/>
                <a:ea typeface="Tahoma" charset="0"/>
                <a:cs typeface="Tahoma" charset="0"/>
              </a:rPr>
              <a:t>Libertarianism</a:t>
            </a:r>
          </a:p>
        </p:txBody>
      </p:sp>
      <p:sp>
        <p:nvSpPr>
          <p:cNvPr id="19461" name="Rectangle 3"/>
          <p:cNvSpPr>
            <a:spLocks noGrp="1" noChangeArrowheads="1"/>
          </p:cNvSpPr>
          <p:nvPr>
            <p:ph type="body" idx="4294967295"/>
          </p:nvPr>
        </p:nvSpPr>
        <p:spPr>
          <a:xfrm>
            <a:off x="287338" y="935038"/>
            <a:ext cx="8399462" cy="5562600"/>
          </a:xfrm>
        </p:spPr>
        <p:txBody>
          <a:bodyPr/>
          <a:lstStyle/>
          <a:p>
            <a:pPr>
              <a:spcBef>
                <a:spcPct val="35000"/>
              </a:spcBef>
            </a:pPr>
            <a:r>
              <a:rPr lang="en-US" sz="2700" b="1" dirty="0" smtClean="0">
                <a:solidFill>
                  <a:srgbClr val="CC0000"/>
                </a:solidFill>
                <a:latin typeface="Arial" charset="0"/>
              </a:rPr>
              <a:t>Libertarianism</a:t>
            </a:r>
            <a:r>
              <a:rPr lang="en-US" sz="2700" dirty="0" smtClean="0">
                <a:latin typeface="Arial" charset="0"/>
              </a:rPr>
              <a:t>: Argues that government should punish crimes and enforce voluntary agreements but not redistribute income.</a:t>
            </a:r>
          </a:p>
          <a:p>
            <a:pPr lvl="1"/>
            <a:r>
              <a:rPr lang="en-US" dirty="0" smtClean="0">
                <a:latin typeface="Arial" charset="0"/>
              </a:rPr>
              <a:t>Advocate:  Robert </a:t>
            </a:r>
            <a:r>
              <a:rPr lang="en-US" dirty="0" err="1" smtClean="0">
                <a:latin typeface="Arial" charset="0"/>
              </a:rPr>
              <a:t>Nozick</a:t>
            </a:r>
            <a:endParaRPr lang="en-US" dirty="0" smtClean="0">
              <a:latin typeface="Arial" charset="0"/>
            </a:endParaRPr>
          </a:p>
          <a:p>
            <a:pPr>
              <a:spcBef>
                <a:spcPct val="50000"/>
              </a:spcBef>
            </a:pPr>
            <a:r>
              <a:rPr lang="en-US" sz="2700" dirty="0" smtClean="0">
                <a:latin typeface="Arial" charset="0"/>
              </a:rPr>
              <a:t>Instead of focusing on outcomes, libertarians focus on the process.</a:t>
            </a:r>
          </a:p>
          <a:p>
            <a:pPr lvl="1">
              <a:spcBef>
                <a:spcPct val="20000"/>
              </a:spcBef>
            </a:pPr>
            <a:r>
              <a:rPr lang="en-US" dirty="0" smtClean="0">
                <a:latin typeface="Arial" charset="0"/>
              </a:rPr>
              <a:t>Government should enforce individual rights, </a:t>
            </a:r>
            <a:br>
              <a:rPr lang="en-US" dirty="0" smtClean="0">
                <a:latin typeface="Arial" charset="0"/>
              </a:rPr>
            </a:br>
            <a:r>
              <a:rPr lang="en-US" dirty="0" smtClean="0">
                <a:latin typeface="Arial" charset="0"/>
              </a:rPr>
              <a:t>should try to equalize opportunities.</a:t>
            </a:r>
          </a:p>
          <a:p>
            <a:pPr lvl="1">
              <a:spcBef>
                <a:spcPct val="20000"/>
              </a:spcBef>
            </a:pPr>
            <a:r>
              <a:rPr lang="en-US" dirty="0" smtClean="0">
                <a:latin typeface="Arial" charset="0"/>
              </a:rPr>
              <a:t>If the income distribution is achieved fairly, </a:t>
            </a:r>
            <a:br>
              <a:rPr lang="en-US" dirty="0" smtClean="0">
                <a:latin typeface="Arial" charset="0"/>
              </a:rPr>
            </a:br>
            <a:r>
              <a:rPr lang="en-US" dirty="0" smtClean="0">
                <a:latin typeface="Arial" charset="0"/>
              </a:rPr>
              <a:t>government should not interfere, even if unequal.</a:t>
            </a:r>
          </a:p>
          <a:p>
            <a:pPr>
              <a:spcBef>
                <a:spcPct val="35000"/>
              </a:spcBef>
            </a:pPr>
            <a:endParaRPr lang="en-US" sz="2600" dirty="0" smtClean="0">
              <a:latin typeface="Arial" charset="0"/>
            </a:endParaRPr>
          </a:p>
        </p:txBody>
      </p:sp>
      <p:sp>
        <p:nvSpPr>
          <p:cNvPr id="3789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wipe(left)">
                                      <p:cBhvr>
                                        <p:cTn id="27" dur="500"/>
                                        <p:tgtEl>
                                          <p:spTgt spid="194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r>
              <a:rPr lang="en-US" smtClean="0">
                <a:latin typeface="Tahoma" charset="0"/>
                <a:ea typeface="Tahoma" charset="0"/>
                <a:cs typeface="Tahoma" charset="0"/>
              </a:rPr>
              <a:t>Policies to Reduce Poverty</a:t>
            </a:r>
          </a:p>
        </p:txBody>
      </p:sp>
      <p:sp>
        <p:nvSpPr>
          <p:cNvPr id="20485" name="Rectangle 3"/>
          <p:cNvSpPr>
            <a:spLocks noGrp="1" noChangeArrowheads="1"/>
          </p:cNvSpPr>
          <p:nvPr>
            <p:ph type="body" idx="4294967295"/>
          </p:nvPr>
        </p:nvSpPr>
        <p:spPr/>
        <p:txBody>
          <a:bodyPr/>
          <a:lstStyle/>
          <a:p>
            <a:pPr>
              <a:lnSpc>
                <a:spcPct val="95000"/>
              </a:lnSpc>
            </a:pPr>
            <a:r>
              <a:rPr lang="en-US" sz="2700" dirty="0" smtClean="0">
                <a:latin typeface="Arial" charset="0"/>
              </a:rPr>
              <a:t>Poor families more likely to experience </a:t>
            </a:r>
          </a:p>
          <a:p>
            <a:pPr lvl="1">
              <a:lnSpc>
                <a:spcPct val="95000"/>
              </a:lnSpc>
            </a:pPr>
            <a:r>
              <a:rPr lang="en-US" dirty="0" smtClean="0">
                <a:latin typeface="Arial" charset="0"/>
              </a:rPr>
              <a:t>homelessness</a:t>
            </a:r>
          </a:p>
          <a:p>
            <a:pPr lvl="1">
              <a:lnSpc>
                <a:spcPct val="95000"/>
              </a:lnSpc>
            </a:pPr>
            <a:r>
              <a:rPr lang="en-US" dirty="0" smtClean="0">
                <a:latin typeface="Arial" charset="0"/>
              </a:rPr>
              <a:t>drug dependence</a:t>
            </a:r>
          </a:p>
          <a:p>
            <a:pPr lvl="1">
              <a:lnSpc>
                <a:spcPct val="95000"/>
              </a:lnSpc>
            </a:pPr>
            <a:r>
              <a:rPr lang="en-US" dirty="0" smtClean="0">
                <a:latin typeface="Arial" charset="0"/>
              </a:rPr>
              <a:t>health problems</a:t>
            </a:r>
          </a:p>
          <a:p>
            <a:pPr lvl="1">
              <a:lnSpc>
                <a:spcPct val="95000"/>
              </a:lnSpc>
            </a:pPr>
            <a:r>
              <a:rPr lang="en-US" dirty="0" smtClean="0">
                <a:latin typeface="Arial" charset="0"/>
              </a:rPr>
              <a:t>teen pregnancy</a:t>
            </a:r>
          </a:p>
          <a:p>
            <a:pPr lvl="1">
              <a:lnSpc>
                <a:spcPct val="95000"/>
              </a:lnSpc>
            </a:pPr>
            <a:r>
              <a:rPr lang="en-US" dirty="0" smtClean="0">
                <a:latin typeface="Arial" charset="0"/>
              </a:rPr>
              <a:t>illiteracy</a:t>
            </a:r>
          </a:p>
          <a:p>
            <a:pPr lvl="1">
              <a:lnSpc>
                <a:spcPct val="95000"/>
              </a:lnSpc>
            </a:pPr>
            <a:r>
              <a:rPr lang="en-US" dirty="0" smtClean="0">
                <a:latin typeface="Arial" charset="0"/>
              </a:rPr>
              <a:t>Unemployment.</a:t>
            </a:r>
          </a:p>
          <a:p>
            <a:pPr>
              <a:lnSpc>
                <a:spcPct val="95000"/>
              </a:lnSpc>
            </a:pPr>
            <a:r>
              <a:rPr lang="en-US" sz="2700" dirty="0" smtClean="0">
                <a:latin typeface="Arial" charset="0"/>
              </a:rPr>
              <a:t>Most people believe government should provide a </a:t>
            </a:r>
            <a:br>
              <a:rPr lang="en-US" sz="2700" dirty="0" smtClean="0">
                <a:latin typeface="Arial" charset="0"/>
              </a:rPr>
            </a:br>
            <a:r>
              <a:rPr lang="en-US" sz="2700" dirty="0" smtClean="0">
                <a:latin typeface="Arial" charset="0"/>
              </a:rPr>
              <a:t>“safety net.”</a:t>
            </a:r>
          </a:p>
          <a:p>
            <a:pPr>
              <a:lnSpc>
                <a:spcPct val="95000"/>
              </a:lnSpc>
            </a:pPr>
            <a:r>
              <a:rPr lang="en-US" sz="2700" dirty="0" smtClean="0">
                <a:latin typeface="Arial" charset="0"/>
              </a:rPr>
              <a:t>We now consider a few such policies… </a:t>
            </a:r>
          </a:p>
        </p:txBody>
      </p:sp>
      <p:sp>
        <p:nvSpPr>
          <p:cNvPr id="3993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485">
                                            <p:txEl>
                                              <p:pRg st="1" end="1"/>
                                            </p:txEl>
                                          </p:spTgt>
                                        </p:tgtEl>
                                        <p:attrNameLst>
                                          <p:attrName>style.visibility</p:attrName>
                                        </p:attrNameLst>
                                      </p:cBhvr>
                                      <p:to>
                                        <p:strVal val="visible"/>
                                      </p:to>
                                    </p:set>
                                    <p:animEffect transition="in" filter="wipe(left)">
                                      <p:cBhvr>
                                        <p:cTn id="10" dur="500"/>
                                        <p:tgtEl>
                                          <p:spTgt spid="2048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0485">
                                            <p:txEl>
                                              <p:pRg st="2" end="2"/>
                                            </p:txEl>
                                          </p:spTgt>
                                        </p:tgtEl>
                                        <p:attrNameLst>
                                          <p:attrName>style.visibility</p:attrName>
                                        </p:attrNameLst>
                                      </p:cBhvr>
                                      <p:to>
                                        <p:strVal val="visible"/>
                                      </p:to>
                                    </p:set>
                                    <p:animEffect transition="in" filter="wipe(left)">
                                      <p:cBhvr>
                                        <p:cTn id="13" dur="500"/>
                                        <p:tgtEl>
                                          <p:spTgt spid="2048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0485">
                                            <p:txEl>
                                              <p:pRg st="3" end="3"/>
                                            </p:txEl>
                                          </p:spTgt>
                                        </p:tgtEl>
                                        <p:attrNameLst>
                                          <p:attrName>style.visibility</p:attrName>
                                        </p:attrNameLst>
                                      </p:cBhvr>
                                      <p:to>
                                        <p:strVal val="visible"/>
                                      </p:to>
                                    </p:set>
                                    <p:animEffect transition="in" filter="wipe(left)">
                                      <p:cBhvr>
                                        <p:cTn id="16" dur="500"/>
                                        <p:tgtEl>
                                          <p:spTgt spid="2048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0485">
                                            <p:txEl>
                                              <p:pRg st="4" end="4"/>
                                            </p:txEl>
                                          </p:spTgt>
                                        </p:tgtEl>
                                        <p:attrNameLst>
                                          <p:attrName>style.visibility</p:attrName>
                                        </p:attrNameLst>
                                      </p:cBhvr>
                                      <p:to>
                                        <p:strVal val="visible"/>
                                      </p:to>
                                    </p:set>
                                    <p:animEffect transition="in" filter="wipe(left)">
                                      <p:cBhvr>
                                        <p:cTn id="19" dur="500"/>
                                        <p:tgtEl>
                                          <p:spTgt spid="20485">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0485">
                                            <p:txEl>
                                              <p:pRg st="5" end="5"/>
                                            </p:txEl>
                                          </p:spTgt>
                                        </p:tgtEl>
                                        <p:attrNameLst>
                                          <p:attrName>style.visibility</p:attrName>
                                        </p:attrNameLst>
                                      </p:cBhvr>
                                      <p:to>
                                        <p:strVal val="visible"/>
                                      </p:to>
                                    </p:set>
                                    <p:animEffect transition="in" filter="wipe(left)">
                                      <p:cBhvr>
                                        <p:cTn id="22" dur="500"/>
                                        <p:tgtEl>
                                          <p:spTgt spid="20485">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0485">
                                            <p:txEl>
                                              <p:pRg st="6" end="6"/>
                                            </p:txEl>
                                          </p:spTgt>
                                        </p:tgtEl>
                                        <p:attrNameLst>
                                          <p:attrName>style.visibility</p:attrName>
                                        </p:attrNameLst>
                                      </p:cBhvr>
                                      <p:to>
                                        <p:strVal val="visible"/>
                                      </p:to>
                                    </p:set>
                                    <p:animEffect transition="in" filter="wipe(left)">
                                      <p:cBhvr>
                                        <p:cTn id="25" dur="500"/>
                                        <p:tgtEl>
                                          <p:spTgt spid="2048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0485">
                                            <p:txEl>
                                              <p:pRg st="7" end="7"/>
                                            </p:txEl>
                                          </p:spTgt>
                                        </p:tgtEl>
                                        <p:attrNameLst>
                                          <p:attrName>style.visibility</p:attrName>
                                        </p:attrNameLst>
                                      </p:cBhvr>
                                      <p:to>
                                        <p:strVal val="visible"/>
                                      </p:to>
                                    </p:set>
                                    <p:animEffect transition="in" filter="wipe(left)">
                                      <p:cBhvr>
                                        <p:cTn id="30" dur="500"/>
                                        <p:tgtEl>
                                          <p:spTgt spid="2048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0485">
                                            <p:txEl>
                                              <p:pRg st="8" end="8"/>
                                            </p:txEl>
                                          </p:spTgt>
                                        </p:tgtEl>
                                        <p:attrNameLst>
                                          <p:attrName>style.visibility</p:attrName>
                                        </p:attrNameLst>
                                      </p:cBhvr>
                                      <p:to>
                                        <p:strVal val="visible"/>
                                      </p:to>
                                    </p:set>
                                    <p:animEffect transition="in" filter="wipe(left)">
                                      <p:cBhvr>
                                        <p:cTn id="35" dur="500"/>
                                        <p:tgtEl>
                                          <p:spTgt spid="204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uiExpand="1" build="p" bldLvl="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sz="3100" smtClean="0">
                <a:latin typeface="Tahoma" charset="0"/>
                <a:ea typeface="Tahoma" charset="0"/>
                <a:cs typeface="Tahoma" charset="0"/>
              </a:rPr>
              <a:t>1.  </a:t>
            </a:r>
            <a:r>
              <a:rPr lang="en-US" smtClean="0">
                <a:latin typeface="Tahoma" charset="0"/>
                <a:ea typeface="Tahoma" charset="0"/>
                <a:cs typeface="Tahoma" charset="0"/>
              </a:rPr>
              <a:t>Minimum-Wage Laws</a:t>
            </a:r>
          </a:p>
        </p:txBody>
      </p:sp>
      <p:sp>
        <p:nvSpPr>
          <p:cNvPr id="21509" name="Rectangle 3"/>
          <p:cNvSpPr>
            <a:spLocks noGrp="1" noChangeArrowheads="1"/>
          </p:cNvSpPr>
          <p:nvPr>
            <p:ph idx="1"/>
          </p:nvPr>
        </p:nvSpPr>
        <p:spPr>
          <a:xfrm>
            <a:off x="457200" y="1066800"/>
            <a:ext cx="8229600" cy="5486400"/>
          </a:xfrm>
        </p:spPr>
        <p:txBody>
          <a:bodyPr/>
          <a:lstStyle/>
          <a:p>
            <a:pPr>
              <a:buFont typeface="Wingdings" charset="2"/>
              <a:buChar char="§"/>
            </a:pPr>
            <a:r>
              <a:rPr lang="en-US" sz="2600" dirty="0" smtClean="0">
                <a:latin typeface="Arial" charset="0"/>
                <a:cs typeface="ＭＳ Ｐゴシック" charset="-128"/>
              </a:rPr>
              <a:t>Arguments for:</a:t>
            </a:r>
          </a:p>
          <a:p>
            <a:pPr lvl="1">
              <a:buFont typeface="Wingdings" charset="2"/>
              <a:buChar char="§"/>
            </a:pPr>
            <a:r>
              <a:rPr lang="en-US" sz="2600" dirty="0" smtClean="0">
                <a:latin typeface="Arial" charset="0"/>
                <a:cs typeface="ＭＳ Ｐゴシック" charset="-128"/>
              </a:rPr>
              <a:t>Helps the poor without any cost to the government.</a:t>
            </a:r>
          </a:p>
          <a:p>
            <a:pPr lvl="1">
              <a:buFont typeface="Wingdings" charset="2"/>
              <a:buChar char="§"/>
            </a:pPr>
            <a:r>
              <a:rPr lang="en-US" sz="2600" dirty="0" smtClean="0">
                <a:latin typeface="Arial" charset="0"/>
                <a:cs typeface="ＭＳ Ｐゴシック" charset="-128"/>
              </a:rPr>
              <a:t>Little impact on employment if demand for unskilled labor is relatively inelastic.</a:t>
            </a:r>
          </a:p>
          <a:p>
            <a:pPr>
              <a:buFont typeface="Wingdings" charset="2"/>
              <a:buChar char="§"/>
            </a:pPr>
            <a:r>
              <a:rPr lang="en-US" sz="2600" dirty="0" smtClean="0">
                <a:latin typeface="Arial" charset="0"/>
                <a:cs typeface="ＭＳ Ｐゴシック" charset="-128"/>
              </a:rPr>
              <a:t>Arguments against:</a:t>
            </a:r>
          </a:p>
          <a:p>
            <a:pPr lvl="1">
              <a:buFont typeface="Wingdings" charset="2"/>
              <a:buChar char="§"/>
            </a:pPr>
            <a:r>
              <a:rPr lang="en-US" sz="2600" dirty="0" smtClean="0">
                <a:latin typeface="Arial" charset="0"/>
                <a:cs typeface="ＭＳ Ｐゴシック" charset="-128"/>
              </a:rPr>
              <a:t>In the long run, demand for unskilled labor is likely elastic, so minimum wage causes substantial unemployment among the unskilled.</a:t>
            </a:r>
          </a:p>
          <a:p>
            <a:pPr lvl="1">
              <a:buFont typeface="Wingdings" charset="2"/>
              <a:buChar char="§"/>
            </a:pPr>
            <a:r>
              <a:rPr lang="en-US" sz="2600" dirty="0" smtClean="0">
                <a:latin typeface="Arial" charset="0"/>
                <a:cs typeface="ＭＳ Ｐゴシック" charset="-128"/>
              </a:rPr>
              <a:t>Those helped by minimum wage are more likely to be teens from middle-income families than low-income adult workers.</a:t>
            </a:r>
          </a:p>
        </p:txBody>
      </p:sp>
      <p:sp>
        <p:nvSpPr>
          <p:cNvPr id="4198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wipe(left)">
                                      <p:cBhvr>
                                        <p:cTn id="27" dur="500"/>
                                        <p:tgtEl>
                                          <p:spTgt spid="215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509">
                                            <p:txEl>
                                              <p:pRg st="5" end="5"/>
                                            </p:txEl>
                                          </p:spTgt>
                                        </p:tgtEl>
                                        <p:attrNameLst>
                                          <p:attrName>style.visibility</p:attrName>
                                        </p:attrNameLst>
                                      </p:cBhvr>
                                      <p:to>
                                        <p:strVal val="visible"/>
                                      </p:to>
                                    </p:set>
                                    <p:animEffect transition="in" filter="wipe(left)">
                                      <p:cBhvr>
                                        <p:cTn id="32" dur="500"/>
                                        <p:tgtEl>
                                          <p:spTgt spid="215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z="3100" smtClean="0">
                <a:latin typeface="Tahoma" charset="0"/>
                <a:ea typeface="Tahoma" charset="0"/>
                <a:cs typeface="Tahoma" charset="0"/>
              </a:rPr>
              <a:t>2.  </a:t>
            </a:r>
            <a:r>
              <a:rPr lang="en-US" smtClean="0">
                <a:latin typeface="Tahoma" charset="0"/>
                <a:ea typeface="Tahoma" charset="0"/>
                <a:cs typeface="Tahoma" charset="0"/>
              </a:rPr>
              <a:t>Welfare</a:t>
            </a:r>
          </a:p>
        </p:txBody>
      </p:sp>
      <p:sp>
        <p:nvSpPr>
          <p:cNvPr id="22533" name="Rectangle 3"/>
          <p:cNvSpPr>
            <a:spLocks noGrp="1" noChangeArrowheads="1"/>
          </p:cNvSpPr>
          <p:nvPr>
            <p:ph idx="1"/>
          </p:nvPr>
        </p:nvSpPr>
        <p:spPr>
          <a:xfrm>
            <a:off x="457200" y="1143000"/>
            <a:ext cx="8229600" cy="5257800"/>
          </a:xfrm>
        </p:spPr>
        <p:txBody>
          <a:bodyPr>
            <a:normAutofit/>
          </a:bodyPr>
          <a:lstStyle/>
          <a:p>
            <a:pPr>
              <a:lnSpc>
                <a:spcPct val="95000"/>
              </a:lnSpc>
              <a:buFont typeface="Wingdings" charset="2"/>
              <a:buChar char="§"/>
            </a:pPr>
            <a:r>
              <a:rPr lang="en-US" sz="2700" b="1" dirty="0" smtClean="0">
                <a:solidFill>
                  <a:srgbClr val="CC0000"/>
                </a:solidFill>
                <a:latin typeface="Arial" charset="0"/>
                <a:cs typeface="ＭＳ Ｐゴシック" charset="-128"/>
              </a:rPr>
              <a:t>Welfare</a:t>
            </a:r>
            <a:r>
              <a:rPr lang="en-US" sz="2700" dirty="0" smtClean="0">
                <a:latin typeface="Arial" charset="0"/>
                <a:cs typeface="ＭＳ Ｐゴシック" charset="-128"/>
              </a:rPr>
              <a:t>:  Government programs that supplement the incomes of the needy.</a:t>
            </a:r>
          </a:p>
          <a:p>
            <a:pPr>
              <a:lnSpc>
                <a:spcPct val="95000"/>
              </a:lnSpc>
              <a:buFont typeface="Wingdings" charset="2"/>
              <a:buChar char="§"/>
            </a:pPr>
            <a:r>
              <a:rPr lang="en-US" sz="2700" dirty="0" smtClean="0">
                <a:latin typeface="Arial" charset="0"/>
                <a:cs typeface="ＭＳ Ｐゴシック" charset="-128"/>
              </a:rPr>
              <a:t>Critics argue that such programs create incentives to become or remain needy, argue that welfare contributed to the rise of the single-parent family.</a:t>
            </a:r>
          </a:p>
          <a:p>
            <a:pPr>
              <a:lnSpc>
                <a:spcPct val="95000"/>
              </a:lnSpc>
              <a:spcBef>
                <a:spcPct val="40000"/>
              </a:spcBef>
              <a:buFont typeface="Wingdings" charset="2"/>
              <a:buChar char="§"/>
            </a:pPr>
            <a:r>
              <a:rPr lang="en-US" sz="2700" dirty="0" smtClean="0">
                <a:latin typeface="Arial" charset="0"/>
                <a:cs typeface="ＭＳ Ｐゴシック" charset="-128"/>
              </a:rPr>
              <a:t>However, the severity of such incentive problems </a:t>
            </a:r>
            <a:br>
              <a:rPr lang="en-US" sz="2700" dirty="0" smtClean="0">
                <a:latin typeface="Arial" charset="0"/>
                <a:cs typeface="ＭＳ Ｐゴシック" charset="-128"/>
              </a:rPr>
            </a:br>
            <a:r>
              <a:rPr lang="en-US" sz="2700" dirty="0" smtClean="0">
                <a:latin typeface="Arial" charset="0"/>
                <a:cs typeface="ＭＳ Ｐゴシック" charset="-128"/>
              </a:rPr>
              <a:t>is unknown.</a:t>
            </a:r>
          </a:p>
          <a:p>
            <a:pPr>
              <a:lnSpc>
                <a:spcPct val="95000"/>
              </a:lnSpc>
              <a:spcBef>
                <a:spcPct val="40000"/>
              </a:spcBef>
              <a:buFont typeface="Wingdings" charset="2"/>
              <a:buChar char="§"/>
            </a:pPr>
            <a:r>
              <a:rPr lang="en-US" sz="2700" dirty="0" smtClean="0">
                <a:latin typeface="Arial" charset="0"/>
                <a:cs typeface="ＭＳ Ｐゴシック" charset="-128"/>
              </a:rPr>
              <a:t>Proponents note that inflation-adjusted welfare benefits fell as single-parent families increased.</a:t>
            </a:r>
          </a:p>
        </p:txBody>
      </p:sp>
      <p:sp>
        <p:nvSpPr>
          <p:cNvPr id="440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z="3100" smtClean="0">
                <a:latin typeface="Tahoma" charset="0"/>
                <a:ea typeface="Tahoma" charset="0"/>
                <a:cs typeface="Tahoma" charset="0"/>
              </a:rPr>
              <a:t>3.  </a:t>
            </a:r>
            <a:r>
              <a:rPr lang="en-US" smtClean="0">
                <a:latin typeface="Tahoma" charset="0"/>
                <a:ea typeface="Tahoma" charset="0"/>
                <a:cs typeface="Tahoma" charset="0"/>
              </a:rPr>
              <a:t>Negative Income Tax</a:t>
            </a:r>
          </a:p>
        </p:txBody>
      </p:sp>
      <p:sp>
        <p:nvSpPr>
          <p:cNvPr id="23557" name="Rectangle 3"/>
          <p:cNvSpPr>
            <a:spLocks noGrp="1" noChangeArrowheads="1"/>
          </p:cNvSpPr>
          <p:nvPr>
            <p:ph idx="1"/>
          </p:nvPr>
        </p:nvSpPr>
        <p:spPr>
          <a:xfrm>
            <a:off x="457200" y="1131888"/>
            <a:ext cx="8305800" cy="5486400"/>
          </a:xfrm>
        </p:spPr>
        <p:txBody>
          <a:bodyPr/>
          <a:lstStyle/>
          <a:p>
            <a:pPr>
              <a:buFont typeface="Wingdings" charset="2"/>
              <a:buChar char="§"/>
            </a:pPr>
            <a:r>
              <a:rPr lang="en-US" sz="2700" b="1" dirty="0" smtClean="0">
                <a:solidFill>
                  <a:srgbClr val="CC0000"/>
                </a:solidFill>
                <a:latin typeface="Arial" charset="0"/>
                <a:cs typeface="ＭＳ Ｐゴシック" charset="-128"/>
              </a:rPr>
              <a:t>Negative income tax</a:t>
            </a:r>
            <a:r>
              <a:rPr lang="en-US" sz="2700" dirty="0" smtClean="0">
                <a:latin typeface="Arial" charset="0"/>
                <a:cs typeface="ＭＳ Ｐゴシック" charset="-128"/>
              </a:rPr>
              <a:t>:  A tax system that collects revenue from high-income households and gives transfers to low-income households</a:t>
            </a:r>
          </a:p>
          <a:p>
            <a:pPr>
              <a:spcBef>
                <a:spcPct val="40000"/>
              </a:spcBef>
              <a:buFont typeface="Wingdings" charset="2"/>
              <a:buChar char="§"/>
            </a:pPr>
            <a:r>
              <a:rPr lang="en-US" sz="2700" dirty="0" smtClean="0">
                <a:latin typeface="Arial" charset="0"/>
                <a:cs typeface="ＭＳ Ｐゴシック" charset="-128"/>
              </a:rPr>
              <a:t>Example:  Taxes owed = (1/3 of income) – $10,000</a:t>
            </a:r>
          </a:p>
          <a:p>
            <a:pPr lvl="1">
              <a:spcBef>
                <a:spcPts val="600"/>
              </a:spcBef>
              <a:buFont typeface="Wingdings" charset="2"/>
              <a:buChar char="§"/>
            </a:pPr>
            <a:r>
              <a:rPr lang="en-US" dirty="0" smtClean="0">
                <a:latin typeface="Arial" charset="0"/>
                <a:cs typeface="ＭＳ Ｐゴシック" charset="-128"/>
              </a:rPr>
              <a:t>If earnings = $90,000, taxes owed = $20,000</a:t>
            </a:r>
          </a:p>
          <a:p>
            <a:pPr lvl="1">
              <a:spcBef>
                <a:spcPts val="600"/>
              </a:spcBef>
              <a:buFont typeface="Wingdings" charset="2"/>
              <a:buChar char="§"/>
            </a:pPr>
            <a:r>
              <a:rPr lang="en-US" dirty="0" smtClean="0">
                <a:latin typeface="Arial" charset="0"/>
                <a:cs typeface="ＭＳ Ｐゴシック" charset="-128"/>
              </a:rPr>
              <a:t>If earnings = $60,000, taxes owed = $10,000</a:t>
            </a:r>
          </a:p>
          <a:p>
            <a:pPr lvl="1">
              <a:spcBef>
                <a:spcPts val="600"/>
              </a:spcBef>
              <a:buFont typeface="Wingdings" charset="2"/>
              <a:buChar char="§"/>
            </a:pPr>
            <a:r>
              <a:rPr lang="en-US" dirty="0" smtClean="0">
                <a:latin typeface="Arial" charset="0"/>
                <a:cs typeface="ＭＳ Ｐゴシック" charset="-128"/>
              </a:rPr>
              <a:t>If earnings = $30,000, taxes owed = $0</a:t>
            </a:r>
          </a:p>
          <a:p>
            <a:pPr lvl="1">
              <a:spcBef>
                <a:spcPts val="600"/>
              </a:spcBef>
              <a:buFont typeface="Wingdings" charset="2"/>
              <a:buChar char="§"/>
            </a:pPr>
            <a:r>
              <a:rPr lang="en-US" dirty="0" smtClean="0">
                <a:latin typeface="Arial" charset="0"/>
                <a:cs typeface="ＭＳ Ｐゴシック" charset="-128"/>
              </a:rPr>
              <a:t>If earnings = $15,000, taxes “owed” = –$5,000</a:t>
            </a:r>
            <a:br>
              <a:rPr lang="en-US" dirty="0" smtClean="0">
                <a:latin typeface="Arial" charset="0"/>
                <a:cs typeface="ＭＳ Ｐゴシック" charset="-128"/>
              </a:rPr>
            </a:br>
            <a:r>
              <a:rPr lang="en-US" dirty="0" smtClean="0">
                <a:latin typeface="Arial" charset="0"/>
                <a:cs typeface="ＭＳ Ｐゴシック" charset="-128"/>
              </a:rPr>
              <a:t>i.e.</a:t>
            </a:r>
            <a:r>
              <a:rPr lang="en-US" i="1" dirty="0" smtClean="0">
                <a:latin typeface="Arial" charset="0"/>
                <a:cs typeface="ＭＳ Ｐゴシック" charset="-128"/>
              </a:rPr>
              <a:t>,</a:t>
            </a:r>
            <a:r>
              <a:rPr lang="en-US" dirty="0" smtClean="0">
                <a:latin typeface="Arial" charset="0"/>
                <a:cs typeface="ＭＳ Ｐゴシック" charset="-128"/>
              </a:rPr>
              <a:t> would receive $5,000 payment from government.</a:t>
            </a:r>
          </a:p>
          <a:p>
            <a:pPr>
              <a:spcBef>
                <a:spcPct val="40000"/>
              </a:spcBef>
              <a:buFont typeface="Wingdings" charset="2"/>
              <a:buNone/>
            </a:pPr>
            <a:endParaRPr lang="en-US" sz="2700" dirty="0" smtClean="0">
              <a:latin typeface="Arial" charset="0"/>
              <a:cs typeface="ＭＳ Ｐゴシック" charset="-128"/>
            </a:endParaRPr>
          </a:p>
        </p:txBody>
      </p:sp>
      <p:sp>
        <p:nvSpPr>
          <p:cNvPr id="4608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7">
                                            <p:txEl>
                                              <p:pRg st="4" end="4"/>
                                            </p:txEl>
                                          </p:spTgt>
                                        </p:tgtEl>
                                        <p:attrNameLst>
                                          <p:attrName>style.visibility</p:attrName>
                                        </p:attrNameLst>
                                      </p:cBhvr>
                                      <p:to>
                                        <p:strVal val="visible"/>
                                      </p:to>
                                    </p:set>
                                    <p:animEffect transition="in" filter="wipe(left)">
                                      <p:cBhvr>
                                        <p:cTn id="27" dur="500"/>
                                        <p:tgtEl>
                                          <p:spTgt spid="235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7">
                                            <p:txEl>
                                              <p:pRg st="5" end="5"/>
                                            </p:txEl>
                                          </p:spTgt>
                                        </p:tgtEl>
                                        <p:attrNameLst>
                                          <p:attrName>style.visibility</p:attrName>
                                        </p:attrNameLst>
                                      </p:cBhvr>
                                      <p:to>
                                        <p:strVal val="visible"/>
                                      </p:to>
                                    </p:set>
                                    <p:animEffect transition="in" filter="wipe(left)">
                                      <p:cBhvr>
                                        <p:cTn id="32" dur="500"/>
                                        <p:tgtEl>
                                          <p:spTgt spid="235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a:lnSpc>
                <a:spcPct val="110000"/>
              </a:lnSpc>
            </a:pPr>
            <a:r>
              <a:rPr lang="en-US" sz="3100" i="1" dirty="0" smtClean="0">
                <a:solidFill>
                  <a:srgbClr val="6C45BB"/>
                </a:solidFill>
                <a:latin typeface="Arial" charset="0"/>
                <a:ea typeface="Arial" charset="0"/>
                <a:cs typeface="Arial" charset="0"/>
              </a:rPr>
              <a:t>In this chapter, 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a:buClr>
                <a:srgbClr val="6C45BB"/>
              </a:buClr>
              <a:buSzPct val="120000"/>
              <a:buFont typeface="Arial" charset="0"/>
              <a:buChar char="•"/>
            </a:pPr>
            <a:r>
              <a:rPr lang="en-US" smtClean="0">
                <a:latin typeface="Arial" charset="0"/>
                <a:cs typeface="ＭＳ Ｐゴシック" charset="-128"/>
              </a:rPr>
              <a:t>How much inequality and poverty exist in our society?  </a:t>
            </a:r>
          </a:p>
          <a:p>
            <a:pPr marL="285750" indent="-285750">
              <a:buClr>
                <a:srgbClr val="6C45BB"/>
              </a:buClr>
              <a:buSzPct val="120000"/>
              <a:buFont typeface="Arial" charset="0"/>
              <a:buChar char="•"/>
            </a:pPr>
            <a:r>
              <a:rPr lang="en-US" smtClean="0">
                <a:latin typeface="Arial" charset="0"/>
                <a:cs typeface="ＭＳ Ｐゴシック" charset="-128"/>
              </a:rPr>
              <a:t>What are the problems measuring inequality?  </a:t>
            </a:r>
          </a:p>
          <a:p>
            <a:pPr marL="285750" indent="-285750">
              <a:buClr>
                <a:srgbClr val="6C45BB"/>
              </a:buClr>
              <a:buSzPct val="120000"/>
              <a:buFont typeface="Arial" charset="0"/>
              <a:buChar char="•"/>
            </a:pPr>
            <a:r>
              <a:rPr lang="en-US" smtClean="0">
                <a:latin typeface="Arial" charset="0"/>
                <a:cs typeface="ＭＳ Ｐゴシック" charset="-128"/>
              </a:rPr>
              <a:t>What are some of the leading philosophies </a:t>
            </a:r>
            <a:br>
              <a:rPr lang="en-US" smtClean="0">
                <a:latin typeface="Arial" charset="0"/>
                <a:cs typeface="ＭＳ Ｐゴシック" charset="-128"/>
              </a:rPr>
            </a:br>
            <a:r>
              <a:rPr lang="en-US" smtClean="0">
                <a:latin typeface="Arial" charset="0"/>
                <a:cs typeface="ＭＳ Ｐゴシック" charset="-128"/>
              </a:rPr>
              <a:t>on the proper role of government in altering </a:t>
            </a:r>
            <a:br>
              <a:rPr lang="en-US" smtClean="0">
                <a:latin typeface="Arial" charset="0"/>
                <a:cs typeface="ＭＳ Ｐゴシック" charset="-128"/>
              </a:rPr>
            </a:br>
            <a:r>
              <a:rPr lang="en-US" smtClean="0">
                <a:latin typeface="Arial" charset="0"/>
                <a:cs typeface="ＭＳ Ｐゴシック" charset="-128"/>
              </a:rPr>
              <a:t>the distribution of income?  </a:t>
            </a:r>
          </a:p>
          <a:p>
            <a:pPr marL="285750" indent="-285750">
              <a:buClr>
                <a:srgbClr val="6C45BB"/>
              </a:buClr>
              <a:buSzPct val="120000"/>
              <a:buFont typeface="Arial" charset="0"/>
              <a:buChar char="•"/>
            </a:pPr>
            <a:r>
              <a:rPr lang="en-US" smtClean="0">
                <a:latin typeface="Arial" charset="0"/>
                <a:cs typeface="ＭＳ Ｐゴシック" charset="-128"/>
              </a:rPr>
              <a:t>What policies are used to fight poverty?  What are the problems with these policies?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z="3100" smtClean="0">
                <a:latin typeface="Tahoma" charset="0"/>
                <a:ea typeface="Tahoma" charset="0"/>
                <a:cs typeface="Tahoma" charset="0"/>
              </a:rPr>
              <a:t>4.  </a:t>
            </a:r>
            <a:r>
              <a:rPr lang="en-US" smtClean="0">
                <a:latin typeface="Tahoma" charset="0"/>
                <a:ea typeface="Tahoma" charset="0"/>
                <a:cs typeface="Tahoma" charset="0"/>
              </a:rPr>
              <a:t>In-Kind Transfers</a:t>
            </a:r>
          </a:p>
        </p:txBody>
      </p:sp>
      <p:sp>
        <p:nvSpPr>
          <p:cNvPr id="24581" name="Rectangle 3"/>
          <p:cNvSpPr>
            <a:spLocks noGrp="1" noChangeArrowheads="1"/>
          </p:cNvSpPr>
          <p:nvPr>
            <p:ph idx="1"/>
          </p:nvPr>
        </p:nvSpPr>
        <p:spPr>
          <a:xfrm>
            <a:off x="457200" y="1143000"/>
            <a:ext cx="8229600" cy="5334000"/>
          </a:xfrm>
        </p:spPr>
        <p:txBody>
          <a:bodyPr/>
          <a:lstStyle/>
          <a:p>
            <a:pPr>
              <a:buFont typeface="Wingdings" charset="2"/>
              <a:buChar char="§"/>
            </a:pPr>
            <a:r>
              <a:rPr lang="en-US" sz="2700" dirty="0" smtClean="0">
                <a:latin typeface="Arial" charset="0"/>
                <a:cs typeface="ＭＳ Ｐゴシック" charset="-128"/>
              </a:rPr>
              <a:t>In-kind transfers are goods or services provided to the needy.  Examples:</a:t>
            </a:r>
          </a:p>
          <a:p>
            <a:pPr lvl="1">
              <a:buFont typeface="Wingdings" charset="2"/>
              <a:buChar char="§"/>
            </a:pPr>
            <a:r>
              <a:rPr lang="en-US" dirty="0" smtClean="0">
                <a:latin typeface="Arial" charset="0"/>
                <a:cs typeface="ＭＳ Ｐゴシック" charset="-128"/>
              </a:rPr>
              <a:t>homeless shelters</a:t>
            </a:r>
          </a:p>
          <a:p>
            <a:pPr lvl="1">
              <a:buFont typeface="Wingdings" charset="2"/>
              <a:buChar char="§"/>
            </a:pPr>
            <a:r>
              <a:rPr lang="en-US" dirty="0" smtClean="0">
                <a:latin typeface="Arial" charset="0"/>
                <a:cs typeface="ＭＳ Ｐゴシック" charset="-128"/>
              </a:rPr>
              <a:t>soup kitchens</a:t>
            </a:r>
          </a:p>
          <a:p>
            <a:pPr lvl="1">
              <a:buFont typeface="Wingdings" charset="2"/>
              <a:buChar char="§"/>
            </a:pPr>
            <a:r>
              <a:rPr lang="en-US" b="1" dirty="0" smtClean="0">
                <a:solidFill>
                  <a:srgbClr val="800080"/>
                </a:solidFill>
                <a:latin typeface="Arial" charset="0"/>
                <a:cs typeface="ＭＳ Ｐゴシック" charset="-128"/>
              </a:rPr>
              <a:t>food stamps</a:t>
            </a:r>
            <a:r>
              <a:rPr lang="en-US" dirty="0" smtClean="0">
                <a:latin typeface="Arial" charset="0"/>
                <a:cs typeface="ＭＳ Ｐゴシック" charset="-128"/>
              </a:rPr>
              <a:t>, government vouchers redeemable for food at grocery stores</a:t>
            </a:r>
          </a:p>
          <a:p>
            <a:pPr lvl="1">
              <a:buFont typeface="Wingdings" charset="2"/>
              <a:buChar char="§"/>
            </a:pPr>
            <a:r>
              <a:rPr lang="en-US" dirty="0" smtClean="0">
                <a:latin typeface="Arial" charset="0"/>
                <a:cs typeface="ＭＳ Ｐゴシック" charset="-128"/>
              </a:rPr>
              <a:t>Government provided healthcare for the poor.</a:t>
            </a:r>
          </a:p>
          <a:p>
            <a:pPr>
              <a:buFont typeface="Wingdings" charset="2"/>
              <a:buChar char="§"/>
            </a:pPr>
            <a:r>
              <a:rPr lang="en-US" sz="2700" dirty="0" smtClean="0">
                <a:latin typeface="Arial" charset="0"/>
                <a:cs typeface="ＭＳ Ｐゴシック" charset="-128"/>
              </a:rPr>
              <a:t>An alternative:  Cash payments-</a:t>
            </a:r>
          </a:p>
          <a:p>
            <a:pPr lvl="1">
              <a:buFont typeface="Wingdings" charset="2"/>
              <a:buChar char="§"/>
            </a:pPr>
            <a:r>
              <a:rPr lang="en-US" dirty="0" smtClean="0">
                <a:latin typeface="Arial" charset="0"/>
                <a:cs typeface="ＭＳ Ｐゴシック" charset="-128"/>
              </a:rPr>
              <a:t>would allow people to buy what they most need</a:t>
            </a:r>
          </a:p>
          <a:p>
            <a:pPr lvl="1">
              <a:buFont typeface="Wingdings" charset="2"/>
              <a:buChar char="§"/>
            </a:pPr>
            <a:r>
              <a:rPr lang="en-US" dirty="0" smtClean="0">
                <a:latin typeface="Arial" charset="0"/>
                <a:cs typeface="ＭＳ Ｐゴシック" charset="-128"/>
              </a:rPr>
              <a:t>but critics argue could be used for other items such as illegal drugs.</a:t>
            </a:r>
          </a:p>
        </p:txBody>
      </p:sp>
      <p:sp>
        <p:nvSpPr>
          <p:cNvPr id="4813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1">
                                            <p:txEl>
                                              <p:pRg st="4" end="4"/>
                                            </p:txEl>
                                          </p:spTgt>
                                        </p:tgtEl>
                                        <p:attrNameLst>
                                          <p:attrName>style.visibility</p:attrName>
                                        </p:attrNameLst>
                                      </p:cBhvr>
                                      <p:to>
                                        <p:strVal val="visible"/>
                                      </p:to>
                                    </p:set>
                                    <p:animEffect transition="in" filter="wipe(left)">
                                      <p:cBhvr>
                                        <p:cTn id="27" dur="500"/>
                                        <p:tgtEl>
                                          <p:spTgt spid="245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1">
                                            <p:txEl>
                                              <p:pRg st="5" end="5"/>
                                            </p:txEl>
                                          </p:spTgt>
                                        </p:tgtEl>
                                        <p:attrNameLst>
                                          <p:attrName>style.visibility</p:attrName>
                                        </p:attrNameLst>
                                      </p:cBhvr>
                                      <p:to>
                                        <p:strVal val="visible"/>
                                      </p:to>
                                    </p:set>
                                    <p:animEffect transition="in" filter="wipe(left)">
                                      <p:cBhvr>
                                        <p:cTn id="32" dur="500"/>
                                        <p:tgtEl>
                                          <p:spTgt spid="2458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581">
                                            <p:txEl>
                                              <p:pRg st="6" end="6"/>
                                            </p:txEl>
                                          </p:spTgt>
                                        </p:tgtEl>
                                        <p:attrNameLst>
                                          <p:attrName>style.visibility</p:attrName>
                                        </p:attrNameLst>
                                      </p:cBhvr>
                                      <p:to>
                                        <p:strVal val="visible"/>
                                      </p:to>
                                    </p:set>
                                    <p:animEffect transition="in" filter="wipe(left)">
                                      <p:cBhvr>
                                        <p:cTn id="37" dur="500"/>
                                        <p:tgtEl>
                                          <p:spTgt spid="2458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4581">
                                            <p:txEl>
                                              <p:pRg st="7" end="7"/>
                                            </p:txEl>
                                          </p:spTgt>
                                        </p:tgtEl>
                                        <p:attrNameLst>
                                          <p:attrName>style.visibility</p:attrName>
                                        </p:attrNameLst>
                                      </p:cBhvr>
                                      <p:to>
                                        <p:strVal val="visible"/>
                                      </p:to>
                                    </p:set>
                                    <p:animEffect transition="in" filter="wipe(left)">
                                      <p:cBhvr>
                                        <p:cTn id="42" dur="500"/>
                                        <p:tgtEl>
                                          <p:spTgt spid="2458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0" y="228600"/>
            <a:ext cx="9144000" cy="914400"/>
          </a:xfrm>
        </p:spPr>
        <p:txBody>
          <a:bodyPr/>
          <a:lstStyle/>
          <a:p>
            <a:pPr algn="ctr"/>
            <a:r>
              <a:rPr lang="en-US" sz="3100" smtClean="0">
                <a:latin typeface="Tahoma" charset="0"/>
                <a:ea typeface="Tahoma" charset="0"/>
                <a:cs typeface="Tahoma" charset="0"/>
              </a:rPr>
              <a:t>Anti-Poverty Programs and Work Incentives</a:t>
            </a:r>
          </a:p>
        </p:txBody>
      </p:sp>
      <p:sp>
        <p:nvSpPr>
          <p:cNvPr id="25605" name="Rectangle 3"/>
          <p:cNvSpPr>
            <a:spLocks noGrp="1" noChangeArrowheads="1"/>
          </p:cNvSpPr>
          <p:nvPr>
            <p:ph idx="1"/>
          </p:nvPr>
        </p:nvSpPr>
        <p:spPr>
          <a:xfrm>
            <a:off x="457200" y="1219200"/>
            <a:ext cx="8229600" cy="4979988"/>
          </a:xfrm>
        </p:spPr>
        <p:txBody>
          <a:bodyPr rtlCol="0">
            <a:normAutofit lnSpcReduction="10000"/>
          </a:bodyPr>
          <a:lstStyle/>
          <a:p>
            <a:pPr fontAlgn="auto">
              <a:spcAft>
                <a:spcPts val="0"/>
              </a:spcAft>
              <a:defRPr/>
            </a:pPr>
            <a:r>
              <a:rPr lang="en-US" dirty="0" smtClean="0">
                <a:ea typeface="+mn-ea"/>
              </a:rPr>
              <a:t>Assistance from anti-poverty programs declines as income rises.  </a:t>
            </a:r>
          </a:p>
          <a:p>
            <a:pPr fontAlgn="auto">
              <a:spcAft>
                <a:spcPts val="0"/>
              </a:spcAft>
              <a:defRPr/>
            </a:pPr>
            <a:r>
              <a:rPr lang="en-US" dirty="0" smtClean="0">
                <a:ea typeface="+mn-ea"/>
              </a:rPr>
              <a:t>The result:  Poor families face high effective marginal tax rates (exceeding 100% in some cases).  </a:t>
            </a:r>
          </a:p>
          <a:p>
            <a:pPr fontAlgn="auto">
              <a:spcAft>
                <a:spcPts val="0"/>
              </a:spcAft>
              <a:defRPr/>
            </a:pPr>
            <a:r>
              <a:rPr lang="en-US" dirty="0" smtClean="0">
                <a:ea typeface="+mn-ea"/>
              </a:rPr>
              <a:t>Such policies therefore discourage the poor from escaping poverty on their own.  </a:t>
            </a:r>
          </a:p>
          <a:p>
            <a:pPr fontAlgn="auto">
              <a:spcAft>
                <a:spcPts val="0"/>
              </a:spcAft>
              <a:defRPr/>
            </a:pPr>
            <a:r>
              <a:rPr lang="en-US" dirty="0" smtClean="0">
                <a:ea typeface="+mn-ea"/>
              </a:rPr>
              <a:t>One possible solution:  “</a:t>
            </a:r>
            <a:r>
              <a:rPr lang="en-US" b="1" dirty="0" smtClean="0">
                <a:solidFill>
                  <a:srgbClr val="800080"/>
                </a:solidFill>
                <a:ea typeface="+mn-ea"/>
              </a:rPr>
              <a:t>Workfare</a:t>
            </a:r>
            <a:r>
              <a:rPr lang="en-US" dirty="0" smtClean="0">
                <a:ea typeface="+mn-ea"/>
              </a:rPr>
              <a:t>,” a system requiring people to accept government jobs while collecting benefits.  </a:t>
            </a:r>
          </a:p>
        </p:txBody>
      </p:sp>
      <p:sp>
        <p:nvSpPr>
          <p:cNvPr id="5017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mtClean="0">
                <a:latin typeface="Tahoma" charset="0"/>
                <a:ea typeface="Tahoma" charset="0"/>
                <a:cs typeface="Tahoma" charset="0"/>
              </a:rPr>
              <a:t>CONCLUSION</a:t>
            </a:r>
          </a:p>
        </p:txBody>
      </p:sp>
      <p:sp>
        <p:nvSpPr>
          <p:cNvPr id="156675" name="Rectangle 3"/>
          <p:cNvSpPr>
            <a:spLocks noGrp="1" noChangeArrowheads="1"/>
          </p:cNvSpPr>
          <p:nvPr>
            <p:ph idx="1"/>
          </p:nvPr>
        </p:nvSpPr>
        <p:spPr>
          <a:xfrm>
            <a:off x="457200" y="1219200"/>
            <a:ext cx="8229600" cy="4979988"/>
          </a:xfrm>
        </p:spPr>
        <p:txBody>
          <a:bodyPr/>
          <a:lstStyle/>
          <a:p>
            <a:pPr>
              <a:buFont typeface="Wingdings" charset="2"/>
              <a:buChar char="§"/>
            </a:pPr>
            <a:r>
              <a:rPr lang="en-US" sz="2700" dirty="0" smtClean="0">
                <a:latin typeface="Arial" charset="0"/>
                <a:cs typeface="ＭＳ Ｐゴシック" charset="-128"/>
              </a:rPr>
              <a:t>Poverty is one of society’s most serious problems.</a:t>
            </a:r>
          </a:p>
          <a:p>
            <a:pPr>
              <a:buFont typeface="Wingdings" charset="2"/>
              <a:buChar char="§"/>
            </a:pPr>
            <a:r>
              <a:rPr lang="en-US" sz="2700" dirty="0" smtClean="0">
                <a:latin typeface="Arial" charset="0"/>
                <a:cs typeface="ＭＳ Ｐゴシック" charset="-128"/>
              </a:rPr>
              <a:t>One of the Ten Principles from Chapter 1:  </a:t>
            </a:r>
          </a:p>
          <a:p>
            <a:pPr marL="741600" lvl="1" indent="-14400">
              <a:buNone/>
            </a:pPr>
            <a:r>
              <a:rPr lang="en-US" sz="2600" b="1" i="1" dirty="0" smtClean="0">
                <a:solidFill>
                  <a:srgbClr val="996633"/>
                </a:solidFill>
                <a:latin typeface="Arial" charset="0"/>
                <a:cs typeface="ＭＳ Ｐゴシック" charset="-128"/>
              </a:rPr>
              <a:t>Governments can sometimes improve  market outcomes.</a:t>
            </a:r>
            <a:r>
              <a:rPr lang="en-US" sz="2600" i="1" dirty="0" smtClean="0">
                <a:solidFill>
                  <a:srgbClr val="996633"/>
                </a:solidFill>
                <a:latin typeface="Arial" charset="0"/>
                <a:cs typeface="ＭＳ Ｐゴシック" charset="-128"/>
              </a:rPr>
              <a:t>  </a:t>
            </a:r>
          </a:p>
          <a:p>
            <a:pPr>
              <a:spcBef>
                <a:spcPct val="15000"/>
              </a:spcBef>
              <a:buFont typeface="Wingdings" charset="2"/>
              <a:buNone/>
            </a:pPr>
            <a:r>
              <a:rPr lang="en-US" sz="2700" dirty="0" smtClean="0">
                <a:latin typeface="Arial" charset="0"/>
                <a:cs typeface="ＭＳ Ｐゴシック" charset="-128"/>
              </a:rPr>
              <a:t>	Public policy can help reduce poverty and inequality.  </a:t>
            </a:r>
          </a:p>
          <a:p>
            <a:pPr>
              <a:spcBef>
                <a:spcPct val="60000"/>
              </a:spcBef>
              <a:buFont typeface="Wingdings" charset="2"/>
              <a:buChar char="§"/>
            </a:pPr>
            <a:r>
              <a:rPr lang="en-US" sz="2700" dirty="0" smtClean="0">
                <a:latin typeface="Arial" charset="0"/>
                <a:cs typeface="ＭＳ Ｐゴシック" charset="-128"/>
              </a:rPr>
              <a:t>Another principle:  </a:t>
            </a:r>
            <a:r>
              <a:rPr lang="en-US" sz="2700" b="1" i="1" dirty="0" smtClean="0">
                <a:solidFill>
                  <a:srgbClr val="996633"/>
                </a:solidFill>
                <a:latin typeface="Arial" charset="0"/>
                <a:cs typeface="ＭＳ Ｐゴシック" charset="-128"/>
              </a:rPr>
              <a:t>People face trade-offs</a:t>
            </a:r>
            <a:r>
              <a:rPr lang="en-US" sz="2700" dirty="0" smtClean="0">
                <a:solidFill>
                  <a:srgbClr val="996633"/>
                </a:solidFill>
                <a:latin typeface="Arial" charset="0"/>
                <a:cs typeface="ＭＳ Ｐゴシック" charset="-128"/>
              </a:rPr>
              <a:t>.</a:t>
            </a:r>
          </a:p>
          <a:p>
            <a:pPr>
              <a:spcBef>
                <a:spcPct val="15000"/>
              </a:spcBef>
              <a:buFont typeface="Wingdings" charset="2"/>
              <a:buNone/>
            </a:pPr>
            <a:r>
              <a:rPr lang="en-US" sz="2700" dirty="0" smtClean="0">
                <a:latin typeface="Arial" charset="0"/>
                <a:cs typeface="ＭＳ Ｐゴシック" charset="-128"/>
              </a:rPr>
              <a:t>	Policies designed to improve equity </a:t>
            </a:r>
            <a:br>
              <a:rPr lang="en-US" sz="2700" dirty="0" smtClean="0">
                <a:latin typeface="Arial" charset="0"/>
                <a:cs typeface="ＭＳ Ｐゴシック" charset="-128"/>
              </a:rPr>
            </a:br>
            <a:r>
              <a:rPr lang="en-US" sz="2700" dirty="0" smtClean="0">
                <a:latin typeface="Arial" charset="0"/>
                <a:cs typeface="ＭＳ Ｐゴシック" charset="-128"/>
              </a:rPr>
              <a:t>often sacrifice efficiency, so the proper scope of policy is the subject of ongoing controversy. </a:t>
            </a:r>
          </a:p>
        </p:txBody>
      </p:sp>
      <p:sp>
        <p:nvSpPr>
          <p:cNvPr id="5222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wipe(left)">
                                      <p:cBhvr>
                                        <p:cTn id="7" dur="500"/>
                                        <p:tgtEl>
                                          <p:spTgt spid="156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675">
                                            <p:txEl>
                                              <p:pRg st="1" end="1"/>
                                            </p:txEl>
                                          </p:spTgt>
                                        </p:tgtEl>
                                        <p:attrNameLst>
                                          <p:attrName>style.visibility</p:attrName>
                                        </p:attrNameLst>
                                      </p:cBhvr>
                                      <p:to>
                                        <p:strVal val="visible"/>
                                      </p:to>
                                    </p:set>
                                    <p:animEffect transition="in" filter="wipe(left)">
                                      <p:cBhvr>
                                        <p:cTn id="12" dur="500"/>
                                        <p:tgtEl>
                                          <p:spTgt spid="156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675">
                                            <p:txEl>
                                              <p:pRg st="2" end="2"/>
                                            </p:txEl>
                                          </p:spTgt>
                                        </p:tgtEl>
                                        <p:attrNameLst>
                                          <p:attrName>style.visibility</p:attrName>
                                        </p:attrNameLst>
                                      </p:cBhvr>
                                      <p:to>
                                        <p:strVal val="visible"/>
                                      </p:to>
                                    </p:set>
                                    <p:animEffect transition="in" filter="wipe(left)">
                                      <p:cBhvr>
                                        <p:cTn id="17" dur="500"/>
                                        <p:tgtEl>
                                          <p:spTgt spid="156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6675">
                                            <p:txEl>
                                              <p:pRg st="3" end="3"/>
                                            </p:txEl>
                                          </p:spTgt>
                                        </p:tgtEl>
                                        <p:attrNameLst>
                                          <p:attrName>style.visibility</p:attrName>
                                        </p:attrNameLst>
                                      </p:cBhvr>
                                      <p:to>
                                        <p:strVal val="visible"/>
                                      </p:to>
                                    </p:set>
                                    <p:animEffect transition="in" filter="wipe(left)">
                                      <p:cBhvr>
                                        <p:cTn id="22" dur="500"/>
                                        <p:tgtEl>
                                          <p:spTgt spid="156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6675">
                                            <p:txEl>
                                              <p:pRg st="4" end="4"/>
                                            </p:txEl>
                                          </p:spTgt>
                                        </p:tgtEl>
                                        <p:attrNameLst>
                                          <p:attrName>style.visibility</p:attrName>
                                        </p:attrNameLst>
                                      </p:cBhvr>
                                      <p:to>
                                        <p:strVal val="visible"/>
                                      </p:to>
                                    </p:set>
                                    <p:animEffect transition="in" filter="wipe(left)">
                                      <p:cBhvr>
                                        <p:cTn id="27" dur="500"/>
                                        <p:tgtEl>
                                          <p:spTgt spid="156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6675">
                                            <p:txEl>
                                              <p:pRg st="5" end="5"/>
                                            </p:txEl>
                                          </p:spTgt>
                                        </p:tgtEl>
                                        <p:attrNameLst>
                                          <p:attrName>style.visibility</p:attrName>
                                        </p:attrNameLst>
                                      </p:cBhvr>
                                      <p:to>
                                        <p:strVal val="visible"/>
                                      </p:to>
                                    </p:set>
                                    <p:animEffect transition="in" filter="wipe(left)">
                                      <p:cBhvr>
                                        <p:cTn id="32" dur="500"/>
                                        <p:tgtEl>
                                          <p:spTgt spid="156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54274"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54276" name="Content Placeholder 2"/>
          <p:cNvSpPr>
            <a:spLocks noGrp="1"/>
          </p:cNvSpPr>
          <p:nvPr>
            <p:ph idx="1"/>
          </p:nvPr>
        </p:nvSpPr>
        <p:spPr>
          <a:xfrm>
            <a:off x="457200" y="1371600"/>
            <a:ext cx="8229600" cy="5105400"/>
          </a:xfrm>
        </p:spPr>
        <p:txBody>
          <a:bodyPr/>
          <a:lstStyle/>
          <a:p>
            <a:pPr>
              <a:buFont typeface="Wingdings" charset="2"/>
              <a:buChar char="§"/>
            </a:pPr>
            <a:r>
              <a:rPr lang="en-GB" dirty="0" smtClean="0"/>
              <a:t>Data on the distribution of income show a wide disparity in many </a:t>
            </a:r>
            <a:r>
              <a:rPr lang="en-US" dirty="0" smtClean="0"/>
              <a:t>Arab World</a:t>
            </a:r>
            <a:r>
              <a:rPr lang="en-GB" dirty="0" smtClean="0"/>
              <a:t> countries. The richest fifth of families earns far more income than the poorest fifth.</a:t>
            </a:r>
          </a:p>
          <a:p>
            <a:r>
              <a:rPr lang="en-US" dirty="0" smtClean="0">
                <a:latin typeface="Arial" charset="0"/>
                <a:cs typeface="ＭＳ Ｐゴシック" charset="-128"/>
              </a:rPr>
              <a:t>Problems in measuring inequality arise from </a:t>
            </a:r>
            <a:br>
              <a:rPr lang="en-US" dirty="0" smtClean="0">
                <a:latin typeface="Arial" charset="0"/>
                <a:cs typeface="ＭＳ Ｐゴシック" charset="-128"/>
              </a:rPr>
            </a:br>
            <a:r>
              <a:rPr lang="en-US" dirty="0" smtClean="0">
                <a:latin typeface="Arial" charset="0"/>
                <a:cs typeface="ＭＳ Ｐゴシック" charset="-128"/>
              </a:rPr>
              <a:t>in-kind transfers, the economic life cycle, </a:t>
            </a:r>
            <a:br>
              <a:rPr lang="en-US" dirty="0" smtClean="0">
                <a:latin typeface="Arial" charset="0"/>
                <a:cs typeface="ＭＳ Ｐゴシック" charset="-128"/>
              </a:rPr>
            </a:br>
            <a:r>
              <a:rPr lang="en-US" dirty="0" smtClean="0">
                <a:latin typeface="Arial" charset="0"/>
                <a:cs typeface="ＭＳ Ｐゴシック" charset="-128"/>
              </a:rPr>
              <a:t>transitory income, and economic mobility.  </a:t>
            </a:r>
            <a:br>
              <a:rPr lang="en-US" dirty="0" smtClean="0">
                <a:latin typeface="Arial" charset="0"/>
                <a:cs typeface="ＭＳ Ｐゴシック" charset="-128"/>
              </a:rPr>
            </a:br>
            <a:r>
              <a:rPr lang="en-US" dirty="0" smtClean="0">
                <a:latin typeface="Arial" charset="0"/>
                <a:cs typeface="ＭＳ Ｐゴシック" charset="-128"/>
              </a:rPr>
              <a:t>When these factors are taken into account, </a:t>
            </a:r>
            <a:br>
              <a:rPr lang="en-US" dirty="0" smtClean="0">
                <a:latin typeface="Arial" charset="0"/>
                <a:cs typeface="ＭＳ Ｐゴシック" charset="-128"/>
              </a:rPr>
            </a:br>
            <a:r>
              <a:rPr lang="en-US" dirty="0" smtClean="0">
                <a:latin typeface="Arial" charset="0"/>
                <a:cs typeface="ＭＳ Ｐゴシック" charset="-128"/>
              </a:rPr>
              <a:t>the distribution of well-being is probably less unequal than the distribution of annual income.</a:t>
            </a:r>
          </a:p>
        </p:txBody>
      </p:sp>
      <p:sp>
        <p:nvSpPr>
          <p:cNvPr id="54277"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5632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56324" name="Content Placeholder 2"/>
          <p:cNvSpPr>
            <a:spLocks noGrp="1"/>
          </p:cNvSpPr>
          <p:nvPr>
            <p:ph idx="1"/>
          </p:nvPr>
        </p:nvSpPr>
        <p:spPr>
          <a:xfrm>
            <a:off x="457200" y="1371600"/>
            <a:ext cx="8229600" cy="5105400"/>
          </a:xfrm>
        </p:spPr>
        <p:txBody>
          <a:bodyPr/>
          <a:lstStyle/>
          <a:p>
            <a:pPr>
              <a:buClrTx/>
              <a:buSzPct val="120000"/>
            </a:pPr>
            <a:r>
              <a:rPr lang="en-US" dirty="0" smtClean="0">
                <a:latin typeface="Arial" charset="0"/>
                <a:cs typeface="ＭＳ Ｐゴシック" charset="-128"/>
              </a:rPr>
              <a:t>Political philosophers differ in their views of the proper role of government in altering the income distribution.  </a:t>
            </a:r>
            <a:r>
              <a:rPr lang="en-US" dirty="0" err="1" smtClean="0">
                <a:latin typeface="Arial" charset="0"/>
                <a:cs typeface="ＭＳ Ｐゴシック" charset="-128"/>
              </a:rPr>
              <a:t>Utilitarians</a:t>
            </a:r>
            <a:r>
              <a:rPr lang="en-US" dirty="0" smtClean="0">
                <a:latin typeface="Arial" charset="0"/>
                <a:cs typeface="ＭＳ Ｐゴシック" charset="-128"/>
              </a:rPr>
              <a:t> believe that income distribution should maximize the sum of everyone’s utility.  Liberals believe the government should aim to maximize the well-being of the worst-off person in society.  Libertarians believe the government should aim for equality of opportunity, not equality of income.</a:t>
            </a:r>
          </a:p>
        </p:txBody>
      </p:sp>
      <p:sp>
        <p:nvSpPr>
          <p:cNvPr id="56325"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58370"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fontAlgn="auto">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58372" name="Content Placeholder 2"/>
          <p:cNvSpPr>
            <a:spLocks noGrp="1"/>
          </p:cNvSpPr>
          <p:nvPr>
            <p:ph idx="1"/>
          </p:nvPr>
        </p:nvSpPr>
        <p:spPr>
          <a:xfrm>
            <a:off x="457200" y="1371600"/>
            <a:ext cx="8229600" cy="5105400"/>
          </a:xfrm>
        </p:spPr>
        <p:txBody>
          <a:bodyPr/>
          <a:lstStyle/>
          <a:p>
            <a:pPr>
              <a:buClrTx/>
              <a:buSzPct val="120000"/>
              <a:buFont typeface="Arial" charset="0"/>
              <a:buChar char="•"/>
            </a:pPr>
            <a:r>
              <a:rPr lang="en-US" dirty="0" smtClean="0">
                <a:latin typeface="Arial" charset="0"/>
                <a:cs typeface="ＭＳ Ｐゴシック" charset="-128"/>
              </a:rPr>
              <a:t>Policies such as welfare, minimum-wage laws, negative income taxes, and in-kind transfers can help the poor.  </a:t>
            </a:r>
          </a:p>
          <a:p>
            <a:pPr>
              <a:buClrTx/>
              <a:buSzPct val="120000"/>
              <a:buFont typeface="Arial" charset="0"/>
              <a:buChar char="•"/>
            </a:pPr>
            <a:r>
              <a:rPr lang="en-US" smtClean="0">
                <a:latin typeface="Arial" charset="0"/>
                <a:cs typeface="ＭＳ Ｐゴシック" charset="-128"/>
              </a:rPr>
              <a:t>Since financial assistance falls as income rises, the poor face high effective marginal tax rates, discouraging them from escaping poverty on their own.</a:t>
            </a:r>
          </a:p>
        </p:txBody>
      </p:sp>
      <p:sp>
        <p:nvSpPr>
          <p:cNvPr id="58373"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cs typeface="Verdana"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5"/>
          <p:cNvSpPr>
            <a:spLocks noGrp="1" noChangeArrowheads="1"/>
          </p:cNvSpPr>
          <p:nvPr>
            <p:ph type="title"/>
          </p:nvPr>
        </p:nvSpPr>
        <p:spPr/>
        <p:txBody>
          <a:bodyPr/>
          <a:lstStyle/>
          <a:p>
            <a:r>
              <a:rPr lang="en-US" smtClean="0">
                <a:latin typeface="Tahoma" charset="0"/>
                <a:ea typeface="Tahoma" charset="0"/>
                <a:cs typeface="Tahoma" charset="0"/>
              </a:rPr>
              <a:t>Introduction</a:t>
            </a:r>
          </a:p>
        </p:txBody>
      </p:sp>
      <p:sp>
        <p:nvSpPr>
          <p:cNvPr id="11266" name="Rectangle 6"/>
          <p:cNvSpPr>
            <a:spLocks noGrp="1" noChangeArrowheads="1"/>
          </p:cNvSpPr>
          <p:nvPr>
            <p:ph type="body" idx="1"/>
          </p:nvPr>
        </p:nvSpPr>
        <p:spPr>
          <a:xfrm>
            <a:off x="457200" y="1219200"/>
            <a:ext cx="8229600" cy="4979988"/>
          </a:xfrm>
        </p:spPr>
        <p:txBody>
          <a:bodyPr/>
          <a:lstStyle/>
          <a:p>
            <a:pPr marL="0" indent="0">
              <a:buFont typeface="Wingdings" charset="2"/>
              <a:buNone/>
            </a:pPr>
            <a:r>
              <a:rPr lang="en-US" smtClean="0">
                <a:latin typeface="Arial" charset="0"/>
                <a:cs typeface="ＭＳ Ｐゴシック" charset="-128"/>
              </a:rPr>
              <a:t>From the previous two chapters:</a:t>
            </a:r>
          </a:p>
          <a:p>
            <a:pPr marL="457200" lvl="1">
              <a:spcBef>
                <a:spcPct val="40000"/>
              </a:spcBef>
              <a:buClr>
                <a:srgbClr val="339966"/>
              </a:buClr>
              <a:buFont typeface="Wingdings" charset="2"/>
              <a:buChar char="§"/>
            </a:pPr>
            <a:r>
              <a:rPr lang="en-US" smtClean="0">
                <a:latin typeface="Arial" charset="0"/>
                <a:cs typeface="ＭＳ Ｐゴシック" charset="-128"/>
              </a:rPr>
              <a:t>Equilibrium wages equal the value of workers’ marginal products.</a:t>
            </a:r>
          </a:p>
          <a:p>
            <a:pPr marL="457200" lvl="1">
              <a:spcBef>
                <a:spcPct val="40000"/>
              </a:spcBef>
              <a:buClr>
                <a:srgbClr val="339966"/>
              </a:buClr>
              <a:buFont typeface="Wingdings" charset="2"/>
              <a:buChar char="§"/>
            </a:pPr>
            <a:r>
              <a:rPr lang="en-US" smtClean="0">
                <a:latin typeface="Arial" charset="0"/>
                <a:cs typeface="ＭＳ Ｐゴシック" charset="-128"/>
              </a:rPr>
              <a:t>Differences in equilibrium wages result from differences in </a:t>
            </a:r>
          </a:p>
          <a:p>
            <a:pPr marL="860425" lvl="2" indent="-287338">
              <a:buClr>
                <a:srgbClr val="996633"/>
              </a:buClr>
              <a:buFont typeface="Wingdings" charset="2"/>
              <a:buChar char="§"/>
            </a:pPr>
            <a:r>
              <a:rPr lang="en-US" sz="2600" smtClean="0">
                <a:latin typeface="Arial" charset="0"/>
                <a:cs typeface="ＭＳ Ｐゴシック" charset="-128"/>
              </a:rPr>
              <a:t>worker characteristics:  </a:t>
            </a:r>
            <a:br>
              <a:rPr lang="en-US" sz="2600" smtClean="0">
                <a:latin typeface="Arial" charset="0"/>
                <a:cs typeface="ＭＳ Ｐゴシック" charset="-128"/>
              </a:rPr>
            </a:br>
            <a:r>
              <a:rPr lang="en-US" sz="2600" smtClean="0">
                <a:latin typeface="Arial" charset="0"/>
                <a:cs typeface="ＭＳ Ｐゴシック" charset="-128"/>
              </a:rPr>
              <a:t>education, experience, talent, effort</a:t>
            </a:r>
          </a:p>
          <a:p>
            <a:pPr marL="860425" lvl="2" indent="-287338">
              <a:buClr>
                <a:srgbClr val="996633"/>
              </a:buClr>
              <a:buFont typeface="Wingdings" charset="2"/>
              <a:buChar char="§"/>
            </a:pPr>
            <a:r>
              <a:rPr lang="en-US" sz="2600" smtClean="0">
                <a:latin typeface="Arial" charset="0"/>
                <a:cs typeface="ＭＳ Ｐゴシック" charset="-128"/>
              </a:rPr>
              <a:t>job characteristics:  </a:t>
            </a:r>
            <a:br>
              <a:rPr lang="en-US" sz="2600" smtClean="0">
                <a:latin typeface="Arial" charset="0"/>
                <a:cs typeface="ＭＳ Ｐゴシック" charset="-128"/>
              </a:rPr>
            </a:br>
            <a:r>
              <a:rPr lang="en-US" sz="2600" smtClean="0">
                <a:latin typeface="Arial" charset="0"/>
                <a:cs typeface="ＭＳ Ｐゴシック" charset="-128"/>
              </a:rPr>
              <a:t>extent to which a job is pleasant and safe</a:t>
            </a:r>
          </a:p>
          <a:p>
            <a:pPr marL="457200" lvl="1">
              <a:spcBef>
                <a:spcPct val="40000"/>
              </a:spcBef>
              <a:buClr>
                <a:srgbClr val="339966"/>
              </a:buClr>
              <a:buFont typeface="Wingdings" charset="2"/>
              <a:buChar char="§"/>
            </a:pPr>
            <a:r>
              <a:rPr lang="en-US" smtClean="0">
                <a:latin typeface="Arial" charset="0"/>
                <a:cs typeface="ＭＳ Ｐゴシック" charset="-128"/>
              </a:rPr>
              <a:t>Some earnings differences due to discrimination.</a:t>
            </a:r>
          </a:p>
        </p:txBody>
      </p:sp>
      <p:sp>
        <p:nvSpPr>
          <p:cNvPr id="112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p:txBody>
          <a:bodyPr/>
          <a:lstStyle/>
          <a:p>
            <a:r>
              <a:rPr lang="en-US" smtClean="0">
                <a:latin typeface="Tahoma" charset="0"/>
                <a:ea typeface="Tahoma" charset="0"/>
                <a:cs typeface="Tahoma" charset="0"/>
              </a:rPr>
              <a:t>Introduction</a:t>
            </a:r>
          </a:p>
        </p:txBody>
      </p:sp>
      <p:sp>
        <p:nvSpPr>
          <p:cNvPr id="7173" name="Rectangle 3"/>
          <p:cNvSpPr>
            <a:spLocks noGrp="1" noChangeArrowheads="1"/>
          </p:cNvSpPr>
          <p:nvPr>
            <p:ph type="body" idx="4294967295"/>
          </p:nvPr>
        </p:nvSpPr>
        <p:spPr/>
        <p:txBody>
          <a:bodyPr/>
          <a:lstStyle/>
          <a:p>
            <a:r>
              <a:rPr lang="en-US" dirty="0" smtClean="0">
                <a:latin typeface="Arial" charset="0"/>
              </a:rPr>
              <a:t>Even in the absence of discrimination, </a:t>
            </a:r>
            <a:br>
              <a:rPr lang="en-US" dirty="0" smtClean="0">
                <a:latin typeface="Arial" charset="0"/>
              </a:rPr>
            </a:br>
            <a:r>
              <a:rPr lang="en-US" dirty="0" smtClean="0">
                <a:latin typeface="Arial" charset="0"/>
              </a:rPr>
              <a:t>the income distribution in a market economy</a:t>
            </a:r>
            <a:br>
              <a:rPr lang="en-US" dirty="0" smtClean="0">
                <a:latin typeface="Arial" charset="0"/>
              </a:rPr>
            </a:br>
            <a:r>
              <a:rPr lang="en-US" dirty="0" smtClean="0">
                <a:latin typeface="Arial" charset="0"/>
              </a:rPr>
              <a:t>may not be equitable or otherwise desirable.  </a:t>
            </a:r>
          </a:p>
          <a:p>
            <a:r>
              <a:rPr lang="en-US" dirty="0" smtClean="0">
                <a:latin typeface="Arial" charset="0"/>
              </a:rPr>
              <a:t>In this chapter, we examine:</a:t>
            </a:r>
          </a:p>
          <a:p>
            <a:pPr lvl="1"/>
            <a:r>
              <a:rPr lang="en-US" dirty="0" smtClean="0">
                <a:latin typeface="Arial" charset="0"/>
              </a:rPr>
              <a:t>indicators of inequality and poverty</a:t>
            </a:r>
          </a:p>
          <a:p>
            <a:pPr lvl="1"/>
            <a:r>
              <a:rPr lang="en-US" dirty="0" smtClean="0">
                <a:latin typeface="Arial" charset="0"/>
              </a:rPr>
              <a:t>philosophies about income redistribution</a:t>
            </a:r>
          </a:p>
          <a:p>
            <a:pPr lvl="1"/>
            <a:r>
              <a:rPr lang="en-US" dirty="0" smtClean="0">
                <a:latin typeface="Arial" charset="0"/>
              </a:rPr>
              <a:t>policies designed to help the poor.</a:t>
            </a:r>
          </a:p>
        </p:txBody>
      </p:sp>
      <p:sp>
        <p:nvSpPr>
          <p:cNvPr id="133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wipe(left)">
                                      <p:cBhvr>
                                        <p:cTn id="7" dur="500"/>
                                        <p:tgtEl>
                                          <p:spTgt spid="7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wipe(left)">
                                      <p:cBhvr>
                                        <p:cTn id="12" dur="500"/>
                                        <p:tgtEl>
                                          <p:spTgt spid="71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wipe(left)">
                                      <p:cBhvr>
                                        <p:cTn id="17" dur="500"/>
                                        <p:tgtEl>
                                          <p:spTgt spid="71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3">
                                            <p:txEl>
                                              <p:pRg st="3" end="3"/>
                                            </p:txEl>
                                          </p:spTgt>
                                        </p:tgtEl>
                                        <p:attrNameLst>
                                          <p:attrName>style.visibility</p:attrName>
                                        </p:attrNameLst>
                                      </p:cBhvr>
                                      <p:to>
                                        <p:strVal val="visible"/>
                                      </p:to>
                                    </p:set>
                                    <p:animEffect transition="in" filter="wipe(left)">
                                      <p:cBhvr>
                                        <p:cTn id="22" dur="500"/>
                                        <p:tgtEl>
                                          <p:spTgt spid="71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3">
                                            <p:txEl>
                                              <p:pRg st="4" end="4"/>
                                            </p:txEl>
                                          </p:spTgt>
                                        </p:tgtEl>
                                        <p:attrNameLst>
                                          <p:attrName>style.visibility</p:attrName>
                                        </p:attrNameLst>
                                      </p:cBhvr>
                                      <p:to>
                                        <p:strVal val="visible"/>
                                      </p:to>
                                    </p:set>
                                    <p:animEffect transition="in" filter="wipe(left)">
                                      <p:cBhvr>
                                        <p:cTn id="27" dur="500"/>
                                        <p:tgtEl>
                                          <p:spTgt spid="71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228600"/>
            <a:ext cx="8229600" cy="649288"/>
          </a:xfrm>
        </p:spPr>
        <p:txBody>
          <a:bodyPr/>
          <a:lstStyle/>
          <a:p>
            <a:r>
              <a:rPr lang="en-US" sz="3600" smtClean="0">
                <a:solidFill>
                  <a:schemeClr val="tx1"/>
                </a:solidFill>
                <a:latin typeface="Arial" charset="0"/>
                <a:ea typeface="Tahoma" charset="0"/>
                <a:cs typeface="Tahoma" charset="0"/>
              </a:rPr>
              <a:t>Income inequality by quintile</a:t>
            </a:r>
          </a:p>
        </p:txBody>
      </p:sp>
      <p:sp>
        <p:nvSpPr>
          <p:cNvPr id="1538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5392" name="Rectangle 32"/>
          <p:cNvSpPr>
            <a:spLocks noChangeArrowheads="1"/>
          </p:cNvSpPr>
          <p:nvPr/>
        </p:nvSpPr>
        <p:spPr bwMode="auto">
          <a:xfrm>
            <a:off x="923925" y="1490663"/>
            <a:ext cx="184150" cy="366712"/>
          </a:xfrm>
          <a:prstGeom prst="rect">
            <a:avLst/>
          </a:prstGeom>
          <a:noFill/>
          <a:ln w="9525">
            <a:noFill/>
            <a:miter lim="800000"/>
            <a:headEnd/>
            <a:tailEnd/>
          </a:ln>
        </p:spPr>
        <p:txBody>
          <a:bodyPr wrap="none">
            <a:prstTxWarp prst="textNoShape">
              <a:avLst/>
            </a:prstTxWarp>
            <a:spAutoFit/>
          </a:bodyPr>
          <a:lstStyle/>
          <a:p>
            <a:endParaRPr lang="en-US"/>
          </a:p>
        </p:txBody>
      </p:sp>
      <p:graphicFrame>
        <p:nvGraphicFramePr>
          <p:cNvPr id="15471" name="Group 111"/>
          <p:cNvGraphicFramePr>
            <a:graphicFrameLocks noGrp="1"/>
          </p:cNvGraphicFramePr>
          <p:nvPr/>
        </p:nvGraphicFramePr>
        <p:xfrm>
          <a:off x="762000" y="1371600"/>
          <a:ext cx="7543800" cy="4086480"/>
        </p:xfrm>
        <a:graphic>
          <a:graphicData uri="http://schemas.openxmlformats.org/drawingml/2006/table">
            <a:tbl>
              <a:tblPr/>
              <a:tblGrid>
                <a:gridCol w="1676400"/>
                <a:gridCol w="1143000"/>
                <a:gridCol w="1143000"/>
                <a:gridCol w="1143000"/>
                <a:gridCol w="1219200"/>
                <a:gridCol w="1219200"/>
              </a:tblGrid>
              <a:tr h="581025">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1600" b="0" i="0" u="none" strike="noStrike" cap="none" normalizeH="0" baseline="0">
                          <a:ln>
                            <a:noFill/>
                          </a:ln>
                          <a:solidFill>
                            <a:schemeClr val="tx1"/>
                          </a:solidFill>
                          <a:effectLst/>
                          <a:latin typeface="Arial" charset="0"/>
                          <a:ea typeface="ＭＳ Ｐゴシック" charset="-128"/>
                          <a:cs typeface="ＭＳ Ｐゴシック" charset="-128"/>
                        </a:rPr>
                        <a:t>Lowest 20 percent</a:t>
                      </a:r>
                      <a:endParaRPr kumimoji="0" lang="en-US" sz="1800" b="0" i="0" u="none" strike="noStrike" cap="none" normalizeH="0" baseline="0">
                        <a:ln>
                          <a:noFill/>
                        </a:ln>
                        <a:solidFill>
                          <a:schemeClr val="tx1"/>
                        </a:solidFill>
                        <a:effectLst/>
                        <a:latin typeface="Arial" charset="0"/>
                        <a:ea typeface="ＭＳ Ｐゴシック" charset="-128"/>
                        <a:cs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1600" b="0" i="0" u="none" strike="noStrike" cap="none" normalizeH="0" baseline="0">
                          <a:ln>
                            <a:noFill/>
                          </a:ln>
                          <a:solidFill>
                            <a:schemeClr val="tx1"/>
                          </a:solidFill>
                          <a:effectLst/>
                          <a:latin typeface="Arial" charset="0"/>
                          <a:ea typeface="ＭＳ Ｐゴシック" charset="-128"/>
                          <a:cs typeface="ＭＳ Ｐゴシック" charset="-128"/>
                        </a:rPr>
                        <a:t>Lowest 20 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1600" b="0" i="0" u="none" strike="noStrike" cap="none" normalizeH="0" baseline="0">
                          <a:ln>
                            <a:noFill/>
                          </a:ln>
                          <a:solidFill>
                            <a:schemeClr val="tx1"/>
                          </a:solidFill>
                          <a:effectLst/>
                          <a:latin typeface="Arial" charset="0"/>
                          <a:ea typeface="ＭＳ Ｐゴシック" charset="-128"/>
                          <a:cs typeface="ＭＳ Ｐゴシック" charset="-128"/>
                        </a:rPr>
                        <a:t>Lowest 20 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1600" b="0" i="0" u="none" strike="noStrike" cap="none" normalizeH="0" baseline="0">
                          <a:ln>
                            <a:noFill/>
                          </a:ln>
                          <a:solidFill>
                            <a:schemeClr val="tx1"/>
                          </a:solidFill>
                          <a:effectLst/>
                          <a:latin typeface="Arial" charset="0"/>
                          <a:ea typeface="ＭＳ Ｐゴシック" charset="-128"/>
                          <a:cs typeface="ＭＳ Ｐゴシック" charset="-128"/>
                        </a:rPr>
                        <a:t>Lowest 20 percent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1600" b="0" i="0" u="none" strike="noStrike" cap="none" normalizeH="0" baseline="0">
                          <a:ln>
                            <a:noFill/>
                          </a:ln>
                          <a:solidFill>
                            <a:schemeClr val="tx1"/>
                          </a:solidFill>
                          <a:effectLst/>
                          <a:latin typeface="Arial" charset="0"/>
                          <a:ea typeface="ＭＳ Ｐゴシック" charset="-128"/>
                          <a:cs typeface="ＭＳ Ｐゴシック" charset="-128"/>
                        </a:rPr>
                        <a:t>Lowest 20 percent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Egypt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40</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Iran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45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Jordan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16</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44</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Morocco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48</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Tunisia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23</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16</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11</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48</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Yemen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45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7411" name="Rectangle 3"/>
          <p:cNvSpPr>
            <a:spLocks noGrp="1" noChangeArrowheads="1"/>
          </p:cNvSpPr>
          <p:nvPr>
            <p:ph type="title" idx="4294967295"/>
          </p:nvPr>
        </p:nvSpPr>
        <p:spPr>
          <a:xfrm>
            <a:off x="457200" y="152400"/>
            <a:ext cx="8229600" cy="914400"/>
          </a:xfrm>
        </p:spPr>
        <p:txBody>
          <a:bodyPr/>
          <a:lstStyle/>
          <a:p>
            <a:r>
              <a:rPr lang="en-US" smtClean="0">
                <a:solidFill>
                  <a:schemeClr val="tx1"/>
                </a:solidFill>
                <a:latin typeface="Arial" charset="0"/>
                <a:ea typeface="Tahoma" charset="0"/>
                <a:cs typeface="Tahoma" charset="0"/>
              </a:rPr>
              <a:t>Income inequality</a:t>
            </a:r>
            <a:r>
              <a:rPr lang="en-US" sz="3000" smtClean="0">
                <a:solidFill>
                  <a:schemeClr val="tx1"/>
                </a:solidFill>
                <a:latin typeface="Arial" charset="0"/>
                <a:ea typeface="Tahoma" charset="0"/>
                <a:cs typeface="Tahoma" charset="0"/>
              </a:rPr>
              <a:t> by decile</a:t>
            </a:r>
          </a:p>
        </p:txBody>
      </p:sp>
      <p:sp>
        <p:nvSpPr>
          <p:cNvPr id="1741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7413" name="Rectangle 64"/>
          <p:cNvSpPr>
            <a:spLocks noChangeArrowheads="1"/>
          </p:cNvSpPr>
          <p:nvPr/>
        </p:nvSpPr>
        <p:spPr bwMode="auto">
          <a:xfrm>
            <a:off x="1165225" y="1255713"/>
            <a:ext cx="7289800" cy="4159250"/>
          </a:xfrm>
          <a:prstGeom prst="rect">
            <a:avLst/>
          </a:prstGeom>
          <a:noFill/>
          <a:ln w="9525">
            <a:noFill/>
            <a:miter lim="800000"/>
            <a:headEnd/>
            <a:tailEnd/>
          </a:ln>
        </p:spPr>
        <p:txBody>
          <a:bodyPr>
            <a:prstTxWarp prst="textNoShape">
              <a:avLst/>
            </a:prstTxWarp>
          </a:bodyPr>
          <a:lstStyle/>
          <a:p>
            <a:endParaRPr lang="en-US">
              <a:ea typeface="Arial" charset="0"/>
              <a:cs typeface="Arial" charset="0"/>
            </a:endParaRPr>
          </a:p>
        </p:txBody>
      </p:sp>
      <p:graphicFrame>
        <p:nvGraphicFramePr>
          <p:cNvPr id="17513" name="Group 105"/>
          <p:cNvGraphicFramePr>
            <a:graphicFrameLocks noGrp="1"/>
          </p:cNvGraphicFramePr>
          <p:nvPr/>
        </p:nvGraphicFramePr>
        <p:xfrm>
          <a:off x="1143000" y="1397000"/>
          <a:ext cx="6858000" cy="4064000"/>
        </p:xfrm>
        <a:graphic>
          <a:graphicData uri="http://schemas.openxmlformats.org/drawingml/2006/table">
            <a:tbl>
              <a:tblPr/>
              <a:tblGrid>
                <a:gridCol w="2286000"/>
                <a:gridCol w="2286000"/>
                <a:gridCol w="2286000"/>
              </a:tblGrid>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Lowest 10 percent</a:t>
                      </a: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First 10 percent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Egypt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27</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Iran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30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Jordan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29</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Morocco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33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Qatar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36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Tunisia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28</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Yemen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400" b="0" i="0" u="none" strike="noStrike" cap="none" normalizeH="0" baseline="0" dirty="0" smtClean="0">
                          <a:ln>
                            <a:noFill/>
                          </a:ln>
                          <a:solidFill>
                            <a:schemeClr val="tx1"/>
                          </a:solidFill>
                          <a:effectLst/>
                          <a:latin typeface="Arial" charset="0"/>
                          <a:ea typeface="ＭＳ Ｐゴシック" charset="-128"/>
                          <a:cs typeface="ＭＳ Ｐゴシック" charset="-128"/>
                        </a:rPr>
                        <a:t>31</a:t>
                      </a: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a:xfrm>
            <a:off x="0" y="69850"/>
            <a:ext cx="9144000" cy="649288"/>
          </a:xfrm>
        </p:spPr>
        <p:txBody>
          <a:bodyPr/>
          <a:lstStyle/>
          <a:p>
            <a:pPr algn="ctr"/>
            <a:r>
              <a:rPr lang="en-US" sz="3000" smtClean="0">
                <a:solidFill>
                  <a:schemeClr val="tx1"/>
                </a:solidFill>
                <a:latin typeface="Tahoma" charset="0"/>
                <a:ea typeface="Tahoma" charset="0"/>
                <a:cs typeface="Tahoma" charset="0"/>
              </a:rPr>
              <a:t>Inequality Around the World</a:t>
            </a:r>
          </a:p>
        </p:txBody>
      </p:sp>
      <p:sp>
        <p:nvSpPr>
          <p:cNvPr id="1946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solidFill>
                  <a:srgbClr val="000000"/>
                </a:solidFill>
                <a:latin typeface="Tahoma" charset="0"/>
                <a:ea typeface="Arial" charset="0"/>
                <a:cs typeface="Arial" charset="0"/>
              </a:rPr>
              <a:t>0</a:t>
            </a:r>
          </a:p>
        </p:txBody>
      </p:sp>
      <p:pic>
        <p:nvPicPr>
          <p:cNvPr id="7" name="Picture 6"/>
          <p:cNvPicPr>
            <a:picLocks noChangeAspect="1"/>
          </p:cNvPicPr>
          <p:nvPr/>
        </p:nvPicPr>
        <p:blipFill>
          <a:blip r:embed="rId4"/>
          <a:srcRect t="17500"/>
          <a:stretch>
            <a:fillRect/>
          </a:stretch>
        </p:blipFill>
        <p:spPr>
          <a:xfrm>
            <a:off x="533400" y="762000"/>
            <a:ext cx="8448288" cy="6096000"/>
          </a:xfrm>
          <a:prstGeom prst="rect">
            <a:avLst/>
          </a:prstGeom>
        </p:spPr>
      </p:pic>
      <p:sp>
        <p:nvSpPr>
          <p:cNvPr id="9" name="TextBox 8"/>
          <p:cNvSpPr txBox="1"/>
          <p:nvPr/>
        </p:nvSpPr>
        <p:spPr>
          <a:xfrm>
            <a:off x="3200400" y="1066800"/>
            <a:ext cx="40386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The income of the richest 20% has been divided by the income of the poorest 20% or population.</a:t>
            </a:r>
            <a:endParaRPr lang="en-US" sz="24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r>
              <a:rPr lang="en-US" smtClean="0">
                <a:latin typeface="Tahoma" charset="0"/>
                <a:ea typeface="Tahoma" charset="0"/>
                <a:cs typeface="Tahoma" charset="0"/>
              </a:rPr>
              <a:t>Poverty</a:t>
            </a:r>
          </a:p>
        </p:txBody>
      </p:sp>
      <p:sp>
        <p:nvSpPr>
          <p:cNvPr id="11269" name="Rectangle 3"/>
          <p:cNvSpPr>
            <a:spLocks noGrp="1" noChangeArrowheads="1"/>
          </p:cNvSpPr>
          <p:nvPr>
            <p:ph type="body" idx="4294967295"/>
          </p:nvPr>
        </p:nvSpPr>
        <p:spPr/>
        <p:txBody>
          <a:bodyPr/>
          <a:lstStyle/>
          <a:p>
            <a:r>
              <a:rPr lang="en-US" b="1" smtClean="0">
                <a:solidFill>
                  <a:srgbClr val="CC0000"/>
                </a:solidFill>
                <a:latin typeface="Arial" charset="0"/>
              </a:rPr>
              <a:t>Poverty line</a:t>
            </a:r>
            <a:r>
              <a:rPr lang="en-US" smtClean="0">
                <a:latin typeface="Arial" charset="0"/>
              </a:rPr>
              <a:t>:  an absolute level of income </a:t>
            </a:r>
            <a:br>
              <a:rPr lang="en-US" smtClean="0">
                <a:latin typeface="Arial" charset="0"/>
              </a:rPr>
            </a:br>
            <a:r>
              <a:rPr lang="en-US" smtClean="0">
                <a:latin typeface="Arial" charset="0"/>
              </a:rPr>
              <a:t>set by the govt for each family size </a:t>
            </a:r>
            <a:br>
              <a:rPr lang="en-US" smtClean="0">
                <a:latin typeface="Arial" charset="0"/>
              </a:rPr>
            </a:br>
            <a:r>
              <a:rPr lang="en-US" smtClean="0">
                <a:latin typeface="Arial" charset="0"/>
              </a:rPr>
              <a:t>below which a family is deemed to be in poverty</a:t>
            </a:r>
          </a:p>
          <a:p>
            <a:r>
              <a:rPr lang="en-US" b="1" smtClean="0">
                <a:solidFill>
                  <a:srgbClr val="CC0000"/>
                </a:solidFill>
                <a:latin typeface="Arial" charset="0"/>
              </a:rPr>
              <a:t>Poverty rate</a:t>
            </a:r>
            <a:r>
              <a:rPr lang="en-US" smtClean="0">
                <a:latin typeface="Arial" charset="0"/>
              </a:rPr>
              <a:t>:  the percentage of the population whose family income falls below the poverty line</a:t>
            </a:r>
          </a:p>
          <a:p>
            <a:pPr>
              <a:buFont typeface="Wingdings" charset="2"/>
              <a:buNone/>
            </a:pPr>
            <a:endParaRPr lang="en-US" smtClean="0">
              <a:latin typeface="Arial" charset="0"/>
            </a:endParaRPr>
          </a:p>
        </p:txBody>
      </p:sp>
      <p:sp>
        <p:nvSpPr>
          <p:cNvPr id="215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446088" y="285750"/>
            <a:ext cx="7935912" cy="649288"/>
          </a:xfrm>
        </p:spPr>
        <p:txBody>
          <a:bodyPr/>
          <a:lstStyle/>
          <a:p>
            <a:r>
              <a:rPr lang="en-US" smtClean="0">
                <a:latin typeface="Tahoma" charset="0"/>
                <a:ea typeface="Tahoma" charset="0"/>
                <a:cs typeface="Tahoma" charset="0"/>
              </a:rPr>
              <a:t>Population below the poverty line</a:t>
            </a:r>
          </a:p>
        </p:txBody>
      </p:sp>
      <p:sp>
        <p:nvSpPr>
          <p:cNvPr id="2355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graphicFrame>
        <p:nvGraphicFramePr>
          <p:cNvPr id="23599" name="Group 47"/>
          <p:cNvGraphicFramePr>
            <a:graphicFrameLocks noGrp="1"/>
          </p:cNvGraphicFramePr>
          <p:nvPr/>
        </p:nvGraphicFramePr>
        <p:xfrm>
          <a:off x="1143000" y="1397000"/>
          <a:ext cx="6858000" cy="4846320"/>
        </p:xfrm>
        <a:graphic>
          <a:graphicData uri="http://schemas.openxmlformats.org/drawingml/2006/table">
            <a:tbl>
              <a:tblPr/>
              <a:tblGrid>
                <a:gridCol w="3429000"/>
                <a:gridCol w="3429000"/>
              </a:tblGrid>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1" i="0" u="none" strike="noStrike" cap="none" normalizeH="0" baseline="0">
                          <a:ln>
                            <a:noFill/>
                          </a:ln>
                          <a:solidFill>
                            <a:schemeClr val="tx1"/>
                          </a:solidFill>
                          <a:effectLst/>
                          <a:latin typeface="Arial" charset="0"/>
                          <a:ea typeface="ＭＳ Ｐゴシック" charset="-128"/>
                          <a:cs typeface="ＭＳ Ｐゴシック" charset="-128"/>
                        </a:rPr>
                        <a:t>Country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1" i="0" u="none" strike="noStrike" cap="none" normalizeH="0" baseline="0">
                          <a:ln>
                            <a:noFill/>
                          </a:ln>
                          <a:solidFill>
                            <a:schemeClr val="tx1"/>
                          </a:solidFill>
                          <a:effectLst/>
                          <a:latin typeface="Arial" charset="0"/>
                          <a:ea typeface="ＭＳ Ｐゴシック" charset="-128"/>
                          <a:cs typeface="ＭＳ Ｐゴシック" charset="-128"/>
                        </a:rPr>
                        <a:t>Population below the poverty line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Egypt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22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2008)</a:t>
                      </a:r>
                      <a:endPar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Gaza Strip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38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2010 </a:t>
                      </a:r>
                      <a:r>
                        <a:rPr kumimoji="0" lang="en-US" sz="2000" b="0" i="0" u="none" strike="noStrike" cap="none" normalizeH="0" baseline="0" dirty="0" err="1">
                          <a:ln>
                            <a:noFill/>
                          </a:ln>
                          <a:solidFill>
                            <a:schemeClr val="tx1"/>
                          </a:solidFill>
                          <a:effectLst/>
                          <a:latin typeface="Arial" charset="0"/>
                          <a:ea typeface="ＭＳ Ｐゴシック" charset="-128"/>
                          <a:cs typeface="ＭＳ Ｐゴシック" charset="-128"/>
                        </a:rPr>
                        <a:t>est</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Iran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19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(2007 </a:t>
                      </a:r>
                      <a:r>
                        <a:rPr kumimoji="0" lang="en-US" sz="2000" b="0" i="0" u="none" strike="noStrike" cap="none" normalizeH="0" baseline="0" dirty="0" err="1">
                          <a:ln>
                            <a:noFill/>
                          </a:ln>
                          <a:solidFill>
                            <a:schemeClr val="tx1"/>
                          </a:solidFill>
                          <a:effectLst/>
                          <a:latin typeface="Arial" charset="0"/>
                          <a:ea typeface="ＭＳ Ｐゴシック" charset="-128"/>
                          <a:cs typeface="ＭＳ Ｐゴシック" charset="-128"/>
                        </a:rPr>
                        <a:t>est</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Iraq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25 (2008 </a:t>
                      </a:r>
                      <a:r>
                        <a:rPr kumimoji="0" lang="en-US" sz="2000" b="0" i="0" u="none" strike="noStrike" cap="none" normalizeH="0" baseline="0" dirty="0" err="1">
                          <a:ln>
                            <a:noFill/>
                          </a:ln>
                          <a:solidFill>
                            <a:schemeClr val="tx1"/>
                          </a:solidFill>
                          <a:effectLst/>
                          <a:latin typeface="Arial" charset="0"/>
                          <a:ea typeface="ＭＳ Ｐゴシック" charset="-128"/>
                          <a:cs typeface="ＭＳ Ｐゴシック" charset="-128"/>
                        </a:rPr>
                        <a:t>est</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Jordan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14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(2002)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Lebanon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28 (1999)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Morocco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  9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2007 </a:t>
                      </a:r>
                      <a:r>
                        <a:rPr kumimoji="0" lang="en-US" sz="2000" b="0" i="0" u="none" strike="noStrike" cap="none" normalizeH="0" baseline="0" dirty="0" err="1" smtClean="0">
                          <a:ln>
                            <a:noFill/>
                          </a:ln>
                          <a:solidFill>
                            <a:schemeClr val="tx1"/>
                          </a:solidFill>
                          <a:effectLst/>
                          <a:latin typeface="Arial" charset="0"/>
                          <a:ea typeface="ＭＳ Ｐゴシック" charset="-128"/>
                          <a:cs typeface="ＭＳ Ｐゴシック" charset="-128"/>
                        </a:rPr>
                        <a:t>est</a:t>
                      </a: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a:t>
                      </a:r>
                      <a:endPar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Syria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12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(2006 </a:t>
                      </a:r>
                      <a:r>
                        <a:rPr kumimoji="0" lang="en-US" sz="2000" b="0" i="0" u="none" strike="noStrike" cap="none" normalizeH="0" baseline="0" dirty="0" err="1">
                          <a:ln>
                            <a:noFill/>
                          </a:ln>
                          <a:solidFill>
                            <a:schemeClr val="tx1"/>
                          </a:solidFill>
                          <a:effectLst/>
                          <a:latin typeface="Arial" charset="0"/>
                          <a:ea typeface="ＭＳ Ｐゴシック" charset="-128"/>
                          <a:cs typeface="ＭＳ Ｐゴシック" charset="-128"/>
                        </a:rPr>
                        <a:t>est</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UAE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19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(2003 </a:t>
                      </a:r>
                      <a:r>
                        <a:rPr kumimoji="0" lang="en-US" sz="2000" b="0" i="0" u="none" strike="noStrike" cap="none" normalizeH="0" baseline="0" dirty="0" err="1">
                          <a:ln>
                            <a:noFill/>
                          </a:ln>
                          <a:solidFill>
                            <a:schemeClr val="tx1"/>
                          </a:solidFill>
                          <a:effectLst/>
                          <a:latin typeface="Arial" charset="0"/>
                          <a:ea typeface="ＭＳ Ｐゴシック" charset="-128"/>
                          <a:cs typeface="ＭＳ Ｐゴシック" charset="-128"/>
                        </a:rPr>
                        <a:t>est</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a:ln>
                            <a:noFill/>
                          </a:ln>
                          <a:solidFill>
                            <a:schemeClr val="tx1"/>
                          </a:solidFill>
                          <a:effectLst/>
                          <a:latin typeface="Arial" charset="0"/>
                          <a:ea typeface="ＭＳ Ｐゴシック" charset="-128"/>
                          <a:cs typeface="ＭＳ Ｐゴシック" charset="-128"/>
                        </a:rPr>
                        <a:t>Yemen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900000" marR="0" lvl="0" indent="0" algn="l" defTabSz="914400" rtl="0" eaLnBrk="1" fontAlgn="base" latinLnBrk="0" hangingPunct="1">
                        <a:lnSpc>
                          <a:spcPct val="105000"/>
                        </a:lnSpc>
                        <a:spcBef>
                          <a:spcPts val="1200"/>
                        </a:spcBef>
                        <a:spcAft>
                          <a:spcPct val="0"/>
                        </a:spcAft>
                        <a:buClr>
                          <a:srgbClr val="A3C167"/>
                        </a:buClr>
                        <a:buSzTx/>
                        <a:buFont typeface="Wingdings" charset="2"/>
                        <a:buNone/>
                        <a:tabLst/>
                      </a:pP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54 </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r>
                        <a:rPr kumimoji="0" lang="en-US" sz="20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r>
                        <a:rPr kumimoji="0" lang="en-US" sz="2000" b="0" i="0" u="none" strike="noStrike" cap="none" normalizeH="0" baseline="0" dirty="0">
                          <a:ln>
                            <a:noFill/>
                          </a:ln>
                          <a:solidFill>
                            <a:schemeClr val="tx1"/>
                          </a:solidFill>
                          <a:effectLst/>
                          <a:latin typeface="Arial" charset="0"/>
                          <a:ea typeface="ＭＳ Ｐゴシック" charset="-128"/>
                          <a:cs typeface="ＭＳ Ｐゴシック"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TotalTime>
  <Words>1553</Words>
  <Application>Microsoft Office PowerPoint</Application>
  <PresentationFormat>On-screen Show (4:3)</PresentationFormat>
  <Paragraphs>299</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ＭＳ Ｐゴシック</vt:lpstr>
      <vt:lpstr>Arial</vt:lpstr>
      <vt:lpstr>Book Antiqua</vt:lpstr>
      <vt:lpstr>Calibri</vt:lpstr>
      <vt:lpstr>Tahoma</vt:lpstr>
      <vt:lpstr>Times New Roman</vt:lpstr>
      <vt:lpstr>Verdana</vt:lpstr>
      <vt:lpstr>Wingdings</vt:lpstr>
      <vt:lpstr>Office Theme</vt:lpstr>
      <vt:lpstr>PowerPoint Presentation</vt:lpstr>
      <vt:lpstr>In this chapter, look for the answers to these questions:</vt:lpstr>
      <vt:lpstr>Introduction</vt:lpstr>
      <vt:lpstr>Introduction</vt:lpstr>
      <vt:lpstr>Income inequality by quintile</vt:lpstr>
      <vt:lpstr>Income inequality by decile</vt:lpstr>
      <vt:lpstr>Inequality Around the World</vt:lpstr>
      <vt:lpstr>Poverty</vt:lpstr>
      <vt:lpstr>Population below the poverty line</vt:lpstr>
      <vt:lpstr>Problems Measuring Inequality</vt:lpstr>
      <vt:lpstr>Problems Measuring Inequality</vt:lpstr>
      <vt:lpstr>The Political Philosophy of Redistributing Income</vt:lpstr>
      <vt:lpstr>Utilitarianism</vt:lpstr>
      <vt:lpstr>Liberalism</vt:lpstr>
      <vt:lpstr>Libertarianism</vt:lpstr>
      <vt:lpstr>Policies to Reduce Poverty</vt:lpstr>
      <vt:lpstr>1.  Minimum-Wage Laws</vt:lpstr>
      <vt:lpstr>2.  Welfare</vt:lpstr>
      <vt:lpstr>3.  Negative Income Tax</vt:lpstr>
      <vt:lpstr>4.  In-Kind Transfers</vt:lpstr>
      <vt:lpstr>Anti-Poverty Programs and Work Incentives</vt:lpstr>
      <vt:lpstr>CONCLUSION</vt:lpstr>
      <vt:lpstr>SUMMARY</vt:lpstr>
      <vt:lpstr>SUMMARY</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Grene, Jennifer</cp:lastModifiedBy>
  <cp:revision>138</cp:revision>
  <dcterms:created xsi:type="dcterms:W3CDTF">2014-11-30T17:52:13Z</dcterms:created>
  <dcterms:modified xsi:type="dcterms:W3CDTF">2015-01-19T16:45:38Z</dcterms:modified>
  <cp:category/>
</cp:coreProperties>
</file>