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40"/>
  </p:notesMasterIdLst>
  <p:handoutMasterIdLst>
    <p:handoutMasterId r:id="rId41"/>
  </p:handoutMasterIdLst>
  <p:sldIdLst>
    <p:sldId id="266" r:id="rId2"/>
    <p:sldId id="280"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277" r:id="rId21"/>
    <p:sldId id="283" r:id="rId22"/>
    <p:sldId id="281" r:id="rId23"/>
    <p:sldId id="311" r:id="rId24"/>
    <p:sldId id="312" r:id="rId25"/>
    <p:sldId id="313" r:id="rId26"/>
    <p:sldId id="314" r:id="rId27"/>
    <p:sldId id="315" r:id="rId28"/>
    <p:sldId id="316" r:id="rId29"/>
    <p:sldId id="317" r:id="rId30"/>
    <p:sldId id="318" r:id="rId31"/>
    <p:sldId id="285" r:id="rId32"/>
    <p:sldId id="329" r:id="rId33"/>
    <p:sldId id="330" r:id="rId34"/>
    <p:sldId id="322" r:id="rId35"/>
    <p:sldId id="323" r:id="rId36"/>
    <p:sldId id="324" r:id="rId37"/>
    <p:sldId id="325" r:id="rId38"/>
    <p:sldId id="289"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99"/>
    <a:srgbClr val="CCFFCC"/>
    <a:srgbClr val="777777"/>
    <a:srgbClr val="5F5F5F"/>
    <a:srgbClr val="006699"/>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99" autoAdjust="0"/>
    <p:restoredTop sz="84167" autoAdjust="0"/>
  </p:normalViewPr>
  <p:slideViewPr>
    <p:cSldViewPr>
      <p:cViewPr varScale="1">
        <p:scale>
          <a:sx n="64" d="100"/>
          <a:sy n="64" d="100"/>
        </p:scale>
        <p:origin x="384" y="6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2568"/>
    </p:cViewPr>
  </p:sorterViewPr>
  <p:notesViewPr>
    <p:cSldViewPr>
      <p:cViewPr varScale="1">
        <p:scale>
          <a:sx n="82" d="100"/>
          <a:sy n="82" d="100"/>
        </p:scale>
        <p:origin x="-318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n\Documents\My%20Dropbox\!%20Mankiw%20Principles\5e%20slides\2011%20update%20-%20new\GDP%20(Recovered).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GDP!$C$13</c:f>
              <c:strCache>
                <c:ptCount val="1"/>
                <c:pt idx="0">
                  <c:v>Nominal GDP</c:v>
                </c:pt>
              </c:strCache>
            </c:strRef>
          </c:tx>
          <c:spPr>
            <a:ln w="44450">
              <a:solidFill>
                <a:srgbClr val="006666"/>
              </a:solidFill>
            </a:ln>
          </c:spPr>
          <c:marker>
            <c:symbol val="none"/>
          </c:marker>
          <c:xVal>
            <c:numRef>
              <c:f>GDP!$B$14:$B$217</c:f>
              <c:numCache>
                <c:formatCode>General</c:formatCode>
                <c:ptCount val="20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numCache>
            </c:numRef>
          </c:xVal>
          <c:yVal>
            <c:numRef>
              <c:f>GDP!$C$14:$C$217</c:f>
              <c:numCache>
                <c:formatCode>0.0</c:formatCode>
                <c:ptCount val="204"/>
                <c:pt idx="0">
                  <c:v>527</c:v>
                </c:pt>
                <c:pt idx="1">
                  <c:v>526.20000000000005</c:v>
                </c:pt>
                <c:pt idx="2">
                  <c:v>529</c:v>
                </c:pt>
                <c:pt idx="3">
                  <c:v>523.70000000000005</c:v>
                </c:pt>
                <c:pt idx="4">
                  <c:v>528</c:v>
                </c:pt>
                <c:pt idx="5">
                  <c:v>539</c:v>
                </c:pt>
                <c:pt idx="6">
                  <c:v>549.5</c:v>
                </c:pt>
                <c:pt idx="7">
                  <c:v>562.6</c:v>
                </c:pt>
                <c:pt idx="8">
                  <c:v>576.1</c:v>
                </c:pt>
                <c:pt idx="9">
                  <c:v>583.20000000000005</c:v>
                </c:pt>
                <c:pt idx="10">
                  <c:v>590</c:v>
                </c:pt>
                <c:pt idx="11">
                  <c:v>593.29999999999995</c:v>
                </c:pt>
                <c:pt idx="12">
                  <c:v>602.5</c:v>
                </c:pt>
                <c:pt idx="13">
                  <c:v>611.20000000000005</c:v>
                </c:pt>
                <c:pt idx="14">
                  <c:v>623.9</c:v>
                </c:pt>
                <c:pt idx="15">
                  <c:v>633.5</c:v>
                </c:pt>
                <c:pt idx="16">
                  <c:v>649.6</c:v>
                </c:pt>
                <c:pt idx="17">
                  <c:v>658.9</c:v>
                </c:pt>
                <c:pt idx="18">
                  <c:v>670.5</c:v>
                </c:pt>
                <c:pt idx="19">
                  <c:v>675.6</c:v>
                </c:pt>
                <c:pt idx="20">
                  <c:v>695.7</c:v>
                </c:pt>
                <c:pt idx="21">
                  <c:v>708.1</c:v>
                </c:pt>
                <c:pt idx="22">
                  <c:v>725.2</c:v>
                </c:pt>
                <c:pt idx="23">
                  <c:v>747.5</c:v>
                </c:pt>
                <c:pt idx="24">
                  <c:v>770.8</c:v>
                </c:pt>
                <c:pt idx="25">
                  <c:v>779.9</c:v>
                </c:pt>
                <c:pt idx="26">
                  <c:v>793.1</c:v>
                </c:pt>
                <c:pt idx="27">
                  <c:v>806.9</c:v>
                </c:pt>
                <c:pt idx="28">
                  <c:v>817.8</c:v>
                </c:pt>
                <c:pt idx="29">
                  <c:v>822.3</c:v>
                </c:pt>
                <c:pt idx="30">
                  <c:v>837</c:v>
                </c:pt>
                <c:pt idx="31">
                  <c:v>852.7</c:v>
                </c:pt>
                <c:pt idx="32">
                  <c:v>879.8</c:v>
                </c:pt>
                <c:pt idx="33">
                  <c:v>904.1</c:v>
                </c:pt>
                <c:pt idx="34">
                  <c:v>919.3</c:v>
                </c:pt>
                <c:pt idx="35">
                  <c:v>936.2</c:v>
                </c:pt>
                <c:pt idx="36">
                  <c:v>960.9</c:v>
                </c:pt>
                <c:pt idx="37">
                  <c:v>976.1</c:v>
                </c:pt>
                <c:pt idx="38">
                  <c:v>996.3</c:v>
                </c:pt>
                <c:pt idx="39">
                  <c:v>1004.5</c:v>
                </c:pt>
                <c:pt idx="40">
                  <c:v>1017.1</c:v>
                </c:pt>
                <c:pt idx="41">
                  <c:v>1033.0999999999999</c:v>
                </c:pt>
                <c:pt idx="42">
                  <c:v>1050.5</c:v>
                </c:pt>
                <c:pt idx="43">
                  <c:v>1052.7</c:v>
                </c:pt>
                <c:pt idx="44">
                  <c:v>1098.0999999999999</c:v>
                </c:pt>
                <c:pt idx="45">
                  <c:v>1118.8</c:v>
                </c:pt>
                <c:pt idx="46">
                  <c:v>1139.0999999999999</c:v>
                </c:pt>
                <c:pt idx="47">
                  <c:v>1151.4000000000001</c:v>
                </c:pt>
                <c:pt idx="48">
                  <c:v>1190.0999999999999</c:v>
                </c:pt>
                <c:pt idx="49">
                  <c:v>1225.5999999999999</c:v>
                </c:pt>
                <c:pt idx="50">
                  <c:v>1249.3</c:v>
                </c:pt>
                <c:pt idx="51">
                  <c:v>1286.5999999999999</c:v>
                </c:pt>
                <c:pt idx="52">
                  <c:v>1335.1</c:v>
                </c:pt>
                <c:pt idx="53">
                  <c:v>1371.5</c:v>
                </c:pt>
                <c:pt idx="54">
                  <c:v>1390.7</c:v>
                </c:pt>
                <c:pt idx="55">
                  <c:v>1431.8</c:v>
                </c:pt>
                <c:pt idx="56">
                  <c:v>1446.5</c:v>
                </c:pt>
                <c:pt idx="57">
                  <c:v>1484.8</c:v>
                </c:pt>
                <c:pt idx="58">
                  <c:v>1513.7</c:v>
                </c:pt>
                <c:pt idx="59">
                  <c:v>1552.8</c:v>
                </c:pt>
                <c:pt idx="60">
                  <c:v>1569.4</c:v>
                </c:pt>
                <c:pt idx="61">
                  <c:v>1605</c:v>
                </c:pt>
                <c:pt idx="62">
                  <c:v>1662.4</c:v>
                </c:pt>
                <c:pt idx="63">
                  <c:v>1713.9</c:v>
                </c:pt>
                <c:pt idx="64">
                  <c:v>1771.9</c:v>
                </c:pt>
                <c:pt idx="65">
                  <c:v>1804.2</c:v>
                </c:pt>
                <c:pt idx="66">
                  <c:v>1837.7</c:v>
                </c:pt>
                <c:pt idx="67">
                  <c:v>1884.5</c:v>
                </c:pt>
                <c:pt idx="68">
                  <c:v>1938.5</c:v>
                </c:pt>
                <c:pt idx="69">
                  <c:v>2005.2</c:v>
                </c:pt>
                <c:pt idx="70">
                  <c:v>2066</c:v>
                </c:pt>
                <c:pt idx="71">
                  <c:v>2110.8000000000002</c:v>
                </c:pt>
                <c:pt idx="72">
                  <c:v>2149.1</c:v>
                </c:pt>
                <c:pt idx="73">
                  <c:v>2274.6999999999998</c:v>
                </c:pt>
                <c:pt idx="74">
                  <c:v>2335.1999999999998</c:v>
                </c:pt>
                <c:pt idx="75">
                  <c:v>2416</c:v>
                </c:pt>
                <c:pt idx="76">
                  <c:v>2463.3000000000002</c:v>
                </c:pt>
                <c:pt idx="77">
                  <c:v>2526.4</c:v>
                </c:pt>
                <c:pt idx="78">
                  <c:v>2599.6999999999998</c:v>
                </c:pt>
                <c:pt idx="79">
                  <c:v>2659.4</c:v>
                </c:pt>
                <c:pt idx="80">
                  <c:v>2724.1</c:v>
                </c:pt>
                <c:pt idx="81">
                  <c:v>2728</c:v>
                </c:pt>
                <c:pt idx="82">
                  <c:v>2785.2</c:v>
                </c:pt>
                <c:pt idx="83">
                  <c:v>2915.3</c:v>
                </c:pt>
                <c:pt idx="84">
                  <c:v>3051.4</c:v>
                </c:pt>
                <c:pt idx="85">
                  <c:v>3084.3</c:v>
                </c:pt>
                <c:pt idx="86">
                  <c:v>3177</c:v>
                </c:pt>
                <c:pt idx="87">
                  <c:v>3194.7</c:v>
                </c:pt>
                <c:pt idx="88">
                  <c:v>3184.9</c:v>
                </c:pt>
                <c:pt idx="89">
                  <c:v>3240.9</c:v>
                </c:pt>
                <c:pt idx="90">
                  <c:v>3274.4</c:v>
                </c:pt>
                <c:pt idx="91">
                  <c:v>3312.5</c:v>
                </c:pt>
                <c:pt idx="92">
                  <c:v>3381</c:v>
                </c:pt>
                <c:pt idx="93">
                  <c:v>3482.2</c:v>
                </c:pt>
                <c:pt idx="94">
                  <c:v>3587.1</c:v>
                </c:pt>
                <c:pt idx="95">
                  <c:v>3688.1</c:v>
                </c:pt>
                <c:pt idx="96">
                  <c:v>3807.4</c:v>
                </c:pt>
                <c:pt idx="97">
                  <c:v>3906.3</c:v>
                </c:pt>
                <c:pt idx="98">
                  <c:v>3976</c:v>
                </c:pt>
                <c:pt idx="99">
                  <c:v>4034</c:v>
                </c:pt>
                <c:pt idx="100">
                  <c:v>4117.2</c:v>
                </c:pt>
                <c:pt idx="101">
                  <c:v>4175.7</c:v>
                </c:pt>
                <c:pt idx="102">
                  <c:v>4258.3</c:v>
                </c:pt>
                <c:pt idx="103">
                  <c:v>4318.7</c:v>
                </c:pt>
                <c:pt idx="104">
                  <c:v>4382.4000000000005</c:v>
                </c:pt>
                <c:pt idx="105">
                  <c:v>4423.2</c:v>
                </c:pt>
                <c:pt idx="106">
                  <c:v>4491.3</c:v>
                </c:pt>
                <c:pt idx="107">
                  <c:v>4543.3</c:v>
                </c:pt>
                <c:pt idx="108">
                  <c:v>4611.1000000000004</c:v>
                </c:pt>
                <c:pt idx="109">
                  <c:v>4686.7</c:v>
                </c:pt>
                <c:pt idx="110">
                  <c:v>4764.5</c:v>
                </c:pt>
                <c:pt idx="111">
                  <c:v>4883.1000000000004</c:v>
                </c:pt>
                <c:pt idx="112">
                  <c:v>4948.6000000000004</c:v>
                </c:pt>
                <c:pt idx="113">
                  <c:v>5059.3</c:v>
                </c:pt>
                <c:pt idx="114">
                  <c:v>5142.8</c:v>
                </c:pt>
                <c:pt idx="115">
                  <c:v>5251</c:v>
                </c:pt>
                <c:pt idx="116">
                  <c:v>5360.3</c:v>
                </c:pt>
                <c:pt idx="117">
                  <c:v>5453.6</c:v>
                </c:pt>
                <c:pt idx="118">
                  <c:v>5532.9</c:v>
                </c:pt>
                <c:pt idx="119">
                  <c:v>5581.7</c:v>
                </c:pt>
                <c:pt idx="120">
                  <c:v>5708.1</c:v>
                </c:pt>
                <c:pt idx="121">
                  <c:v>5797.4</c:v>
                </c:pt>
                <c:pt idx="122">
                  <c:v>5850.6</c:v>
                </c:pt>
                <c:pt idx="123">
                  <c:v>5846</c:v>
                </c:pt>
                <c:pt idx="124">
                  <c:v>5880.2</c:v>
                </c:pt>
                <c:pt idx="125">
                  <c:v>5962</c:v>
                </c:pt>
                <c:pt idx="126">
                  <c:v>6033.7</c:v>
                </c:pt>
                <c:pt idx="127">
                  <c:v>6092.5</c:v>
                </c:pt>
                <c:pt idx="128">
                  <c:v>6190.7</c:v>
                </c:pt>
                <c:pt idx="129">
                  <c:v>6295.2</c:v>
                </c:pt>
                <c:pt idx="130">
                  <c:v>6389.7</c:v>
                </c:pt>
                <c:pt idx="131">
                  <c:v>6493.6</c:v>
                </c:pt>
                <c:pt idx="132">
                  <c:v>6544.5</c:v>
                </c:pt>
                <c:pt idx="133">
                  <c:v>6622.7</c:v>
                </c:pt>
                <c:pt idx="134">
                  <c:v>6688.3</c:v>
                </c:pt>
                <c:pt idx="135">
                  <c:v>6813.8</c:v>
                </c:pt>
                <c:pt idx="136">
                  <c:v>6916.3</c:v>
                </c:pt>
                <c:pt idx="137">
                  <c:v>7044.3</c:v>
                </c:pt>
                <c:pt idx="138">
                  <c:v>7131.8</c:v>
                </c:pt>
                <c:pt idx="139">
                  <c:v>7248.2</c:v>
                </c:pt>
                <c:pt idx="140">
                  <c:v>7307.7</c:v>
                </c:pt>
                <c:pt idx="141">
                  <c:v>7355.8</c:v>
                </c:pt>
                <c:pt idx="142">
                  <c:v>7452.5</c:v>
                </c:pt>
                <c:pt idx="143">
                  <c:v>7542.5</c:v>
                </c:pt>
                <c:pt idx="144">
                  <c:v>7638.2</c:v>
                </c:pt>
                <c:pt idx="145">
                  <c:v>7800</c:v>
                </c:pt>
                <c:pt idx="146">
                  <c:v>7892.7</c:v>
                </c:pt>
                <c:pt idx="147">
                  <c:v>8023</c:v>
                </c:pt>
                <c:pt idx="148">
                  <c:v>8137</c:v>
                </c:pt>
                <c:pt idx="149">
                  <c:v>8276.7999999999811</c:v>
                </c:pt>
                <c:pt idx="150">
                  <c:v>8409.9</c:v>
                </c:pt>
                <c:pt idx="151">
                  <c:v>8505.7000000000007</c:v>
                </c:pt>
                <c:pt idx="152">
                  <c:v>8600.6</c:v>
                </c:pt>
                <c:pt idx="153">
                  <c:v>8698.6</c:v>
                </c:pt>
                <c:pt idx="154">
                  <c:v>8847.2000000000007</c:v>
                </c:pt>
                <c:pt idx="155">
                  <c:v>9027.5</c:v>
                </c:pt>
                <c:pt idx="156">
                  <c:v>9148.6</c:v>
                </c:pt>
                <c:pt idx="157">
                  <c:v>9252.6</c:v>
                </c:pt>
                <c:pt idx="158">
                  <c:v>9405.1</c:v>
                </c:pt>
                <c:pt idx="159">
                  <c:v>9607.7000000000007</c:v>
                </c:pt>
                <c:pt idx="160">
                  <c:v>9709.5</c:v>
                </c:pt>
                <c:pt idx="161">
                  <c:v>9949.1</c:v>
                </c:pt>
                <c:pt idx="162">
                  <c:v>10017.5</c:v>
                </c:pt>
                <c:pt idx="163">
                  <c:v>10129.79999999999</c:v>
                </c:pt>
                <c:pt idx="164">
                  <c:v>10165.1</c:v>
                </c:pt>
                <c:pt idx="165">
                  <c:v>10301.29999999999</c:v>
                </c:pt>
                <c:pt idx="166">
                  <c:v>10305.200000000001</c:v>
                </c:pt>
                <c:pt idx="167">
                  <c:v>10373.1</c:v>
                </c:pt>
                <c:pt idx="168">
                  <c:v>10498.7</c:v>
                </c:pt>
                <c:pt idx="169">
                  <c:v>10601.9</c:v>
                </c:pt>
                <c:pt idx="170">
                  <c:v>10701.7</c:v>
                </c:pt>
                <c:pt idx="171">
                  <c:v>10766.9</c:v>
                </c:pt>
                <c:pt idx="172">
                  <c:v>10888.4</c:v>
                </c:pt>
                <c:pt idx="173">
                  <c:v>11008.1</c:v>
                </c:pt>
                <c:pt idx="174">
                  <c:v>11255.7</c:v>
                </c:pt>
                <c:pt idx="175">
                  <c:v>11416.5</c:v>
                </c:pt>
                <c:pt idx="176">
                  <c:v>11597.2</c:v>
                </c:pt>
                <c:pt idx="177">
                  <c:v>11778.4</c:v>
                </c:pt>
                <c:pt idx="178">
                  <c:v>11950.5</c:v>
                </c:pt>
                <c:pt idx="179">
                  <c:v>12144.9</c:v>
                </c:pt>
                <c:pt idx="180">
                  <c:v>12379.5</c:v>
                </c:pt>
                <c:pt idx="181">
                  <c:v>12516.8</c:v>
                </c:pt>
                <c:pt idx="182">
                  <c:v>12741.6</c:v>
                </c:pt>
                <c:pt idx="183">
                  <c:v>12915.6</c:v>
                </c:pt>
                <c:pt idx="184">
                  <c:v>13183.5</c:v>
                </c:pt>
                <c:pt idx="185">
                  <c:v>13347.8</c:v>
                </c:pt>
                <c:pt idx="186">
                  <c:v>13452.9</c:v>
                </c:pt>
                <c:pt idx="187">
                  <c:v>13611.5</c:v>
                </c:pt>
                <c:pt idx="188">
                  <c:v>13789.5</c:v>
                </c:pt>
                <c:pt idx="189">
                  <c:v>14008.2</c:v>
                </c:pt>
                <c:pt idx="190">
                  <c:v>14158.2</c:v>
                </c:pt>
                <c:pt idx="191">
                  <c:v>14291.3</c:v>
                </c:pt>
                <c:pt idx="192">
                  <c:v>14328.4</c:v>
                </c:pt>
                <c:pt idx="193">
                  <c:v>14471.8</c:v>
                </c:pt>
                <c:pt idx="194">
                  <c:v>14484.9</c:v>
                </c:pt>
                <c:pt idx="195">
                  <c:v>14191.2</c:v>
                </c:pt>
                <c:pt idx="196">
                  <c:v>14049.7</c:v>
                </c:pt>
                <c:pt idx="197">
                  <c:v>14034.5</c:v>
                </c:pt>
                <c:pt idx="198">
                  <c:v>14114.7</c:v>
                </c:pt>
                <c:pt idx="199">
                  <c:v>14277.3</c:v>
                </c:pt>
                <c:pt idx="200">
                  <c:v>14446.4</c:v>
                </c:pt>
                <c:pt idx="201">
                  <c:v>14578.7</c:v>
                </c:pt>
                <c:pt idx="202">
                  <c:v>14745.1</c:v>
                </c:pt>
                <c:pt idx="203">
                  <c:v>14861</c:v>
                </c:pt>
              </c:numCache>
            </c:numRef>
          </c:yVal>
          <c:smooth val="0"/>
        </c:ser>
        <c:ser>
          <c:idx val="1"/>
          <c:order val="1"/>
          <c:tx>
            <c:strRef>
              <c:f>GDP!$D$13</c:f>
              <c:strCache>
                <c:ptCount val="1"/>
                <c:pt idx="0">
                  <c:v>Real GDP</c:v>
                </c:pt>
              </c:strCache>
            </c:strRef>
          </c:tx>
          <c:spPr>
            <a:ln w="44450">
              <a:solidFill>
                <a:srgbClr val="CC3300"/>
              </a:solidFill>
            </a:ln>
          </c:spPr>
          <c:marker>
            <c:symbol val="none"/>
          </c:marker>
          <c:xVal>
            <c:numRef>
              <c:f>GDP!$B$14:$B$217</c:f>
              <c:numCache>
                <c:formatCode>General</c:formatCode>
                <c:ptCount val="20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numCache>
            </c:numRef>
          </c:xVal>
          <c:yVal>
            <c:numRef>
              <c:f>GDP!$D$14:$D$217</c:f>
              <c:numCache>
                <c:formatCode>0.0</c:formatCode>
                <c:ptCount val="204"/>
                <c:pt idx="0">
                  <c:v>2847.7</c:v>
                </c:pt>
                <c:pt idx="1">
                  <c:v>2834.4</c:v>
                </c:pt>
                <c:pt idx="2">
                  <c:v>2839</c:v>
                </c:pt>
                <c:pt idx="3">
                  <c:v>2802.6</c:v>
                </c:pt>
                <c:pt idx="4">
                  <c:v>2819.3</c:v>
                </c:pt>
                <c:pt idx="5">
                  <c:v>2872</c:v>
                </c:pt>
                <c:pt idx="6">
                  <c:v>2918.4</c:v>
                </c:pt>
                <c:pt idx="7">
                  <c:v>2977.8</c:v>
                </c:pt>
                <c:pt idx="8">
                  <c:v>3031.2</c:v>
                </c:pt>
                <c:pt idx="9">
                  <c:v>3064.7</c:v>
                </c:pt>
                <c:pt idx="10">
                  <c:v>3093</c:v>
                </c:pt>
                <c:pt idx="11">
                  <c:v>3100.6</c:v>
                </c:pt>
                <c:pt idx="12">
                  <c:v>3141.1</c:v>
                </c:pt>
                <c:pt idx="13">
                  <c:v>3180.4</c:v>
                </c:pt>
                <c:pt idx="14">
                  <c:v>3240.3</c:v>
                </c:pt>
                <c:pt idx="15">
                  <c:v>3265</c:v>
                </c:pt>
                <c:pt idx="16">
                  <c:v>3338.2</c:v>
                </c:pt>
                <c:pt idx="17">
                  <c:v>3376.6</c:v>
                </c:pt>
                <c:pt idx="18">
                  <c:v>3422.5</c:v>
                </c:pt>
                <c:pt idx="19">
                  <c:v>3432</c:v>
                </c:pt>
                <c:pt idx="20">
                  <c:v>3516.3</c:v>
                </c:pt>
                <c:pt idx="21">
                  <c:v>3564</c:v>
                </c:pt>
                <c:pt idx="22">
                  <c:v>3636.3</c:v>
                </c:pt>
                <c:pt idx="23">
                  <c:v>3724</c:v>
                </c:pt>
                <c:pt idx="24">
                  <c:v>3815.4</c:v>
                </c:pt>
                <c:pt idx="25">
                  <c:v>3828.1</c:v>
                </c:pt>
                <c:pt idx="26">
                  <c:v>3853.3</c:v>
                </c:pt>
                <c:pt idx="27">
                  <c:v>3884.5</c:v>
                </c:pt>
                <c:pt idx="28">
                  <c:v>3918.7</c:v>
                </c:pt>
                <c:pt idx="29">
                  <c:v>3919.6</c:v>
                </c:pt>
                <c:pt idx="30">
                  <c:v>3950.8</c:v>
                </c:pt>
                <c:pt idx="31">
                  <c:v>3981</c:v>
                </c:pt>
                <c:pt idx="32">
                  <c:v>4063</c:v>
                </c:pt>
                <c:pt idx="33">
                  <c:v>4132</c:v>
                </c:pt>
                <c:pt idx="34">
                  <c:v>4160.3</c:v>
                </c:pt>
                <c:pt idx="35">
                  <c:v>4178.3</c:v>
                </c:pt>
                <c:pt idx="36">
                  <c:v>4244.1000000000004</c:v>
                </c:pt>
                <c:pt idx="37">
                  <c:v>4256.5</c:v>
                </c:pt>
                <c:pt idx="38">
                  <c:v>4283.4000000000005</c:v>
                </c:pt>
                <c:pt idx="39">
                  <c:v>4263.3</c:v>
                </c:pt>
                <c:pt idx="40">
                  <c:v>4256.6000000000004</c:v>
                </c:pt>
                <c:pt idx="41">
                  <c:v>4264.3</c:v>
                </c:pt>
                <c:pt idx="42">
                  <c:v>4302.3</c:v>
                </c:pt>
                <c:pt idx="43">
                  <c:v>4256.6000000000004</c:v>
                </c:pt>
                <c:pt idx="44">
                  <c:v>4374</c:v>
                </c:pt>
                <c:pt idx="45">
                  <c:v>4398.8</c:v>
                </c:pt>
                <c:pt idx="46">
                  <c:v>4433.9000000000005</c:v>
                </c:pt>
                <c:pt idx="47">
                  <c:v>4446.3</c:v>
                </c:pt>
                <c:pt idx="48">
                  <c:v>4525.8</c:v>
                </c:pt>
                <c:pt idx="49">
                  <c:v>4633.1000000000004</c:v>
                </c:pt>
                <c:pt idx="50">
                  <c:v>4677.5</c:v>
                </c:pt>
                <c:pt idx="51">
                  <c:v>4754.5</c:v>
                </c:pt>
                <c:pt idx="52">
                  <c:v>4876.2</c:v>
                </c:pt>
                <c:pt idx="53">
                  <c:v>4932.6000000000004</c:v>
                </c:pt>
                <c:pt idx="54">
                  <c:v>4906.3</c:v>
                </c:pt>
                <c:pt idx="55">
                  <c:v>4953.1000000000004</c:v>
                </c:pt>
                <c:pt idx="56">
                  <c:v>4909.6000000000004</c:v>
                </c:pt>
                <c:pt idx="57">
                  <c:v>4922.2</c:v>
                </c:pt>
                <c:pt idx="58">
                  <c:v>4873.5</c:v>
                </c:pt>
                <c:pt idx="59">
                  <c:v>4854.3</c:v>
                </c:pt>
                <c:pt idx="60">
                  <c:v>4795.3</c:v>
                </c:pt>
                <c:pt idx="61">
                  <c:v>4831.9000000000005</c:v>
                </c:pt>
                <c:pt idx="62">
                  <c:v>4913.3</c:v>
                </c:pt>
                <c:pt idx="63">
                  <c:v>4977.5</c:v>
                </c:pt>
                <c:pt idx="64">
                  <c:v>5090.7</c:v>
                </c:pt>
                <c:pt idx="65">
                  <c:v>5128.9000000000005</c:v>
                </c:pt>
                <c:pt idx="66">
                  <c:v>5154.1000000000004</c:v>
                </c:pt>
                <c:pt idx="67">
                  <c:v>5191.5</c:v>
                </c:pt>
                <c:pt idx="68">
                  <c:v>5251.8</c:v>
                </c:pt>
                <c:pt idx="69">
                  <c:v>5356.1</c:v>
                </c:pt>
                <c:pt idx="70">
                  <c:v>5451.9</c:v>
                </c:pt>
                <c:pt idx="71">
                  <c:v>5450.8</c:v>
                </c:pt>
                <c:pt idx="72">
                  <c:v>5469.4</c:v>
                </c:pt>
                <c:pt idx="73">
                  <c:v>5684.6</c:v>
                </c:pt>
                <c:pt idx="74">
                  <c:v>5740.3</c:v>
                </c:pt>
                <c:pt idx="75">
                  <c:v>5816.2</c:v>
                </c:pt>
                <c:pt idx="76">
                  <c:v>5825.9</c:v>
                </c:pt>
                <c:pt idx="77">
                  <c:v>5831.4</c:v>
                </c:pt>
                <c:pt idx="78">
                  <c:v>5873.3</c:v>
                </c:pt>
                <c:pt idx="79">
                  <c:v>5889.5</c:v>
                </c:pt>
                <c:pt idx="80">
                  <c:v>5908.5</c:v>
                </c:pt>
                <c:pt idx="81">
                  <c:v>5787.4</c:v>
                </c:pt>
                <c:pt idx="82">
                  <c:v>5776.6</c:v>
                </c:pt>
                <c:pt idx="83">
                  <c:v>5883.5</c:v>
                </c:pt>
                <c:pt idx="84">
                  <c:v>6005.7</c:v>
                </c:pt>
                <c:pt idx="85">
                  <c:v>5957.8</c:v>
                </c:pt>
                <c:pt idx="86">
                  <c:v>6030.2</c:v>
                </c:pt>
                <c:pt idx="87">
                  <c:v>5955.1</c:v>
                </c:pt>
                <c:pt idx="88">
                  <c:v>5857.3</c:v>
                </c:pt>
                <c:pt idx="89">
                  <c:v>5889.1</c:v>
                </c:pt>
                <c:pt idx="90">
                  <c:v>5866.4</c:v>
                </c:pt>
                <c:pt idx="91">
                  <c:v>5871</c:v>
                </c:pt>
                <c:pt idx="92">
                  <c:v>5944</c:v>
                </c:pt>
                <c:pt idx="93">
                  <c:v>6077.6</c:v>
                </c:pt>
                <c:pt idx="94">
                  <c:v>6197.5</c:v>
                </c:pt>
                <c:pt idx="95">
                  <c:v>6325.6</c:v>
                </c:pt>
                <c:pt idx="96">
                  <c:v>6448.3</c:v>
                </c:pt>
                <c:pt idx="97">
                  <c:v>6559.6</c:v>
                </c:pt>
                <c:pt idx="98">
                  <c:v>6623.3</c:v>
                </c:pt>
                <c:pt idx="99">
                  <c:v>6677.3</c:v>
                </c:pt>
                <c:pt idx="100">
                  <c:v>6740.3</c:v>
                </c:pt>
                <c:pt idx="101">
                  <c:v>6797.3</c:v>
                </c:pt>
                <c:pt idx="102">
                  <c:v>6903.5</c:v>
                </c:pt>
                <c:pt idx="103">
                  <c:v>6955.9</c:v>
                </c:pt>
                <c:pt idx="104">
                  <c:v>7022.8</c:v>
                </c:pt>
                <c:pt idx="105">
                  <c:v>7051</c:v>
                </c:pt>
                <c:pt idx="106">
                  <c:v>7119</c:v>
                </c:pt>
                <c:pt idx="107">
                  <c:v>7153.4</c:v>
                </c:pt>
                <c:pt idx="108">
                  <c:v>7193</c:v>
                </c:pt>
                <c:pt idx="109">
                  <c:v>7269.5</c:v>
                </c:pt>
                <c:pt idx="110">
                  <c:v>7332.6</c:v>
                </c:pt>
                <c:pt idx="111">
                  <c:v>7458</c:v>
                </c:pt>
                <c:pt idx="112">
                  <c:v>7496.6</c:v>
                </c:pt>
                <c:pt idx="113">
                  <c:v>7592.9</c:v>
                </c:pt>
                <c:pt idx="114">
                  <c:v>7632.1</c:v>
                </c:pt>
                <c:pt idx="115">
                  <c:v>7734</c:v>
                </c:pt>
                <c:pt idx="116">
                  <c:v>7806.6</c:v>
                </c:pt>
                <c:pt idx="117">
                  <c:v>7865</c:v>
                </c:pt>
                <c:pt idx="118">
                  <c:v>7927.4</c:v>
                </c:pt>
                <c:pt idx="119">
                  <c:v>7944.7</c:v>
                </c:pt>
                <c:pt idx="120">
                  <c:v>8027.7</c:v>
                </c:pt>
                <c:pt idx="121">
                  <c:v>8059.6</c:v>
                </c:pt>
                <c:pt idx="122">
                  <c:v>8059.5</c:v>
                </c:pt>
                <c:pt idx="123">
                  <c:v>7988.9</c:v>
                </c:pt>
                <c:pt idx="124">
                  <c:v>7950.2</c:v>
                </c:pt>
                <c:pt idx="125">
                  <c:v>8003.8</c:v>
                </c:pt>
                <c:pt idx="126">
                  <c:v>8037.5</c:v>
                </c:pt>
                <c:pt idx="127">
                  <c:v>8069</c:v>
                </c:pt>
                <c:pt idx="128">
                  <c:v>8157.6</c:v>
                </c:pt>
                <c:pt idx="129">
                  <c:v>8244.2999999999811</c:v>
                </c:pt>
                <c:pt idx="130">
                  <c:v>8329.4</c:v>
                </c:pt>
                <c:pt idx="131">
                  <c:v>8417</c:v>
                </c:pt>
                <c:pt idx="132">
                  <c:v>8432.5</c:v>
                </c:pt>
                <c:pt idx="133">
                  <c:v>8486.4</c:v>
                </c:pt>
                <c:pt idx="134">
                  <c:v>8531.1</c:v>
                </c:pt>
                <c:pt idx="135">
                  <c:v>8643.7999999999811</c:v>
                </c:pt>
                <c:pt idx="136">
                  <c:v>8727.9</c:v>
                </c:pt>
                <c:pt idx="137">
                  <c:v>8847.2999999999811</c:v>
                </c:pt>
                <c:pt idx="138">
                  <c:v>8904.2999999999811</c:v>
                </c:pt>
                <c:pt idx="139">
                  <c:v>9003.2000000000007</c:v>
                </c:pt>
                <c:pt idx="140">
                  <c:v>9025.2999999999811</c:v>
                </c:pt>
                <c:pt idx="141">
                  <c:v>9044.7000000000007</c:v>
                </c:pt>
                <c:pt idx="142">
                  <c:v>9120.7000000000007</c:v>
                </c:pt>
                <c:pt idx="143">
                  <c:v>9184.2999999999811</c:v>
                </c:pt>
                <c:pt idx="144">
                  <c:v>9247.2000000000007</c:v>
                </c:pt>
                <c:pt idx="145">
                  <c:v>9407.1</c:v>
                </c:pt>
                <c:pt idx="146">
                  <c:v>9488.9</c:v>
                </c:pt>
                <c:pt idx="147">
                  <c:v>9592.5</c:v>
                </c:pt>
                <c:pt idx="148">
                  <c:v>9666.2000000000007</c:v>
                </c:pt>
                <c:pt idx="149">
                  <c:v>9809.6</c:v>
                </c:pt>
                <c:pt idx="150">
                  <c:v>9932.7000000000007</c:v>
                </c:pt>
                <c:pt idx="151">
                  <c:v>10008.9</c:v>
                </c:pt>
                <c:pt idx="152">
                  <c:v>10103.4</c:v>
                </c:pt>
                <c:pt idx="153">
                  <c:v>10194.29999999999</c:v>
                </c:pt>
                <c:pt idx="154">
                  <c:v>10328.79999999999</c:v>
                </c:pt>
                <c:pt idx="155">
                  <c:v>10507.6</c:v>
                </c:pt>
                <c:pt idx="156">
                  <c:v>10601.2</c:v>
                </c:pt>
                <c:pt idx="157">
                  <c:v>10684</c:v>
                </c:pt>
                <c:pt idx="158">
                  <c:v>10819.9</c:v>
                </c:pt>
                <c:pt idx="159">
                  <c:v>11014.3</c:v>
                </c:pt>
                <c:pt idx="160">
                  <c:v>11043</c:v>
                </c:pt>
                <c:pt idx="161">
                  <c:v>11258.5</c:v>
                </c:pt>
                <c:pt idx="162">
                  <c:v>11267.9</c:v>
                </c:pt>
                <c:pt idx="163">
                  <c:v>11334.5</c:v>
                </c:pt>
                <c:pt idx="164">
                  <c:v>11297.2</c:v>
                </c:pt>
                <c:pt idx="165">
                  <c:v>11371.3</c:v>
                </c:pt>
                <c:pt idx="166">
                  <c:v>11340.1</c:v>
                </c:pt>
                <c:pt idx="167">
                  <c:v>11380.1</c:v>
                </c:pt>
                <c:pt idx="168">
                  <c:v>11477.9</c:v>
                </c:pt>
                <c:pt idx="169">
                  <c:v>11538.8</c:v>
                </c:pt>
                <c:pt idx="170">
                  <c:v>11596.4</c:v>
                </c:pt>
                <c:pt idx="171">
                  <c:v>11598.8</c:v>
                </c:pt>
                <c:pt idx="172">
                  <c:v>11645.8</c:v>
                </c:pt>
                <c:pt idx="173">
                  <c:v>11738.7</c:v>
                </c:pt>
                <c:pt idx="174">
                  <c:v>11935.5</c:v>
                </c:pt>
                <c:pt idx="175">
                  <c:v>12042.8</c:v>
                </c:pt>
                <c:pt idx="176">
                  <c:v>12127.6</c:v>
                </c:pt>
                <c:pt idx="177">
                  <c:v>12213.8</c:v>
                </c:pt>
                <c:pt idx="178">
                  <c:v>12303.5</c:v>
                </c:pt>
                <c:pt idx="179">
                  <c:v>12410.3</c:v>
                </c:pt>
                <c:pt idx="180">
                  <c:v>12534.1</c:v>
                </c:pt>
                <c:pt idx="181">
                  <c:v>12587.5</c:v>
                </c:pt>
                <c:pt idx="182">
                  <c:v>12683.2</c:v>
                </c:pt>
                <c:pt idx="183">
                  <c:v>12748.7</c:v>
                </c:pt>
                <c:pt idx="184">
                  <c:v>12915.9</c:v>
                </c:pt>
                <c:pt idx="185">
                  <c:v>12962.5</c:v>
                </c:pt>
                <c:pt idx="186">
                  <c:v>12965.9</c:v>
                </c:pt>
                <c:pt idx="187">
                  <c:v>13060.7</c:v>
                </c:pt>
                <c:pt idx="188">
                  <c:v>13089.3</c:v>
                </c:pt>
                <c:pt idx="189">
                  <c:v>13194.1</c:v>
                </c:pt>
                <c:pt idx="190">
                  <c:v>13268.5</c:v>
                </c:pt>
                <c:pt idx="191">
                  <c:v>13363.5</c:v>
                </c:pt>
                <c:pt idx="192">
                  <c:v>13339.2</c:v>
                </c:pt>
                <c:pt idx="193">
                  <c:v>13359</c:v>
                </c:pt>
                <c:pt idx="194">
                  <c:v>13223.5</c:v>
                </c:pt>
                <c:pt idx="195">
                  <c:v>12993.7</c:v>
                </c:pt>
                <c:pt idx="196">
                  <c:v>12832.6</c:v>
                </c:pt>
                <c:pt idx="197">
                  <c:v>12810</c:v>
                </c:pt>
                <c:pt idx="198">
                  <c:v>12860.8</c:v>
                </c:pt>
                <c:pt idx="199">
                  <c:v>13019</c:v>
                </c:pt>
                <c:pt idx="200">
                  <c:v>13138.8</c:v>
                </c:pt>
                <c:pt idx="201">
                  <c:v>13194.9</c:v>
                </c:pt>
                <c:pt idx="202">
                  <c:v>13278.5</c:v>
                </c:pt>
                <c:pt idx="203">
                  <c:v>13370.1</c:v>
                </c:pt>
              </c:numCache>
            </c:numRef>
          </c:yVal>
          <c:smooth val="0"/>
        </c:ser>
        <c:dLbls>
          <c:showLegendKey val="0"/>
          <c:showVal val="0"/>
          <c:showCatName val="0"/>
          <c:showSerName val="0"/>
          <c:showPercent val="0"/>
          <c:showBubbleSize val="0"/>
        </c:dLbls>
        <c:axId val="270068712"/>
        <c:axId val="219402344"/>
      </c:scatterChart>
      <c:valAx>
        <c:axId val="270068712"/>
        <c:scaling>
          <c:orientation val="minMax"/>
          <c:max val="2011"/>
          <c:min val="1960"/>
        </c:scaling>
        <c:delete val="0"/>
        <c:axPos val="b"/>
        <c:numFmt formatCode="General" sourceLinked="1"/>
        <c:majorTickMark val="out"/>
        <c:minorTickMark val="none"/>
        <c:tickLblPos val="nextTo"/>
        <c:txPr>
          <a:bodyPr rot="0" vert="horz"/>
          <a:lstStyle/>
          <a:p>
            <a:pPr>
              <a:defRPr lang="en-GB" sz="1600" b="0" i="0" u="none" strike="noStrike" baseline="0">
                <a:solidFill>
                  <a:srgbClr val="000000"/>
                </a:solidFill>
                <a:latin typeface="Arial" pitchFamily="34" charset="0"/>
                <a:ea typeface="Calibri"/>
                <a:cs typeface="Arial" pitchFamily="34" charset="0"/>
              </a:defRPr>
            </a:pPr>
            <a:endParaRPr lang="en-US"/>
          </a:p>
        </c:txPr>
        <c:crossAx val="219402344"/>
        <c:crosses val="autoZero"/>
        <c:crossBetween val="midCat"/>
        <c:majorUnit val="10"/>
      </c:valAx>
      <c:valAx>
        <c:axId val="219402344"/>
        <c:scaling>
          <c:orientation val="minMax"/>
        </c:scaling>
        <c:delete val="0"/>
        <c:axPos val="l"/>
        <c:majorGridlines>
          <c:spPr>
            <a:ln>
              <a:solidFill>
                <a:srgbClr val="DDDDDD"/>
              </a:solidFill>
            </a:ln>
          </c:spPr>
        </c:majorGridlines>
        <c:numFmt formatCode="&quot;$&quot;#,##0" sourceLinked="0"/>
        <c:majorTickMark val="out"/>
        <c:minorTickMark val="none"/>
        <c:tickLblPos val="nextTo"/>
        <c:txPr>
          <a:bodyPr/>
          <a:lstStyle/>
          <a:p>
            <a:pPr>
              <a:defRPr lang="en-GB" sz="1600">
                <a:latin typeface="Arial" pitchFamily="34" charset="0"/>
                <a:cs typeface="Arial" pitchFamily="34" charset="0"/>
              </a:defRPr>
            </a:pPr>
            <a:endParaRPr lang="en-US"/>
          </a:p>
        </c:txPr>
        <c:crossAx val="270068712"/>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4CA1643-6818-4ABC-951C-903E14717BF0}" type="slidenum">
              <a:rPr lang="en-US"/>
              <a:pPr>
                <a:defRPr/>
              </a:pPr>
              <a:t>‹#›</a:t>
            </a:fld>
            <a:endParaRPr lang="en-US"/>
          </a:p>
        </p:txBody>
      </p:sp>
    </p:spTree>
    <p:extLst>
      <p:ext uri="{BB962C8B-B14F-4D97-AF65-F5344CB8AC3E}">
        <p14:creationId xmlns:p14="http://schemas.microsoft.com/office/powerpoint/2010/main" val="764464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1051C56-71CD-4FA0-B881-F4B8A4298038}" type="slidenum">
              <a:rPr lang="en-US"/>
              <a:pPr>
                <a:defRPr/>
              </a:pPr>
              <a:t>‹#›</a:t>
            </a:fld>
            <a:endParaRPr lang="en-US" dirty="0"/>
          </a:p>
        </p:txBody>
      </p:sp>
    </p:spTree>
    <p:extLst>
      <p:ext uri="{BB962C8B-B14F-4D97-AF65-F5344CB8AC3E}">
        <p14:creationId xmlns:p14="http://schemas.microsoft.com/office/powerpoint/2010/main" val="3138305558"/>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D971A5-C3BF-4CE7-9285-6E45F6C9E882}"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2565676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446DF5-3255-4094-A082-5B88C86FB37A}" type="slidenum">
              <a:rPr lang="en-US">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71F8CCD-C13E-4BE1-BE8D-D2A96CE33552}"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479418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3DC07E-528E-401B-AC66-CB714C19346B}" type="slidenum">
              <a:rPr lang="en-US">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C3DC80C-B21D-4617-A193-F32EAE4BB54C}"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919923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960A78-4E82-466E-AEB1-B06AB021C52B}" type="slidenum">
              <a:rPr lang="en-US">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0108E87-7029-4786-908D-3774E8282464}"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386637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CB0C6F-7710-490B-BFF2-35A68B1FED91}" type="slidenum">
              <a:rPr lang="en-US">
                <a:ea typeface="ＭＳ Ｐゴシック" charset="-128"/>
                <a:cs typeface="ＭＳ Ｐゴシック" charset="-128"/>
              </a:rPr>
              <a:pPr fontAlgn="base">
                <a:spcBef>
                  <a:spcPct val="0"/>
                </a:spcBef>
                <a:spcAft>
                  <a:spcPct val="0"/>
                </a:spcAft>
                <a:defRPr/>
              </a:pPr>
              <a:t>12</a:t>
            </a:fld>
            <a:endParaRPr lang="en-US">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A462B33-9914-4386-A08C-EC3CFA7489F2}"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270948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4E6C59-49A5-4A56-8657-A2A61E1C533C}" type="slidenum">
              <a:rPr lang="en-US">
                <a:ea typeface="ＭＳ Ｐゴシック" charset="-128"/>
                <a:cs typeface="ＭＳ Ｐゴシック" charset="-128"/>
              </a:rPr>
              <a:pPr fontAlgn="base">
                <a:spcBef>
                  <a:spcPct val="0"/>
                </a:spcBef>
                <a:spcAft>
                  <a:spcPct val="0"/>
                </a:spcAft>
                <a:defRPr/>
              </a:pPr>
              <a:t>13</a:t>
            </a:fld>
            <a:endParaRPr lang="en-US">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85D1C2B-B484-43E0-BF41-9E1F65AC28E3}"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140661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1A2953-F56D-4109-9687-7BAF3D453E9F}" type="slidenum">
              <a:rPr lang="en-US">
                <a:ea typeface="ＭＳ Ｐゴシック" charset="-128"/>
                <a:cs typeface="ＭＳ Ｐゴシック" charset="-128"/>
              </a:rPr>
              <a:pPr fontAlgn="base">
                <a:spcBef>
                  <a:spcPct val="0"/>
                </a:spcBef>
                <a:spcAft>
                  <a:spcPct val="0"/>
                </a:spcAft>
                <a:defRPr/>
              </a:pPr>
              <a:t>14</a:t>
            </a:fld>
            <a:endParaRPr lang="en-US">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864460C-6CF9-4EA3-9A3D-10BD5FA080F5}"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Each of the four components is defined and discussed in detail on the following slides.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172871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428EB1-EC7F-46FB-AE72-06171877E71F}" type="slidenum">
              <a:rPr lang="en-US">
                <a:ea typeface="ＭＳ Ｐゴシック" charset="-128"/>
                <a:cs typeface="ＭＳ Ｐゴシック" charset="-128"/>
              </a:rPr>
              <a:pPr fontAlgn="base">
                <a:spcBef>
                  <a:spcPct val="0"/>
                </a:spcBef>
                <a:spcAft>
                  <a:spcPct val="0"/>
                </a:spcAft>
                <a:defRPr/>
              </a:pPr>
              <a:t>15</a:t>
            </a:fld>
            <a:endParaRPr lang="en-US">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D4C7544-1E1B-4E07-8B73-8612E8BA8434}"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937629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984B16-7803-4F7A-B11E-0A6FDFB03A39}" type="slidenum">
              <a:rPr lang="en-US">
                <a:ea typeface="ＭＳ Ｐゴシック" charset="-128"/>
                <a:cs typeface="ＭＳ Ｐゴシック" charset="-128"/>
              </a:rPr>
              <a:pPr fontAlgn="base">
                <a:spcBef>
                  <a:spcPct val="0"/>
                </a:spcBef>
                <a:spcAft>
                  <a:spcPct val="0"/>
                </a:spcAft>
                <a:defRPr/>
              </a:pPr>
              <a:t>16</a:t>
            </a:fld>
            <a:endParaRPr lang="en-US">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0BB8C8F-F333-40E1-B310-413105855609}"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a:normAutofit fontScale="70000" lnSpcReduction="20000"/>
          </a:bodyPr>
          <a:lstStyle/>
          <a:p>
            <a:pPr eaLnBrk="1" hangingPunct="1">
              <a:lnSpc>
                <a:spcPct val="100000"/>
              </a:lnSpc>
              <a:spcBef>
                <a:spcPct val="0"/>
              </a:spcBef>
            </a:pPr>
            <a:r>
              <a:rPr lang="en-US" sz="1800" smtClean="0">
                <a:latin typeface="Arial" charset="0"/>
              </a:rPr>
              <a:t>More on the treatment of owner-occupied housing:</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In the national income and product accounts, a house is considered a piece of capital that is used to produce a flow of services—housing services.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When a consumer (as a tenant) rents a house or apartment, the consumer is buying housing services.  These services are considered consumption, so the price paid for these services – rent – is counted in the “consumption” component of GDP .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When someone buys a new house to live in, she is both a producer and a consumer.  As a producer, she has made an investment (the purchase of the house) that will produce a service.  She is also the consumer of this service, which is valued at the market rental rate for that type of house.  So, the accounting conventions treat this situation as if the person is her own landlord and rents the house to/from herself.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When students begin to understand this, they may wonder why certain other goods (like cars) that produce a flow of consumer services are not also treated this way.  There really is no good answer.  It’s just a convention of the national income and product accounts.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245639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11F333-E07A-4226-B25B-BA0894DB259C}" type="slidenum">
              <a:rPr lang="en-US">
                <a:ea typeface="ＭＳ Ｐゴシック" charset="-128"/>
                <a:cs typeface="ＭＳ Ｐゴシック" charset="-128"/>
              </a:rPr>
              <a:pPr fontAlgn="base">
                <a:spcBef>
                  <a:spcPct val="0"/>
                </a:spcBef>
                <a:spcAft>
                  <a:spcPct val="0"/>
                </a:spcAft>
                <a:defRPr/>
              </a:pPr>
              <a:t>17</a:t>
            </a:fld>
            <a:endParaRPr lang="en-US">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3E8DB72-FB72-4B6C-B519-7B76265B3C21}"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1924698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372D29-EDE2-4BD3-9466-A18DDF7FB6C0}" type="slidenum">
              <a:rPr lang="en-US">
                <a:ea typeface="ＭＳ Ｐゴシック" charset="-128"/>
                <a:cs typeface="ＭＳ Ｐゴシック" charset="-128"/>
              </a:rPr>
              <a:pPr fontAlgn="base">
                <a:spcBef>
                  <a:spcPct val="0"/>
                </a:spcBef>
                <a:spcAft>
                  <a:spcPct val="0"/>
                </a:spcAft>
                <a:defRPr/>
              </a:pPr>
              <a:t>18</a:t>
            </a:fld>
            <a:endParaRPr lang="en-US">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066BF49-0211-411B-B317-5EBDE2205378}"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The “net” in “net exports” refers to the fact that we are subtracting imports from exports.  This subtraction is important, because imports are also counted in the other components of GDP; failing to subtract them would cause GDP to measure not just the value of goods produced domestically, but also goods produced abroad and imported.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For example, if a consumer spends $100 on a DVD player imported from Japan, that $100 counts in “consumption,” even though the player was not produced domestically.  We subtract off that $100 import so that GDP ends up including the value of only domestically-produced goods and services.  </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2578353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1800">
              <a:latin typeface="Arial" charset="0"/>
            </a:endParaRPr>
          </a:p>
        </p:txBody>
      </p:sp>
      <p:sp>
        <p:nvSpPr>
          <p:cNvPr id="122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8ACE84-8C37-4F41-B2CE-66C5AFA0DC1E}"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4168162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544671-DA80-4A98-8E03-4B8D92A9078D}" type="slidenum">
              <a:rPr lang="en-US">
                <a:solidFill>
                  <a:srgbClr val="000000"/>
                </a:solidFill>
                <a:ea typeface="ＭＳ Ｐゴシック" charset="-128"/>
                <a:cs typeface="ＭＳ Ｐゴシック" charset="-128"/>
              </a:rPr>
              <a:pPr fontAlgn="base">
                <a:spcBef>
                  <a:spcPct val="0"/>
                </a:spcBef>
                <a:spcAft>
                  <a:spcPct val="0"/>
                </a:spcAft>
                <a:defRPr/>
              </a:pPr>
              <a:t>19</a:t>
            </a:fld>
            <a:endParaRPr lang="en-US">
              <a:solidFill>
                <a:srgbClr val="000000"/>
              </a:solidFill>
              <a:ea typeface="ＭＳ Ｐゴシック" charset="-128"/>
              <a:cs typeface="ＭＳ Ｐゴシック" charset="-128"/>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Suggestion:  Show these questions, and give your students 1–3 minutes to formulate their answers.  When you are ready to discuss the answers, go to the next slide…</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705165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18BC0E-8D2A-4FE1-A6D2-18FC5E0716CB}" type="slidenum">
              <a:rPr lang="en-US">
                <a:solidFill>
                  <a:srgbClr val="000000"/>
                </a:solidFill>
                <a:ea typeface="ＭＳ Ｐゴシック" charset="-128"/>
                <a:cs typeface="ＭＳ Ｐゴシック" charset="-128"/>
              </a:rPr>
              <a:pPr fontAlgn="base">
                <a:spcBef>
                  <a:spcPct val="0"/>
                </a:spcBef>
                <a:spcAft>
                  <a:spcPct val="0"/>
                </a:spcAft>
                <a:defRPr/>
              </a:pPr>
              <a:t>20</a:t>
            </a:fld>
            <a:endParaRPr lang="en-US">
              <a:solidFill>
                <a:srgbClr val="000000"/>
              </a:solidFill>
              <a:ea typeface="ＭＳ Ｐゴシック" charset="-128"/>
              <a:cs typeface="ＭＳ Ｐゴシック" charset="-128"/>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Suggestion (continued from previous slide):  Show part A (but not the answer) and ask for someone to volunteer his or her response.  Then show the answer to part A.  Repeat for parts B, C, and D.  (The answers to parts C and D appear on the following slide.)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After showing the answer to part A, ask your students whether the answer would be different if </a:t>
            </a:r>
            <a:r>
              <a:rPr lang="en-US" sz="1800" dirty="0" err="1" smtClean="0">
                <a:latin typeface="Arial" charset="0"/>
              </a:rPr>
              <a:t>Naqeeb</a:t>
            </a:r>
            <a:r>
              <a:rPr lang="en-US" sz="1800" dirty="0" smtClean="0">
                <a:latin typeface="Arial" charset="0"/>
              </a:rPr>
              <a:t> were a government employee.  The correct answer is NO.  Government employees engage in consumption, just like everyone else. </a:t>
            </a:r>
          </a:p>
        </p:txBody>
      </p:sp>
    </p:spTree>
    <p:extLst>
      <p:ext uri="{BB962C8B-B14F-4D97-AF65-F5344CB8AC3E}">
        <p14:creationId xmlns:p14="http://schemas.microsoft.com/office/powerpoint/2010/main" val="3533425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DBDE98-A67C-431F-9C09-415DB4F5EB92}" type="slidenum">
              <a:rPr lang="en-US">
                <a:solidFill>
                  <a:srgbClr val="000000"/>
                </a:solidFill>
                <a:ea typeface="ＭＳ Ｐゴシック" charset="-128"/>
                <a:cs typeface="ＭＳ Ｐゴシック" charset="-128"/>
              </a:rPr>
              <a:pPr fontAlgn="base">
                <a:spcBef>
                  <a:spcPct val="0"/>
                </a:spcBef>
                <a:spcAft>
                  <a:spcPct val="0"/>
                </a:spcAft>
                <a:defRPr/>
              </a:pPr>
              <a:t>21</a:t>
            </a:fld>
            <a:endParaRPr lang="en-US">
              <a:solidFill>
                <a:srgbClr val="000000"/>
              </a:solidFill>
              <a:ea typeface="ＭＳ Ｐゴシック" charset="-128"/>
              <a:cs typeface="ＭＳ Ｐゴシック" charset="-128"/>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a:normAutofit lnSpcReduction="10000"/>
          </a:bodyPr>
          <a:lstStyle/>
          <a:p>
            <a:pPr eaLnBrk="1" hangingPunct="1">
              <a:lnSpc>
                <a:spcPct val="100000"/>
              </a:lnSpc>
              <a:spcBef>
                <a:spcPct val="0"/>
              </a:spcBef>
            </a:pPr>
            <a:r>
              <a:rPr lang="en-US" sz="1800" dirty="0" smtClean="0">
                <a:latin typeface="Arial" charset="0"/>
              </a:rPr>
              <a:t>Regarding part C:  </a:t>
            </a:r>
          </a:p>
          <a:p>
            <a:pPr eaLnBrk="1" hangingPunct="1">
              <a:lnSpc>
                <a:spcPct val="100000"/>
              </a:lnSpc>
              <a:spcBef>
                <a:spcPct val="0"/>
              </a:spcBef>
            </a:pPr>
            <a:r>
              <a:rPr lang="en-US" sz="1800" dirty="0" smtClean="0">
                <a:latin typeface="Arial" charset="0"/>
              </a:rPr>
              <a:t>Tariq’s purchase causes investment (for his own business) to increase by $1200.  However, the computer is sold out of inventory, so inventory investment falls by $1200.  The two transactions cancel each other, leaving aggregate investment and GDP unchanged.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Regarding part D:</a:t>
            </a:r>
          </a:p>
          <a:p>
            <a:pPr eaLnBrk="1" hangingPunct="1">
              <a:lnSpc>
                <a:spcPct val="100000"/>
              </a:lnSpc>
              <a:spcBef>
                <a:spcPct val="0"/>
              </a:spcBef>
            </a:pPr>
            <a:r>
              <a:rPr lang="en-US" sz="1800" dirty="0" smtClean="0">
                <a:latin typeface="Arial" charset="0"/>
              </a:rPr>
              <a:t>This problem illustrates why expenditure always equals output, even when firms don’t sell everything they produce due to lackluster demand.  The point here is that unsold output is counted in inventory investment, even when that “investment” was unintentional.</a:t>
            </a:r>
          </a:p>
        </p:txBody>
      </p:sp>
    </p:spTree>
    <p:extLst>
      <p:ext uri="{BB962C8B-B14F-4D97-AF65-F5344CB8AC3E}">
        <p14:creationId xmlns:p14="http://schemas.microsoft.com/office/powerpoint/2010/main" val="3387294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208080-42ED-4935-84B4-FE81558211C1}" type="slidenum">
              <a:rPr lang="en-US">
                <a:ea typeface="ＭＳ Ｐゴシック" charset="-128"/>
                <a:cs typeface="ＭＳ Ｐゴシック" charset="-128"/>
              </a:rPr>
              <a:pPr fontAlgn="base">
                <a:spcBef>
                  <a:spcPct val="0"/>
                </a:spcBef>
                <a:spcAft>
                  <a:spcPct val="0"/>
                </a:spcAft>
                <a:defRPr/>
              </a:pPr>
              <a:t>22</a:t>
            </a:fld>
            <a:endParaRPr lang="en-US">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F209E1-9A64-4CA7-ABF4-DE21639D94D9}" type="slidenum">
              <a:rPr lang="en-US" sz="1200">
                <a:latin typeface="Calibri" charset="0"/>
                <a:ea typeface="Arial" charset="0"/>
                <a:cs typeface="Arial" charset="0"/>
              </a:rPr>
              <a:pPr algn="r"/>
              <a:t>22</a:t>
            </a:fld>
            <a:endParaRPr lang="en-US" sz="1200">
              <a:latin typeface="Calibri" charset="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586745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4D303D-E906-446A-9B00-A8647DC9C2A1}" type="slidenum">
              <a:rPr lang="en-US">
                <a:ea typeface="ＭＳ Ｐゴシック" charset="-128"/>
                <a:cs typeface="ＭＳ Ｐゴシック" charset="-128"/>
              </a:rPr>
              <a:pPr fontAlgn="base">
                <a:spcBef>
                  <a:spcPct val="0"/>
                </a:spcBef>
                <a:spcAft>
                  <a:spcPct val="0"/>
                </a:spcAft>
                <a:defRPr/>
              </a:pPr>
              <a:t>23</a:t>
            </a:fld>
            <a:endParaRPr lang="en-US">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3B5A1B4-927A-4059-9885-5266D3B689BD}"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874083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9BF319-D963-4DE8-A95B-8B2FB2DFD31E}" type="slidenum">
              <a:rPr lang="en-US">
                <a:ea typeface="ＭＳ Ｐゴシック" charset="-128"/>
                <a:cs typeface="ＭＳ Ｐゴシック" charset="-128"/>
              </a:rPr>
              <a:pPr fontAlgn="base">
                <a:spcBef>
                  <a:spcPct val="0"/>
                </a:spcBef>
                <a:spcAft>
                  <a:spcPct val="0"/>
                </a:spcAft>
                <a:defRPr/>
              </a:pPr>
              <a:t>24</a:t>
            </a:fld>
            <a:endParaRPr lang="en-US">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03DFEAB-5839-49EC-A333-8004ABCBF14A}"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110054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13463C-D8F8-440C-9DE0-9A53AB3E60D4}" type="slidenum">
              <a:rPr lang="en-US">
                <a:ea typeface="ＭＳ Ｐゴシック" charset="-128"/>
                <a:cs typeface="ＭＳ Ｐゴシック" charset="-128"/>
              </a:rPr>
              <a:pPr fontAlgn="base">
                <a:spcBef>
                  <a:spcPct val="0"/>
                </a:spcBef>
                <a:spcAft>
                  <a:spcPct val="0"/>
                </a:spcAft>
                <a:defRPr/>
              </a:pPr>
              <a:t>25</a:t>
            </a:fld>
            <a:endParaRPr lang="en-US">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03B7DBC-A801-4B7E-B2B2-8A51FB3CCE36}"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The table in the top half of this slide merely summarizes the answers from the previous two slides.  This table will be used shortly to compute the growth rates in nominal and real GDP and to compute the GDP deflator and inflation rates.   </a:t>
            </a:r>
          </a:p>
        </p:txBody>
      </p:sp>
    </p:spTree>
    <p:extLst>
      <p:ext uri="{BB962C8B-B14F-4D97-AF65-F5344CB8AC3E}">
        <p14:creationId xmlns:p14="http://schemas.microsoft.com/office/powerpoint/2010/main" val="1173970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7D00DE-3F9E-4D64-94A7-D38328433467}" type="slidenum">
              <a:rPr lang="en-US">
                <a:ea typeface="ＭＳ Ｐゴシック" charset="-128"/>
                <a:cs typeface="ＭＳ Ｐゴシック" charset="-128"/>
              </a:rPr>
              <a:pPr fontAlgn="base">
                <a:spcBef>
                  <a:spcPct val="0"/>
                </a:spcBef>
                <a:spcAft>
                  <a:spcPct val="0"/>
                </a:spcAft>
                <a:defRPr/>
              </a:pPr>
              <a:t>26</a:t>
            </a:fld>
            <a:endParaRPr lang="en-US">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1C3E631-77C6-410E-B481-234190BDB2F7}"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Again, the growth rate of real GDP from one year to the next is the answer to this question:</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“How much would GDP (and hence everyone’s income) have grown if there had been zero inflation?”</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This is why real GDP is corrected for inflation.</a:t>
            </a:r>
          </a:p>
        </p:txBody>
      </p:sp>
    </p:spTree>
    <p:extLst>
      <p:ext uri="{BB962C8B-B14F-4D97-AF65-F5344CB8AC3E}">
        <p14:creationId xmlns:p14="http://schemas.microsoft.com/office/powerpoint/2010/main" val="33208605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249B32-683A-427D-B570-D6DBE5302147}" type="slidenum">
              <a:rPr lang="en-US">
                <a:solidFill>
                  <a:srgbClr val="000000"/>
                </a:solidFill>
                <a:ea typeface="ＭＳ Ｐゴシック" charset="-128"/>
                <a:cs typeface="ＭＳ Ｐゴシック" charset="-128"/>
              </a:rPr>
              <a:pPr fontAlgn="base">
                <a:spcBef>
                  <a:spcPct val="0"/>
                </a:spcBef>
                <a:spcAft>
                  <a:spcPct val="0"/>
                </a:spcAft>
                <a:defRPr/>
              </a:pPr>
              <a:t>27</a:t>
            </a:fld>
            <a:endParaRPr lang="en-US">
              <a:solidFill>
                <a:srgbClr val="000000"/>
              </a:solidFill>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B975F0D-9A44-4AF6-AB16-16CC68E51576}" type="slidenum">
              <a:rPr lang="en-US" sz="1200">
                <a:solidFill>
                  <a:srgbClr val="000000"/>
                </a:solidFill>
                <a:latin typeface="Calibri" charset="0"/>
                <a:ea typeface="Arial" charset="0"/>
                <a:cs typeface="Arial" charset="0"/>
              </a:rPr>
              <a:pPr algn="r"/>
              <a:t>27</a:t>
            </a:fld>
            <a:endParaRPr lang="en-US" sz="1200">
              <a:solidFill>
                <a:srgbClr val="000000"/>
              </a:solidFill>
              <a:latin typeface="Calibri" charset="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368425" y="630238"/>
            <a:ext cx="4124325" cy="309245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3860800"/>
            <a:ext cx="5511800" cy="4994275"/>
          </a:xfrm>
          <a:noFill/>
        </p:spPr>
        <p:txBody>
          <a:bodyPr/>
          <a:lstStyle/>
          <a:p>
            <a:pPr eaLnBrk="1" hangingPunct="1">
              <a:lnSpc>
                <a:spcPct val="100000"/>
              </a:lnSpc>
              <a:spcBef>
                <a:spcPct val="0"/>
              </a:spcBef>
            </a:pPr>
            <a:r>
              <a:rPr lang="en-US" sz="1100" smtClean="0">
                <a:latin typeface="Arial" charset="0"/>
              </a:rPr>
              <a:t>The source I used:  http://research.stlouisfed.org/fred2/	</a:t>
            </a:r>
          </a:p>
          <a:p>
            <a:pPr eaLnBrk="1" hangingPunct="1">
              <a:lnSpc>
                <a:spcPct val="100000"/>
              </a:lnSpc>
              <a:spcBef>
                <a:spcPct val="0"/>
              </a:spcBef>
            </a:pPr>
            <a:r>
              <a:rPr lang="en-US" sz="1100" smtClean="0">
                <a:latin typeface="Arial" charset="0"/>
              </a:rPr>
              <a:t>The original source:  U.S. Department of Commerce: Bureau of Economic Analysis</a:t>
            </a:r>
          </a:p>
          <a:p>
            <a:pPr eaLnBrk="1" hangingPunct="1">
              <a:lnSpc>
                <a:spcPct val="100000"/>
              </a:lnSpc>
              <a:spcBef>
                <a:spcPct val="0"/>
              </a:spcBef>
            </a:pPr>
            <a:endParaRPr lang="en-US" sz="1100" smtClean="0">
              <a:latin typeface="Arial" charset="0"/>
            </a:endParaRPr>
          </a:p>
          <a:p>
            <a:pPr eaLnBrk="1" hangingPunct="1">
              <a:lnSpc>
                <a:spcPct val="100000"/>
              </a:lnSpc>
              <a:spcBef>
                <a:spcPct val="0"/>
              </a:spcBef>
            </a:pPr>
            <a:r>
              <a:rPr lang="en-US" sz="1100" smtClean="0">
                <a:latin typeface="Arial" charset="0"/>
              </a:rPr>
              <a:t>Since you have just finished covering real vs. nominal GDP, it might be worthwhile pointing out the following to your students:</a:t>
            </a:r>
          </a:p>
          <a:p>
            <a:pPr eaLnBrk="1" hangingPunct="1">
              <a:lnSpc>
                <a:spcPct val="100000"/>
              </a:lnSpc>
              <a:spcBef>
                <a:spcPct val="0"/>
              </a:spcBef>
            </a:pPr>
            <a:endParaRPr lang="en-US" sz="1100" smtClean="0">
              <a:latin typeface="Arial" charset="0"/>
            </a:endParaRPr>
          </a:p>
          <a:p>
            <a:pPr eaLnBrk="1" hangingPunct="1">
              <a:lnSpc>
                <a:spcPct val="100000"/>
              </a:lnSpc>
              <a:spcBef>
                <a:spcPct val="0"/>
              </a:spcBef>
            </a:pPr>
            <a:r>
              <a:rPr lang="en-US" sz="1100" smtClean="0">
                <a:latin typeface="Arial" charset="0"/>
              </a:rPr>
              <a:t>The graph shows that nominal GDP rises faster than real GDP.  This should make sense, because growth in nominal GDP is driven by growth in output AND by inflation.  Growth in real GDP is driven only by growth in output.  </a:t>
            </a:r>
          </a:p>
          <a:p>
            <a:pPr eaLnBrk="1" hangingPunct="1">
              <a:lnSpc>
                <a:spcPct val="100000"/>
              </a:lnSpc>
              <a:spcBef>
                <a:spcPct val="0"/>
              </a:spcBef>
            </a:pPr>
            <a:endParaRPr lang="en-US" sz="1100" smtClean="0">
              <a:latin typeface="Arial" charset="0"/>
            </a:endParaRPr>
          </a:p>
          <a:p>
            <a:pPr eaLnBrk="1" hangingPunct="1">
              <a:lnSpc>
                <a:spcPct val="100000"/>
              </a:lnSpc>
              <a:spcBef>
                <a:spcPct val="0"/>
              </a:spcBef>
            </a:pPr>
            <a:r>
              <a:rPr lang="en-US" sz="1100" smtClean="0">
                <a:latin typeface="Arial" charset="0"/>
              </a:rPr>
              <a:t>The two lines cross in the year 2005 (the base year for the real GDP data in this graph).  This should make sense because real GDP equals nominal GDP in the base year.  (Better yet, ask your students whether there’s anything significant about the point where the two lines cross.)</a:t>
            </a:r>
          </a:p>
          <a:p>
            <a:pPr eaLnBrk="1" hangingPunct="1">
              <a:lnSpc>
                <a:spcPct val="100000"/>
              </a:lnSpc>
              <a:spcBef>
                <a:spcPct val="0"/>
              </a:spcBef>
            </a:pPr>
            <a:endParaRPr lang="en-US" sz="1100" smtClean="0">
              <a:latin typeface="Arial" charset="0"/>
            </a:endParaRPr>
          </a:p>
          <a:p>
            <a:pPr eaLnBrk="1" hangingPunct="1">
              <a:lnSpc>
                <a:spcPct val="100000"/>
              </a:lnSpc>
              <a:spcBef>
                <a:spcPct val="0"/>
              </a:spcBef>
            </a:pPr>
            <a:r>
              <a:rPr lang="en-US" sz="1100" smtClean="0">
                <a:latin typeface="Arial" charset="0"/>
              </a:rPr>
              <a:t>Before the base year, real GDP &gt; nominal GDP.  For example, in 1981, nominal GDP is about $3 trillion, while real GDP is about $6 trillion (in 2005 dollars).  This should make sense because prices were so much higher in 2005 than in 1981, so using those high 2005 prices to value 1981 output would lead to a bigger result than valuing 1981 output using 1981 prices.  </a:t>
            </a:r>
          </a:p>
          <a:p>
            <a:pPr eaLnBrk="1" hangingPunct="1">
              <a:lnSpc>
                <a:spcPct val="100000"/>
              </a:lnSpc>
              <a:spcBef>
                <a:spcPct val="0"/>
              </a:spcBef>
            </a:pPr>
            <a:endParaRPr lang="en-US" sz="1100" smtClean="0">
              <a:latin typeface="Arial" charset="0"/>
            </a:endParaRPr>
          </a:p>
          <a:p>
            <a:pPr eaLnBrk="1" hangingPunct="1">
              <a:lnSpc>
                <a:spcPct val="100000"/>
              </a:lnSpc>
              <a:spcBef>
                <a:spcPct val="0"/>
              </a:spcBef>
            </a:pPr>
            <a:r>
              <a:rPr lang="en-US" sz="1100" smtClean="0">
                <a:latin typeface="Arial" charset="0"/>
              </a:rPr>
              <a:t>Similarly, after 2005, nominal GDP is higher than real GDP because prices are higher in later years than they were in 2005.  </a:t>
            </a:r>
          </a:p>
        </p:txBody>
      </p:sp>
    </p:spTree>
    <p:extLst>
      <p:ext uri="{BB962C8B-B14F-4D97-AF65-F5344CB8AC3E}">
        <p14:creationId xmlns:p14="http://schemas.microsoft.com/office/powerpoint/2010/main" val="13433107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EB66EA-69A3-4CD1-9B9C-0E25D4B03ECB}" type="slidenum">
              <a:rPr lang="en-US">
                <a:ea typeface="ＭＳ Ｐゴシック" charset="-128"/>
                <a:cs typeface="ＭＳ Ｐゴシック" charset="-128"/>
              </a:rPr>
              <a:pPr fontAlgn="base">
                <a:spcBef>
                  <a:spcPct val="0"/>
                </a:spcBef>
                <a:spcAft>
                  <a:spcPct val="0"/>
                </a:spcAft>
                <a:defRPr/>
              </a:pPr>
              <a:t>28</a:t>
            </a:fld>
            <a:endParaRPr lang="en-US">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3AACF13-7A01-4A31-9F24-7DA3067DAD2D}"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655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55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1800" dirty="0" smtClean="0">
                <a:latin typeface="Arial" charset="0"/>
              </a:rPr>
              <a:t>The GDP Deflator gets its name because it is used to “deflate” (i.e., take the inflation out of) nominal GDP to get real GDP.  </a:t>
            </a:r>
          </a:p>
        </p:txBody>
      </p:sp>
    </p:spTree>
    <p:extLst>
      <p:ext uri="{BB962C8B-B14F-4D97-AF65-F5344CB8AC3E}">
        <p14:creationId xmlns:p14="http://schemas.microsoft.com/office/powerpoint/2010/main" val="39082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84A0E4-CC7C-41A3-82F0-7352F59E9354}" type="slidenum">
              <a:rPr lang="en-US">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8918D95-F9E5-489E-BD5B-FB151CE387FF}"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a:normAutofit fontScale="70000" lnSpcReduction="20000"/>
          </a:bodyPr>
          <a:lstStyle/>
          <a:p>
            <a:pPr eaLnBrk="1" hangingPunct="1">
              <a:lnSpc>
                <a:spcPct val="100000"/>
              </a:lnSpc>
              <a:spcBef>
                <a:spcPct val="0"/>
              </a:spcBef>
            </a:pPr>
            <a:r>
              <a:rPr lang="en-US" sz="1800" dirty="0" smtClean="0">
                <a:latin typeface="Arial" charset="0"/>
              </a:rPr>
              <a:t>This is the first strictly macro chapter of the textbook, so it’s worth spending a moment emphasizing the difference between microeconomics and macroeconomics.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Examples of questions that microeconomics seeks to answer:</a:t>
            </a:r>
          </a:p>
          <a:p>
            <a:pPr marL="228600" lvl="1" indent="-114300" eaLnBrk="1" hangingPunct="1">
              <a:lnSpc>
                <a:spcPct val="100000"/>
              </a:lnSpc>
              <a:spcBef>
                <a:spcPct val="0"/>
              </a:spcBef>
              <a:buFontTx/>
              <a:buChar char="•"/>
            </a:pPr>
            <a:r>
              <a:rPr lang="en-US" sz="1800" dirty="0" smtClean="0">
                <a:latin typeface="Arial" charset="0"/>
              </a:rPr>
              <a:t>How do consumers decide how much of each good to buy?</a:t>
            </a:r>
          </a:p>
          <a:p>
            <a:pPr marL="228600" lvl="1" indent="-114300" eaLnBrk="1" hangingPunct="1">
              <a:lnSpc>
                <a:spcPct val="100000"/>
              </a:lnSpc>
              <a:spcBef>
                <a:spcPct val="0"/>
              </a:spcBef>
              <a:buFontTx/>
              <a:buChar char="•"/>
            </a:pPr>
            <a:r>
              <a:rPr lang="en-US" sz="1800" dirty="0" smtClean="0">
                <a:latin typeface="Arial" charset="0"/>
              </a:rPr>
              <a:t>How do firms decide how much output to produce and what price to charge? </a:t>
            </a:r>
          </a:p>
          <a:p>
            <a:pPr marL="228600" lvl="1" indent="-114300" eaLnBrk="1" hangingPunct="1">
              <a:lnSpc>
                <a:spcPct val="100000"/>
              </a:lnSpc>
              <a:spcBef>
                <a:spcPct val="0"/>
              </a:spcBef>
              <a:buFontTx/>
              <a:buChar char="•"/>
            </a:pPr>
            <a:r>
              <a:rPr lang="en-US" sz="1800" dirty="0" smtClean="0">
                <a:latin typeface="Arial" charset="0"/>
              </a:rPr>
              <a:t>What determines the price and quantity of individual goods and services?  </a:t>
            </a:r>
          </a:p>
          <a:p>
            <a:pPr marL="228600" lvl="1" indent="-114300" eaLnBrk="1" hangingPunct="1">
              <a:lnSpc>
                <a:spcPct val="100000"/>
              </a:lnSpc>
              <a:spcBef>
                <a:spcPct val="0"/>
              </a:spcBef>
              <a:buFontTx/>
              <a:buChar char="•"/>
            </a:pPr>
            <a:r>
              <a:rPr lang="en-US" sz="1800" dirty="0" smtClean="0">
                <a:latin typeface="Arial" charset="0"/>
              </a:rPr>
              <a:t>How do taxes on specific goods and services affect the allocation of resources?</a:t>
            </a:r>
          </a:p>
          <a:p>
            <a:pPr marL="228600" lvl="1" indent="-114300" eaLnBrk="1" hangingPunct="1">
              <a:lnSpc>
                <a:spcPct val="100000"/>
              </a:lnSpc>
              <a:spcBef>
                <a:spcPct val="0"/>
              </a:spcBef>
              <a:buFontTx/>
              <a:buChar char="•"/>
            </a:pPr>
            <a:endParaRPr lang="en-US" sz="1800" dirty="0" smtClean="0">
              <a:latin typeface="Arial" charset="0"/>
            </a:endParaRPr>
          </a:p>
          <a:p>
            <a:pPr eaLnBrk="1" hangingPunct="1">
              <a:lnSpc>
                <a:spcPct val="100000"/>
              </a:lnSpc>
              <a:spcBef>
                <a:spcPct val="0"/>
              </a:spcBef>
            </a:pPr>
            <a:r>
              <a:rPr lang="en-US" sz="1800" dirty="0" smtClean="0">
                <a:latin typeface="Arial" charset="0"/>
              </a:rPr>
              <a:t>Examples of questions that macroeconomics seeks to answer:</a:t>
            </a:r>
          </a:p>
          <a:p>
            <a:pPr marL="228600" lvl="1" indent="-114300" eaLnBrk="1" hangingPunct="1">
              <a:lnSpc>
                <a:spcPct val="100000"/>
              </a:lnSpc>
              <a:spcBef>
                <a:spcPct val="0"/>
              </a:spcBef>
              <a:buFontTx/>
              <a:buChar char="•"/>
            </a:pPr>
            <a:r>
              <a:rPr lang="en-US" sz="1800" dirty="0" smtClean="0">
                <a:latin typeface="Arial" charset="0"/>
              </a:rPr>
              <a:t>How do consumers decide how to divide their income between spending and saving? </a:t>
            </a:r>
          </a:p>
          <a:p>
            <a:pPr marL="228600" lvl="1" indent="-114300" eaLnBrk="1" hangingPunct="1">
              <a:lnSpc>
                <a:spcPct val="100000"/>
              </a:lnSpc>
              <a:spcBef>
                <a:spcPct val="0"/>
              </a:spcBef>
              <a:buFontTx/>
              <a:buChar char="•"/>
            </a:pPr>
            <a:r>
              <a:rPr lang="en-US" sz="1800" dirty="0" smtClean="0">
                <a:latin typeface="Arial" charset="0"/>
              </a:rPr>
              <a:t>What determines the total amount of employment and unemployment? </a:t>
            </a:r>
          </a:p>
          <a:p>
            <a:pPr marL="228600" lvl="1" indent="-114300" eaLnBrk="1" hangingPunct="1">
              <a:lnSpc>
                <a:spcPct val="100000"/>
              </a:lnSpc>
              <a:spcBef>
                <a:spcPct val="0"/>
              </a:spcBef>
              <a:buFontTx/>
              <a:buChar char="•"/>
            </a:pPr>
            <a:r>
              <a:rPr lang="en-US" sz="1800" dirty="0" smtClean="0">
                <a:latin typeface="Arial" charset="0"/>
              </a:rPr>
              <a:t>What determines the overall level of prices and the rate of inflation?  </a:t>
            </a:r>
          </a:p>
          <a:p>
            <a:pPr marL="228600" lvl="1" indent="-114300" eaLnBrk="1" hangingPunct="1">
              <a:lnSpc>
                <a:spcPct val="100000"/>
              </a:lnSpc>
              <a:spcBef>
                <a:spcPct val="0"/>
              </a:spcBef>
              <a:buFontTx/>
              <a:buChar char="•"/>
            </a:pPr>
            <a:r>
              <a:rPr lang="en-US" sz="1800" dirty="0" smtClean="0">
                <a:latin typeface="Arial" charset="0"/>
              </a:rPr>
              <a:t>Why does the economy go through cycles, where things are great for a few years (like the late ’90s) and then lousy for a year or two (like 2001–2002)?</a:t>
            </a:r>
          </a:p>
          <a:p>
            <a:pPr marL="228600" lvl="1" indent="-114300" eaLnBrk="1" hangingPunct="1">
              <a:lnSpc>
                <a:spcPct val="100000"/>
              </a:lnSpc>
              <a:spcBef>
                <a:spcPct val="0"/>
              </a:spcBef>
              <a:buFontTx/>
              <a:buChar char="•"/>
            </a:pPr>
            <a:r>
              <a:rPr lang="en-US" sz="1800" dirty="0" smtClean="0">
                <a:latin typeface="Arial" charset="0"/>
              </a:rPr>
              <a:t>When unemployment is high, what can the government do to help?</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We begin our study of macroeconomics with income and expenditure….</a:t>
            </a:r>
          </a:p>
        </p:txBody>
      </p:sp>
    </p:spTree>
    <p:extLst>
      <p:ext uri="{BB962C8B-B14F-4D97-AF65-F5344CB8AC3E}">
        <p14:creationId xmlns:p14="http://schemas.microsoft.com/office/powerpoint/2010/main" val="11437702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30EA12-29D9-4347-9FBB-F5CE97485C6E}" type="slidenum">
              <a:rPr lang="en-US">
                <a:ea typeface="ＭＳ Ｐゴシック" charset="-128"/>
                <a:cs typeface="ＭＳ Ｐゴシック" charset="-128"/>
              </a:rPr>
              <a:pPr fontAlgn="base">
                <a:spcBef>
                  <a:spcPct val="0"/>
                </a:spcBef>
                <a:spcAft>
                  <a:spcPct val="0"/>
                </a:spcAft>
                <a:defRPr/>
              </a:pPr>
              <a:t>29</a:t>
            </a:fld>
            <a:endParaRPr lang="en-US">
              <a:ea typeface="ＭＳ Ｐゴシック" charset="-128"/>
              <a:cs typeface="ＭＳ Ｐゴシック" charset="-128"/>
            </a:endParaRPr>
          </a:p>
        </p:txBody>
      </p:sp>
      <p:sp>
        <p:nvSpPr>
          <p:cNvPr id="67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2AC36DF-E028-42EC-9D7E-B61AE3A80CDC}" type="slidenum">
              <a:rPr lang="en-US" sz="1200">
                <a:latin typeface="Calibri" charset="0"/>
                <a:ea typeface="Arial" charset="0"/>
                <a:cs typeface="Arial" charset="0"/>
              </a:rPr>
              <a:pPr algn="r"/>
              <a:t>29</a:t>
            </a:fld>
            <a:endParaRPr lang="en-US" sz="1200">
              <a:latin typeface="Calibri" charset="0"/>
              <a:ea typeface="Arial" charset="0"/>
              <a:cs typeface="Arial" charset="0"/>
            </a:endParaRP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91111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A62677-9A54-40E7-B659-174A8703805B}" type="slidenum">
              <a:rPr lang="en-US">
                <a:solidFill>
                  <a:srgbClr val="000000"/>
                </a:solidFill>
                <a:ea typeface="ＭＳ Ｐゴシック" charset="-128"/>
                <a:cs typeface="ＭＳ Ｐゴシック" charset="-128"/>
              </a:rPr>
              <a:pPr fontAlgn="base">
                <a:spcBef>
                  <a:spcPct val="0"/>
                </a:spcBef>
                <a:spcAft>
                  <a:spcPct val="0"/>
                </a:spcAft>
                <a:defRPr/>
              </a:pPr>
              <a:t>30</a:t>
            </a:fld>
            <a:endParaRPr lang="en-US">
              <a:solidFill>
                <a:srgbClr val="000000"/>
              </a:solidFill>
              <a:ea typeface="ＭＳ Ｐゴシック" charset="-128"/>
              <a:cs typeface="ＭＳ Ｐゴシック" charset="-128"/>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2674708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B8559A-F940-434B-ADB7-B34C2D788B09}" type="slidenum">
              <a:rPr lang="en-US">
                <a:solidFill>
                  <a:srgbClr val="000000"/>
                </a:solidFill>
                <a:ea typeface="ＭＳ Ｐゴシック" charset="-128"/>
                <a:cs typeface="ＭＳ Ｐゴシック" charset="-128"/>
              </a:rPr>
              <a:pPr fontAlgn="base">
                <a:spcBef>
                  <a:spcPct val="0"/>
                </a:spcBef>
                <a:spcAft>
                  <a:spcPct val="0"/>
                </a:spcAft>
                <a:defRPr/>
              </a:pPr>
              <a:t>31</a:t>
            </a:fld>
            <a:endParaRPr lang="en-US">
              <a:solidFill>
                <a:srgbClr val="000000"/>
              </a:solidFill>
              <a:ea typeface="ＭＳ Ｐゴシック" charset="-128"/>
              <a:cs typeface="ＭＳ Ｐゴシック" charset="-128"/>
            </a:endParaRPr>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083018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7E91D6-F831-4E73-8631-4714799F4A45}" type="slidenum">
              <a:rPr lang="en-US">
                <a:solidFill>
                  <a:srgbClr val="000000"/>
                </a:solidFill>
                <a:ea typeface="ＭＳ Ｐゴシック" charset="-128"/>
                <a:cs typeface="ＭＳ Ｐゴシック" charset="-128"/>
              </a:rPr>
              <a:pPr fontAlgn="base">
                <a:spcBef>
                  <a:spcPct val="0"/>
                </a:spcBef>
                <a:spcAft>
                  <a:spcPct val="0"/>
                </a:spcAft>
                <a:defRPr/>
              </a:pPr>
              <a:t>32</a:t>
            </a:fld>
            <a:endParaRPr lang="en-US">
              <a:solidFill>
                <a:srgbClr val="000000"/>
              </a:solidFill>
              <a:ea typeface="ＭＳ Ｐゴシック" charset="-128"/>
              <a:cs typeface="ＭＳ Ｐゴシック" charset="-128"/>
            </a:endParaRPr>
          </a:p>
        </p:txBody>
      </p:sp>
      <p:sp>
        <p:nvSpPr>
          <p:cNvPr id="73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561211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FE30A3-21F2-457E-A985-861C067262E9}" type="slidenum">
              <a:rPr lang="en-US">
                <a:ea typeface="ＭＳ Ｐゴシック" charset="-128"/>
                <a:cs typeface="ＭＳ Ｐゴシック" charset="-128"/>
              </a:rPr>
              <a:pPr fontAlgn="base">
                <a:spcBef>
                  <a:spcPct val="0"/>
                </a:spcBef>
                <a:spcAft>
                  <a:spcPct val="0"/>
                </a:spcAft>
                <a:defRPr/>
              </a:pPr>
              <a:t>33</a:t>
            </a:fld>
            <a:endParaRPr lang="en-US">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75AF489-AABC-4BB3-B682-AB15E5471982}" type="slidenum">
              <a:rPr lang="en-US" sz="1200">
                <a:latin typeface="Calibri" charset="0"/>
                <a:ea typeface="Arial" charset="0"/>
                <a:cs typeface="Arial" charset="0"/>
              </a:rPr>
              <a:pPr algn="r"/>
              <a:t>33</a:t>
            </a:fld>
            <a:endParaRPr lang="en-US" sz="1200">
              <a:latin typeface="Calibri" charset="0"/>
              <a:ea typeface="Arial" charset="0"/>
              <a:cs typeface="Arial"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Most economists, policymakers, social scientists, and businesspersons use a country’s real GDP per capita as the main indicator of the average person’s standard of living in that country.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6596820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79DEE-2B31-45CF-8310-F04E2053015E}" type="slidenum">
              <a:rPr lang="en-US">
                <a:ea typeface="ＭＳ Ｐゴシック" charset="-128"/>
                <a:cs typeface="ＭＳ Ｐゴシック" charset="-128"/>
              </a:rPr>
              <a:pPr fontAlgn="base">
                <a:spcBef>
                  <a:spcPct val="0"/>
                </a:spcBef>
                <a:spcAft>
                  <a:spcPct val="0"/>
                </a:spcAft>
                <a:defRPr/>
              </a:pPr>
              <a:t>34</a:t>
            </a:fld>
            <a:endParaRPr lang="en-US">
              <a:ea typeface="ＭＳ Ｐゴシック" charset="-128"/>
              <a:cs typeface="ＭＳ Ｐゴシック" charset="-128"/>
            </a:endParaRPr>
          </a:p>
        </p:txBody>
      </p:sp>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FFC8EBD-109D-4F75-9713-7D1553A3E1AD}" type="slidenum">
              <a:rPr lang="en-US" sz="1200">
                <a:latin typeface="Calibri" charset="0"/>
                <a:ea typeface="Arial" charset="0"/>
                <a:cs typeface="Arial" charset="0"/>
              </a:rPr>
              <a:pPr algn="r"/>
              <a:t>34</a:t>
            </a:fld>
            <a:endParaRPr lang="en-US" sz="1200">
              <a:latin typeface="Calibri" charset="0"/>
              <a:ea typeface="Arial" charset="0"/>
              <a:cs typeface="Arial"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Very scathing words, indeed!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678582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FE3891-AD80-4B0E-BBB0-E87563134643}" type="slidenum">
              <a:rPr lang="en-US">
                <a:ea typeface="ＭＳ Ｐゴシック" charset="-128"/>
                <a:cs typeface="ＭＳ Ｐゴシック" charset="-128"/>
              </a:rPr>
              <a:pPr fontAlgn="base">
                <a:spcBef>
                  <a:spcPct val="0"/>
                </a:spcBef>
                <a:spcAft>
                  <a:spcPct val="0"/>
                </a:spcAft>
                <a:defRPr/>
              </a:pPr>
              <a:t>35</a:t>
            </a:fld>
            <a:endParaRPr lang="en-US">
              <a:ea typeface="ＭＳ Ｐゴシック" charset="-128"/>
              <a:cs typeface="ＭＳ Ｐゴシック" charset="-128"/>
            </a:endParaRPr>
          </a:p>
        </p:txBody>
      </p:sp>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24B1724-7996-46C7-9C66-C9E1214E9520}" type="slidenum">
              <a:rPr lang="en-US" sz="1200">
                <a:latin typeface="Calibri" charset="0"/>
                <a:ea typeface="Arial" charset="0"/>
                <a:cs typeface="Arial" charset="0"/>
              </a:rPr>
              <a:pPr algn="r"/>
              <a:t>35</a:t>
            </a:fld>
            <a:endParaRPr lang="en-US" sz="1200">
              <a:latin typeface="Calibri" charset="0"/>
              <a:ea typeface="Arial" charset="0"/>
              <a:cs typeface="Arial" charset="0"/>
            </a:endParaRPr>
          </a:p>
        </p:txBody>
      </p:sp>
      <p:sp>
        <p:nvSpPr>
          <p:cNvPr id="798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98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1800" smtClean="0">
                <a:latin typeface="Arial" charset="0"/>
              </a:rPr>
              <a:t>Much of what Robert Kennedy said about GDP is correct.  </a:t>
            </a:r>
          </a:p>
        </p:txBody>
      </p:sp>
    </p:spTree>
    <p:extLst>
      <p:ext uri="{BB962C8B-B14F-4D97-AF65-F5344CB8AC3E}">
        <p14:creationId xmlns:p14="http://schemas.microsoft.com/office/powerpoint/2010/main" val="6124977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B303AD-7C40-4C30-9EB8-B237F1263A68}" type="slidenum">
              <a:rPr lang="en-US">
                <a:ea typeface="ＭＳ Ｐゴシック" charset="-128"/>
                <a:cs typeface="ＭＳ Ｐゴシック" charset="-128"/>
              </a:rPr>
              <a:pPr fontAlgn="base">
                <a:spcBef>
                  <a:spcPct val="0"/>
                </a:spcBef>
                <a:spcAft>
                  <a:spcPct val="0"/>
                </a:spcAft>
                <a:defRPr/>
              </a:pPr>
              <a:t>36</a:t>
            </a:fld>
            <a:endParaRPr lang="en-US">
              <a:ea typeface="ＭＳ Ｐゴシック" charset="-128"/>
              <a:cs typeface="ＭＳ Ｐゴシック" charset="-128"/>
            </a:endParaRPr>
          </a:p>
        </p:txBody>
      </p:sp>
      <p:sp>
        <p:nvSpPr>
          <p:cNvPr id="81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C8174E9-F33D-4179-B420-C6A5CB6E45DE}" type="slidenum">
              <a:rPr lang="en-US" sz="1200">
                <a:latin typeface="Calibri" charset="0"/>
                <a:ea typeface="Arial" charset="0"/>
                <a:cs typeface="Arial" charset="0"/>
              </a:rPr>
              <a:pPr algn="r"/>
              <a:t>36</a:t>
            </a:fld>
            <a:endParaRPr lang="en-US" sz="1200">
              <a:latin typeface="Calibri" charset="0"/>
              <a:ea typeface="Arial" charset="0"/>
              <a:cs typeface="Arial" charset="0"/>
            </a:endParaRPr>
          </a:p>
        </p:txBody>
      </p:sp>
      <p:sp>
        <p:nvSpPr>
          <p:cNvPr id="819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1924" name="Rectangle 3"/>
          <p:cNvSpPr>
            <a:spLocks noGrp="1" noChangeArrowheads="1"/>
          </p:cNvSpPr>
          <p:nvPr>
            <p:ph type="body" idx="1"/>
          </p:nvPr>
        </p:nvSpPr>
        <p:spPr bwMode="auto">
          <a:xfrm>
            <a:off x="685800" y="4248150"/>
            <a:ext cx="5486400" cy="4210050"/>
          </a:xfrm>
          <a:noFill/>
        </p:spPr>
        <p:txBody>
          <a:bodyPr>
            <a:normAutofit fontScale="92500" lnSpcReduction="20000"/>
          </a:bodyPr>
          <a:lstStyle/>
          <a:p>
            <a:pPr eaLnBrk="1" hangingPunct="1">
              <a:lnSpc>
                <a:spcPct val="100000"/>
              </a:lnSpc>
              <a:spcBef>
                <a:spcPct val="0"/>
              </a:spcBef>
            </a:pPr>
            <a:r>
              <a:rPr lang="en-US" sz="1800" smtClean="0">
                <a:latin typeface="Arial" charset="0"/>
              </a:rPr>
              <a:t>Then why do we care about GDP?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Because a large GDP does in fact help us to lead a good life.  GDP does not measure the health of our children, but nations with larger GDP can afford better health care for their children.  GDP does not measure the beauty of our poetry, but nations with larger GDP can afford to teach more of their citizens to read and enjoy poetry.  GDP does not take account of our intelligence, integrity, courage, wisdom, or devotion to country, but all of these laudable attributes are easier to foster when people are less concerned about being able to afford the material necessities of life.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In short, GDP does not directly measure those things that make life worthwhile, but it does measure our ability to obtain the inputs into a worthwhile life.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See table 4 in text book chapter.</a:t>
            </a:r>
          </a:p>
        </p:txBody>
      </p:sp>
    </p:spTree>
    <p:extLst>
      <p:ext uri="{BB962C8B-B14F-4D97-AF65-F5344CB8AC3E}">
        <p14:creationId xmlns:p14="http://schemas.microsoft.com/office/powerpoint/2010/main" val="19949044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106D25-2B65-4386-9CBE-8AA3D139FB49}" type="slidenum">
              <a:rPr lang="en-US">
                <a:solidFill>
                  <a:srgbClr val="000000"/>
                </a:solidFill>
                <a:ea typeface="ＭＳ Ｐゴシック" charset="-128"/>
                <a:cs typeface="ＭＳ Ｐゴシック" charset="-128"/>
              </a:rPr>
              <a:pPr fontAlgn="base">
                <a:spcBef>
                  <a:spcPct val="0"/>
                </a:spcBef>
                <a:spcAft>
                  <a:spcPct val="0"/>
                </a:spcAft>
                <a:defRPr/>
              </a:pPr>
              <a:t>37</a:t>
            </a:fld>
            <a:endParaRPr lang="en-US">
              <a:solidFill>
                <a:srgbClr val="000000"/>
              </a:solidFill>
              <a:ea typeface="ＭＳ Ｐゴシック" charset="-128"/>
              <a:cs typeface="ＭＳ Ｐゴシック" charset="-128"/>
            </a:endParaRPr>
          </a:p>
        </p:txBody>
      </p:sp>
      <p:sp>
        <p:nvSpPr>
          <p:cNvPr id="839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56118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C1474-F856-4008-A1FA-FAF26D6F2CC1}" type="slidenum">
              <a:rPr lang="en-US">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015DE6D-D1EB-4905-9783-6282E06D8868}"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a:normAutofit fontScale="85000" lnSpcReduction="20000"/>
          </a:bodyPr>
          <a:lstStyle/>
          <a:p>
            <a:pPr eaLnBrk="1" hangingPunct="1">
              <a:lnSpc>
                <a:spcPct val="100000"/>
              </a:lnSpc>
              <a:spcBef>
                <a:spcPct val="0"/>
              </a:spcBef>
            </a:pPr>
            <a:r>
              <a:rPr lang="en-US" sz="1800" dirty="0" smtClean="0">
                <a:latin typeface="Arial" charset="0"/>
              </a:rPr>
              <a:t>Notes: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1.  The text in the first bullet point is NOT the formal textbook definition of GDP.  The formal definition is given and discussed in detail immediately after the Circular-Flow Diagram.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2.  “</a:t>
            </a:r>
            <a:r>
              <a:rPr lang="en-US" sz="1800" dirty="0" err="1" smtClean="0">
                <a:latin typeface="Arial" charset="0"/>
              </a:rPr>
              <a:t>g&amp;s</a:t>
            </a:r>
            <a:r>
              <a:rPr lang="en-US" sz="1800" dirty="0" smtClean="0">
                <a:latin typeface="Arial" charset="0"/>
              </a:rPr>
              <a:t>” = goods and services</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A good way to judge how well someone is doing economically is to look at his or her income.  We can judge how well a country is doing economically by looking at the total income that everyone in the economy is earning.  GDP is our measure of the economy’s total income, often called “national income.”</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GDP also measures total expenditure on the goods and services produced in the economy, and the value of the economy’s output (production) of goods and services.  Thus, GDP is also referred to as “output.”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The equality of income and expenditure is an accounting identity (not, for example, an equilibrium condition):  it </a:t>
            </a:r>
            <a:r>
              <a:rPr lang="en-US" sz="1800" u="sng" dirty="0" smtClean="0">
                <a:latin typeface="Arial" charset="0"/>
              </a:rPr>
              <a:t>must</a:t>
            </a:r>
            <a:r>
              <a:rPr lang="en-US" sz="1800" dirty="0" smtClean="0">
                <a:latin typeface="Arial" charset="0"/>
              </a:rPr>
              <a:t> be true that income equals expenditure.  </a:t>
            </a:r>
          </a:p>
        </p:txBody>
      </p:sp>
    </p:spTree>
    <p:extLst>
      <p:ext uri="{BB962C8B-B14F-4D97-AF65-F5344CB8AC3E}">
        <p14:creationId xmlns:p14="http://schemas.microsoft.com/office/powerpoint/2010/main" val="45310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E01D51-D7E7-4C14-9158-D083F9866A4E}" type="slidenum">
              <a:rPr lang="en-US">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4F34F52-B947-41A4-A701-96B38D0A4ABF}"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8"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08596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A8E781-A9B6-4B4D-814B-B96522324098}"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D42ADC6-DDB7-46E0-BDDB-C93205AE915D}"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This and the following slide build the Circular-Flow Diagram piece by piece.  </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1209958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F24824-BD00-43A7-892E-FAC2D4C09A3E}" type="slidenum">
              <a:rPr lang="en-US">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945B6EA-578C-4189-9448-834B11A29A35}"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a:normAutofit fontScale="92500" lnSpcReduction="20000"/>
          </a:bodyPr>
          <a:lstStyle/>
          <a:p>
            <a:pPr eaLnBrk="1" hangingPunct="1">
              <a:lnSpc>
                <a:spcPct val="100000"/>
              </a:lnSpc>
              <a:spcBef>
                <a:spcPct val="0"/>
              </a:spcBef>
            </a:pPr>
            <a:r>
              <a:rPr lang="en-US" sz="1800" smtClean="0">
                <a:latin typeface="Arial" charset="0"/>
              </a:rPr>
              <a:t>In this diagram, the green arrows represent flows of income/payments.  The red arrows represent flows of goods &amp; services (including services of the factors of production in the lower half of the diagram).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To keep the graph simple, we have omitted the government, financial system, and foreign sector, as discussed on the next slide.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b="1" i="1" smtClean="0">
                <a:latin typeface="Arial" charset="0"/>
              </a:rPr>
              <a:t>Changing the animation on this slide:</a:t>
            </a:r>
          </a:p>
          <a:p>
            <a:pPr eaLnBrk="1" hangingPunct="1">
              <a:lnSpc>
                <a:spcPct val="100000"/>
              </a:lnSpc>
              <a:spcBef>
                <a:spcPct val="0"/>
              </a:spcBef>
            </a:pPr>
            <a:r>
              <a:rPr lang="en-US" sz="1800" smtClean="0">
                <a:latin typeface="Arial" charset="0"/>
              </a:rPr>
              <a:t>If you wish, you can easily change the order in which the markets and arrows appear.  From the “Slide Show” drop-down menu, choose “Custom Animation…”  Then, a box will appear (maybe along the right-hand-side of your PowerPoint window) that allows you to modify the order in which things appear (as well as other aspects of the animation).  For further information, open PowerPoint help and search on “change the sequence of animations.” </a:t>
            </a:r>
          </a:p>
        </p:txBody>
      </p:sp>
    </p:spTree>
    <p:extLst>
      <p:ext uri="{BB962C8B-B14F-4D97-AF65-F5344CB8AC3E}">
        <p14:creationId xmlns:p14="http://schemas.microsoft.com/office/powerpoint/2010/main" val="1345492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3F6B28-B557-49D7-A78D-E883B81F19E0}"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48B0A82-6646-4D4B-9C82-AD3911627559}"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In future chapters, we will study the role of each of these in greater detail.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We could draw a more complicated circular flow diagram that includes the government, financial system, and foreign sector.  Including them, however, would not change the basic conclusion that GDP simultaneously measures the country’s total income, expenditure, revenue, and factor payments.  </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954788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52C1C1-C9E8-4948-9263-7A9D95D2F57A}" type="slidenum">
              <a:rPr lang="en-US">
                <a:ea typeface="ＭＳ Ｐゴシック" charset="-128"/>
                <a:cs typeface="ＭＳ Ｐゴシック" charset="-128"/>
              </a:rPr>
              <a:pPr fontAlgn="base">
                <a:spcBef>
                  <a:spcPct val="0"/>
                </a:spcBef>
                <a:spcAft>
                  <a:spcPct val="0"/>
                </a:spcAft>
                <a:defRPr/>
              </a:pPr>
              <a:t>8</a:t>
            </a:fld>
            <a:endParaRPr lang="en-US">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1AEB350-4354-4AC7-B256-70D7C14EF865}"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141291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23</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Measuring </a:t>
            </a:r>
            <a:r>
              <a:rPr lang="en-US" sz="4800" dirty="0">
                <a:solidFill>
                  <a:prstClr val="black"/>
                </a:solidFill>
                <a:latin typeface="Times New Roman" pitchFamily="18" charset="0"/>
                <a:ea typeface="+mn-ea"/>
                <a:cs typeface="Times New Roman" pitchFamily="18" charset="0"/>
              </a:rPr>
              <a:t>a </a:t>
            </a:r>
            <a:r>
              <a:rPr lang="en-US" sz="4800" dirty="0" smtClean="0">
                <a:solidFill>
                  <a:prstClr val="black"/>
                </a:solidFill>
                <a:latin typeface="Times New Roman" pitchFamily="18" charset="0"/>
                <a:ea typeface="+mn-ea"/>
                <a:cs typeface="Times New Roman" pitchFamily="18" charset="0"/>
              </a:rPr>
              <a:t>Nation’s</a:t>
            </a:r>
            <a:r>
              <a:rPr lang="en-US" sz="4800" baseline="0" dirty="0" smtClean="0">
                <a:solidFill>
                  <a:prstClr val="black"/>
                </a:solidFill>
                <a:latin typeface="Times New Roman" pitchFamily="18" charset="0"/>
                <a:ea typeface="+mn-ea"/>
                <a:cs typeface="Times New Roman" pitchFamily="18" charset="0"/>
              </a:rPr>
              <a:t> </a:t>
            </a:r>
            <a:r>
              <a:rPr lang="en-US" sz="4800" dirty="0" smtClean="0">
                <a:solidFill>
                  <a:prstClr val="black"/>
                </a:solidFill>
                <a:latin typeface="Times New Roman" pitchFamily="18" charset="0"/>
                <a:ea typeface="+mn-ea"/>
                <a:cs typeface="Times New Roman" pitchFamily="18" charset="0"/>
              </a:rPr>
              <a:t>Income</a:t>
            </a:r>
            <a:endParaRPr lang="en-US" sz="4800" dirty="0">
              <a:solidFill>
                <a:prstClr val="black"/>
              </a:solidFill>
              <a:latin typeface="Times New Roman" pitchFamily="18" charset="0"/>
              <a:ea typeface="+mn-ea"/>
              <a:cs typeface="Times New Roman" pitchFamily="18" charset="0"/>
            </a:endParaRPr>
          </a:p>
        </p:txBody>
      </p:sp>
      <p:sp>
        <p:nvSpPr>
          <p:cNvPr id="4" name="TextBox 3"/>
          <p:cNvSpPr txBox="1"/>
          <p:nvPr userDrawn="1"/>
        </p:nvSpPr>
        <p:spPr>
          <a:xfrm>
            <a:off x="-11113" y="6500813"/>
            <a:ext cx="58023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1113" y="6500813"/>
            <a:ext cx="58785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40658D50-BFA5-4DD7-A724-48A4C6470DE5}"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6" name="TextBox 5"/>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943EBE65-FE53-47FD-B343-DCE7C8D293F3}"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1113" y="6500813"/>
            <a:ext cx="58023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E4F30D56-6D67-4C9E-8647-48246AF03C6E}"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2D9B4C5D-A9F7-47C5-8CFF-97C07876AF34}"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5175250" y="1006475"/>
            <a:ext cx="803275" cy="596900"/>
          </a:xfrm>
          <a:prstGeom prst="rect">
            <a:avLst/>
          </a:prstGeom>
          <a:solidFill>
            <a:srgbClr val="CC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5602" name="Rectangle 3"/>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5366" name="Rectangle 4"/>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140294" name="Text Box 6"/>
          <p:cNvSpPr txBox="1">
            <a:spLocks noChangeArrowheads="1"/>
          </p:cNvSpPr>
          <p:nvPr/>
        </p:nvSpPr>
        <p:spPr bwMode="auto">
          <a:xfrm>
            <a:off x="357188" y="2971801"/>
            <a:ext cx="7910512" cy="3371850"/>
          </a:xfrm>
          <a:prstGeom prst="rect">
            <a:avLst/>
          </a:prstGeom>
          <a:noFill/>
          <a:ln w="9525">
            <a:noFill/>
            <a:miter lim="800000"/>
            <a:headEnd/>
            <a:tailEnd/>
          </a:ln>
        </p:spPr>
        <p:txBody>
          <a:bodyPr>
            <a:prstTxWarp prst="textNoShape">
              <a:avLst/>
            </a:prstTxWarp>
          </a:bodyPr>
          <a:lstStyle/>
          <a:p>
            <a:pPr>
              <a:lnSpc>
                <a:spcPct val="110000"/>
              </a:lnSpc>
              <a:spcBef>
                <a:spcPct val="30000"/>
              </a:spcBef>
            </a:pPr>
            <a:r>
              <a:rPr lang="en-US" sz="2800" b="1" i="1" dirty="0" smtClean="0">
                <a:solidFill>
                  <a:srgbClr val="008080"/>
                </a:solidFill>
                <a:cs typeface="Arial" charset="0"/>
              </a:rPr>
              <a:t>Final goods</a:t>
            </a:r>
            <a:r>
              <a:rPr lang="en-US" sz="2800" i="1" dirty="0" smtClean="0">
                <a:solidFill>
                  <a:srgbClr val="008080"/>
                </a:solidFill>
                <a:cs typeface="Arial" charset="0"/>
              </a:rPr>
              <a:t>:</a:t>
            </a:r>
            <a:r>
              <a:rPr lang="en-US" sz="2800" b="1" i="1" dirty="0" smtClean="0">
                <a:solidFill>
                  <a:srgbClr val="008080"/>
                </a:solidFill>
                <a:effectLst>
                  <a:outerShdw blurRad="38100" dist="38100" dir="2700000" algn="tl">
                    <a:srgbClr val="C0C0C0"/>
                  </a:outerShdw>
                </a:effectLst>
                <a:cs typeface="Arial" charset="0"/>
              </a:rPr>
              <a:t> </a:t>
            </a:r>
            <a:r>
              <a:rPr lang="en-US" sz="2800" i="1" dirty="0" smtClean="0">
                <a:solidFill>
                  <a:srgbClr val="008080"/>
                </a:solidFill>
                <a:cs typeface="Arial" charset="0"/>
              </a:rPr>
              <a:t>intended for the end user.</a:t>
            </a:r>
          </a:p>
          <a:p>
            <a:pPr>
              <a:lnSpc>
                <a:spcPct val="110000"/>
              </a:lnSpc>
              <a:spcBef>
                <a:spcPct val="30000"/>
              </a:spcBef>
            </a:pPr>
            <a:r>
              <a:rPr lang="en-US" sz="2800" b="1" i="1" dirty="0" smtClean="0">
                <a:solidFill>
                  <a:srgbClr val="008080"/>
                </a:solidFill>
                <a:ea typeface="Arial" charset="0"/>
                <a:cs typeface="Arial" charset="0"/>
              </a:rPr>
              <a:t>Intermediate </a:t>
            </a:r>
            <a:r>
              <a:rPr lang="en-US" sz="2800" b="1" i="1" dirty="0">
                <a:solidFill>
                  <a:srgbClr val="008080"/>
                </a:solidFill>
                <a:ea typeface="Arial" charset="0"/>
                <a:cs typeface="Arial" charset="0"/>
              </a:rPr>
              <a:t>goods</a:t>
            </a:r>
            <a:r>
              <a:rPr lang="en-US" sz="2800" i="1" dirty="0">
                <a:solidFill>
                  <a:srgbClr val="008080"/>
                </a:solidFill>
                <a:ea typeface="Arial" charset="0"/>
                <a:cs typeface="Arial" charset="0"/>
              </a:rPr>
              <a:t>: used as components </a:t>
            </a:r>
            <a:br>
              <a:rPr lang="en-US" sz="2800" i="1" dirty="0">
                <a:solidFill>
                  <a:srgbClr val="008080"/>
                </a:solidFill>
                <a:ea typeface="Arial" charset="0"/>
                <a:cs typeface="Arial" charset="0"/>
              </a:rPr>
            </a:br>
            <a:r>
              <a:rPr lang="en-US" sz="2800" i="1" dirty="0">
                <a:solidFill>
                  <a:srgbClr val="008080"/>
                </a:solidFill>
                <a:ea typeface="Arial" charset="0"/>
                <a:cs typeface="Arial" charset="0"/>
              </a:rPr>
              <a:t>or ingredients in the production of other </a:t>
            </a:r>
            <a:r>
              <a:rPr lang="en-US" sz="2800" i="1" dirty="0" smtClean="0">
                <a:solidFill>
                  <a:srgbClr val="008080"/>
                </a:solidFill>
                <a:ea typeface="Arial" charset="0"/>
                <a:cs typeface="Arial" charset="0"/>
              </a:rPr>
              <a:t>goods.  </a:t>
            </a:r>
            <a:endParaRPr lang="en-US" sz="2800" i="1" dirty="0">
              <a:solidFill>
                <a:srgbClr val="008080"/>
              </a:solidFill>
              <a:ea typeface="Arial" charset="0"/>
              <a:cs typeface="Arial" charset="0"/>
            </a:endParaRPr>
          </a:p>
          <a:p>
            <a:pPr>
              <a:lnSpc>
                <a:spcPct val="110000"/>
              </a:lnSpc>
              <a:spcBef>
                <a:spcPct val="30000"/>
              </a:spcBef>
            </a:pPr>
            <a:r>
              <a:rPr lang="en-US" sz="2800" i="1" dirty="0">
                <a:solidFill>
                  <a:srgbClr val="008080"/>
                </a:solidFill>
                <a:ea typeface="Arial" charset="0"/>
                <a:cs typeface="Arial" charset="0"/>
              </a:rPr>
              <a:t>GDP only includes final goods—they already embody the value of the intermediate goods </a:t>
            </a:r>
            <a:br>
              <a:rPr lang="en-US" sz="2800" i="1" dirty="0">
                <a:solidFill>
                  <a:srgbClr val="008080"/>
                </a:solidFill>
                <a:ea typeface="Arial" charset="0"/>
                <a:cs typeface="Arial" charset="0"/>
              </a:rPr>
            </a:br>
            <a:r>
              <a:rPr lang="en-US" sz="2800" i="1" dirty="0">
                <a:solidFill>
                  <a:srgbClr val="008080"/>
                </a:solidFill>
                <a:ea typeface="Arial" charset="0"/>
                <a:cs typeface="Arial" charset="0"/>
              </a:rPr>
              <a:t>used in their production.</a:t>
            </a:r>
          </a:p>
        </p:txBody>
      </p:sp>
      <p:sp>
        <p:nvSpPr>
          <p:cNvPr id="25606"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4">
                                            <p:txEl>
                                              <p:pRg st="0" end="0"/>
                                            </p:txEl>
                                          </p:spTgt>
                                        </p:tgtEl>
                                        <p:attrNameLst>
                                          <p:attrName>style.visibility</p:attrName>
                                        </p:attrNameLst>
                                      </p:cBhvr>
                                      <p:to>
                                        <p:strVal val="visible"/>
                                      </p:to>
                                    </p:set>
                                    <p:animEffect transition="in" filter="wipe(left)">
                                      <p:cBhvr>
                                        <p:cTn id="7" dur="500"/>
                                        <p:tgtEl>
                                          <p:spTgt spid="1402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4">
                                            <p:txEl>
                                              <p:pRg st="1" end="1"/>
                                            </p:txEl>
                                          </p:spTgt>
                                        </p:tgtEl>
                                        <p:attrNameLst>
                                          <p:attrName>style.visibility</p:attrName>
                                        </p:attrNameLst>
                                      </p:cBhvr>
                                      <p:to>
                                        <p:strVal val="visible"/>
                                      </p:to>
                                    </p:set>
                                    <p:animEffect transition="in" filter="wipe(left)">
                                      <p:cBhvr>
                                        <p:cTn id="12" dur="500"/>
                                        <p:tgtEl>
                                          <p:spTgt spid="1402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294">
                                            <p:txEl>
                                              <p:pRg st="2" end="2"/>
                                            </p:txEl>
                                          </p:spTgt>
                                        </p:tgtEl>
                                        <p:attrNameLst>
                                          <p:attrName>style.visibility</p:attrName>
                                        </p:attrNameLst>
                                      </p:cBhvr>
                                      <p:to>
                                        <p:strVal val="visible"/>
                                      </p:to>
                                    </p:set>
                                    <p:animEffect transition="in" filter="wipe(left)">
                                      <p:cBhvr>
                                        <p:cTn id="17" dur="500"/>
                                        <p:tgtEl>
                                          <p:spTgt spid="1402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322388" y="1579563"/>
            <a:ext cx="1479550" cy="582612"/>
          </a:xfrm>
          <a:prstGeom prst="rect">
            <a:avLst/>
          </a:prstGeom>
          <a:solidFill>
            <a:srgbClr val="FFD9D9"/>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7650" name="Rectangle 3"/>
          <p:cNvSpPr>
            <a:spLocks noChangeArrowheads="1"/>
          </p:cNvSpPr>
          <p:nvPr/>
        </p:nvSpPr>
        <p:spPr bwMode="auto">
          <a:xfrm>
            <a:off x="5975350" y="1033463"/>
            <a:ext cx="1125538" cy="596900"/>
          </a:xfrm>
          <a:prstGeom prst="rect">
            <a:avLst/>
          </a:prstGeom>
          <a:solidFill>
            <a:srgbClr val="FFD9D9"/>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7651" name="Rectangle 10"/>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6391" name="Rectangle 5"/>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86022" name="Text Box 6"/>
          <p:cNvSpPr txBox="1">
            <a:spLocks noChangeArrowheads="1"/>
          </p:cNvSpPr>
          <p:nvPr/>
        </p:nvSpPr>
        <p:spPr bwMode="auto">
          <a:xfrm>
            <a:off x="363538" y="3092450"/>
            <a:ext cx="8369300" cy="1136650"/>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dirty="0">
                <a:solidFill>
                  <a:srgbClr val="008080"/>
                </a:solidFill>
                <a:ea typeface="Arial" charset="0"/>
                <a:cs typeface="Arial" charset="0"/>
              </a:rPr>
              <a:t>GDP </a:t>
            </a:r>
            <a:r>
              <a:rPr lang="en-US" sz="2800" i="1" dirty="0" smtClean="0">
                <a:solidFill>
                  <a:srgbClr val="008080"/>
                </a:solidFill>
                <a:ea typeface="Arial" charset="0"/>
                <a:cs typeface="Arial" charset="0"/>
              </a:rPr>
              <a:t>includes:</a:t>
            </a:r>
          </a:p>
          <a:p>
            <a:pPr>
              <a:lnSpc>
                <a:spcPct val="110000"/>
              </a:lnSpc>
              <a:spcBef>
                <a:spcPct val="25000"/>
              </a:spcBef>
            </a:pPr>
            <a:r>
              <a:rPr lang="en-US" sz="2800" i="1" dirty="0" smtClean="0">
                <a:solidFill>
                  <a:srgbClr val="008080"/>
                </a:solidFill>
                <a:ea typeface="Arial" charset="0"/>
                <a:cs typeface="Arial" charset="0"/>
              </a:rPr>
              <a:t>- </a:t>
            </a:r>
            <a:r>
              <a:rPr lang="en-US" sz="2800" i="1" dirty="0">
                <a:solidFill>
                  <a:srgbClr val="008080"/>
                </a:solidFill>
                <a:ea typeface="Arial" charset="0"/>
                <a:cs typeface="Arial" charset="0"/>
              </a:rPr>
              <a:t>tangible goods</a:t>
            </a:r>
            <a:r>
              <a:rPr lang="en-US" sz="2800" i="1" dirty="0" smtClean="0">
                <a:solidFill>
                  <a:srgbClr val="008080"/>
                </a:solidFill>
                <a:ea typeface="Arial" charset="0"/>
                <a:cs typeface="Arial" charset="0"/>
              </a:rPr>
              <a:t> (</a:t>
            </a:r>
            <a:r>
              <a:rPr lang="en-US" sz="2800" i="1" dirty="0">
                <a:solidFill>
                  <a:srgbClr val="008080"/>
                </a:solidFill>
                <a:ea typeface="Arial" charset="0"/>
                <a:cs typeface="Arial" charset="0"/>
              </a:rPr>
              <a:t>like DVDs, mountain bikes</a:t>
            </a:r>
            <a:r>
              <a:rPr lang="en-US" sz="2800" i="1" dirty="0" smtClean="0">
                <a:solidFill>
                  <a:srgbClr val="008080"/>
                </a:solidFill>
                <a:ea typeface="Arial" charset="0"/>
                <a:cs typeface="Arial" charset="0"/>
              </a:rPr>
              <a:t>).</a:t>
            </a:r>
            <a:endParaRPr lang="en-US" sz="2800" i="1" dirty="0">
              <a:solidFill>
                <a:srgbClr val="008080"/>
              </a:solidFill>
              <a:ea typeface="Arial" charset="0"/>
              <a:cs typeface="Arial" charset="0"/>
            </a:endParaRPr>
          </a:p>
        </p:txBody>
      </p:sp>
      <p:sp>
        <p:nvSpPr>
          <p:cNvPr id="86024" name="Text Box 8"/>
          <p:cNvSpPr txBox="1">
            <a:spLocks noChangeArrowheads="1"/>
          </p:cNvSpPr>
          <p:nvPr/>
        </p:nvSpPr>
        <p:spPr bwMode="auto">
          <a:xfrm>
            <a:off x="373063" y="4173538"/>
            <a:ext cx="8369300" cy="1122362"/>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dirty="0" smtClean="0">
                <a:solidFill>
                  <a:srgbClr val="008080"/>
                </a:solidFill>
                <a:ea typeface="Arial" charset="0"/>
                <a:cs typeface="Arial" charset="0"/>
              </a:rPr>
              <a:t>- intangible </a:t>
            </a:r>
            <a:r>
              <a:rPr lang="en-US" sz="2800" i="1" dirty="0">
                <a:solidFill>
                  <a:srgbClr val="008080"/>
                </a:solidFill>
                <a:ea typeface="Arial" charset="0"/>
                <a:cs typeface="Arial" charset="0"/>
              </a:rPr>
              <a:t>services</a:t>
            </a:r>
            <a:r>
              <a:rPr lang="en-US" sz="2800" i="1" dirty="0" smtClean="0">
                <a:solidFill>
                  <a:srgbClr val="008080"/>
                </a:solidFill>
                <a:ea typeface="Arial" charset="0"/>
                <a:cs typeface="Arial" charset="0"/>
              </a:rPr>
              <a:t> (</a:t>
            </a:r>
            <a:r>
              <a:rPr lang="en-US" sz="2800" i="1" dirty="0">
                <a:solidFill>
                  <a:srgbClr val="008080"/>
                </a:solidFill>
                <a:ea typeface="Arial" charset="0"/>
                <a:cs typeface="Arial" charset="0"/>
              </a:rPr>
              <a:t>dry cleaning, concerts, cell phone service).</a:t>
            </a:r>
          </a:p>
        </p:txBody>
      </p:sp>
      <p:sp>
        <p:nvSpPr>
          <p:cNvPr id="27655" name="Line 12"/>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wipe(left)">
                                      <p:cBhvr>
                                        <p:cTn id="7" dur="500"/>
                                        <p:tgtEl>
                                          <p:spTgt spid="860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8"/>
                                        </p:tgtEl>
                                        <p:attrNameLst>
                                          <p:attrName>style.visibility</p:attrName>
                                        </p:attrNameLst>
                                      </p:cBhvr>
                                      <p:to>
                                        <p:strVal val="visible"/>
                                      </p:to>
                                    </p:set>
                                    <p:animEffect transition="in" filter="fade">
                                      <p:cBhvr>
                                        <p:cTn id="12" dur="500"/>
                                        <p:tgtEl>
                                          <p:spTgt spid="8601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6024"/>
                                        </p:tgtEl>
                                        <p:attrNameLst>
                                          <p:attrName>style.visibility</p:attrName>
                                        </p:attrNameLst>
                                      </p:cBhvr>
                                      <p:to>
                                        <p:strVal val="visible"/>
                                      </p:to>
                                    </p:set>
                                    <p:animEffect transition="in" filter="wipe(left)">
                                      <p:cBhvr>
                                        <p:cTn id="16"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22" grpId="0"/>
      <p:bldP spid="860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2806700" y="1579563"/>
            <a:ext cx="1698625" cy="566737"/>
          </a:xfrm>
          <a:prstGeom prst="rect">
            <a:avLst/>
          </a:prstGeom>
          <a:solidFill>
            <a:srgbClr val="CCFFFF"/>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9698" name="Rectangle 8"/>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7414" name="Rectangle 4"/>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88069" name="Text Box 5"/>
          <p:cNvSpPr txBox="1">
            <a:spLocks noChangeArrowheads="1"/>
          </p:cNvSpPr>
          <p:nvPr/>
        </p:nvSpPr>
        <p:spPr bwMode="auto">
          <a:xfrm>
            <a:off x="363538" y="3092450"/>
            <a:ext cx="8369300" cy="1111250"/>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dirty="0">
                <a:solidFill>
                  <a:srgbClr val="008080"/>
                </a:solidFill>
                <a:ea typeface="Arial" charset="0"/>
                <a:cs typeface="Arial" charset="0"/>
              </a:rPr>
              <a:t>GDP includes currently produced goods,</a:t>
            </a:r>
            <a:r>
              <a:rPr lang="en-US" sz="2800" i="1" dirty="0" smtClean="0">
                <a:solidFill>
                  <a:srgbClr val="008080"/>
                </a:solidFill>
                <a:ea typeface="Arial" charset="0"/>
                <a:cs typeface="Arial" charset="0"/>
              </a:rPr>
              <a:t> not </a:t>
            </a:r>
            <a:r>
              <a:rPr lang="en-US" sz="2800" i="1" dirty="0">
                <a:solidFill>
                  <a:srgbClr val="008080"/>
                </a:solidFill>
                <a:ea typeface="Arial" charset="0"/>
                <a:cs typeface="Arial" charset="0"/>
              </a:rPr>
              <a:t>goods produced in the past.</a:t>
            </a:r>
          </a:p>
        </p:txBody>
      </p:sp>
      <p:sp>
        <p:nvSpPr>
          <p:cNvPr id="29701"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wipe(left)">
                                      <p:cBhvr>
                                        <p:cTn id="7"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4486275" y="1597025"/>
            <a:ext cx="2774950" cy="558800"/>
          </a:xfrm>
          <a:prstGeom prst="rect">
            <a:avLst/>
          </a:prstGeom>
          <a:solidFill>
            <a:srgbClr val="DEBDFF"/>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31746" name="Rectangle 8"/>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8438" name="Rectangle 4"/>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90117"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a:solidFill>
                  <a:srgbClr val="008080"/>
                </a:solidFill>
                <a:ea typeface="Arial" charset="0"/>
                <a:cs typeface="Arial" charset="0"/>
              </a:rPr>
              <a:t>GDP measures the value of production that occurs within a country’s borders, whether done by its own citizens or by foreigners located there.  </a:t>
            </a:r>
          </a:p>
        </p:txBody>
      </p:sp>
      <p:sp>
        <p:nvSpPr>
          <p:cNvPr id="31749"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wipe(left)">
                                      <p:cBhvr>
                                        <p:cTn id="7" dur="5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1295400" y="2138363"/>
            <a:ext cx="4260850" cy="558800"/>
          </a:xfrm>
          <a:prstGeom prst="rect">
            <a:avLst/>
          </a:prstGeom>
          <a:solidFill>
            <a:srgbClr val="FFCC99"/>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33794" name="Rectangle 8"/>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9462" name="Rectangle 4"/>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92165"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dirty="0">
                <a:solidFill>
                  <a:srgbClr val="008080"/>
                </a:solidFill>
                <a:ea typeface="Arial" charset="0"/>
                <a:cs typeface="Arial" charset="0"/>
              </a:rPr>
              <a:t>Usually a year or a quarter (3 months</a:t>
            </a:r>
            <a:r>
              <a:rPr lang="en-US" sz="2800" i="1" dirty="0" smtClean="0">
                <a:solidFill>
                  <a:srgbClr val="008080"/>
                </a:solidFill>
                <a:ea typeface="Arial" charset="0"/>
                <a:cs typeface="Arial" charset="0"/>
              </a:rPr>
              <a:t>). </a:t>
            </a:r>
            <a:endParaRPr lang="en-US" sz="2800" i="1" dirty="0">
              <a:solidFill>
                <a:srgbClr val="008080"/>
              </a:solidFill>
              <a:ea typeface="Arial" charset="0"/>
              <a:cs typeface="Arial" charset="0"/>
            </a:endParaRPr>
          </a:p>
        </p:txBody>
      </p:sp>
      <p:sp>
        <p:nvSpPr>
          <p:cNvPr id="33797"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wipe(left)">
                                      <p:cBhvr>
                                        <p:cTn id="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342900" y="257175"/>
            <a:ext cx="8410575" cy="587375"/>
          </a:xfrm>
        </p:spPr>
        <p:txBody>
          <a:bodyPr rtlCol="0">
            <a:normAutofit fontScale="90000"/>
          </a:bodyPr>
          <a:lstStyle/>
          <a:p>
            <a:pPr eaLnBrk="1" fontAlgn="auto" hangingPunct="1">
              <a:spcAft>
                <a:spcPts val="0"/>
              </a:spcAft>
              <a:defRPr/>
            </a:pPr>
            <a:r>
              <a:rPr lang="en-US" smtClean="0"/>
              <a:t>The Components of GDP</a:t>
            </a:r>
          </a:p>
        </p:txBody>
      </p:sp>
      <p:sp>
        <p:nvSpPr>
          <p:cNvPr id="94211" name="Rectangle 3"/>
          <p:cNvSpPr>
            <a:spLocks noGrp="1" noChangeArrowheads="1"/>
          </p:cNvSpPr>
          <p:nvPr>
            <p:ph type="body" idx="4294967295"/>
          </p:nvPr>
        </p:nvSpPr>
        <p:spPr>
          <a:xfrm>
            <a:off x="303213" y="906463"/>
            <a:ext cx="8378825" cy="4538662"/>
          </a:xfrm>
        </p:spPr>
        <p:txBody>
          <a:bodyPr/>
          <a:lstStyle/>
          <a:p>
            <a:pPr eaLnBrk="1" hangingPunct="1">
              <a:spcBef>
                <a:spcPct val="25000"/>
              </a:spcBef>
            </a:pPr>
            <a:r>
              <a:rPr lang="en-US" dirty="0" smtClean="0"/>
              <a:t>Recall:  GDP is total spending. </a:t>
            </a:r>
          </a:p>
          <a:p>
            <a:pPr eaLnBrk="1" hangingPunct="1"/>
            <a:r>
              <a:rPr lang="en-US" dirty="0" smtClean="0"/>
              <a:t>Four components:</a:t>
            </a:r>
          </a:p>
          <a:p>
            <a:pPr lvl="1" eaLnBrk="1" hangingPunct="1"/>
            <a:r>
              <a:rPr lang="en-US" sz="2800" dirty="0" smtClean="0"/>
              <a:t>Consumption (</a:t>
            </a:r>
            <a:r>
              <a:rPr lang="en-US" sz="2800" b="1" dirty="0" smtClean="0">
                <a:latin typeface="Tahoma" charset="0"/>
              </a:rPr>
              <a:t>C</a:t>
            </a:r>
            <a:r>
              <a:rPr lang="en-US" sz="2800" dirty="0" smtClean="0"/>
              <a:t>)</a:t>
            </a:r>
          </a:p>
          <a:p>
            <a:pPr lvl="1" eaLnBrk="1" hangingPunct="1"/>
            <a:r>
              <a:rPr lang="en-US" sz="2800" dirty="0" smtClean="0"/>
              <a:t>Investment (</a:t>
            </a:r>
            <a:r>
              <a:rPr lang="en-US" sz="2800" b="1" dirty="0" smtClean="0">
                <a:latin typeface="Tahoma" charset="0"/>
              </a:rPr>
              <a:t>I</a:t>
            </a:r>
            <a:r>
              <a:rPr lang="en-US" sz="2800" dirty="0" smtClean="0"/>
              <a:t>)</a:t>
            </a:r>
          </a:p>
          <a:p>
            <a:pPr lvl="1" eaLnBrk="1" hangingPunct="1"/>
            <a:r>
              <a:rPr lang="en-US" sz="2800" dirty="0" smtClean="0"/>
              <a:t>Government Purchases (</a:t>
            </a:r>
            <a:r>
              <a:rPr lang="en-US" sz="2800" b="1" dirty="0" smtClean="0">
                <a:latin typeface="Tahoma" charset="0"/>
              </a:rPr>
              <a:t>G</a:t>
            </a:r>
            <a:r>
              <a:rPr lang="en-US" sz="2800" dirty="0" smtClean="0"/>
              <a:t>)</a:t>
            </a:r>
          </a:p>
          <a:p>
            <a:pPr lvl="1" eaLnBrk="1" hangingPunct="1"/>
            <a:r>
              <a:rPr lang="en-US" sz="2800" dirty="0" smtClean="0"/>
              <a:t>Net Exports (</a:t>
            </a:r>
            <a:r>
              <a:rPr lang="en-US" sz="2800" b="1" dirty="0" smtClean="0">
                <a:latin typeface="Tahoma" charset="0"/>
              </a:rPr>
              <a:t>NX</a:t>
            </a:r>
            <a:r>
              <a:rPr lang="en-US" sz="2800" dirty="0" smtClean="0"/>
              <a:t>)</a:t>
            </a:r>
          </a:p>
          <a:p>
            <a:pPr eaLnBrk="1" hangingPunct="1"/>
            <a:r>
              <a:rPr lang="en-US" dirty="0" smtClean="0"/>
              <a:t>These components add up to GDP (denoted </a:t>
            </a:r>
            <a:r>
              <a:rPr lang="en-US" b="1" dirty="0" smtClean="0">
                <a:latin typeface="Tahoma" charset="0"/>
              </a:rPr>
              <a:t>Y</a:t>
            </a:r>
            <a:r>
              <a:rPr lang="en-US" dirty="0" smtClean="0"/>
              <a:t>):</a:t>
            </a:r>
          </a:p>
        </p:txBody>
      </p:sp>
      <p:sp>
        <p:nvSpPr>
          <p:cNvPr id="94213" name="Text Box 5"/>
          <p:cNvSpPr txBox="1">
            <a:spLocks noChangeArrowheads="1"/>
          </p:cNvSpPr>
          <p:nvPr/>
        </p:nvSpPr>
        <p:spPr bwMode="auto">
          <a:xfrm>
            <a:off x="1827213" y="5014913"/>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ct val="50000"/>
              </a:spcBef>
              <a:spcAft>
                <a:spcPts val="0"/>
              </a:spcAft>
              <a:defRPr/>
            </a:pPr>
            <a:r>
              <a:rPr lang="en-US" sz="3000" b="1">
                <a:latin typeface="Tahoma" pitchFamily="34" charset="0"/>
                <a:ea typeface="+mn-ea"/>
                <a:cs typeface="Arial" charset="0"/>
              </a:rPr>
              <a:t>Y  =  C  +  I  +  G  +  NX</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left)">
                                      <p:cBhvr>
                                        <p:cTn id="12" dur="500"/>
                                        <p:tgtEl>
                                          <p:spTgt spid="9421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ipe(left)">
                                      <p:cBhvr>
                                        <p:cTn id="15" dur="500"/>
                                        <p:tgtEl>
                                          <p:spTgt spid="9421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4211">
                                            <p:txEl>
                                              <p:pRg st="3" end="3"/>
                                            </p:txEl>
                                          </p:spTgt>
                                        </p:tgtEl>
                                        <p:attrNameLst>
                                          <p:attrName>style.visibility</p:attrName>
                                        </p:attrNameLst>
                                      </p:cBhvr>
                                      <p:to>
                                        <p:strVal val="visible"/>
                                      </p:to>
                                    </p:set>
                                    <p:animEffect transition="in" filter="wipe(left)">
                                      <p:cBhvr>
                                        <p:cTn id="18" dur="500"/>
                                        <p:tgtEl>
                                          <p:spTgt spid="9421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4211">
                                            <p:txEl>
                                              <p:pRg st="4" end="4"/>
                                            </p:txEl>
                                          </p:spTgt>
                                        </p:tgtEl>
                                        <p:attrNameLst>
                                          <p:attrName>style.visibility</p:attrName>
                                        </p:attrNameLst>
                                      </p:cBhvr>
                                      <p:to>
                                        <p:strVal val="visible"/>
                                      </p:to>
                                    </p:set>
                                    <p:animEffect transition="in" filter="wipe(left)">
                                      <p:cBhvr>
                                        <p:cTn id="21" dur="500"/>
                                        <p:tgtEl>
                                          <p:spTgt spid="9421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4211">
                                            <p:txEl>
                                              <p:pRg st="5" end="5"/>
                                            </p:txEl>
                                          </p:spTgt>
                                        </p:tgtEl>
                                        <p:attrNameLst>
                                          <p:attrName>style.visibility</p:attrName>
                                        </p:attrNameLst>
                                      </p:cBhvr>
                                      <p:to>
                                        <p:strVal val="visible"/>
                                      </p:to>
                                    </p:set>
                                    <p:animEffect transition="in" filter="wipe(left)">
                                      <p:cBhvr>
                                        <p:cTn id="24" dur="500"/>
                                        <p:tgtEl>
                                          <p:spTgt spid="9421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4211">
                                            <p:txEl>
                                              <p:pRg st="6" end="6"/>
                                            </p:txEl>
                                          </p:spTgt>
                                        </p:tgtEl>
                                        <p:attrNameLst>
                                          <p:attrName>style.visibility</p:attrName>
                                        </p:attrNameLst>
                                      </p:cBhvr>
                                      <p:to>
                                        <p:strVal val="visible"/>
                                      </p:to>
                                    </p:set>
                                    <p:animEffect transition="in" filter="wipe(left)">
                                      <p:cBhvr>
                                        <p:cTn id="29" dur="500"/>
                                        <p:tgtEl>
                                          <p:spTgt spid="94211">
                                            <p:txEl>
                                              <p:pRg st="6" end="6"/>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94213"/>
                                        </p:tgtEl>
                                        <p:attrNameLst>
                                          <p:attrName>style.visibility</p:attrName>
                                        </p:attrNameLst>
                                      </p:cBhvr>
                                      <p:to>
                                        <p:strVal val="visible"/>
                                      </p:to>
                                    </p:set>
                                    <p:animEffect transition="in" filter="fade">
                                      <p:cBhvr>
                                        <p:cTn id="33" dur="5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4"/>
      <p:bldP spid="942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Consumption (C)</a:t>
            </a:r>
          </a:p>
        </p:txBody>
      </p:sp>
      <p:sp>
        <p:nvSpPr>
          <p:cNvPr id="2150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is total spending by households on goods and services.  </a:t>
            </a:r>
          </a:p>
          <a:p>
            <a:pPr eaLnBrk="1" hangingPunct="1">
              <a:buFont typeface="Wingdings" charset="2"/>
              <a:buChar char="§"/>
            </a:pPr>
            <a:r>
              <a:rPr lang="en-US" dirty="0" smtClean="0">
                <a:latin typeface="Arial" charset="0"/>
                <a:cs typeface="ＭＳ Ｐゴシック" charset="-128"/>
              </a:rPr>
              <a:t>Note on housing costs:  </a:t>
            </a:r>
            <a:endParaRPr lang="en-US" b="1" dirty="0" smtClean="0">
              <a:latin typeface="Arial" charset="0"/>
              <a:cs typeface="ＭＳ Ｐゴシック" charset="-128"/>
            </a:endParaRPr>
          </a:p>
          <a:p>
            <a:pPr lvl="1" eaLnBrk="1" hangingPunct="1">
              <a:spcBef>
                <a:spcPct val="25000"/>
              </a:spcBef>
              <a:buFont typeface="Wingdings" charset="2"/>
              <a:buChar char="§"/>
            </a:pPr>
            <a:r>
              <a:rPr lang="en-US" dirty="0" smtClean="0">
                <a:latin typeface="Arial" charset="0"/>
                <a:ea typeface="Arial" charset="0"/>
                <a:cs typeface="Arial" charset="0"/>
              </a:rPr>
              <a:t>For renters, consumption includes rent payments. </a:t>
            </a:r>
          </a:p>
          <a:p>
            <a:pPr lvl="1" eaLnBrk="1" hangingPunct="1">
              <a:spcBef>
                <a:spcPct val="25000"/>
              </a:spcBef>
              <a:buFont typeface="Wingdings" charset="2"/>
              <a:buChar char="§"/>
            </a:pPr>
            <a:r>
              <a:rPr lang="en-US" dirty="0" smtClean="0">
                <a:latin typeface="Arial" charset="0"/>
                <a:ea typeface="Arial" charset="0"/>
                <a:cs typeface="Arial" charset="0"/>
              </a:rPr>
              <a:t>For homeowners, consumption includes the imputed rental value of the house, but not the purchase price or mortgage payments.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Investment (I)</a:t>
            </a:r>
          </a:p>
        </p:txBody>
      </p:sp>
      <p:sp>
        <p:nvSpPr>
          <p:cNvPr id="2253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Investment is the total spending on goods that will be used in the future to produce more goods.  </a:t>
            </a:r>
          </a:p>
          <a:p>
            <a:pPr eaLnBrk="1" hangingPunct="1">
              <a:spcBef>
                <a:spcPct val="60000"/>
              </a:spcBef>
              <a:buFont typeface="Wingdings" charset="2"/>
              <a:buChar char="§"/>
            </a:pPr>
            <a:r>
              <a:rPr lang="en-US" dirty="0" smtClean="0">
                <a:latin typeface="Arial" charset="0"/>
                <a:cs typeface="ＭＳ Ｐゴシック" charset="-128"/>
              </a:rPr>
              <a:t>Investment includes spending on:</a:t>
            </a:r>
          </a:p>
          <a:p>
            <a:pPr lvl="1" eaLnBrk="1" hangingPunct="1">
              <a:buFont typeface="Wingdings" charset="2"/>
              <a:buChar char="§"/>
            </a:pPr>
            <a:r>
              <a:rPr lang="en-US" dirty="0" smtClean="0">
                <a:latin typeface="Arial" charset="0"/>
                <a:ea typeface="Arial" charset="0"/>
                <a:cs typeface="Arial" charset="0"/>
              </a:rPr>
              <a:t>capital equipment (e.g., machines, tools)</a:t>
            </a:r>
          </a:p>
          <a:p>
            <a:pPr lvl="1" eaLnBrk="1" hangingPunct="1">
              <a:buFont typeface="Wingdings" charset="2"/>
              <a:buChar char="§"/>
            </a:pPr>
            <a:r>
              <a:rPr lang="en-US" dirty="0" smtClean="0">
                <a:latin typeface="Arial" charset="0"/>
                <a:ea typeface="Arial" charset="0"/>
                <a:cs typeface="Arial" charset="0"/>
              </a:rPr>
              <a:t>structures (factories, office buildings, houses)</a:t>
            </a:r>
          </a:p>
          <a:p>
            <a:pPr lvl="1" eaLnBrk="1" hangingPunct="1">
              <a:buFont typeface="Wingdings" charset="2"/>
              <a:buChar char="§"/>
            </a:pPr>
            <a:r>
              <a:rPr lang="en-US" dirty="0" smtClean="0">
                <a:latin typeface="Arial" charset="0"/>
                <a:ea typeface="Arial" charset="0"/>
                <a:cs typeface="Arial" charset="0"/>
              </a:rPr>
              <a:t>inventories (goods produced but not yet sold)</a:t>
            </a:r>
          </a:p>
        </p:txBody>
      </p:sp>
      <p:sp>
        <p:nvSpPr>
          <p:cNvPr id="98309" name="Text Box 5"/>
          <p:cNvSpPr txBox="1">
            <a:spLocks noChangeArrowheads="1"/>
          </p:cNvSpPr>
          <p:nvPr/>
        </p:nvSpPr>
        <p:spPr bwMode="auto">
          <a:xfrm>
            <a:off x="1885950" y="4556125"/>
            <a:ext cx="5276850" cy="16922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lnSpc>
                <a:spcPct val="120000"/>
              </a:lnSpc>
              <a:spcBef>
                <a:spcPts val="0"/>
              </a:spcBef>
              <a:spcAft>
                <a:spcPts val="0"/>
              </a:spcAft>
              <a:defRPr/>
            </a:pPr>
            <a:r>
              <a:rPr lang="en-US" sz="2800" i="1" dirty="0">
                <a:latin typeface="+mn-lt"/>
                <a:ea typeface="+mn-ea"/>
                <a:cs typeface="Arial" charset="0"/>
              </a:rPr>
              <a:t>Note: </a:t>
            </a:r>
            <a:r>
              <a:rPr lang="en-US" sz="2800" b="1" i="1" dirty="0">
                <a:solidFill>
                  <a:srgbClr val="FF6600"/>
                </a:solidFill>
                <a:effectLst>
                  <a:outerShdw blurRad="38100" dist="38100" dir="2700000" algn="tl">
                    <a:srgbClr val="000000"/>
                  </a:outerShdw>
                </a:effectLst>
                <a:latin typeface="+mn-lt"/>
                <a:ea typeface="+mn-ea"/>
                <a:cs typeface="Arial" charset="0"/>
              </a:rPr>
              <a:t>“Investment”</a:t>
            </a:r>
            <a:r>
              <a:rPr lang="en-US" sz="2800" i="1" dirty="0">
                <a:latin typeface="+mn-lt"/>
                <a:ea typeface="+mn-ea"/>
                <a:cs typeface="Arial" charset="0"/>
              </a:rPr>
              <a:t> does not mean the purchase of financial assets like stocks and bonds.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fade">
                                      <p:cBhvr>
                                        <p:cTn id="32"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P spid="9830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dirty="0" smtClean="0">
                <a:latin typeface="Tahoma" charset="0"/>
                <a:ea typeface="Tahoma" charset="0"/>
                <a:cs typeface="Tahoma" charset="0"/>
              </a:rPr>
              <a:t>Government Purchases (G)</a:t>
            </a:r>
          </a:p>
        </p:txBody>
      </p:sp>
      <p:sp>
        <p:nvSpPr>
          <p:cNvPr id="23557" name="Rectangle 3"/>
          <p:cNvSpPr>
            <a:spLocks noGrp="1" noChangeArrowheads="1"/>
          </p:cNvSpPr>
          <p:nvPr>
            <p:ph idx="1"/>
          </p:nvPr>
        </p:nvSpPr>
        <p:spPr>
          <a:xfrm>
            <a:off x="457200" y="1219200"/>
            <a:ext cx="8229600" cy="4979988"/>
          </a:xfrm>
        </p:spPr>
        <p:txBody>
          <a:bodyPr/>
          <a:lstStyle/>
          <a:p>
            <a:pPr eaLnBrk="1" hangingPunct="1">
              <a:spcBef>
                <a:spcPct val="55000"/>
              </a:spcBef>
              <a:buFont typeface="Wingdings" charset="2"/>
              <a:buChar char="§"/>
            </a:pPr>
            <a:r>
              <a:rPr lang="en-US" dirty="0" smtClean="0">
                <a:latin typeface="Arial" charset="0"/>
                <a:cs typeface="ＭＳ Ｐゴシック" charset="-128"/>
              </a:rPr>
              <a:t>Government purchases (G) includes all spending on the goods and services purchased by government at the national, regional, and local levels.</a:t>
            </a:r>
          </a:p>
          <a:p>
            <a:pPr eaLnBrk="1" hangingPunct="1">
              <a:spcBef>
                <a:spcPct val="55000"/>
              </a:spcBef>
              <a:buFont typeface="Wingdings" charset="2"/>
              <a:buChar char="§"/>
            </a:pPr>
            <a:r>
              <a:rPr lang="en-US" b="1" dirty="0" smtClean="0">
                <a:latin typeface="Tahoma" charset="0"/>
                <a:cs typeface="ＭＳ Ｐゴシック" charset="-128"/>
              </a:rPr>
              <a:t>G</a:t>
            </a:r>
            <a:r>
              <a:rPr lang="en-US" dirty="0" smtClean="0">
                <a:latin typeface="Arial" charset="0"/>
                <a:cs typeface="ＭＳ Ｐゴシック" charset="-128"/>
              </a:rPr>
              <a:t> excludes </a:t>
            </a:r>
            <a:r>
              <a:rPr lang="en-US" b="1" dirty="0" smtClean="0">
                <a:solidFill>
                  <a:srgbClr val="CC0000"/>
                </a:solidFill>
                <a:latin typeface="Arial" charset="0"/>
                <a:cs typeface="ＭＳ Ｐゴシック" charset="-128"/>
              </a:rPr>
              <a:t>transfer payments</a:t>
            </a:r>
            <a:r>
              <a:rPr lang="en-US" dirty="0" smtClean="0">
                <a:latin typeface="Arial" charset="0"/>
                <a:cs typeface="ＭＳ Ｐゴシック" charset="-128"/>
              </a:rPr>
              <a:t>, such as </a:t>
            </a:r>
            <a:br>
              <a:rPr lang="en-US" dirty="0" smtClean="0">
                <a:latin typeface="Arial" charset="0"/>
                <a:cs typeface="ＭＳ Ｐゴシック" charset="-128"/>
              </a:rPr>
            </a:br>
            <a:r>
              <a:rPr lang="en-US" dirty="0" smtClean="0">
                <a:latin typeface="Arial" charset="0"/>
                <a:cs typeface="ＭＳ Ｐゴシック" charset="-128"/>
              </a:rPr>
              <a:t>social welfare or unemployment insurance benefits.  </a:t>
            </a:r>
          </a:p>
          <a:p>
            <a:pPr eaLnBrk="1" hangingPunct="1">
              <a:spcBef>
                <a:spcPct val="15000"/>
              </a:spcBef>
              <a:buFont typeface="Wingdings" charset="2"/>
              <a:buNone/>
            </a:pPr>
            <a:r>
              <a:rPr lang="en-US" dirty="0" smtClean="0">
                <a:latin typeface="Arial" charset="0"/>
                <a:cs typeface="ＭＳ Ｐゴシック" charset="-128"/>
              </a:rPr>
              <a:t>	They are not purchases of goods and services.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Net Exports (NX)</a:t>
            </a:r>
          </a:p>
        </p:txBody>
      </p:sp>
      <p:sp>
        <p:nvSpPr>
          <p:cNvPr id="2458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dirty="0" smtClean="0">
                <a:latin typeface="Tahoma" charset="0"/>
                <a:cs typeface="ＭＳ Ｐゴシック" charset="-128"/>
              </a:rPr>
              <a:t>NX</a:t>
            </a:r>
            <a:r>
              <a:rPr lang="en-US" dirty="0" smtClean="0">
                <a:latin typeface="Arial" charset="0"/>
                <a:cs typeface="ＭＳ Ｐゴシック" charset="-128"/>
              </a:rPr>
              <a:t> = exports – imports</a:t>
            </a:r>
          </a:p>
          <a:p>
            <a:pPr eaLnBrk="1" hangingPunct="1">
              <a:buFont typeface="Wingdings" charset="2"/>
              <a:buChar char="§"/>
            </a:pPr>
            <a:r>
              <a:rPr lang="en-US" dirty="0" smtClean="0">
                <a:latin typeface="Arial" charset="0"/>
                <a:cs typeface="ＭＳ Ｐゴシック" charset="-128"/>
              </a:rPr>
              <a:t>Exports represent foreign spending on the economy’s goods and services.  </a:t>
            </a:r>
          </a:p>
          <a:p>
            <a:pPr eaLnBrk="1" hangingPunct="1">
              <a:buFont typeface="Wingdings" charset="2"/>
              <a:buChar char="§"/>
            </a:pPr>
            <a:r>
              <a:rPr lang="en-US" dirty="0" smtClean="0">
                <a:latin typeface="Arial" charset="0"/>
                <a:cs typeface="ＭＳ Ｐゴシック" charset="-128"/>
              </a:rPr>
              <a:t>Imports are the portions of </a:t>
            </a:r>
            <a:r>
              <a:rPr lang="en-US" b="1" dirty="0" smtClean="0">
                <a:latin typeface="Tahoma" charset="0"/>
                <a:cs typeface="ＭＳ Ｐゴシック" charset="-128"/>
              </a:rPr>
              <a:t>C</a:t>
            </a:r>
            <a:r>
              <a:rPr lang="en-US" dirty="0" smtClean="0">
                <a:latin typeface="Arial" charset="0"/>
                <a:cs typeface="ＭＳ Ｐゴシック" charset="-128"/>
              </a:rPr>
              <a:t>, </a:t>
            </a:r>
            <a:r>
              <a:rPr lang="en-US" b="1" dirty="0" smtClean="0">
                <a:latin typeface="Tahoma" charset="0"/>
                <a:cs typeface="ＭＳ Ｐゴシック" charset="-128"/>
              </a:rPr>
              <a:t>I</a:t>
            </a:r>
            <a:r>
              <a:rPr lang="en-US" dirty="0" smtClean="0">
                <a:latin typeface="Arial" charset="0"/>
                <a:cs typeface="ＭＳ Ｐゴシック" charset="-128"/>
              </a:rPr>
              <a:t>, and </a:t>
            </a:r>
            <a:r>
              <a:rPr lang="en-US" b="1" dirty="0" smtClean="0">
                <a:latin typeface="Tahoma" charset="0"/>
                <a:cs typeface="ＭＳ Ｐゴシック" charset="-128"/>
              </a:rPr>
              <a:t>G</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that are spent on goods and services produced abroad.  </a:t>
            </a:r>
          </a:p>
          <a:p>
            <a:pPr eaLnBrk="1" hangingPunct="1">
              <a:buFont typeface="Wingdings" charset="2"/>
              <a:buChar char="§"/>
            </a:pPr>
            <a:r>
              <a:rPr lang="en-US" dirty="0" smtClean="0">
                <a:latin typeface="Arial" charset="0"/>
                <a:cs typeface="ＭＳ Ｐゴシック" charset="-128"/>
              </a:rPr>
              <a:t>Adding up all the components of GDP gives:</a:t>
            </a:r>
          </a:p>
        </p:txBody>
      </p:sp>
      <p:sp>
        <p:nvSpPr>
          <p:cNvPr id="101381" name="Text Box 5"/>
          <p:cNvSpPr txBox="1">
            <a:spLocks noChangeArrowheads="1"/>
          </p:cNvSpPr>
          <p:nvPr/>
        </p:nvSpPr>
        <p:spPr bwMode="auto">
          <a:xfrm>
            <a:off x="1828800" y="5029200"/>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ct val="50000"/>
              </a:spcBef>
              <a:spcAft>
                <a:spcPts val="0"/>
              </a:spcAft>
              <a:defRPr/>
            </a:pPr>
            <a:r>
              <a:rPr lang="en-US" sz="3000" b="1" dirty="0">
                <a:latin typeface="Tahoma" pitchFamily="34" charset="0"/>
                <a:ea typeface="+mn-ea"/>
                <a:cs typeface="Arial" charset="0"/>
              </a:rPr>
              <a:t>Y  =  C  +  I  +  G  +  NX</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01381"/>
                                        </p:tgtEl>
                                        <p:attrNameLst>
                                          <p:attrName>style.visibility</p:attrName>
                                        </p:attrNameLst>
                                      </p:cBhvr>
                                      <p:to>
                                        <p:strVal val="visible"/>
                                      </p:to>
                                    </p:set>
                                    <p:animEffect transition="in" filter="fade">
                                      <p:cBhvr>
                                        <p:cTn id="26"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P spid="1013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dirty="0" smtClean="0">
                <a:solidFill>
                  <a:srgbClr val="6C45BB"/>
                </a:solidFill>
                <a:latin typeface="Arial" charset="0"/>
                <a:ea typeface="Arial" charset="0"/>
                <a:cs typeface="Arial" charset="0"/>
              </a:rPr>
              <a:t>In this chapter, 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What is Gross Domestic Product (GDP)?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is GDP related to a nation’s total income and spending? </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are the components of GDP?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is GDP corrected for inflation?</a:t>
            </a:r>
          </a:p>
          <a:p>
            <a:pPr marL="285750" indent="-285750" eaLnBrk="1" hangingPunct="1">
              <a:buClr>
                <a:srgbClr val="6C45BB"/>
              </a:buClr>
              <a:buSzPct val="120000"/>
              <a:buFont typeface="Arial" charset="0"/>
              <a:buChar char="•"/>
            </a:pPr>
            <a:r>
              <a:rPr lang="en-US" smtClean="0">
                <a:latin typeface="Arial" charset="0"/>
                <a:cs typeface="ＭＳ Ｐゴシック" charset="-128"/>
              </a:rPr>
              <a:t>Does GDP measure society’s well-being?</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60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GDP and its components</a:t>
            </a:r>
          </a:p>
        </p:txBody>
      </p:sp>
      <p:sp>
        <p:nvSpPr>
          <p:cNvPr id="46084" name="Content Placeholder 2"/>
          <p:cNvSpPr>
            <a:spLocks noGrp="1"/>
          </p:cNvSpPr>
          <p:nvPr>
            <p:ph idx="1"/>
          </p:nvPr>
        </p:nvSpPr>
        <p:spPr>
          <a:xfrm>
            <a:off x="381000" y="1371600"/>
            <a:ext cx="8610600" cy="5486400"/>
          </a:xfrm>
        </p:spPr>
        <p:txBody>
          <a:bodyPr/>
          <a:lstStyle/>
          <a:p>
            <a:pPr marL="0" indent="0" eaLnBrk="1" hangingPunct="1">
              <a:spcBef>
                <a:spcPts val="1000"/>
              </a:spcBef>
              <a:buFont typeface="Wingdings" charset="2"/>
              <a:buNone/>
            </a:pPr>
            <a:r>
              <a:rPr lang="en-US" sz="2400" dirty="0" smtClean="0">
                <a:latin typeface="Arial" charset="0"/>
                <a:cs typeface="ＭＳ Ｐゴシック" charset="-128"/>
              </a:rPr>
              <a:t>In each of the following cases, determine how much GDP and each of its components is affected (if at all).</a:t>
            </a:r>
          </a:p>
          <a:p>
            <a:pPr marL="569913" lvl="1" indent="-455613" eaLnBrk="1" hangingPunct="1">
              <a:spcBef>
                <a:spcPts val="1000"/>
              </a:spcBef>
              <a:buClr>
                <a:srgbClr val="00AC56"/>
              </a:buClr>
              <a:buFont typeface="Wingdings" charset="2"/>
              <a:buNone/>
            </a:pPr>
            <a:r>
              <a:rPr lang="en-US" sz="2400" b="1" dirty="0" smtClean="0">
                <a:solidFill>
                  <a:srgbClr val="C00000"/>
                </a:solidFill>
                <a:latin typeface="Arial" charset="0"/>
                <a:ea typeface="Arial" charset="0"/>
                <a:cs typeface="Arial" charset="0"/>
              </a:rPr>
              <a:t>A.</a:t>
            </a:r>
            <a:r>
              <a:rPr lang="en-US" sz="2400" dirty="0" smtClean="0">
                <a:solidFill>
                  <a:srgbClr val="339966"/>
                </a:solidFill>
                <a:latin typeface="Arial" charset="0"/>
                <a:ea typeface="Arial" charset="0"/>
                <a:cs typeface="Arial" charset="0"/>
              </a:rPr>
              <a:t>	</a:t>
            </a:r>
            <a:r>
              <a:rPr lang="en-US" sz="2400" dirty="0" err="1" smtClean="0">
                <a:latin typeface="Arial" charset="0"/>
                <a:ea typeface="Arial" charset="0"/>
                <a:cs typeface="Arial" charset="0"/>
              </a:rPr>
              <a:t>Aadil</a:t>
            </a:r>
            <a:r>
              <a:rPr lang="en-US" sz="2400" dirty="0" smtClean="0">
                <a:latin typeface="Arial" charset="0"/>
                <a:ea typeface="Arial" charset="0"/>
                <a:cs typeface="Arial" charset="0"/>
              </a:rPr>
              <a:t> spends $200 on dinner at a top restaurant in Riyadh.</a:t>
            </a:r>
          </a:p>
          <a:p>
            <a:pPr marL="569913" lvl="1" indent="-455613" eaLnBrk="1" hangingPunct="1">
              <a:spcBef>
                <a:spcPts val="1000"/>
              </a:spcBef>
              <a:buClr>
                <a:srgbClr val="00AC56"/>
              </a:buClr>
              <a:buFont typeface="Wingdings" charset="2"/>
              <a:buNone/>
            </a:pPr>
            <a:r>
              <a:rPr lang="en-US" sz="2400" b="1" dirty="0" smtClean="0">
                <a:solidFill>
                  <a:srgbClr val="C00000"/>
                </a:solidFill>
                <a:latin typeface="Arial" charset="0"/>
                <a:ea typeface="Arial" charset="0"/>
                <a:cs typeface="Arial" charset="0"/>
              </a:rPr>
              <a:t>B.</a:t>
            </a:r>
            <a:r>
              <a:rPr lang="en-US" sz="2400" dirty="0" smtClean="0">
                <a:solidFill>
                  <a:srgbClr val="339966"/>
                </a:solidFill>
                <a:latin typeface="Arial" charset="0"/>
                <a:ea typeface="Arial" charset="0"/>
                <a:cs typeface="Arial" charset="0"/>
              </a:rPr>
              <a:t>	</a:t>
            </a:r>
            <a:r>
              <a:rPr lang="en-US" sz="2400" dirty="0" err="1" smtClean="0">
                <a:latin typeface="Arial" charset="0"/>
                <a:ea typeface="Arial" charset="0"/>
                <a:cs typeface="Arial" charset="0"/>
              </a:rPr>
              <a:t>Naqeeb</a:t>
            </a:r>
            <a:r>
              <a:rPr lang="en-US" sz="2400" dirty="0" smtClean="0">
                <a:latin typeface="Arial" charset="0"/>
                <a:ea typeface="Arial" charset="0"/>
                <a:cs typeface="Arial" charset="0"/>
              </a:rPr>
              <a:t> spends $1800 on a new laptop to use in his business.  The laptop was built in China.  </a:t>
            </a:r>
          </a:p>
          <a:p>
            <a:pPr marL="569913" lvl="1" indent="-455613" eaLnBrk="1" hangingPunct="1">
              <a:spcBef>
                <a:spcPts val="1000"/>
              </a:spcBef>
              <a:buClr>
                <a:srgbClr val="00AC56"/>
              </a:buClr>
              <a:buFont typeface="Wingdings" charset="2"/>
              <a:buNone/>
            </a:pPr>
            <a:r>
              <a:rPr lang="en-US" sz="2400" b="1" dirty="0" smtClean="0">
                <a:solidFill>
                  <a:srgbClr val="C00000"/>
                </a:solidFill>
                <a:latin typeface="Arial" charset="0"/>
                <a:ea typeface="Arial" charset="0"/>
                <a:cs typeface="Arial" charset="0"/>
              </a:rPr>
              <a:t>C.</a:t>
            </a:r>
            <a:r>
              <a:rPr lang="en-US" sz="2400" dirty="0" smtClean="0">
                <a:solidFill>
                  <a:srgbClr val="339966"/>
                </a:solidFill>
                <a:latin typeface="Arial" charset="0"/>
                <a:ea typeface="Arial" charset="0"/>
                <a:cs typeface="Arial" charset="0"/>
              </a:rPr>
              <a:t>	</a:t>
            </a:r>
            <a:r>
              <a:rPr lang="en-US" sz="2400" dirty="0" smtClean="0">
                <a:latin typeface="Arial" charset="0"/>
                <a:ea typeface="Arial" charset="0"/>
                <a:cs typeface="Arial" charset="0"/>
              </a:rPr>
              <a:t>Tariq spends $1200 on a computer to use in his business.  He got last year’s model on sale for a great price from a local manufacturer.  </a:t>
            </a:r>
          </a:p>
          <a:p>
            <a:pPr marL="569913" lvl="1" indent="-455613" eaLnBrk="1" hangingPunct="1">
              <a:spcBef>
                <a:spcPts val="1000"/>
              </a:spcBef>
              <a:buClr>
                <a:srgbClr val="00AC56"/>
              </a:buClr>
              <a:buFont typeface="Wingdings" charset="2"/>
              <a:buNone/>
            </a:pPr>
            <a:r>
              <a:rPr lang="en-US" sz="2400" b="1" dirty="0" smtClean="0">
                <a:solidFill>
                  <a:srgbClr val="C00000"/>
                </a:solidFill>
                <a:latin typeface="Arial" charset="0"/>
                <a:ea typeface="Arial" charset="0"/>
                <a:cs typeface="Arial" charset="0"/>
              </a:rPr>
              <a:t>D.</a:t>
            </a:r>
            <a:r>
              <a:rPr lang="en-US" sz="2400" dirty="0" smtClean="0">
                <a:solidFill>
                  <a:srgbClr val="339966"/>
                </a:solidFill>
                <a:latin typeface="Arial" charset="0"/>
                <a:ea typeface="Arial" charset="0"/>
                <a:cs typeface="Arial" charset="0"/>
              </a:rPr>
              <a:t>	</a:t>
            </a:r>
            <a:r>
              <a:rPr lang="en-US" sz="2400" dirty="0" smtClean="0">
                <a:latin typeface="Arial" charset="0"/>
                <a:ea typeface="Arial" charset="0"/>
                <a:cs typeface="Arial" charset="0"/>
              </a:rPr>
              <a:t>A motor car manufacturer builds $500 million worth of cars, but consumers only buy $470 million worth of them.</a:t>
            </a:r>
          </a:p>
        </p:txBody>
      </p:sp>
      <p:sp>
        <p:nvSpPr>
          <p:cNvPr id="4608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a:t>
            </a:r>
            <a:r>
              <a:rPr lang="en-US" sz="800" i="1" dirty="0" smtClean="0">
                <a:solidFill>
                  <a:srgbClr val="777777"/>
                </a:solidFill>
                <a:latin typeface="Times New Roman" charset="0"/>
                <a:ea typeface="Times New Roman" charset="0"/>
                <a:cs typeface="Times New Roman" charset="0"/>
              </a:rPr>
              <a:t> 2015 </a:t>
            </a:r>
            <a:r>
              <a:rPr lang="en-US" sz="800" i="1" dirty="0" err="1" smtClean="0">
                <a:solidFill>
                  <a:srgbClr val="777777"/>
                </a:solidFill>
                <a:latin typeface="Times New Roman" charset="0"/>
                <a:ea typeface="Times New Roman" charset="0"/>
                <a:cs typeface="Times New Roman" charset="0"/>
              </a:rPr>
              <a:t>Cengage</a:t>
            </a:r>
            <a:r>
              <a:rPr lang="en-US" sz="800" i="1" dirty="0" smtClean="0">
                <a:solidFill>
                  <a:srgbClr val="777777"/>
                </a:solidFill>
                <a:latin typeface="Times New Roman" charset="0"/>
                <a:ea typeface="Times New Roman" charset="0"/>
                <a:cs typeface="Times New Roman" charset="0"/>
              </a:rPr>
              <a:t> </a:t>
            </a:r>
            <a:r>
              <a:rPr lang="en-US" sz="800" i="1" dirty="0">
                <a:solidFill>
                  <a:srgbClr val="777777"/>
                </a:solidFill>
                <a:latin typeface="Times New Roman" charset="0"/>
                <a:ea typeface="Times New Roman" charset="0"/>
                <a:cs typeface="Times New Roman" charset="0"/>
              </a:rPr>
              <a:t>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813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spcBef>
                <a:spcPct val="40000"/>
              </a:spcBef>
              <a:buClr>
                <a:srgbClr val="00AC56"/>
              </a:buClr>
              <a:buFont typeface="Wingdings" charset="2"/>
              <a:buNone/>
            </a:pPr>
            <a:r>
              <a:rPr lang="en-US" sz="2400" b="1" dirty="0" smtClean="0">
                <a:solidFill>
                  <a:srgbClr val="C00000"/>
                </a:solidFill>
                <a:latin typeface="Arial" charset="0"/>
                <a:cs typeface="ＭＳ Ｐゴシック" charset="-128"/>
              </a:rPr>
              <a:t>A.</a:t>
            </a:r>
            <a:r>
              <a:rPr lang="en-US" sz="2400" dirty="0" smtClean="0">
                <a:solidFill>
                  <a:srgbClr val="C00000"/>
                </a:solidFill>
                <a:latin typeface="Arial" charset="0"/>
                <a:cs typeface="ＭＳ Ｐゴシック" charset="-128"/>
              </a:rPr>
              <a:t>	</a:t>
            </a:r>
            <a:r>
              <a:rPr lang="en-US" sz="2400" dirty="0" err="1" smtClean="0">
                <a:solidFill>
                  <a:srgbClr val="000000"/>
                </a:solidFill>
                <a:latin typeface="Arial" charset="0"/>
                <a:cs typeface="ＭＳ Ｐゴシック" charset="-128"/>
              </a:rPr>
              <a:t>Aadil</a:t>
            </a:r>
            <a:r>
              <a:rPr lang="en-US" sz="2400" dirty="0" smtClean="0">
                <a:solidFill>
                  <a:srgbClr val="000000"/>
                </a:solidFill>
                <a:latin typeface="Arial" charset="0"/>
                <a:cs typeface="ＭＳ Ｐゴシック" charset="-128"/>
              </a:rPr>
              <a:t> spends $200 to buy dinner at a top restaurant in Riyadh.</a:t>
            </a:r>
          </a:p>
          <a:p>
            <a:pPr marL="463550" indent="-463550" eaLnBrk="1" hangingPunct="1">
              <a:spcBef>
                <a:spcPct val="40000"/>
              </a:spcBef>
              <a:buClr>
                <a:srgbClr val="00AC56"/>
              </a:buClr>
              <a:buFont typeface="Wingdings" charset="2"/>
              <a:buNone/>
            </a:pPr>
            <a:r>
              <a:rPr lang="en-US" sz="2400" i="1" dirty="0" smtClean="0">
                <a:solidFill>
                  <a:srgbClr val="CC0000"/>
                </a:solidFill>
                <a:latin typeface="Arial" charset="0"/>
                <a:cs typeface="ＭＳ Ｐゴシック" charset="-128"/>
              </a:rPr>
              <a:t>	</a:t>
            </a:r>
            <a:r>
              <a:rPr lang="en-US" sz="2400" i="1" dirty="0" smtClean="0">
                <a:solidFill>
                  <a:srgbClr val="0000FF"/>
                </a:solidFill>
                <a:latin typeface="Arial" charset="0"/>
                <a:cs typeface="ＭＳ Ｐゴシック" charset="-128"/>
              </a:rPr>
              <a:t>Consumption and GDP rise by $200.  </a:t>
            </a:r>
          </a:p>
          <a:p>
            <a:pPr marL="463550" indent="-463550" eaLnBrk="1" hangingPunct="1">
              <a:spcBef>
                <a:spcPct val="80000"/>
              </a:spcBef>
              <a:buClr>
                <a:srgbClr val="00AC56"/>
              </a:buClr>
              <a:buFont typeface="Wingdings" charset="2"/>
              <a:buNone/>
            </a:pPr>
            <a:r>
              <a:rPr lang="en-US" sz="2400" b="1" dirty="0" smtClean="0">
                <a:solidFill>
                  <a:srgbClr val="C00000"/>
                </a:solidFill>
                <a:latin typeface="Arial" charset="0"/>
                <a:cs typeface="ＭＳ Ｐゴシック" charset="-128"/>
              </a:rPr>
              <a:t>B.</a:t>
            </a:r>
            <a:r>
              <a:rPr lang="en-US" sz="2400" dirty="0" smtClean="0">
                <a:solidFill>
                  <a:srgbClr val="339966"/>
                </a:solidFill>
                <a:latin typeface="Arial" charset="0"/>
                <a:cs typeface="ＭＳ Ｐゴシック" charset="-128"/>
              </a:rPr>
              <a:t>	</a:t>
            </a:r>
            <a:r>
              <a:rPr lang="en-US" sz="2400" dirty="0" err="1" smtClean="0">
                <a:solidFill>
                  <a:srgbClr val="000000"/>
                </a:solidFill>
                <a:latin typeface="Arial" charset="0"/>
                <a:cs typeface="ＭＳ Ｐゴシック" charset="-128"/>
              </a:rPr>
              <a:t>Naqeeb</a:t>
            </a:r>
            <a:r>
              <a:rPr lang="en-US" sz="2400" dirty="0" smtClean="0">
                <a:solidFill>
                  <a:srgbClr val="000000"/>
                </a:solidFill>
                <a:latin typeface="Arial" charset="0"/>
                <a:cs typeface="ＭＳ Ｐゴシック" charset="-128"/>
              </a:rPr>
              <a:t> spends $1800 on a new laptop to use in his business.  The laptop was built in China.  </a:t>
            </a:r>
          </a:p>
          <a:p>
            <a:pPr marL="463550" indent="-463550" eaLnBrk="1" hangingPunct="1">
              <a:spcBef>
                <a:spcPct val="40000"/>
              </a:spcBef>
              <a:buClr>
                <a:srgbClr val="00AC56"/>
              </a:buClr>
              <a:buFont typeface="Wingdings" charset="2"/>
              <a:buNone/>
            </a:pPr>
            <a:r>
              <a:rPr lang="en-US" sz="2400" i="1" dirty="0" smtClean="0">
                <a:solidFill>
                  <a:srgbClr val="CC0000"/>
                </a:solidFill>
                <a:latin typeface="Arial" charset="0"/>
                <a:cs typeface="ＭＳ Ｐゴシック" charset="-128"/>
              </a:rPr>
              <a:t>	</a:t>
            </a:r>
            <a:r>
              <a:rPr lang="en-US" sz="2400" i="1" dirty="0" smtClean="0">
                <a:solidFill>
                  <a:srgbClr val="0000FF"/>
                </a:solidFill>
                <a:latin typeface="Arial" charset="0"/>
                <a:cs typeface="ＭＳ Ｐゴシック" charset="-128"/>
              </a:rPr>
              <a:t>Investment rises by $1800, net exports fall </a:t>
            </a:r>
            <a:br>
              <a:rPr lang="en-US" sz="2400" i="1" dirty="0" smtClean="0">
                <a:solidFill>
                  <a:srgbClr val="0000FF"/>
                </a:solidFill>
                <a:latin typeface="Arial" charset="0"/>
                <a:cs typeface="ＭＳ Ｐゴシック" charset="-128"/>
              </a:rPr>
            </a:br>
            <a:r>
              <a:rPr lang="en-US" sz="2400" i="1" dirty="0" smtClean="0">
                <a:solidFill>
                  <a:srgbClr val="0000FF"/>
                </a:solidFill>
                <a:latin typeface="Arial" charset="0"/>
                <a:cs typeface="ＭＳ Ｐゴシック" charset="-128"/>
              </a:rPr>
              <a:t>by $1800, GDP is unchanged.</a:t>
            </a:r>
            <a:endParaRPr lang="en-US" sz="2400" dirty="0" smtClean="0">
              <a:solidFill>
                <a:srgbClr val="0000FF"/>
              </a:solidFill>
              <a:latin typeface="Arial" charset="0"/>
              <a:cs typeface="ＭＳ Ｐゴシック" charset="-128"/>
            </a:endParaRPr>
          </a:p>
        </p:txBody>
      </p:sp>
      <p:sp>
        <p:nvSpPr>
          <p:cNvPr id="4813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wipe(left)">
                                      <p:cBhvr>
                                        <p:cTn id="12" dur="500"/>
                                        <p:tgtEl>
                                          <p:spTgt spid="36">
                                            <p:txEl>
                                              <p:pRg st="1" end="1"/>
                                            </p:txEl>
                                          </p:spTgt>
                                        </p:tgtEl>
                                      </p:cBhvr>
                                    </p:animEffect>
                                  </p:childTnLst>
                                  <p:subTnLst>
                                    <p:animClr clrSpc="rgb" dir="cw">
                                      <p:cBhvr override="childStyle">
                                        <p:cTn dur="1" fill="hold" display="0" masterRel="nextClick" afterEffect="1"/>
                                        <p:tgtEl>
                                          <p:spTgt spid="36">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wipe(left)">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wipe(left)">
                                      <p:cBhvr>
                                        <p:cTn id="2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01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spcBef>
                <a:spcPct val="40000"/>
              </a:spcBef>
              <a:buClr>
                <a:srgbClr val="00AC56"/>
              </a:buClr>
              <a:buFont typeface="Wingdings" charset="2"/>
              <a:buNone/>
            </a:pPr>
            <a:r>
              <a:rPr lang="en-US" sz="2400" b="1" dirty="0" smtClean="0">
                <a:solidFill>
                  <a:srgbClr val="C00000"/>
                </a:solidFill>
                <a:latin typeface="Arial" charset="0"/>
                <a:cs typeface="ＭＳ Ｐゴシック" charset="-128"/>
              </a:rPr>
              <a:t>C.</a:t>
            </a:r>
            <a:r>
              <a:rPr lang="en-US" sz="2400" dirty="0" smtClean="0">
                <a:solidFill>
                  <a:srgbClr val="339966"/>
                </a:solidFill>
                <a:latin typeface="Arial" charset="0"/>
                <a:cs typeface="ＭＳ Ｐゴシック" charset="-128"/>
              </a:rPr>
              <a:t>	</a:t>
            </a:r>
            <a:r>
              <a:rPr lang="en-US" sz="2400" dirty="0" smtClean="0">
                <a:solidFill>
                  <a:srgbClr val="000000"/>
                </a:solidFill>
                <a:latin typeface="Arial" charset="0"/>
                <a:cs typeface="ＭＳ Ｐゴシック" charset="-128"/>
              </a:rPr>
              <a:t>Tariq spends $1200 on a computer to use in his business.  He got last year’s model on sale for a great price from a local manufacturer. </a:t>
            </a:r>
          </a:p>
          <a:p>
            <a:pPr marL="463550" indent="-463550" eaLnBrk="1" hangingPunct="1">
              <a:spcBef>
                <a:spcPct val="30000"/>
              </a:spcBef>
              <a:buClr>
                <a:srgbClr val="00AC56"/>
              </a:buClr>
              <a:buFont typeface="Wingdings" charset="2"/>
              <a:buNone/>
            </a:pPr>
            <a:r>
              <a:rPr lang="en-US" sz="2400" i="1" dirty="0" smtClean="0">
                <a:solidFill>
                  <a:srgbClr val="CC0000"/>
                </a:solidFill>
                <a:latin typeface="Arial" charset="0"/>
                <a:cs typeface="ＭＳ Ｐゴシック" charset="-128"/>
              </a:rPr>
              <a:t>	</a:t>
            </a:r>
            <a:r>
              <a:rPr lang="en-US" sz="2400" i="1" dirty="0" smtClean="0">
                <a:solidFill>
                  <a:srgbClr val="0000FF"/>
                </a:solidFill>
                <a:latin typeface="Arial" charset="0"/>
                <a:cs typeface="ＭＳ Ｐゴシック" charset="-128"/>
              </a:rPr>
              <a:t>Current GDP and investment do not change, because the computer was built last year.</a:t>
            </a:r>
          </a:p>
          <a:p>
            <a:pPr marL="463550" indent="-463550" eaLnBrk="1" hangingPunct="1">
              <a:spcBef>
                <a:spcPct val="75000"/>
              </a:spcBef>
              <a:buClr>
                <a:srgbClr val="00AC56"/>
              </a:buClr>
              <a:buFont typeface="Wingdings" charset="2"/>
              <a:buNone/>
            </a:pPr>
            <a:r>
              <a:rPr lang="en-US" sz="2400" b="1" dirty="0" smtClean="0">
                <a:solidFill>
                  <a:srgbClr val="C00000"/>
                </a:solidFill>
                <a:latin typeface="Arial" charset="0"/>
                <a:cs typeface="ＭＳ Ｐゴシック" charset="-128"/>
              </a:rPr>
              <a:t>D.</a:t>
            </a:r>
            <a:r>
              <a:rPr lang="en-US" sz="2400" dirty="0" smtClean="0">
                <a:solidFill>
                  <a:srgbClr val="339966"/>
                </a:solidFill>
                <a:latin typeface="Arial" charset="0"/>
                <a:cs typeface="ＭＳ Ｐゴシック" charset="-128"/>
              </a:rPr>
              <a:t>	</a:t>
            </a:r>
            <a:r>
              <a:rPr lang="en-US" sz="2400" dirty="0" smtClean="0">
                <a:solidFill>
                  <a:srgbClr val="000000"/>
                </a:solidFill>
                <a:latin typeface="Arial" charset="0"/>
                <a:cs typeface="ＭＳ Ｐゴシック" charset="-128"/>
              </a:rPr>
              <a:t>A motor car manufacturer builds $500 million worth of cars, but consumers only buy $470 million of them.</a:t>
            </a:r>
          </a:p>
          <a:p>
            <a:pPr marL="463550" indent="-463550" eaLnBrk="1" hangingPunct="1">
              <a:spcBef>
                <a:spcPct val="30000"/>
              </a:spcBef>
              <a:buClr>
                <a:srgbClr val="00AC56"/>
              </a:buClr>
              <a:buFont typeface="Wingdings" charset="2"/>
              <a:buNone/>
            </a:pPr>
            <a:r>
              <a:rPr lang="en-US" sz="2400" i="1" dirty="0" smtClean="0">
                <a:solidFill>
                  <a:srgbClr val="CC0000"/>
                </a:solidFill>
                <a:latin typeface="Arial" charset="0"/>
                <a:cs typeface="ＭＳ Ｐゴシック" charset="-128"/>
              </a:rPr>
              <a:t>	</a:t>
            </a:r>
            <a:r>
              <a:rPr lang="en-US" sz="2400" i="1" dirty="0" smtClean="0">
                <a:solidFill>
                  <a:srgbClr val="0000FF"/>
                </a:solidFill>
                <a:latin typeface="Arial" charset="0"/>
                <a:cs typeface="ＭＳ Ｐゴシック" charset="-128"/>
              </a:rPr>
              <a:t>Consumption rises by $470 million, inventory investment rises by $30 million, and GDP rises by $500 million.</a:t>
            </a:r>
          </a:p>
        </p:txBody>
      </p:sp>
      <p:sp>
        <p:nvSpPr>
          <p:cNvPr id="50181"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wipe(left)">
                                      <p:cBhvr>
                                        <p:cTn id="12" dur="500"/>
                                        <p:tgtEl>
                                          <p:spTgt spid="36">
                                            <p:txEl>
                                              <p:pRg st="1" end="1"/>
                                            </p:txEl>
                                          </p:spTgt>
                                        </p:tgtEl>
                                      </p:cBhvr>
                                    </p:animEffect>
                                  </p:childTnLst>
                                  <p:subTnLst>
                                    <p:animClr clrSpc="rgb" dir="cw">
                                      <p:cBhvr override="childStyle">
                                        <p:cTn dur="1" fill="hold" display="0" masterRel="nextClick" afterEffect="1"/>
                                        <p:tgtEl>
                                          <p:spTgt spid="36">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wipe(left)">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wipe(left)">
                                      <p:cBhvr>
                                        <p:cTn id="2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Real versus Nominal GDP</a:t>
            </a:r>
          </a:p>
        </p:txBody>
      </p:sp>
      <p:sp>
        <p:nvSpPr>
          <p:cNvPr id="29701" name="Rectangle 3"/>
          <p:cNvSpPr>
            <a:spLocks noGrp="1" noChangeArrowheads="1"/>
          </p:cNvSpPr>
          <p:nvPr>
            <p:ph idx="1"/>
          </p:nvPr>
        </p:nvSpPr>
        <p:spPr>
          <a:xfrm>
            <a:off x="457200" y="1219200"/>
            <a:ext cx="8229600" cy="4979988"/>
          </a:xfrm>
        </p:spPr>
        <p:txBody>
          <a:bodyPr/>
          <a:lstStyle/>
          <a:p>
            <a:pPr eaLnBrk="1" hangingPunct="1">
              <a:spcBef>
                <a:spcPct val="50000"/>
              </a:spcBef>
              <a:buFont typeface="Wingdings" charset="2"/>
              <a:buChar char="§"/>
            </a:pPr>
            <a:r>
              <a:rPr lang="en-US" dirty="0" smtClean="0">
                <a:latin typeface="Arial" charset="0"/>
                <a:cs typeface="ＭＳ Ｐゴシック" charset="-128"/>
              </a:rPr>
              <a:t>Inflation can distort economic variables like GDP, so we have two versions of GDP:  </a:t>
            </a:r>
          </a:p>
          <a:p>
            <a:pPr eaLnBrk="1" hangingPunct="1">
              <a:spcBef>
                <a:spcPct val="50000"/>
              </a:spcBef>
              <a:buFont typeface="Wingdings" charset="2"/>
              <a:buChar char="§"/>
            </a:pPr>
            <a:r>
              <a:rPr lang="en-US" b="1" dirty="0" smtClean="0">
                <a:solidFill>
                  <a:srgbClr val="CC0000"/>
                </a:solidFill>
                <a:latin typeface="Arial" charset="0"/>
                <a:cs typeface="ＭＳ Ｐゴシック" charset="-128"/>
              </a:rPr>
              <a:t>Nominal GDP</a:t>
            </a:r>
            <a:r>
              <a:rPr lang="en-US" dirty="0" smtClean="0">
                <a:solidFill>
                  <a:srgbClr val="CC0000"/>
                </a:solidFill>
                <a:latin typeface="Arial" charset="0"/>
                <a:cs typeface="ＭＳ Ｐゴシック" charset="-128"/>
              </a:rPr>
              <a:t> </a:t>
            </a:r>
          </a:p>
          <a:p>
            <a:pPr lvl="1" eaLnBrk="1" hangingPunct="1">
              <a:buFont typeface="Wingdings" charset="2"/>
              <a:buChar char="§"/>
            </a:pPr>
            <a:r>
              <a:rPr lang="en-US" dirty="0" smtClean="0">
                <a:latin typeface="Arial" charset="0"/>
                <a:ea typeface="Arial" charset="0"/>
                <a:cs typeface="Arial" charset="0"/>
              </a:rPr>
              <a:t>Values output using current prices.  </a:t>
            </a:r>
          </a:p>
          <a:p>
            <a:pPr lvl="1" eaLnBrk="1" hangingPunct="1">
              <a:buFont typeface="Wingdings" charset="2"/>
              <a:buChar char="§"/>
            </a:pPr>
            <a:r>
              <a:rPr lang="en-US" dirty="0" smtClean="0">
                <a:latin typeface="Arial" charset="0"/>
                <a:ea typeface="Arial" charset="0"/>
                <a:cs typeface="Arial" charset="0"/>
              </a:rPr>
              <a:t>Is </a:t>
            </a:r>
            <a:r>
              <a:rPr lang="en-US" u="sng" dirty="0" smtClean="0">
                <a:latin typeface="Arial" charset="0"/>
                <a:ea typeface="Arial" charset="0"/>
                <a:cs typeface="Arial" charset="0"/>
              </a:rPr>
              <a:t>not</a:t>
            </a:r>
            <a:r>
              <a:rPr lang="en-US" dirty="0" smtClean="0">
                <a:latin typeface="Arial" charset="0"/>
                <a:ea typeface="Arial" charset="0"/>
                <a:cs typeface="Arial" charset="0"/>
              </a:rPr>
              <a:t> corrected for inflation.</a:t>
            </a:r>
          </a:p>
          <a:p>
            <a:pPr eaLnBrk="1" hangingPunct="1">
              <a:spcBef>
                <a:spcPct val="50000"/>
              </a:spcBef>
              <a:buFont typeface="Wingdings" charset="2"/>
              <a:buChar char="§"/>
            </a:pPr>
            <a:r>
              <a:rPr lang="en-US" b="1" dirty="0" smtClean="0">
                <a:solidFill>
                  <a:srgbClr val="CC0000"/>
                </a:solidFill>
                <a:latin typeface="Arial" charset="0"/>
                <a:cs typeface="ＭＳ Ｐゴシック" charset="-128"/>
              </a:rPr>
              <a:t>Real GDP</a:t>
            </a:r>
            <a:r>
              <a:rPr lang="en-US" dirty="0" smtClean="0">
                <a:solidFill>
                  <a:srgbClr val="CC0000"/>
                </a:solidFill>
                <a:latin typeface="Arial" charset="0"/>
                <a:cs typeface="ＭＳ Ｐゴシック" charset="-128"/>
              </a:rPr>
              <a:t> </a:t>
            </a:r>
          </a:p>
          <a:p>
            <a:pPr lvl="1" eaLnBrk="1" hangingPunct="1">
              <a:buFont typeface="Wingdings" charset="2"/>
              <a:buChar char="§"/>
            </a:pPr>
            <a:r>
              <a:rPr lang="en-US" dirty="0" smtClean="0">
                <a:latin typeface="Arial" charset="0"/>
                <a:ea typeface="Arial" charset="0"/>
                <a:cs typeface="Arial" charset="0"/>
              </a:rPr>
              <a:t>Values output using the prices of a </a:t>
            </a:r>
            <a:r>
              <a:rPr lang="en-US" b="1" i="1" dirty="0" smtClean="0">
                <a:solidFill>
                  <a:srgbClr val="800080"/>
                </a:solidFill>
                <a:latin typeface="Arial" charset="0"/>
                <a:ea typeface="Arial" charset="0"/>
                <a:cs typeface="Arial" charset="0"/>
              </a:rPr>
              <a:t>base year.</a:t>
            </a:r>
          </a:p>
          <a:p>
            <a:pPr lvl="1" eaLnBrk="1" hangingPunct="1">
              <a:buFont typeface="Wingdings" charset="2"/>
              <a:buChar char="§"/>
            </a:pPr>
            <a:r>
              <a:rPr lang="en-US" u="sng" dirty="0" smtClean="0">
                <a:latin typeface="Arial" charset="0"/>
                <a:ea typeface="Arial" charset="0"/>
                <a:cs typeface="Arial" charset="0"/>
              </a:rPr>
              <a:t>Is</a:t>
            </a:r>
            <a:r>
              <a:rPr lang="en-US" dirty="0" smtClean="0">
                <a:latin typeface="Arial" charset="0"/>
                <a:ea typeface="Arial" charset="0"/>
                <a:cs typeface="Arial" charset="0"/>
              </a:rPr>
              <a:t> corrected for inflation.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wipe(left)">
                                      <p:cBhvr>
                                        <p:cTn id="32" dur="500"/>
                                        <p:tgtEl>
                                          <p:spTgt spid="297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01">
                                            <p:txEl>
                                              <p:pRg st="6" end="6"/>
                                            </p:txEl>
                                          </p:spTgt>
                                        </p:tgtEl>
                                        <p:attrNameLst>
                                          <p:attrName>style.visibility</p:attrName>
                                        </p:attrNameLst>
                                      </p:cBhvr>
                                      <p:to>
                                        <p:strVal val="visible"/>
                                      </p:to>
                                    </p:set>
                                    <p:animEffect transition="in" filter="wipe(left)">
                                      <p:cBhvr>
                                        <p:cTn id="37" dur="500"/>
                                        <p:tgtEl>
                                          <p:spTgt spid="297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00050" y="246063"/>
            <a:ext cx="6748463" cy="568325"/>
          </a:xfrm>
        </p:spPr>
        <p:txBody>
          <a:bodyPr rtlCol="0">
            <a:normAutofit fontScale="90000"/>
          </a:bodyPr>
          <a:lstStyle/>
          <a:p>
            <a:pPr eaLnBrk="1" fontAlgn="auto" hangingPunct="1">
              <a:spcAft>
                <a:spcPts val="0"/>
              </a:spcAft>
              <a:defRPr/>
            </a:pPr>
            <a:r>
              <a:rPr lang="en-US" smtClean="0"/>
              <a:t>EXAMPLE:</a:t>
            </a:r>
          </a:p>
        </p:txBody>
      </p:sp>
      <p:sp>
        <p:nvSpPr>
          <p:cNvPr id="111619" name="Rectangle 3"/>
          <p:cNvSpPr>
            <a:spLocks noGrp="1" noChangeArrowheads="1"/>
          </p:cNvSpPr>
          <p:nvPr>
            <p:ph type="body" idx="4294967295"/>
          </p:nvPr>
        </p:nvSpPr>
        <p:spPr>
          <a:xfrm>
            <a:off x="400050" y="3722688"/>
            <a:ext cx="7024688" cy="2563812"/>
          </a:xfrm>
        </p:spPr>
        <p:txBody>
          <a:bodyPr/>
          <a:lstStyle/>
          <a:p>
            <a:pPr marL="0" indent="0" eaLnBrk="1" hangingPunct="1">
              <a:spcBef>
                <a:spcPct val="60000"/>
              </a:spcBef>
              <a:buFont typeface="Wingdings" charset="2"/>
              <a:buNone/>
              <a:tabLst>
                <a:tab pos="1146175" algn="l"/>
                <a:tab pos="5195888" algn="l"/>
              </a:tabLst>
            </a:pPr>
            <a:r>
              <a:rPr lang="en-US" sz="2600" dirty="0" smtClean="0"/>
              <a:t>Calculate nominal GDP in each year:</a:t>
            </a:r>
          </a:p>
          <a:p>
            <a:pPr marL="0" indent="0" eaLnBrk="1" hangingPunct="1">
              <a:spcBef>
                <a:spcPct val="60000"/>
              </a:spcBef>
              <a:buFont typeface="Wingdings" charset="2"/>
              <a:buNone/>
              <a:tabLst>
                <a:tab pos="1146175" algn="l"/>
                <a:tab pos="5195888" algn="l"/>
              </a:tabLst>
            </a:pPr>
            <a:r>
              <a:rPr lang="en-US" sz="2600" dirty="0" smtClean="0"/>
              <a:t>2012:	$10 </a:t>
            </a:r>
            <a:r>
              <a:rPr lang="en-US" sz="2600" dirty="0" err="1" smtClean="0"/>
              <a:t>x</a:t>
            </a:r>
            <a:r>
              <a:rPr lang="en-US" sz="2600" dirty="0" smtClean="0"/>
              <a:t> 400  +    $2 </a:t>
            </a:r>
            <a:r>
              <a:rPr lang="en-US" sz="2600" dirty="0" err="1" smtClean="0"/>
              <a:t>x</a:t>
            </a:r>
            <a:r>
              <a:rPr lang="en-US" sz="2600" dirty="0" smtClean="0"/>
              <a:t> 1000  	=   $6,000</a:t>
            </a:r>
          </a:p>
          <a:p>
            <a:pPr marL="0" indent="0" eaLnBrk="1" hangingPunct="1">
              <a:spcBef>
                <a:spcPct val="60000"/>
              </a:spcBef>
              <a:buFont typeface="Wingdings" charset="2"/>
              <a:buNone/>
              <a:tabLst>
                <a:tab pos="1146175" algn="l"/>
                <a:tab pos="5195888" algn="l"/>
              </a:tabLst>
            </a:pPr>
            <a:r>
              <a:rPr lang="en-US" sz="2600" dirty="0" smtClean="0"/>
              <a:t>2013:	$11 </a:t>
            </a:r>
            <a:r>
              <a:rPr lang="en-US" sz="2600" dirty="0" err="1" smtClean="0"/>
              <a:t>x</a:t>
            </a:r>
            <a:r>
              <a:rPr lang="en-US" sz="2600" dirty="0" smtClean="0"/>
              <a:t> 500  + $2.50 </a:t>
            </a:r>
            <a:r>
              <a:rPr lang="en-US" sz="2600" dirty="0" err="1" smtClean="0"/>
              <a:t>x</a:t>
            </a:r>
            <a:r>
              <a:rPr lang="en-US" sz="2600" dirty="0" smtClean="0"/>
              <a:t> 1100 	=   $8,250</a:t>
            </a:r>
          </a:p>
          <a:p>
            <a:pPr marL="0" indent="0" eaLnBrk="1" hangingPunct="1">
              <a:spcBef>
                <a:spcPct val="60000"/>
              </a:spcBef>
              <a:buFont typeface="Wingdings" charset="2"/>
              <a:buNone/>
              <a:tabLst>
                <a:tab pos="1146175" algn="l"/>
                <a:tab pos="5195888" algn="l"/>
              </a:tabLst>
            </a:pPr>
            <a:r>
              <a:rPr lang="en-US" sz="2600" dirty="0" smtClean="0"/>
              <a:t>2014:	$12 </a:t>
            </a:r>
            <a:r>
              <a:rPr lang="en-US" sz="2600" dirty="0" err="1" smtClean="0"/>
              <a:t>x</a:t>
            </a:r>
            <a:r>
              <a:rPr lang="en-US" sz="2600" dirty="0" smtClean="0"/>
              <a:t> 600  +    $3 </a:t>
            </a:r>
            <a:r>
              <a:rPr lang="en-US" sz="2600" dirty="0" err="1" smtClean="0"/>
              <a:t>x</a:t>
            </a:r>
            <a:r>
              <a:rPr lang="en-US" sz="2600" dirty="0" smtClean="0"/>
              <a:t> 1200 	=  $10,800</a:t>
            </a:r>
          </a:p>
        </p:txBody>
      </p:sp>
      <p:graphicFrame>
        <p:nvGraphicFramePr>
          <p:cNvPr id="58414" name="Group 46"/>
          <p:cNvGraphicFramePr>
            <a:graphicFrameLocks noGrp="1"/>
          </p:cNvGraphicFramePr>
          <p:nvPr/>
        </p:nvGraphicFramePr>
        <p:xfrm>
          <a:off x="752475" y="996950"/>
          <a:ext cx="7691438" cy="2417001"/>
        </p:xfrm>
        <a:graphic>
          <a:graphicData uri="http://schemas.openxmlformats.org/drawingml/2006/table">
            <a:tbl>
              <a:tblPr/>
              <a:tblGrid>
                <a:gridCol w="1538288"/>
                <a:gridCol w="1538287"/>
                <a:gridCol w="1538288"/>
                <a:gridCol w="1538287"/>
                <a:gridCol w="1538288"/>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Baklawa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Coffee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1" u="none" strike="noStrike" cap="none" normalizeH="0" baseline="0" smtClean="0">
                          <a:ln>
                            <a:noFill/>
                          </a:ln>
                          <a:solidFill>
                            <a:schemeClr val="tx1"/>
                          </a:solidFill>
                          <a:effectLst/>
                          <a:latin typeface="Arial" charset="0"/>
                          <a:ea typeface="ＭＳ Ｐゴシック" charset="-128"/>
                          <a:cs typeface="ＭＳ Ｐゴシック" charset="-128"/>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pSp>
        <p:nvGrpSpPr>
          <p:cNvPr id="2" name="Group 40"/>
          <p:cNvGrpSpPr>
            <a:grpSpLocks/>
          </p:cNvGrpSpPr>
          <p:nvPr/>
        </p:nvGrpSpPr>
        <p:grpSpPr bwMode="auto">
          <a:xfrm>
            <a:off x="7261225" y="4600575"/>
            <a:ext cx="1355725" cy="685800"/>
            <a:chOff x="4574" y="2877"/>
            <a:chExt cx="854" cy="426"/>
          </a:xfrm>
        </p:grpSpPr>
        <p:sp>
          <p:nvSpPr>
            <p:cNvPr id="54316" name="Text Box 41"/>
            <p:cNvSpPr txBox="1">
              <a:spLocks noChangeArrowheads="1"/>
            </p:cNvSpPr>
            <p:nvPr/>
          </p:nvSpPr>
          <p:spPr bwMode="auto">
            <a:xfrm>
              <a:off x="4756" y="2918"/>
              <a:ext cx="672" cy="304"/>
            </a:xfrm>
            <a:prstGeom prst="rect">
              <a:avLst/>
            </a:prstGeom>
            <a:solidFill>
              <a:srgbClr val="CCFFCC"/>
            </a:solidFill>
            <a:ln w="9525">
              <a:noFill/>
              <a:miter lim="800000"/>
              <a:headEnd/>
              <a:tailEnd/>
            </a:ln>
          </p:spPr>
          <p:txBody>
            <a:bodyPr lIns="45720" rIns="45720">
              <a:prstTxWarp prst="textNoShape">
                <a:avLst/>
              </a:prstTxWarp>
              <a:spAutoFit/>
            </a:bodyPr>
            <a:lstStyle/>
            <a:p>
              <a:pPr>
                <a:spcBef>
                  <a:spcPct val="50000"/>
                </a:spcBef>
              </a:pPr>
              <a:r>
                <a:rPr lang="en-US" sz="2600">
                  <a:ea typeface="Arial" charset="0"/>
                  <a:cs typeface="Arial" charset="0"/>
                </a:rPr>
                <a:t>37.5%</a:t>
              </a:r>
            </a:p>
          </p:txBody>
        </p:sp>
        <p:sp>
          <p:nvSpPr>
            <p:cNvPr id="54317" name="AutoShape 4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11659" name="Text Box 43"/>
          <p:cNvSpPr txBox="1">
            <a:spLocks noChangeArrowheads="1"/>
          </p:cNvSpPr>
          <p:nvPr/>
        </p:nvSpPr>
        <p:spPr bwMode="auto">
          <a:xfrm>
            <a:off x="7239000" y="3906838"/>
            <a:ext cx="1562100" cy="484187"/>
          </a:xfrm>
          <a:prstGeom prst="rect">
            <a:avLst/>
          </a:prstGeom>
          <a:noFill/>
          <a:ln w="9525">
            <a:noFill/>
            <a:miter lim="800000"/>
            <a:headEnd/>
            <a:tailEnd/>
          </a:ln>
        </p:spPr>
        <p:txBody>
          <a:bodyPr>
            <a:prstTxWarp prst="textNoShape">
              <a:avLst/>
            </a:prstTxWarp>
          </a:bodyPr>
          <a:lstStyle/>
          <a:p>
            <a:r>
              <a:rPr lang="en-US" sz="2600" i="1" u="sng">
                <a:ea typeface="Arial" charset="0"/>
                <a:cs typeface="Arial" charset="0"/>
              </a:rPr>
              <a:t>Increase</a:t>
            </a:r>
            <a:r>
              <a:rPr lang="en-US" sz="2600" b="1" i="1" u="sng">
                <a:ea typeface="Arial" charset="0"/>
                <a:cs typeface="Arial" charset="0"/>
              </a:rPr>
              <a:t>:</a:t>
            </a:r>
          </a:p>
        </p:txBody>
      </p:sp>
      <p:grpSp>
        <p:nvGrpSpPr>
          <p:cNvPr id="3" name="Group 44"/>
          <p:cNvGrpSpPr>
            <a:grpSpLocks/>
          </p:cNvGrpSpPr>
          <p:nvPr/>
        </p:nvGrpSpPr>
        <p:grpSpPr bwMode="auto">
          <a:xfrm>
            <a:off x="7269163" y="5280025"/>
            <a:ext cx="1336675" cy="704850"/>
            <a:chOff x="4579" y="3302"/>
            <a:chExt cx="842" cy="432"/>
          </a:xfrm>
        </p:grpSpPr>
        <p:sp>
          <p:nvSpPr>
            <p:cNvPr id="54314" name="Text Box 45"/>
            <p:cNvSpPr txBox="1">
              <a:spLocks noChangeArrowheads="1"/>
            </p:cNvSpPr>
            <p:nvPr/>
          </p:nvSpPr>
          <p:spPr bwMode="auto">
            <a:xfrm>
              <a:off x="4766" y="3367"/>
              <a:ext cx="655" cy="300"/>
            </a:xfrm>
            <a:prstGeom prst="rect">
              <a:avLst/>
            </a:prstGeom>
            <a:solidFill>
              <a:srgbClr val="CCFFCC"/>
            </a:solidFill>
            <a:ln w="9525">
              <a:noFill/>
              <a:miter lim="800000"/>
              <a:headEnd/>
              <a:tailEnd/>
            </a:ln>
          </p:spPr>
          <p:txBody>
            <a:bodyPr lIns="45720" rIns="45720">
              <a:prstTxWarp prst="textNoShape">
                <a:avLst/>
              </a:prstTxWarp>
              <a:spAutoFit/>
            </a:bodyPr>
            <a:lstStyle/>
            <a:p>
              <a:pPr>
                <a:spcBef>
                  <a:spcPct val="50000"/>
                </a:spcBef>
              </a:pPr>
              <a:r>
                <a:rPr lang="en-US" sz="2600">
                  <a:ea typeface="Arial" charset="0"/>
                  <a:cs typeface="Arial" charset="0"/>
                </a:rPr>
                <a:t>30.9%</a:t>
              </a:r>
            </a:p>
          </p:txBody>
        </p:sp>
        <p:sp>
          <p:nvSpPr>
            <p:cNvPr id="54315" name="AutoShape 46"/>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prstTxWarp prst="textNoShape">
                <a:avLst/>
              </a:prstTxWarp>
            </a:bodyPr>
            <a:lstStyle/>
            <a:p>
              <a:endParaRPr lang="en-US" sz="1800">
                <a:ea typeface="Arial" charset="0"/>
                <a:cs typeface="Arial"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8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1619">
                                            <p:txEl>
                                              <p:pRg st="0" end="0"/>
                                            </p:txEl>
                                          </p:spTgt>
                                        </p:tgtEl>
                                        <p:attrNameLst>
                                          <p:attrName>style.visibility</p:attrName>
                                        </p:attrNameLst>
                                      </p:cBhvr>
                                      <p:to>
                                        <p:strVal val="visible"/>
                                      </p:to>
                                    </p:set>
                                    <p:animEffect transition="in" filter="wipe(left)">
                                      <p:cBhvr>
                                        <p:cTn id="11" dur="500"/>
                                        <p:tgtEl>
                                          <p:spTgt spid="1116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1619">
                                            <p:txEl>
                                              <p:pRg st="1" end="1"/>
                                            </p:txEl>
                                          </p:spTgt>
                                        </p:tgtEl>
                                        <p:attrNameLst>
                                          <p:attrName>style.visibility</p:attrName>
                                        </p:attrNameLst>
                                      </p:cBhvr>
                                      <p:to>
                                        <p:strVal val="visible"/>
                                      </p:to>
                                    </p:set>
                                    <p:animEffect transition="in" filter="wipe(left)">
                                      <p:cBhvr>
                                        <p:cTn id="16" dur="500"/>
                                        <p:tgtEl>
                                          <p:spTgt spid="1116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1619">
                                            <p:txEl>
                                              <p:pRg st="2" end="2"/>
                                            </p:txEl>
                                          </p:spTgt>
                                        </p:tgtEl>
                                        <p:attrNameLst>
                                          <p:attrName>style.visibility</p:attrName>
                                        </p:attrNameLst>
                                      </p:cBhvr>
                                      <p:to>
                                        <p:strVal val="visible"/>
                                      </p:to>
                                    </p:set>
                                    <p:animEffect transition="in" filter="wipe(left)">
                                      <p:cBhvr>
                                        <p:cTn id="21" dur="500"/>
                                        <p:tgtEl>
                                          <p:spTgt spid="11161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1619">
                                            <p:txEl>
                                              <p:pRg st="3" end="3"/>
                                            </p:txEl>
                                          </p:spTgt>
                                        </p:tgtEl>
                                        <p:attrNameLst>
                                          <p:attrName>style.visibility</p:attrName>
                                        </p:attrNameLst>
                                      </p:cBhvr>
                                      <p:to>
                                        <p:strVal val="visible"/>
                                      </p:to>
                                    </p:set>
                                    <p:animEffect transition="in" filter="wipe(left)">
                                      <p:cBhvr>
                                        <p:cTn id="26" dur="500"/>
                                        <p:tgtEl>
                                          <p:spTgt spid="1116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1659"/>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nodeType="afterEffect">
                                  <p:stCondLst>
                                    <p:cond delay="0"/>
                                  </p:stCondLst>
                                  <p:childTnLst>
                                    <p:set>
                                      <p:cBhvr>
                                        <p:cTn id="33" dur="1" fill="hold">
                                          <p:stCondLst>
                                            <p:cond delay="499"/>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5" autoUpdateAnimBg="0"/>
      <p:bldP spid="11165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00050" y="246063"/>
            <a:ext cx="6748463" cy="568325"/>
          </a:xfrm>
        </p:spPr>
        <p:txBody>
          <a:bodyPr rtlCol="0">
            <a:normAutofit fontScale="90000"/>
          </a:bodyPr>
          <a:lstStyle/>
          <a:p>
            <a:pPr eaLnBrk="1" fontAlgn="auto" hangingPunct="1">
              <a:spcAft>
                <a:spcPts val="0"/>
              </a:spcAft>
              <a:defRPr/>
            </a:pPr>
            <a:r>
              <a:rPr lang="en-US" smtClean="0"/>
              <a:t>EXAMPLE:</a:t>
            </a:r>
          </a:p>
        </p:txBody>
      </p:sp>
      <p:sp>
        <p:nvSpPr>
          <p:cNvPr id="31749" name="Rectangle 3"/>
          <p:cNvSpPr>
            <a:spLocks noGrp="1" noChangeArrowheads="1"/>
          </p:cNvSpPr>
          <p:nvPr>
            <p:ph type="body" idx="4294967295"/>
          </p:nvPr>
        </p:nvSpPr>
        <p:spPr>
          <a:xfrm>
            <a:off x="371475" y="3525838"/>
            <a:ext cx="6592888" cy="1001712"/>
          </a:xfrm>
        </p:spPr>
        <p:txBody>
          <a:bodyPr/>
          <a:lstStyle/>
          <a:p>
            <a:pPr marL="0" indent="0" eaLnBrk="1" hangingPunct="1">
              <a:spcBef>
                <a:spcPct val="50000"/>
              </a:spcBef>
              <a:buFont typeface="Wingdings" charset="2"/>
              <a:buNone/>
              <a:tabLst>
                <a:tab pos="1146175" algn="l"/>
                <a:tab pos="4859338" algn="l"/>
              </a:tabLst>
            </a:pPr>
            <a:r>
              <a:rPr lang="en-US" sz="2600" dirty="0" smtClean="0"/>
              <a:t>Calculate real GDP in each year, </a:t>
            </a:r>
            <a:br>
              <a:rPr lang="en-US" sz="2600" dirty="0" smtClean="0"/>
            </a:br>
            <a:r>
              <a:rPr lang="en-US" sz="2600" dirty="0" smtClean="0"/>
              <a:t>using 2012 as the base year:</a:t>
            </a:r>
          </a:p>
        </p:txBody>
      </p:sp>
      <p:graphicFrame>
        <p:nvGraphicFramePr>
          <p:cNvPr id="60468" name="Group 52"/>
          <p:cNvGraphicFramePr>
            <a:graphicFrameLocks noGrp="1"/>
          </p:cNvGraphicFramePr>
          <p:nvPr/>
        </p:nvGraphicFramePr>
        <p:xfrm>
          <a:off x="752475" y="996950"/>
          <a:ext cx="7691438" cy="2417001"/>
        </p:xfrm>
        <a:graphic>
          <a:graphicData uri="http://schemas.openxmlformats.org/drawingml/2006/table">
            <a:tbl>
              <a:tblPr/>
              <a:tblGrid>
                <a:gridCol w="1538288"/>
                <a:gridCol w="1538287"/>
                <a:gridCol w="1538288"/>
                <a:gridCol w="1538287"/>
                <a:gridCol w="1538288"/>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Baklawa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Coffee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1" u="none" strike="noStrike" cap="none" normalizeH="0" baseline="0" smtClean="0">
                          <a:ln>
                            <a:noFill/>
                          </a:ln>
                          <a:solidFill>
                            <a:schemeClr val="tx1"/>
                          </a:solidFill>
                          <a:effectLst/>
                          <a:latin typeface="Arial" charset="0"/>
                          <a:ea typeface="ＭＳ Ｐゴシック" charset="-128"/>
                          <a:cs typeface="ＭＳ Ｐゴシック" charset="-128"/>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1" i="1" u="none" strike="noStrike" cap="none" normalizeH="0" baseline="0" smtClean="0">
                          <a:ln>
                            <a:noFill/>
                          </a:ln>
                          <a:solidFill>
                            <a:schemeClr val="tx1"/>
                          </a:solidFill>
                          <a:effectLst/>
                          <a:latin typeface="Arial" charset="0"/>
                          <a:ea typeface="ＭＳ Ｐゴシック" charset="-128"/>
                          <a:cs typeface="ＭＳ Ｐゴシック" charset="-128"/>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pSp>
        <p:nvGrpSpPr>
          <p:cNvPr id="2" name="Group 40"/>
          <p:cNvGrpSpPr>
            <a:grpSpLocks/>
          </p:cNvGrpSpPr>
          <p:nvPr/>
        </p:nvGrpSpPr>
        <p:grpSpPr bwMode="auto">
          <a:xfrm>
            <a:off x="6843713" y="4767263"/>
            <a:ext cx="1373187" cy="657225"/>
            <a:chOff x="4311" y="3003"/>
            <a:chExt cx="865" cy="414"/>
          </a:xfrm>
        </p:grpSpPr>
        <p:sp>
          <p:nvSpPr>
            <p:cNvPr id="56370" name="Text Box 41"/>
            <p:cNvSpPr txBox="1">
              <a:spLocks noChangeArrowheads="1"/>
            </p:cNvSpPr>
            <p:nvPr/>
          </p:nvSpPr>
          <p:spPr bwMode="auto">
            <a:xfrm>
              <a:off x="4504" y="3035"/>
              <a:ext cx="672" cy="308"/>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600">
                  <a:ea typeface="Arial" charset="0"/>
                  <a:cs typeface="Arial" charset="0"/>
                </a:rPr>
                <a:t>20.0%</a:t>
              </a:r>
            </a:p>
          </p:txBody>
        </p:sp>
        <p:sp>
          <p:nvSpPr>
            <p:cNvPr id="56371" name="AutoShape 42"/>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13707" name="Text Box 43"/>
          <p:cNvSpPr txBox="1">
            <a:spLocks noChangeArrowheads="1"/>
          </p:cNvSpPr>
          <p:nvPr/>
        </p:nvSpPr>
        <p:spPr bwMode="auto">
          <a:xfrm>
            <a:off x="6843713" y="4087813"/>
            <a:ext cx="1562100" cy="484187"/>
          </a:xfrm>
          <a:prstGeom prst="rect">
            <a:avLst/>
          </a:prstGeom>
          <a:noFill/>
          <a:ln w="9525">
            <a:noFill/>
            <a:miter lim="800000"/>
            <a:headEnd/>
            <a:tailEnd/>
          </a:ln>
        </p:spPr>
        <p:txBody>
          <a:bodyPr>
            <a:prstTxWarp prst="textNoShape">
              <a:avLst/>
            </a:prstTxWarp>
          </a:bodyPr>
          <a:lstStyle/>
          <a:p>
            <a:r>
              <a:rPr lang="en-US" sz="2600" i="1" u="sng">
                <a:ea typeface="Arial" charset="0"/>
                <a:cs typeface="Arial" charset="0"/>
              </a:rPr>
              <a:t>Increase</a:t>
            </a:r>
            <a:r>
              <a:rPr lang="en-US" sz="2600" b="1" i="1" u="sng">
                <a:ea typeface="Arial" charset="0"/>
                <a:cs typeface="Arial" charset="0"/>
              </a:rPr>
              <a:t>:</a:t>
            </a:r>
          </a:p>
        </p:txBody>
      </p:sp>
      <p:grpSp>
        <p:nvGrpSpPr>
          <p:cNvPr id="3" name="Group 44"/>
          <p:cNvGrpSpPr>
            <a:grpSpLocks/>
          </p:cNvGrpSpPr>
          <p:nvPr/>
        </p:nvGrpSpPr>
        <p:grpSpPr bwMode="auto">
          <a:xfrm>
            <a:off x="6859588" y="5427663"/>
            <a:ext cx="1350962" cy="657225"/>
            <a:chOff x="4321" y="3419"/>
            <a:chExt cx="851" cy="414"/>
          </a:xfrm>
        </p:grpSpPr>
        <p:sp>
          <p:nvSpPr>
            <p:cNvPr id="56368" name="Text Box 45"/>
            <p:cNvSpPr txBox="1">
              <a:spLocks noChangeArrowheads="1"/>
            </p:cNvSpPr>
            <p:nvPr/>
          </p:nvSpPr>
          <p:spPr bwMode="auto">
            <a:xfrm>
              <a:off x="4517" y="3484"/>
              <a:ext cx="655" cy="308"/>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600">
                  <a:ea typeface="Arial" charset="0"/>
                  <a:cs typeface="Arial" charset="0"/>
                </a:rPr>
                <a:t>16.7%</a:t>
              </a:r>
            </a:p>
          </p:txBody>
        </p:sp>
        <p:sp>
          <p:nvSpPr>
            <p:cNvPr id="56369" name="AutoShape 46"/>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4" name="Group 47"/>
          <p:cNvGrpSpPr>
            <a:grpSpLocks/>
          </p:cNvGrpSpPr>
          <p:nvPr/>
        </p:nvGrpSpPr>
        <p:grpSpPr bwMode="auto">
          <a:xfrm>
            <a:off x="625475" y="2016125"/>
            <a:ext cx="6030913" cy="368300"/>
            <a:chOff x="394" y="1285"/>
            <a:chExt cx="3799" cy="232"/>
          </a:xfrm>
        </p:grpSpPr>
        <p:sp>
          <p:nvSpPr>
            <p:cNvPr id="56365" name="Text Box 48"/>
            <p:cNvSpPr txBox="1">
              <a:spLocks noChangeArrowheads="1"/>
            </p:cNvSpPr>
            <p:nvPr/>
          </p:nvSpPr>
          <p:spPr bwMode="auto">
            <a:xfrm>
              <a:off x="1679" y="1285"/>
              <a:ext cx="497" cy="229"/>
            </a:xfrm>
            <a:prstGeom prst="rect">
              <a:avLst/>
            </a:prstGeom>
            <a:solidFill>
              <a:schemeClr val="bg1"/>
            </a:solidFill>
            <a:ln w="12700">
              <a:solidFill>
                <a:srgbClr val="FF0000"/>
              </a:solidFill>
              <a:miter lim="800000"/>
              <a:headEnd/>
              <a:tailEnd/>
            </a:ln>
          </p:spPr>
          <p:txBody>
            <a:bodyPr anchor="ctr" anchorCtr="1">
              <a:prstTxWarp prst="textNoShape">
                <a:avLst/>
              </a:prstTxWarp>
            </a:bodyPr>
            <a:lstStyle/>
            <a:p>
              <a:pPr>
                <a:spcBef>
                  <a:spcPct val="50000"/>
                </a:spcBef>
              </a:pPr>
              <a:r>
                <a:rPr lang="en-US">
                  <a:ea typeface="Arial" charset="0"/>
                  <a:cs typeface="Arial" charset="0"/>
                </a:rPr>
                <a:t>$10</a:t>
              </a:r>
            </a:p>
          </p:txBody>
        </p:sp>
        <p:sp>
          <p:nvSpPr>
            <p:cNvPr id="56366" name="Text Box 49"/>
            <p:cNvSpPr txBox="1">
              <a:spLocks noChangeArrowheads="1"/>
            </p:cNvSpPr>
            <p:nvPr/>
          </p:nvSpPr>
          <p:spPr bwMode="auto">
            <a:xfrm>
              <a:off x="3544" y="1288"/>
              <a:ext cx="649" cy="229"/>
            </a:xfrm>
            <a:prstGeom prst="rect">
              <a:avLst/>
            </a:prstGeom>
            <a:solidFill>
              <a:schemeClr val="bg1"/>
            </a:solidFill>
            <a:ln w="12700">
              <a:solidFill>
                <a:srgbClr val="FF0000"/>
              </a:solidFill>
              <a:miter lim="800000"/>
              <a:headEnd/>
              <a:tailEnd/>
            </a:ln>
          </p:spPr>
          <p:txBody>
            <a:bodyPr anchor="ctr" anchorCtr="1">
              <a:prstTxWarp prst="textNoShape">
                <a:avLst/>
              </a:prstTxWarp>
            </a:bodyPr>
            <a:lstStyle/>
            <a:p>
              <a:pPr>
                <a:spcBef>
                  <a:spcPct val="50000"/>
                </a:spcBef>
              </a:pPr>
              <a:r>
                <a:rPr lang="en-US">
                  <a:ea typeface="Arial" charset="0"/>
                  <a:cs typeface="Arial" charset="0"/>
                </a:rPr>
                <a:t>$2.00</a:t>
              </a:r>
            </a:p>
          </p:txBody>
        </p:sp>
        <p:sp>
          <p:nvSpPr>
            <p:cNvPr id="56367" name="Line 50"/>
            <p:cNvSpPr>
              <a:spLocks noChangeShapeType="1"/>
            </p:cNvSpPr>
            <p:nvPr/>
          </p:nvSpPr>
          <p:spPr bwMode="auto">
            <a:xfrm flipV="1">
              <a:off x="394" y="1399"/>
              <a:ext cx="273" cy="0"/>
            </a:xfrm>
            <a:prstGeom prst="line">
              <a:avLst/>
            </a:prstGeom>
            <a:noFill/>
            <a:ln w="44450">
              <a:solidFill>
                <a:srgbClr val="FF0000"/>
              </a:solidFill>
              <a:round/>
              <a:headEnd/>
              <a:tailEnd type="triangle" w="lg" len="med"/>
            </a:ln>
          </p:spPr>
          <p:txBody>
            <a:bodyPr>
              <a:prstTxWarp prst="textNoShape">
                <a:avLst/>
              </a:prstTxWarp>
            </a:bodyPr>
            <a:lstStyle/>
            <a:p>
              <a:endParaRPr lang="en-US"/>
            </a:p>
          </p:txBody>
        </p:sp>
      </p:grpSp>
      <p:sp>
        <p:nvSpPr>
          <p:cNvPr id="113715" name="Rectangle 51"/>
          <p:cNvSpPr>
            <a:spLocks noChangeArrowheads="1"/>
          </p:cNvSpPr>
          <p:nvPr/>
        </p:nvSpPr>
        <p:spPr bwMode="auto">
          <a:xfrm>
            <a:off x="1298575" y="3994150"/>
            <a:ext cx="3435350" cy="384175"/>
          </a:xfrm>
          <a:prstGeom prst="rect">
            <a:avLst/>
          </a:prstGeom>
          <a:noFill/>
          <a:ln w="9525">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13716" name="Rectangle 52"/>
          <p:cNvSpPr>
            <a:spLocks noChangeArrowheads="1"/>
          </p:cNvSpPr>
          <p:nvPr/>
        </p:nvSpPr>
        <p:spPr bwMode="auto">
          <a:xfrm>
            <a:off x="419100" y="4564063"/>
            <a:ext cx="6588125" cy="1766887"/>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tabLst>
                <a:tab pos="1146175" algn="l"/>
                <a:tab pos="4859338" algn="l"/>
              </a:tabLst>
            </a:pPr>
            <a:r>
              <a:rPr lang="en-US" sz="2600" dirty="0" smtClean="0">
                <a:ea typeface="Arial" charset="0"/>
                <a:cs typeface="Arial" charset="0"/>
              </a:rPr>
              <a:t>2012:</a:t>
            </a:r>
            <a:r>
              <a:rPr lang="en-US" sz="2600" dirty="0">
                <a:ea typeface="Arial" charset="0"/>
                <a:cs typeface="Arial" charset="0"/>
              </a:rPr>
              <a:t>	$10 </a:t>
            </a:r>
            <a:r>
              <a:rPr lang="en-US" sz="2600" dirty="0" err="1">
                <a:ea typeface="Arial" charset="0"/>
                <a:cs typeface="Arial" charset="0"/>
              </a:rPr>
              <a:t>x</a:t>
            </a:r>
            <a:r>
              <a:rPr lang="en-US" sz="2600" dirty="0">
                <a:ea typeface="Arial" charset="0"/>
                <a:cs typeface="Arial" charset="0"/>
              </a:rPr>
              <a:t> 400  +  $2 </a:t>
            </a:r>
            <a:r>
              <a:rPr lang="en-US" sz="2600" dirty="0" err="1">
                <a:ea typeface="Arial" charset="0"/>
                <a:cs typeface="Arial" charset="0"/>
              </a:rPr>
              <a:t>x</a:t>
            </a:r>
            <a:r>
              <a:rPr lang="en-US" sz="2600" dirty="0">
                <a:ea typeface="Arial" charset="0"/>
                <a:cs typeface="Arial" charset="0"/>
              </a:rPr>
              <a:t> 1000  	=  $6,000</a:t>
            </a:r>
          </a:p>
          <a:p>
            <a:pPr>
              <a:lnSpc>
                <a:spcPct val="105000"/>
              </a:lnSpc>
              <a:spcBef>
                <a:spcPct val="50000"/>
              </a:spcBef>
              <a:buClr>
                <a:srgbClr val="00B85C"/>
              </a:buClr>
              <a:buSzPct val="120000"/>
              <a:buFont typeface="Wingdings" charset="2"/>
              <a:buNone/>
              <a:tabLst>
                <a:tab pos="1146175" algn="l"/>
                <a:tab pos="4859338" algn="l"/>
              </a:tabLst>
            </a:pPr>
            <a:r>
              <a:rPr lang="en-US" sz="2600" dirty="0" smtClean="0">
                <a:ea typeface="Arial" charset="0"/>
                <a:cs typeface="Arial" charset="0"/>
              </a:rPr>
              <a:t>2013:</a:t>
            </a:r>
            <a:r>
              <a:rPr lang="en-US" sz="2600" dirty="0">
                <a:ea typeface="Arial" charset="0"/>
                <a:cs typeface="Arial" charset="0"/>
              </a:rPr>
              <a:t>	$10 </a:t>
            </a:r>
            <a:r>
              <a:rPr lang="en-US" sz="2600" dirty="0" err="1">
                <a:ea typeface="Arial" charset="0"/>
                <a:cs typeface="Arial" charset="0"/>
              </a:rPr>
              <a:t>x</a:t>
            </a:r>
            <a:r>
              <a:rPr lang="en-US" sz="2600" dirty="0">
                <a:ea typeface="Arial" charset="0"/>
                <a:cs typeface="Arial" charset="0"/>
              </a:rPr>
              <a:t> 500  +  $2 </a:t>
            </a:r>
            <a:r>
              <a:rPr lang="en-US" sz="2600" dirty="0" err="1">
                <a:ea typeface="Arial" charset="0"/>
                <a:cs typeface="Arial" charset="0"/>
              </a:rPr>
              <a:t>x</a:t>
            </a:r>
            <a:r>
              <a:rPr lang="en-US" sz="2600" dirty="0">
                <a:ea typeface="Arial" charset="0"/>
                <a:cs typeface="Arial" charset="0"/>
              </a:rPr>
              <a:t> 1100 	=  $7,200</a:t>
            </a:r>
          </a:p>
          <a:p>
            <a:pPr>
              <a:lnSpc>
                <a:spcPct val="105000"/>
              </a:lnSpc>
              <a:spcBef>
                <a:spcPct val="50000"/>
              </a:spcBef>
              <a:buClr>
                <a:srgbClr val="00B85C"/>
              </a:buClr>
              <a:buSzPct val="120000"/>
              <a:buFont typeface="Wingdings" charset="2"/>
              <a:buNone/>
              <a:tabLst>
                <a:tab pos="1146175" algn="l"/>
                <a:tab pos="4859338" algn="l"/>
              </a:tabLst>
            </a:pPr>
            <a:r>
              <a:rPr lang="en-US" sz="2600" dirty="0" smtClean="0">
                <a:ea typeface="Arial" charset="0"/>
                <a:cs typeface="Arial" charset="0"/>
              </a:rPr>
              <a:t>2014:</a:t>
            </a:r>
            <a:r>
              <a:rPr lang="en-US" sz="2600" dirty="0">
                <a:ea typeface="Arial" charset="0"/>
                <a:cs typeface="Arial" charset="0"/>
              </a:rPr>
              <a:t>	$10 </a:t>
            </a:r>
            <a:r>
              <a:rPr lang="en-US" sz="2600" dirty="0" err="1">
                <a:ea typeface="Arial" charset="0"/>
                <a:cs typeface="Arial" charset="0"/>
              </a:rPr>
              <a:t>x</a:t>
            </a:r>
            <a:r>
              <a:rPr lang="en-US" sz="2600" dirty="0">
                <a:ea typeface="Arial" charset="0"/>
                <a:cs typeface="Arial" charset="0"/>
              </a:rPr>
              <a:t> 600  +  $2 </a:t>
            </a:r>
            <a:r>
              <a:rPr lang="en-US" sz="2600" dirty="0" err="1">
                <a:ea typeface="Arial" charset="0"/>
                <a:cs typeface="Arial" charset="0"/>
              </a:rPr>
              <a:t>x</a:t>
            </a:r>
            <a:r>
              <a:rPr lang="en-US" sz="2600" dirty="0">
                <a:ea typeface="Arial" charset="0"/>
                <a:cs typeface="Arial" charset="0"/>
              </a:rPr>
              <a:t> 1200 	=  $8,400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715"/>
                                        </p:tgtEl>
                                        <p:attrNameLst>
                                          <p:attrName>style.visibility</p:attrName>
                                        </p:attrNameLst>
                                      </p:cBhvr>
                                      <p:to>
                                        <p:strVal val="visible"/>
                                      </p:to>
                                    </p:set>
                                    <p:animEffect transition="in" filter="fade">
                                      <p:cBhvr>
                                        <p:cTn id="12" dur="500"/>
                                        <p:tgtEl>
                                          <p:spTgt spid="11371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3716">
                                            <p:txEl>
                                              <p:pRg st="0" end="0"/>
                                            </p:txEl>
                                          </p:spTgt>
                                        </p:tgtEl>
                                        <p:attrNameLst>
                                          <p:attrName>style.visibility</p:attrName>
                                        </p:attrNameLst>
                                      </p:cBhvr>
                                      <p:to>
                                        <p:strVal val="visible"/>
                                      </p:to>
                                    </p:set>
                                    <p:animEffect transition="in" filter="wipe(left)">
                                      <p:cBhvr>
                                        <p:cTn id="21" dur="500"/>
                                        <p:tgtEl>
                                          <p:spTgt spid="11371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3716">
                                            <p:txEl>
                                              <p:pRg st="1" end="1"/>
                                            </p:txEl>
                                          </p:spTgt>
                                        </p:tgtEl>
                                        <p:attrNameLst>
                                          <p:attrName>style.visibility</p:attrName>
                                        </p:attrNameLst>
                                      </p:cBhvr>
                                      <p:to>
                                        <p:strVal val="visible"/>
                                      </p:to>
                                    </p:set>
                                    <p:animEffect transition="in" filter="wipe(left)">
                                      <p:cBhvr>
                                        <p:cTn id="26" dur="500"/>
                                        <p:tgtEl>
                                          <p:spTgt spid="11371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3716">
                                            <p:txEl>
                                              <p:pRg st="2" end="2"/>
                                            </p:txEl>
                                          </p:spTgt>
                                        </p:tgtEl>
                                        <p:attrNameLst>
                                          <p:attrName>style.visibility</p:attrName>
                                        </p:attrNameLst>
                                      </p:cBhvr>
                                      <p:to>
                                        <p:strVal val="visible"/>
                                      </p:to>
                                    </p:set>
                                    <p:animEffect transition="in" filter="wipe(left)">
                                      <p:cBhvr>
                                        <p:cTn id="31" dur="500"/>
                                        <p:tgtEl>
                                          <p:spTgt spid="11371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3707"/>
                                        </p:tgtEl>
                                        <p:attrNameLst>
                                          <p:attrName>style.visibility</p:attrName>
                                        </p:attrNameLst>
                                      </p:cBhvr>
                                      <p:to>
                                        <p:strVal val="visible"/>
                                      </p:to>
                                    </p:set>
                                    <p:animEffect transition="in" filter="fade">
                                      <p:cBhvr>
                                        <p:cTn id="36" dur="500"/>
                                        <p:tgtEl>
                                          <p:spTgt spid="113707"/>
                                        </p:tgtEl>
                                      </p:cBhvr>
                                    </p:animEffect>
                                  </p:childTnLst>
                                </p:cTn>
                              </p:par>
                              <p:par>
                                <p:cTn id="37" presetID="10"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P spid="113707" grpId="0"/>
      <p:bldP spid="113715" grpId="0" animBg="1"/>
      <p:bldP spid="1137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00050" y="246063"/>
            <a:ext cx="6748463" cy="568325"/>
          </a:xfrm>
        </p:spPr>
        <p:txBody>
          <a:bodyPr rtlCol="0">
            <a:normAutofit fontScale="90000"/>
          </a:bodyPr>
          <a:lstStyle/>
          <a:p>
            <a:pPr eaLnBrk="1" fontAlgn="auto" hangingPunct="1">
              <a:spcAft>
                <a:spcPts val="0"/>
              </a:spcAft>
              <a:defRPr/>
            </a:pPr>
            <a:r>
              <a:rPr lang="en-US" smtClean="0"/>
              <a:t>EXAMPLE:</a:t>
            </a:r>
          </a:p>
        </p:txBody>
      </p:sp>
      <p:sp>
        <p:nvSpPr>
          <p:cNvPr id="32773" name="Rectangle 3"/>
          <p:cNvSpPr>
            <a:spLocks noGrp="1" noChangeArrowheads="1"/>
          </p:cNvSpPr>
          <p:nvPr>
            <p:ph type="body" idx="4294967295"/>
          </p:nvPr>
        </p:nvSpPr>
        <p:spPr>
          <a:xfrm>
            <a:off x="466725" y="3590925"/>
            <a:ext cx="8059738" cy="2705100"/>
          </a:xfrm>
        </p:spPr>
        <p:txBody>
          <a:bodyPr/>
          <a:lstStyle/>
          <a:p>
            <a:pPr marL="344488" indent="-344488" eaLnBrk="1" hangingPunct="1">
              <a:spcBef>
                <a:spcPct val="30000"/>
              </a:spcBef>
              <a:buFont typeface="Wingdings" charset="2"/>
              <a:buNone/>
              <a:tabLst>
                <a:tab pos="4859338" algn="l"/>
              </a:tabLst>
            </a:pPr>
            <a:r>
              <a:rPr lang="en-US" sz="2700" smtClean="0"/>
              <a:t>In each year,</a:t>
            </a:r>
          </a:p>
          <a:p>
            <a:pPr marL="344488" indent="-344488" eaLnBrk="1" hangingPunct="1">
              <a:spcBef>
                <a:spcPct val="30000"/>
              </a:spcBef>
              <a:tabLst>
                <a:tab pos="4859338" algn="l"/>
              </a:tabLst>
            </a:pPr>
            <a:r>
              <a:rPr lang="en-US" sz="2700" smtClean="0"/>
              <a:t>nominal GDP is measured using the (then) current prices.  </a:t>
            </a:r>
          </a:p>
          <a:p>
            <a:pPr marL="344488" indent="-344488" eaLnBrk="1" hangingPunct="1">
              <a:spcBef>
                <a:spcPct val="30000"/>
              </a:spcBef>
              <a:tabLst>
                <a:tab pos="4859338" algn="l"/>
              </a:tabLst>
            </a:pPr>
            <a:r>
              <a:rPr lang="en-US" sz="2700" smtClean="0"/>
              <a:t>real GDP is measured using constant prices from the base year (2011 in this example).</a:t>
            </a:r>
          </a:p>
        </p:txBody>
      </p:sp>
      <p:graphicFrame>
        <p:nvGraphicFramePr>
          <p:cNvPr id="104474" name="Group 26"/>
          <p:cNvGraphicFramePr>
            <a:graphicFrameLocks noGrp="1"/>
          </p:cNvGraphicFramePr>
          <p:nvPr/>
        </p:nvGraphicFramePr>
        <p:xfrm>
          <a:off x="439738" y="844550"/>
          <a:ext cx="7635875" cy="2446019"/>
        </p:xfrm>
        <a:graphic>
          <a:graphicData uri="http://schemas.openxmlformats.org/drawingml/2006/table">
            <a:tbl>
              <a:tblPr/>
              <a:tblGrid>
                <a:gridCol w="1052512"/>
                <a:gridCol w="1643063"/>
                <a:gridCol w="1092200"/>
                <a:gridCol w="1289050"/>
                <a:gridCol w="2559050"/>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2014</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400050" y="246063"/>
            <a:ext cx="6748463" cy="568325"/>
          </a:xfrm>
        </p:spPr>
        <p:txBody>
          <a:bodyPr rtlCol="0">
            <a:normAutofit fontScale="90000"/>
          </a:bodyPr>
          <a:lstStyle/>
          <a:p>
            <a:pPr eaLnBrk="1" fontAlgn="auto" hangingPunct="1">
              <a:spcAft>
                <a:spcPts val="0"/>
              </a:spcAft>
              <a:defRPr/>
            </a:pPr>
            <a:r>
              <a:rPr lang="en-US" smtClean="0"/>
              <a:t>EXAMPLE:</a:t>
            </a:r>
          </a:p>
        </p:txBody>
      </p:sp>
      <p:sp>
        <p:nvSpPr>
          <p:cNvPr id="117763" name="Rectangle 3"/>
          <p:cNvSpPr>
            <a:spLocks noGrp="1" noChangeArrowheads="1"/>
          </p:cNvSpPr>
          <p:nvPr>
            <p:ph type="body" idx="4294967295"/>
          </p:nvPr>
        </p:nvSpPr>
        <p:spPr>
          <a:xfrm>
            <a:off x="371475" y="3448050"/>
            <a:ext cx="8050213" cy="1079500"/>
          </a:xfrm>
        </p:spPr>
        <p:txBody>
          <a:bodyPr/>
          <a:lstStyle/>
          <a:p>
            <a:pPr marL="285750" indent="-285750" eaLnBrk="1" hangingPunct="1">
              <a:spcBef>
                <a:spcPct val="50000"/>
              </a:spcBef>
              <a:tabLst>
                <a:tab pos="4859338" algn="l"/>
              </a:tabLst>
            </a:pPr>
            <a:r>
              <a:rPr lang="en-US" sz="2600" smtClean="0"/>
              <a:t>The change in nominal GDP reflects both prices and quantities.  </a:t>
            </a:r>
          </a:p>
        </p:txBody>
      </p:sp>
      <p:graphicFrame>
        <p:nvGraphicFramePr>
          <p:cNvPr id="106538" name="Group 42"/>
          <p:cNvGraphicFramePr>
            <a:graphicFrameLocks noGrp="1"/>
          </p:cNvGraphicFramePr>
          <p:nvPr/>
        </p:nvGraphicFramePr>
        <p:xfrm>
          <a:off x="439738" y="844550"/>
          <a:ext cx="7635875" cy="2446019"/>
        </p:xfrm>
        <a:graphic>
          <a:graphicData uri="http://schemas.openxmlformats.org/drawingml/2006/table">
            <a:tbl>
              <a:tblPr/>
              <a:tblGrid>
                <a:gridCol w="1052512"/>
                <a:gridCol w="1643063"/>
                <a:gridCol w="1092200"/>
                <a:gridCol w="1289050"/>
                <a:gridCol w="2559050"/>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2014</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bl>
          </a:graphicData>
        </a:graphic>
      </p:graphicFrame>
      <p:grpSp>
        <p:nvGrpSpPr>
          <p:cNvPr id="2" name="Group 42"/>
          <p:cNvGrpSpPr>
            <a:grpSpLocks/>
          </p:cNvGrpSpPr>
          <p:nvPr/>
        </p:nvGrpSpPr>
        <p:grpSpPr bwMode="auto">
          <a:xfrm>
            <a:off x="5343525" y="1993900"/>
            <a:ext cx="1289050" cy="1111250"/>
            <a:chOff x="3366" y="1256"/>
            <a:chExt cx="812" cy="700"/>
          </a:xfrm>
        </p:grpSpPr>
        <p:grpSp>
          <p:nvGrpSpPr>
            <p:cNvPr id="60451" name="Group 43"/>
            <p:cNvGrpSpPr>
              <a:grpSpLocks/>
            </p:cNvGrpSpPr>
            <p:nvPr/>
          </p:nvGrpSpPr>
          <p:grpSpPr bwMode="auto">
            <a:xfrm>
              <a:off x="3370" y="1256"/>
              <a:ext cx="808" cy="331"/>
              <a:chOff x="4311" y="3003"/>
              <a:chExt cx="865" cy="414"/>
            </a:xfrm>
          </p:grpSpPr>
          <p:sp>
            <p:nvSpPr>
              <p:cNvPr id="60455" name="Text Box 44"/>
              <p:cNvSpPr txBox="1">
                <a:spLocks noChangeArrowheads="1"/>
              </p:cNvSpPr>
              <p:nvPr/>
            </p:nvSpPr>
            <p:spPr bwMode="auto">
              <a:xfrm>
                <a:off x="4504" y="3036"/>
                <a:ext cx="672" cy="372"/>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20.0%</a:t>
                </a:r>
              </a:p>
            </p:txBody>
          </p:sp>
          <p:sp>
            <p:nvSpPr>
              <p:cNvPr id="60456" name="AutoShape 45"/>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60452" name="Group 46"/>
            <p:cNvGrpSpPr>
              <a:grpSpLocks/>
            </p:cNvGrpSpPr>
            <p:nvPr/>
          </p:nvGrpSpPr>
          <p:grpSpPr bwMode="auto">
            <a:xfrm>
              <a:off x="3366" y="1586"/>
              <a:ext cx="812" cy="370"/>
              <a:chOff x="4321" y="3419"/>
              <a:chExt cx="851" cy="414"/>
            </a:xfrm>
          </p:grpSpPr>
          <p:sp>
            <p:nvSpPr>
              <p:cNvPr id="60453" name="Text Box 47"/>
              <p:cNvSpPr txBox="1">
                <a:spLocks noChangeArrowheads="1"/>
              </p:cNvSpPr>
              <p:nvPr/>
            </p:nvSpPr>
            <p:spPr bwMode="auto">
              <a:xfrm>
                <a:off x="4517" y="3484"/>
                <a:ext cx="655" cy="333"/>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16.7%</a:t>
                </a:r>
              </a:p>
            </p:txBody>
          </p:sp>
          <p:sp>
            <p:nvSpPr>
              <p:cNvPr id="60454" name="AutoShape 48"/>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grpSp>
      <p:grpSp>
        <p:nvGrpSpPr>
          <p:cNvPr id="5" name="Group 49"/>
          <p:cNvGrpSpPr>
            <a:grpSpLocks/>
          </p:cNvGrpSpPr>
          <p:nvPr/>
        </p:nvGrpSpPr>
        <p:grpSpPr bwMode="auto">
          <a:xfrm>
            <a:off x="2935288" y="1957388"/>
            <a:ext cx="1293812" cy="1141412"/>
            <a:chOff x="1849" y="1233"/>
            <a:chExt cx="815" cy="719"/>
          </a:xfrm>
        </p:grpSpPr>
        <p:grpSp>
          <p:nvGrpSpPr>
            <p:cNvPr id="60445" name="Group 50"/>
            <p:cNvGrpSpPr>
              <a:grpSpLocks/>
            </p:cNvGrpSpPr>
            <p:nvPr/>
          </p:nvGrpSpPr>
          <p:grpSpPr bwMode="auto">
            <a:xfrm>
              <a:off x="1849" y="1233"/>
              <a:ext cx="809" cy="366"/>
              <a:chOff x="4574" y="2877"/>
              <a:chExt cx="854" cy="426"/>
            </a:xfrm>
          </p:grpSpPr>
          <p:sp>
            <p:nvSpPr>
              <p:cNvPr id="60449" name="Text Box 51"/>
              <p:cNvSpPr txBox="1">
                <a:spLocks noChangeArrowheads="1"/>
              </p:cNvSpPr>
              <p:nvPr/>
            </p:nvSpPr>
            <p:spPr bwMode="auto">
              <a:xfrm>
                <a:off x="4756" y="2918"/>
                <a:ext cx="672" cy="347"/>
              </a:xfrm>
              <a:prstGeom prst="rect">
                <a:avLst/>
              </a:prstGeom>
              <a:solidFill>
                <a:srgbClr val="CCFFCC"/>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37.5%</a:t>
                </a:r>
              </a:p>
            </p:txBody>
          </p:sp>
          <p:sp>
            <p:nvSpPr>
              <p:cNvPr id="60450" name="AutoShape 5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60446" name="Group 53"/>
            <p:cNvGrpSpPr>
              <a:grpSpLocks/>
            </p:cNvGrpSpPr>
            <p:nvPr/>
          </p:nvGrpSpPr>
          <p:grpSpPr bwMode="auto">
            <a:xfrm>
              <a:off x="1852" y="1597"/>
              <a:ext cx="812" cy="355"/>
              <a:chOff x="4579" y="3302"/>
              <a:chExt cx="842" cy="432"/>
            </a:xfrm>
          </p:grpSpPr>
          <p:sp>
            <p:nvSpPr>
              <p:cNvPr id="60447" name="Text Box 54"/>
              <p:cNvSpPr txBox="1">
                <a:spLocks noChangeArrowheads="1"/>
              </p:cNvSpPr>
              <p:nvPr/>
            </p:nvSpPr>
            <p:spPr bwMode="auto">
              <a:xfrm>
                <a:off x="4766" y="3366"/>
                <a:ext cx="655" cy="363"/>
              </a:xfrm>
              <a:prstGeom prst="rect">
                <a:avLst/>
              </a:prstGeom>
              <a:solidFill>
                <a:srgbClr val="CCFFCC"/>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30.9%</a:t>
                </a:r>
              </a:p>
            </p:txBody>
          </p:sp>
          <p:sp>
            <p:nvSpPr>
              <p:cNvPr id="60448" name="AutoShape 55"/>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prstTxWarp prst="textNoShape">
                  <a:avLst/>
                </a:prstTxWarp>
              </a:bodyPr>
              <a:lstStyle/>
              <a:p>
                <a:endParaRPr lang="en-US" sz="1800">
                  <a:ea typeface="Arial" charset="0"/>
                  <a:cs typeface="Arial" charset="0"/>
                </a:endParaRPr>
              </a:p>
            </p:txBody>
          </p:sp>
        </p:grpSp>
      </p:grpSp>
      <p:sp>
        <p:nvSpPr>
          <p:cNvPr id="117816" name="Rectangle 56"/>
          <p:cNvSpPr>
            <a:spLocks noChangeArrowheads="1"/>
          </p:cNvSpPr>
          <p:nvPr/>
        </p:nvSpPr>
        <p:spPr bwMode="auto">
          <a:xfrm>
            <a:off x="400050" y="4433888"/>
            <a:ext cx="8027988" cy="1409700"/>
          </a:xfrm>
          <a:prstGeom prst="rect">
            <a:avLst/>
          </a:prstGeom>
          <a:noFill/>
          <a:ln w="9525">
            <a:noFill/>
            <a:miter lim="800000"/>
            <a:headEnd/>
            <a:tailEnd/>
          </a:ln>
        </p:spPr>
        <p:txBody>
          <a:bodyPr>
            <a:prstTxWarp prst="textNoShape">
              <a:avLst/>
            </a:prstTxWarp>
          </a:bodyPr>
          <a:lstStyle/>
          <a:p>
            <a:pPr marL="285750" indent="-285750">
              <a:lnSpc>
                <a:spcPct val="105000"/>
              </a:lnSpc>
              <a:spcBef>
                <a:spcPct val="50000"/>
              </a:spcBef>
              <a:buClr>
                <a:srgbClr val="339966"/>
              </a:buClr>
              <a:buSzPct val="120000"/>
              <a:buFont typeface="Wingdings" charset="2"/>
              <a:buChar char="§"/>
              <a:tabLst>
                <a:tab pos="4859338" algn="l"/>
              </a:tabLst>
            </a:pPr>
            <a:r>
              <a:rPr lang="en-US" sz="2600">
                <a:ea typeface="Arial" charset="0"/>
                <a:cs typeface="Arial" charset="0"/>
              </a:rPr>
              <a:t>The change in real GDP is the amount that </a:t>
            </a:r>
            <a:br>
              <a:rPr lang="en-US" sz="2600">
                <a:ea typeface="Arial" charset="0"/>
                <a:cs typeface="Arial" charset="0"/>
              </a:rPr>
            </a:br>
            <a:r>
              <a:rPr lang="en-US" sz="2600">
                <a:ea typeface="Arial" charset="0"/>
                <a:cs typeface="Arial" charset="0"/>
              </a:rPr>
              <a:t>GDP would change if prices were constant </a:t>
            </a:r>
            <a:br>
              <a:rPr lang="en-US" sz="2600">
                <a:ea typeface="Arial" charset="0"/>
                <a:cs typeface="Arial" charset="0"/>
              </a:rPr>
            </a:br>
            <a:r>
              <a:rPr lang="en-US" sz="2600">
                <a:ea typeface="Arial" charset="0"/>
                <a:cs typeface="Arial" charset="0"/>
              </a:rPr>
              <a:t>(i.e., if zero inflation). </a:t>
            </a:r>
          </a:p>
        </p:txBody>
      </p:sp>
      <p:sp>
        <p:nvSpPr>
          <p:cNvPr id="117817" name="Rectangle 57"/>
          <p:cNvSpPr>
            <a:spLocks noChangeArrowheads="1"/>
          </p:cNvSpPr>
          <p:nvPr/>
        </p:nvSpPr>
        <p:spPr bwMode="auto">
          <a:xfrm>
            <a:off x="433388" y="5700713"/>
            <a:ext cx="8027987" cy="530225"/>
          </a:xfrm>
          <a:prstGeom prst="rect">
            <a:avLst/>
          </a:prstGeom>
          <a:noFill/>
          <a:ln w="9525">
            <a:noFill/>
            <a:miter lim="800000"/>
            <a:headEnd/>
            <a:tailEnd/>
          </a:ln>
        </p:spPr>
        <p:txBody>
          <a:bodyPr>
            <a:prstTxWarp prst="textNoShape">
              <a:avLst/>
            </a:prstTxWarp>
          </a:bodyPr>
          <a:lstStyle/>
          <a:p>
            <a:pPr marL="285750" indent="-285750" algn="ctr">
              <a:lnSpc>
                <a:spcPct val="105000"/>
              </a:lnSpc>
              <a:spcBef>
                <a:spcPct val="25000"/>
              </a:spcBef>
              <a:buClr>
                <a:srgbClr val="00B85C"/>
              </a:buClr>
              <a:buSzPct val="120000"/>
              <a:buFont typeface="Wingdings" charset="2"/>
              <a:buNone/>
              <a:tabLst>
                <a:tab pos="4859338" algn="l"/>
              </a:tabLst>
            </a:pPr>
            <a:r>
              <a:rPr lang="en-US" sz="2600" b="1" i="1">
                <a:solidFill>
                  <a:srgbClr val="CC0000"/>
                </a:solidFill>
                <a:ea typeface="Arial" charset="0"/>
                <a:cs typeface="Arial" charset="0"/>
              </a:rPr>
              <a:t>Hence, real GDP is corrected for inflation.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7763">
                                            <p:txEl>
                                              <p:pRg st="0" end="0"/>
                                            </p:txEl>
                                          </p:spTgt>
                                        </p:tgtEl>
                                        <p:attrNameLst>
                                          <p:attrName>style.visibility</p:attrName>
                                        </p:attrNameLst>
                                      </p:cBhvr>
                                      <p:to>
                                        <p:strVal val="visible"/>
                                      </p:to>
                                    </p:set>
                                    <p:animEffect transition="in" filter="wipe(left)">
                                      <p:cBhvr>
                                        <p:cTn id="11" dur="500"/>
                                        <p:tgtEl>
                                          <p:spTgt spid="1177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7816"/>
                                        </p:tgtEl>
                                        <p:attrNameLst>
                                          <p:attrName>style.visibility</p:attrName>
                                        </p:attrNameLst>
                                      </p:cBhvr>
                                      <p:to>
                                        <p:strVal val="visible"/>
                                      </p:to>
                                    </p:set>
                                    <p:animEffect transition="in" filter="wipe(left)">
                                      <p:cBhvr>
                                        <p:cTn id="20" dur="500"/>
                                        <p:tgtEl>
                                          <p:spTgt spid="1178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7817"/>
                                        </p:tgtEl>
                                        <p:attrNameLst>
                                          <p:attrName>style.visibility</p:attrName>
                                        </p:attrNameLst>
                                      </p:cBhvr>
                                      <p:to>
                                        <p:strVal val="visible"/>
                                      </p:to>
                                    </p:set>
                                    <p:animEffect transition="in" filter="wipe(left)">
                                      <p:cBhvr>
                                        <p:cTn id="25" dur="500"/>
                                        <p:tgtEl>
                                          <p:spTgt spid="117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5"/>
      <p:bldP spid="117816" grpId="0"/>
      <p:bldP spid="11781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nvGraphicFramePr>
        <p:xfrm>
          <a:off x="403760" y="1092530"/>
          <a:ext cx="8585861" cy="5617028"/>
        </p:xfrm>
        <a:graphic>
          <a:graphicData uri="http://schemas.openxmlformats.org/drawingml/2006/chart">
            <c:chart xmlns:c="http://schemas.openxmlformats.org/drawingml/2006/chart" xmlns:r="http://schemas.openxmlformats.org/officeDocument/2006/relationships" r:id="rId3"/>
          </a:graphicData>
        </a:graphic>
      </p:graphicFrame>
      <p:sp>
        <p:nvSpPr>
          <p:cNvPr id="34819" name="Rectangle 2"/>
          <p:cNvSpPr>
            <a:spLocks noGrp="1" noChangeArrowheads="1"/>
          </p:cNvSpPr>
          <p:nvPr>
            <p:ph type="title" idx="4294967295"/>
          </p:nvPr>
        </p:nvSpPr>
        <p:spPr>
          <a:xfrm>
            <a:off x="274638" y="228600"/>
            <a:ext cx="8716962" cy="814388"/>
          </a:xfrm>
        </p:spPr>
        <p:txBody>
          <a:bodyPr rtlCol="0">
            <a:normAutofit fontScale="90000"/>
          </a:bodyPr>
          <a:lstStyle/>
          <a:p>
            <a:pPr eaLnBrk="1" fontAlgn="auto" hangingPunct="1">
              <a:spcAft>
                <a:spcPts val="0"/>
              </a:spcAft>
              <a:defRPr/>
            </a:pPr>
            <a:r>
              <a:rPr lang="en-US" dirty="0" smtClean="0"/>
              <a:t>Nominal and Real GDP in the U.S., </a:t>
            </a:r>
            <a:br>
              <a:rPr lang="en-US" dirty="0" smtClean="0"/>
            </a:br>
            <a:r>
              <a:rPr lang="en-US" sz="2800" dirty="0" smtClean="0"/>
              <a:t>1965–2010</a:t>
            </a:r>
          </a:p>
        </p:txBody>
      </p:sp>
      <p:sp>
        <p:nvSpPr>
          <p:cNvPr id="62468" name="Text Box 5"/>
          <p:cNvSpPr txBox="1">
            <a:spLocks noChangeArrowheads="1"/>
          </p:cNvSpPr>
          <p:nvPr/>
        </p:nvSpPr>
        <p:spPr bwMode="auto">
          <a:xfrm>
            <a:off x="2892425" y="2667000"/>
            <a:ext cx="1884363" cy="1219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a:solidFill>
                  <a:srgbClr val="000000"/>
                </a:solidFill>
                <a:ea typeface="Arial" charset="0"/>
                <a:cs typeface="Arial" charset="0"/>
              </a:rPr>
              <a:t>Real GDP </a:t>
            </a:r>
            <a:r>
              <a:rPr lang="en-US">
                <a:solidFill>
                  <a:srgbClr val="000000"/>
                </a:solidFill>
                <a:ea typeface="Arial" charset="0"/>
                <a:cs typeface="Arial" charset="0"/>
              </a:rPr>
              <a:t>(base year 2005)</a:t>
            </a:r>
          </a:p>
        </p:txBody>
      </p:sp>
      <p:sp>
        <p:nvSpPr>
          <p:cNvPr id="62469" name="Text Box 6"/>
          <p:cNvSpPr txBox="1">
            <a:spLocks noChangeArrowheads="1"/>
          </p:cNvSpPr>
          <p:nvPr/>
        </p:nvSpPr>
        <p:spPr bwMode="auto">
          <a:xfrm>
            <a:off x="6324600" y="4495800"/>
            <a:ext cx="1617663" cy="88582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a:solidFill>
                  <a:srgbClr val="000000"/>
                </a:solidFill>
                <a:ea typeface="Arial" charset="0"/>
                <a:cs typeface="Arial" charset="0"/>
              </a:rPr>
              <a:t>Nominal GDP</a:t>
            </a:r>
            <a:endParaRPr lang="en-US">
              <a:solidFill>
                <a:srgbClr val="000000"/>
              </a:solidFill>
              <a:ea typeface="Arial" charset="0"/>
              <a:cs typeface="Arial" charset="0"/>
            </a:endParaRPr>
          </a:p>
        </p:txBody>
      </p:sp>
      <p:sp>
        <p:nvSpPr>
          <p:cNvPr id="62470" name="Line 7"/>
          <p:cNvSpPr>
            <a:spLocks noChangeShapeType="1"/>
          </p:cNvSpPr>
          <p:nvPr/>
        </p:nvSpPr>
        <p:spPr bwMode="auto">
          <a:xfrm flipH="1" flipV="1">
            <a:off x="5791200" y="4495800"/>
            <a:ext cx="647700" cy="246063"/>
          </a:xfrm>
          <a:prstGeom prst="line">
            <a:avLst/>
          </a:prstGeom>
          <a:noFill/>
          <a:ln w="9525">
            <a:solidFill>
              <a:schemeClr val="tx1"/>
            </a:solidFill>
            <a:round/>
            <a:headEnd/>
            <a:tailEnd/>
          </a:ln>
        </p:spPr>
        <p:txBody>
          <a:bodyPr>
            <a:prstTxWarp prst="textNoShape">
              <a:avLst/>
            </a:prstTxWarp>
          </a:bodyPr>
          <a:lstStyle/>
          <a:p>
            <a:endParaRPr lang="en-US"/>
          </a:p>
        </p:txBody>
      </p:sp>
      <p:sp>
        <p:nvSpPr>
          <p:cNvPr id="62471" name="Line 8"/>
          <p:cNvSpPr>
            <a:spLocks noChangeShapeType="1"/>
          </p:cNvSpPr>
          <p:nvPr/>
        </p:nvSpPr>
        <p:spPr bwMode="auto">
          <a:xfrm>
            <a:off x="4618038" y="2940050"/>
            <a:ext cx="1096962" cy="641350"/>
          </a:xfrm>
          <a:prstGeom prst="line">
            <a:avLst/>
          </a:prstGeom>
          <a:noFill/>
          <a:ln w="9525">
            <a:solidFill>
              <a:schemeClr val="tx1"/>
            </a:solidFill>
            <a:round/>
            <a:headEnd/>
            <a:tailEnd/>
          </a:ln>
        </p:spPr>
        <p:txBody>
          <a:bodyPr>
            <a:prstTxWarp prst="textNoShape">
              <a:avLst/>
            </a:prstTxWarp>
          </a:bodyPr>
          <a:lstStyle/>
          <a:p>
            <a:endParaRPr lang="en-US"/>
          </a:p>
        </p:txBody>
      </p:sp>
      <p:sp>
        <p:nvSpPr>
          <p:cNvPr id="62472" name="Text Box 6"/>
          <p:cNvSpPr txBox="1">
            <a:spLocks noChangeArrowheads="1"/>
          </p:cNvSpPr>
          <p:nvPr/>
        </p:nvSpPr>
        <p:spPr bwMode="auto">
          <a:xfrm rot="-5400000">
            <a:off x="-305594" y="3120232"/>
            <a:ext cx="1196975" cy="42703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a:solidFill>
                  <a:srgbClr val="000000"/>
                </a:solidFill>
                <a:ea typeface="Arial" charset="0"/>
                <a:cs typeface="Arial" charset="0"/>
              </a:rPr>
              <a:t>billions</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GDP Deflator</a:t>
            </a:r>
          </a:p>
        </p:txBody>
      </p:sp>
      <p:sp>
        <p:nvSpPr>
          <p:cNvPr id="3584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GDP deflator is a measure of the overall level of prices.  </a:t>
            </a:r>
          </a:p>
          <a:p>
            <a:pPr eaLnBrk="1" hangingPunct="1">
              <a:buFont typeface="Wingdings" charset="2"/>
              <a:buChar char="§"/>
            </a:pPr>
            <a:r>
              <a:rPr lang="en-US" smtClean="0">
                <a:latin typeface="Arial" charset="0"/>
                <a:cs typeface="ＭＳ Ｐゴシック" charset="-128"/>
              </a:rPr>
              <a:t>Definition:</a:t>
            </a:r>
          </a:p>
        </p:txBody>
      </p:sp>
      <p:sp>
        <p:nvSpPr>
          <p:cNvPr id="121861" name="Rectangle 5"/>
          <p:cNvSpPr>
            <a:spLocks noChangeArrowheads="1"/>
          </p:cNvSpPr>
          <p:nvPr/>
        </p:nvSpPr>
        <p:spPr bwMode="auto">
          <a:xfrm>
            <a:off x="385763" y="4375150"/>
            <a:ext cx="8086725" cy="1539875"/>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339966"/>
              </a:buClr>
              <a:buSzPct val="120000"/>
              <a:buFont typeface="Wingdings" charset="2"/>
              <a:buChar char="§"/>
            </a:pPr>
            <a:r>
              <a:rPr lang="en-US" sz="2800">
                <a:ea typeface="Arial" charset="0"/>
                <a:cs typeface="Arial" charset="0"/>
              </a:rPr>
              <a:t>One way to measure the economy’s </a:t>
            </a:r>
            <a:r>
              <a:rPr lang="en-US" sz="2800" b="1">
                <a:solidFill>
                  <a:srgbClr val="CC0000"/>
                </a:solidFill>
                <a:ea typeface="Arial" charset="0"/>
                <a:cs typeface="Arial" charset="0"/>
              </a:rPr>
              <a:t>inflation rate</a:t>
            </a:r>
            <a:r>
              <a:rPr lang="en-US" sz="2800">
                <a:ea typeface="Arial" charset="0"/>
                <a:cs typeface="Arial" charset="0"/>
              </a:rPr>
              <a:t> is to compute the percentage increase in the GDP deflator from one year to the next.  </a:t>
            </a:r>
          </a:p>
        </p:txBody>
      </p:sp>
      <p:grpSp>
        <p:nvGrpSpPr>
          <p:cNvPr id="2" name="Group 11"/>
          <p:cNvGrpSpPr>
            <a:grpSpLocks/>
          </p:cNvGrpSpPr>
          <p:nvPr/>
        </p:nvGrpSpPr>
        <p:grpSpPr bwMode="auto">
          <a:xfrm>
            <a:off x="1281113" y="2878138"/>
            <a:ext cx="6578600" cy="1236662"/>
            <a:chOff x="471" y="1777"/>
            <a:chExt cx="4144" cy="779"/>
          </a:xfrm>
        </p:grpSpPr>
        <p:sp>
          <p:nvSpPr>
            <p:cNvPr id="121862" name="Text Box 6"/>
            <p:cNvSpPr txBox="1">
              <a:spLocks noChangeArrowheads="1"/>
            </p:cNvSpPr>
            <p:nvPr/>
          </p:nvSpPr>
          <p:spPr bwMode="auto">
            <a:xfrm>
              <a:off x="471" y="1777"/>
              <a:ext cx="4144" cy="779"/>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lIns="274320" anchor="ctr"/>
            <a:lstStyle/>
            <a:p>
              <a:pPr fontAlgn="auto">
                <a:spcBef>
                  <a:spcPct val="50000"/>
                </a:spcBef>
                <a:spcAft>
                  <a:spcPts val="0"/>
                </a:spcAft>
                <a:defRPr/>
              </a:pPr>
              <a:r>
                <a:rPr lang="en-US" sz="2900">
                  <a:latin typeface="+mn-lt"/>
                  <a:ea typeface="+mn-ea"/>
                  <a:cs typeface="Arial" charset="0"/>
                </a:rPr>
                <a:t>GDP deflator  =  100 </a:t>
              </a:r>
              <a:r>
                <a:rPr lang="en-US" sz="2900">
                  <a:latin typeface="Tahoma" pitchFamily="34" charset="0"/>
                  <a:ea typeface="+mn-ea"/>
                  <a:cs typeface="Arial" charset="0"/>
                </a:rPr>
                <a:t>x</a:t>
              </a:r>
              <a:r>
                <a:rPr lang="en-US" sz="2900">
                  <a:latin typeface="+mn-lt"/>
                  <a:ea typeface="+mn-ea"/>
                  <a:cs typeface="Arial" charset="0"/>
                </a:rPr>
                <a:t> </a:t>
              </a:r>
            </a:p>
          </p:txBody>
        </p:sp>
        <p:grpSp>
          <p:nvGrpSpPr>
            <p:cNvPr id="64518" name="Group 10"/>
            <p:cNvGrpSpPr>
              <a:grpSpLocks/>
            </p:cNvGrpSpPr>
            <p:nvPr/>
          </p:nvGrpSpPr>
          <p:grpSpPr bwMode="auto">
            <a:xfrm>
              <a:off x="2935" y="1849"/>
              <a:ext cx="1578" cy="650"/>
              <a:chOff x="2942" y="1849"/>
              <a:chExt cx="1578" cy="650"/>
            </a:xfrm>
          </p:grpSpPr>
          <p:sp>
            <p:nvSpPr>
              <p:cNvPr id="64519" name="Text Box 7"/>
              <p:cNvSpPr txBox="1">
                <a:spLocks noChangeArrowheads="1"/>
              </p:cNvSpPr>
              <p:nvPr/>
            </p:nvSpPr>
            <p:spPr bwMode="auto">
              <a:xfrm>
                <a:off x="2942" y="1849"/>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nominal GDP</a:t>
                </a:r>
              </a:p>
            </p:txBody>
          </p:sp>
          <p:sp>
            <p:nvSpPr>
              <p:cNvPr id="64520" name="Text Box 8"/>
              <p:cNvSpPr txBox="1">
                <a:spLocks noChangeArrowheads="1"/>
              </p:cNvSpPr>
              <p:nvPr/>
            </p:nvSpPr>
            <p:spPr bwMode="auto">
              <a:xfrm>
                <a:off x="2946" y="2163"/>
                <a:ext cx="1574" cy="33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900">
                    <a:ea typeface="Arial" charset="0"/>
                    <a:cs typeface="Arial" charset="0"/>
                  </a:rPr>
                  <a:t>real GDP</a:t>
                </a:r>
              </a:p>
            </p:txBody>
          </p:sp>
          <p:sp>
            <p:nvSpPr>
              <p:cNvPr id="64521" name="Line 9"/>
              <p:cNvSpPr>
                <a:spLocks noChangeShapeType="1"/>
              </p:cNvSpPr>
              <p:nvPr/>
            </p:nvSpPr>
            <p:spPr bwMode="auto">
              <a:xfrm>
                <a:off x="3035" y="2185"/>
                <a:ext cx="1363" cy="0"/>
              </a:xfrm>
              <a:prstGeom prst="line">
                <a:avLst/>
              </a:prstGeom>
              <a:noFill/>
              <a:ln w="12700">
                <a:solidFill>
                  <a:schemeClr val="tx1"/>
                </a:solidFill>
                <a:round/>
                <a:headEnd/>
                <a:tailEnd/>
              </a:ln>
            </p:spPr>
            <p:txBody>
              <a:bodyPr>
                <a:prstTxWarp prst="textNoShape">
                  <a:avLst/>
                </a:prstTxWarp>
              </a:bodyPr>
              <a:lstStyle/>
              <a:p>
                <a:endParaRPr lang="en-US"/>
              </a:p>
            </p:txBody>
          </p:sp>
        </p:gr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1861"/>
                                        </p:tgtEl>
                                        <p:attrNameLst>
                                          <p:attrName>style.visibility</p:attrName>
                                        </p:attrNameLst>
                                      </p:cBhvr>
                                      <p:to>
                                        <p:strVal val="visible"/>
                                      </p:to>
                                    </p:set>
                                    <p:animEffect transition="in" filter="wipe(left)">
                                      <p:cBhvr>
                                        <p:cTn id="21"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P spid="12186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dirty="0" smtClean="0">
                <a:latin typeface="Tahoma" charset="0"/>
                <a:ea typeface="Tahoma" charset="0"/>
                <a:cs typeface="Tahoma" charset="0"/>
              </a:rPr>
              <a:t>Microeconomics vs. </a:t>
            </a:r>
            <a:r>
              <a:rPr lang="en-US" dirty="0" err="1" smtClean="0">
                <a:latin typeface="Tahoma" charset="0"/>
                <a:ea typeface="Tahoma" charset="0"/>
                <a:cs typeface="Tahoma" charset="0"/>
              </a:rPr>
              <a:t>Macrorconomics</a:t>
            </a:r>
            <a:endParaRPr lang="en-US" dirty="0" smtClean="0">
              <a:latin typeface="Tahoma" charset="0"/>
              <a:ea typeface="Tahoma" charset="0"/>
              <a:cs typeface="Tahoma" charset="0"/>
            </a:endParaRPr>
          </a:p>
        </p:txBody>
      </p:sp>
      <p:sp>
        <p:nvSpPr>
          <p:cNvPr id="8197" name="Rectangle 3"/>
          <p:cNvSpPr>
            <a:spLocks noGrp="1" noChangeArrowheads="1"/>
          </p:cNvSpPr>
          <p:nvPr>
            <p:ph idx="1"/>
          </p:nvPr>
        </p:nvSpPr>
        <p:spPr>
          <a:xfrm>
            <a:off x="457200" y="1219200"/>
            <a:ext cx="8229600" cy="4979988"/>
          </a:xfrm>
        </p:spPr>
        <p:txBody>
          <a:bodyPr/>
          <a:lstStyle/>
          <a:p>
            <a:pPr eaLnBrk="1" hangingPunct="1">
              <a:spcBef>
                <a:spcPct val="60000"/>
              </a:spcBef>
              <a:buFont typeface="Wingdings" charset="2"/>
              <a:buChar char="§"/>
            </a:pPr>
            <a:r>
              <a:rPr lang="en-US" b="1" i="1" dirty="0" smtClean="0">
                <a:solidFill>
                  <a:srgbClr val="CC0000"/>
                </a:solidFill>
                <a:latin typeface="Arial" charset="0"/>
                <a:cs typeface="ＭＳ Ｐゴシック" charset="-128"/>
              </a:rPr>
              <a:t>Microeconomics</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The study of how individual households and firms make decisions, interact with one another in markets.</a:t>
            </a:r>
          </a:p>
          <a:p>
            <a:pPr eaLnBrk="1" hangingPunct="1">
              <a:spcBef>
                <a:spcPct val="60000"/>
              </a:spcBef>
              <a:buFont typeface="Wingdings" charset="2"/>
              <a:buChar char="§"/>
            </a:pPr>
            <a:r>
              <a:rPr lang="en-US" b="1" i="1" dirty="0" smtClean="0">
                <a:solidFill>
                  <a:srgbClr val="CC0000"/>
                </a:solidFill>
                <a:latin typeface="Arial" charset="0"/>
                <a:cs typeface="ＭＳ Ｐゴシック" charset="-128"/>
              </a:rPr>
              <a:t>Macroeconomics</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The study of the economy as a whole.</a:t>
            </a:r>
          </a:p>
          <a:p>
            <a:pPr eaLnBrk="1" hangingPunct="1">
              <a:spcBef>
                <a:spcPct val="60000"/>
              </a:spcBef>
              <a:buFont typeface="Wingdings" charset="2"/>
              <a:buNone/>
            </a:pPr>
            <a:endParaRPr lang="en-US" dirty="0"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400050" y="246063"/>
            <a:ext cx="6748463" cy="568325"/>
          </a:xfrm>
        </p:spPr>
        <p:txBody>
          <a:bodyPr rtlCol="0">
            <a:normAutofit fontScale="90000"/>
          </a:bodyPr>
          <a:lstStyle/>
          <a:p>
            <a:pPr eaLnBrk="1" fontAlgn="auto" hangingPunct="1">
              <a:spcAft>
                <a:spcPts val="0"/>
              </a:spcAft>
              <a:defRPr/>
            </a:pPr>
            <a:r>
              <a:rPr lang="en-US" smtClean="0"/>
              <a:t>EXAMPLE:</a:t>
            </a:r>
          </a:p>
        </p:txBody>
      </p:sp>
      <p:sp>
        <p:nvSpPr>
          <p:cNvPr id="36869" name="Rectangle 3"/>
          <p:cNvSpPr>
            <a:spLocks noGrp="1" noChangeArrowheads="1"/>
          </p:cNvSpPr>
          <p:nvPr>
            <p:ph type="body" idx="4294967295"/>
          </p:nvPr>
        </p:nvSpPr>
        <p:spPr>
          <a:xfrm>
            <a:off x="333375" y="3644900"/>
            <a:ext cx="8145463" cy="542925"/>
          </a:xfrm>
        </p:spPr>
        <p:txBody>
          <a:bodyPr/>
          <a:lstStyle/>
          <a:p>
            <a:pPr marL="285750" indent="-285750" eaLnBrk="1" hangingPunct="1">
              <a:spcBef>
                <a:spcPct val="50000"/>
              </a:spcBef>
              <a:buFont typeface="Wingdings" charset="2"/>
              <a:buNone/>
              <a:tabLst>
                <a:tab pos="4859338" algn="l"/>
              </a:tabLst>
            </a:pPr>
            <a:r>
              <a:rPr lang="en-US" sz="2400" smtClean="0"/>
              <a:t>Compute the GDP deflator in each year:</a:t>
            </a:r>
          </a:p>
        </p:txBody>
      </p:sp>
      <p:graphicFrame>
        <p:nvGraphicFramePr>
          <p:cNvPr id="122884" name="Group 4"/>
          <p:cNvGraphicFramePr>
            <a:graphicFrameLocks noGrp="1"/>
          </p:cNvGraphicFramePr>
          <p:nvPr/>
        </p:nvGraphicFramePr>
        <p:xfrm>
          <a:off x="550863" y="933450"/>
          <a:ext cx="7789862" cy="2315274"/>
        </p:xfrm>
        <a:graphic>
          <a:graphicData uri="http://schemas.openxmlformats.org/drawingml/2006/table">
            <a:tbl>
              <a:tblPr/>
              <a:tblGrid>
                <a:gridCol w="1103312"/>
                <a:gridCol w="1793875"/>
                <a:gridCol w="1685925"/>
                <a:gridCol w="1436688"/>
                <a:gridCol w="1770062"/>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Nominal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GDP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Deflator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2014</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r>
            </a:tbl>
          </a:graphicData>
        </a:graphic>
      </p:graphicFrame>
      <p:grpSp>
        <p:nvGrpSpPr>
          <p:cNvPr id="2" name="Group 42"/>
          <p:cNvGrpSpPr>
            <a:grpSpLocks/>
          </p:cNvGrpSpPr>
          <p:nvPr/>
        </p:nvGrpSpPr>
        <p:grpSpPr bwMode="auto">
          <a:xfrm>
            <a:off x="674688" y="1836738"/>
            <a:ext cx="6269037" cy="2981325"/>
            <a:chOff x="425" y="1157"/>
            <a:chExt cx="3949" cy="1878"/>
          </a:xfrm>
        </p:grpSpPr>
        <p:sp>
          <p:nvSpPr>
            <p:cNvPr id="66598" name="Rectangle 43"/>
            <p:cNvSpPr>
              <a:spLocks noChangeArrowheads="1"/>
            </p:cNvSpPr>
            <p:nvPr/>
          </p:nvSpPr>
          <p:spPr bwMode="auto">
            <a:xfrm>
              <a:off x="425" y="2693"/>
              <a:ext cx="3949" cy="342"/>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tabLst>
                  <a:tab pos="1200150" algn="l"/>
                </a:tabLst>
              </a:pPr>
              <a:r>
                <a:rPr lang="en-US" dirty="0" smtClean="0">
                  <a:ea typeface="Arial" charset="0"/>
                  <a:cs typeface="Arial" charset="0"/>
                </a:rPr>
                <a:t>2012:</a:t>
              </a:r>
              <a:r>
                <a:rPr lang="en-US" dirty="0">
                  <a:ea typeface="Arial" charset="0"/>
                  <a:cs typeface="Arial" charset="0"/>
                </a:rPr>
                <a:t>	100 </a:t>
              </a:r>
              <a:r>
                <a:rPr lang="en-US" dirty="0" err="1">
                  <a:ea typeface="Arial" charset="0"/>
                  <a:cs typeface="Arial" charset="0"/>
                </a:rPr>
                <a:t>x</a:t>
              </a:r>
              <a:r>
                <a:rPr lang="en-US" dirty="0">
                  <a:ea typeface="Arial" charset="0"/>
                  <a:cs typeface="Arial" charset="0"/>
                </a:rPr>
                <a:t> (6000/6000)  = 	</a:t>
              </a:r>
              <a:r>
                <a:rPr lang="en-US" dirty="0">
                  <a:solidFill>
                    <a:srgbClr val="FF0000"/>
                  </a:solidFill>
                  <a:ea typeface="Arial" charset="0"/>
                  <a:cs typeface="Arial" charset="0"/>
                </a:rPr>
                <a:t>100.0</a:t>
              </a:r>
            </a:p>
          </p:txBody>
        </p:sp>
        <p:sp>
          <p:nvSpPr>
            <p:cNvPr id="66599" name="Rectangle 44"/>
            <p:cNvSpPr>
              <a:spLocks noChangeArrowheads="1"/>
            </p:cNvSpPr>
            <p:nvPr/>
          </p:nvSpPr>
          <p:spPr bwMode="auto">
            <a:xfrm>
              <a:off x="3341" y="1157"/>
              <a:ext cx="704" cy="275"/>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50000"/>
                </a:spcBef>
                <a:buClr>
                  <a:srgbClr val="00B85C"/>
                </a:buClr>
                <a:buSzPct val="120000"/>
                <a:buFont typeface="Wingdings" charset="2"/>
                <a:buNone/>
              </a:pPr>
              <a:r>
                <a:rPr lang="en-US">
                  <a:solidFill>
                    <a:srgbClr val="FF0000"/>
                  </a:solidFill>
                  <a:ea typeface="Arial" charset="0"/>
                  <a:cs typeface="Arial" charset="0"/>
                </a:rPr>
                <a:t>100.0</a:t>
              </a:r>
            </a:p>
          </p:txBody>
        </p:sp>
      </p:grpSp>
      <p:grpSp>
        <p:nvGrpSpPr>
          <p:cNvPr id="3" name="Group 45"/>
          <p:cNvGrpSpPr>
            <a:grpSpLocks/>
          </p:cNvGrpSpPr>
          <p:nvPr/>
        </p:nvGrpSpPr>
        <p:grpSpPr bwMode="auto">
          <a:xfrm>
            <a:off x="682625" y="2333625"/>
            <a:ext cx="6269038" cy="3070225"/>
            <a:chOff x="430" y="1463"/>
            <a:chExt cx="3949" cy="1934"/>
          </a:xfrm>
        </p:grpSpPr>
        <p:sp>
          <p:nvSpPr>
            <p:cNvPr id="66596" name="Rectangle 46"/>
            <p:cNvSpPr>
              <a:spLocks noChangeArrowheads="1"/>
            </p:cNvSpPr>
            <p:nvPr/>
          </p:nvSpPr>
          <p:spPr bwMode="auto">
            <a:xfrm>
              <a:off x="430" y="3055"/>
              <a:ext cx="3949" cy="342"/>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tabLst>
                  <a:tab pos="1200150" algn="l"/>
                </a:tabLst>
              </a:pPr>
              <a:r>
                <a:rPr lang="en-US" dirty="0" smtClean="0">
                  <a:ea typeface="Arial" charset="0"/>
                  <a:cs typeface="Arial" charset="0"/>
                </a:rPr>
                <a:t>2013:</a:t>
              </a:r>
              <a:r>
                <a:rPr lang="en-US" dirty="0">
                  <a:ea typeface="Arial" charset="0"/>
                  <a:cs typeface="Arial" charset="0"/>
                </a:rPr>
                <a:t>	100 </a:t>
              </a:r>
              <a:r>
                <a:rPr lang="en-US" dirty="0" err="1">
                  <a:ea typeface="Arial" charset="0"/>
                  <a:cs typeface="Arial" charset="0"/>
                </a:rPr>
                <a:t>x</a:t>
              </a:r>
              <a:r>
                <a:rPr lang="en-US" dirty="0">
                  <a:ea typeface="Arial" charset="0"/>
                  <a:cs typeface="Arial" charset="0"/>
                </a:rPr>
                <a:t> (8250/7200)  = 	</a:t>
              </a:r>
              <a:r>
                <a:rPr lang="en-US" dirty="0">
                  <a:solidFill>
                    <a:srgbClr val="FF0000"/>
                  </a:solidFill>
                  <a:ea typeface="Arial" charset="0"/>
                  <a:cs typeface="Arial" charset="0"/>
                </a:rPr>
                <a:t>114.6</a:t>
              </a:r>
            </a:p>
          </p:txBody>
        </p:sp>
        <p:sp>
          <p:nvSpPr>
            <p:cNvPr id="66597" name="Rectangle 47"/>
            <p:cNvSpPr>
              <a:spLocks noChangeArrowheads="1"/>
            </p:cNvSpPr>
            <p:nvPr/>
          </p:nvSpPr>
          <p:spPr bwMode="auto">
            <a:xfrm>
              <a:off x="3339" y="1463"/>
              <a:ext cx="704" cy="275"/>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50000"/>
                </a:spcBef>
                <a:buClr>
                  <a:srgbClr val="00B85C"/>
                </a:buClr>
                <a:buSzPct val="120000"/>
                <a:buFont typeface="Wingdings" charset="2"/>
                <a:buNone/>
              </a:pPr>
              <a:r>
                <a:rPr lang="en-US">
                  <a:solidFill>
                    <a:srgbClr val="FF0000"/>
                  </a:solidFill>
                  <a:ea typeface="Arial" charset="0"/>
                  <a:cs typeface="Arial" charset="0"/>
                </a:rPr>
                <a:t>114.6</a:t>
              </a:r>
            </a:p>
          </p:txBody>
        </p:sp>
      </p:grpSp>
      <p:grpSp>
        <p:nvGrpSpPr>
          <p:cNvPr id="4" name="Group 48"/>
          <p:cNvGrpSpPr>
            <a:grpSpLocks/>
          </p:cNvGrpSpPr>
          <p:nvPr/>
        </p:nvGrpSpPr>
        <p:grpSpPr bwMode="auto">
          <a:xfrm>
            <a:off x="679450" y="2808288"/>
            <a:ext cx="6269038" cy="3214687"/>
            <a:chOff x="428" y="1769"/>
            <a:chExt cx="3949" cy="2025"/>
          </a:xfrm>
        </p:grpSpPr>
        <p:sp>
          <p:nvSpPr>
            <p:cNvPr id="66594" name="Rectangle 49"/>
            <p:cNvSpPr>
              <a:spLocks noChangeArrowheads="1"/>
            </p:cNvSpPr>
            <p:nvPr/>
          </p:nvSpPr>
          <p:spPr bwMode="auto">
            <a:xfrm>
              <a:off x="428" y="3452"/>
              <a:ext cx="3949" cy="342"/>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B85C"/>
                </a:buClr>
                <a:buSzPct val="120000"/>
                <a:buFont typeface="Wingdings" charset="2"/>
                <a:buNone/>
                <a:tabLst>
                  <a:tab pos="1081088" algn="l"/>
                </a:tabLst>
              </a:pPr>
              <a:r>
                <a:rPr lang="en-US" dirty="0" smtClean="0">
                  <a:ea typeface="Arial" charset="0"/>
                  <a:cs typeface="Arial" charset="0"/>
                </a:rPr>
                <a:t>2014:</a:t>
              </a:r>
              <a:r>
                <a:rPr lang="en-US" dirty="0">
                  <a:ea typeface="Arial" charset="0"/>
                  <a:cs typeface="Arial" charset="0"/>
                </a:rPr>
                <a:t>	100 </a:t>
              </a:r>
              <a:r>
                <a:rPr lang="en-US" dirty="0" err="1">
                  <a:ea typeface="Arial" charset="0"/>
                  <a:cs typeface="Arial" charset="0"/>
                </a:rPr>
                <a:t>x</a:t>
              </a:r>
              <a:r>
                <a:rPr lang="en-US" dirty="0">
                  <a:ea typeface="Arial" charset="0"/>
                  <a:cs typeface="Arial" charset="0"/>
                </a:rPr>
                <a:t> (10,800/8400) = 	</a:t>
              </a:r>
              <a:r>
                <a:rPr lang="en-US" dirty="0">
                  <a:solidFill>
                    <a:srgbClr val="FF0000"/>
                  </a:solidFill>
                  <a:ea typeface="Arial" charset="0"/>
                  <a:cs typeface="Arial" charset="0"/>
                </a:rPr>
                <a:t>128.6</a:t>
              </a:r>
            </a:p>
          </p:txBody>
        </p:sp>
        <p:sp>
          <p:nvSpPr>
            <p:cNvPr id="66595" name="Rectangle 50"/>
            <p:cNvSpPr>
              <a:spLocks noChangeArrowheads="1"/>
            </p:cNvSpPr>
            <p:nvPr/>
          </p:nvSpPr>
          <p:spPr bwMode="auto">
            <a:xfrm>
              <a:off x="3337" y="1769"/>
              <a:ext cx="704" cy="275"/>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50000"/>
                </a:spcBef>
                <a:buClr>
                  <a:srgbClr val="00B85C"/>
                </a:buClr>
                <a:buSzPct val="120000"/>
                <a:buFont typeface="Wingdings" charset="2"/>
                <a:buNone/>
              </a:pPr>
              <a:r>
                <a:rPr lang="en-US">
                  <a:solidFill>
                    <a:srgbClr val="FF0000"/>
                  </a:solidFill>
                  <a:ea typeface="Arial" charset="0"/>
                  <a:cs typeface="Arial" charset="0"/>
                </a:rPr>
                <a:t>128.6</a:t>
              </a:r>
            </a:p>
          </p:txBody>
        </p:sp>
      </p:grpSp>
      <p:grpSp>
        <p:nvGrpSpPr>
          <p:cNvPr id="5" name="Group 51"/>
          <p:cNvGrpSpPr>
            <a:grpSpLocks/>
          </p:cNvGrpSpPr>
          <p:nvPr/>
        </p:nvGrpSpPr>
        <p:grpSpPr bwMode="auto">
          <a:xfrm>
            <a:off x="6338888" y="2016125"/>
            <a:ext cx="1282700" cy="525463"/>
            <a:chOff x="4028" y="1270"/>
            <a:chExt cx="808" cy="331"/>
          </a:xfrm>
        </p:grpSpPr>
        <p:sp>
          <p:nvSpPr>
            <p:cNvPr id="66592" name="Text Box 52"/>
            <p:cNvSpPr txBox="1">
              <a:spLocks noChangeArrowheads="1"/>
            </p:cNvSpPr>
            <p:nvPr/>
          </p:nvSpPr>
          <p:spPr bwMode="auto">
            <a:xfrm>
              <a:off x="4208" y="1282"/>
              <a:ext cx="628" cy="298"/>
            </a:xfrm>
            <a:prstGeom prst="rect">
              <a:avLst/>
            </a:prstGeom>
            <a:solidFill>
              <a:srgbClr val="FFCC99"/>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14.6%</a:t>
              </a:r>
            </a:p>
          </p:txBody>
        </p:sp>
        <p:sp>
          <p:nvSpPr>
            <p:cNvPr id="66593" name="AutoShape 53"/>
            <p:cNvSpPr>
              <a:spLocks/>
            </p:cNvSpPr>
            <p:nvPr/>
          </p:nvSpPr>
          <p:spPr bwMode="auto">
            <a:xfrm>
              <a:off x="4028" y="1270"/>
              <a:ext cx="146" cy="331"/>
            </a:xfrm>
            <a:prstGeom prst="rightBrace">
              <a:avLst>
                <a:gd name="adj1" fmla="val 18893"/>
                <a:gd name="adj2" fmla="val 50000"/>
              </a:avLst>
            </a:prstGeom>
            <a:noFill/>
            <a:ln w="19050">
              <a:solidFill>
                <a:srgbClr val="660066"/>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6" name="Group 54"/>
          <p:cNvGrpSpPr>
            <a:grpSpLocks/>
          </p:cNvGrpSpPr>
          <p:nvPr/>
        </p:nvGrpSpPr>
        <p:grpSpPr bwMode="auto">
          <a:xfrm>
            <a:off x="6343650" y="2540000"/>
            <a:ext cx="1289050" cy="558800"/>
            <a:chOff x="4024" y="1600"/>
            <a:chExt cx="812" cy="352"/>
          </a:xfrm>
        </p:grpSpPr>
        <p:sp>
          <p:nvSpPr>
            <p:cNvPr id="66590" name="Text Box 55"/>
            <p:cNvSpPr txBox="1">
              <a:spLocks noChangeArrowheads="1"/>
            </p:cNvSpPr>
            <p:nvPr/>
          </p:nvSpPr>
          <p:spPr bwMode="auto">
            <a:xfrm>
              <a:off x="4211" y="1654"/>
              <a:ext cx="625" cy="298"/>
            </a:xfrm>
            <a:prstGeom prst="rect">
              <a:avLst/>
            </a:prstGeom>
            <a:solidFill>
              <a:srgbClr val="FFCC99"/>
            </a:solidFill>
            <a:ln w="9525">
              <a:noFill/>
              <a:miter lim="800000"/>
              <a:headEnd/>
              <a:tailEnd/>
            </a:ln>
          </p:spPr>
          <p:txBody>
            <a:bodyPr lIns="45720" rIns="45720">
              <a:prstTxWarp prst="textNoShape">
                <a:avLst/>
              </a:prstTxWarp>
              <a:spAutoFit/>
            </a:bodyPr>
            <a:lstStyle/>
            <a:p>
              <a:pPr>
                <a:spcBef>
                  <a:spcPct val="50000"/>
                </a:spcBef>
              </a:pPr>
              <a:r>
                <a:rPr lang="en-US" sz="2500">
                  <a:ea typeface="Arial" charset="0"/>
                  <a:cs typeface="Arial" charset="0"/>
                </a:rPr>
                <a:t>12.2%</a:t>
              </a:r>
            </a:p>
          </p:txBody>
        </p:sp>
        <p:sp>
          <p:nvSpPr>
            <p:cNvPr id="66591" name="AutoShape 56"/>
            <p:cNvSpPr>
              <a:spLocks/>
            </p:cNvSpPr>
            <p:nvPr/>
          </p:nvSpPr>
          <p:spPr bwMode="auto">
            <a:xfrm>
              <a:off x="4024" y="1600"/>
              <a:ext cx="149" cy="341"/>
            </a:xfrm>
            <a:prstGeom prst="rightBrace">
              <a:avLst>
                <a:gd name="adj1" fmla="val 19072"/>
                <a:gd name="adj2" fmla="val 50000"/>
              </a:avLst>
            </a:prstGeom>
            <a:noFill/>
            <a:ln w="19050">
              <a:solidFill>
                <a:srgbClr val="660066"/>
              </a:solidFill>
              <a:round/>
              <a:headEnd/>
              <a:tailEnd/>
            </a:ln>
          </p:spPr>
          <p:txBody>
            <a:bodyPr wrap="none" anchor="ctr">
              <a:prstTxWarp prst="textNoShape">
                <a:avLst/>
              </a:prstTxWarp>
            </a:bodyPr>
            <a:lstStyle/>
            <a:p>
              <a:endParaRPr lang="en-US" sz="1800">
                <a:ea typeface="Arial" charset="0"/>
                <a:cs typeface="Arial"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86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Computing GDP</a:t>
            </a:r>
          </a:p>
        </p:txBody>
      </p:sp>
      <p:sp>
        <p:nvSpPr>
          <p:cNvPr id="68612"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8" name="Rectangle 49"/>
          <p:cNvSpPr>
            <a:spLocks noChangeArrowheads="1"/>
          </p:cNvSpPr>
          <p:nvPr/>
        </p:nvSpPr>
        <p:spPr bwMode="auto">
          <a:xfrm>
            <a:off x="579438" y="3759200"/>
            <a:ext cx="8229600" cy="2582863"/>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003399"/>
              </a:buClr>
              <a:buSzPct val="120000"/>
              <a:buFont typeface="Wingdings" charset="2"/>
              <a:buNone/>
            </a:pPr>
            <a:r>
              <a:rPr lang="en-US" sz="2800" dirty="0"/>
              <a:t>Use the above data to solve these problems:</a:t>
            </a:r>
          </a:p>
          <a:p>
            <a:pPr marL="681038" lvl="1" indent="-514350">
              <a:lnSpc>
                <a:spcPct val="105000"/>
              </a:lnSpc>
              <a:spcBef>
                <a:spcPct val="40000"/>
              </a:spcBef>
              <a:buClr>
                <a:srgbClr val="003399"/>
              </a:buClr>
              <a:buSzPct val="120000"/>
              <a:buFont typeface="Wingdings" charset="2"/>
              <a:buNone/>
            </a:pPr>
            <a:r>
              <a:rPr lang="en-US" sz="2600" b="1" dirty="0">
                <a:solidFill>
                  <a:srgbClr val="C00000"/>
                </a:solidFill>
              </a:rPr>
              <a:t>A.  </a:t>
            </a:r>
            <a:r>
              <a:rPr lang="en-US" sz="2800" dirty="0"/>
              <a:t>Compute nominal GDP in </a:t>
            </a:r>
            <a:r>
              <a:rPr lang="en-US" sz="2800" dirty="0" smtClean="0"/>
              <a:t>2012.</a:t>
            </a:r>
            <a:endParaRPr lang="en-US" sz="2800" dirty="0"/>
          </a:p>
          <a:p>
            <a:pPr marL="681038" lvl="1" indent="-514350">
              <a:lnSpc>
                <a:spcPct val="105000"/>
              </a:lnSpc>
              <a:spcBef>
                <a:spcPct val="40000"/>
              </a:spcBef>
              <a:buClr>
                <a:srgbClr val="003399"/>
              </a:buClr>
              <a:buSzPct val="120000"/>
              <a:buFont typeface="Wingdings" charset="2"/>
              <a:buNone/>
            </a:pPr>
            <a:r>
              <a:rPr lang="en-US" sz="2600" b="1" dirty="0">
                <a:solidFill>
                  <a:srgbClr val="C00000"/>
                </a:solidFill>
              </a:rPr>
              <a:t>B. </a:t>
            </a:r>
            <a:r>
              <a:rPr lang="en-US" sz="2600" b="1" dirty="0">
                <a:solidFill>
                  <a:srgbClr val="339966"/>
                </a:solidFill>
              </a:rPr>
              <a:t>	</a:t>
            </a:r>
            <a:r>
              <a:rPr lang="en-US" sz="2800" dirty="0"/>
              <a:t>Compute real GDP in </a:t>
            </a:r>
            <a:r>
              <a:rPr lang="en-US" sz="2800" dirty="0" smtClean="0"/>
              <a:t>2013. </a:t>
            </a:r>
            <a:endParaRPr lang="en-US" sz="2800" dirty="0"/>
          </a:p>
          <a:p>
            <a:pPr marL="681038" lvl="1" indent="-514350">
              <a:lnSpc>
                <a:spcPct val="105000"/>
              </a:lnSpc>
              <a:spcBef>
                <a:spcPct val="40000"/>
              </a:spcBef>
              <a:buClr>
                <a:srgbClr val="003399"/>
              </a:buClr>
              <a:buSzPct val="120000"/>
              <a:buFont typeface="Wingdings" charset="2"/>
              <a:buNone/>
            </a:pPr>
            <a:r>
              <a:rPr lang="en-US" sz="2600" b="1" dirty="0">
                <a:solidFill>
                  <a:srgbClr val="C00000"/>
                </a:solidFill>
              </a:rPr>
              <a:t>C. </a:t>
            </a:r>
            <a:r>
              <a:rPr lang="en-US" sz="2600" b="1" dirty="0">
                <a:solidFill>
                  <a:srgbClr val="339966"/>
                </a:solidFill>
              </a:rPr>
              <a:t>	</a:t>
            </a:r>
            <a:r>
              <a:rPr lang="en-US" sz="2800" dirty="0"/>
              <a:t>Compute the GDP deflator in </a:t>
            </a:r>
            <a:r>
              <a:rPr lang="en-US" sz="2800" dirty="0" smtClean="0"/>
              <a:t>2014. </a:t>
            </a:r>
            <a:endParaRPr lang="en-US" sz="2800" dirty="0"/>
          </a:p>
        </p:txBody>
      </p:sp>
      <p:graphicFrame>
        <p:nvGraphicFramePr>
          <p:cNvPr id="9" name="Group 50"/>
          <p:cNvGraphicFramePr>
            <a:graphicFrameLocks noGrp="1"/>
          </p:cNvGraphicFramePr>
          <p:nvPr/>
        </p:nvGraphicFramePr>
        <p:xfrm>
          <a:off x="620713" y="1535113"/>
          <a:ext cx="8331200" cy="1990343"/>
        </p:xfrm>
        <a:graphic>
          <a:graphicData uri="http://schemas.openxmlformats.org/drawingml/2006/table">
            <a:tbl>
              <a:tblPr/>
              <a:tblGrid>
                <a:gridCol w="1363662"/>
                <a:gridCol w="1304925"/>
                <a:gridCol w="1165225"/>
                <a:gridCol w="1047750"/>
                <a:gridCol w="1135063"/>
                <a:gridCol w="1184275"/>
                <a:gridCol w="1130300"/>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2014</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065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0660"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5" name="Rectangle 10"/>
          <p:cNvSpPr>
            <a:spLocks noChangeArrowheads="1"/>
          </p:cNvSpPr>
          <p:nvPr/>
        </p:nvSpPr>
        <p:spPr bwMode="auto">
          <a:xfrm>
            <a:off x="579438" y="3670300"/>
            <a:ext cx="7869237" cy="271145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0000"/>
              </a:spcBef>
              <a:buClr>
                <a:srgbClr val="003399"/>
              </a:buClr>
              <a:buSzPct val="120000"/>
              <a:buFont typeface="Wingdings" charset="2"/>
              <a:buNone/>
            </a:pPr>
            <a:r>
              <a:rPr lang="en-US" sz="2600" b="1" dirty="0">
                <a:solidFill>
                  <a:srgbClr val="C00000"/>
                </a:solidFill>
              </a:rPr>
              <a:t>A.</a:t>
            </a:r>
            <a:r>
              <a:rPr lang="en-US" sz="2600" b="1" dirty="0">
                <a:solidFill>
                  <a:srgbClr val="339966"/>
                </a:solidFill>
              </a:rPr>
              <a:t>	</a:t>
            </a:r>
            <a:r>
              <a:rPr lang="en-US" sz="2800" dirty="0"/>
              <a:t>Compute nominal GDP in </a:t>
            </a:r>
            <a:r>
              <a:rPr lang="en-US" sz="2800" dirty="0" smtClean="0"/>
              <a:t>2012.</a:t>
            </a:r>
            <a:endParaRPr lang="en-US" sz="2800" dirty="0"/>
          </a:p>
          <a:p>
            <a:pPr marL="457200" indent="-457200">
              <a:lnSpc>
                <a:spcPct val="105000"/>
              </a:lnSpc>
              <a:spcBef>
                <a:spcPct val="35000"/>
              </a:spcBef>
              <a:buClr>
                <a:srgbClr val="003399"/>
              </a:buClr>
              <a:buSzPct val="120000"/>
              <a:buFont typeface="Wingdings" charset="2"/>
              <a:buNone/>
            </a:pPr>
            <a:r>
              <a:rPr lang="en-US" sz="2800" dirty="0"/>
              <a:t>	</a:t>
            </a:r>
            <a:r>
              <a:rPr lang="en-US" sz="2800" dirty="0">
                <a:solidFill>
                  <a:srgbClr val="0000FF"/>
                </a:solidFill>
              </a:rPr>
              <a:t>$30 </a:t>
            </a:r>
            <a:r>
              <a:rPr lang="en-US" sz="2800" dirty="0" err="1">
                <a:solidFill>
                  <a:srgbClr val="0000FF"/>
                </a:solidFill>
              </a:rPr>
              <a:t>x</a:t>
            </a:r>
            <a:r>
              <a:rPr lang="en-US" sz="2800" dirty="0">
                <a:solidFill>
                  <a:srgbClr val="0000FF"/>
                </a:solidFill>
              </a:rPr>
              <a:t> 900  +  $100 </a:t>
            </a:r>
            <a:r>
              <a:rPr lang="en-US" sz="2800" dirty="0" err="1">
                <a:solidFill>
                  <a:srgbClr val="0000FF"/>
                </a:solidFill>
              </a:rPr>
              <a:t>x</a:t>
            </a:r>
            <a:r>
              <a:rPr lang="en-US" sz="2800" dirty="0">
                <a:solidFill>
                  <a:srgbClr val="0000FF"/>
                </a:solidFill>
              </a:rPr>
              <a:t> 192  =  </a:t>
            </a:r>
            <a:r>
              <a:rPr lang="en-US" sz="2800" u="sng" dirty="0">
                <a:solidFill>
                  <a:srgbClr val="0000FF"/>
                </a:solidFill>
              </a:rPr>
              <a:t>$46,200</a:t>
            </a:r>
          </a:p>
          <a:p>
            <a:pPr marL="457200" indent="-457200">
              <a:lnSpc>
                <a:spcPct val="105000"/>
              </a:lnSpc>
              <a:spcBef>
                <a:spcPct val="80000"/>
              </a:spcBef>
              <a:buClr>
                <a:srgbClr val="003399"/>
              </a:buClr>
              <a:buSzPct val="120000"/>
              <a:buFont typeface="Wingdings" charset="2"/>
              <a:buNone/>
            </a:pPr>
            <a:r>
              <a:rPr lang="en-US" sz="2600" b="1" dirty="0">
                <a:solidFill>
                  <a:srgbClr val="C00000"/>
                </a:solidFill>
              </a:rPr>
              <a:t>B.</a:t>
            </a:r>
            <a:r>
              <a:rPr lang="en-US" sz="2600" b="1" dirty="0">
                <a:solidFill>
                  <a:srgbClr val="339966"/>
                </a:solidFill>
              </a:rPr>
              <a:t>	</a:t>
            </a:r>
            <a:r>
              <a:rPr lang="en-US" sz="2800" dirty="0"/>
              <a:t>Compute real GDP in </a:t>
            </a:r>
            <a:r>
              <a:rPr lang="en-US" sz="2800" dirty="0" smtClean="0"/>
              <a:t>2013. </a:t>
            </a:r>
            <a:endParaRPr lang="en-US" sz="2800" dirty="0"/>
          </a:p>
          <a:p>
            <a:pPr marL="457200" indent="-457200">
              <a:lnSpc>
                <a:spcPct val="105000"/>
              </a:lnSpc>
              <a:spcBef>
                <a:spcPct val="35000"/>
              </a:spcBef>
              <a:buClr>
                <a:srgbClr val="003399"/>
              </a:buClr>
              <a:buSzPct val="120000"/>
              <a:buFont typeface="Wingdings" charset="2"/>
              <a:buNone/>
            </a:pPr>
            <a:r>
              <a:rPr lang="en-US" sz="2800" dirty="0"/>
              <a:t>	</a:t>
            </a:r>
            <a:r>
              <a:rPr lang="en-US" sz="2800" dirty="0">
                <a:solidFill>
                  <a:srgbClr val="0000FF"/>
                </a:solidFill>
              </a:rPr>
              <a:t>$30 </a:t>
            </a:r>
            <a:r>
              <a:rPr lang="en-US" sz="2800" dirty="0" err="1">
                <a:solidFill>
                  <a:srgbClr val="0000FF"/>
                </a:solidFill>
              </a:rPr>
              <a:t>x</a:t>
            </a:r>
            <a:r>
              <a:rPr lang="en-US" sz="2800" dirty="0">
                <a:solidFill>
                  <a:srgbClr val="0000FF"/>
                </a:solidFill>
              </a:rPr>
              <a:t> 1000  +  $100 </a:t>
            </a:r>
            <a:r>
              <a:rPr lang="en-US" sz="2800" dirty="0" err="1">
                <a:solidFill>
                  <a:srgbClr val="0000FF"/>
                </a:solidFill>
              </a:rPr>
              <a:t>x</a:t>
            </a:r>
            <a:r>
              <a:rPr lang="en-US" sz="2800" dirty="0">
                <a:solidFill>
                  <a:srgbClr val="0000FF"/>
                </a:solidFill>
              </a:rPr>
              <a:t> 200  =  </a:t>
            </a:r>
            <a:r>
              <a:rPr lang="en-US" sz="2800" u="sng" dirty="0">
                <a:solidFill>
                  <a:srgbClr val="0000FF"/>
                </a:solidFill>
              </a:rPr>
              <a:t>$50,000</a:t>
            </a:r>
          </a:p>
        </p:txBody>
      </p:sp>
      <p:graphicFrame>
        <p:nvGraphicFramePr>
          <p:cNvPr id="6" name="Group 49"/>
          <p:cNvGraphicFramePr>
            <a:graphicFrameLocks noGrp="1"/>
          </p:cNvGraphicFramePr>
          <p:nvPr/>
        </p:nvGraphicFramePr>
        <p:xfrm>
          <a:off x="620713" y="1535113"/>
          <a:ext cx="8331200" cy="1990343"/>
        </p:xfrm>
        <a:graphic>
          <a:graphicData uri="http://schemas.openxmlformats.org/drawingml/2006/table">
            <a:tbl>
              <a:tblPr/>
              <a:tblGrid>
                <a:gridCol w="1363662"/>
                <a:gridCol w="1304925"/>
                <a:gridCol w="1165225"/>
                <a:gridCol w="1047750"/>
                <a:gridCol w="1135063"/>
                <a:gridCol w="1184275"/>
                <a:gridCol w="1130300"/>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2014</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subTnLst>
                                    <p:animClr clrSpc="rgb" dir="cw">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27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2708"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5" name="Rectangle 11"/>
          <p:cNvSpPr>
            <a:spLocks noChangeArrowheads="1"/>
          </p:cNvSpPr>
          <p:nvPr/>
        </p:nvSpPr>
        <p:spPr bwMode="auto">
          <a:xfrm>
            <a:off x="612775" y="3670300"/>
            <a:ext cx="8224838" cy="294005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b="1" dirty="0">
                <a:solidFill>
                  <a:srgbClr val="C00000"/>
                </a:solidFill>
              </a:rPr>
              <a:t>C.</a:t>
            </a:r>
            <a:r>
              <a:rPr lang="en-US" sz="2600" b="1" dirty="0">
                <a:solidFill>
                  <a:srgbClr val="339966"/>
                </a:solidFill>
              </a:rPr>
              <a:t>	</a:t>
            </a:r>
            <a:r>
              <a:rPr lang="en-US" sz="2700" dirty="0"/>
              <a:t>Compute the GDP deflator in </a:t>
            </a:r>
            <a:r>
              <a:rPr lang="en-US" sz="2700" dirty="0" smtClean="0"/>
              <a:t>2014. </a:t>
            </a:r>
            <a:endParaRPr lang="en-US" sz="2700" dirty="0"/>
          </a:p>
          <a:p>
            <a:pPr marL="457200" indent="-457200">
              <a:lnSpc>
                <a:spcPct val="105000"/>
              </a:lnSpc>
              <a:spcBef>
                <a:spcPct val="40000"/>
              </a:spcBef>
              <a:buClr>
                <a:srgbClr val="003399"/>
              </a:buClr>
              <a:buSzPct val="120000"/>
              <a:buFont typeface="Wingdings" charset="2"/>
              <a:buNone/>
            </a:pPr>
            <a:r>
              <a:rPr lang="en-US" sz="2600" dirty="0">
                <a:solidFill>
                  <a:srgbClr val="FF0000"/>
                </a:solidFill>
              </a:rPr>
              <a:t>  </a:t>
            </a:r>
            <a:r>
              <a:rPr lang="en-US" sz="2600" dirty="0">
                <a:solidFill>
                  <a:srgbClr val="0000FF"/>
                </a:solidFill>
              </a:rPr>
              <a:t>Nom GDP  =  $36 </a:t>
            </a:r>
            <a:r>
              <a:rPr lang="en-US" sz="2600" dirty="0" err="1">
                <a:solidFill>
                  <a:srgbClr val="0000FF"/>
                </a:solidFill>
              </a:rPr>
              <a:t>x</a:t>
            </a:r>
            <a:r>
              <a:rPr lang="en-US" sz="2600" dirty="0">
                <a:solidFill>
                  <a:srgbClr val="0000FF"/>
                </a:solidFill>
              </a:rPr>
              <a:t> 1050  +  $100 </a:t>
            </a:r>
            <a:r>
              <a:rPr lang="en-US" sz="2600" dirty="0" err="1">
                <a:solidFill>
                  <a:srgbClr val="0000FF"/>
                </a:solidFill>
              </a:rPr>
              <a:t>x</a:t>
            </a:r>
            <a:r>
              <a:rPr lang="en-US" sz="2600" dirty="0">
                <a:solidFill>
                  <a:srgbClr val="0000FF"/>
                </a:solidFill>
              </a:rPr>
              <a:t> 205  =  </a:t>
            </a:r>
            <a:r>
              <a:rPr lang="en-US" sz="2600" u="sng" dirty="0">
                <a:solidFill>
                  <a:srgbClr val="0000FF"/>
                </a:solidFill>
              </a:rPr>
              <a:t>$58,300</a:t>
            </a:r>
            <a:endParaRPr lang="en-US" sz="2600" dirty="0">
              <a:solidFill>
                <a:srgbClr val="0000FF"/>
              </a:solidFill>
            </a:endParaRPr>
          </a:p>
          <a:p>
            <a:pPr marL="457200" indent="-457200">
              <a:lnSpc>
                <a:spcPct val="105000"/>
              </a:lnSpc>
              <a:spcBef>
                <a:spcPct val="45000"/>
              </a:spcBef>
              <a:buClr>
                <a:srgbClr val="003399"/>
              </a:buClr>
              <a:buSzPct val="120000"/>
              <a:buFont typeface="Wingdings" charset="2"/>
              <a:buNone/>
            </a:pPr>
            <a:r>
              <a:rPr lang="en-US" sz="2600" dirty="0">
                <a:solidFill>
                  <a:srgbClr val="0000FF"/>
                </a:solidFill>
              </a:rPr>
              <a:t>  Real GDP  =  $30 </a:t>
            </a:r>
            <a:r>
              <a:rPr lang="en-US" sz="2600" dirty="0" err="1">
                <a:solidFill>
                  <a:srgbClr val="0000FF"/>
                </a:solidFill>
              </a:rPr>
              <a:t>x</a:t>
            </a:r>
            <a:r>
              <a:rPr lang="en-US" sz="2600" dirty="0">
                <a:solidFill>
                  <a:srgbClr val="0000FF"/>
                </a:solidFill>
              </a:rPr>
              <a:t> 1050  +  $100 </a:t>
            </a:r>
            <a:r>
              <a:rPr lang="en-US" sz="2600" dirty="0" err="1">
                <a:solidFill>
                  <a:srgbClr val="0000FF"/>
                </a:solidFill>
              </a:rPr>
              <a:t>x</a:t>
            </a:r>
            <a:r>
              <a:rPr lang="en-US" sz="2600" dirty="0">
                <a:solidFill>
                  <a:srgbClr val="0000FF"/>
                </a:solidFill>
              </a:rPr>
              <a:t> 205  =  </a:t>
            </a:r>
            <a:r>
              <a:rPr lang="en-US" sz="2600" u="sng" dirty="0">
                <a:solidFill>
                  <a:srgbClr val="0000FF"/>
                </a:solidFill>
              </a:rPr>
              <a:t>$52,000</a:t>
            </a:r>
            <a:endParaRPr lang="en-US" sz="2600" dirty="0">
              <a:solidFill>
                <a:srgbClr val="0000FF"/>
              </a:solidFill>
            </a:endParaRPr>
          </a:p>
          <a:p>
            <a:pPr marL="457200" indent="-457200">
              <a:lnSpc>
                <a:spcPct val="105000"/>
              </a:lnSpc>
              <a:spcBef>
                <a:spcPct val="45000"/>
              </a:spcBef>
              <a:buClr>
                <a:srgbClr val="003399"/>
              </a:buClr>
              <a:buSzPct val="120000"/>
              <a:buFont typeface="Wingdings" charset="2"/>
              <a:buNone/>
            </a:pPr>
            <a:r>
              <a:rPr lang="en-US" sz="2600" dirty="0">
                <a:solidFill>
                  <a:srgbClr val="0000FF"/>
                </a:solidFill>
              </a:rPr>
              <a:t>  GDP deflator = 100 </a:t>
            </a:r>
            <a:r>
              <a:rPr lang="en-US" sz="2600" dirty="0" err="1">
                <a:solidFill>
                  <a:srgbClr val="0000FF"/>
                </a:solidFill>
              </a:rPr>
              <a:t>x</a:t>
            </a:r>
            <a:r>
              <a:rPr lang="en-US" sz="2600" dirty="0">
                <a:solidFill>
                  <a:srgbClr val="0000FF"/>
                </a:solidFill>
              </a:rPr>
              <a:t> (Nom GDP)/(Real GDP)</a:t>
            </a:r>
          </a:p>
          <a:p>
            <a:pPr marL="457200" indent="-457200">
              <a:lnSpc>
                <a:spcPct val="105000"/>
              </a:lnSpc>
              <a:spcBef>
                <a:spcPct val="20000"/>
              </a:spcBef>
              <a:buClr>
                <a:srgbClr val="003399"/>
              </a:buClr>
              <a:buSzPct val="120000"/>
              <a:buFont typeface="Wingdings" charset="2"/>
              <a:buNone/>
            </a:pPr>
            <a:r>
              <a:rPr lang="en-US" sz="2600" dirty="0">
                <a:solidFill>
                  <a:srgbClr val="0000FF"/>
                </a:solidFill>
              </a:rPr>
              <a:t>			    = 100 </a:t>
            </a:r>
            <a:r>
              <a:rPr lang="en-US" sz="2600" dirty="0" err="1">
                <a:solidFill>
                  <a:srgbClr val="0000FF"/>
                </a:solidFill>
              </a:rPr>
              <a:t>x</a:t>
            </a:r>
            <a:r>
              <a:rPr lang="en-US" sz="2600" dirty="0">
                <a:solidFill>
                  <a:srgbClr val="0000FF"/>
                </a:solidFill>
              </a:rPr>
              <a:t> ($58,300)/($52,000) =  </a:t>
            </a:r>
            <a:r>
              <a:rPr lang="en-US" sz="2600" u="sng" dirty="0">
                <a:solidFill>
                  <a:srgbClr val="0000FF"/>
                </a:solidFill>
              </a:rPr>
              <a:t>112.1</a:t>
            </a:r>
          </a:p>
        </p:txBody>
      </p:sp>
      <p:graphicFrame>
        <p:nvGraphicFramePr>
          <p:cNvPr id="6" name="Group 49"/>
          <p:cNvGraphicFramePr>
            <a:graphicFrameLocks noGrp="1"/>
          </p:cNvGraphicFramePr>
          <p:nvPr/>
        </p:nvGraphicFramePr>
        <p:xfrm>
          <a:off x="620713" y="1535113"/>
          <a:ext cx="8331200" cy="1990343"/>
        </p:xfrm>
        <a:graphic>
          <a:graphicData uri="http://schemas.openxmlformats.org/drawingml/2006/table">
            <a:tbl>
              <a:tblPr/>
              <a:tblGrid>
                <a:gridCol w="1363662"/>
                <a:gridCol w="1304925"/>
                <a:gridCol w="1165225"/>
                <a:gridCol w="1047750"/>
                <a:gridCol w="1135063"/>
                <a:gridCol w="1184275"/>
                <a:gridCol w="1130300"/>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2014</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subTnLst>
                                    <p:animClr clrSpc="rgb" dir="cw">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subTnLst>
                                    <p:animClr clrSpc="rgb" dir="cw">
                                      <p:cBhvr override="childStyle">
                                        <p:cTn dur="1" fill="hold" display="0" masterRel="nextClick" afterEffect="1"/>
                                        <p:tgtEl>
                                          <p:spTgt spid="5">
                                            <p:txEl>
                                              <p:pRg st="2" end="2"/>
                                            </p:txEl>
                                          </p:spTgt>
                                        </p:tgtEl>
                                        <p:attrNameLst>
                                          <p:attrName>ppt_c</p:attrName>
                                        </p:attrNameLst>
                                      </p:cBhvr>
                                      <p:to>
                                        <a:srgbClr val="96969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5"/>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6"/>
          <p:cNvSpPr>
            <a:spLocks noGrp="1" noChangeArrowheads="1"/>
          </p:cNvSpPr>
          <p:nvPr>
            <p:ph type="title"/>
          </p:nvPr>
        </p:nvSpPr>
        <p:spPr/>
        <p:txBody>
          <a:bodyPr/>
          <a:lstStyle/>
          <a:p>
            <a:pPr eaLnBrk="1" hangingPunct="1"/>
            <a:r>
              <a:rPr lang="en-US" smtClean="0">
                <a:latin typeface="Tahoma" charset="0"/>
                <a:ea typeface="Tahoma" charset="0"/>
                <a:cs typeface="Tahoma" charset="0"/>
              </a:rPr>
              <a:t>GDP and Economic Well-Being</a:t>
            </a:r>
          </a:p>
        </p:txBody>
      </p:sp>
      <p:sp>
        <p:nvSpPr>
          <p:cNvPr id="40965" name="Rectangle 7"/>
          <p:cNvSpPr>
            <a:spLocks noGrp="1" noChangeArrowheads="1"/>
          </p:cNvSpPr>
          <p:nvPr>
            <p:ph idx="1"/>
          </p:nvPr>
        </p:nvSpPr>
        <p:spPr>
          <a:xfrm>
            <a:off x="457200" y="1219200"/>
            <a:ext cx="8229600" cy="4979988"/>
          </a:xfrm>
        </p:spPr>
        <p:txBody>
          <a:bodyPr/>
          <a:lstStyle/>
          <a:p>
            <a:pPr eaLnBrk="1" hangingPunct="1">
              <a:spcBef>
                <a:spcPct val="50000"/>
              </a:spcBef>
              <a:buFont typeface="Wingdings" charset="2"/>
              <a:buChar char="§"/>
            </a:pPr>
            <a:r>
              <a:rPr lang="en-US" b="1" i="1" dirty="0" smtClean="0">
                <a:solidFill>
                  <a:srgbClr val="660066"/>
                </a:solidFill>
                <a:latin typeface="Arial" charset="0"/>
                <a:cs typeface="ＭＳ Ｐゴシック" charset="-128"/>
              </a:rPr>
              <a:t>Real GDP per capita is the main indicator of the average person’s standard of living.</a:t>
            </a:r>
            <a:endParaRPr lang="en-US" dirty="0" smtClean="0">
              <a:latin typeface="Arial" charset="0"/>
              <a:cs typeface="ＭＳ Ｐゴシック" charset="-128"/>
            </a:endParaRPr>
          </a:p>
          <a:p>
            <a:pPr eaLnBrk="1" hangingPunct="1">
              <a:spcBef>
                <a:spcPct val="50000"/>
              </a:spcBef>
              <a:buFont typeface="Wingdings" charset="2"/>
              <a:buChar char="§"/>
            </a:pPr>
            <a:r>
              <a:rPr lang="en-US" dirty="0" smtClean="0">
                <a:latin typeface="Arial" charset="0"/>
                <a:cs typeface="ＭＳ Ｐゴシック" charset="-128"/>
              </a:rPr>
              <a:t>But GDP is not a perfect measure of well-being.  </a:t>
            </a:r>
          </a:p>
          <a:p>
            <a:pPr eaLnBrk="1" hangingPunct="1">
              <a:spcBef>
                <a:spcPct val="50000"/>
              </a:spcBef>
              <a:buFont typeface="Wingdings" charset="2"/>
              <a:buChar char="§"/>
            </a:pPr>
            <a:r>
              <a:rPr lang="en-US" dirty="0" smtClean="0">
                <a:latin typeface="Arial" charset="0"/>
                <a:cs typeface="ＭＳ Ｐゴシック" charset="-128"/>
              </a:rPr>
              <a:t>Robert Kennedy, the US presidential candidate in the 1968 presidential election, issued a very eloquent yet harsh criticism of GDP:  </a:t>
            </a:r>
          </a:p>
          <a:p>
            <a:pPr eaLnBrk="1" hangingPunct="1">
              <a:spcBef>
                <a:spcPct val="50000"/>
              </a:spcBef>
              <a:buFont typeface="Wingdings" charset="2"/>
              <a:buChar char="§"/>
            </a:pPr>
            <a:endParaRPr lang="en-US" dirty="0"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28613" y="223838"/>
            <a:ext cx="5295900" cy="539750"/>
          </a:xfrm>
        </p:spPr>
        <p:txBody>
          <a:bodyPr rtlCol="0">
            <a:normAutofit fontScale="90000"/>
          </a:bodyPr>
          <a:lstStyle/>
          <a:p>
            <a:pPr eaLnBrk="1" fontAlgn="auto" hangingPunct="1">
              <a:spcAft>
                <a:spcPts val="0"/>
              </a:spcAft>
              <a:defRPr/>
            </a:pPr>
            <a:r>
              <a:rPr lang="en-US" sz="3300" smtClean="0">
                <a:solidFill>
                  <a:srgbClr val="990033"/>
                </a:solidFill>
                <a:latin typeface="Times New Roman" pitchFamily="18" charset="0"/>
              </a:rPr>
              <a:t>Gross Domestic Product…</a:t>
            </a:r>
          </a:p>
        </p:txBody>
      </p:sp>
      <p:sp>
        <p:nvSpPr>
          <p:cNvPr id="224259" name="Rectangle 3"/>
          <p:cNvSpPr>
            <a:spLocks noGrp="1" noChangeArrowheads="1"/>
          </p:cNvSpPr>
          <p:nvPr>
            <p:ph type="body" idx="4294967295"/>
          </p:nvPr>
        </p:nvSpPr>
        <p:spPr>
          <a:xfrm>
            <a:off x="300038" y="685800"/>
            <a:ext cx="6027737" cy="1608138"/>
          </a:xfrm>
          <a:solidFill>
            <a:schemeClr val="bg1"/>
          </a:solidFill>
        </p:spPr>
        <p:txBody>
          <a:bodyPr/>
          <a:lstStyle/>
          <a:p>
            <a:pPr marL="0" indent="0" eaLnBrk="1" hangingPunct="1">
              <a:spcBef>
                <a:spcPct val="20000"/>
              </a:spcBef>
              <a:buFont typeface="Wingdings" charset="2"/>
              <a:buNone/>
            </a:pPr>
            <a:r>
              <a:rPr lang="en-US" dirty="0" smtClean="0">
                <a:latin typeface="Times New Roman" charset="0"/>
              </a:rPr>
              <a:t>“… does not allow for the health of our </a:t>
            </a:r>
            <a:br>
              <a:rPr lang="en-US" dirty="0" smtClean="0">
                <a:latin typeface="Times New Roman" charset="0"/>
              </a:rPr>
            </a:br>
            <a:r>
              <a:rPr lang="en-US" dirty="0" smtClean="0">
                <a:latin typeface="Times New Roman" charset="0"/>
              </a:rPr>
              <a:t>children, the quality of their education, </a:t>
            </a:r>
            <a:br>
              <a:rPr lang="en-US" dirty="0" smtClean="0">
                <a:latin typeface="Times New Roman" charset="0"/>
              </a:rPr>
            </a:br>
            <a:r>
              <a:rPr lang="en-US" dirty="0" smtClean="0">
                <a:latin typeface="Times New Roman" charset="0"/>
              </a:rPr>
              <a:t>or the joy of their play. </a:t>
            </a:r>
          </a:p>
        </p:txBody>
      </p:sp>
      <p:sp>
        <p:nvSpPr>
          <p:cNvPr id="224261" name="Text Box 5"/>
          <p:cNvSpPr txBox="1">
            <a:spLocks noChangeArrowheads="1"/>
          </p:cNvSpPr>
          <p:nvPr/>
        </p:nvSpPr>
        <p:spPr bwMode="auto">
          <a:xfrm>
            <a:off x="312738" y="1584325"/>
            <a:ext cx="5273675" cy="2330450"/>
          </a:xfrm>
          <a:prstGeom prst="rect">
            <a:avLst/>
          </a:prstGeom>
          <a:noFill/>
          <a:ln w="9525">
            <a:noFill/>
            <a:miter lim="800000"/>
            <a:headEnd/>
            <a:tailEnd/>
          </a:ln>
        </p:spPr>
        <p:txBody>
          <a:bodyPr>
            <a:prstTxWarp prst="textNoShape">
              <a:avLst/>
            </a:prstTxWarp>
            <a:spAutoFit/>
          </a:bodyPr>
          <a:lstStyle/>
          <a:p>
            <a:pPr>
              <a:lnSpc>
                <a:spcPct val="105000"/>
              </a:lnSpc>
              <a:spcBef>
                <a:spcPct val="20000"/>
              </a:spcBef>
              <a:buClr>
                <a:srgbClr val="00B85C"/>
              </a:buClr>
              <a:buSzPct val="120000"/>
              <a:buFont typeface="Wingdings" charset="2"/>
              <a:buNone/>
            </a:pPr>
            <a:r>
              <a:rPr lang="en-US" sz="2800" dirty="0">
                <a:latin typeface="Times New Roman" charset="0"/>
                <a:ea typeface="Arial" charset="0"/>
                <a:cs typeface="Arial" charset="0"/>
              </a:rPr>
              <a:t>			        It does not </a:t>
            </a:r>
            <a:br>
              <a:rPr lang="en-US" sz="2800" dirty="0">
                <a:latin typeface="Times New Roman" charset="0"/>
                <a:ea typeface="Arial" charset="0"/>
                <a:cs typeface="Arial" charset="0"/>
              </a:rPr>
            </a:br>
            <a:r>
              <a:rPr lang="en-US" sz="2800" dirty="0">
                <a:latin typeface="Times New Roman" charset="0"/>
                <a:ea typeface="Arial" charset="0"/>
                <a:cs typeface="Arial" charset="0"/>
              </a:rPr>
              <a:t>include the beauty of our poetry or </a:t>
            </a:r>
            <a:br>
              <a:rPr lang="en-US" sz="2800" dirty="0">
                <a:latin typeface="Times New Roman" charset="0"/>
                <a:ea typeface="Arial" charset="0"/>
                <a:cs typeface="Arial" charset="0"/>
              </a:rPr>
            </a:br>
            <a:r>
              <a:rPr lang="en-US" sz="2800" dirty="0">
                <a:latin typeface="Times New Roman" charset="0"/>
                <a:ea typeface="Arial" charset="0"/>
                <a:cs typeface="Arial" charset="0"/>
              </a:rPr>
              <a:t>the strength of our marriages, the </a:t>
            </a:r>
            <a:br>
              <a:rPr lang="en-US" sz="2800" dirty="0">
                <a:latin typeface="Times New Roman" charset="0"/>
                <a:ea typeface="Arial" charset="0"/>
                <a:cs typeface="Arial" charset="0"/>
              </a:rPr>
            </a:br>
            <a:r>
              <a:rPr lang="en-US" sz="2800" dirty="0">
                <a:latin typeface="Times New Roman" charset="0"/>
                <a:ea typeface="Arial" charset="0"/>
                <a:cs typeface="Arial" charset="0"/>
              </a:rPr>
              <a:t>intelligence of our public debate or </a:t>
            </a:r>
            <a:br>
              <a:rPr lang="en-US" sz="2800" dirty="0">
                <a:latin typeface="Times New Roman" charset="0"/>
                <a:ea typeface="Arial" charset="0"/>
                <a:cs typeface="Arial" charset="0"/>
              </a:rPr>
            </a:br>
            <a:r>
              <a:rPr lang="en-US" sz="2800" dirty="0">
                <a:latin typeface="Times New Roman" charset="0"/>
                <a:ea typeface="Arial" charset="0"/>
                <a:cs typeface="Arial" charset="0"/>
              </a:rPr>
              <a:t>the integrity of our public officials.    </a:t>
            </a:r>
            <a:endParaRPr lang="en-US" sz="1800" dirty="0">
              <a:ea typeface="Arial" charset="0"/>
              <a:cs typeface="Arial" charset="0"/>
            </a:endParaRPr>
          </a:p>
        </p:txBody>
      </p:sp>
      <p:sp>
        <p:nvSpPr>
          <p:cNvPr id="224262" name="Text Box 6"/>
          <p:cNvSpPr txBox="1">
            <a:spLocks noChangeArrowheads="1"/>
          </p:cNvSpPr>
          <p:nvPr/>
        </p:nvSpPr>
        <p:spPr bwMode="auto">
          <a:xfrm>
            <a:off x="323850" y="3827463"/>
            <a:ext cx="8540750" cy="987425"/>
          </a:xfrm>
          <a:prstGeom prst="rect">
            <a:avLst/>
          </a:prstGeom>
          <a:noFill/>
          <a:ln w="9525">
            <a:noFill/>
            <a:miter lim="800000"/>
            <a:headEnd/>
            <a:tailEnd/>
          </a:ln>
        </p:spPr>
        <p:txBody>
          <a:bodyPr>
            <a:prstTxWarp prst="textNoShape">
              <a:avLst/>
            </a:prstTxWarp>
            <a:spAutoFit/>
          </a:bodyPr>
          <a:lstStyle/>
          <a:p>
            <a:pPr>
              <a:lnSpc>
                <a:spcPct val="105000"/>
              </a:lnSpc>
              <a:spcBef>
                <a:spcPct val="20000"/>
              </a:spcBef>
              <a:buClr>
                <a:srgbClr val="00B85C"/>
              </a:buClr>
              <a:buSzPct val="120000"/>
              <a:buFont typeface="Wingdings" charset="2"/>
              <a:buNone/>
            </a:pPr>
            <a:r>
              <a:rPr lang="en-US" sz="2800">
                <a:latin typeface="Times New Roman" charset="0"/>
                <a:ea typeface="Arial" charset="0"/>
                <a:cs typeface="Arial" charset="0"/>
              </a:rPr>
              <a:t>It measures neither our courage, nor our wisdom, </a:t>
            </a:r>
            <a:br>
              <a:rPr lang="en-US" sz="2800">
                <a:latin typeface="Times New Roman" charset="0"/>
                <a:ea typeface="Arial" charset="0"/>
                <a:cs typeface="Arial" charset="0"/>
              </a:rPr>
            </a:br>
            <a:r>
              <a:rPr lang="en-US" sz="2800">
                <a:latin typeface="Times New Roman" charset="0"/>
                <a:ea typeface="Arial" charset="0"/>
                <a:cs typeface="Arial" charset="0"/>
              </a:rPr>
              <a:t>nor our devotion to our country.  </a:t>
            </a:r>
            <a:endParaRPr lang="en-US" sz="1800">
              <a:ea typeface="Arial" charset="0"/>
              <a:cs typeface="Arial" charset="0"/>
            </a:endParaRPr>
          </a:p>
        </p:txBody>
      </p:sp>
      <p:sp>
        <p:nvSpPr>
          <p:cNvPr id="224263" name="Text Box 7"/>
          <p:cNvSpPr txBox="1">
            <a:spLocks noChangeArrowheads="1"/>
          </p:cNvSpPr>
          <p:nvPr/>
        </p:nvSpPr>
        <p:spPr bwMode="auto">
          <a:xfrm>
            <a:off x="346075" y="4275138"/>
            <a:ext cx="8507413" cy="2393950"/>
          </a:xfrm>
          <a:prstGeom prst="rect">
            <a:avLst/>
          </a:prstGeom>
          <a:noFill/>
          <a:ln w="9525">
            <a:noFill/>
            <a:miter lim="800000"/>
            <a:headEnd/>
            <a:tailEnd/>
          </a:ln>
        </p:spPr>
        <p:txBody>
          <a:bodyPr>
            <a:prstTxWarp prst="textNoShape">
              <a:avLst/>
            </a:prstTxWarp>
            <a:spAutoFit/>
          </a:bodyPr>
          <a:lstStyle/>
          <a:p>
            <a:pPr>
              <a:lnSpc>
                <a:spcPct val="105000"/>
              </a:lnSpc>
              <a:spcBef>
                <a:spcPct val="20000"/>
              </a:spcBef>
              <a:buClr>
                <a:srgbClr val="00B85C"/>
              </a:buClr>
              <a:buSzPct val="120000"/>
              <a:buFont typeface="Wingdings" charset="2"/>
              <a:buNone/>
            </a:pPr>
            <a:r>
              <a:rPr lang="en-US" sz="2800" dirty="0">
                <a:latin typeface="Times New Roman" charset="0"/>
                <a:ea typeface="Arial" charset="0"/>
                <a:cs typeface="Arial" charset="0"/>
              </a:rPr>
              <a:t>					 It measures everything, in short, except that which makes life worthwhile, and it can tell us everything about America except why we are proud that we are Americans.”</a:t>
            </a:r>
          </a:p>
          <a:p>
            <a:pPr>
              <a:lnSpc>
                <a:spcPct val="105000"/>
              </a:lnSpc>
              <a:spcBef>
                <a:spcPct val="15000"/>
              </a:spcBef>
              <a:buClr>
                <a:srgbClr val="00B85C"/>
              </a:buClr>
              <a:buSzPct val="120000"/>
              <a:buFont typeface="Wingdings" charset="2"/>
              <a:buNone/>
            </a:pPr>
            <a:r>
              <a:rPr lang="en-US" sz="2800" b="1" dirty="0">
                <a:latin typeface="Times New Roman" charset="0"/>
                <a:ea typeface="Arial" charset="0"/>
                <a:cs typeface="Arial" charset="0"/>
              </a:rPr>
              <a:t>-</a:t>
            </a:r>
            <a:r>
              <a:rPr lang="en-US" sz="2800" b="1" i="1" dirty="0">
                <a:latin typeface="Times New Roman" charset="0"/>
                <a:ea typeface="Arial" charset="0"/>
                <a:cs typeface="Arial" charset="0"/>
              </a:rPr>
              <a:t> Senator Robert Kennedy, 1968</a:t>
            </a:r>
            <a:endParaRPr lang="en-US" sz="1800" dirty="0">
              <a:ea typeface="Arial" charset="0"/>
              <a:cs typeface="Arial" charset="0"/>
            </a:endParaRPr>
          </a:p>
        </p:txBody>
      </p:sp>
      <p:pic>
        <p:nvPicPr>
          <p:cNvPr id="76806" name="Picture 8" descr="rfk"/>
          <p:cNvPicPr>
            <a:picLocks noChangeAspect="1" noChangeArrowheads="1"/>
          </p:cNvPicPr>
          <p:nvPr/>
        </p:nvPicPr>
        <p:blipFill>
          <a:blip r:embed="rId3" cstate="print"/>
          <a:srcRect l="1666" t="9743" r="10001" b="1218"/>
          <a:stretch>
            <a:fillRect/>
          </a:stretch>
        </p:blipFill>
        <p:spPr bwMode="auto">
          <a:xfrm>
            <a:off x="6196013" y="225425"/>
            <a:ext cx="2617787" cy="3609975"/>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fade">
                                      <p:cBhvr>
                                        <p:cTn id="7" dur="500"/>
                                        <p:tgtEl>
                                          <p:spTgt spid="224259">
                                            <p:txEl>
                                              <p:pRg st="0" end="0"/>
                                            </p:txEl>
                                          </p:spTgt>
                                        </p:tgtEl>
                                      </p:cBhvr>
                                    </p:animEffect>
                                  </p:childTnLst>
                                  <p:subTnLst>
                                    <p:animClr clrSpc="rgb" dir="cw">
                                      <p:cBhvr override="childStyle">
                                        <p:cTn dur="1" fill="hold" display="0" masterRel="nextClick" afterEffect="1"/>
                                        <p:tgtEl>
                                          <p:spTgt spid="224259">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4261"/>
                                        </p:tgtEl>
                                        <p:attrNameLst>
                                          <p:attrName>style.visibility</p:attrName>
                                        </p:attrNameLst>
                                      </p:cBhvr>
                                      <p:to>
                                        <p:strVal val="visible"/>
                                      </p:to>
                                    </p:set>
                                    <p:animEffect transition="in" filter="fade">
                                      <p:cBhvr>
                                        <p:cTn id="12" dur="500"/>
                                        <p:tgtEl>
                                          <p:spTgt spid="224261"/>
                                        </p:tgtEl>
                                      </p:cBhvr>
                                    </p:animEffect>
                                  </p:childTnLst>
                                  <p:subTnLst>
                                    <p:animClr clrSpc="rgb" dir="cw">
                                      <p:cBhvr override="childStyle">
                                        <p:cTn dur="1" fill="hold" display="0" masterRel="nextClick" afterEffect="1"/>
                                        <p:tgtEl>
                                          <p:spTgt spid="224261"/>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fade">
                                      <p:cBhvr>
                                        <p:cTn id="17" dur="500"/>
                                        <p:tgtEl>
                                          <p:spTgt spid="224262"/>
                                        </p:tgtEl>
                                      </p:cBhvr>
                                    </p:animEffect>
                                  </p:childTnLst>
                                  <p:subTnLst>
                                    <p:animClr clrSpc="rgb" dir="cw">
                                      <p:cBhvr override="childStyle">
                                        <p:cTn dur="1" fill="hold" display="0" masterRel="nextClick" afterEffect="1"/>
                                        <p:tgtEl>
                                          <p:spTgt spid="224262"/>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fade">
                                      <p:cBhvr>
                                        <p:cTn id="22" dur="500"/>
                                        <p:tgtEl>
                                          <p:spTgt spid="224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P spid="224261" grpId="0"/>
      <p:bldP spid="224262" grpId="0"/>
      <p:bldP spid="22426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4"/>
          <p:cNvSpPr>
            <a:spLocks noGrp="1" noChangeArrowheads="1"/>
          </p:cNvSpPr>
          <p:nvPr>
            <p:ph type="title"/>
          </p:nvPr>
        </p:nvSpPr>
        <p:spPr/>
        <p:txBody>
          <a:bodyPr/>
          <a:lstStyle/>
          <a:p>
            <a:pPr eaLnBrk="1" hangingPunct="1"/>
            <a:r>
              <a:rPr lang="en-US" smtClean="0">
                <a:latin typeface="Tahoma" charset="0"/>
                <a:ea typeface="Tahoma" charset="0"/>
                <a:cs typeface="Tahoma" charset="0"/>
              </a:rPr>
              <a:t>GDP Does Not Value:</a:t>
            </a:r>
          </a:p>
        </p:txBody>
      </p:sp>
      <p:sp>
        <p:nvSpPr>
          <p:cNvPr id="43013" name="Rectangle 5"/>
          <p:cNvSpPr>
            <a:spLocks noGrp="1" noChangeArrowheads="1"/>
          </p:cNvSpPr>
          <p:nvPr>
            <p:ph idx="1"/>
          </p:nvPr>
        </p:nvSpPr>
        <p:spPr>
          <a:xfrm>
            <a:off x="457200" y="1219200"/>
            <a:ext cx="8229600" cy="4979988"/>
          </a:xfrm>
        </p:spPr>
        <p:txBody>
          <a:bodyPr/>
          <a:lstStyle/>
          <a:p>
            <a:pPr eaLnBrk="1" hangingPunct="1">
              <a:spcBef>
                <a:spcPct val="50000"/>
              </a:spcBef>
              <a:buFont typeface="Wingdings" charset="2"/>
              <a:buChar char="§"/>
            </a:pPr>
            <a:r>
              <a:rPr lang="en-US" dirty="0" smtClean="0">
                <a:latin typeface="Arial" charset="0"/>
                <a:cs typeface="ＭＳ Ｐゴシック" charset="-128"/>
              </a:rPr>
              <a:t>The quality of the environment.</a:t>
            </a:r>
          </a:p>
          <a:p>
            <a:pPr eaLnBrk="1" hangingPunct="1">
              <a:spcBef>
                <a:spcPct val="50000"/>
              </a:spcBef>
              <a:buFont typeface="Wingdings" charset="2"/>
              <a:buChar char="§"/>
            </a:pPr>
            <a:r>
              <a:rPr lang="en-US" dirty="0" smtClean="0">
                <a:latin typeface="Arial" charset="0"/>
                <a:cs typeface="ＭＳ Ｐゴシック" charset="-128"/>
              </a:rPr>
              <a:t>Leisure time.</a:t>
            </a:r>
          </a:p>
          <a:p>
            <a:pPr eaLnBrk="1" hangingPunct="1">
              <a:spcBef>
                <a:spcPct val="50000"/>
              </a:spcBef>
              <a:buFont typeface="Wingdings" charset="2"/>
              <a:buChar char="§"/>
            </a:pPr>
            <a:r>
              <a:rPr lang="en-US" dirty="0" smtClean="0">
                <a:latin typeface="Arial" charset="0"/>
                <a:cs typeface="ＭＳ Ｐゴシック" charset="-128"/>
              </a:rPr>
              <a:t>Non-market activity, such as the child care </a:t>
            </a:r>
            <a:br>
              <a:rPr lang="en-US" dirty="0" smtClean="0">
                <a:latin typeface="Arial" charset="0"/>
                <a:cs typeface="ＭＳ Ｐゴシック" charset="-128"/>
              </a:rPr>
            </a:br>
            <a:r>
              <a:rPr lang="en-US" dirty="0" smtClean="0">
                <a:latin typeface="Arial" charset="0"/>
                <a:cs typeface="ＭＳ Ｐゴシック" charset="-128"/>
              </a:rPr>
              <a:t>a parent provides his or her child at home.</a:t>
            </a:r>
          </a:p>
          <a:p>
            <a:pPr eaLnBrk="1" hangingPunct="1">
              <a:spcBef>
                <a:spcPct val="50000"/>
              </a:spcBef>
              <a:buFont typeface="Wingdings" charset="2"/>
              <a:buChar char="§"/>
            </a:pPr>
            <a:r>
              <a:rPr lang="en-US" dirty="0" smtClean="0">
                <a:latin typeface="Arial" charset="0"/>
                <a:cs typeface="ＭＳ Ｐゴシック" charset="-128"/>
              </a:rPr>
              <a:t>An equitable distribution of income.</a:t>
            </a:r>
          </a:p>
          <a:p>
            <a:pPr lvl="1" eaLnBrk="1" hangingPunct="1">
              <a:spcBef>
                <a:spcPct val="50000"/>
              </a:spcBef>
              <a:buFont typeface="Wingdings" charset="2"/>
              <a:buChar char="§"/>
            </a:pPr>
            <a:endParaRPr lang="en-US" dirty="0" smtClean="0">
              <a:latin typeface="Arial" charset="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4"/>
          <p:cNvSpPr>
            <a:spLocks noGrp="1" noChangeArrowheads="1"/>
          </p:cNvSpPr>
          <p:nvPr>
            <p:ph type="title"/>
          </p:nvPr>
        </p:nvSpPr>
        <p:spPr/>
        <p:txBody>
          <a:bodyPr/>
          <a:lstStyle/>
          <a:p>
            <a:pPr eaLnBrk="1" hangingPunct="1"/>
            <a:r>
              <a:rPr lang="en-US" smtClean="0">
                <a:latin typeface="Tahoma" charset="0"/>
                <a:ea typeface="Tahoma" charset="0"/>
                <a:cs typeface="Tahoma" charset="0"/>
              </a:rPr>
              <a:t>Then Why Do We Care About GDP?</a:t>
            </a:r>
          </a:p>
        </p:txBody>
      </p:sp>
      <p:sp>
        <p:nvSpPr>
          <p:cNvPr id="44037" name="Rectangle 5"/>
          <p:cNvSpPr>
            <a:spLocks noGrp="1" noChangeArrowheads="1"/>
          </p:cNvSpPr>
          <p:nvPr>
            <p:ph idx="1"/>
          </p:nvPr>
        </p:nvSpPr>
        <p:spPr>
          <a:xfrm>
            <a:off x="457200" y="1219200"/>
            <a:ext cx="8229600" cy="4979988"/>
          </a:xfrm>
        </p:spPr>
        <p:txBody>
          <a:bodyPr/>
          <a:lstStyle/>
          <a:p>
            <a:pPr eaLnBrk="1" hangingPunct="1">
              <a:spcBef>
                <a:spcPct val="50000"/>
              </a:spcBef>
              <a:buFont typeface="Wingdings" charset="2"/>
              <a:buChar char="§"/>
            </a:pPr>
            <a:r>
              <a:rPr lang="en-US" dirty="0" smtClean="0">
                <a:latin typeface="Arial" charset="0"/>
                <a:cs typeface="ＭＳ Ｐゴシック" charset="-128"/>
              </a:rPr>
              <a:t>Having a large GDP enables a country to afford better schools, a cleaner environment, health care, etc</a:t>
            </a:r>
            <a:r>
              <a:rPr lang="en-US" i="1" dirty="0" smtClean="0">
                <a:latin typeface="Arial" charset="0"/>
                <a:cs typeface="ＭＳ Ｐゴシック" charset="-128"/>
              </a:rPr>
              <a:t>.  </a:t>
            </a:r>
          </a:p>
          <a:p>
            <a:pPr eaLnBrk="1" hangingPunct="1">
              <a:spcBef>
                <a:spcPct val="50000"/>
              </a:spcBef>
              <a:buFont typeface="Wingdings" charset="2"/>
              <a:buChar char="§"/>
            </a:pPr>
            <a:r>
              <a:rPr lang="en-US" dirty="0" smtClean="0">
                <a:latin typeface="Arial" charset="0"/>
                <a:cs typeface="ＭＳ Ｐゴシック" charset="-128"/>
              </a:rPr>
              <a:t>Many indicators of the quality of life are positively correlated with GDP.  For example: Life expectancy, Adult literacy, Internet usage.</a:t>
            </a:r>
          </a:p>
          <a:p>
            <a:pPr eaLnBrk="1" hangingPunct="1">
              <a:spcBef>
                <a:spcPct val="50000"/>
              </a:spcBef>
              <a:buFont typeface="Wingdings" charset="2"/>
              <a:buChar char="§"/>
            </a:pPr>
            <a:endParaRPr lang="en-US" dirty="0"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8294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82948" name="Content Placeholder 2"/>
          <p:cNvSpPr>
            <a:spLocks noGrp="1"/>
          </p:cNvSpPr>
          <p:nvPr>
            <p:ph idx="1"/>
          </p:nvPr>
        </p:nvSpPr>
        <p:spPr>
          <a:xfrm>
            <a:off x="457200" y="1371600"/>
            <a:ext cx="8229600" cy="5257800"/>
          </a:xfrm>
        </p:spPr>
        <p:txBody>
          <a:bodyPr/>
          <a:lstStyle/>
          <a:p>
            <a:pPr eaLnBrk="1" hangingPunct="1">
              <a:buClrTx/>
              <a:buSzPct val="120000"/>
              <a:buFont typeface="Arial" charset="0"/>
              <a:buChar char="•"/>
            </a:pPr>
            <a:r>
              <a:rPr lang="en-US" sz="2700" dirty="0" smtClean="0">
                <a:latin typeface="Arial" charset="0"/>
                <a:cs typeface="ＭＳ Ｐゴシック" charset="-128"/>
              </a:rPr>
              <a:t>Gross Domestic Product (GDP) measures a country’s total income and expenditure.</a:t>
            </a:r>
          </a:p>
          <a:p>
            <a:pPr eaLnBrk="1" hangingPunct="1">
              <a:buClrTx/>
              <a:buSzPct val="120000"/>
              <a:buFont typeface="Arial" charset="0"/>
              <a:buChar char="•"/>
            </a:pPr>
            <a:r>
              <a:rPr lang="en-US" sz="2700" dirty="0" smtClean="0">
                <a:latin typeface="Arial" charset="0"/>
                <a:cs typeface="ＭＳ Ｐゴシック" charset="-128"/>
              </a:rPr>
              <a:t>The four spending components of GDP include:  Consumption, Investment, Government Purchases, and Net Exports.</a:t>
            </a:r>
          </a:p>
          <a:p>
            <a:pPr eaLnBrk="1" hangingPunct="1">
              <a:buClrTx/>
              <a:buSzPct val="120000"/>
              <a:buFont typeface="Arial" charset="0"/>
              <a:buChar char="•"/>
            </a:pPr>
            <a:r>
              <a:rPr lang="en-US" sz="2700" dirty="0" smtClean="0">
                <a:latin typeface="Arial" charset="0"/>
                <a:cs typeface="ＭＳ Ｐゴシック" charset="-128"/>
              </a:rPr>
              <a:t>Nominal GDP is measured using current prices.  Real GDP is measured using the prices of a constant base year and is corrected for inflation.  </a:t>
            </a:r>
          </a:p>
          <a:p>
            <a:pPr eaLnBrk="1" hangingPunct="1">
              <a:buClrTx/>
              <a:buSzPct val="120000"/>
              <a:buFont typeface="Arial" charset="0"/>
              <a:buChar char="•"/>
            </a:pPr>
            <a:r>
              <a:rPr lang="en-US" sz="2700" smtClean="0">
                <a:latin typeface="Arial" charset="0"/>
                <a:cs typeface="ＭＳ Ｐゴシック" charset="-128"/>
              </a:rPr>
              <a:t>GDP is the main indicator of a country’s economic well-being, even though it is not perfect.</a:t>
            </a:r>
          </a:p>
        </p:txBody>
      </p:sp>
      <p:sp>
        <p:nvSpPr>
          <p:cNvPr id="82949"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6"/>
          <p:cNvSpPr>
            <a:spLocks noGrp="1" noChangeArrowheads="1"/>
          </p:cNvSpPr>
          <p:nvPr>
            <p:ph type="title"/>
          </p:nvPr>
        </p:nvSpPr>
        <p:spPr/>
        <p:txBody>
          <a:bodyPr/>
          <a:lstStyle/>
          <a:p>
            <a:pPr eaLnBrk="1" hangingPunct="1"/>
            <a:r>
              <a:rPr lang="en-US" smtClean="0">
                <a:latin typeface="Tahoma" charset="0"/>
                <a:ea typeface="Tahoma" charset="0"/>
                <a:cs typeface="Tahoma" charset="0"/>
              </a:rPr>
              <a:t>Income and Expenditure</a:t>
            </a:r>
          </a:p>
        </p:txBody>
      </p:sp>
      <p:sp>
        <p:nvSpPr>
          <p:cNvPr id="9221" name="Rectangle 7"/>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dirty="0" smtClean="0">
                <a:solidFill>
                  <a:srgbClr val="CC0000"/>
                </a:solidFill>
                <a:latin typeface="Arial" charset="0"/>
                <a:cs typeface="ＭＳ Ｐゴシック" charset="-128"/>
              </a:rPr>
              <a:t>Gross Domestic Product (GDP)</a:t>
            </a:r>
            <a:r>
              <a:rPr lang="en-US" dirty="0" smtClean="0">
                <a:latin typeface="Arial" charset="0"/>
                <a:cs typeface="ＭＳ Ｐゴシック" charset="-128"/>
              </a:rPr>
              <a:t> measures the </a:t>
            </a:r>
            <a:br>
              <a:rPr lang="en-US" dirty="0" smtClean="0">
                <a:latin typeface="Arial" charset="0"/>
                <a:cs typeface="ＭＳ Ｐゴシック" charset="-128"/>
              </a:rPr>
            </a:br>
            <a:r>
              <a:rPr lang="en-US" dirty="0" smtClean="0">
                <a:latin typeface="Arial" charset="0"/>
                <a:cs typeface="ＭＳ Ｐゴシック" charset="-128"/>
              </a:rPr>
              <a:t>total income of everyone in the economy.  </a:t>
            </a:r>
          </a:p>
          <a:p>
            <a:pPr eaLnBrk="1" hangingPunct="1">
              <a:buFont typeface="Wingdings" charset="2"/>
              <a:buChar char="§"/>
            </a:pPr>
            <a:r>
              <a:rPr lang="en-US" dirty="0" smtClean="0">
                <a:latin typeface="Arial" charset="0"/>
                <a:cs typeface="ＭＳ Ｐゴシック" charset="-128"/>
              </a:rPr>
              <a:t>GDP also measures the total expenditure on the economy’s output of goods and services.  </a:t>
            </a:r>
          </a:p>
        </p:txBody>
      </p:sp>
      <p:sp>
        <p:nvSpPr>
          <p:cNvPr id="67592" name="Text Box 8"/>
          <p:cNvSpPr txBox="1">
            <a:spLocks noChangeArrowheads="1"/>
          </p:cNvSpPr>
          <p:nvPr/>
        </p:nvSpPr>
        <p:spPr bwMode="auto">
          <a:xfrm>
            <a:off x="958850" y="3603625"/>
            <a:ext cx="7194550" cy="23399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lnSpc>
                <a:spcPct val="120000"/>
              </a:lnSpc>
              <a:spcBef>
                <a:spcPts val="0"/>
              </a:spcBef>
              <a:spcAft>
                <a:spcPts val="0"/>
              </a:spcAft>
              <a:defRPr/>
            </a:pPr>
            <a:r>
              <a:rPr lang="en-US" sz="2800" i="1" dirty="0">
                <a:latin typeface="+mn-lt"/>
                <a:ea typeface="+mn-ea"/>
                <a:cs typeface="Arial" charset="0"/>
              </a:rPr>
              <a:t>For the economy as a whole, </a:t>
            </a:r>
            <a:br>
              <a:rPr lang="en-US" sz="2800" i="1" dirty="0">
                <a:latin typeface="+mn-lt"/>
                <a:ea typeface="+mn-ea"/>
                <a:cs typeface="Arial" charset="0"/>
              </a:rPr>
            </a:br>
            <a:r>
              <a:rPr lang="en-US" sz="2800" b="1" i="1" dirty="0">
                <a:solidFill>
                  <a:srgbClr val="FF6600"/>
                </a:solidFill>
                <a:effectLst>
                  <a:outerShdw blurRad="38100" dist="38100" dir="2700000" algn="tl">
                    <a:srgbClr val="000000"/>
                  </a:outerShdw>
                </a:effectLst>
                <a:latin typeface="+mn-lt"/>
                <a:ea typeface="+mn-ea"/>
                <a:cs typeface="Arial" charset="0"/>
              </a:rPr>
              <a:t>income equals expenditure</a:t>
            </a:r>
            <a:r>
              <a:rPr lang="en-US" sz="2800" i="1" dirty="0">
                <a:latin typeface="+mn-lt"/>
                <a:ea typeface="+mn-ea"/>
                <a:cs typeface="Arial" charset="0"/>
              </a:rPr>
              <a:t> </a:t>
            </a:r>
            <a:br>
              <a:rPr lang="en-US" sz="2800" i="1" dirty="0">
                <a:latin typeface="+mn-lt"/>
                <a:ea typeface="+mn-ea"/>
                <a:cs typeface="Arial" charset="0"/>
              </a:rPr>
            </a:br>
            <a:r>
              <a:rPr lang="en-US" sz="2800" i="1" dirty="0">
                <a:latin typeface="+mn-lt"/>
                <a:ea typeface="+mn-ea"/>
                <a:cs typeface="Arial" charset="0"/>
              </a:rPr>
              <a:t>because every dollar a buyer spends </a:t>
            </a:r>
            <a:br>
              <a:rPr lang="en-US" sz="2800" i="1" dirty="0">
                <a:latin typeface="+mn-lt"/>
                <a:ea typeface="+mn-ea"/>
                <a:cs typeface="Arial" charset="0"/>
              </a:rPr>
            </a:br>
            <a:r>
              <a:rPr lang="en-US" sz="2800" i="1" dirty="0">
                <a:latin typeface="+mn-lt"/>
                <a:ea typeface="+mn-ea"/>
                <a:cs typeface="Arial" charset="0"/>
              </a:rPr>
              <a:t>is a dollar of income for the seller.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92"/>
                                        </p:tgtEl>
                                        <p:attrNameLst>
                                          <p:attrName>style.visibility</p:attrName>
                                        </p:attrNameLst>
                                      </p:cBhvr>
                                      <p:to>
                                        <p:strVal val="visible"/>
                                      </p:to>
                                    </p:set>
                                    <p:animEffect transition="in" filter="fade">
                                      <p:cBhvr>
                                        <p:cTn id="1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675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Circular-Flow Diagram</a:t>
            </a:r>
          </a:p>
        </p:txBody>
      </p:sp>
      <p:sp>
        <p:nvSpPr>
          <p:cNvPr id="10245" name="Rectangle 3"/>
          <p:cNvSpPr>
            <a:spLocks noGrp="1" noChangeArrowheads="1"/>
          </p:cNvSpPr>
          <p:nvPr>
            <p:ph idx="1"/>
          </p:nvPr>
        </p:nvSpPr>
        <p:spPr>
          <a:xfrm>
            <a:off x="457200" y="1219200"/>
            <a:ext cx="8229600" cy="4979988"/>
          </a:xfrm>
        </p:spPr>
        <p:txBody>
          <a:bodyPr/>
          <a:lstStyle/>
          <a:p>
            <a:pPr eaLnBrk="1" hangingPunct="1">
              <a:spcBef>
                <a:spcPct val="20000"/>
              </a:spcBef>
              <a:buFont typeface="Wingdings" charset="2"/>
              <a:buChar char="§"/>
            </a:pPr>
            <a:r>
              <a:rPr lang="en-US" dirty="0" smtClean="0">
                <a:latin typeface="Arial" charset="0"/>
                <a:cs typeface="ＭＳ Ｐゴシック" charset="-128"/>
              </a:rPr>
              <a:t>A simple depiction of the </a:t>
            </a:r>
            <a:r>
              <a:rPr lang="en-US" dirty="0" err="1" smtClean="0">
                <a:latin typeface="Arial" charset="0"/>
                <a:cs typeface="ＭＳ Ｐゴシック" charset="-128"/>
              </a:rPr>
              <a:t>macroeconomy</a:t>
            </a:r>
            <a:r>
              <a:rPr lang="en-US" dirty="0" smtClean="0">
                <a:latin typeface="Arial" charset="0"/>
                <a:cs typeface="ＭＳ Ｐゴシック" charset="-128"/>
              </a:rPr>
              <a:t>.</a:t>
            </a:r>
          </a:p>
          <a:p>
            <a:pPr eaLnBrk="1" hangingPunct="1">
              <a:spcBef>
                <a:spcPct val="50000"/>
              </a:spcBef>
              <a:buFont typeface="Wingdings" charset="2"/>
              <a:buChar char="§"/>
            </a:pPr>
            <a:r>
              <a:rPr lang="en-US" dirty="0" smtClean="0">
                <a:latin typeface="Arial" charset="0"/>
                <a:cs typeface="ＭＳ Ｐゴシック" charset="-128"/>
              </a:rPr>
              <a:t>Illustrates GDP as spending, revenue, factor payments, and income.</a:t>
            </a:r>
          </a:p>
          <a:p>
            <a:pPr eaLnBrk="1" hangingPunct="1">
              <a:spcBef>
                <a:spcPct val="50000"/>
              </a:spcBef>
              <a:buFont typeface="Wingdings" charset="2"/>
              <a:buChar char="§"/>
            </a:pPr>
            <a:r>
              <a:rPr lang="en-US" dirty="0" smtClean="0">
                <a:latin typeface="Arial" charset="0"/>
                <a:cs typeface="ＭＳ Ｐゴシック" charset="-128"/>
              </a:rPr>
              <a:t>Preliminaries:</a:t>
            </a:r>
          </a:p>
          <a:p>
            <a:pPr lvl="1" eaLnBrk="1" hangingPunct="1">
              <a:spcBef>
                <a:spcPct val="25000"/>
              </a:spcBef>
              <a:buFont typeface="Wingdings" charset="2"/>
              <a:buChar char="§"/>
            </a:pPr>
            <a:r>
              <a:rPr lang="en-US" b="1" dirty="0" smtClean="0">
                <a:solidFill>
                  <a:srgbClr val="800080"/>
                </a:solidFill>
                <a:latin typeface="Arial" charset="0"/>
                <a:ea typeface="Arial" charset="0"/>
                <a:cs typeface="Arial" charset="0"/>
              </a:rPr>
              <a:t>Factors of production</a:t>
            </a:r>
            <a:r>
              <a:rPr lang="en-US" dirty="0" smtClean="0">
                <a:latin typeface="Arial" charset="0"/>
                <a:ea typeface="Arial" charset="0"/>
                <a:cs typeface="Arial" charset="0"/>
              </a:rPr>
              <a:t> are inputs like labor, land, capital, and natural resources.  </a:t>
            </a:r>
          </a:p>
          <a:p>
            <a:pPr lvl="1" eaLnBrk="1" hangingPunct="1">
              <a:spcBef>
                <a:spcPct val="25000"/>
              </a:spcBef>
              <a:buFont typeface="Wingdings" charset="2"/>
              <a:buChar char="§"/>
            </a:pPr>
            <a:r>
              <a:rPr lang="en-US" b="1" dirty="0" smtClean="0">
                <a:solidFill>
                  <a:srgbClr val="800080"/>
                </a:solidFill>
                <a:latin typeface="Arial" charset="0"/>
                <a:ea typeface="Arial" charset="0"/>
                <a:cs typeface="Arial" charset="0"/>
              </a:rPr>
              <a:t>Factor payments</a:t>
            </a:r>
            <a:r>
              <a:rPr lang="en-US" dirty="0" smtClean="0">
                <a:latin typeface="Arial" charset="0"/>
                <a:ea typeface="Arial" charset="0"/>
                <a:cs typeface="Arial" charset="0"/>
              </a:rPr>
              <a:t> are payments to the factors of production (e.g., wages, rent).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animEffect transition="in" filter="wipe(left)">
                                      <p:cBhvr>
                                        <p:cTn id="27" dur="500"/>
                                        <p:tgtEl>
                                          <p:spTgt spid="102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198438" y="2933700"/>
            <a:ext cx="2035175" cy="981075"/>
          </a:xfrm>
          <a:prstGeom prst="rect">
            <a:avLst/>
          </a:prstGeom>
          <a:solidFill>
            <a:srgbClr val="FF0000"/>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85346" name="Rectangle 2"/>
          <p:cNvSpPr>
            <a:spLocks noChangeArrowheads="1"/>
          </p:cNvSpPr>
          <p:nvPr/>
        </p:nvSpPr>
        <p:spPr bwMode="auto">
          <a:xfrm>
            <a:off x="6580188" y="2921000"/>
            <a:ext cx="2251075" cy="989013"/>
          </a:xfrm>
          <a:prstGeom prst="rect">
            <a:avLst/>
          </a:prstGeom>
          <a:solidFill>
            <a:srgbClr val="FF0000"/>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7411" name="Rectangle 3"/>
          <p:cNvSpPr>
            <a:spLocks noGrp="1" noChangeArrowheads="1"/>
          </p:cNvSpPr>
          <p:nvPr>
            <p:ph type="title" idx="4294967295"/>
          </p:nvPr>
        </p:nvSpPr>
        <p:spPr>
          <a:xfrm>
            <a:off x="228600" y="131763"/>
            <a:ext cx="8229600" cy="565150"/>
          </a:xfrm>
        </p:spPr>
        <p:txBody>
          <a:bodyPr/>
          <a:lstStyle/>
          <a:p>
            <a:pPr eaLnBrk="1" hangingPunct="1"/>
            <a:r>
              <a:rPr lang="en-US" sz="2700" smtClean="0"/>
              <a:t>The Circular-Flow Diagram</a:t>
            </a:r>
          </a:p>
        </p:txBody>
      </p:sp>
      <p:sp>
        <p:nvSpPr>
          <p:cNvPr id="185348" name="Text Box 4"/>
          <p:cNvSpPr txBox="1">
            <a:spLocks noChangeArrowheads="1"/>
          </p:cNvSpPr>
          <p:nvPr/>
        </p:nvSpPr>
        <p:spPr bwMode="auto">
          <a:xfrm>
            <a:off x="2590800" y="881063"/>
            <a:ext cx="6183313" cy="1878976"/>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marL="290513" indent="-231775" fontAlgn="auto">
              <a:spcBef>
                <a:spcPct val="15000"/>
              </a:spcBef>
              <a:spcAft>
                <a:spcPts val="0"/>
              </a:spcAft>
              <a:buClr>
                <a:srgbClr val="CC0000"/>
              </a:buClr>
              <a:buFont typeface="Wingdings" pitchFamily="2" charset="2"/>
              <a:buNone/>
              <a:defRPr/>
            </a:pPr>
            <a:r>
              <a:rPr lang="en-US" sz="2700" b="1" dirty="0">
                <a:latin typeface="+mn-lt"/>
                <a:ea typeface="+mn-ea"/>
                <a:cs typeface="Arial" charset="0"/>
              </a:rPr>
              <a:t>Households</a:t>
            </a:r>
            <a:r>
              <a:rPr lang="en-US" sz="2700" dirty="0">
                <a:latin typeface="+mn-lt"/>
                <a:ea typeface="+mn-ea"/>
                <a:cs typeface="Arial" charset="0"/>
              </a:rPr>
              <a:t>:</a:t>
            </a:r>
          </a:p>
          <a:p>
            <a:pPr marL="290513" indent="-231775" fontAlgn="auto">
              <a:spcBef>
                <a:spcPct val="15000"/>
              </a:spcBef>
              <a:spcAft>
                <a:spcPts val="0"/>
              </a:spcAft>
              <a:buClr>
                <a:srgbClr val="CC0000"/>
              </a:buClr>
              <a:buFont typeface="Wingdings" pitchFamily="2" charset="2"/>
              <a:buChar char="§"/>
              <a:defRPr/>
            </a:pPr>
            <a:r>
              <a:rPr lang="en-US" sz="2700" dirty="0">
                <a:latin typeface="+mn-lt"/>
                <a:ea typeface="+mn-ea"/>
                <a:cs typeface="Arial" charset="0"/>
              </a:rPr>
              <a:t>own the factors of production, </a:t>
            </a:r>
            <a:br>
              <a:rPr lang="en-US" sz="2700" dirty="0">
                <a:latin typeface="+mn-lt"/>
                <a:ea typeface="+mn-ea"/>
                <a:cs typeface="Arial" charset="0"/>
              </a:rPr>
            </a:br>
            <a:r>
              <a:rPr lang="en-US" sz="2700" dirty="0">
                <a:latin typeface="+mn-lt"/>
                <a:ea typeface="+mn-ea"/>
                <a:cs typeface="Arial" charset="0"/>
              </a:rPr>
              <a:t>sell/rent them to firms for </a:t>
            </a:r>
            <a:r>
              <a:rPr lang="en-US" sz="2700" dirty="0" smtClean="0">
                <a:latin typeface="+mn-lt"/>
                <a:ea typeface="+mn-ea"/>
                <a:cs typeface="Arial" charset="0"/>
              </a:rPr>
              <a:t>income.</a:t>
            </a:r>
          </a:p>
          <a:p>
            <a:pPr marL="290513" indent="-231775" fontAlgn="auto">
              <a:spcBef>
                <a:spcPct val="15000"/>
              </a:spcBef>
              <a:spcAft>
                <a:spcPts val="0"/>
              </a:spcAft>
              <a:buClr>
                <a:srgbClr val="CC0000"/>
              </a:buClr>
              <a:buFont typeface="Wingdings" pitchFamily="2" charset="2"/>
              <a:buChar char="§"/>
              <a:defRPr/>
            </a:pPr>
            <a:r>
              <a:rPr lang="en-US" sz="2700" dirty="0">
                <a:latin typeface="+mn-lt"/>
                <a:ea typeface="+mn-ea"/>
                <a:cs typeface="Arial" charset="0"/>
              </a:rPr>
              <a:t>buy and consume goods &amp; </a:t>
            </a:r>
            <a:r>
              <a:rPr lang="en-US" sz="2700" dirty="0" smtClean="0">
                <a:latin typeface="+mn-lt"/>
                <a:ea typeface="+mn-ea"/>
                <a:cs typeface="Arial" charset="0"/>
              </a:rPr>
              <a:t>services.</a:t>
            </a:r>
            <a:endParaRPr lang="en-US" sz="2700" dirty="0">
              <a:latin typeface="+mn-lt"/>
              <a:ea typeface="+mn-ea"/>
              <a:cs typeface="Arial" charset="0"/>
            </a:endParaRPr>
          </a:p>
        </p:txBody>
      </p:sp>
      <p:grpSp>
        <p:nvGrpSpPr>
          <p:cNvPr id="2" name="Group 5"/>
          <p:cNvGrpSpPr>
            <a:grpSpLocks/>
          </p:cNvGrpSpPr>
          <p:nvPr/>
        </p:nvGrpSpPr>
        <p:grpSpPr bwMode="auto">
          <a:xfrm>
            <a:off x="6624638" y="2968625"/>
            <a:ext cx="2162175" cy="893763"/>
            <a:chOff x="4173" y="1870"/>
            <a:chExt cx="1362" cy="563"/>
          </a:xfrm>
        </p:grpSpPr>
        <p:sp>
          <p:nvSpPr>
            <p:cNvPr id="11277" name="Rectangle 6"/>
            <p:cNvSpPr>
              <a:spLocks noChangeArrowheads="1"/>
            </p:cNvSpPr>
            <p:nvPr/>
          </p:nvSpPr>
          <p:spPr bwMode="auto">
            <a:xfrm>
              <a:off x="4173" y="1870"/>
              <a:ext cx="1362" cy="563"/>
            </a:xfrm>
            <a:prstGeom prst="rect">
              <a:avLst/>
            </a:prstGeom>
            <a:solidFill>
              <a:srgbClr val="99CCFF"/>
            </a:solidFill>
            <a:ln w="9525">
              <a:noFill/>
              <a:miter lim="800000"/>
              <a:headEnd/>
              <a:tailEnd/>
            </a:ln>
            <a:effectLst>
              <a:outerShdw blurRad="50800" dist="38100" dir="2700000" algn="tl" rotWithShape="0">
                <a:prstClr val="black">
                  <a:alpha val="40000"/>
                </a:prstClr>
              </a:outerShdw>
            </a:effectLst>
          </p:spPr>
          <p:txBody>
            <a:bodyPr/>
            <a:lstStyle/>
            <a:p>
              <a:pPr fontAlgn="auto">
                <a:spcBef>
                  <a:spcPts val="0"/>
                </a:spcBef>
                <a:spcAft>
                  <a:spcPts val="0"/>
                </a:spcAft>
                <a:defRPr/>
              </a:pPr>
              <a:endParaRPr lang="en-US" sz="1800">
                <a:latin typeface="+mn-lt"/>
                <a:ea typeface="+mn-ea"/>
                <a:cs typeface="Arial" charset="0"/>
              </a:endParaRPr>
            </a:p>
          </p:txBody>
        </p:sp>
        <p:sp>
          <p:nvSpPr>
            <p:cNvPr id="17417" name="Text Box 7"/>
            <p:cNvSpPr txBox="1">
              <a:spLocks noChangeArrowheads="1"/>
            </p:cNvSpPr>
            <p:nvPr/>
          </p:nvSpPr>
          <p:spPr bwMode="auto">
            <a:xfrm>
              <a:off x="4202" y="1998"/>
              <a:ext cx="1309" cy="31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700">
                  <a:ea typeface="Arial" charset="0"/>
                  <a:cs typeface="Arial" charset="0"/>
                </a:rPr>
                <a:t>Households</a:t>
              </a:r>
            </a:p>
          </p:txBody>
        </p:sp>
      </p:grpSp>
      <p:grpSp>
        <p:nvGrpSpPr>
          <p:cNvPr id="3" name="Group 8"/>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11275" name="Rectangle 9"/>
            <p:cNvSpPr>
              <a:spLocks noChangeArrowheads="1"/>
            </p:cNvSpPr>
            <p:nvPr/>
          </p:nvSpPr>
          <p:spPr bwMode="auto">
            <a:xfrm>
              <a:off x="131" y="1876"/>
              <a:ext cx="1225"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mn-lt"/>
                <a:ea typeface="+mn-ea"/>
                <a:cs typeface="Arial" charset="0"/>
              </a:endParaRPr>
            </a:p>
          </p:txBody>
        </p:sp>
        <p:sp>
          <p:nvSpPr>
            <p:cNvPr id="11276" name="Text Box 10"/>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a:latin typeface="+mn-lt"/>
                  <a:ea typeface="+mn-ea"/>
                  <a:cs typeface="Arial" charset="0"/>
                </a:rPr>
                <a:t>Firms</a:t>
              </a:r>
            </a:p>
          </p:txBody>
        </p:sp>
      </p:grpSp>
      <p:sp>
        <p:nvSpPr>
          <p:cNvPr id="187401" name="Text Box 9"/>
          <p:cNvSpPr txBox="1">
            <a:spLocks noChangeArrowheads="1"/>
          </p:cNvSpPr>
          <p:nvPr/>
        </p:nvSpPr>
        <p:spPr bwMode="auto">
          <a:xfrm>
            <a:off x="222250" y="4068763"/>
            <a:ext cx="5264150" cy="1878976"/>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marL="290513" indent="-231775" fontAlgn="auto">
              <a:spcBef>
                <a:spcPct val="15000"/>
              </a:spcBef>
              <a:spcAft>
                <a:spcPts val="0"/>
              </a:spcAft>
              <a:buClr>
                <a:srgbClr val="CC0000"/>
              </a:buClr>
              <a:buFont typeface="Wingdings" pitchFamily="2" charset="2"/>
              <a:buNone/>
              <a:defRPr/>
            </a:pPr>
            <a:r>
              <a:rPr lang="en-US" sz="2700" b="1" dirty="0">
                <a:latin typeface="+mn-lt"/>
                <a:ea typeface="+mn-ea"/>
                <a:cs typeface="Arial" charset="0"/>
              </a:rPr>
              <a:t>Firms</a:t>
            </a:r>
            <a:r>
              <a:rPr lang="en-US" sz="2700" dirty="0">
                <a:latin typeface="+mn-lt"/>
                <a:ea typeface="+mn-ea"/>
                <a:cs typeface="Arial" charset="0"/>
              </a:rPr>
              <a:t>:</a:t>
            </a:r>
          </a:p>
          <a:p>
            <a:pPr marL="290513" indent="-231775" fontAlgn="auto">
              <a:spcBef>
                <a:spcPct val="15000"/>
              </a:spcBef>
              <a:spcAft>
                <a:spcPts val="0"/>
              </a:spcAft>
              <a:buClr>
                <a:srgbClr val="CC0000"/>
              </a:buClr>
              <a:buFont typeface="Wingdings" pitchFamily="2" charset="2"/>
              <a:buChar char="§"/>
              <a:defRPr/>
            </a:pPr>
            <a:r>
              <a:rPr lang="en-US" sz="2700" dirty="0">
                <a:latin typeface="+mn-lt"/>
                <a:ea typeface="+mn-ea"/>
                <a:cs typeface="Arial" charset="0"/>
              </a:rPr>
              <a:t>buy/hire factors of </a:t>
            </a:r>
            <a:r>
              <a:rPr lang="en-US" sz="2700" dirty="0" smtClean="0">
                <a:latin typeface="+mn-lt"/>
                <a:ea typeface="+mn-ea"/>
                <a:cs typeface="Arial" charset="0"/>
              </a:rPr>
              <a:t>production </a:t>
            </a:r>
            <a:r>
              <a:rPr lang="en-US" sz="2700" dirty="0">
                <a:latin typeface="+mn-lt"/>
                <a:ea typeface="+mn-ea"/>
                <a:cs typeface="Arial" charset="0"/>
              </a:rPr>
              <a:t>to produce goods and </a:t>
            </a:r>
            <a:r>
              <a:rPr lang="en-US" sz="2700" dirty="0" smtClean="0">
                <a:latin typeface="+mn-lt"/>
                <a:ea typeface="+mn-ea"/>
                <a:cs typeface="Arial" charset="0"/>
              </a:rPr>
              <a:t>services.</a:t>
            </a:r>
          </a:p>
          <a:p>
            <a:pPr marL="290513" indent="-231775" fontAlgn="auto">
              <a:spcBef>
                <a:spcPct val="15000"/>
              </a:spcBef>
              <a:spcAft>
                <a:spcPts val="0"/>
              </a:spcAft>
              <a:buClr>
                <a:srgbClr val="CC0000"/>
              </a:buClr>
              <a:buFont typeface="Wingdings" pitchFamily="2" charset="2"/>
              <a:buChar char="§"/>
              <a:defRPr/>
            </a:pPr>
            <a:r>
              <a:rPr lang="en-US" sz="2700" dirty="0">
                <a:latin typeface="+mn-lt"/>
                <a:ea typeface="+mn-ea"/>
                <a:cs typeface="Arial" charset="0"/>
              </a:rPr>
              <a:t>sell goods &amp; </a:t>
            </a:r>
            <a:r>
              <a:rPr lang="en-US" sz="2700" dirty="0" smtClean="0">
                <a:latin typeface="+mn-lt"/>
                <a:ea typeface="+mn-ea"/>
                <a:cs typeface="Arial" charset="0"/>
              </a:rPr>
              <a:t>services.</a:t>
            </a:r>
            <a:endParaRPr lang="en-US" sz="2700" dirty="0">
              <a:latin typeface="+mn-lt"/>
              <a:ea typeface="+mn-ea"/>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348"/>
                                        </p:tgtEl>
                                        <p:attrNameLst>
                                          <p:attrName>style.visibility</p:attrName>
                                        </p:attrNameLst>
                                      </p:cBhvr>
                                      <p:to>
                                        <p:strVal val="visible"/>
                                      </p:to>
                                    </p:set>
                                    <p:animEffect transition="in" filter="fade">
                                      <p:cBhvr>
                                        <p:cTn id="17" dur="500"/>
                                        <p:tgtEl>
                                          <p:spTgt spid="1853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5346"/>
                                        </p:tgtEl>
                                        <p:attrNameLst>
                                          <p:attrName>style.visibility</p:attrName>
                                        </p:attrNameLst>
                                      </p:cBhvr>
                                      <p:to>
                                        <p:strVal val="visible"/>
                                      </p:to>
                                    </p:set>
                                    <p:animEffect transition="in" filter="fade">
                                      <p:cBhvr>
                                        <p:cTn id="20" dur="500"/>
                                        <p:tgtEl>
                                          <p:spTgt spid="18534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85346"/>
                                        </p:tgtEl>
                                      </p:cBhvr>
                                    </p:animEffect>
                                    <p:set>
                                      <p:cBhvr>
                                        <p:cTn id="25" dur="1" fill="hold">
                                          <p:stCondLst>
                                            <p:cond delay="499"/>
                                          </p:stCondLst>
                                        </p:cTn>
                                        <p:tgtEl>
                                          <p:spTgt spid="18534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5348"/>
                                        </p:tgtEl>
                                      </p:cBhvr>
                                    </p:animEffect>
                                    <p:set>
                                      <p:cBhvr>
                                        <p:cTn id="28" dur="1" fill="hold">
                                          <p:stCondLst>
                                            <p:cond delay="499"/>
                                          </p:stCondLst>
                                        </p:cTn>
                                        <p:tgtEl>
                                          <p:spTgt spid="18534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7401"/>
                                        </p:tgtEl>
                                        <p:attrNameLst>
                                          <p:attrName>style.visibility</p:attrName>
                                        </p:attrNameLst>
                                      </p:cBhvr>
                                      <p:to>
                                        <p:strVal val="visible"/>
                                      </p:to>
                                    </p:set>
                                    <p:animEffect transition="in" filter="fade">
                                      <p:cBhvr>
                                        <p:cTn id="33" dur="500"/>
                                        <p:tgtEl>
                                          <p:spTgt spid="18740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7394"/>
                                        </p:tgtEl>
                                        <p:attrNameLst>
                                          <p:attrName>style.visibility</p:attrName>
                                        </p:attrNameLst>
                                      </p:cBhvr>
                                      <p:to>
                                        <p:strVal val="visible"/>
                                      </p:to>
                                    </p:set>
                                    <p:animEffect transition="in" filter="fade">
                                      <p:cBhvr>
                                        <p:cTn id="36" dur="500"/>
                                        <p:tgtEl>
                                          <p:spTgt spid="187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nimBg="1"/>
      <p:bldP spid="185346" grpId="0" animBg="1"/>
      <p:bldP spid="185346" grpId="1" animBg="1"/>
      <p:bldP spid="185348" grpId="0" animBg="1"/>
      <p:bldP spid="185348" grpId="1" animBg="1"/>
      <p:bldP spid="18740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228600" y="141288"/>
            <a:ext cx="8229600" cy="552450"/>
          </a:xfrm>
        </p:spPr>
        <p:txBody>
          <a:bodyPr/>
          <a:lstStyle/>
          <a:p>
            <a:pPr eaLnBrk="1" hangingPunct="1"/>
            <a:r>
              <a:rPr lang="en-US" sz="2700" smtClean="0"/>
              <a:t>The Circular-Flow Diagram</a:t>
            </a:r>
          </a:p>
        </p:txBody>
      </p:sp>
      <p:grpSp>
        <p:nvGrpSpPr>
          <p:cNvPr id="2" name="Group 3"/>
          <p:cNvGrpSpPr>
            <a:grpSpLocks/>
          </p:cNvGrpSpPr>
          <p:nvPr/>
        </p:nvGrpSpPr>
        <p:grpSpPr bwMode="auto">
          <a:xfrm>
            <a:off x="3357563" y="4435475"/>
            <a:ext cx="2422525" cy="1689100"/>
            <a:chOff x="2115" y="2794"/>
            <a:chExt cx="1526" cy="1064"/>
          </a:xfrm>
          <a:effectLst>
            <a:outerShdw blurRad="50800" dist="38100" dir="2700000" algn="tl" rotWithShape="0">
              <a:prstClr val="black">
                <a:alpha val="40000"/>
              </a:prstClr>
            </a:outerShdw>
          </a:effectLst>
        </p:grpSpPr>
        <p:sp>
          <p:nvSpPr>
            <p:cNvPr id="12343" name="Oval 4"/>
            <p:cNvSpPr>
              <a:spLocks noChangeArrowheads="1"/>
            </p:cNvSpPr>
            <p:nvPr/>
          </p:nvSpPr>
          <p:spPr bwMode="auto">
            <a:xfrm>
              <a:off x="2138" y="2794"/>
              <a:ext cx="1462" cy="1064"/>
            </a:xfrm>
            <a:prstGeom prst="ellipse">
              <a:avLst/>
            </a:prstGeom>
            <a:solidFill>
              <a:srgbClr val="FFCC99"/>
            </a:solidFill>
            <a:ln w="9525">
              <a:noFill/>
              <a:round/>
              <a:headEnd/>
              <a:tailEnd/>
            </a:ln>
          </p:spPr>
          <p:txBody>
            <a:bodyPr/>
            <a:lstStyle/>
            <a:p>
              <a:pPr fontAlgn="auto">
                <a:spcBef>
                  <a:spcPts val="0"/>
                </a:spcBef>
                <a:spcAft>
                  <a:spcPts val="0"/>
                </a:spcAft>
                <a:defRPr/>
              </a:pPr>
              <a:endParaRPr lang="en-US" sz="1800">
                <a:latin typeface="+mn-lt"/>
                <a:ea typeface="+mn-ea"/>
                <a:cs typeface="Arial" charset="0"/>
              </a:endParaRPr>
            </a:p>
          </p:txBody>
        </p:sp>
        <p:sp>
          <p:nvSpPr>
            <p:cNvPr id="12344" name="Text Box 5"/>
            <p:cNvSpPr txBox="1">
              <a:spLocks noChangeArrowheads="1"/>
            </p:cNvSpPr>
            <p:nvPr/>
          </p:nvSpPr>
          <p:spPr bwMode="auto">
            <a:xfrm>
              <a:off x="2115" y="2930"/>
              <a:ext cx="1526" cy="808"/>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600">
                  <a:latin typeface="+mn-lt"/>
                  <a:ea typeface="+mn-ea"/>
                  <a:cs typeface="Arial" charset="0"/>
                </a:rPr>
                <a:t>Markets for Factors of Production</a:t>
              </a:r>
            </a:p>
          </p:txBody>
        </p:sp>
      </p:grpSp>
      <p:grpSp>
        <p:nvGrpSpPr>
          <p:cNvPr id="3" name="Group 6"/>
          <p:cNvGrpSpPr>
            <a:grpSpLocks/>
          </p:cNvGrpSpPr>
          <p:nvPr/>
        </p:nvGrpSpPr>
        <p:grpSpPr bwMode="auto">
          <a:xfrm>
            <a:off x="6624638" y="2968625"/>
            <a:ext cx="2162175" cy="893763"/>
            <a:chOff x="4173" y="1870"/>
            <a:chExt cx="1362" cy="563"/>
          </a:xfrm>
          <a:effectLst>
            <a:outerShdw blurRad="50800" dist="38100" dir="2700000" algn="tl" rotWithShape="0">
              <a:prstClr val="black">
                <a:alpha val="40000"/>
              </a:prstClr>
            </a:outerShdw>
          </a:effectLst>
        </p:grpSpPr>
        <p:sp>
          <p:nvSpPr>
            <p:cNvPr id="12341" name="Rectangle 7"/>
            <p:cNvSpPr>
              <a:spLocks noChangeArrowheads="1"/>
            </p:cNvSpPr>
            <p:nvPr/>
          </p:nvSpPr>
          <p:spPr bwMode="auto">
            <a:xfrm>
              <a:off x="4173" y="1870"/>
              <a:ext cx="1362"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mn-lt"/>
                <a:ea typeface="+mn-ea"/>
                <a:cs typeface="Arial" charset="0"/>
              </a:endParaRPr>
            </a:p>
          </p:txBody>
        </p:sp>
        <p:sp>
          <p:nvSpPr>
            <p:cNvPr id="12342" name="Text Box 8"/>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a:latin typeface="+mn-lt"/>
                  <a:ea typeface="+mn-ea"/>
                  <a:cs typeface="Arial" charset="0"/>
                </a:rPr>
                <a:t>Households</a:t>
              </a:r>
            </a:p>
          </p:txBody>
        </p:sp>
      </p:grpSp>
      <p:grpSp>
        <p:nvGrpSpPr>
          <p:cNvPr id="4" name="Group 9"/>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12339" name="Rectangle 10"/>
            <p:cNvSpPr>
              <a:spLocks noChangeArrowheads="1"/>
            </p:cNvSpPr>
            <p:nvPr/>
          </p:nvSpPr>
          <p:spPr bwMode="auto">
            <a:xfrm>
              <a:off x="131" y="1876"/>
              <a:ext cx="1225"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mn-lt"/>
                <a:ea typeface="+mn-ea"/>
                <a:cs typeface="Arial" charset="0"/>
              </a:endParaRPr>
            </a:p>
          </p:txBody>
        </p:sp>
        <p:sp>
          <p:nvSpPr>
            <p:cNvPr id="12340" name="Text Box 11"/>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a:latin typeface="+mn-lt"/>
                  <a:ea typeface="+mn-ea"/>
                  <a:cs typeface="Arial" charset="0"/>
                </a:rPr>
                <a:t>Firms</a:t>
              </a:r>
            </a:p>
          </p:txBody>
        </p:sp>
      </p:grpSp>
      <p:grpSp>
        <p:nvGrpSpPr>
          <p:cNvPr id="5" name="Group 12"/>
          <p:cNvGrpSpPr>
            <a:grpSpLocks/>
          </p:cNvGrpSpPr>
          <p:nvPr/>
        </p:nvGrpSpPr>
        <p:grpSpPr bwMode="auto">
          <a:xfrm>
            <a:off x="5719763" y="3860800"/>
            <a:ext cx="2900362" cy="2098675"/>
            <a:chOff x="3603" y="2432"/>
            <a:chExt cx="1827" cy="1322"/>
          </a:xfrm>
        </p:grpSpPr>
        <p:grpSp>
          <p:nvGrpSpPr>
            <p:cNvPr id="19498" name="Group 13"/>
            <p:cNvGrpSpPr>
              <a:grpSpLocks/>
            </p:cNvGrpSpPr>
            <p:nvPr/>
          </p:nvGrpSpPr>
          <p:grpSpPr bwMode="auto">
            <a:xfrm rot="5400000">
              <a:off x="3866" y="2169"/>
              <a:ext cx="1048" cy="1573"/>
              <a:chOff x="3840" y="1040"/>
              <a:chExt cx="1008" cy="752"/>
            </a:xfrm>
          </p:grpSpPr>
          <p:sp>
            <p:nvSpPr>
              <p:cNvPr id="19500" name="Line 14"/>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19501" name="Line 15"/>
              <p:cNvSpPr>
                <a:spLocks noChangeShapeType="1"/>
              </p:cNvSpPr>
              <p:nvPr/>
            </p:nvSpPr>
            <p:spPr bwMode="auto">
              <a:xfrm>
                <a:off x="4830" y="1041"/>
                <a:ext cx="0" cy="751"/>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19499" name="Text Box 16"/>
            <p:cNvSpPr txBox="1">
              <a:spLocks noChangeArrowheads="1"/>
            </p:cNvSpPr>
            <p:nvPr/>
          </p:nvSpPr>
          <p:spPr bwMode="auto">
            <a:xfrm>
              <a:off x="3821" y="3456"/>
              <a:ext cx="160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Income (=GDP)</a:t>
              </a:r>
            </a:p>
          </p:txBody>
        </p:sp>
      </p:grpSp>
      <p:grpSp>
        <p:nvGrpSpPr>
          <p:cNvPr id="7" name="Group 17"/>
          <p:cNvGrpSpPr>
            <a:grpSpLocks/>
          </p:cNvGrpSpPr>
          <p:nvPr/>
        </p:nvGrpSpPr>
        <p:grpSpPr bwMode="auto">
          <a:xfrm>
            <a:off x="484188" y="3890963"/>
            <a:ext cx="2947987" cy="2433637"/>
            <a:chOff x="305" y="2451"/>
            <a:chExt cx="1857" cy="1533"/>
          </a:xfrm>
        </p:grpSpPr>
        <p:grpSp>
          <p:nvGrpSpPr>
            <p:cNvPr id="19494" name="Group 18"/>
            <p:cNvGrpSpPr>
              <a:grpSpLocks/>
            </p:cNvGrpSpPr>
            <p:nvPr/>
          </p:nvGrpSpPr>
          <p:grpSpPr bwMode="auto">
            <a:xfrm>
              <a:off x="454" y="2451"/>
              <a:ext cx="1708" cy="1029"/>
              <a:chOff x="454" y="2451"/>
              <a:chExt cx="1684" cy="1029"/>
            </a:xfrm>
          </p:grpSpPr>
          <p:sp>
            <p:nvSpPr>
              <p:cNvPr id="19496" name="Line 19"/>
              <p:cNvSpPr>
                <a:spLocks noChangeShapeType="1"/>
              </p:cNvSpPr>
              <p:nvPr/>
            </p:nvSpPr>
            <p:spPr bwMode="auto">
              <a:xfrm rot="10800000" flipH="1">
                <a:off x="454" y="3480"/>
                <a:ext cx="1684"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19497" name="Line 20"/>
              <p:cNvSpPr>
                <a:spLocks noChangeShapeType="1"/>
              </p:cNvSpPr>
              <p:nvPr/>
            </p:nvSpPr>
            <p:spPr bwMode="auto">
              <a:xfrm rot="10800000">
                <a:off x="472" y="2451"/>
                <a:ext cx="0" cy="1029"/>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19495" name="Text Box 21"/>
            <p:cNvSpPr txBox="1">
              <a:spLocks noChangeArrowheads="1"/>
            </p:cNvSpPr>
            <p:nvPr/>
          </p:nvSpPr>
          <p:spPr bwMode="auto">
            <a:xfrm>
              <a:off x="305" y="3470"/>
              <a:ext cx="1408" cy="514"/>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500">
                  <a:ea typeface="Arial" charset="0"/>
                  <a:cs typeface="Arial" charset="0"/>
                </a:rPr>
                <a:t>Wages, rent, profit (=GDP)</a:t>
              </a:r>
            </a:p>
          </p:txBody>
        </p:sp>
      </p:grpSp>
      <p:grpSp>
        <p:nvGrpSpPr>
          <p:cNvPr id="10" name="Group 22"/>
          <p:cNvGrpSpPr>
            <a:grpSpLocks/>
          </p:cNvGrpSpPr>
          <p:nvPr/>
        </p:nvGrpSpPr>
        <p:grpSpPr bwMode="auto">
          <a:xfrm>
            <a:off x="1158875" y="3876675"/>
            <a:ext cx="2222500" cy="1285875"/>
            <a:chOff x="730" y="2442"/>
            <a:chExt cx="1400" cy="810"/>
          </a:xfrm>
        </p:grpSpPr>
        <p:grpSp>
          <p:nvGrpSpPr>
            <p:cNvPr id="19490" name="Group 23"/>
            <p:cNvGrpSpPr>
              <a:grpSpLocks/>
            </p:cNvGrpSpPr>
            <p:nvPr/>
          </p:nvGrpSpPr>
          <p:grpSpPr bwMode="auto">
            <a:xfrm>
              <a:off x="730" y="2442"/>
              <a:ext cx="1400" cy="810"/>
              <a:chOff x="986" y="2478"/>
              <a:chExt cx="879" cy="774"/>
            </a:xfrm>
          </p:grpSpPr>
          <p:sp>
            <p:nvSpPr>
              <p:cNvPr id="19492" name="Line 24"/>
              <p:cNvSpPr>
                <a:spLocks noChangeShapeType="1"/>
              </p:cNvSpPr>
              <p:nvPr/>
            </p:nvSpPr>
            <p:spPr bwMode="auto">
              <a:xfrm rot="5400000" flipH="1" flipV="1">
                <a:off x="600" y="2865"/>
                <a:ext cx="774"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19493" name="Line 25"/>
              <p:cNvSpPr>
                <a:spLocks noChangeShapeType="1"/>
              </p:cNvSpPr>
              <p:nvPr/>
            </p:nvSpPr>
            <p:spPr bwMode="auto">
              <a:xfrm rot="5400000" flipV="1">
                <a:off x="1426" y="2794"/>
                <a:ext cx="0" cy="879"/>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19491" name="Text Box 26"/>
            <p:cNvSpPr txBox="1">
              <a:spLocks noChangeArrowheads="1"/>
            </p:cNvSpPr>
            <p:nvPr/>
          </p:nvSpPr>
          <p:spPr bwMode="auto">
            <a:xfrm>
              <a:off x="758" y="2736"/>
              <a:ext cx="1262" cy="49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lang="en-US" sz="2500">
                  <a:ea typeface="Arial" charset="0"/>
                  <a:cs typeface="Arial" charset="0"/>
                </a:rPr>
                <a:t>Factors of production</a:t>
              </a:r>
            </a:p>
          </p:txBody>
        </p:sp>
      </p:grpSp>
      <p:grpSp>
        <p:nvGrpSpPr>
          <p:cNvPr id="12" name="Group 27"/>
          <p:cNvGrpSpPr>
            <a:grpSpLocks/>
          </p:cNvGrpSpPr>
          <p:nvPr/>
        </p:nvGrpSpPr>
        <p:grpSpPr bwMode="auto">
          <a:xfrm>
            <a:off x="5732463" y="3860800"/>
            <a:ext cx="2125662" cy="1301750"/>
            <a:chOff x="3611" y="2432"/>
            <a:chExt cx="1339" cy="820"/>
          </a:xfrm>
        </p:grpSpPr>
        <p:grpSp>
          <p:nvGrpSpPr>
            <p:cNvPr id="19486" name="Group 28"/>
            <p:cNvGrpSpPr>
              <a:grpSpLocks/>
            </p:cNvGrpSpPr>
            <p:nvPr/>
          </p:nvGrpSpPr>
          <p:grpSpPr bwMode="auto">
            <a:xfrm>
              <a:off x="3611" y="2432"/>
              <a:ext cx="1339" cy="820"/>
              <a:chOff x="3611" y="2456"/>
              <a:chExt cx="1339" cy="796"/>
            </a:xfrm>
          </p:grpSpPr>
          <p:sp>
            <p:nvSpPr>
              <p:cNvPr id="19488" name="Line 29"/>
              <p:cNvSpPr>
                <a:spLocks noChangeShapeType="1"/>
              </p:cNvSpPr>
              <p:nvPr/>
            </p:nvSpPr>
            <p:spPr bwMode="auto">
              <a:xfrm flipH="1" flipV="1">
                <a:off x="3611" y="3248"/>
                <a:ext cx="1339"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19489" name="Line 30"/>
              <p:cNvSpPr>
                <a:spLocks noChangeShapeType="1"/>
              </p:cNvSpPr>
              <p:nvPr/>
            </p:nvSpPr>
            <p:spPr bwMode="auto">
              <a:xfrm flipV="1">
                <a:off x="4931" y="2456"/>
                <a:ext cx="0" cy="796"/>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19487" name="Text Box 31"/>
            <p:cNvSpPr txBox="1">
              <a:spLocks noChangeArrowheads="1"/>
            </p:cNvSpPr>
            <p:nvPr/>
          </p:nvSpPr>
          <p:spPr bwMode="auto">
            <a:xfrm>
              <a:off x="3682" y="2749"/>
              <a:ext cx="1262" cy="490"/>
            </a:xfrm>
            <a:prstGeom prst="rect">
              <a:avLst/>
            </a:prstGeom>
            <a:noFill/>
            <a:ln w="9525">
              <a:noFill/>
              <a:miter lim="800000"/>
              <a:headEnd/>
              <a:tailEnd/>
            </a:ln>
          </p:spPr>
          <p:txBody>
            <a:bodyPr>
              <a:prstTxWarp prst="textNoShape">
                <a:avLst/>
              </a:prstTxWarp>
              <a:spAutoFit/>
            </a:bodyPr>
            <a:lstStyle/>
            <a:p>
              <a:pPr algn="r">
                <a:lnSpc>
                  <a:spcPct val="90000"/>
                </a:lnSpc>
                <a:spcBef>
                  <a:spcPct val="50000"/>
                </a:spcBef>
              </a:pPr>
              <a:r>
                <a:rPr lang="en-US" sz="2500">
                  <a:ea typeface="Arial" charset="0"/>
                  <a:cs typeface="Arial" charset="0"/>
                </a:rPr>
                <a:t>Labor, land, capital</a:t>
              </a:r>
            </a:p>
          </p:txBody>
        </p:sp>
      </p:grpSp>
      <p:grpSp>
        <p:nvGrpSpPr>
          <p:cNvPr id="14" name="Group 32"/>
          <p:cNvGrpSpPr>
            <a:grpSpLocks/>
          </p:cNvGrpSpPr>
          <p:nvPr/>
        </p:nvGrpSpPr>
        <p:grpSpPr bwMode="auto">
          <a:xfrm>
            <a:off x="5662613" y="893763"/>
            <a:ext cx="3167062" cy="2068512"/>
            <a:chOff x="3567" y="563"/>
            <a:chExt cx="1995" cy="1303"/>
          </a:xfrm>
        </p:grpSpPr>
        <p:grpSp>
          <p:nvGrpSpPr>
            <p:cNvPr id="19482" name="Group 33"/>
            <p:cNvGrpSpPr>
              <a:grpSpLocks/>
            </p:cNvGrpSpPr>
            <p:nvPr/>
          </p:nvGrpSpPr>
          <p:grpSpPr bwMode="auto">
            <a:xfrm>
              <a:off x="3567" y="852"/>
              <a:ext cx="1621" cy="1014"/>
              <a:chOff x="3527" y="852"/>
              <a:chExt cx="1661" cy="998"/>
            </a:xfrm>
          </p:grpSpPr>
          <p:sp>
            <p:nvSpPr>
              <p:cNvPr id="19484" name="Line 34"/>
              <p:cNvSpPr>
                <a:spLocks noChangeShapeType="1"/>
              </p:cNvSpPr>
              <p:nvPr/>
            </p:nvSpPr>
            <p:spPr bwMode="auto">
              <a:xfrm flipH="1">
                <a:off x="3527" y="861"/>
                <a:ext cx="1661"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19485" name="Line 35"/>
              <p:cNvSpPr>
                <a:spLocks noChangeShapeType="1"/>
              </p:cNvSpPr>
              <p:nvPr/>
            </p:nvSpPr>
            <p:spPr bwMode="auto">
              <a:xfrm>
                <a:off x="5168" y="852"/>
                <a:ext cx="0" cy="998"/>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19483" name="Text Box 36"/>
            <p:cNvSpPr txBox="1">
              <a:spLocks noChangeArrowheads="1"/>
            </p:cNvSpPr>
            <p:nvPr/>
          </p:nvSpPr>
          <p:spPr bwMode="auto">
            <a:xfrm>
              <a:off x="3743" y="563"/>
              <a:ext cx="181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Spending (=GDP)</a:t>
              </a:r>
            </a:p>
          </p:txBody>
        </p:sp>
      </p:grpSp>
      <p:grpSp>
        <p:nvGrpSpPr>
          <p:cNvPr id="16" name="Group 37"/>
          <p:cNvGrpSpPr>
            <a:grpSpLocks/>
          </p:cNvGrpSpPr>
          <p:nvPr/>
        </p:nvGrpSpPr>
        <p:grpSpPr bwMode="auto">
          <a:xfrm>
            <a:off x="5708650" y="1662113"/>
            <a:ext cx="2128838" cy="1295400"/>
            <a:chOff x="3596" y="1047"/>
            <a:chExt cx="1341" cy="816"/>
          </a:xfrm>
        </p:grpSpPr>
        <p:grpSp>
          <p:nvGrpSpPr>
            <p:cNvPr id="19478" name="Group 38"/>
            <p:cNvGrpSpPr>
              <a:grpSpLocks/>
            </p:cNvGrpSpPr>
            <p:nvPr/>
          </p:nvGrpSpPr>
          <p:grpSpPr bwMode="auto">
            <a:xfrm>
              <a:off x="3596" y="1047"/>
              <a:ext cx="1341" cy="816"/>
              <a:chOff x="3596" y="1047"/>
              <a:chExt cx="1341" cy="816"/>
            </a:xfrm>
          </p:grpSpPr>
          <p:sp>
            <p:nvSpPr>
              <p:cNvPr id="19480" name="Line 39"/>
              <p:cNvSpPr>
                <a:spLocks noChangeShapeType="1"/>
              </p:cNvSpPr>
              <p:nvPr/>
            </p:nvSpPr>
            <p:spPr bwMode="auto">
              <a:xfrm rot="-5400000" flipH="1" flipV="1">
                <a:off x="4510" y="1455"/>
                <a:ext cx="816"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19481" name="Line 40"/>
              <p:cNvSpPr>
                <a:spLocks noChangeShapeType="1"/>
              </p:cNvSpPr>
              <p:nvPr/>
            </p:nvSpPr>
            <p:spPr bwMode="auto">
              <a:xfrm rot="16200000" flipV="1">
                <a:off x="4267" y="388"/>
                <a:ext cx="0" cy="1341"/>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19479" name="Text Box 41"/>
            <p:cNvSpPr txBox="1">
              <a:spLocks noChangeArrowheads="1"/>
            </p:cNvSpPr>
            <p:nvPr/>
          </p:nvSpPr>
          <p:spPr bwMode="auto">
            <a:xfrm>
              <a:off x="4095" y="1064"/>
              <a:ext cx="825" cy="490"/>
            </a:xfrm>
            <a:prstGeom prst="rect">
              <a:avLst/>
            </a:prstGeom>
            <a:noFill/>
            <a:ln w="9525">
              <a:noFill/>
              <a:miter lim="800000"/>
              <a:headEnd/>
              <a:tailEnd/>
            </a:ln>
          </p:spPr>
          <p:txBody>
            <a:bodyPr>
              <a:prstTxWarp prst="textNoShape">
                <a:avLst/>
              </a:prstTxWarp>
              <a:spAutoFit/>
            </a:bodyPr>
            <a:lstStyle/>
            <a:p>
              <a:pPr algn="r">
                <a:lnSpc>
                  <a:spcPct val="90000"/>
                </a:lnSpc>
                <a:spcBef>
                  <a:spcPct val="50000"/>
                </a:spcBef>
              </a:pPr>
              <a:r>
                <a:rPr lang="en-US" sz="2500">
                  <a:ea typeface="Arial" charset="0"/>
                  <a:cs typeface="Arial" charset="0"/>
                </a:rPr>
                <a:t>G &amp; S bought</a:t>
              </a:r>
            </a:p>
          </p:txBody>
        </p:sp>
      </p:grpSp>
      <p:grpSp>
        <p:nvGrpSpPr>
          <p:cNvPr id="18" name="Group 42"/>
          <p:cNvGrpSpPr>
            <a:grpSpLocks/>
          </p:cNvGrpSpPr>
          <p:nvPr/>
        </p:nvGrpSpPr>
        <p:grpSpPr bwMode="auto">
          <a:xfrm>
            <a:off x="1117600" y="1606550"/>
            <a:ext cx="2259013" cy="1366838"/>
            <a:chOff x="704" y="1012"/>
            <a:chExt cx="1423" cy="861"/>
          </a:xfrm>
        </p:grpSpPr>
        <p:grpSp>
          <p:nvGrpSpPr>
            <p:cNvPr id="19474" name="Group 43"/>
            <p:cNvGrpSpPr>
              <a:grpSpLocks/>
            </p:cNvGrpSpPr>
            <p:nvPr/>
          </p:nvGrpSpPr>
          <p:grpSpPr bwMode="auto">
            <a:xfrm>
              <a:off x="704" y="1012"/>
              <a:ext cx="1423" cy="861"/>
              <a:chOff x="704" y="1012"/>
              <a:chExt cx="1423" cy="885"/>
            </a:xfrm>
          </p:grpSpPr>
          <p:sp>
            <p:nvSpPr>
              <p:cNvPr id="19476" name="Line 44"/>
              <p:cNvSpPr>
                <a:spLocks noChangeShapeType="1"/>
              </p:cNvSpPr>
              <p:nvPr/>
            </p:nvSpPr>
            <p:spPr bwMode="auto">
              <a:xfrm rot="10800000" flipH="1" flipV="1">
                <a:off x="704" y="1024"/>
                <a:ext cx="1423"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19477" name="Line 45"/>
              <p:cNvSpPr>
                <a:spLocks noChangeShapeType="1"/>
              </p:cNvSpPr>
              <p:nvPr/>
            </p:nvSpPr>
            <p:spPr bwMode="auto">
              <a:xfrm rot="10800000" flipV="1">
                <a:off x="721" y="1012"/>
                <a:ext cx="0" cy="885"/>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19475" name="Text Box 46"/>
            <p:cNvSpPr txBox="1">
              <a:spLocks noChangeArrowheads="1"/>
            </p:cNvSpPr>
            <p:nvPr/>
          </p:nvSpPr>
          <p:spPr bwMode="auto">
            <a:xfrm>
              <a:off x="745" y="1023"/>
              <a:ext cx="825" cy="49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lang="en-US" sz="2500">
                  <a:ea typeface="Arial" charset="0"/>
                  <a:cs typeface="Arial" charset="0"/>
                </a:rPr>
                <a:t>G &amp; S sold</a:t>
              </a:r>
            </a:p>
          </p:txBody>
        </p:sp>
      </p:grpSp>
      <p:grpSp>
        <p:nvGrpSpPr>
          <p:cNvPr id="20" name="Group 47"/>
          <p:cNvGrpSpPr>
            <a:grpSpLocks/>
          </p:cNvGrpSpPr>
          <p:nvPr/>
        </p:nvGrpSpPr>
        <p:grpSpPr bwMode="auto">
          <a:xfrm>
            <a:off x="593725" y="869950"/>
            <a:ext cx="2887663" cy="2097088"/>
            <a:chOff x="374" y="548"/>
            <a:chExt cx="1819" cy="1321"/>
          </a:xfrm>
        </p:grpSpPr>
        <p:grpSp>
          <p:nvGrpSpPr>
            <p:cNvPr id="19470" name="Group 48"/>
            <p:cNvGrpSpPr>
              <a:grpSpLocks/>
            </p:cNvGrpSpPr>
            <p:nvPr/>
          </p:nvGrpSpPr>
          <p:grpSpPr bwMode="auto">
            <a:xfrm rot="-5400000">
              <a:off x="796" y="500"/>
              <a:ext cx="1055" cy="1683"/>
              <a:chOff x="3840" y="1040"/>
              <a:chExt cx="1008" cy="752"/>
            </a:xfrm>
          </p:grpSpPr>
          <p:sp>
            <p:nvSpPr>
              <p:cNvPr id="19472" name="Line 49"/>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19473" name="Line 50"/>
              <p:cNvSpPr>
                <a:spLocks noChangeShapeType="1"/>
              </p:cNvSpPr>
              <p:nvPr/>
            </p:nvSpPr>
            <p:spPr bwMode="auto">
              <a:xfrm>
                <a:off x="4830" y="1041"/>
                <a:ext cx="0" cy="751"/>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19471" name="Text Box 51"/>
            <p:cNvSpPr txBox="1">
              <a:spLocks noChangeArrowheads="1"/>
            </p:cNvSpPr>
            <p:nvPr/>
          </p:nvSpPr>
          <p:spPr bwMode="auto">
            <a:xfrm>
              <a:off x="374" y="548"/>
              <a:ext cx="181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Revenue (=GDP)</a:t>
              </a:r>
            </a:p>
          </p:txBody>
        </p:sp>
      </p:grpSp>
      <p:grpSp>
        <p:nvGrpSpPr>
          <p:cNvPr id="22" name="Group 52"/>
          <p:cNvGrpSpPr>
            <a:grpSpLocks/>
          </p:cNvGrpSpPr>
          <p:nvPr/>
        </p:nvGrpSpPr>
        <p:grpSpPr bwMode="auto">
          <a:xfrm>
            <a:off x="3386138" y="815975"/>
            <a:ext cx="2320925" cy="1689100"/>
            <a:chOff x="2133" y="514"/>
            <a:chExt cx="1462" cy="1064"/>
          </a:xfrm>
          <a:effectLst>
            <a:outerShdw blurRad="50800" dist="38100" dir="2700000" algn="tl" rotWithShape="0">
              <a:prstClr val="black">
                <a:alpha val="40000"/>
              </a:prstClr>
            </a:outerShdw>
          </a:effectLst>
        </p:grpSpPr>
        <p:sp>
          <p:nvSpPr>
            <p:cNvPr id="12305" name="Oval 53"/>
            <p:cNvSpPr>
              <a:spLocks noChangeArrowheads="1"/>
            </p:cNvSpPr>
            <p:nvPr/>
          </p:nvSpPr>
          <p:spPr bwMode="auto">
            <a:xfrm>
              <a:off x="2133" y="514"/>
              <a:ext cx="1462" cy="1064"/>
            </a:xfrm>
            <a:prstGeom prst="ellipse">
              <a:avLst/>
            </a:prstGeom>
            <a:solidFill>
              <a:srgbClr val="FFCC99"/>
            </a:solidFill>
            <a:ln w="9525">
              <a:noFill/>
              <a:round/>
              <a:headEnd/>
              <a:tailEnd/>
            </a:ln>
          </p:spPr>
          <p:txBody>
            <a:bodyPr/>
            <a:lstStyle/>
            <a:p>
              <a:pPr fontAlgn="auto">
                <a:spcBef>
                  <a:spcPts val="0"/>
                </a:spcBef>
                <a:spcAft>
                  <a:spcPts val="0"/>
                </a:spcAft>
                <a:defRPr/>
              </a:pPr>
              <a:endParaRPr lang="en-US" sz="1800">
                <a:latin typeface="+mn-lt"/>
                <a:ea typeface="+mn-ea"/>
                <a:cs typeface="Arial" charset="0"/>
              </a:endParaRPr>
            </a:p>
          </p:txBody>
        </p:sp>
        <p:sp>
          <p:nvSpPr>
            <p:cNvPr id="12306" name="Text Box 54"/>
            <p:cNvSpPr txBox="1">
              <a:spLocks noChangeArrowheads="1"/>
            </p:cNvSpPr>
            <p:nvPr/>
          </p:nvSpPr>
          <p:spPr bwMode="auto">
            <a:xfrm>
              <a:off x="2190" y="671"/>
              <a:ext cx="1371" cy="808"/>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600" dirty="0">
                  <a:latin typeface="+mn-lt"/>
                  <a:ea typeface="+mn-ea"/>
                  <a:cs typeface="Arial" charset="0"/>
                </a:rPr>
                <a:t>Markets for Goods &amp; Services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par>
                          <p:cTn id="13" fill="hold">
                            <p:stCondLst>
                              <p:cond delay="500"/>
                            </p:stCondLst>
                            <p:childTnLst>
                              <p:par>
                                <p:cTn id="14" presetID="18" presetClass="entr" presetSubtype="9"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up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childTnLst>
                          </p:cTn>
                        </p:par>
                        <p:par>
                          <p:cTn id="22" fill="hold">
                            <p:stCondLst>
                              <p:cond delay="5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9"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trips(upLeft)">
                                      <p:cBhvr>
                                        <p:cTn id="35" dur="500"/>
                                        <p:tgtEl>
                                          <p:spTgt spid="14"/>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Left)">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strips(upRight)">
                                      <p:cBhvr>
                                        <p:cTn id="44" dur="500"/>
                                        <p:tgtEl>
                                          <p:spTgt spid="18"/>
                                        </p:tgtEl>
                                      </p:cBhvr>
                                    </p:animEffect>
                                  </p:childTnLst>
                                </p:cTn>
                              </p:par>
                            </p:childTnLst>
                          </p:cTn>
                        </p:par>
                        <p:par>
                          <p:cTn id="45" fill="hold">
                            <p:stCondLst>
                              <p:cond delay="500"/>
                            </p:stCondLst>
                            <p:childTnLst>
                              <p:par>
                                <p:cTn id="46" presetID="18" presetClass="entr" presetSubtype="6"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Right)">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What This Diagram Omits</a:t>
            </a:r>
          </a:p>
        </p:txBody>
      </p:sp>
      <p:sp>
        <p:nvSpPr>
          <p:cNvPr id="77827" name="Rectangle 3"/>
          <p:cNvSpPr>
            <a:spLocks noGrp="1" noChangeArrowheads="1"/>
          </p:cNvSpPr>
          <p:nvPr>
            <p:ph idx="1"/>
          </p:nvPr>
        </p:nvSpPr>
        <p:spPr>
          <a:xfrm>
            <a:off x="457200" y="1219200"/>
            <a:ext cx="8229600" cy="4979988"/>
          </a:xfrm>
        </p:spPr>
        <p:txBody>
          <a:bodyPr/>
          <a:lstStyle/>
          <a:p>
            <a:pPr eaLnBrk="1" hangingPunct="1">
              <a:spcBef>
                <a:spcPct val="5000"/>
              </a:spcBef>
              <a:buFont typeface="Wingdings" charset="2"/>
              <a:buChar char="§"/>
            </a:pPr>
            <a:r>
              <a:rPr lang="en-US" dirty="0" smtClean="0">
                <a:latin typeface="Arial" charset="0"/>
                <a:cs typeface="ＭＳ Ｐゴシック" charset="-128"/>
              </a:rPr>
              <a:t>The government </a:t>
            </a:r>
            <a:r>
              <a:rPr lang="en-US" dirty="0" smtClean="0">
                <a:latin typeface="Arial" charset="0"/>
                <a:ea typeface="Arial" charset="0"/>
                <a:cs typeface="Arial" charset="0"/>
              </a:rPr>
              <a:t>collects taxes, buys goods and services.</a:t>
            </a:r>
          </a:p>
          <a:p>
            <a:pPr eaLnBrk="1" hangingPunct="1">
              <a:spcBef>
                <a:spcPct val="55000"/>
              </a:spcBef>
              <a:buFont typeface="Wingdings" charset="2"/>
              <a:buChar char="§"/>
            </a:pPr>
            <a:r>
              <a:rPr lang="en-US" dirty="0" smtClean="0">
                <a:latin typeface="Arial" charset="0"/>
                <a:cs typeface="ＭＳ Ｐゴシック" charset="-128"/>
              </a:rPr>
              <a:t>The financial system </a:t>
            </a:r>
            <a:r>
              <a:rPr lang="en-US" dirty="0" smtClean="0">
                <a:latin typeface="Arial" charset="0"/>
                <a:ea typeface="Arial" charset="0"/>
                <a:cs typeface="Arial" charset="0"/>
              </a:rPr>
              <a:t>matches savers’ supply of funds with borrowers’ demand for loans.</a:t>
            </a:r>
          </a:p>
          <a:p>
            <a:pPr eaLnBrk="1" hangingPunct="1">
              <a:spcBef>
                <a:spcPct val="55000"/>
              </a:spcBef>
              <a:buFont typeface="Wingdings" charset="2"/>
              <a:buChar char="§"/>
            </a:pPr>
            <a:r>
              <a:rPr lang="en-US" dirty="0" smtClean="0">
                <a:latin typeface="Arial" charset="0"/>
                <a:cs typeface="ＭＳ Ｐゴシック" charset="-128"/>
              </a:rPr>
              <a:t>The foreign sector </a:t>
            </a:r>
            <a:r>
              <a:rPr lang="en-US" dirty="0" smtClean="0">
                <a:latin typeface="Arial" charset="0"/>
                <a:ea typeface="Arial" charset="0"/>
                <a:cs typeface="Arial" charset="0"/>
              </a:rPr>
              <a:t>trades goods and services, financial assets, and currencies with the country’s residents.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left)">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ipe(left)">
                                      <p:cBhvr>
                                        <p:cTn id="12" dur="500"/>
                                        <p:tgtEl>
                                          <p:spTgt spid="77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left)">
                                      <p:cBhvr>
                                        <p:cTn id="17" dur="500"/>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987550" y="969963"/>
            <a:ext cx="2284413" cy="644525"/>
          </a:xfrm>
          <a:prstGeom prst="rect">
            <a:avLst/>
          </a:prstGeom>
          <a:solidFill>
            <a:srgbClr val="FFFF99"/>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81923" name="Rectangle 3"/>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charset="2"/>
              <a:buNone/>
            </a:pPr>
            <a:r>
              <a:rPr lang="en-US" sz="3000" dirty="0" smtClean="0"/>
              <a:t>…the market value of all final goods and services produced within a country in a given period of time.</a:t>
            </a:r>
          </a:p>
        </p:txBody>
      </p:sp>
      <p:sp>
        <p:nvSpPr>
          <p:cNvPr id="14342" name="Rectangle 4"/>
          <p:cNvSpPr>
            <a:spLocks noGrp="1" noChangeArrowheads="1"/>
          </p:cNvSpPr>
          <p:nvPr>
            <p:ph type="title" idx="4294967295"/>
          </p:nvPr>
        </p:nvSpPr>
        <p:spPr>
          <a:xfrm>
            <a:off x="342900" y="328613"/>
            <a:ext cx="8410575" cy="549275"/>
          </a:xfrm>
        </p:spPr>
        <p:txBody>
          <a:bodyPr rtlCol="0">
            <a:normAutofit fontScale="90000"/>
          </a:bodyPr>
          <a:lstStyle/>
          <a:p>
            <a:pPr eaLnBrk="1" fontAlgn="auto" hangingPunct="1">
              <a:spcAft>
                <a:spcPts val="0"/>
              </a:spcAft>
              <a:defRPr/>
            </a:pPr>
            <a:r>
              <a:rPr lang="en-US" sz="3600" smtClean="0"/>
              <a:t>Gross Domestic Product (GDP) Is…</a:t>
            </a:r>
          </a:p>
        </p:txBody>
      </p:sp>
      <p:sp>
        <p:nvSpPr>
          <p:cNvPr id="81925" name="Text Box 5"/>
          <p:cNvSpPr txBox="1">
            <a:spLocks noChangeArrowheads="1"/>
          </p:cNvSpPr>
          <p:nvPr/>
        </p:nvSpPr>
        <p:spPr bwMode="auto">
          <a:xfrm>
            <a:off x="363538" y="3092450"/>
            <a:ext cx="8369300" cy="649288"/>
          </a:xfrm>
          <a:prstGeom prst="rect">
            <a:avLst/>
          </a:prstGeom>
          <a:noFill/>
          <a:ln w="9525">
            <a:noFill/>
            <a:miter lim="800000"/>
            <a:headEnd/>
            <a:tailEnd/>
          </a:ln>
        </p:spPr>
        <p:txBody>
          <a:bodyPr>
            <a:prstTxWarp prst="textNoShape">
              <a:avLst/>
            </a:prstTxWarp>
          </a:bodyPr>
          <a:lstStyle/>
          <a:p>
            <a:pPr>
              <a:lnSpc>
                <a:spcPct val="110000"/>
              </a:lnSpc>
              <a:spcBef>
                <a:spcPct val="25000"/>
              </a:spcBef>
            </a:pPr>
            <a:r>
              <a:rPr lang="en-US" sz="2800" i="1" dirty="0">
                <a:solidFill>
                  <a:srgbClr val="008080"/>
                </a:solidFill>
                <a:ea typeface="Arial" charset="0"/>
                <a:cs typeface="Arial" charset="0"/>
              </a:rPr>
              <a:t>Goods are valued at their market prices, so:</a:t>
            </a:r>
          </a:p>
        </p:txBody>
      </p:sp>
      <p:sp>
        <p:nvSpPr>
          <p:cNvPr id="81927" name="Text Box 7"/>
          <p:cNvSpPr txBox="1">
            <a:spLocks noChangeArrowheads="1"/>
          </p:cNvSpPr>
          <p:nvPr/>
        </p:nvSpPr>
        <p:spPr bwMode="auto">
          <a:xfrm>
            <a:off x="474663" y="3632200"/>
            <a:ext cx="8037512" cy="2619375"/>
          </a:xfrm>
          <a:prstGeom prst="rect">
            <a:avLst/>
          </a:prstGeom>
          <a:noFill/>
          <a:ln w="9525">
            <a:noFill/>
            <a:miter lim="800000"/>
            <a:headEnd/>
            <a:tailEnd/>
          </a:ln>
        </p:spPr>
        <p:txBody>
          <a:bodyPr>
            <a:prstTxWarp prst="textNoShape">
              <a:avLst/>
            </a:prstTxWarp>
          </a:bodyPr>
          <a:lstStyle/>
          <a:p>
            <a:pPr marL="285750" indent="-285750">
              <a:lnSpc>
                <a:spcPct val="110000"/>
              </a:lnSpc>
              <a:spcBef>
                <a:spcPct val="25000"/>
              </a:spcBef>
              <a:buClr>
                <a:srgbClr val="777777"/>
              </a:buClr>
              <a:buSzPct val="120000"/>
              <a:buFont typeface="Wingdings" charset="2"/>
              <a:buChar char="§"/>
            </a:pPr>
            <a:r>
              <a:rPr lang="en-US" sz="2800" i="1" dirty="0">
                <a:solidFill>
                  <a:srgbClr val="008080"/>
                </a:solidFill>
                <a:ea typeface="Arial" charset="0"/>
                <a:cs typeface="Arial" charset="0"/>
              </a:rPr>
              <a:t>All goods measured in the same units</a:t>
            </a:r>
            <a:r>
              <a:rPr lang="en-US" sz="2800" i="1" dirty="0" smtClean="0">
                <a:solidFill>
                  <a:srgbClr val="008080"/>
                </a:solidFill>
                <a:ea typeface="Arial" charset="0"/>
                <a:cs typeface="Arial" charset="0"/>
              </a:rPr>
              <a:t> (</a:t>
            </a:r>
            <a:r>
              <a:rPr lang="en-US" sz="2800" i="1" dirty="0">
                <a:solidFill>
                  <a:srgbClr val="008080"/>
                </a:solidFill>
                <a:ea typeface="Arial" charset="0"/>
                <a:cs typeface="Arial" charset="0"/>
              </a:rPr>
              <a:t>e.g. dollars, </a:t>
            </a:r>
            <a:r>
              <a:rPr lang="en-US" sz="2800" i="1" dirty="0" smtClean="0">
                <a:solidFill>
                  <a:srgbClr val="008080"/>
                </a:solidFill>
                <a:ea typeface="Arial" charset="0"/>
                <a:cs typeface="Arial" charset="0"/>
              </a:rPr>
              <a:t>pounds).</a:t>
            </a:r>
          </a:p>
          <a:p>
            <a:pPr marL="285750" indent="-285750">
              <a:lnSpc>
                <a:spcPct val="110000"/>
              </a:lnSpc>
              <a:spcBef>
                <a:spcPct val="25000"/>
              </a:spcBef>
              <a:buClr>
                <a:srgbClr val="777777"/>
              </a:buClr>
              <a:buSzPct val="120000"/>
              <a:buFont typeface="Wingdings" charset="2"/>
              <a:buChar char="§"/>
            </a:pPr>
            <a:r>
              <a:rPr lang="en-US" sz="2800" i="1" dirty="0">
                <a:solidFill>
                  <a:srgbClr val="008080"/>
                </a:solidFill>
                <a:ea typeface="Arial" charset="0"/>
                <a:cs typeface="Arial" charset="0"/>
              </a:rPr>
              <a:t>Things that don’t have a market value are excluded, e.g., housework you do for yourself.</a:t>
            </a:r>
          </a:p>
        </p:txBody>
      </p:sp>
      <p:sp>
        <p:nvSpPr>
          <p:cNvPr id="81928"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1928"/>
                                        </p:tgtEl>
                                        <p:attrNameLst>
                                          <p:attrName>style.visibility</p:attrName>
                                        </p:attrNameLst>
                                      </p:cBhvr>
                                      <p:to>
                                        <p:strVal val="visible"/>
                                      </p:to>
                                    </p:set>
                                    <p:animEffect transition="in" filter="wipe(left)">
                                      <p:cBhvr>
                                        <p:cTn id="11" dur="500"/>
                                        <p:tgtEl>
                                          <p:spTgt spid="819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1922"/>
                                        </p:tgtEl>
                                        <p:attrNameLst>
                                          <p:attrName>style.visibility</p:attrName>
                                        </p:attrNameLst>
                                      </p:cBhvr>
                                      <p:to>
                                        <p:strVal val="visible"/>
                                      </p:to>
                                    </p:set>
                                    <p:animEffect transition="in" filter="fade">
                                      <p:cBhvr>
                                        <p:cTn id="16" dur="500"/>
                                        <p:tgtEl>
                                          <p:spTgt spid="8192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1925"/>
                                        </p:tgtEl>
                                        <p:attrNameLst>
                                          <p:attrName>style.visibility</p:attrName>
                                        </p:attrNameLst>
                                      </p:cBhvr>
                                      <p:to>
                                        <p:strVal val="visible"/>
                                      </p:to>
                                    </p:set>
                                    <p:animEffect transition="in" filter="wipe(left)">
                                      <p:cBhvr>
                                        <p:cTn id="20" dur="500"/>
                                        <p:tgtEl>
                                          <p:spTgt spid="819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1927">
                                            <p:txEl>
                                              <p:pRg st="0" end="0"/>
                                            </p:txEl>
                                          </p:spTgt>
                                        </p:tgtEl>
                                        <p:attrNameLst>
                                          <p:attrName>style.visibility</p:attrName>
                                        </p:attrNameLst>
                                      </p:cBhvr>
                                      <p:to>
                                        <p:strVal val="visible"/>
                                      </p:to>
                                    </p:set>
                                    <p:animEffect transition="in" filter="wipe(left)">
                                      <p:cBhvr>
                                        <p:cTn id="25" dur="500"/>
                                        <p:tgtEl>
                                          <p:spTgt spid="8192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1927">
                                            <p:txEl>
                                              <p:pRg st="1" end="1"/>
                                            </p:txEl>
                                          </p:spTgt>
                                        </p:tgtEl>
                                        <p:attrNameLst>
                                          <p:attrName>style.visibility</p:attrName>
                                        </p:attrNameLst>
                                      </p:cBhvr>
                                      <p:to>
                                        <p:strVal val="visible"/>
                                      </p:to>
                                    </p:set>
                                    <p:animEffect transition="in" filter="wipe(left)">
                                      <p:cBhvr>
                                        <p:cTn id="30" dur="500"/>
                                        <p:tgtEl>
                                          <p:spTgt spid="819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build="p"/>
      <p:bldP spid="81925" grpId="0"/>
      <p:bldP spid="81927" grpId="0" build="p"/>
      <p:bldP spid="819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697</TotalTime>
  <Words>3521</Words>
  <Application>Microsoft Office PowerPoint</Application>
  <PresentationFormat>On-screen Show (4:3)</PresentationFormat>
  <Paragraphs>530</Paragraphs>
  <Slides>38</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Microeconomics vs. Macrorconomics</vt:lpstr>
      <vt:lpstr>Income and Expenditure</vt:lpstr>
      <vt:lpstr>The Circular-Flow Diagram</vt:lpstr>
      <vt:lpstr>The Circular-Flow Diagram</vt:lpstr>
      <vt:lpstr>The Circular-Flow Diagram</vt:lpstr>
      <vt:lpstr>What This Diagram Omits</vt:lpstr>
      <vt:lpstr>Gross Domestic Product (GDP) Is…</vt:lpstr>
      <vt:lpstr>Gross Domestic Product (GDP) Is…</vt:lpstr>
      <vt:lpstr>Gross Domestic Product (GDP) Is…</vt:lpstr>
      <vt:lpstr>Gross Domestic Product (GDP) Is…</vt:lpstr>
      <vt:lpstr>Gross Domestic Product (GDP) Is…</vt:lpstr>
      <vt:lpstr>Gross Domestic Product (GDP) Is…</vt:lpstr>
      <vt:lpstr>The Components of GDP</vt:lpstr>
      <vt:lpstr>Consumption (C)</vt:lpstr>
      <vt:lpstr>Investment (I)</vt:lpstr>
      <vt:lpstr>Government Purchases (G)</vt:lpstr>
      <vt:lpstr>Net Exports (NX)</vt:lpstr>
      <vt:lpstr>ACTIVE LEARNING   1    GDP and its components</vt:lpstr>
      <vt:lpstr>ACTIVE LEARNING   1    Answers</vt:lpstr>
      <vt:lpstr>ACTIVE LEARNING   1    Answers</vt:lpstr>
      <vt:lpstr>Real versus Nominal GDP</vt:lpstr>
      <vt:lpstr>EXAMPLE:</vt:lpstr>
      <vt:lpstr>EXAMPLE:</vt:lpstr>
      <vt:lpstr>EXAMPLE:</vt:lpstr>
      <vt:lpstr>EXAMPLE:</vt:lpstr>
      <vt:lpstr>Nominal and Real GDP in the U.S.,  1965–2010</vt:lpstr>
      <vt:lpstr>The GDP Deflator</vt:lpstr>
      <vt:lpstr>EXAMPLE:</vt:lpstr>
      <vt:lpstr>ACTIVE LEARNING   2    Computing GDP</vt:lpstr>
      <vt:lpstr>ACTIVE LEARNING   2    Answers</vt:lpstr>
      <vt:lpstr>ACTIVE LEARNING   2    Answers</vt:lpstr>
      <vt:lpstr>GDP and Economic Well-Being</vt:lpstr>
      <vt:lpstr>Gross Domestic Product…</vt:lpstr>
      <vt:lpstr>GDP Does Not Value:</vt:lpstr>
      <vt:lpstr>Then Why Do We Care About GDP?</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145</cp:revision>
  <dcterms:created xsi:type="dcterms:W3CDTF">2014-12-10T11:05:28Z</dcterms:created>
  <dcterms:modified xsi:type="dcterms:W3CDTF">2015-01-19T16:46:34Z</dcterms:modified>
  <cp:category/>
</cp:coreProperties>
</file>