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tags/tag10.xml" ContentType="application/vnd.openxmlformats-officedocument.presentationml.tags+xml"/>
  <Override PartName="/ppt/notesSlides/notesSlide1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11.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2.xml" ContentType="application/vnd.openxmlformats-officedocument.presentationml.tags+xml"/>
  <Override PartName="/ppt/notesSlides/notesSlide22.xml" ContentType="application/vnd.openxmlformats-officedocument.presentationml.notesSlide+xml"/>
  <Override PartName="/ppt/tags/tag13.xml" ContentType="application/vnd.openxmlformats-officedocument.presentationml.tags+xml"/>
  <Override PartName="/ppt/notesSlides/notesSlide23.xml" ContentType="application/vnd.openxmlformats-officedocument.presentationml.notesSlide+xml"/>
  <Override PartName="/ppt/tags/tag14.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tags/tag15.xml" ContentType="application/vnd.openxmlformats-officedocument.presentationml.tags+xml"/>
  <Override PartName="/ppt/notesSlides/notesSlide26.xml" ContentType="application/vnd.openxmlformats-officedocument.presentationml.notesSlide+xml"/>
  <Override PartName="/ppt/tags/tag16.xml" ContentType="application/vnd.openxmlformats-officedocument.presentationml.tags+xml"/>
  <Override PartName="/ppt/notesSlides/notesSlide27.xml" ContentType="application/vnd.openxmlformats-officedocument.presentationml.notesSlide+xml"/>
  <Override PartName="/ppt/tags/tag17.xml" ContentType="application/vnd.openxmlformats-officedocument.presentationml.tags+xml"/>
  <Override PartName="/ppt/notesSlides/notesSlide28.xml" ContentType="application/vnd.openxmlformats-officedocument.presentationml.notesSlide+xml"/>
  <Override PartName="/ppt/tags/tag18.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4" r:id="rId1"/>
  </p:sldMasterIdLst>
  <p:notesMasterIdLst>
    <p:notesMasterId r:id="rId32"/>
  </p:notesMasterIdLst>
  <p:sldIdLst>
    <p:sldId id="266" r:id="rId2"/>
    <p:sldId id="280" r:id="rId3"/>
    <p:sldId id="295" r:id="rId4"/>
    <p:sldId id="296" r:id="rId5"/>
    <p:sldId id="297" r:id="rId6"/>
    <p:sldId id="298" r:id="rId7"/>
    <p:sldId id="277" r:id="rId8"/>
    <p:sldId id="287" r:id="rId9"/>
    <p:sldId id="328" r:id="rId10"/>
    <p:sldId id="302" r:id="rId11"/>
    <p:sldId id="325" r:id="rId12"/>
    <p:sldId id="326" r:id="rId13"/>
    <p:sldId id="329" r:id="rId14"/>
    <p:sldId id="306" r:id="rId15"/>
    <p:sldId id="307" r:id="rId16"/>
    <p:sldId id="308" r:id="rId17"/>
    <p:sldId id="309" r:id="rId18"/>
    <p:sldId id="310" r:id="rId19"/>
    <p:sldId id="311" r:id="rId20"/>
    <p:sldId id="283" r:id="rId21"/>
    <p:sldId id="281" r:id="rId22"/>
    <p:sldId id="314" r:id="rId23"/>
    <p:sldId id="315" r:id="rId24"/>
    <p:sldId id="316" r:id="rId25"/>
    <p:sldId id="317" r:id="rId26"/>
    <p:sldId id="320" r:id="rId27"/>
    <p:sldId id="321" r:id="rId28"/>
    <p:sldId id="322" r:id="rId29"/>
    <p:sldId id="323" r:id="rId30"/>
    <p:sldId id="291"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768">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99"/>
    <a:srgbClr val="3399FF"/>
    <a:srgbClr val="CCFFCC"/>
    <a:srgbClr val="777777"/>
    <a:srgbClr val="5F5F5F"/>
    <a:srgbClr val="FFF2CD"/>
    <a:srgbClr val="AE12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59" autoAdjust="0"/>
    <p:restoredTop sz="89897" autoAdjust="0"/>
  </p:normalViewPr>
  <p:slideViewPr>
    <p:cSldViewPr>
      <p:cViewPr varScale="1">
        <p:scale>
          <a:sx n="67" d="100"/>
          <a:sy n="67" d="100"/>
        </p:scale>
        <p:origin x="1254" y="66"/>
      </p:cViewPr>
      <p:guideLst>
        <p:guide orient="horz" pos="768"/>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30" d="100"/>
          <a:sy n="130" d="100"/>
        </p:scale>
        <p:origin x="-1458" y="12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n\AppData\Local\Temp\CPIAUCSL.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Ron\Documents\My%20Dropbox\!%20Mankiw%20Principles\5e%20slides\2011%20update%20-%20new\Minimum%20Wage%20Data.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CPIAUCSL!$C$16</c:f>
              <c:strCache>
                <c:ptCount val="1"/>
                <c:pt idx="0">
                  <c:v>CPI</c:v>
                </c:pt>
              </c:strCache>
            </c:strRef>
          </c:tx>
          <c:spPr>
            <a:ln w="44450">
              <a:solidFill>
                <a:srgbClr val="0000FF"/>
              </a:solidFill>
            </a:ln>
            <a:effectLst>
              <a:outerShdw blurRad="50800" dist="38100" dir="2700000" algn="tl" rotWithShape="0">
                <a:prstClr val="black">
                  <a:alpha val="40000"/>
                </a:prstClr>
              </a:outerShdw>
            </a:effectLst>
          </c:spPr>
          <c:marker>
            <c:symbol val="none"/>
          </c:marker>
          <c:xVal>
            <c:numRef>
              <c:f>CPIAUCSL!$B$17:$B$260</c:f>
              <c:numCache>
                <c:formatCode>0.00</c:formatCode>
                <c:ptCount val="244"/>
                <c:pt idx="0">
                  <c:v>1950</c:v>
                </c:pt>
                <c:pt idx="1">
                  <c:v>1950.25</c:v>
                </c:pt>
                <c:pt idx="2">
                  <c:v>1950.5</c:v>
                </c:pt>
                <c:pt idx="3">
                  <c:v>1950.75</c:v>
                </c:pt>
                <c:pt idx="4">
                  <c:v>1951</c:v>
                </c:pt>
                <c:pt idx="5">
                  <c:v>1951.25</c:v>
                </c:pt>
                <c:pt idx="6">
                  <c:v>1951.5</c:v>
                </c:pt>
                <c:pt idx="7">
                  <c:v>1951.75</c:v>
                </c:pt>
                <c:pt idx="8">
                  <c:v>1952</c:v>
                </c:pt>
                <c:pt idx="9">
                  <c:v>1952.25</c:v>
                </c:pt>
                <c:pt idx="10">
                  <c:v>1952.5</c:v>
                </c:pt>
                <c:pt idx="11">
                  <c:v>1952.75</c:v>
                </c:pt>
                <c:pt idx="12">
                  <c:v>1953</c:v>
                </c:pt>
                <c:pt idx="13">
                  <c:v>1953.25</c:v>
                </c:pt>
                <c:pt idx="14">
                  <c:v>1953.5</c:v>
                </c:pt>
                <c:pt idx="15">
                  <c:v>1953.75</c:v>
                </c:pt>
                <c:pt idx="16">
                  <c:v>1954</c:v>
                </c:pt>
                <c:pt idx="17">
                  <c:v>1954.25</c:v>
                </c:pt>
                <c:pt idx="18">
                  <c:v>1954.5</c:v>
                </c:pt>
                <c:pt idx="19">
                  <c:v>1954.75</c:v>
                </c:pt>
                <c:pt idx="20">
                  <c:v>1955</c:v>
                </c:pt>
                <c:pt idx="21">
                  <c:v>1955.25</c:v>
                </c:pt>
                <c:pt idx="22">
                  <c:v>1955.5</c:v>
                </c:pt>
                <c:pt idx="23">
                  <c:v>1955.75</c:v>
                </c:pt>
                <c:pt idx="24">
                  <c:v>1956</c:v>
                </c:pt>
                <c:pt idx="25">
                  <c:v>1956.25</c:v>
                </c:pt>
                <c:pt idx="26">
                  <c:v>1956.5</c:v>
                </c:pt>
                <c:pt idx="27">
                  <c:v>1956.75</c:v>
                </c:pt>
                <c:pt idx="28">
                  <c:v>1957</c:v>
                </c:pt>
                <c:pt idx="29">
                  <c:v>1957.25</c:v>
                </c:pt>
                <c:pt idx="30">
                  <c:v>1957.5</c:v>
                </c:pt>
                <c:pt idx="31">
                  <c:v>1957.75</c:v>
                </c:pt>
                <c:pt idx="32">
                  <c:v>1958</c:v>
                </c:pt>
                <c:pt idx="33">
                  <c:v>1958.25</c:v>
                </c:pt>
                <c:pt idx="34">
                  <c:v>1958.5</c:v>
                </c:pt>
                <c:pt idx="35">
                  <c:v>1958.75</c:v>
                </c:pt>
                <c:pt idx="36">
                  <c:v>1959</c:v>
                </c:pt>
                <c:pt idx="37">
                  <c:v>1959.25</c:v>
                </c:pt>
                <c:pt idx="38">
                  <c:v>1959.5</c:v>
                </c:pt>
                <c:pt idx="39">
                  <c:v>1959.75</c:v>
                </c:pt>
                <c:pt idx="40">
                  <c:v>1960</c:v>
                </c:pt>
                <c:pt idx="41">
                  <c:v>1960.25</c:v>
                </c:pt>
                <c:pt idx="42">
                  <c:v>1960.5</c:v>
                </c:pt>
                <c:pt idx="43">
                  <c:v>1960.75</c:v>
                </c:pt>
                <c:pt idx="44">
                  <c:v>1961</c:v>
                </c:pt>
                <c:pt idx="45">
                  <c:v>1961.25</c:v>
                </c:pt>
                <c:pt idx="46">
                  <c:v>1961.5</c:v>
                </c:pt>
                <c:pt idx="47">
                  <c:v>1961.75</c:v>
                </c:pt>
                <c:pt idx="48">
                  <c:v>1962</c:v>
                </c:pt>
                <c:pt idx="49">
                  <c:v>1962.25</c:v>
                </c:pt>
                <c:pt idx="50">
                  <c:v>1962.5</c:v>
                </c:pt>
                <c:pt idx="51">
                  <c:v>1962.75</c:v>
                </c:pt>
                <c:pt idx="52">
                  <c:v>1963</c:v>
                </c:pt>
                <c:pt idx="53">
                  <c:v>1963.25</c:v>
                </c:pt>
                <c:pt idx="54">
                  <c:v>1963.5</c:v>
                </c:pt>
                <c:pt idx="55">
                  <c:v>1963.75</c:v>
                </c:pt>
                <c:pt idx="56">
                  <c:v>1964</c:v>
                </c:pt>
                <c:pt idx="57">
                  <c:v>1964.25</c:v>
                </c:pt>
                <c:pt idx="58">
                  <c:v>1964.5</c:v>
                </c:pt>
                <c:pt idx="59">
                  <c:v>1964.75</c:v>
                </c:pt>
                <c:pt idx="60">
                  <c:v>1965</c:v>
                </c:pt>
                <c:pt idx="61">
                  <c:v>1965.25</c:v>
                </c:pt>
                <c:pt idx="62">
                  <c:v>1965.5</c:v>
                </c:pt>
                <c:pt idx="63">
                  <c:v>1965.75</c:v>
                </c:pt>
                <c:pt idx="64">
                  <c:v>1966</c:v>
                </c:pt>
                <c:pt idx="65">
                  <c:v>1966.25</c:v>
                </c:pt>
                <c:pt idx="66">
                  <c:v>1966.5</c:v>
                </c:pt>
                <c:pt idx="67">
                  <c:v>1966.75</c:v>
                </c:pt>
                <c:pt idx="68">
                  <c:v>1967</c:v>
                </c:pt>
                <c:pt idx="69">
                  <c:v>1967.25</c:v>
                </c:pt>
                <c:pt idx="70">
                  <c:v>1967.5</c:v>
                </c:pt>
                <c:pt idx="71">
                  <c:v>1967.75</c:v>
                </c:pt>
                <c:pt idx="72">
                  <c:v>1968</c:v>
                </c:pt>
                <c:pt idx="73">
                  <c:v>1968.25</c:v>
                </c:pt>
                <c:pt idx="74">
                  <c:v>1968.5</c:v>
                </c:pt>
                <c:pt idx="75">
                  <c:v>1968.75</c:v>
                </c:pt>
                <c:pt idx="76">
                  <c:v>1969</c:v>
                </c:pt>
                <c:pt idx="77">
                  <c:v>1969.25</c:v>
                </c:pt>
                <c:pt idx="78">
                  <c:v>1969.5</c:v>
                </c:pt>
                <c:pt idx="79">
                  <c:v>1969.75</c:v>
                </c:pt>
                <c:pt idx="80">
                  <c:v>1970</c:v>
                </c:pt>
                <c:pt idx="81">
                  <c:v>1970.25</c:v>
                </c:pt>
                <c:pt idx="82">
                  <c:v>1970.5</c:v>
                </c:pt>
                <c:pt idx="83">
                  <c:v>1970.75</c:v>
                </c:pt>
                <c:pt idx="84">
                  <c:v>1971</c:v>
                </c:pt>
                <c:pt idx="85">
                  <c:v>1971.25</c:v>
                </c:pt>
                <c:pt idx="86">
                  <c:v>1971.5</c:v>
                </c:pt>
                <c:pt idx="87">
                  <c:v>1971.75</c:v>
                </c:pt>
                <c:pt idx="88">
                  <c:v>1972</c:v>
                </c:pt>
                <c:pt idx="89">
                  <c:v>1972.25</c:v>
                </c:pt>
                <c:pt idx="90">
                  <c:v>1972.5</c:v>
                </c:pt>
                <c:pt idx="91">
                  <c:v>1972.75</c:v>
                </c:pt>
                <c:pt idx="92">
                  <c:v>1973</c:v>
                </c:pt>
                <c:pt idx="93">
                  <c:v>1973.25</c:v>
                </c:pt>
                <c:pt idx="94">
                  <c:v>1973.5</c:v>
                </c:pt>
                <c:pt idx="95">
                  <c:v>1973.75</c:v>
                </c:pt>
                <c:pt idx="96">
                  <c:v>1974</c:v>
                </c:pt>
                <c:pt idx="97">
                  <c:v>1974.25</c:v>
                </c:pt>
                <c:pt idx="98">
                  <c:v>1974.5</c:v>
                </c:pt>
                <c:pt idx="99">
                  <c:v>1974.75</c:v>
                </c:pt>
                <c:pt idx="100">
                  <c:v>1975</c:v>
                </c:pt>
                <c:pt idx="101">
                  <c:v>1975.25</c:v>
                </c:pt>
                <c:pt idx="102">
                  <c:v>1975.5</c:v>
                </c:pt>
                <c:pt idx="103">
                  <c:v>1975.75</c:v>
                </c:pt>
                <c:pt idx="104">
                  <c:v>1976</c:v>
                </c:pt>
                <c:pt idx="105">
                  <c:v>1976.25</c:v>
                </c:pt>
                <c:pt idx="106">
                  <c:v>1976.5</c:v>
                </c:pt>
                <c:pt idx="107">
                  <c:v>1976.75</c:v>
                </c:pt>
                <c:pt idx="108">
                  <c:v>1977</c:v>
                </c:pt>
                <c:pt idx="109">
                  <c:v>1977.25</c:v>
                </c:pt>
                <c:pt idx="110">
                  <c:v>1977.5</c:v>
                </c:pt>
                <c:pt idx="111">
                  <c:v>1977.75</c:v>
                </c:pt>
                <c:pt idx="112">
                  <c:v>1978</c:v>
                </c:pt>
                <c:pt idx="113">
                  <c:v>1978.25</c:v>
                </c:pt>
                <c:pt idx="114">
                  <c:v>1978.5</c:v>
                </c:pt>
                <c:pt idx="115">
                  <c:v>1978.75</c:v>
                </c:pt>
                <c:pt idx="116">
                  <c:v>1979</c:v>
                </c:pt>
                <c:pt idx="117">
                  <c:v>1979.25</c:v>
                </c:pt>
                <c:pt idx="118">
                  <c:v>1979.5</c:v>
                </c:pt>
                <c:pt idx="119">
                  <c:v>1979.75</c:v>
                </c:pt>
                <c:pt idx="120">
                  <c:v>1980</c:v>
                </c:pt>
                <c:pt idx="121">
                  <c:v>1980.25</c:v>
                </c:pt>
                <c:pt idx="122">
                  <c:v>1980.5</c:v>
                </c:pt>
                <c:pt idx="123">
                  <c:v>1980.75</c:v>
                </c:pt>
                <c:pt idx="124">
                  <c:v>1981</c:v>
                </c:pt>
                <c:pt idx="125">
                  <c:v>1981.25</c:v>
                </c:pt>
                <c:pt idx="126">
                  <c:v>1981.5</c:v>
                </c:pt>
                <c:pt idx="127">
                  <c:v>1981.75</c:v>
                </c:pt>
                <c:pt idx="128">
                  <c:v>1982</c:v>
                </c:pt>
                <c:pt idx="129">
                  <c:v>1982.25</c:v>
                </c:pt>
                <c:pt idx="130">
                  <c:v>1982.5</c:v>
                </c:pt>
                <c:pt idx="131">
                  <c:v>1982.75</c:v>
                </c:pt>
                <c:pt idx="132">
                  <c:v>1983</c:v>
                </c:pt>
                <c:pt idx="133">
                  <c:v>1983.25</c:v>
                </c:pt>
                <c:pt idx="134">
                  <c:v>1983.5</c:v>
                </c:pt>
                <c:pt idx="135">
                  <c:v>1983.75</c:v>
                </c:pt>
                <c:pt idx="136">
                  <c:v>1984</c:v>
                </c:pt>
                <c:pt idx="137">
                  <c:v>1984.25</c:v>
                </c:pt>
                <c:pt idx="138">
                  <c:v>1984.5</c:v>
                </c:pt>
                <c:pt idx="139">
                  <c:v>1984.75</c:v>
                </c:pt>
                <c:pt idx="140">
                  <c:v>1985</c:v>
                </c:pt>
                <c:pt idx="141">
                  <c:v>1985.25</c:v>
                </c:pt>
                <c:pt idx="142">
                  <c:v>1985.5</c:v>
                </c:pt>
                <c:pt idx="143">
                  <c:v>1985.75</c:v>
                </c:pt>
                <c:pt idx="144">
                  <c:v>1986</c:v>
                </c:pt>
                <c:pt idx="145">
                  <c:v>1986.25</c:v>
                </c:pt>
                <c:pt idx="146">
                  <c:v>1986.5</c:v>
                </c:pt>
                <c:pt idx="147">
                  <c:v>1986.75</c:v>
                </c:pt>
                <c:pt idx="148">
                  <c:v>1987</c:v>
                </c:pt>
                <c:pt idx="149">
                  <c:v>1987.25</c:v>
                </c:pt>
                <c:pt idx="150">
                  <c:v>1987.5</c:v>
                </c:pt>
                <c:pt idx="151">
                  <c:v>1987.75</c:v>
                </c:pt>
                <c:pt idx="152">
                  <c:v>1988</c:v>
                </c:pt>
                <c:pt idx="153">
                  <c:v>1988.25</c:v>
                </c:pt>
                <c:pt idx="154">
                  <c:v>1988.5</c:v>
                </c:pt>
                <c:pt idx="155">
                  <c:v>1988.75</c:v>
                </c:pt>
                <c:pt idx="156">
                  <c:v>1989</c:v>
                </c:pt>
                <c:pt idx="157">
                  <c:v>1989.25</c:v>
                </c:pt>
                <c:pt idx="158">
                  <c:v>1989.5</c:v>
                </c:pt>
                <c:pt idx="159">
                  <c:v>1989.75</c:v>
                </c:pt>
                <c:pt idx="160">
                  <c:v>1990</c:v>
                </c:pt>
                <c:pt idx="161">
                  <c:v>1990.25</c:v>
                </c:pt>
                <c:pt idx="162">
                  <c:v>1990.5</c:v>
                </c:pt>
                <c:pt idx="163">
                  <c:v>1990.75</c:v>
                </c:pt>
                <c:pt idx="164">
                  <c:v>1991</c:v>
                </c:pt>
                <c:pt idx="165">
                  <c:v>1991.25</c:v>
                </c:pt>
                <c:pt idx="166">
                  <c:v>1991.5</c:v>
                </c:pt>
                <c:pt idx="167">
                  <c:v>1991.75</c:v>
                </c:pt>
                <c:pt idx="168">
                  <c:v>1992</c:v>
                </c:pt>
                <c:pt idx="169">
                  <c:v>1992.25</c:v>
                </c:pt>
                <c:pt idx="170">
                  <c:v>1992.5</c:v>
                </c:pt>
                <c:pt idx="171">
                  <c:v>1992.75</c:v>
                </c:pt>
                <c:pt idx="172">
                  <c:v>1993</c:v>
                </c:pt>
                <c:pt idx="173">
                  <c:v>1993.25</c:v>
                </c:pt>
                <c:pt idx="174">
                  <c:v>1993.5</c:v>
                </c:pt>
                <c:pt idx="175">
                  <c:v>1993.75</c:v>
                </c:pt>
                <c:pt idx="176">
                  <c:v>1994</c:v>
                </c:pt>
                <c:pt idx="177">
                  <c:v>1994.25</c:v>
                </c:pt>
                <c:pt idx="178">
                  <c:v>1994.5</c:v>
                </c:pt>
                <c:pt idx="179">
                  <c:v>1994.75</c:v>
                </c:pt>
                <c:pt idx="180">
                  <c:v>1995</c:v>
                </c:pt>
                <c:pt idx="181">
                  <c:v>1995.25</c:v>
                </c:pt>
                <c:pt idx="182">
                  <c:v>1995.5</c:v>
                </c:pt>
                <c:pt idx="183">
                  <c:v>1995.75</c:v>
                </c:pt>
                <c:pt idx="184">
                  <c:v>1996</c:v>
                </c:pt>
                <c:pt idx="185">
                  <c:v>1996.25</c:v>
                </c:pt>
                <c:pt idx="186">
                  <c:v>1996.5</c:v>
                </c:pt>
                <c:pt idx="187">
                  <c:v>1996.75</c:v>
                </c:pt>
                <c:pt idx="188">
                  <c:v>1997</c:v>
                </c:pt>
                <c:pt idx="189">
                  <c:v>1997.25</c:v>
                </c:pt>
                <c:pt idx="190">
                  <c:v>1997.5</c:v>
                </c:pt>
                <c:pt idx="191">
                  <c:v>1997.75</c:v>
                </c:pt>
                <c:pt idx="192">
                  <c:v>1998</c:v>
                </c:pt>
                <c:pt idx="193">
                  <c:v>1998.25</c:v>
                </c:pt>
                <c:pt idx="194">
                  <c:v>1998.5</c:v>
                </c:pt>
                <c:pt idx="195">
                  <c:v>1998.75</c:v>
                </c:pt>
                <c:pt idx="196">
                  <c:v>1999</c:v>
                </c:pt>
                <c:pt idx="197">
                  <c:v>1999.25</c:v>
                </c:pt>
                <c:pt idx="198">
                  <c:v>1999.5</c:v>
                </c:pt>
                <c:pt idx="199">
                  <c:v>1999.75</c:v>
                </c:pt>
                <c:pt idx="200">
                  <c:v>2000</c:v>
                </c:pt>
                <c:pt idx="201">
                  <c:v>2000.25</c:v>
                </c:pt>
                <c:pt idx="202">
                  <c:v>2000.5</c:v>
                </c:pt>
                <c:pt idx="203">
                  <c:v>2000.75</c:v>
                </c:pt>
                <c:pt idx="204">
                  <c:v>2001</c:v>
                </c:pt>
                <c:pt idx="205">
                  <c:v>2001.25</c:v>
                </c:pt>
                <c:pt idx="206">
                  <c:v>2001.5</c:v>
                </c:pt>
                <c:pt idx="207">
                  <c:v>2001.75</c:v>
                </c:pt>
                <c:pt idx="208">
                  <c:v>2002</c:v>
                </c:pt>
                <c:pt idx="209">
                  <c:v>2002.25</c:v>
                </c:pt>
                <c:pt idx="210">
                  <c:v>2002.5</c:v>
                </c:pt>
                <c:pt idx="211">
                  <c:v>2002.75</c:v>
                </c:pt>
                <c:pt idx="212">
                  <c:v>2003</c:v>
                </c:pt>
                <c:pt idx="213">
                  <c:v>2003.25</c:v>
                </c:pt>
                <c:pt idx="214">
                  <c:v>2003.5</c:v>
                </c:pt>
                <c:pt idx="215">
                  <c:v>2003.75</c:v>
                </c:pt>
                <c:pt idx="216">
                  <c:v>2004</c:v>
                </c:pt>
                <c:pt idx="217">
                  <c:v>2004.25</c:v>
                </c:pt>
                <c:pt idx="218">
                  <c:v>2004.5</c:v>
                </c:pt>
                <c:pt idx="219">
                  <c:v>2004.75</c:v>
                </c:pt>
                <c:pt idx="220">
                  <c:v>2005</c:v>
                </c:pt>
                <c:pt idx="221">
                  <c:v>2005.25</c:v>
                </c:pt>
                <c:pt idx="222">
                  <c:v>2005.5</c:v>
                </c:pt>
                <c:pt idx="223">
                  <c:v>2005.75</c:v>
                </c:pt>
                <c:pt idx="224">
                  <c:v>2006</c:v>
                </c:pt>
                <c:pt idx="225">
                  <c:v>2006.25</c:v>
                </c:pt>
                <c:pt idx="226">
                  <c:v>2006.5</c:v>
                </c:pt>
                <c:pt idx="227">
                  <c:v>2006.75</c:v>
                </c:pt>
                <c:pt idx="228">
                  <c:v>2007</c:v>
                </c:pt>
                <c:pt idx="229">
                  <c:v>2007.25</c:v>
                </c:pt>
                <c:pt idx="230">
                  <c:v>2007.5</c:v>
                </c:pt>
                <c:pt idx="231">
                  <c:v>2007.75</c:v>
                </c:pt>
                <c:pt idx="232">
                  <c:v>2008</c:v>
                </c:pt>
                <c:pt idx="233">
                  <c:v>2008.25</c:v>
                </c:pt>
                <c:pt idx="234">
                  <c:v>2008.5</c:v>
                </c:pt>
                <c:pt idx="235">
                  <c:v>2008.75</c:v>
                </c:pt>
                <c:pt idx="236">
                  <c:v>2009</c:v>
                </c:pt>
                <c:pt idx="237">
                  <c:v>2009.25</c:v>
                </c:pt>
                <c:pt idx="238">
                  <c:v>2009.5</c:v>
                </c:pt>
                <c:pt idx="239">
                  <c:v>2009.75</c:v>
                </c:pt>
                <c:pt idx="240">
                  <c:v>2010</c:v>
                </c:pt>
                <c:pt idx="241">
                  <c:v>2010.25</c:v>
                </c:pt>
                <c:pt idx="242">
                  <c:v>2010.5</c:v>
                </c:pt>
                <c:pt idx="243">
                  <c:v>2010.75</c:v>
                </c:pt>
              </c:numCache>
            </c:numRef>
          </c:xVal>
          <c:yVal>
            <c:numRef>
              <c:f>CPIAUCSL!$C$17:$C$260</c:f>
              <c:numCache>
                <c:formatCode>0.0</c:formatCode>
                <c:ptCount val="244"/>
                <c:pt idx="0">
                  <c:v>-1.4868600000000001</c:v>
                </c:pt>
                <c:pt idx="1">
                  <c:v>-0.62717000000000001</c:v>
                </c:pt>
                <c:pt idx="2">
                  <c:v>2.0491600000000001</c:v>
                </c:pt>
                <c:pt idx="3">
                  <c:v>4.3660199999999918</c:v>
                </c:pt>
                <c:pt idx="4">
                  <c:v>8.9456100000000003</c:v>
                </c:pt>
                <c:pt idx="5">
                  <c:v>9.1723800000000004</c:v>
                </c:pt>
                <c:pt idx="6">
                  <c:v>7.1478699999999966</c:v>
                </c:pt>
                <c:pt idx="7">
                  <c:v>6.5767600000000037</c:v>
                </c:pt>
                <c:pt idx="8">
                  <c:v>2.8018799999999962</c:v>
                </c:pt>
                <c:pt idx="9">
                  <c:v>2.0811700000000002</c:v>
                </c:pt>
                <c:pt idx="10">
                  <c:v>2.8303699999999972</c:v>
                </c:pt>
                <c:pt idx="11">
                  <c:v>1.4439299999999979</c:v>
                </c:pt>
                <c:pt idx="12">
                  <c:v>0.76844000000000001</c:v>
                </c:pt>
                <c:pt idx="13">
                  <c:v>0.87968000000000002</c:v>
                </c:pt>
                <c:pt idx="14">
                  <c:v>0.65999000000000096</c:v>
                </c:pt>
                <c:pt idx="15">
                  <c:v>0.72292999999999996</c:v>
                </c:pt>
                <c:pt idx="16">
                  <c:v>1.2509399999999979</c:v>
                </c:pt>
                <c:pt idx="17">
                  <c:v>0.71108000000000005</c:v>
                </c:pt>
                <c:pt idx="18">
                  <c:v>-1.1180000000000001E-2</c:v>
                </c:pt>
                <c:pt idx="19">
                  <c:v>-0.49460999999999999</c:v>
                </c:pt>
                <c:pt idx="20">
                  <c:v>-0.59362999999999999</c:v>
                </c:pt>
                <c:pt idx="21">
                  <c:v>-0.56855999999999995</c:v>
                </c:pt>
                <c:pt idx="22">
                  <c:v>-0.23472000000000001</c:v>
                </c:pt>
                <c:pt idx="23">
                  <c:v>0.37373000000000001</c:v>
                </c:pt>
                <c:pt idx="24">
                  <c:v>0.25007000000000001</c:v>
                </c:pt>
                <c:pt idx="25">
                  <c:v>1.0464599999999999</c:v>
                </c:pt>
                <c:pt idx="26">
                  <c:v>2.0166599999999919</c:v>
                </c:pt>
                <c:pt idx="27">
                  <c:v>2.5803300000000018</c:v>
                </c:pt>
                <c:pt idx="28">
                  <c:v>3.4140000000000001</c:v>
                </c:pt>
                <c:pt idx="29">
                  <c:v>3.6098699999999981</c:v>
                </c:pt>
                <c:pt idx="30">
                  <c:v>3.4630399999999999</c:v>
                </c:pt>
                <c:pt idx="31">
                  <c:v>3.0853000000000002</c:v>
                </c:pt>
                <c:pt idx="32">
                  <c:v>3.4560999999999962</c:v>
                </c:pt>
                <c:pt idx="33">
                  <c:v>3.2734800000000002</c:v>
                </c:pt>
                <c:pt idx="34">
                  <c:v>2.29983</c:v>
                </c:pt>
                <c:pt idx="35">
                  <c:v>1.9119699999999979</c:v>
                </c:pt>
                <c:pt idx="36">
                  <c:v>0.89084000000000096</c:v>
                </c:pt>
                <c:pt idx="37">
                  <c:v>0.3906</c:v>
                </c:pt>
                <c:pt idx="38">
                  <c:v>0.96841999999999995</c:v>
                </c:pt>
                <c:pt idx="39">
                  <c:v>1.4753099999999979</c:v>
                </c:pt>
                <c:pt idx="40">
                  <c:v>1.39344</c:v>
                </c:pt>
                <c:pt idx="41">
                  <c:v>1.8248800000000001</c:v>
                </c:pt>
                <c:pt idx="42">
                  <c:v>1.35992</c:v>
                </c:pt>
                <c:pt idx="43">
                  <c:v>1.39598</c:v>
                </c:pt>
                <c:pt idx="44">
                  <c:v>1.5069600000000001</c:v>
                </c:pt>
                <c:pt idx="45">
                  <c:v>0.86904000000000003</c:v>
                </c:pt>
                <c:pt idx="46">
                  <c:v>1.2064900000000001</c:v>
                </c:pt>
                <c:pt idx="47">
                  <c:v>0.70516999999999996</c:v>
                </c:pt>
                <c:pt idx="48">
                  <c:v>0.89477000000000095</c:v>
                </c:pt>
                <c:pt idx="49">
                  <c:v>1.30741</c:v>
                </c:pt>
                <c:pt idx="50">
                  <c:v>1.2021200000000001</c:v>
                </c:pt>
                <c:pt idx="51">
                  <c:v>1.30043</c:v>
                </c:pt>
                <c:pt idx="52">
                  <c:v>1.22895</c:v>
                </c:pt>
                <c:pt idx="53">
                  <c:v>1.0357399999999981</c:v>
                </c:pt>
                <c:pt idx="54">
                  <c:v>1.3627199999999999</c:v>
                </c:pt>
                <c:pt idx="55">
                  <c:v>1.39236</c:v>
                </c:pt>
                <c:pt idx="56">
                  <c:v>1.48637</c:v>
                </c:pt>
                <c:pt idx="57">
                  <c:v>1.4639899999999979</c:v>
                </c:pt>
                <c:pt idx="58">
                  <c:v>1.07422</c:v>
                </c:pt>
                <c:pt idx="59">
                  <c:v>1.2661100000000001</c:v>
                </c:pt>
                <c:pt idx="60">
                  <c:v>1.1639200000000001</c:v>
                </c:pt>
                <c:pt idx="61">
                  <c:v>1.64622</c:v>
                </c:pt>
                <c:pt idx="62">
                  <c:v>1.7165900000000001</c:v>
                </c:pt>
                <c:pt idx="63">
                  <c:v>1.78566</c:v>
                </c:pt>
                <c:pt idx="64">
                  <c:v>2.4192999999999971</c:v>
                </c:pt>
                <c:pt idx="65">
                  <c:v>2.68974</c:v>
                </c:pt>
                <c:pt idx="66">
                  <c:v>3.2739100000000012</c:v>
                </c:pt>
                <c:pt idx="67">
                  <c:v>3.5684999999999998</c:v>
                </c:pt>
                <c:pt idx="68">
                  <c:v>2.8707799999999981</c:v>
                </c:pt>
                <c:pt idx="69">
                  <c:v>2.5667200000000001</c:v>
                </c:pt>
                <c:pt idx="70">
                  <c:v>2.7071800000000019</c:v>
                </c:pt>
                <c:pt idx="71">
                  <c:v>2.9924299999999961</c:v>
                </c:pt>
                <c:pt idx="72">
                  <c:v>3.7401000000000022</c:v>
                </c:pt>
                <c:pt idx="73">
                  <c:v>4.1185499999999946</c:v>
                </c:pt>
                <c:pt idx="74">
                  <c:v>4.4776100000000003</c:v>
                </c:pt>
                <c:pt idx="75">
                  <c:v>4.6239699999999919</c:v>
                </c:pt>
                <c:pt idx="76">
                  <c:v>4.8742700000000001</c:v>
                </c:pt>
                <c:pt idx="77">
                  <c:v>5.5019799999999996</c:v>
                </c:pt>
                <c:pt idx="78">
                  <c:v>5.5228599999999908</c:v>
                </c:pt>
                <c:pt idx="79">
                  <c:v>5.8335499999999998</c:v>
                </c:pt>
                <c:pt idx="80">
                  <c:v>6.2257799999999994</c:v>
                </c:pt>
                <c:pt idx="81">
                  <c:v>6.0384799999999998</c:v>
                </c:pt>
                <c:pt idx="82">
                  <c:v>5.6859699999999966</c:v>
                </c:pt>
                <c:pt idx="83">
                  <c:v>5.6</c:v>
                </c:pt>
                <c:pt idx="84">
                  <c:v>4.8110200000000001</c:v>
                </c:pt>
                <c:pt idx="85">
                  <c:v>4.3149599999999886</c:v>
                </c:pt>
                <c:pt idx="86">
                  <c:v>4.2707500000000014</c:v>
                </c:pt>
                <c:pt idx="87">
                  <c:v>3.5353499999999971</c:v>
                </c:pt>
                <c:pt idx="88">
                  <c:v>3.5058699999999972</c:v>
                </c:pt>
                <c:pt idx="89">
                  <c:v>3.2258100000000001</c:v>
                </c:pt>
                <c:pt idx="90">
                  <c:v>3.02948</c:v>
                </c:pt>
                <c:pt idx="91">
                  <c:v>3.3341499999999962</c:v>
                </c:pt>
                <c:pt idx="92">
                  <c:v>4.1129399999999876</c:v>
                </c:pt>
                <c:pt idx="93">
                  <c:v>5.6081699999999977</c:v>
                </c:pt>
                <c:pt idx="94">
                  <c:v>6.8370999999999986</c:v>
                </c:pt>
                <c:pt idx="95">
                  <c:v>8.4169300000000007</c:v>
                </c:pt>
                <c:pt idx="96">
                  <c:v>9.9156500000000047</c:v>
                </c:pt>
                <c:pt idx="97">
                  <c:v>10.547879999999999</c:v>
                </c:pt>
                <c:pt idx="98">
                  <c:v>11.457590000000019</c:v>
                </c:pt>
                <c:pt idx="99">
                  <c:v>12.047980000000001</c:v>
                </c:pt>
                <c:pt idx="100">
                  <c:v>11.13531</c:v>
                </c:pt>
                <c:pt idx="101">
                  <c:v>9.5394000000000005</c:v>
                </c:pt>
                <c:pt idx="102">
                  <c:v>8.6796300000000048</c:v>
                </c:pt>
                <c:pt idx="103">
                  <c:v>7.3833700000000002</c:v>
                </c:pt>
                <c:pt idx="104">
                  <c:v>6.3404799999999986</c:v>
                </c:pt>
                <c:pt idx="105">
                  <c:v>6.0150399999999946</c:v>
                </c:pt>
                <c:pt idx="106">
                  <c:v>5.5890300000000002</c:v>
                </c:pt>
                <c:pt idx="107">
                  <c:v>5.1857299999999986</c:v>
                </c:pt>
                <c:pt idx="108">
                  <c:v>5.9034000000000004</c:v>
                </c:pt>
                <c:pt idx="109">
                  <c:v>6.7961</c:v>
                </c:pt>
                <c:pt idx="110">
                  <c:v>6.5741699999999996</c:v>
                </c:pt>
                <c:pt idx="111">
                  <c:v>6.5952200000000003</c:v>
                </c:pt>
                <c:pt idx="112">
                  <c:v>6.4746600000000036</c:v>
                </c:pt>
                <c:pt idx="113">
                  <c:v>7.0293700000000001</c:v>
                </c:pt>
                <c:pt idx="114">
                  <c:v>8.0239699999999985</c:v>
                </c:pt>
                <c:pt idx="115">
                  <c:v>8.9289499999999986</c:v>
                </c:pt>
                <c:pt idx="116">
                  <c:v>9.7837600000000009</c:v>
                </c:pt>
                <c:pt idx="117">
                  <c:v>10.754339999999999</c:v>
                </c:pt>
                <c:pt idx="118">
                  <c:v>11.722530000000001</c:v>
                </c:pt>
                <c:pt idx="119">
                  <c:v>12.64148</c:v>
                </c:pt>
                <c:pt idx="120">
                  <c:v>14.209540000000001</c:v>
                </c:pt>
                <c:pt idx="121">
                  <c:v>14.42577</c:v>
                </c:pt>
                <c:pt idx="122">
                  <c:v>12.93487</c:v>
                </c:pt>
                <c:pt idx="123">
                  <c:v>12.539289999999999</c:v>
                </c:pt>
                <c:pt idx="124">
                  <c:v>11.26112</c:v>
                </c:pt>
                <c:pt idx="125">
                  <c:v>9.8739300000000068</c:v>
                </c:pt>
                <c:pt idx="126">
                  <c:v>10.853870000000001</c:v>
                </c:pt>
                <c:pt idx="127">
                  <c:v>9.5831300000000006</c:v>
                </c:pt>
                <c:pt idx="128">
                  <c:v>7.5819099999999997</c:v>
                </c:pt>
                <c:pt idx="129">
                  <c:v>6.9067700000000034</c:v>
                </c:pt>
                <c:pt idx="130">
                  <c:v>5.8157299999999976</c:v>
                </c:pt>
                <c:pt idx="131">
                  <c:v>4.4429299999999996</c:v>
                </c:pt>
                <c:pt idx="132">
                  <c:v>3.5940799999999982</c:v>
                </c:pt>
                <c:pt idx="133">
                  <c:v>3.2990499999999972</c:v>
                </c:pt>
                <c:pt idx="134">
                  <c:v>2.5268099999999971</c:v>
                </c:pt>
                <c:pt idx="135">
                  <c:v>3.2338399999999998</c:v>
                </c:pt>
                <c:pt idx="136">
                  <c:v>4.6255099999999887</c:v>
                </c:pt>
                <c:pt idx="137">
                  <c:v>4.4051900000000002</c:v>
                </c:pt>
                <c:pt idx="138">
                  <c:v>4.2957000000000001</c:v>
                </c:pt>
                <c:pt idx="139">
                  <c:v>4.1542999999999974</c:v>
                </c:pt>
                <c:pt idx="140">
                  <c:v>3.64175</c:v>
                </c:pt>
                <c:pt idx="141">
                  <c:v>3.60676</c:v>
                </c:pt>
                <c:pt idx="142">
                  <c:v>3.3524899999999929</c:v>
                </c:pt>
                <c:pt idx="143">
                  <c:v>3.5137700000000001</c:v>
                </c:pt>
                <c:pt idx="144">
                  <c:v>3.1053900000000012</c:v>
                </c:pt>
                <c:pt idx="145">
                  <c:v>1.67859</c:v>
                </c:pt>
                <c:pt idx="146">
                  <c:v>1.668210000000002</c:v>
                </c:pt>
                <c:pt idx="147">
                  <c:v>1.3458699999999979</c:v>
                </c:pt>
                <c:pt idx="148">
                  <c:v>2.0380199999999982</c:v>
                </c:pt>
                <c:pt idx="149">
                  <c:v>3.6998000000000002</c:v>
                </c:pt>
                <c:pt idx="150">
                  <c:v>4.1631699999999956</c:v>
                </c:pt>
                <c:pt idx="151">
                  <c:v>4.4049399999999954</c:v>
                </c:pt>
                <c:pt idx="152">
                  <c:v>3.9651200000000002</c:v>
                </c:pt>
                <c:pt idx="153">
                  <c:v>3.9799399999999991</c:v>
                </c:pt>
                <c:pt idx="154">
                  <c:v>4.1420499999999976</c:v>
                </c:pt>
                <c:pt idx="155">
                  <c:v>4.3066600000000017</c:v>
                </c:pt>
                <c:pt idx="156">
                  <c:v>4.67509</c:v>
                </c:pt>
                <c:pt idx="157">
                  <c:v>5.1596099999999998</c:v>
                </c:pt>
                <c:pt idx="158">
                  <c:v>4.7058799999999996</c:v>
                </c:pt>
                <c:pt idx="159">
                  <c:v>4.6275999999999886</c:v>
                </c:pt>
                <c:pt idx="160">
                  <c:v>5.23231</c:v>
                </c:pt>
                <c:pt idx="161">
                  <c:v>4.5837300000000001</c:v>
                </c:pt>
                <c:pt idx="162">
                  <c:v>5.5642099999999974</c:v>
                </c:pt>
                <c:pt idx="163">
                  <c:v>6.2764700000000024</c:v>
                </c:pt>
                <c:pt idx="164">
                  <c:v>5.2595799999999997</c:v>
                </c:pt>
                <c:pt idx="165">
                  <c:v>4.84687</c:v>
                </c:pt>
                <c:pt idx="166">
                  <c:v>3.8522699999999919</c:v>
                </c:pt>
                <c:pt idx="167">
                  <c:v>2.9648599999999972</c:v>
                </c:pt>
                <c:pt idx="168">
                  <c:v>2.8938799999999971</c:v>
                </c:pt>
                <c:pt idx="169">
                  <c:v>3.0730200000000001</c:v>
                </c:pt>
                <c:pt idx="170">
                  <c:v>3.0746699999999971</c:v>
                </c:pt>
                <c:pt idx="171">
                  <c:v>3.1219800000000002</c:v>
                </c:pt>
                <c:pt idx="172">
                  <c:v>3.1730700000000001</c:v>
                </c:pt>
                <c:pt idx="173">
                  <c:v>3.1252499999999981</c:v>
                </c:pt>
                <c:pt idx="174">
                  <c:v>2.8174699999999961</c:v>
                </c:pt>
                <c:pt idx="175">
                  <c:v>2.7697800000000008</c:v>
                </c:pt>
                <c:pt idx="176">
                  <c:v>2.5393699999999981</c:v>
                </c:pt>
                <c:pt idx="177">
                  <c:v>2.3823699999999981</c:v>
                </c:pt>
                <c:pt idx="178">
                  <c:v>2.85493</c:v>
                </c:pt>
                <c:pt idx="179">
                  <c:v>2.6033300000000019</c:v>
                </c:pt>
                <c:pt idx="180">
                  <c:v>2.84049</c:v>
                </c:pt>
                <c:pt idx="181">
                  <c:v>3.09558</c:v>
                </c:pt>
                <c:pt idx="182">
                  <c:v>2.6642000000000001</c:v>
                </c:pt>
                <c:pt idx="183">
                  <c:v>2.62608</c:v>
                </c:pt>
                <c:pt idx="184">
                  <c:v>2.7839100000000019</c:v>
                </c:pt>
                <c:pt idx="185">
                  <c:v>2.8270900000000001</c:v>
                </c:pt>
                <c:pt idx="186">
                  <c:v>2.8999099999999971</c:v>
                </c:pt>
                <c:pt idx="187">
                  <c:v>3.2316199999999982</c:v>
                </c:pt>
                <c:pt idx="188">
                  <c:v>2.9445300000000012</c:v>
                </c:pt>
                <c:pt idx="189">
                  <c:v>2.30179</c:v>
                </c:pt>
                <c:pt idx="190">
                  <c:v>2.22505</c:v>
                </c:pt>
                <c:pt idx="191">
                  <c:v>1.890750000000001</c:v>
                </c:pt>
                <c:pt idx="192">
                  <c:v>1.48278</c:v>
                </c:pt>
                <c:pt idx="193">
                  <c:v>1.5831299999999979</c:v>
                </c:pt>
                <c:pt idx="194">
                  <c:v>1.59639</c:v>
                </c:pt>
                <c:pt idx="195">
                  <c:v>1.52536</c:v>
                </c:pt>
                <c:pt idx="196">
                  <c:v>1.6870400000000001</c:v>
                </c:pt>
                <c:pt idx="197">
                  <c:v>2.1127999999999991</c:v>
                </c:pt>
                <c:pt idx="198">
                  <c:v>2.346249999999992</c:v>
                </c:pt>
                <c:pt idx="199">
                  <c:v>2.6198299999999981</c:v>
                </c:pt>
                <c:pt idx="200">
                  <c:v>3.258</c:v>
                </c:pt>
                <c:pt idx="201">
                  <c:v>3.2934300000000012</c:v>
                </c:pt>
                <c:pt idx="202">
                  <c:v>3.4689000000000001</c:v>
                </c:pt>
                <c:pt idx="203">
                  <c:v>3.4435100000000012</c:v>
                </c:pt>
                <c:pt idx="204">
                  <c:v>3.4097599999999981</c:v>
                </c:pt>
                <c:pt idx="205">
                  <c:v>3.32491</c:v>
                </c:pt>
                <c:pt idx="206">
                  <c:v>2.6780300000000001</c:v>
                </c:pt>
                <c:pt idx="207">
                  <c:v>1.8750800000000001</c:v>
                </c:pt>
                <c:pt idx="208">
                  <c:v>1.2319499999999981</c:v>
                </c:pt>
                <c:pt idx="209">
                  <c:v>1.31765</c:v>
                </c:pt>
                <c:pt idx="210">
                  <c:v>1.5762799999999999</c:v>
                </c:pt>
                <c:pt idx="211">
                  <c:v>2.2535200000000022</c:v>
                </c:pt>
                <c:pt idx="212">
                  <c:v>2.9764099999999938</c:v>
                </c:pt>
                <c:pt idx="213">
                  <c:v>2.0059399999999998</c:v>
                </c:pt>
                <c:pt idx="214">
                  <c:v>2.2168899999999971</c:v>
                </c:pt>
                <c:pt idx="215">
                  <c:v>2.0016499999999962</c:v>
                </c:pt>
                <c:pt idx="216">
                  <c:v>1.8176699999999979</c:v>
                </c:pt>
                <c:pt idx="217">
                  <c:v>2.7858700000000001</c:v>
                </c:pt>
                <c:pt idx="218">
                  <c:v>2.67523</c:v>
                </c:pt>
                <c:pt idx="219">
                  <c:v>3.3851300000000002</c:v>
                </c:pt>
                <c:pt idx="220">
                  <c:v>3.0353499999999971</c:v>
                </c:pt>
                <c:pt idx="221">
                  <c:v>2.9229399999999992</c:v>
                </c:pt>
                <c:pt idx="222">
                  <c:v>3.8195699999999961</c:v>
                </c:pt>
                <c:pt idx="223">
                  <c:v>3.6745000000000001</c:v>
                </c:pt>
                <c:pt idx="224">
                  <c:v>3.6908599999999971</c:v>
                </c:pt>
                <c:pt idx="225">
                  <c:v>3.9242599999999981</c:v>
                </c:pt>
                <c:pt idx="226">
                  <c:v>3.3402799999999981</c:v>
                </c:pt>
                <c:pt idx="227">
                  <c:v>1.9653999999999989</c:v>
                </c:pt>
                <c:pt idx="228">
                  <c:v>2.4169399999999981</c:v>
                </c:pt>
                <c:pt idx="229">
                  <c:v>2.6805200000000018</c:v>
                </c:pt>
                <c:pt idx="230">
                  <c:v>2.34782</c:v>
                </c:pt>
                <c:pt idx="231">
                  <c:v>4.0171399999999906</c:v>
                </c:pt>
                <c:pt idx="232">
                  <c:v>4.1549199999999846</c:v>
                </c:pt>
                <c:pt idx="233">
                  <c:v>4.3017099999999999</c:v>
                </c:pt>
                <c:pt idx="234">
                  <c:v>5.2828499999999998</c:v>
                </c:pt>
                <c:pt idx="235">
                  <c:v>1.56419</c:v>
                </c:pt>
                <c:pt idx="236">
                  <c:v>-0.15273999999999999</c:v>
                </c:pt>
                <c:pt idx="237">
                  <c:v>-0.96682000000000001</c:v>
                </c:pt>
                <c:pt idx="238">
                  <c:v>-1.6001099999999999</c:v>
                </c:pt>
                <c:pt idx="239">
                  <c:v>1.4502699999999979</c:v>
                </c:pt>
                <c:pt idx="240">
                  <c:v>2.3972599999999962</c:v>
                </c:pt>
                <c:pt idx="241">
                  <c:v>1.7810600000000001</c:v>
                </c:pt>
                <c:pt idx="242">
                  <c:v>1.2162299999999979</c:v>
                </c:pt>
                <c:pt idx="243">
                  <c:v>1.2044999999999979</c:v>
                </c:pt>
              </c:numCache>
            </c:numRef>
          </c:yVal>
          <c:smooth val="0"/>
        </c:ser>
        <c:ser>
          <c:idx val="1"/>
          <c:order val="1"/>
          <c:tx>
            <c:strRef>
              <c:f>CPIAUCSL!$D$16</c:f>
              <c:strCache>
                <c:ptCount val="1"/>
                <c:pt idx="0">
                  <c:v>GDP deflator</c:v>
                </c:pt>
              </c:strCache>
            </c:strRef>
          </c:tx>
          <c:spPr>
            <a:ln w="44450">
              <a:solidFill>
                <a:srgbClr val="CC0000"/>
              </a:solidFill>
            </a:ln>
            <a:effectLst>
              <a:outerShdw blurRad="50800" dist="38100" dir="2700000" algn="tl" rotWithShape="0">
                <a:prstClr val="black">
                  <a:alpha val="40000"/>
                </a:prstClr>
              </a:outerShdw>
            </a:effectLst>
          </c:spPr>
          <c:marker>
            <c:symbol val="none"/>
          </c:marker>
          <c:xVal>
            <c:numRef>
              <c:f>CPIAUCSL!$B$17:$B$260</c:f>
              <c:numCache>
                <c:formatCode>0.00</c:formatCode>
                <c:ptCount val="244"/>
                <c:pt idx="0">
                  <c:v>1950</c:v>
                </c:pt>
                <c:pt idx="1">
                  <c:v>1950.25</c:v>
                </c:pt>
                <c:pt idx="2">
                  <c:v>1950.5</c:v>
                </c:pt>
                <c:pt idx="3">
                  <c:v>1950.75</c:v>
                </c:pt>
                <c:pt idx="4">
                  <c:v>1951</c:v>
                </c:pt>
                <c:pt idx="5">
                  <c:v>1951.25</c:v>
                </c:pt>
                <c:pt idx="6">
                  <c:v>1951.5</c:v>
                </c:pt>
                <c:pt idx="7">
                  <c:v>1951.75</c:v>
                </c:pt>
                <c:pt idx="8">
                  <c:v>1952</c:v>
                </c:pt>
                <c:pt idx="9">
                  <c:v>1952.25</c:v>
                </c:pt>
                <c:pt idx="10">
                  <c:v>1952.5</c:v>
                </c:pt>
                <c:pt idx="11">
                  <c:v>1952.75</c:v>
                </c:pt>
                <c:pt idx="12">
                  <c:v>1953</c:v>
                </c:pt>
                <c:pt idx="13">
                  <c:v>1953.25</c:v>
                </c:pt>
                <c:pt idx="14">
                  <c:v>1953.5</c:v>
                </c:pt>
                <c:pt idx="15">
                  <c:v>1953.75</c:v>
                </c:pt>
                <c:pt idx="16">
                  <c:v>1954</c:v>
                </c:pt>
                <c:pt idx="17">
                  <c:v>1954.25</c:v>
                </c:pt>
                <c:pt idx="18">
                  <c:v>1954.5</c:v>
                </c:pt>
                <c:pt idx="19">
                  <c:v>1954.75</c:v>
                </c:pt>
                <c:pt idx="20">
                  <c:v>1955</c:v>
                </c:pt>
                <c:pt idx="21">
                  <c:v>1955.25</c:v>
                </c:pt>
                <c:pt idx="22">
                  <c:v>1955.5</c:v>
                </c:pt>
                <c:pt idx="23">
                  <c:v>1955.75</c:v>
                </c:pt>
                <c:pt idx="24">
                  <c:v>1956</c:v>
                </c:pt>
                <c:pt idx="25">
                  <c:v>1956.25</c:v>
                </c:pt>
                <c:pt idx="26">
                  <c:v>1956.5</c:v>
                </c:pt>
                <c:pt idx="27">
                  <c:v>1956.75</c:v>
                </c:pt>
                <c:pt idx="28">
                  <c:v>1957</c:v>
                </c:pt>
                <c:pt idx="29">
                  <c:v>1957.25</c:v>
                </c:pt>
                <c:pt idx="30">
                  <c:v>1957.5</c:v>
                </c:pt>
                <c:pt idx="31">
                  <c:v>1957.75</c:v>
                </c:pt>
                <c:pt idx="32">
                  <c:v>1958</c:v>
                </c:pt>
                <c:pt idx="33">
                  <c:v>1958.25</c:v>
                </c:pt>
                <c:pt idx="34">
                  <c:v>1958.5</c:v>
                </c:pt>
                <c:pt idx="35">
                  <c:v>1958.75</c:v>
                </c:pt>
                <c:pt idx="36">
                  <c:v>1959</c:v>
                </c:pt>
                <c:pt idx="37">
                  <c:v>1959.25</c:v>
                </c:pt>
                <c:pt idx="38">
                  <c:v>1959.5</c:v>
                </c:pt>
                <c:pt idx="39">
                  <c:v>1959.75</c:v>
                </c:pt>
                <c:pt idx="40">
                  <c:v>1960</c:v>
                </c:pt>
                <c:pt idx="41">
                  <c:v>1960.25</c:v>
                </c:pt>
                <c:pt idx="42">
                  <c:v>1960.5</c:v>
                </c:pt>
                <c:pt idx="43">
                  <c:v>1960.75</c:v>
                </c:pt>
                <c:pt idx="44">
                  <c:v>1961</c:v>
                </c:pt>
                <c:pt idx="45">
                  <c:v>1961.25</c:v>
                </c:pt>
                <c:pt idx="46">
                  <c:v>1961.5</c:v>
                </c:pt>
                <c:pt idx="47">
                  <c:v>1961.75</c:v>
                </c:pt>
                <c:pt idx="48">
                  <c:v>1962</c:v>
                </c:pt>
                <c:pt idx="49">
                  <c:v>1962.25</c:v>
                </c:pt>
                <c:pt idx="50">
                  <c:v>1962.5</c:v>
                </c:pt>
                <c:pt idx="51">
                  <c:v>1962.75</c:v>
                </c:pt>
                <c:pt idx="52">
                  <c:v>1963</c:v>
                </c:pt>
                <c:pt idx="53">
                  <c:v>1963.25</c:v>
                </c:pt>
                <c:pt idx="54">
                  <c:v>1963.5</c:v>
                </c:pt>
                <c:pt idx="55">
                  <c:v>1963.75</c:v>
                </c:pt>
                <c:pt idx="56">
                  <c:v>1964</c:v>
                </c:pt>
                <c:pt idx="57">
                  <c:v>1964.25</c:v>
                </c:pt>
                <c:pt idx="58">
                  <c:v>1964.5</c:v>
                </c:pt>
                <c:pt idx="59">
                  <c:v>1964.75</c:v>
                </c:pt>
                <c:pt idx="60">
                  <c:v>1965</c:v>
                </c:pt>
                <c:pt idx="61">
                  <c:v>1965.25</c:v>
                </c:pt>
                <c:pt idx="62">
                  <c:v>1965.5</c:v>
                </c:pt>
                <c:pt idx="63">
                  <c:v>1965.75</c:v>
                </c:pt>
                <c:pt idx="64">
                  <c:v>1966</c:v>
                </c:pt>
                <c:pt idx="65">
                  <c:v>1966.25</c:v>
                </c:pt>
                <c:pt idx="66">
                  <c:v>1966.5</c:v>
                </c:pt>
                <c:pt idx="67">
                  <c:v>1966.75</c:v>
                </c:pt>
                <c:pt idx="68">
                  <c:v>1967</c:v>
                </c:pt>
                <c:pt idx="69">
                  <c:v>1967.25</c:v>
                </c:pt>
                <c:pt idx="70">
                  <c:v>1967.5</c:v>
                </c:pt>
                <c:pt idx="71">
                  <c:v>1967.75</c:v>
                </c:pt>
                <c:pt idx="72">
                  <c:v>1968</c:v>
                </c:pt>
                <c:pt idx="73">
                  <c:v>1968.25</c:v>
                </c:pt>
                <c:pt idx="74">
                  <c:v>1968.5</c:v>
                </c:pt>
                <c:pt idx="75">
                  <c:v>1968.75</c:v>
                </c:pt>
                <c:pt idx="76">
                  <c:v>1969</c:v>
                </c:pt>
                <c:pt idx="77">
                  <c:v>1969.25</c:v>
                </c:pt>
                <c:pt idx="78">
                  <c:v>1969.5</c:v>
                </c:pt>
                <c:pt idx="79">
                  <c:v>1969.75</c:v>
                </c:pt>
                <c:pt idx="80">
                  <c:v>1970</c:v>
                </c:pt>
                <c:pt idx="81">
                  <c:v>1970.25</c:v>
                </c:pt>
                <c:pt idx="82">
                  <c:v>1970.5</c:v>
                </c:pt>
                <c:pt idx="83">
                  <c:v>1970.75</c:v>
                </c:pt>
                <c:pt idx="84">
                  <c:v>1971</c:v>
                </c:pt>
                <c:pt idx="85">
                  <c:v>1971.25</c:v>
                </c:pt>
                <c:pt idx="86">
                  <c:v>1971.5</c:v>
                </c:pt>
                <c:pt idx="87">
                  <c:v>1971.75</c:v>
                </c:pt>
                <c:pt idx="88">
                  <c:v>1972</c:v>
                </c:pt>
                <c:pt idx="89">
                  <c:v>1972.25</c:v>
                </c:pt>
                <c:pt idx="90">
                  <c:v>1972.5</c:v>
                </c:pt>
                <c:pt idx="91">
                  <c:v>1972.75</c:v>
                </c:pt>
                <c:pt idx="92">
                  <c:v>1973</c:v>
                </c:pt>
                <c:pt idx="93">
                  <c:v>1973.25</c:v>
                </c:pt>
                <c:pt idx="94">
                  <c:v>1973.5</c:v>
                </c:pt>
                <c:pt idx="95">
                  <c:v>1973.75</c:v>
                </c:pt>
                <c:pt idx="96">
                  <c:v>1974</c:v>
                </c:pt>
                <c:pt idx="97">
                  <c:v>1974.25</c:v>
                </c:pt>
                <c:pt idx="98">
                  <c:v>1974.5</c:v>
                </c:pt>
                <c:pt idx="99">
                  <c:v>1974.75</c:v>
                </c:pt>
                <c:pt idx="100">
                  <c:v>1975</c:v>
                </c:pt>
                <c:pt idx="101">
                  <c:v>1975.25</c:v>
                </c:pt>
                <c:pt idx="102">
                  <c:v>1975.5</c:v>
                </c:pt>
                <c:pt idx="103">
                  <c:v>1975.75</c:v>
                </c:pt>
                <c:pt idx="104">
                  <c:v>1976</c:v>
                </c:pt>
                <c:pt idx="105">
                  <c:v>1976.25</c:v>
                </c:pt>
                <c:pt idx="106">
                  <c:v>1976.5</c:v>
                </c:pt>
                <c:pt idx="107">
                  <c:v>1976.75</c:v>
                </c:pt>
                <c:pt idx="108">
                  <c:v>1977</c:v>
                </c:pt>
                <c:pt idx="109">
                  <c:v>1977.25</c:v>
                </c:pt>
                <c:pt idx="110">
                  <c:v>1977.5</c:v>
                </c:pt>
                <c:pt idx="111">
                  <c:v>1977.75</c:v>
                </c:pt>
                <c:pt idx="112">
                  <c:v>1978</c:v>
                </c:pt>
                <c:pt idx="113">
                  <c:v>1978.25</c:v>
                </c:pt>
                <c:pt idx="114">
                  <c:v>1978.5</c:v>
                </c:pt>
                <c:pt idx="115">
                  <c:v>1978.75</c:v>
                </c:pt>
                <c:pt idx="116">
                  <c:v>1979</c:v>
                </c:pt>
                <c:pt idx="117">
                  <c:v>1979.25</c:v>
                </c:pt>
                <c:pt idx="118">
                  <c:v>1979.5</c:v>
                </c:pt>
                <c:pt idx="119">
                  <c:v>1979.75</c:v>
                </c:pt>
                <c:pt idx="120">
                  <c:v>1980</c:v>
                </c:pt>
                <c:pt idx="121">
                  <c:v>1980.25</c:v>
                </c:pt>
                <c:pt idx="122">
                  <c:v>1980.5</c:v>
                </c:pt>
                <c:pt idx="123">
                  <c:v>1980.75</c:v>
                </c:pt>
                <c:pt idx="124">
                  <c:v>1981</c:v>
                </c:pt>
                <c:pt idx="125">
                  <c:v>1981.25</c:v>
                </c:pt>
                <c:pt idx="126">
                  <c:v>1981.5</c:v>
                </c:pt>
                <c:pt idx="127">
                  <c:v>1981.75</c:v>
                </c:pt>
                <c:pt idx="128">
                  <c:v>1982</c:v>
                </c:pt>
                <c:pt idx="129">
                  <c:v>1982.25</c:v>
                </c:pt>
                <c:pt idx="130">
                  <c:v>1982.5</c:v>
                </c:pt>
                <c:pt idx="131">
                  <c:v>1982.75</c:v>
                </c:pt>
                <c:pt idx="132">
                  <c:v>1983</c:v>
                </c:pt>
                <c:pt idx="133">
                  <c:v>1983.25</c:v>
                </c:pt>
                <c:pt idx="134">
                  <c:v>1983.5</c:v>
                </c:pt>
                <c:pt idx="135">
                  <c:v>1983.75</c:v>
                </c:pt>
                <c:pt idx="136">
                  <c:v>1984</c:v>
                </c:pt>
                <c:pt idx="137">
                  <c:v>1984.25</c:v>
                </c:pt>
                <c:pt idx="138">
                  <c:v>1984.5</c:v>
                </c:pt>
                <c:pt idx="139">
                  <c:v>1984.75</c:v>
                </c:pt>
                <c:pt idx="140">
                  <c:v>1985</c:v>
                </c:pt>
                <c:pt idx="141">
                  <c:v>1985.25</c:v>
                </c:pt>
                <c:pt idx="142">
                  <c:v>1985.5</c:v>
                </c:pt>
                <c:pt idx="143">
                  <c:v>1985.75</c:v>
                </c:pt>
                <c:pt idx="144">
                  <c:v>1986</c:v>
                </c:pt>
                <c:pt idx="145">
                  <c:v>1986.25</c:v>
                </c:pt>
                <c:pt idx="146">
                  <c:v>1986.5</c:v>
                </c:pt>
                <c:pt idx="147">
                  <c:v>1986.75</c:v>
                </c:pt>
                <c:pt idx="148">
                  <c:v>1987</c:v>
                </c:pt>
                <c:pt idx="149">
                  <c:v>1987.25</c:v>
                </c:pt>
                <c:pt idx="150">
                  <c:v>1987.5</c:v>
                </c:pt>
                <c:pt idx="151">
                  <c:v>1987.75</c:v>
                </c:pt>
                <c:pt idx="152">
                  <c:v>1988</c:v>
                </c:pt>
                <c:pt idx="153">
                  <c:v>1988.25</c:v>
                </c:pt>
                <c:pt idx="154">
                  <c:v>1988.5</c:v>
                </c:pt>
                <c:pt idx="155">
                  <c:v>1988.75</c:v>
                </c:pt>
                <c:pt idx="156">
                  <c:v>1989</c:v>
                </c:pt>
                <c:pt idx="157">
                  <c:v>1989.25</c:v>
                </c:pt>
                <c:pt idx="158">
                  <c:v>1989.5</c:v>
                </c:pt>
                <c:pt idx="159">
                  <c:v>1989.75</c:v>
                </c:pt>
                <c:pt idx="160">
                  <c:v>1990</c:v>
                </c:pt>
                <c:pt idx="161">
                  <c:v>1990.25</c:v>
                </c:pt>
                <c:pt idx="162">
                  <c:v>1990.5</c:v>
                </c:pt>
                <c:pt idx="163">
                  <c:v>1990.75</c:v>
                </c:pt>
                <c:pt idx="164">
                  <c:v>1991</c:v>
                </c:pt>
                <c:pt idx="165">
                  <c:v>1991.25</c:v>
                </c:pt>
                <c:pt idx="166">
                  <c:v>1991.5</c:v>
                </c:pt>
                <c:pt idx="167">
                  <c:v>1991.75</c:v>
                </c:pt>
                <c:pt idx="168">
                  <c:v>1992</c:v>
                </c:pt>
                <c:pt idx="169">
                  <c:v>1992.25</c:v>
                </c:pt>
                <c:pt idx="170">
                  <c:v>1992.5</c:v>
                </c:pt>
                <c:pt idx="171">
                  <c:v>1992.75</c:v>
                </c:pt>
                <c:pt idx="172">
                  <c:v>1993</c:v>
                </c:pt>
                <c:pt idx="173">
                  <c:v>1993.25</c:v>
                </c:pt>
                <c:pt idx="174">
                  <c:v>1993.5</c:v>
                </c:pt>
                <c:pt idx="175">
                  <c:v>1993.75</c:v>
                </c:pt>
                <c:pt idx="176">
                  <c:v>1994</c:v>
                </c:pt>
                <c:pt idx="177">
                  <c:v>1994.25</c:v>
                </c:pt>
                <c:pt idx="178">
                  <c:v>1994.5</c:v>
                </c:pt>
                <c:pt idx="179">
                  <c:v>1994.75</c:v>
                </c:pt>
                <c:pt idx="180">
                  <c:v>1995</c:v>
                </c:pt>
                <c:pt idx="181">
                  <c:v>1995.25</c:v>
                </c:pt>
                <c:pt idx="182">
                  <c:v>1995.5</c:v>
                </c:pt>
                <c:pt idx="183">
                  <c:v>1995.75</c:v>
                </c:pt>
                <c:pt idx="184">
                  <c:v>1996</c:v>
                </c:pt>
                <c:pt idx="185">
                  <c:v>1996.25</c:v>
                </c:pt>
                <c:pt idx="186">
                  <c:v>1996.5</c:v>
                </c:pt>
                <c:pt idx="187">
                  <c:v>1996.75</c:v>
                </c:pt>
                <c:pt idx="188">
                  <c:v>1997</c:v>
                </c:pt>
                <c:pt idx="189">
                  <c:v>1997.25</c:v>
                </c:pt>
                <c:pt idx="190">
                  <c:v>1997.5</c:v>
                </c:pt>
                <c:pt idx="191">
                  <c:v>1997.75</c:v>
                </c:pt>
                <c:pt idx="192">
                  <c:v>1998</c:v>
                </c:pt>
                <c:pt idx="193">
                  <c:v>1998.25</c:v>
                </c:pt>
                <c:pt idx="194">
                  <c:v>1998.5</c:v>
                </c:pt>
                <c:pt idx="195">
                  <c:v>1998.75</c:v>
                </c:pt>
                <c:pt idx="196">
                  <c:v>1999</c:v>
                </c:pt>
                <c:pt idx="197">
                  <c:v>1999.25</c:v>
                </c:pt>
                <c:pt idx="198">
                  <c:v>1999.5</c:v>
                </c:pt>
                <c:pt idx="199">
                  <c:v>1999.75</c:v>
                </c:pt>
                <c:pt idx="200">
                  <c:v>2000</c:v>
                </c:pt>
                <c:pt idx="201">
                  <c:v>2000.25</c:v>
                </c:pt>
                <c:pt idx="202">
                  <c:v>2000.5</c:v>
                </c:pt>
                <c:pt idx="203">
                  <c:v>2000.75</c:v>
                </c:pt>
                <c:pt idx="204">
                  <c:v>2001</c:v>
                </c:pt>
                <c:pt idx="205">
                  <c:v>2001.25</c:v>
                </c:pt>
                <c:pt idx="206">
                  <c:v>2001.5</c:v>
                </c:pt>
                <c:pt idx="207">
                  <c:v>2001.75</c:v>
                </c:pt>
                <c:pt idx="208">
                  <c:v>2002</c:v>
                </c:pt>
                <c:pt idx="209">
                  <c:v>2002.25</c:v>
                </c:pt>
                <c:pt idx="210">
                  <c:v>2002.5</c:v>
                </c:pt>
                <c:pt idx="211">
                  <c:v>2002.75</c:v>
                </c:pt>
                <c:pt idx="212">
                  <c:v>2003</c:v>
                </c:pt>
                <c:pt idx="213">
                  <c:v>2003.25</c:v>
                </c:pt>
                <c:pt idx="214">
                  <c:v>2003.5</c:v>
                </c:pt>
                <c:pt idx="215">
                  <c:v>2003.75</c:v>
                </c:pt>
                <c:pt idx="216">
                  <c:v>2004</c:v>
                </c:pt>
                <c:pt idx="217">
                  <c:v>2004.25</c:v>
                </c:pt>
                <c:pt idx="218">
                  <c:v>2004.5</c:v>
                </c:pt>
                <c:pt idx="219">
                  <c:v>2004.75</c:v>
                </c:pt>
                <c:pt idx="220">
                  <c:v>2005</c:v>
                </c:pt>
                <c:pt idx="221">
                  <c:v>2005.25</c:v>
                </c:pt>
                <c:pt idx="222">
                  <c:v>2005.5</c:v>
                </c:pt>
                <c:pt idx="223">
                  <c:v>2005.75</c:v>
                </c:pt>
                <c:pt idx="224">
                  <c:v>2006</c:v>
                </c:pt>
                <c:pt idx="225">
                  <c:v>2006.25</c:v>
                </c:pt>
                <c:pt idx="226">
                  <c:v>2006.5</c:v>
                </c:pt>
                <c:pt idx="227">
                  <c:v>2006.75</c:v>
                </c:pt>
                <c:pt idx="228">
                  <c:v>2007</c:v>
                </c:pt>
                <c:pt idx="229">
                  <c:v>2007.25</c:v>
                </c:pt>
                <c:pt idx="230">
                  <c:v>2007.5</c:v>
                </c:pt>
                <c:pt idx="231">
                  <c:v>2007.75</c:v>
                </c:pt>
                <c:pt idx="232">
                  <c:v>2008</c:v>
                </c:pt>
                <c:pt idx="233">
                  <c:v>2008.25</c:v>
                </c:pt>
                <c:pt idx="234">
                  <c:v>2008.5</c:v>
                </c:pt>
                <c:pt idx="235">
                  <c:v>2008.75</c:v>
                </c:pt>
                <c:pt idx="236">
                  <c:v>2009</c:v>
                </c:pt>
                <c:pt idx="237">
                  <c:v>2009.25</c:v>
                </c:pt>
                <c:pt idx="238">
                  <c:v>2009.5</c:v>
                </c:pt>
                <c:pt idx="239">
                  <c:v>2009.75</c:v>
                </c:pt>
                <c:pt idx="240">
                  <c:v>2010</c:v>
                </c:pt>
                <c:pt idx="241">
                  <c:v>2010.25</c:v>
                </c:pt>
                <c:pt idx="242">
                  <c:v>2010.5</c:v>
                </c:pt>
                <c:pt idx="243">
                  <c:v>2010.75</c:v>
                </c:pt>
              </c:numCache>
            </c:numRef>
          </c:xVal>
          <c:yVal>
            <c:numRef>
              <c:f>CPIAUCSL!$D$17:$D$260</c:f>
              <c:numCache>
                <c:formatCode>0.0</c:formatCode>
                <c:ptCount val="244"/>
                <c:pt idx="0">
                  <c:v>-1.8237699999999979</c:v>
                </c:pt>
                <c:pt idx="1">
                  <c:v>-0.47619</c:v>
                </c:pt>
                <c:pt idx="2">
                  <c:v>2.2211400000000001</c:v>
                </c:pt>
                <c:pt idx="3">
                  <c:v>4.2334700000000014</c:v>
                </c:pt>
                <c:pt idx="4">
                  <c:v>8.3420300000000047</c:v>
                </c:pt>
                <c:pt idx="5">
                  <c:v>8.6956500000000005</c:v>
                </c:pt>
                <c:pt idx="6">
                  <c:v>6.4914800000000001</c:v>
                </c:pt>
                <c:pt idx="7">
                  <c:v>5.5862600000000038</c:v>
                </c:pt>
                <c:pt idx="8">
                  <c:v>1.7724100000000009</c:v>
                </c:pt>
                <c:pt idx="9">
                  <c:v>1.25678</c:v>
                </c:pt>
                <c:pt idx="10">
                  <c:v>2.3464899999999962</c:v>
                </c:pt>
                <c:pt idx="11">
                  <c:v>1.49451</c:v>
                </c:pt>
                <c:pt idx="12">
                  <c:v>1.5774900000000001</c:v>
                </c:pt>
                <c:pt idx="13">
                  <c:v>1.6192</c:v>
                </c:pt>
                <c:pt idx="14">
                  <c:v>0.87222</c:v>
                </c:pt>
                <c:pt idx="15">
                  <c:v>0.81391999999999998</c:v>
                </c:pt>
                <c:pt idx="16">
                  <c:v>1.1057299999999981</c:v>
                </c:pt>
                <c:pt idx="17">
                  <c:v>0.97960000000000003</c:v>
                </c:pt>
                <c:pt idx="18">
                  <c:v>0.74733000000000005</c:v>
                </c:pt>
                <c:pt idx="19">
                  <c:v>0.78886000000000001</c:v>
                </c:pt>
                <c:pt idx="20">
                  <c:v>0.96460999999999997</c:v>
                </c:pt>
                <c:pt idx="21">
                  <c:v>1.30165</c:v>
                </c:pt>
                <c:pt idx="22">
                  <c:v>1.894310000000001</c:v>
                </c:pt>
                <c:pt idx="23">
                  <c:v>2.6476700000000002</c:v>
                </c:pt>
                <c:pt idx="24">
                  <c:v>3.1704499999999971</c:v>
                </c:pt>
                <c:pt idx="25">
                  <c:v>3.35778</c:v>
                </c:pt>
                <c:pt idx="26">
                  <c:v>3.9167299999999972</c:v>
                </c:pt>
                <c:pt idx="27">
                  <c:v>3.2882600000000002</c:v>
                </c:pt>
                <c:pt idx="28">
                  <c:v>3.7041400000000002</c:v>
                </c:pt>
                <c:pt idx="29">
                  <c:v>3.8057799999999982</c:v>
                </c:pt>
                <c:pt idx="30">
                  <c:v>3.1090800000000001</c:v>
                </c:pt>
                <c:pt idx="31">
                  <c:v>2.7164199999999972</c:v>
                </c:pt>
                <c:pt idx="32">
                  <c:v>2.4058699999999962</c:v>
                </c:pt>
                <c:pt idx="33">
                  <c:v>2.00542</c:v>
                </c:pt>
                <c:pt idx="34">
                  <c:v>2.0270600000000001</c:v>
                </c:pt>
                <c:pt idx="35">
                  <c:v>2.50421</c:v>
                </c:pt>
                <c:pt idx="36">
                  <c:v>1.53291</c:v>
                </c:pt>
                <c:pt idx="37">
                  <c:v>1.3402000000000001</c:v>
                </c:pt>
                <c:pt idx="38">
                  <c:v>0.99063999999999997</c:v>
                </c:pt>
                <c:pt idx="39">
                  <c:v>0.93667999999999996</c:v>
                </c:pt>
                <c:pt idx="40">
                  <c:v>1.225319999999998</c:v>
                </c:pt>
                <c:pt idx="41">
                  <c:v>1.44817</c:v>
                </c:pt>
                <c:pt idx="42">
                  <c:v>1.53678</c:v>
                </c:pt>
                <c:pt idx="43">
                  <c:v>1.39469</c:v>
                </c:pt>
                <c:pt idx="44">
                  <c:v>1.1996800000000001</c:v>
                </c:pt>
                <c:pt idx="45">
                  <c:v>1.10429</c:v>
                </c:pt>
                <c:pt idx="46">
                  <c:v>1.0465899999999999</c:v>
                </c:pt>
                <c:pt idx="47">
                  <c:v>1.1132500000000001</c:v>
                </c:pt>
                <c:pt idx="48">
                  <c:v>1.47915</c:v>
                </c:pt>
                <c:pt idx="49">
                  <c:v>1.39059</c:v>
                </c:pt>
                <c:pt idx="50">
                  <c:v>1.32257</c:v>
                </c:pt>
                <c:pt idx="51">
                  <c:v>1.29155</c:v>
                </c:pt>
                <c:pt idx="52">
                  <c:v>0.92612000000000005</c:v>
                </c:pt>
                <c:pt idx="53">
                  <c:v>0.98265999999999998</c:v>
                </c:pt>
                <c:pt idx="54">
                  <c:v>0.93835000000000002</c:v>
                </c:pt>
                <c:pt idx="55">
                  <c:v>1.390050000000002</c:v>
                </c:pt>
                <c:pt idx="56">
                  <c:v>1.4598499999999981</c:v>
                </c:pt>
                <c:pt idx="57">
                  <c:v>1.5350999999999979</c:v>
                </c:pt>
                <c:pt idx="58">
                  <c:v>1.7398100000000001</c:v>
                </c:pt>
                <c:pt idx="59">
                  <c:v>1.463769999999998</c:v>
                </c:pt>
                <c:pt idx="60">
                  <c:v>1.6700900000000001</c:v>
                </c:pt>
                <c:pt idx="61">
                  <c:v>1.83477</c:v>
                </c:pt>
                <c:pt idx="62">
                  <c:v>1.8019399999999981</c:v>
                </c:pt>
                <c:pt idx="63">
                  <c:v>1.9556999999999991</c:v>
                </c:pt>
                <c:pt idx="64">
                  <c:v>2.1025999999999998</c:v>
                </c:pt>
                <c:pt idx="65">
                  <c:v>2.5364899999999961</c:v>
                </c:pt>
                <c:pt idx="66">
                  <c:v>3.2141600000000001</c:v>
                </c:pt>
                <c:pt idx="67">
                  <c:v>3.4975800000000001</c:v>
                </c:pt>
                <c:pt idx="68">
                  <c:v>3.3018199999999962</c:v>
                </c:pt>
                <c:pt idx="69">
                  <c:v>2.97438</c:v>
                </c:pt>
                <c:pt idx="70">
                  <c:v>2.9197399999999991</c:v>
                </c:pt>
                <c:pt idx="71">
                  <c:v>3.10981</c:v>
                </c:pt>
                <c:pt idx="72">
                  <c:v>3.7617400000000001</c:v>
                </c:pt>
                <c:pt idx="73">
                  <c:v>4.2898000000000014</c:v>
                </c:pt>
                <c:pt idx="74">
                  <c:v>4.3002099999999999</c:v>
                </c:pt>
                <c:pt idx="75">
                  <c:v>4.6127299999999947</c:v>
                </c:pt>
                <c:pt idx="76">
                  <c:v>4.5582600000000024</c:v>
                </c:pt>
                <c:pt idx="77">
                  <c:v>4.8080400000000001</c:v>
                </c:pt>
                <c:pt idx="78">
                  <c:v>5.2679199999999886</c:v>
                </c:pt>
                <c:pt idx="79">
                  <c:v>5.1501799999999918</c:v>
                </c:pt>
                <c:pt idx="80">
                  <c:v>5.5432900000000016</c:v>
                </c:pt>
                <c:pt idx="81">
                  <c:v>5.6427699999999996</c:v>
                </c:pt>
                <c:pt idx="82">
                  <c:v>4.9742000000000024</c:v>
                </c:pt>
                <c:pt idx="83">
                  <c:v>4.9615900000000002</c:v>
                </c:pt>
                <c:pt idx="84">
                  <c:v>5.0596400000000017</c:v>
                </c:pt>
                <c:pt idx="85">
                  <c:v>4.9822500000000014</c:v>
                </c:pt>
                <c:pt idx="86">
                  <c:v>5.2094900000000024</c:v>
                </c:pt>
                <c:pt idx="87">
                  <c:v>4.7149199999999887</c:v>
                </c:pt>
                <c:pt idx="88">
                  <c:v>4.75223</c:v>
                </c:pt>
                <c:pt idx="89">
                  <c:v>4.0066100000000002</c:v>
                </c:pt>
                <c:pt idx="90">
                  <c:v>3.9666799999999971</c:v>
                </c:pt>
                <c:pt idx="91">
                  <c:v>4.4948999999999986</c:v>
                </c:pt>
                <c:pt idx="92">
                  <c:v>4.1183399999999946</c:v>
                </c:pt>
                <c:pt idx="93">
                  <c:v>5.1111399999999918</c:v>
                </c:pt>
                <c:pt idx="94">
                  <c:v>6.1329899999999906</c:v>
                </c:pt>
                <c:pt idx="95">
                  <c:v>6.8255699999999946</c:v>
                </c:pt>
                <c:pt idx="96">
                  <c:v>7.6077399999999917</c:v>
                </c:pt>
                <c:pt idx="97">
                  <c:v>8.4951800000000048</c:v>
                </c:pt>
                <c:pt idx="98">
                  <c:v>9.5710200000000007</c:v>
                </c:pt>
                <c:pt idx="99">
                  <c:v>10.654859999999999</c:v>
                </c:pt>
                <c:pt idx="100">
                  <c:v>11.085090000000021</c:v>
                </c:pt>
                <c:pt idx="101">
                  <c:v>10.110720000000001</c:v>
                </c:pt>
                <c:pt idx="102">
                  <c:v>8.9378300000000017</c:v>
                </c:pt>
                <c:pt idx="103">
                  <c:v>7.6468600000000002</c:v>
                </c:pt>
                <c:pt idx="104">
                  <c:v>6.3491099999999996</c:v>
                </c:pt>
                <c:pt idx="105">
                  <c:v>5.9067900000000044</c:v>
                </c:pt>
                <c:pt idx="106">
                  <c:v>5.3790500000000003</c:v>
                </c:pt>
                <c:pt idx="107">
                  <c:v>5.4221199999999907</c:v>
                </c:pt>
                <c:pt idx="108">
                  <c:v>6.0447600000000001</c:v>
                </c:pt>
                <c:pt idx="109">
                  <c:v>6.4244699999999986</c:v>
                </c:pt>
                <c:pt idx="110">
                  <c:v>6.2796200000000066</c:v>
                </c:pt>
                <c:pt idx="111">
                  <c:v>6.6804399999999946</c:v>
                </c:pt>
                <c:pt idx="112">
                  <c:v>6.4506500000000004</c:v>
                </c:pt>
                <c:pt idx="113">
                  <c:v>6.88605</c:v>
                </c:pt>
                <c:pt idx="114">
                  <c:v>7.3547299999999947</c:v>
                </c:pt>
                <c:pt idx="115">
                  <c:v>7.2692100000000002</c:v>
                </c:pt>
                <c:pt idx="116">
                  <c:v>7.6096900000000014</c:v>
                </c:pt>
                <c:pt idx="117">
                  <c:v>8.26919</c:v>
                </c:pt>
                <c:pt idx="118">
                  <c:v>8.8050900000000158</c:v>
                </c:pt>
                <c:pt idx="119">
                  <c:v>8.7024600000000003</c:v>
                </c:pt>
                <c:pt idx="120">
                  <c:v>9.0416700000000017</c:v>
                </c:pt>
                <c:pt idx="121">
                  <c:v>8.7986199999999997</c:v>
                </c:pt>
                <c:pt idx="122">
                  <c:v>8.9284500000000016</c:v>
                </c:pt>
                <c:pt idx="123">
                  <c:v>9.7353599999999982</c:v>
                </c:pt>
                <c:pt idx="124">
                  <c:v>10.20063</c:v>
                </c:pt>
                <c:pt idx="125">
                  <c:v>9.8266800000000067</c:v>
                </c:pt>
                <c:pt idx="126">
                  <c:v>9.2709699999999984</c:v>
                </c:pt>
                <c:pt idx="127">
                  <c:v>8.2642099999999985</c:v>
                </c:pt>
                <c:pt idx="128">
                  <c:v>7.0205499999999974</c:v>
                </c:pt>
                <c:pt idx="129">
                  <c:v>6.3049299999999917</c:v>
                </c:pt>
                <c:pt idx="130">
                  <c:v>5.9428700000000001</c:v>
                </c:pt>
                <c:pt idx="131">
                  <c:v>5.1746600000000003</c:v>
                </c:pt>
                <c:pt idx="132">
                  <c:v>4.6068999999999987</c:v>
                </c:pt>
                <c:pt idx="133">
                  <c:v>4.1120799999999917</c:v>
                </c:pt>
                <c:pt idx="134">
                  <c:v>3.6978599999999981</c:v>
                </c:pt>
                <c:pt idx="135">
                  <c:v>3.3373499999999972</c:v>
                </c:pt>
                <c:pt idx="136">
                  <c:v>3.8062599999999929</c:v>
                </c:pt>
                <c:pt idx="137">
                  <c:v>3.9356999999999971</c:v>
                </c:pt>
                <c:pt idx="138">
                  <c:v>3.7128499999999929</c:v>
                </c:pt>
                <c:pt idx="139">
                  <c:v>3.6154699999999962</c:v>
                </c:pt>
                <c:pt idx="140">
                  <c:v>3.4515999999999991</c:v>
                </c:pt>
                <c:pt idx="141">
                  <c:v>3.1569599999999971</c:v>
                </c:pt>
                <c:pt idx="142">
                  <c:v>2.7553300000000012</c:v>
                </c:pt>
                <c:pt idx="143">
                  <c:v>2.7709300000000008</c:v>
                </c:pt>
                <c:pt idx="144">
                  <c:v>2.1609900000000022</c:v>
                </c:pt>
                <c:pt idx="145">
                  <c:v>2.11782</c:v>
                </c:pt>
                <c:pt idx="146">
                  <c:v>2.2793999999999999</c:v>
                </c:pt>
                <c:pt idx="147">
                  <c:v>2.29678</c:v>
                </c:pt>
                <c:pt idx="148">
                  <c:v>2.7274300000000018</c:v>
                </c:pt>
                <c:pt idx="149">
                  <c:v>2.7721100000000001</c:v>
                </c:pt>
                <c:pt idx="150">
                  <c:v>2.9925999999999982</c:v>
                </c:pt>
                <c:pt idx="151">
                  <c:v>3.0891300000000008</c:v>
                </c:pt>
                <c:pt idx="152">
                  <c:v>2.9748099999999962</c:v>
                </c:pt>
                <c:pt idx="153">
                  <c:v>3.3518899999999938</c:v>
                </c:pt>
                <c:pt idx="154">
                  <c:v>3.7043900000000018</c:v>
                </c:pt>
                <c:pt idx="155">
                  <c:v>3.6960699999999962</c:v>
                </c:pt>
                <c:pt idx="156">
                  <c:v>4.0174499999999984</c:v>
                </c:pt>
                <c:pt idx="157">
                  <c:v>4.0641099999999906</c:v>
                </c:pt>
                <c:pt idx="158">
                  <c:v>3.5779999999999998</c:v>
                </c:pt>
                <c:pt idx="159">
                  <c:v>3.4788999999999981</c:v>
                </c:pt>
                <c:pt idx="160">
                  <c:v>3.5564499999999919</c:v>
                </c:pt>
                <c:pt idx="161">
                  <c:v>3.7366599999999939</c:v>
                </c:pt>
                <c:pt idx="162">
                  <c:v>4.0088800000000004</c:v>
                </c:pt>
                <c:pt idx="163">
                  <c:v>4.1547499999999946</c:v>
                </c:pt>
                <c:pt idx="164">
                  <c:v>4.0179499999999946</c:v>
                </c:pt>
                <c:pt idx="165">
                  <c:v>3.5575800000000002</c:v>
                </c:pt>
                <c:pt idx="166">
                  <c:v>3.4107999999999992</c:v>
                </c:pt>
                <c:pt idx="167">
                  <c:v>3.1827399999999999</c:v>
                </c:pt>
                <c:pt idx="168">
                  <c:v>2.6040000000000001</c:v>
                </c:pt>
                <c:pt idx="169">
                  <c:v>2.5077200000000008</c:v>
                </c:pt>
                <c:pt idx="170">
                  <c:v>2.1899900000000012</c:v>
                </c:pt>
                <c:pt idx="171">
                  <c:v>2.1773400000000001</c:v>
                </c:pt>
                <c:pt idx="172">
                  <c:v>2.267790000000002</c:v>
                </c:pt>
                <c:pt idx="173">
                  <c:v>2.20147</c:v>
                </c:pt>
                <c:pt idx="174">
                  <c:v>2.1978</c:v>
                </c:pt>
                <c:pt idx="175">
                  <c:v>2.1776</c:v>
                </c:pt>
                <c:pt idx="176">
                  <c:v>2.1053999999999999</c:v>
                </c:pt>
                <c:pt idx="177">
                  <c:v>2.0271900000000018</c:v>
                </c:pt>
                <c:pt idx="178">
                  <c:v>2.1620200000000001</c:v>
                </c:pt>
                <c:pt idx="179">
                  <c:v>2.12866</c:v>
                </c:pt>
                <c:pt idx="180">
                  <c:v>2.1768199999999971</c:v>
                </c:pt>
                <c:pt idx="181">
                  <c:v>2.1439100000000022</c:v>
                </c:pt>
                <c:pt idx="182">
                  <c:v>2.01763</c:v>
                </c:pt>
                <c:pt idx="183">
                  <c:v>2.00976</c:v>
                </c:pt>
                <c:pt idx="184">
                  <c:v>2.0143499999999981</c:v>
                </c:pt>
                <c:pt idx="185">
                  <c:v>1.95259</c:v>
                </c:pt>
                <c:pt idx="186">
                  <c:v>1.79782</c:v>
                </c:pt>
                <c:pt idx="187">
                  <c:v>1.8423099999999999</c:v>
                </c:pt>
                <c:pt idx="188">
                  <c:v>1.911619999999999</c:v>
                </c:pt>
                <c:pt idx="189">
                  <c:v>1.759609999999999</c:v>
                </c:pt>
                <c:pt idx="190">
                  <c:v>1.79132</c:v>
                </c:pt>
                <c:pt idx="191">
                  <c:v>1.60693</c:v>
                </c:pt>
                <c:pt idx="192">
                  <c:v>1.1237999999999979</c:v>
                </c:pt>
                <c:pt idx="193">
                  <c:v>1.1306700000000001</c:v>
                </c:pt>
                <c:pt idx="194">
                  <c:v>1.1657200000000001</c:v>
                </c:pt>
                <c:pt idx="195">
                  <c:v>1.0967</c:v>
                </c:pt>
                <c:pt idx="196">
                  <c:v>1.3779699999999979</c:v>
                </c:pt>
                <c:pt idx="197">
                  <c:v>1.491869999999998</c:v>
                </c:pt>
                <c:pt idx="198">
                  <c:v>1.48034</c:v>
                </c:pt>
                <c:pt idx="199">
                  <c:v>1.53176</c:v>
                </c:pt>
                <c:pt idx="200">
                  <c:v>1.8841699999999999</c:v>
                </c:pt>
                <c:pt idx="201">
                  <c:v>2.0415199999999998</c:v>
                </c:pt>
                <c:pt idx="202">
                  <c:v>2.2766999999999982</c:v>
                </c:pt>
                <c:pt idx="203">
                  <c:v>2.4544299999999981</c:v>
                </c:pt>
                <c:pt idx="204">
                  <c:v>2.3372499999999938</c:v>
                </c:pt>
                <c:pt idx="205">
                  <c:v>2.5121599999999971</c:v>
                </c:pt>
                <c:pt idx="206">
                  <c:v>2.2170200000000002</c:v>
                </c:pt>
                <c:pt idx="207">
                  <c:v>1.9916999999999989</c:v>
                </c:pt>
                <c:pt idx="208">
                  <c:v>1.65594</c:v>
                </c:pt>
                <c:pt idx="209">
                  <c:v>1.425099999999998</c:v>
                </c:pt>
                <c:pt idx="210">
                  <c:v>1.5515999999999981</c:v>
                </c:pt>
                <c:pt idx="211">
                  <c:v>1.8397999999999981</c:v>
                </c:pt>
                <c:pt idx="212">
                  <c:v>2.2160499999999961</c:v>
                </c:pt>
                <c:pt idx="213">
                  <c:v>2.0624499999999961</c:v>
                </c:pt>
                <c:pt idx="214">
                  <c:v>2.1889000000000012</c:v>
                </c:pt>
                <c:pt idx="215">
                  <c:v>2.1232800000000012</c:v>
                </c:pt>
                <c:pt idx="216">
                  <c:v>2.2781700000000011</c:v>
                </c:pt>
                <c:pt idx="217">
                  <c:v>2.8354799999999938</c:v>
                </c:pt>
                <c:pt idx="218">
                  <c:v>2.9977499999999981</c:v>
                </c:pt>
                <c:pt idx="219">
                  <c:v>3.2310499999999971</c:v>
                </c:pt>
                <c:pt idx="220">
                  <c:v>3.2836300000000018</c:v>
                </c:pt>
                <c:pt idx="221">
                  <c:v>3.1140099999999982</c:v>
                </c:pt>
                <c:pt idx="222">
                  <c:v>3.4283600000000001</c:v>
                </c:pt>
                <c:pt idx="223">
                  <c:v>3.5223100000000001</c:v>
                </c:pt>
                <c:pt idx="224">
                  <c:v>3.3462899999999971</c:v>
                </c:pt>
                <c:pt idx="225">
                  <c:v>3.55498</c:v>
                </c:pt>
                <c:pt idx="226">
                  <c:v>3.2798799999999981</c:v>
                </c:pt>
                <c:pt idx="227">
                  <c:v>2.8714099999999938</c:v>
                </c:pt>
                <c:pt idx="228">
                  <c:v>3.21149</c:v>
                </c:pt>
                <c:pt idx="229">
                  <c:v>3.1037300000000019</c:v>
                </c:pt>
                <c:pt idx="230">
                  <c:v>2.84321</c:v>
                </c:pt>
                <c:pt idx="231">
                  <c:v>2.6147100000000001</c:v>
                </c:pt>
                <c:pt idx="232">
                  <c:v>1.9620500000000001</c:v>
                </c:pt>
                <c:pt idx="233">
                  <c:v>2.0354299999999981</c:v>
                </c:pt>
                <c:pt idx="234">
                  <c:v>2.65496</c:v>
                </c:pt>
                <c:pt idx="235">
                  <c:v>2.1254300000000002</c:v>
                </c:pt>
                <c:pt idx="236">
                  <c:v>1.9252299999999991</c:v>
                </c:pt>
                <c:pt idx="237">
                  <c:v>1.13357</c:v>
                </c:pt>
                <c:pt idx="238">
                  <c:v>0.19263</c:v>
                </c:pt>
                <c:pt idx="239">
                  <c:v>0.41110999999999998</c:v>
                </c:pt>
                <c:pt idx="240">
                  <c:v>0.42746000000000001</c:v>
                </c:pt>
                <c:pt idx="241">
                  <c:v>0.84887000000000001</c:v>
                </c:pt>
                <c:pt idx="242">
                  <c:v>1.1799500000000001</c:v>
                </c:pt>
                <c:pt idx="243">
                  <c:v>1.34592</c:v>
                </c:pt>
              </c:numCache>
            </c:numRef>
          </c:yVal>
          <c:smooth val="0"/>
        </c:ser>
        <c:dLbls>
          <c:showLegendKey val="0"/>
          <c:showVal val="0"/>
          <c:showCatName val="0"/>
          <c:showSerName val="0"/>
          <c:showPercent val="0"/>
          <c:showBubbleSize val="0"/>
        </c:dLbls>
        <c:axId val="412035056"/>
        <c:axId val="412048384"/>
      </c:scatterChart>
      <c:valAx>
        <c:axId val="412035056"/>
        <c:scaling>
          <c:orientation val="minMax"/>
          <c:max val="2012"/>
          <c:min val="1950"/>
        </c:scaling>
        <c:delete val="0"/>
        <c:axPos val="b"/>
        <c:numFmt formatCode="0" sourceLinked="0"/>
        <c:majorTickMark val="out"/>
        <c:minorTickMark val="none"/>
        <c:tickLblPos val="nextTo"/>
        <c:txPr>
          <a:bodyPr/>
          <a:lstStyle/>
          <a:p>
            <a:pPr>
              <a:defRPr lang="en-GB" sz="1800">
                <a:latin typeface="Arial" pitchFamily="34" charset="0"/>
                <a:cs typeface="Arial" pitchFamily="34" charset="0"/>
              </a:defRPr>
            </a:pPr>
            <a:endParaRPr lang="en-US"/>
          </a:p>
        </c:txPr>
        <c:crossAx val="412048384"/>
        <c:crossesAt val="-100"/>
        <c:crossBetween val="midCat"/>
        <c:majorUnit val="5"/>
        <c:minorUnit val="1"/>
      </c:valAx>
      <c:valAx>
        <c:axId val="412048384"/>
        <c:scaling>
          <c:orientation val="minMax"/>
          <c:max val="15"/>
          <c:min val="-5"/>
        </c:scaling>
        <c:delete val="0"/>
        <c:axPos val="l"/>
        <c:majorGridlines>
          <c:spPr>
            <a:ln>
              <a:solidFill>
                <a:schemeClr val="bg1">
                  <a:lumMod val="65000"/>
                </a:schemeClr>
              </a:solidFill>
            </a:ln>
          </c:spPr>
        </c:majorGridlines>
        <c:numFmt formatCode="0" sourceLinked="0"/>
        <c:majorTickMark val="out"/>
        <c:minorTickMark val="none"/>
        <c:tickLblPos val="nextTo"/>
        <c:txPr>
          <a:bodyPr/>
          <a:lstStyle/>
          <a:p>
            <a:pPr>
              <a:defRPr lang="en-GB" sz="1800">
                <a:latin typeface="Arial" pitchFamily="34" charset="0"/>
                <a:cs typeface="Arial" pitchFamily="34" charset="0"/>
              </a:defRPr>
            </a:pPr>
            <a:endParaRPr lang="en-US"/>
          </a:p>
        </c:txPr>
        <c:crossAx val="412035056"/>
        <c:crosses val="autoZero"/>
        <c:crossBetween val="midCat"/>
        <c:majorUnit val="5"/>
        <c:minorUnit val="1"/>
      </c:valAx>
      <c:spPr>
        <a:solidFill>
          <a:schemeClr val="bg1"/>
        </a:solidFill>
        <a:ln>
          <a:solidFill>
            <a:schemeClr val="tx1"/>
          </a:solidFill>
        </a:ln>
      </c:spPr>
    </c:plotArea>
    <c:legend>
      <c:legendPos val="b"/>
      <c:layout>
        <c:manualLayout>
          <c:xMode val="edge"/>
          <c:yMode val="edge"/>
          <c:x val="0.52592835665579196"/>
          <c:y val="7.5449325242462104E-2"/>
          <c:w val="0.41780283024597897"/>
          <c:h val="6.9718900650541302E-2"/>
        </c:manualLayout>
      </c:layout>
      <c:overlay val="0"/>
      <c:txPr>
        <a:bodyPr/>
        <a:lstStyle/>
        <a:p>
          <a:pPr>
            <a:defRPr lang="en-GB" sz="2400" b="1">
              <a:latin typeface="Arial" pitchFamily="34" charset="0"/>
              <a:cs typeface="Arial" pitchFamily="34" charset="0"/>
            </a:defRPr>
          </a:pPr>
          <a:endParaRPr lang="en-US"/>
        </a:p>
      </c:txPr>
    </c:legend>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tx>
            <c:strRef>
              <c:f>'Data for Graph'!$C$1</c:f>
              <c:strCache>
                <c:ptCount val="1"/>
                <c:pt idx="0">
                  <c:v>Minimum Wage</c:v>
                </c:pt>
              </c:strCache>
            </c:strRef>
          </c:tx>
          <c:spPr>
            <a:ln w="50800">
              <a:solidFill>
                <a:srgbClr val="996633"/>
              </a:solidFill>
            </a:ln>
            <a:effectLst/>
          </c:spPr>
          <c:marker>
            <c:symbol val="none"/>
          </c:marker>
          <c:xVal>
            <c:numRef>
              <c:f>'Data for Graph'!$A$2:$A$613</c:f>
              <c:numCache>
                <c:formatCode>0.00</c:formatCode>
                <c:ptCount val="612"/>
                <c:pt idx="0">
                  <c:v>1960</c:v>
                </c:pt>
                <c:pt idx="1">
                  <c:v>1960.083333333331</c:v>
                </c:pt>
                <c:pt idx="2">
                  <c:v>1960.1666666666681</c:v>
                </c:pt>
                <c:pt idx="3">
                  <c:v>1960.25</c:v>
                </c:pt>
                <c:pt idx="4">
                  <c:v>1960.333333333331</c:v>
                </c:pt>
                <c:pt idx="5">
                  <c:v>1960.4166666666681</c:v>
                </c:pt>
                <c:pt idx="6">
                  <c:v>1960.5</c:v>
                </c:pt>
                <c:pt idx="7">
                  <c:v>1960.583333333331</c:v>
                </c:pt>
                <c:pt idx="8">
                  <c:v>1960.6666666666661</c:v>
                </c:pt>
                <c:pt idx="9">
                  <c:v>1960.75</c:v>
                </c:pt>
                <c:pt idx="10">
                  <c:v>1960.8333333333301</c:v>
                </c:pt>
                <c:pt idx="11">
                  <c:v>1960.9166666666681</c:v>
                </c:pt>
                <c:pt idx="12">
                  <c:v>1961</c:v>
                </c:pt>
                <c:pt idx="13">
                  <c:v>1961.0833333333301</c:v>
                </c:pt>
                <c:pt idx="14">
                  <c:v>1961.1666666666661</c:v>
                </c:pt>
                <c:pt idx="15">
                  <c:v>1961.25</c:v>
                </c:pt>
                <c:pt idx="16">
                  <c:v>1961.3333333333301</c:v>
                </c:pt>
                <c:pt idx="17">
                  <c:v>1961.4166666666681</c:v>
                </c:pt>
                <c:pt idx="18">
                  <c:v>1961.5</c:v>
                </c:pt>
                <c:pt idx="19">
                  <c:v>1961.5833333333301</c:v>
                </c:pt>
                <c:pt idx="20">
                  <c:v>1961.6666666666661</c:v>
                </c:pt>
                <c:pt idx="21">
                  <c:v>1961.749999999998</c:v>
                </c:pt>
                <c:pt idx="22">
                  <c:v>1961.8333333333301</c:v>
                </c:pt>
                <c:pt idx="23">
                  <c:v>1961.916666666667</c:v>
                </c:pt>
                <c:pt idx="24">
                  <c:v>1961.999999999998</c:v>
                </c:pt>
                <c:pt idx="25">
                  <c:v>1962.0833333333289</c:v>
                </c:pt>
                <c:pt idx="26">
                  <c:v>1962.1666666666661</c:v>
                </c:pt>
                <c:pt idx="27">
                  <c:v>1962.249999999998</c:v>
                </c:pt>
                <c:pt idx="28">
                  <c:v>1962.3333333333289</c:v>
                </c:pt>
                <c:pt idx="29">
                  <c:v>1962.416666666667</c:v>
                </c:pt>
                <c:pt idx="30">
                  <c:v>1962.499999999998</c:v>
                </c:pt>
                <c:pt idx="31">
                  <c:v>1962.5833333333289</c:v>
                </c:pt>
                <c:pt idx="32">
                  <c:v>1962.6666666666661</c:v>
                </c:pt>
                <c:pt idx="33">
                  <c:v>1962.749999999997</c:v>
                </c:pt>
                <c:pt idx="34">
                  <c:v>1962.8333333333289</c:v>
                </c:pt>
                <c:pt idx="35">
                  <c:v>1962.9166666666661</c:v>
                </c:pt>
                <c:pt idx="36">
                  <c:v>1962.999999999997</c:v>
                </c:pt>
                <c:pt idx="37">
                  <c:v>1963.083333333328</c:v>
                </c:pt>
                <c:pt idx="38">
                  <c:v>1963.1666666666649</c:v>
                </c:pt>
                <c:pt idx="39">
                  <c:v>1963.249999999997</c:v>
                </c:pt>
                <c:pt idx="40">
                  <c:v>1963.333333333328</c:v>
                </c:pt>
                <c:pt idx="41">
                  <c:v>1963.4166666666661</c:v>
                </c:pt>
                <c:pt idx="42">
                  <c:v>1963.499999999997</c:v>
                </c:pt>
                <c:pt idx="43">
                  <c:v>1963.583333333328</c:v>
                </c:pt>
                <c:pt idx="44">
                  <c:v>1963.6666666666631</c:v>
                </c:pt>
                <c:pt idx="45">
                  <c:v>1963.749999999997</c:v>
                </c:pt>
                <c:pt idx="46">
                  <c:v>1963.833333333328</c:v>
                </c:pt>
                <c:pt idx="47">
                  <c:v>1963.9166666666649</c:v>
                </c:pt>
                <c:pt idx="48">
                  <c:v>1963.9999999999959</c:v>
                </c:pt>
                <c:pt idx="49">
                  <c:v>1964.083333333328</c:v>
                </c:pt>
                <c:pt idx="50">
                  <c:v>1964.1666666666631</c:v>
                </c:pt>
                <c:pt idx="51">
                  <c:v>1964.2499999999959</c:v>
                </c:pt>
                <c:pt idx="52">
                  <c:v>1964.3333333333269</c:v>
                </c:pt>
                <c:pt idx="53">
                  <c:v>1964.4166666666649</c:v>
                </c:pt>
                <c:pt idx="54">
                  <c:v>1964.4999999999959</c:v>
                </c:pt>
                <c:pt idx="55">
                  <c:v>1964.5833333333269</c:v>
                </c:pt>
                <c:pt idx="56">
                  <c:v>1964.6666666666631</c:v>
                </c:pt>
                <c:pt idx="57">
                  <c:v>1964.7499999999959</c:v>
                </c:pt>
                <c:pt idx="58">
                  <c:v>1964.8333333333269</c:v>
                </c:pt>
                <c:pt idx="59">
                  <c:v>1964.916666666664</c:v>
                </c:pt>
                <c:pt idx="60">
                  <c:v>1964.999999999995</c:v>
                </c:pt>
                <c:pt idx="61">
                  <c:v>1965.0833333333269</c:v>
                </c:pt>
                <c:pt idx="62">
                  <c:v>1965.1666666666631</c:v>
                </c:pt>
                <c:pt idx="63">
                  <c:v>1965.249999999995</c:v>
                </c:pt>
                <c:pt idx="64">
                  <c:v>1965.333333333326</c:v>
                </c:pt>
                <c:pt idx="65">
                  <c:v>1965.416666666664</c:v>
                </c:pt>
                <c:pt idx="66">
                  <c:v>1965.499999999995</c:v>
                </c:pt>
                <c:pt idx="67">
                  <c:v>1965.583333333326</c:v>
                </c:pt>
                <c:pt idx="68">
                  <c:v>1965.6666666666631</c:v>
                </c:pt>
                <c:pt idx="69">
                  <c:v>1965.749999999995</c:v>
                </c:pt>
                <c:pt idx="70">
                  <c:v>1965.833333333326</c:v>
                </c:pt>
                <c:pt idx="71">
                  <c:v>1965.9166666666631</c:v>
                </c:pt>
                <c:pt idx="72">
                  <c:v>1965.999999999995</c:v>
                </c:pt>
                <c:pt idx="73">
                  <c:v>1966.083333333326</c:v>
                </c:pt>
                <c:pt idx="74">
                  <c:v>1966.1666666666611</c:v>
                </c:pt>
                <c:pt idx="75">
                  <c:v>1966.2499999999941</c:v>
                </c:pt>
                <c:pt idx="76">
                  <c:v>1966.3333333333251</c:v>
                </c:pt>
                <c:pt idx="77">
                  <c:v>1966.4166666666631</c:v>
                </c:pt>
                <c:pt idx="78">
                  <c:v>1966.4999999999941</c:v>
                </c:pt>
                <c:pt idx="79">
                  <c:v>1966.5833333333251</c:v>
                </c:pt>
                <c:pt idx="80">
                  <c:v>1966.6666666666611</c:v>
                </c:pt>
                <c:pt idx="81">
                  <c:v>1966.7499999999941</c:v>
                </c:pt>
                <c:pt idx="82">
                  <c:v>1966.8333333333251</c:v>
                </c:pt>
                <c:pt idx="83">
                  <c:v>1966.9166666666631</c:v>
                </c:pt>
                <c:pt idx="84">
                  <c:v>1966.9999999999941</c:v>
                </c:pt>
                <c:pt idx="85">
                  <c:v>1967.0833333333251</c:v>
                </c:pt>
                <c:pt idx="86">
                  <c:v>1967.1666666666599</c:v>
                </c:pt>
                <c:pt idx="87">
                  <c:v>1967.249999999993</c:v>
                </c:pt>
                <c:pt idx="88">
                  <c:v>1967.3333333333251</c:v>
                </c:pt>
                <c:pt idx="89">
                  <c:v>1967.416666666662</c:v>
                </c:pt>
                <c:pt idx="90">
                  <c:v>1967.499999999993</c:v>
                </c:pt>
                <c:pt idx="91">
                  <c:v>1967.5833333333239</c:v>
                </c:pt>
                <c:pt idx="92">
                  <c:v>1967.6666666666599</c:v>
                </c:pt>
                <c:pt idx="93">
                  <c:v>1967.749999999993</c:v>
                </c:pt>
                <c:pt idx="94">
                  <c:v>1967.8333333333239</c:v>
                </c:pt>
                <c:pt idx="95">
                  <c:v>1967.916666666662</c:v>
                </c:pt>
                <c:pt idx="96">
                  <c:v>1967.999999999993</c:v>
                </c:pt>
                <c:pt idx="97">
                  <c:v>1968.0833333333239</c:v>
                </c:pt>
                <c:pt idx="98">
                  <c:v>1968.1666666666599</c:v>
                </c:pt>
                <c:pt idx="99">
                  <c:v>1968.249999999992</c:v>
                </c:pt>
                <c:pt idx="100">
                  <c:v>1968.3333333333239</c:v>
                </c:pt>
                <c:pt idx="101">
                  <c:v>1968.4166666666611</c:v>
                </c:pt>
                <c:pt idx="102">
                  <c:v>1968.499999999992</c:v>
                </c:pt>
                <c:pt idx="103">
                  <c:v>1968.583333333323</c:v>
                </c:pt>
                <c:pt idx="104">
                  <c:v>1968.6666666666599</c:v>
                </c:pt>
                <c:pt idx="105">
                  <c:v>1968.749999999992</c:v>
                </c:pt>
                <c:pt idx="106">
                  <c:v>1968.833333333323</c:v>
                </c:pt>
                <c:pt idx="107">
                  <c:v>1968.9166666666611</c:v>
                </c:pt>
                <c:pt idx="108">
                  <c:v>1968.999999999992</c:v>
                </c:pt>
                <c:pt idx="109">
                  <c:v>1969.083333333323</c:v>
                </c:pt>
                <c:pt idx="110">
                  <c:v>1969.1666666666581</c:v>
                </c:pt>
                <c:pt idx="111">
                  <c:v>1969.249999999992</c:v>
                </c:pt>
                <c:pt idx="112">
                  <c:v>1969.333333333323</c:v>
                </c:pt>
                <c:pt idx="113">
                  <c:v>1969.4166666666611</c:v>
                </c:pt>
                <c:pt idx="114">
                  <c:v>1969.4999999999909</c:v>
                </c:pt>
                <c:pt idx="115">
                  <c:v>1969.583333333323</c:v>
                </c:pt>
                <c:pt idx="116">
                  <c:v>1969.6666666666581</c:v>
                </c:pt>
                <c:pt idx="117">
                  <c:v>1969.7499999999909</c:v>
                </c:pt>
                <c:pt idx="118">
                  <c:v>1969.8333333333219</c:v>
                </c:pt>
                <c:pt idx="119">
                  <c:v>1969.9166666666611</c:v>
                </c:pt>
                <c:pt idx="120">
                  <c:v>1969.9999999999909</c:v>
                </c:pt>
                <c:pt idx="121">
                  <c:v>1970.0833333333219</c:v>
                </c:pt>
                <c:pt idx="122">
                  <c:v>1970.1666666666581</c:v>
                </c:pt>
                <c:pt idx="123">
                  <c:v>1970.2499999999909</c:v>
                </c:pt>
                <c:pt idx="124">
                  <c:v>1970.3333333333219</c:v>
                </c:pt>
                <c:pt idx="125">
                  <c:v>1970.4166666666599</c:v>
                </c:pt>
                <c:pt idx="126">
                  <c:v>1970.49999999999</c:v>
                </c:pt>
                <c:pt idx="127">
                  <c:v>1970.5833333333219</c:v>
                </c:pt>
                <c:pt idx="128">
                  <c:v>1970.6666666666581</c:v>
                </c:pt>
                <c:pt idx="129">
                  <c:v>1970.74999999999</c:v>
                </c:pt>
                <c:pt idx="130">
                  <c:v>1970.833333333321</c:v>
                </c:pt>
                <c:pt idx="131">
                  <c:v>1970.9166666666599</c:v>
                </c:pt>
                <c:pt idx="132">
                  <c:v>1970.99999999999</c:v>
                </c:pt>
                <c:pt idx="133">
                  <c:v>1971.083333333321</c:v>
                </c:pt>
                <c:pt idx="134">
                  <c:v>1971.1666666666581</c:v>
                </c:pt>
                <c:pt idx="135">
                  <c:v>1971.24999999999</c:v>
                </c:pt>
                <c:pt idx="136">
                  <c:v>1971.333333333321</c:v>
                </c:pt>
                <c:pt idx="137">
                  <c:v>1971.4166666666581</c:v>
                </c:pt>
                <c:pt idx="138">
                  <c:v>1971.49999999999</c:v>
                </c:pt>
                <c:pt idx="139">
                  <c:v>1971.583333333321</c:v>
                </c:pt>
                <c:pt idx="140">
                  <c:v>1971.6666666666561</c:v>
                </c:pt>
                <c:pt idx="141">
                  <c:v>1971.74999999999</c:v>
                </c:pt>
                <c:pt idx="142">
                  <c:v>1971.8333333333201</c:v>
                </c:pt>
                <c:pt idx="143">
                  <c:v>1971.9166666666581</c:v>
                </c:pt>
                <c:pt idx="144">
                  <c:v>1971.99999999999</c:v>
                </c:pt>
                <c:pt idx="145">
                  <c:v>1972.0833333333201</c:v>
                </c:pt>
                <c:pt idx="146">
                  <c:v>1972.1666666666561</c:v>
                </c:pt>
                <c:pt idx="147">
                  <c:v>1972.24999999999</c:v>
                </c:pt>
                <c:pt idx="148">
                  <c:v>1972.3333333333201</c:v>
                </c:pt>
                <c:pt idx="149">
                  <c:v>1972.4166666666581</c:v>
                </c:pt>
                <c:pt idx="150">
                  <c:v>1972.49999999999</c:v>
                </c:pt>
                <c:pt idx="151">
                  <c:v>1972.5833333333201</c:v>
                </c:pt>
                <c:pt idx="152">
                  <c:v>1972.6666666666549</c:v>
                </c:pt>
                <c:pt idx="153">
                  <c:v>1972.7499999999879</c:v>
                </c:pt>
                <c:pt idx="154">
                  <c:v>1972.8333333333201</c:v>
                </c:pt>
                <c:pt idx="155">
                  <c:v>1972.916666666657</c:v>
                </c:pt>
                <c:pt idx="156">
                  <c:v>1972.9999999999879</c:v>
                </c:pt>
                <c:pt idx="157">
                  <c:v>1973.0833333333189</c:v>
                </c:pt>
                <c:pt idx="158">
                  <c:v>1973.1666666666549</c:v>
                </c:pt>
                <c:pt idx="159">
                  <c:v>1973.2499999999879</c:v>
                </c:pt>
                <c:pt idx="160">
                  <c:v>1973.3333333333189</c:v>
                </c:pt>
                <c:pt idx="161">
                  <c:v>1973.416666666657</c:v>
                </c:pt>
                <c:pt idx="162">
                  <c:v>1973.4999999999879</c:v>
                </c:pt>
                <c:pt idx="163">
                  <c:v>1973.5833333333189</c:v>
                </c:pt>
                <c:pt idx="164">
                  <c:v>1973.6666666666549</c:v>
                </c:pt>
                <c:pt idx="165">
                  <c:v>1973.749999999987</c:v>
                </c:pt>
                <c:pt idx="166">
                  <c:v>1973.8333333333189</c:v>
                </c:pt>
                <c:pt idx="167">
                  <c:v>1973.9166666666561</c:v>
                </c:pt>
                <c:pt idx="168">
                  <c:v>1973.999999999987</c:v>
                </c:pt>
                <c:pt idx="169">
                  <c:v>1974.083333333318</c:v>
                </c:pt>
                <c:pt idx="170">
                  <c:v>1974.1666666666549</c:v>
                </c:pt>
                <c:pt idx="171">
                  <c:v>1974.249999999987</c:v>
                </c:pt>
                <c:pt idx="172">
                  <c:v>1974.333333333318</c:v>
                </c:pt>
                <c:pt idx="173">
                  <c:v>1974.4166666666561</c:v>
                </c:pt>
                <c:pt idx="174">
                  <c:v>1974.499999999987</c:v>
                </c:pt>
                <c:pt idx="175">
                  <c:v>1974.583333333318</c:v>
                </c:pt>
                <c:pt idx="176">
                  <c:v>1974.6666666666531</c:v>
                </c:pt>
                <c:pt idx="177">
                  <c:v>1974.749999999987</c:v>
                </c:pt>
                <c:pt idx="178">
                  <c:v>1974.833333333318</c:v>
                </c:pt>
                <c:pt idx="179">
                  <c:v>1974.9166666666549</c:v>
                </c:pt>
                <c:pt idx="180">
                  <c:v>1974.9999999999859</c:v>
                </c:pt>
                <c:pt idx="181">
                  <c:v>1975.083333333318</c:v>
                </c:pt>
                <c:pt idx="182">
                  <c:v>1975.1666666666531</c:v>
                </c:pt>
                <c:pt idx="183">
                  <c:v>1975.2499999999859</c:v>
                </c:pt>
                <c:pt idx="184">
                  <c:v>1975.3333333333169</c:v>
                </c:pt>
                <c:pt idx="185">
                  <c:v>1975.4166666666549</c:v>
                </c:pt>
                <c:pt idx="186">
                  <c:v>1975.4999999999859</c:v>
                </c:pt>
                <c:pt idx="187">
                  <c:v>1975.5833333333169</c:v>
                </c:pt>
                <c:pt idx="188">
                  <c:v>1975.6666666666531</c:v>
                </c:pt>
                <c:pt idx="189">
                  <c:v>1975.7499999999859</c:v>
                </c:pt>
                <c:pt idx="190">
                  <c:v>1975.8333333333169</c:v>
                </c:pt>
                <c:pt idx="191">
                  <c:v>1975.916666666654</c:v>
                </c:pt>
                <c:pt idx="192">
                  <c:v>1975.999999999985</c:v>
                </c:pt>
                <c:pt idx="193">
                  <c:v>1976.0833333333169</c:v>
                </c:pt>
                <c:pt idx="194">
                  <c:v>1976.1666666666531</c:v>
                </c:pt>
                <c:pt idx="195">
                  <c:v>1976.249999999985</c:v>
                </c:pt>
                <c:pt idx="196">
                  <c:v>1976.333333333316</c:v>
                </c:pt>
                <c:pt idx="197">
                  <c:v>1976.416666666654</c:v>
                </c:pt>
                <c:pt idx="198">
                  <c:v>1976.499999999985</c:v>
                </c:pt>
                <c:pt idx="199">
                  <c:v>1976.583333333316</c:v>
                </c:pt>
                <c:pt idx="200">
                  <c:v>1976.6666666666531</c:v>
                </c:pt>
                <c:pt idx="201">
                  <c:v>1976.749999999985</c:v>
                </c:pt>
                <c:pt idx="202">
                  <c:v>1976.833333333316</c:v>
                </c:pt>
                <c:pt idx="203">
                  <c:v>1976.9166666666531</c:v>
                </c:pt>
                <c:pt idx="204">
                  <c:v>1976.999999999985</c:v>
                </c:pt>
                <c:pt idx="205">
                  <c:v>1977.083333333316</c:v>
                </c:pt>
                <c:pt idx="206">
                  <c:v>1977.1666666666511</c:v>
                </c:pt>
                <c:pt idx="207">
                  <c:v>1977.2499999999841</c:v>
                </c:pt>
                <c:pt idx="208">
                  <c:v>1977.3333333333151</c:v>
                </c:pt>
                <c:pt idx="209">
                  <c:v>1977.4166666666531</c:v>
                </c:pt>
                <c:pt idx="210">
                  <c:v>1977.4999999999841</c:v>
                </c:pt>
                <c:pt idx="211">
                  <c:v>1977.5833333333151</c:v>
                </c:pt>
                <c:pt idx="212">
                  <c:v>1977.6666666666511</c:v>
                </c:pt>
                <c:pt idx="213">
                  <c:v>1977.7499999999841</c:v>
                </c:pt>
                <c:pt idx="214">
                  <c:v>1977.8333333333151</c:v>
                </c:pt>
                <c:pt idx="215">
                  <c:v>1977.9166666666531</c:v>
                </c:pt>
                <c:pt idx="216">
                  <c:v>1977.9999999999841</c:v>
                </c:pt>
                <c:pt idx="217">
                  <c:v>1978.0833333333151</c:v>
                </c:pt>
                <c:pt idx="218">
                  <c:v>1978.1666666666499</c:v>
                </c:pt>
                <c:pt idx="219">
                  <c:v>1978.2499999999829</c:v>
                </c:pt>
                <c:pt idx="220">
                  <c:v>1978.3333333333139</c:v>
                </c:pt>
                <c:pt idx="221">
                  <c:v>1978.416666666652</c:v>
                </c:pt>
                <c:pt idx="222">
                  <c:v>1978.4999999999829</c:v>
                </c:pt>
                <c:pt idx="223">
                  <c:v>1978.5833333333139</c:v>
                </c:pt>
                <c:pt idx="224">
                  <c:v>1978.6666666666499</c:v>
                </c:pt>
                <c:pt idx="225">
                  <c:v>1978.7499999999829</c:v>
                </c:pt>
                <c:pt idx="226">
                  <c:v>1978.8333333333139</c:v>
                </c:pt>
                <c:pt idx="227">
                  <c:v>1978.916666666652</c:v>
                </c:pt>
                <c:pt idx="228">
                  <c:v>1978.9999999999829</c:v>
                </c:pt>
                <c:pt idx="229">
                  <c:v>1979.0833333333139</c:v>
                </c:pt>
                <c:pt idx="230">
                  <c:v>1979.1666666666499</c:v>
                </c:pt>
                <c:pt idx="231">
                  <c:v>1979.249999999982</c:v>
                </c:pt>
                <c:pt idx="232">
                  <c:v>1979.3333333333139</c:v>
                </c:pt>
                <c:pt idx="233">
                  <c:v>1979.4166666666511</c:v>
                </c:pt>
                <c:pt idx="234">
                  <c:v>1979.499999999982</c:v>
                </c:pt>
                <c:pt idx="235">
                  <c:v>1979.583333333313</c:v>
                </c:pt>
                <c:pt idx="236">
                  <c:v>1979.6666666666499</c:v>
                </c:pt>
                <c:pt idx="237">
                  <c:v>1979.749999999982</c:v>
                </c:pt>
                <c:pt idx="238">
                  <c:v>1979.833333333313</c:v>
                </c:pt>
                <c:pt idx="239">
                  <c:v>1979.9166666666511</c:v>
                </c:pt>
                <c:pt idx="240">
                  <c:v>1979.999999999982</c:v>
                </c:pt>
                <c:pt idx="241">
                  <c:v>1980.083333333313</c:v>
                </c:pt>
                <c:pt idx="242">
                  <c:v>1980.1666666666481</c:v>
                </c:pt>
                <c:pt idx="243">
                  <c:v>1980.249999999982</c:v>
                </c:pt>
                <c:pt idx="244">
                  <c:v>1980.333333333313</c:v>
                </c:pt>
                <c:pt idx="245">
                  <c:v>1980.4166666666511</c:v>
                </c:pt>
                <c:pt idx="246">
                  <c:v>1980.4999999999809</c:v>
                </c:pt>
                <c:pt idx="247">
                  <c:v>1980.583333333313</c:v>
                </c:pt>
                <c:pt idx="248">
                  <c:v>1980.6666666666481</c:v>
                </c:pt>
                <c:pt idx="249">
                  <c:v>1980.7499999999809</c:v>
                </c:pt>
                <c:pt idx="250">
                  <c:v>1980.8333333333121</c:v>
                </c:pt>
                <c:pt idx="251">
                  <c:v>1980.9166666666511</c:v>
                </c:pt>
                <c:pt idx="252">
                  <c:v>1980.9999999999809</c:v>
                </c:pt>
                <c:pt idx="253">
                  <c:v>1981.0833333333121</c:v>
                </c:pt>
                <c:pt idx="254">
                  <c:v>1981.1666666666481</c:v>
                </c:pt>
                <c:pt idx="255">
                  <c:v>1981.2499999999809</c:v>
                </c:pt>
                <c:pt idx="256">
                  <c:v>1981.3333333333121</c:v>
                </c:pt>
                <c:pt idx="257">
                  <c:v>1981.4166666666499</c:v>
                </c:pt>
                <c:pt idx="258">
                  <c:v>1981.49999999998</c:v>
                </c:pt>
                <c:pt idx="259">
                  <c:v>1981.5833333333121</c:v>
                </c:pt>
                <c:pt idx="260">
                  <c:v>1981.6666666666481</c:v>
                </c:pt>
                <c:pt idx="261">
                  <c:v>1981.74999999998</c:v>
                </c:pt>
                <c:pt idx="262">
                  <c:v>1981.833333333311</c:v>
                </c:pt>
                <c:pt idx="263">
                  <c:v>1981.9166666666499</c:v>
                </c:pt>
                <c:pt idx="264">
                  <c:v>1981.99999999998</c:v>
                </c:pt>
                <c:pt idx="265">
                  <c:v>1982.083333333311</c:v>
                </c:pt>
                <c:pt idx="266">
                  <c:v>1982.1666666666481</c:v>
                </c:pt>
                <c:pt idx="267">
                  <c:v>1982.24999999998</c:v>
                </c:pt>
                <c:pt idx="268">
                  <c:v>1982.333333333311</c:v>
                </c:pt>
                <c:pt idx="269">
                  <c:v>1982.4166666666481</c:v>
                </c:pt>
                <c:pt idx="270">
                  <c:v>1982.49999999998</c:v>
                </c:pt>
                <c:pt idx="271">
                  <c:v>1982.583333333311</c:v>
                </c:pt>
                <c:pt idx="272">
                  <c:v>1982.6666666666461</c:v>
                </c:pt>
                <c:pt idx="273">
                  <c:v>1982.74999999998</c:v>
                </c:pt>
                <c:pt idx="274">
                  <c:v>1982.8333333333101</c:v>
                </c:pt>
                <c:pt idx="275">
                  <c:v>1982.9166666666481</c:v>
                </c:pt>
                <c:pt idx="276">
                  <c:v>1982.99999999998</c:v>
                </c:pt>
                <c:pt idx="277">
                  <c:v>1983.0833333333101</c:v>
                </c:pt>
                <c:pt idx="278">
                  <c:v>1983.1666666666461</c:v>
                </c:pt>
                <c:pt idx="279">
                  <c:v>1983.24999999998</c:v>
                </c:pt>
                <c:pt idx="280">
                  <c:v>1983.3333333333101</c:v>
                </c:pt>
                <c:pt idx="281">
                  <c:v>1983.4166666666481</c:v>
                </c:pt>
                <c:pt idx="282">
                  <c:v>1983.49999999998</c:v>
                </c:pt>
                <c:pt idx="283">
                  <c:v>1983.5833333333101</c:v>
                </c:pt>
                <c:pt idx="284">
                  <c:v>1983.6666666666449</c:v>
                </c:pt>
                <c:pt idx="285">
                  <c:v>1983.7499999999779</c:v>
                </c:pt>
                <c:pt idx="286">
                  <c:v>1983.8333333333089</c:v>
                </c:pt>
                <c:pt idx="287">
                  <c:v>1983.916666666647</c:v>
                </c:pt>
                <c:pt idx="288">
                  <c:v>1983.9999999999779</c:v>
                </c:pt>
                <c:pt idx="289">
                  <c:v>1984.0833333333089</c:v>
                </c:pt>
                <c:pt idx="290">
                  <c:v>1984.1666666666449</c:v>
                </c:pt>
                <c:pt idx="291">
                  <c:v>1984.2499999999779</c:v>
                </c:pt>
                <c:pt idx="292">
                  <c:v>1984.3333333333089</c:v>
                </c:pt>
                <c:pt idx="293">
                  <c:v>1984.416666666647</c:v>
                </c:pt>
                <c:pt idx="294">
                  <c:v>1984.4999999999779</c:v>
                </c:pt>
                <c:pt idx="295">
                  <c:v>1984.5833333333089</c:v>
                </c:pt>
                <c:pt idx="296">
                  <c:v>1984.6666666666449</c:v>
                </c:pt>
                <c:pt idx="297">
                  <c:v>1984.749999999977</c:v>
                </c:pt>
                <c:pt idx="298">
                  <c:v>1984.8333333333089</c:v>
                </c:pt>
                <c:pt idx="299">
                  <c:v>1984.9166666666461</c:v>
                </c:pt>
                <c:pt idx="300">
                  <c:v>1984.999999999977</c:v>
                </c:pt>
                <c:pt idx="301">
                  <c:v>1985.083333333308</c:v>
                </c:pt>
                <c:pt idx="302">
                  <c:v>1985.1666666666449</c:v>
                </c:pt>
                <c:pt idx="303">
                  <c:v>1985.249999999977</c:v>
                </c:pt>
                <c:pt idx="304">
                  <c:v>1985.333333333308</c:v>
                </c:pt>
                <c:pt idx="305">
                  <c:v>1985.4166666666461</c:v>
                </c:pt>
                <c:pt idx="306">
                  <c:v>1985.499999999977</c:v>
                </c:pt>
                <c:pt idx="307">
                  <c:v>1985.583333333308</c:v>
                </c:pt>
                <c:pt idx="308">
                  <c:v>1985.6666666666431</c:v>
                </c:pt>
                <c:pt idx="309">
                  <c:v>1985.749999999977</c:v>
                </c:pt>
                <c:pt idx="310">
                  <c:v>1985.833333333308</c:v>
                </c:pt>
                <c:pt idx="311">
                  <c:v>1985.9166666666449</c:v>
                </c:pt>
                <c:pt idx="312">
                  <c:v>1985.9999999999759</c:v>
                </c:pt>
                <c:pt idx="313">
                  <c:v>1986.083333333308</c:v>
                </c:pt>
                <c:pt idx="314">
                  <c:v>1986.1666666666431</c:v>
                </c:pt>
                <c:pt idx="315">
                  <c:v>1986.2499999999759</c:v>
                </c:pt>
                <c:pt idx="316">
                  <c:v>1986.3333333333071</c:v>
                </c:pt>
                <c:pt idx="317">
                  <c:v>1986.4166666666449</c:v>
                </c:pt>
                <c:pt idx="318">
                  <c:v>1986.4999999999759</c:v>
                </c:pt>
                <c:pt idx="319">
                  <c:v>1986.5833333333071</c:v>
                </c:pt>
                <c:pt idx="320">
                  <c:v>1986.6666666666431</c:v>
                </c:pt>
                <c:pt idx="321">
                  <c:v>1986.7499999999759</c:v>
                </c:pt>
                <c:pt idx="322">
                  <c:v>1986.8333333333071</c:v>
                </c:pt>
                <c:pt idx="323">
                  <c:v>1986.916666666644</c:v>
                </c:pt>
                <c:pt idx="324">
                  <c:v>1986.999999999975</c:v>
                </c:pt>
                <c:pt idx="325">
                  <c:v>1987.0833333333071</c:v>
                </c:pt>
                <c:pt idx="326">
                  <c:v>1987.1666666666431</c:v>
                </c:pt>
                <c:pt idx="327">
                  <c:v>1987.249999999975</c:v>
                </c:pt>
                <c:pt idx="328">
                  <c:v>1987.333333333306</c:v>
                </c:pt>
                <c:pt idx="329">
                  <c:v>1987.416666666644</c:v>
                </c:pt>
                <c:pt idx="330">
                  <c:v>1987.499999999975</c:v>
                </c:pt>
                <c:pt idx="331">
                  <c:v>1987.583333333306</c:v>
                </c:pt>
                <c:pt idx="332">
                  <c:v>1987.6666666666431</c:v>
                </c:pt>
                <c:pt idx="333">
                  <c:v>1987.749999999975</c:v>
                </c:pt>
                <c:pt idx="334">
                  <c:v>1987.833333333306</c:v>
                </c:pt>
                <c:pt idx="335">
                  <c:v>1987.9166666666431</c:v>
                </c:pt>
                <c:pt idx="336">
                  <c:v>1987.999999999975</c:v>
                </c:pt>
                <c:pt idx="337">
                  <c:v>1988.083333333306</c:v>
                </c:pt>
                <c:pt idx="338">
                  <c:v>1988.166666666641</c:v>
                </c:pt>
                <c:pt idx="339">
                  <c:v>1988.2499999999741</c:v>
                </c:pt>
                <c:pt idx="340">
                  <c:v>1988.3333333333051</c:v>
                </c:pt>
                <c:pt idx="341">
                  <c:v>1988.4166666666431</c:v>
                </c:pt>
                <c:pt idx="342">
                  <c:v>1988.4999999999741</c:v>
                </c:pt>
                <c:pt idx="343">
                  <c:v>1988.5833333333051</c:v>
                </c:pt>
                <c:pt idx="344">
                  <c:v>1988.666666666641</c:v>
                </c:pt>
                <c:pt idx="345">
                  <c:v>1988.7499999999741</c:v>
                </c:pt>
                <c:pt idx="346">
                  <c:v>1988.8333333333051</c:v>
                </c:pt>
                <c:pt idx="347">
                  <c:v>1988.9166666666431</c:v>
                </c:pt>
                <c:pt idx="348">
                  <c:v>1988.9999999999741</c:v>
                </c:pt>
                <c:pt idx="349">
                  <c:v>1989.0833333333051</c:v>
                </c:pt>
                <c:pt idx="350">
                  <c:v>1989.1666666666399</c:v>
                </c:pt>
                <c:pt idx="351">
                  <c:v>1989.2499999999729</c:v>
                </c:pt>
                <c:pt idx="352">
                  <c:v>1989.3333333333039</c:v>
                </c:pt>
                <c:pt idx="353">
                  <c:v>1989.416666666642</c:v>
                </c:pt>
                <c:pt idx="354">
                  <c:v>1989.4999999999729</c:v>
                </c:pt>
                <c:pt idx="355">
                  <c:v>1989.5833333333039</c:v>
                </c:pt>
                <c:pt idx="356">
                  <c:v>1989.6666666666399</c:v>
                </c:pt>
                <c:pt idx="357">
                  <c:v>1989.7499999999729</c:v>
                </c:pt>
                <c:pt idx="358">
                  <c:v>1989.8333333333039</c:v>
                </c:pt>
                <c:pt idx="359">
                  <c:v>1989.916666666642</c:v>
                </c:pt>
                <c:pt idx="360">
                  <c:v>1989.9999999999729</c:v>
                </c:pt>
                <c:pt idx="361">
                  <c:v>1990.0833333333039</c:v>
                </c:pt>
                <c:pt idx="362">
                  <c:v>1990.1666666666399</c:v>
                </c:pt>
                <c:pt idx="363">
                  <c:v>1990.249999999972</c:v>
                </c:pt>
                <c:pt idx="364">
                  <c:v>1990.3333333333039</c:v>
                </c:pt>
                <c:pt idx="365">
                  <c:v>1990.416666666641</c:v>
                </c:pt>
                <c:pt idx="366">
                  <c:v>1990.499999999972</c:v>
                </c:pt>
                <c:pt idx="367">
                  <c:v>1990.583333333303</c:v>
                </c:pt>
                <c:pt idx="368">
                  <c:v>1990.6666666666399</c:v>
                </c:pt>
                <c:pt idx="369">
                  <c:v>1990.749999999972</c:v>
                </c:pt>
                <c:pt idx="370">
                  <c:v>1990.833333333303</c:v>
                </c:pt>
                <c:pt idx="371">
                  <c:v>1990.916666666641</c:v>
                </c:pt>
                <c:pt idx="372">
                  <c:v>1990.999999999972</c:v>
                </c:pt>
                <c:pt idx="373">
                  <c:v>1991.083333333303</c:v>
                </c:pt>
                <c:pt idx="374">
                  <c:v>1991.1666666666381</c:v>
                </c:pt>
                <c:pt idx="375">
                  <c:v>1991.249999999972</c:v>
                </c:pt>
                <c:pt idx="376">
                  <c:v>1991.333333333303</c:v>
                </c:pt>
                <c:pt idx="377">
                  <c:v>1991.416666666641</c:v>
                </c:pt>
                <c:pt idx="378">
                  <c:v>1991.4999999999709</c:v>
                </c:pt>
                <c:pt idx="379">
                  <c:v>1991.583333333303</c:v>
                </c:pt>
                <c:pt idx="380">
                  <c:v>1991.6666666666381</c:v>
                </c:pt>
                <c:pt idx="381">
                  <c:v>1991.7499999999709</c:v>
                </c:pt>
                <c:pt idx="382">
                  <c:v>1991.8333333333021</c:v>
                </c:pt>
                <c:pt idx="383">
                  <c:v>1991.916666666641</c:v>
                </c:pt>
                <c:pt idx="384">
                  <c:v>1991.9999999999709</c:v>
                </c:pt>
                <c:pt idx="385">
                  <c:v>1992.0833333333021</c:v>
                </c:pt>
                <c:pt idx="386">
                  <c:v>1992.1666666666381</c:v>
                </c:pt>
                <c:pt idx="387">
                  <c:v>1992.2499999999709</c:v>
                </c:pt>
                <c:pt idx="388">
                  <c:v>1992.3333333333021</c:v>
                </c:pt>
                <c:pt idx="389">
                  <c:v>1992.416666666639</c:v>
                </c:pt>
                <c:pt idx="390">
                  <c:v>1992.49999999997</c:v>
                </c:pt>
                <c:pt idx="391">
                  <c:v>1992.5833333333021</c:v>
                </c:pt>
                <c:pt idx="392">
                  <c:v>1992.6666666666381</c:v>
                </c:pt>
                <c:pt idx="393">
                  <c:v>1992.74999999997</c:v>
                </c:pt>
                <c:pt idx="394">
                  <c:v>1992.833333333301</c:v>
                </c:pt>
                <c:pt idx="395">
                  <c:v>1992.916666666639</c:v>
                </c:pt>
                <c:pt idx="396">
                  <c:v>1992.99999999997</c:v>
                </c:pt>
                <c:pt idx="397">
                  <c:v>1993.083333333301</c:v>
                </c:pt>
                <c:pt idx="398">
                  <c:v>1993.1666666666381</c:v>
                </c:pt>
                <c:pt idx="399">
                  <c:v>1993.24999999997</c:v>
                </c:pt>
                <c:pt idx="400">
                  <c:v>1993.333333333301</c:v>
                </c:pt>
                <c:pt idx="401">
                  <c:v>1993.4166666666381</c:v>
                </c:pt>
                <c:pt idx="402">
                  <c:v>1993.49999999997</c:v>
                </c:pt>
                <c:pt idx="403">
                  <c:v>1993.583333333301</c:v>
                </c:pt>
                <c:pt idx="404">
                  <c:v>1993.666666666636</c:v>
                </c:pt>
                <c:pt idx="405">
                  <c:v>1993.74999999997</c:v>
                </c:pt>
                <c:pt idx="406">
                  <c:v>1993.8333333333001</c:v>
                </c:pt>
                <c:pt idx="407">
                  <c:v>1993.9166666666381</c:v>
                </c:pt>
                <c:pt idx="408">
                  <c:v>1993.99999999997</c:v>
                </c:pt>
                <c:pt idx="409">
                  <c:v>1994.0833333333001</c:v>
                </c:pt>
                <c:pt idx="410">
                  <c:v>1994.166666666636</c:v>
                </c:pt>
                <c:pt idx="411">
                  <c:v>1994.24999999997</c:v>
                </c:pt>
                <c:pt idx="412">
                  <c:v>1994.3333333333001</c:v>
                </c:pt>
                <c:pt idx="413">
                  <c:v>1994.4166666666381</c:v>
                </c:pt>
                <c:pt idx="414">
                  <c:v>1994.49999999997</c:v>
                </c:pt>
                <c:pt idx="415">
                  <c:v>1994.5833333333001</c:v>
                </c:pt>
                <c:pt idx="416">
                  <c:v>1994.6666666666349</c:v>
                </c:pt>
                <c:pt idx="417">
                  <c:v>1994.7499999999679</c:v>
                </c:pt>
                <c:pt idx="418">
                  <c:v>1994.8333333333001</c:v>
                </c:pt>
                <c:pt idx="419">
                  <c:v>1994.916666666637</c:v>
                </c:pt>
                <c:pt idx="420">
                  <c:v>1994.9999999999679</c:v>
                </c:pt>
                <c:pt idx="421">
                  <c:v>1995.0833333333001</c:v>
                </c:pt>
                <c:pt idx="422">
                  <c:v>1995.1666666666349</c:v>
                </c:pt>
                <c:pt idx="423">
                  <c:v>1995.2499999999679</c:v>
                </c:pt>
                <c:pt idx="424">
                  <c:v>1995.3333333333001</c:v>
                </c:pt>
                <c:pt idx="425">
                  <c:v>1995.416666666637</c:v>
                </c:pt>
                <c:pt idx="426">
                  <c:v>1995.4999999999679</c:v>
                </c:pt>
                <c:pt idx="427">
                  <c:v>1995.5833333333001</c:v>
                </c:pt>
                <c:pt idx="428">
                  <c:v>1995.6666666666349</c:v>
                </c:pt>
                <c:pt idx="429">
                  <c:v>1995.749999999967</c:v>
                </c:pt>
                <c:pt idx="430">
                  <c:v>1995.8333333333001</c:v>
                </c:pt>
                <c:pt idx="431">
                  <c:v>1995.916666666636</c:v>
                </c:pt>
                <c:pt idx="432">
                  <c:v>1995.999999999967</c:v>
                </c:pt>
                <c:pt idx="433">
                  <c:v>1996.0833333333001</c:v>
                </c:pt>
                <c:pt idx="434">
                  <c:v>1996.1666666666349</c:v>
                </c:pt>
                <c:pt idx="435">
                  <c:v>1996.249999999967</c:v>
                </c:pt>
                <c:pt idx="436">
                  <c:v>1996.3333333333001</c:v>
                </c:pt>
                <c:pt idx="437">
                  <c:v>1996.416666666636</c:v>
                </c:pt>
                <c:pt idx="438">
                  <c:v>1996.499999999967</c:v>
                </c:pt>
                <c:pt idx="439">
                  <c:v>1996.5833333333001</c:v>
                </c:pt>
                <c:pt idx="440">
                  <c:v>1996.6666666666331</c:v>
                </c:pt>
                <c:pt idx="441">
                  <c:v>1996.749999999967</c:v>
                </c:pt>
                <c:pt idx="442">
                  <c:v>1996.8333333333001</c:v>
                </c:pt>
                <c:pt idx="443">
                  <c:v>1996.9166666666349</c:v>
                </c:pt>
                <c:pt idx="444">
                  <c:v>1996.9999999999659</c:v>
                </c:pt>
                <c:pt idx="445">
                  <c:v>1997.0833333333001</c:v>
                </c:pt>
                <c:pt idx="446">
                  <c:v>1997.1666666666331</c:v>
                </c:pt>
                <c:pt idx="447">
                  <c:v>1997.2499999999659</c:v>
                </c:pt>
                <c:pt idx="448">
                  <c:v>1997.333333333298</c:v>
                </c:pt>
                <c:pt idx="449">
                  <c:v>1997.4166666666349</c:v>
                </c:pt>
                <c:pt idx="450">
                  <c:v>1997.4999999999659</c:v>
                </c:pt>
                <c:pt idx="451">
                  <c:v>1997.583333333298</c:v>
                </c:pt>
                <c:pt idx="452">
                  <c:v>1997.6666666666331</c:v>
                </c:pt>
                <c:pt idx="453">
                  <c:v>1997.7499999999659</c:v>
                </c:pt>
                <c:pt idx="454">
                  <c:v>1997.833333333298</c:v>
                </c:pt>
                <c:pt idx="455">
                  <c:v>1997.916666666634</c:v>
                </c:pt>
                <c:pt idx="456">
                  <c:v>1997.999999999965</c:v>
                </c:pt>
                <c:pt idx="457">
                  <c:v>1998.083333333298</c:v>
                </c:pt>
                <c:pt idx="458">
                  <c:v>1998.1666666666331</c:v>
                </c:pt>
                <c:pt idx="459">
                  <c:v>1998.249999999965</c:v>
                </c:pt>
                <c:pt idx="460">
                  <c:v>1998.333333333298</c:v>
                </c:pt>
                <c:pt idx="461">
                  <c:v>1998.416666666634</c:v>
                </c:pt>
                <c:pt idx="462">
                  <c:v>1998.499999999965</c:v>
                </c:pt>
                <c:pt idx="463">
                  <c:v>1998.583333333298</c:v>
                </c:pt>
                <c:pt idx="464">
                  <c:v>1998.666666666631</c:v>
                </c:pt>
                <c:pt idx="465">
                  <c:v>1998.749999999965</c:v>
                </c:pt>
                <c:pt idx="466">
                  <c:v>1998.833333333298</c:v>
                </c:pt>
                <c:pt idx="467">
                  <c:v>1998.9166666666331</c:v>
                </c:pt>
                <c:pt idx="468">
                  <c:v>1998.999999999965</c:v>
                </c:pt>
                <c:pt idx="469">
                  <c:v>1999.083333333298</c:v>
                </c:pt>
                <c:pt idx="470">
                  <c:v>1999.166666666631</c:v>
                </c:pt>
                <c:pt idx="471">
                  <c:v>1999.2499999999641</c:v>
                </c:pt>
                <c:pt idx="472">
                  <c:v>1999.333333333298</c:v>
                </c:pt>
                <c:pt idx="473">
                  <c:v>1999.4166666666331</c:v>
                </c:pt>
                <c:pt idx="474">
                  <c:v>1999.4999999999641</c:v>
                </c:pt>
                <c:pt idx="475">
                  <c:v>1999.583333333296</c:v>
                </c:pt>
                <c:pt idx="476">
                  <c:v>1999.666666666631</c:v>
                </c:pt>
                <c:pt idx="477">
                  <c:v>1999.7499999999641</c:v>
                </c:pt>
                <c:pt idx="478">
                  <c:v>1999.8333333332951</c:v>
                </c:pt>
                <c:pt idx="479">
                  <c:v>1999.916666666632</c:v>
                </c:pt>
                <c:pt idx="480">
                  <c:v>1999.9999999999641</c:v>
                </c:pt>
                <c:pt idx="481">
                  <c:v>2000.0833333332951</c:v>
                </c:pt>
                <c:pt idx="482">
                  <c:v>2000.1666666666299</c:v>
                </c:pt>
                <c:pt idx="483">
                  <c:v>2000.2499999999629</c:v>
                </c:pt>
                <c:pt idx="484">
                  <c:v>2000.3333333332951</c:v>
                </c:pt>
                <c:pt idx="485">
                  <c:v>2000.416666666632</c:v>
                </c:pt>
                <c:pt idx="486">
                  <c:v>2000.4999999999629</c:v>
                </c:pt>
                <c:pt idx="487">
                  <c:v>2000.5833333332951</c:v>
                </c:pt>
                <c:pt idx="488">
                  <c:v>2000.6666666666299</c:v>
                </c:pt>
                <c:pt idx="489">
                  <c:v>2000.7499999999629</c:v>
                </c:pt>
                <c:pt idx="490">
                  <c:v>2000.8333333332951</c:v>
                </c:pt>
                <c:pt idx="491">
                  <c:v>2000.916666666632</c:v>
                </c:pt>
                <c:pt idx="492">
                  <c:v>2000.9999999999629</c:v>
                </c:pt>
                <c:pt idx="493">
                  <c:v>2001.0833333332951</c:v>
                </c:pt>
                <c:pt idx="494">
                  <c:v>2001.1666666666299</c:v>
                </c:pt>
                <c:pt idx="495">
                  <c:v>2001.249999999962</c:v>
                </c:pt>
                <c:pt idx="496">
                  <c:v>2001.3333333332951</c:v>
                </c:pt>
                <c:pt idx="497">
                  <c:v>2001.416666666631</c:v>
                </c:pt>
                <c:pt idx="498">
                  <c:v>2001.499999999962</c:v>
                </c:pt>
                <c:pt idx="499">
                  <c:v>2001.5833333332951</c:v>
                </c:pt>
                <c:pt idx="500">
                  <c:v>2001.6666666666299</c:v>
                </c:pt>
                <c:pt idx="501">
                  <c:v>2001.749999999962</c:v>
                </c:pt>
                <c:pt idx="502">
                  <c:v>2001.8333333332951</c:v>
                </c:pt>
                <c:pt idx="503">
                  <c:v>2001.916666666631</c:v>
                </c:pt>
                <c:pt idx="504">
                  <c:v>2001.999999999962</c:v>
                </c:pt>
                <c:pt idx="505">
                  <c:v>2002.0833333332951</c:v>
                </c:pt>
                <c:pt idx="506">
                  <c:v>2002.1666666666281</c:v>
                </c:pt>
                <c:pt idx="507">
                  <c:v>2002.249999999962</c:v>
                </c:pt>
                <c:pt idx="508">
                  <c:v>2002.3333333332951</c:v>
                </c:pt>
                <c:pt idx="509">
                  <c:v>2002.416666666631</c:v>
                </c:pt>
                <c:pt idx="510">
                  <c:v>2002.4999999999609</c:v>
                </c:pt>
                <c:pt idx="511">
                  <c:v>2002.5833333332951</c:v>
                </c:pt>
                <c:pt idx="512">
                  <c:v>2002.6666666666281</c:v>
                </c:pt>
                <c:pt idx="513">
                  <c:v>2002.7499999999609</c:v>
                </c:pt>
                <c:pt idx="514">
                  <c:v>2002.833333333293</c:v>
                </c:pt>
                <c:pt idx="515">
                  <c:v>2002.916666666631</c:v>
                </c:pt>
                <c:pt idx="516">
                  <c:v>2002.9999999999609</c:v>
                </c:pt>
                <c:pt idx="517">
                  <c:v>2003.083333333293</c:v>
                </c:pt>
                <c:pt idx="518">
                  <c:v>2003.1666666666281</c:v>
                </c:pt>
                <c:pt idx="519">
                  <c:v>2003.2499999999609</c:v>
                </c:pt>
                <c:pt idx="520">
                  <c:v>2003.333333333293</c:v>
                </c:pt>
                <c:pt idx="521">
                  <c:v>2003.416666666629</c:v>
                </c:pt>
                <c:pt idx="522">
                  <c:v>2003.49999999996</c:v>
                </c:pt>
                <c:pt idx="523">
                  <c:v>2003.583333333293</c:v>
                </c:pt>
                <c:pt idx="524">
                  <c:v>2003.6666666666281</c:v>
                </c:pt>
                <c:pt idx="525">
                  <c:v>2003.74999999996</c:v>
                </c:pt>
                <c:pt idx="526">
                  <c:v>2003.833333333293</c:v>
                </c:pt>
                <c:pt idx="527">
                  <c:v>2003.916666666629</c:v>
                </c:pt>
                <c:pt idx="528">
                  <c:v>2003.99999999996</c:v>
                </c:pt>
                <c:pt idx="529">
                  <c:v>2004.083333333293</c:v>
                </c:pt>
                <c:pt idx="530">
                  <c:v>2004.166666666626</c:v>
                </c:pt>
                <c:pt idx="531">
                  <c:v>2004.24999999996</c:v>
                </c:pt>
                <c:pt idx="532">
                  <c:v>2004.333333333293</c:v>
                </c:pt>
                <c:pt idx="533">
                  <c:v>2004.4166666666281</c:v>
                </c:pt>
                <c:pt idx="534">
                  <c:v>2004.49999999996</c:v>
                </c:pt>
                <c:pt idx="535">
                  <c:v>2004.583333333293</c:v>
                </c:pt>
                <c:pt idx="536">
                  <c:v>2004.666666666626</c:v>
                </c:pt>
                <c:pt idx="537">
                  <c:v>2004.74999999996</c:v>
                </c:pt>
                <c:pt idx="538">
                  <c:v>2004.833333333293</c:v>
                </c:pt>
                <c:pt idx="539">
                  <c:v>2004.9166666666281</c:v>
                </c:pt>
                <c:pt idx="540">
                  <c:v>2004.99999999996</c:v>
                </c:pt>
                <c:pt idx="541">
                  <c:v>2005.083333333291</c:v>
                </c:pt>
                <c:pt idx="542">
                  <c:v>2005.166666666626</c:v>
                </c:pt>
                <c:pt idx="543">
                  <c:v>2005.24999999996</c:v>
                </c:pt>
                <c:pt idx="544">
                  <c:v>2005.3333333332901</c:v>
                </c:pt>
                <c:pt idx="545">
                  <c:v>2005.416666666627</c:v>
                </c:pt>
                <c:pt idx="546">
                  <c:v>2005.49999999996</c:v>
                </c:pt>
                <c:pt idx="547">
                  <c:v>2005.5833333332901</c:v>
                </c:pt>
                <c:pt idx="548">
                  <c:v>2005.6666666666249</c:v>
                </c:pt>
                <c:pt idx="549">
                  <c:v>2005.7499999999579</c:v>
                </c:pt>
                <c:pt idx="550">
                  <c:v>2005.8333333332901</c:v>
                </c:pt>
                <c:pt idx="551">
                  <c:v>2005.916666666627</c:v>
                </c:pt>
                <c:pt idx="552">
                  <c:v>2005.9999999999579</c:v>
                </c:pt>
                <c:pt idx="553">
                  <c:v>2006.0833333332901</c:v>
                </c:pt>
                <c:pt idx="554">
                  <c:v>2006.1666666666249</c:v>
                </c:pt>
                <c:pt idx="555">
                  <c:v>2006.2499999999579</c:v>
                </c:pt>
                <c:pt idx="556">
                  <c:v>2006.3333333332901</c:v>
                </c:pt>
                <c:pt idx="557">
                  <c:v>2006.416666666627</c:v>
                </c:pt>
                <c:pt idx="558">
                  <c:v>2006.4999999999579</c:v>
                </c:pt>
                <c:pt idx="559">
                  <c:v>2006.5833333332901</c:v>
                </c:pt>
                <c:pt idx="560">
                  <c:v>2006.6666666666249</c:v>
                </c:pt>
                <c:pt idx="561">
                  <c:v>2006.749999999957</c:v>
                </c:pt>
                <c:pt idx="562">
                  <c:v>2006.8333333332901</c:v>
                </c:pt>
                <c:pt idx="563">
                  <c:v>2006.916666666626</c:v>
                </c:pt>
                <c:pt idx="564">
                  <c:v>2006.999999999957</c:v>
                </c:pt>
                <c:pt idx="565">
                  <c:v>2007.0833333332901</c:v>
                </c:pt>
                <c:pt idx="566">
                  <c:v>2007.1666666666249</c:v>
                </c:pt>
                <c:pt idx="567">
                  <c:v>2007.249999999957</c:v>
                </c:pt>
                <c:pt idx="568">
                  <c:v>2007.3333333332901</c:v>
                </c:pt>
                <c:pt idx="569">
                  <c:v>2007.416666666626</c:v>
                </c:pt>
                <c:pt idx="570">
                  <c:v>2007.499999999957</c:v>
                </c:pt>
                <c:pt idx="571">
                  <c:v>2007.5833333332901</c:v>
                </c:pt>
                <c:pt idx="572">
                  <c:v>2007.6666666666231</c:v>
                </c:pt>
                <c:pt idx="573">
                  <c:v>2007.749999999957</c:v>
                </c:pt>
                <c:pt idx="574">
                  <c:v>2007.8333333332901</c:v>
                </c:pt>
                <c:pt idx="575">
                  <c:v>2007.9166666666249</c:v>
                </c:pt>
                <c:pt idx="576">
                  <c:v>2007.9999999999559</c:v>
                </c:pt>
                <c:pt idx="577">
                  <c:v>2008.0833333332901</c:v>
                </c:pt>
                <c:pt idx="578">
                  <c:v>2008.1666666666231</c:v>
                </c:pt>
                <c:pt idx="579">
                  <c:v>2008.2499999999559</c:v>
                </c:pt>
                <c:pt idx="580">
                  <c:v>2008.333333333288</c:v>
                </c:pt>
                <c:pt idx="581">
                  <c:v>2008.4166666666249</c:v>
                </c:pt>
                <c:pt idx="582">
                  <c:v>2008.4999999999559</c:v>
                </c:pt>
                <c:pt idx="583">
                  <c:v>2008.583333333288</c:v>
                </c:pt>
                <c:pt idx="584">
                  <c:v>2008.6666666666231</c:v>
                </c:pt>
                <c:pt idx="585">
                  <c:v>2008.7499999999559</c:v>
                </c:pt>
                <c:pt idx="586">
                  <c:v>2008.833333333288</c:v>
                </c:pt>
                <c:pt idx="587">
                  <c:v>2008.916666666624</c:v>
                </c:pt>
                <c:pt idx="588">
                  <c:v>2008.999999999955</c:v>
                </c:pt>
                <c:pt idx="589">
                  <c:v>2009.083333333288</c:v>
                </c:pt>
                <c:pt idx="590">
                  <c:v>2009.1666666666231</c:v>
                </c:pt>
                <c:pt idx="591">
                  <c:v>2009.249999999955</c:v>
                </c:pt>
                <c:pt idx="592">
                  <c:v>2009.333333333288</c:v>
                </c:pt>
                <c:pt idx="593">
                  <c:v>2009.416666666624</c:v>
                </c:pt>
                <c:pt idx="594">
                  <c:v>2009.499999999955</c:v>
                </c:pt>
                <c:pt idx="595">
                  <c:v>2009.583333333288</c:v>
                </c:pt>
                <c:pt idx="596">
                  <c:v>2009.666666666621</c:v>
                </c:pt>
                <c:pt idx="597">
                  <c:v>2009.749999999955</c:v>
                </c:pt>
                <c:pt idx="598">
                  <c:v>2009.833333333288</c:v>
                </c:pt>
                <c:pt idx="599">
                  <c:v>2009.9166666666231</c:v>
                </c:pt>
                <c:pt idx="600">
                  <c:v>2009.999999999955</c:v>
                </c:pt>
                <c:pt idx="601">
                  <c:v>2010.083333333288</c:v>
                </c:pt>
                <c:pt idx="602">
                  <c:v>2010.166666666621</c:v>
                </c:pt>
                <c:pt idx="603">
                  <c:v>2010.2499999999541</c:v>
                </c:pt>
                <c:pt idx="604">
                  <c:v>2010.333333333288</c:v>
                </c:pt>
                <c:pt idx="605">
                  <c:v>2010.4166666666231</c:v>
                </c:pt>
                <c:pt idx="606">
                  <c:v>2010.4999999999541</c:v>
                </c:pt>
                <c:pt idx="607">
                  <c:v>2010.583333333286</c:v>
                </c:pt>
                <c:pt idx="608">
                  <c:v>2010.666666666621</c:v>
                </c:pt>
                <c:pt idx="609">
                  <c:v>2010.7499999999541</c:v>
                </c:pt>
                <c:pt idx="610">
                  <c:v>2010.8333333332851</c:v>
                </c:pt>
                <c:pt idx="611">
                  <c:v>2010.9166666666219</c:v>
                </c:pt>
              </c:numCache>
            </c:numRef>
          </c:xVal>
          <c:yVal>
            <c:numRef>
              <c:f>'Data for Graph'!$C$2:$C$613</c:f>
              <c:numCache>
                <c:formatCode>"$"#,##0.00</c:formatCode>
                <c:ptCount val="61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1.1499999999999979</c:v>
                </c:pt>
                <c:pt idx="21">
                  <c:v>1.1499999999999979</c:v>
                </c:pt>
                <c:pt idx="22">
                  <c:v>1.1499999999999979</c:v>
                </c:pt>
                <c:pt idx="23">
                  <c:v>1.1499999999999979</c:v>
                </c:pt>
                <c:pt idx="24">
                  <c:v>1.1499999999999979</c:v>
                </c:pt>
                <c:pt idx="25">
                  <c:v>1.1499999999999979</c:v>
                </c:pt>
                <c:pt idx="26">
                  <c:v>1.1499999999999979</c:v>
                </c:pt>
                <c:pt idx="27">
                  <c:v>1.1499999999999979</c:v>
                </c:pt>
                <c:pt idx="28">
                  <c:v>1.1499999999999979</c:v>
                </c:pt>
                <c:pt idx="29">
                  <c:v>1.1499999999999979</c:v>
                </c:pt>
                <c:pt idx="30">
                  <c:v>1.1499999999999979</c:v>
                </c:pt>
                <c:pt idx="31">
                  <c:v>1.1499999999999979</c:v>
                </c:pt>
                <c:pt idx="32">
                  <c:v>1.1499999999999979</c:v>
                </c:pt>
                <c:pt idx="33">
                  <c:v>1.1499999999999979</c:v>
                </c:pt>
                <c:pt idx="34">
                  <c:v>1.1499999999999979</c:v>
                </c:pt>
                <c:pt idx="35">
                  <c:v>1.1499999999999979</c:v>
                </c:pt>
                <c:pt idx="36">
                  <c:v>1.1499999999999979</c:v>
                </c:pt>
                <c:pt idx="37">
                  <c:v>1.1499999999999979</c:v>
                </c:pt>
                <c:pt idx="38">
                  <c:v>1.1499999999999979</c:v>
                </c:pt>
                <c:pt idx="39">
                  <c:v>1.1499999999999979</c:v>
                </c:pt>
                <c:pt idx="40">
                  <c:v>1.1499999999999979</c:v>
                </c:pt>
                <c:pt idx="41">
                  <c:v>1.1499999999999979</c:v>
                </c:pt>
                <c:pt idx="42">
                  <c:v>1.1499999999999979</c:v>
                </c:pt>
                <c:pt idx="43">
                  <c:v>1.1499999999999979</c:v>
                </c:pt>
                <c:pt idx="44">
                  <c:v>1.25</c:v>
                </c:pt>
                <c:pt idx="45">
                  <c:v>1.25</c:v>
                </c:pt>
                <c:pt idx="46">
                  <c:v>1.25</c:v>
                </c:pt>
                <c:pt idx="47">
                  <c:v>1.25</c:v>
                </c:pt>
                <c:pt idx="48">
                  <c:v>1.25</c:v>
                </c:pt>
                <c:pt idx="49">
                  <c:v>1.25</c:v>
                </c:pt>
                <c:pt idx="50">
                  <c:v>1.25</c:v>
                </c:pt>
                <c:pt idx="51">
                  <c:v>1.25</c:v>
                </c:pt>
                <c:pt idx="52">
                  <c:v>1.25</c:v>
                </c:pt>
                <c:pt idx="53">
                  <c:v>1.25</c:v>
                </c:pt>
                <c:pt idx="54">
                  <c:v>1.25</c:v>
                </c:pt>
                <c:pt idx="55">
                  <c:v>1.25</c:v>
                </c:pt>
                <c:pt idx="56">
                  <c:v>1.25</c:v>
                </c:pt>
                <c:pt idx="57">
                  <c:v>1.25</c:v>
                </c:pt>
                <c:pt idx="58">
                  <c:v>1.25</c:v>
                </c:pt>
                <c:pt idx="59">
                  <c:v>1.25</c:v>
                </c:pt>
                <c:pt idx="60">
                  <c:v>1.25</c:v>
                </c:pt>
                <c:pt idx="61">
                  <c:v>1.25</c:v>
                </c:pt>
                <c:pt idx="62">
                  <c:v>1.25</c:v>
                </c:pt>
                <c:pt idx="63">
                  <c:v>1.25</c:v>
                </c:pt>
                <c:pt idx="64">
                  <c:v>1.25</c:v>
                </c:pt>
                <c:pt idx="65">
                  <c:v>1.25</c:v>
                </c:pt>
                <c:pt idx="66">
                  <c:v>1.25</c:v>
                </c:pt>
                <c:pt idx="67">
                  <c:v>1.25</c:v>
                </c:pt>
                <c:pt idx="68">
                  <c:v>1.25</c:v>
                </c:pt>
                <c:pt idx="69">
                  <c:v>1.25</c:v>
                </c:pt>
                <c:pt idx="70">
                  <c:v>1.25</c:v>
                </c:pt>
                <c:pt idx="71">
                  <c:v>1.25</c:v>
                </c:pt>
                <c:pt idx="72">
                  <c:v>1.25</c:v>
                </c:pt>
                <c:pt idx="73">
                  <c:v>1.25</c:v>
                </c:pt>
                <c:pt idx="74">
                  <c:v>1.25</c:v>
                </c:pt>
                <c:pt idx="75">
                  <c:v>1.25</c:v>
                </c:pt>
                <c:pt idx="76">
                  <c:v>1.25</c:v>
                </c:pt>
                <c:pt idx="77">
                  <c:v>1.25</c:v>
                </c:pt>
                <c:pt idx="78">
                  <c:v>1.25</c:v>
                </c:pt>
                <c:pt idx="79">
                  <c:v>1.25</c:v>
                </c:pt>
                <c:pt idx="80">
                  <c:v>1.25</c:v>
                </c:pt>
                <c:pt idx="81">
                  <c:v>1.25</c:v>
                </c:pt>
                <c:pt idx="82">
                  <c:v>1.25</c:v>
                </c:pt>
                <c:pt idx="83">
                  <c:v>1.25</c:v>
                </c:pt>
                <c:pt idx="84">
                  <c:v>1.25</c:v>
                </c:pt>
                <c:pt idx="85">
                  <c:v>1.4</c:v>
                </c:pt>
                <c:pt idx="86">
                  <c:v>1.4</c:v>
                </c:pt>
                <c:pt idx="87">
                  <c:v>1.4</c:v>
                </c:pt>
                <c:pt idx="88">
                  <c:v>1.4</c:v>
                </c:pt>
                <c:pt idx="89">
                  <c:v>1.4</c:v>
                </c:pt>
                <c:pt idx="90">
                  <c:v>1.4</c:v>
                </c:pt>
                <c:pt idx="91">
                  <c:v>1.4</c:v>
                </c:pt>
                <c:pt idx="92">
                  <c:v>1.4</c:v>
                </c:pt>
                <c:pt idx="93">
                  <c:v>1.4</c:v>
                </c:pt>
                <c:pt idx="94">
                  <c:v>1.4</c:v>
                </c:pt>
                <c:pt idx="95">
                  <c:v>1.4</c:v>
                </c:pt>
                <c:pt idx="96">
                  <c:v>1.4</c:v>
                </c:pt>
                <c:pt idx="97">
                  <c:v>1.6</c:v>
                </c:pt>
                <c:pt idx="98">
                  <c:v>1.6</c:v>
                </c:pt>
                <c:pt idx="99">
                  <c:v>1.6</c:v>
                </c:pt>
                <c:pt idx="100">
                  <c:v>1.6</c:v>
                </c:pt>
                <c:pt idx="101">
                  <c:v>1.6</c:v>
                </c:pt>
                <c:pt idx="102">
                  <c:v>1.6</c:v>
                </c:pt>
                <c:pt idx="103">
                  <c:v>1.6</c:v>
                </c:pt>
                <c:pt idx="104">
                  <c:v>1.6</c:v>
                </c:pt>
                <c:pt idx="105">
                  <c:v>1.6</c:v>
                </c:pt>
                <c:pt idx="106">
                  <c:v>1.6</c:v>
                </c:pt>
                <c:pt idx="107">
                  <c:v>1.6</c:v>
                </c:pt>
                <c:pt idx="108">
                  <c:v>1.6</c:v>
                </c:pt>
                <c:pt idx="109">
                  <c:v>1.6</c:v>
                </c:pt>
                <c:pt idx="110">
                  <c:v>1.6</c:v>
                </c:pt>
                <c:pt idx="111">
                  <c:v>1.6</c:v>
                </c:pt>
                <c:pt idx="112">
                  <c:v>1.6</c:v>
                </c:pt>
                <c:pt idx="113">
                  <c:v>1.6</c:v>
                </c:pt>
                <c:pt idx="114">
                  <c:v>1.6</c:v>
                </c:pt>
                <c:pt idx="115">
                  <c:v>1.6</c:v>
                </c:pt>
                <c:pt idx="116">
                  <c:v>1.6</c:v>
                </c:pt>
                <c:pt idx="117">
                  <c:v>1.6</c:v>
                </c:pt>
                <c:pt idx="118">
                  <c:v>1.6</c:v>
                </c:pt>
                <c:pt idx="119">
                  <c:v>1.6</c:v>
                </c:pt>
                <c:pt idx="120">
                  <c:v>1.6</c:v>
                </c:pt>
                <c:pt idx="121">
                  <c:v>1.6</c:v>
                </c:pt>
                <c:pt idx="122">
                  <c:v>1.6</c:v>
                </c:pt>
                <c:pt idx="123">
                  <c:v>1.6</c:v>
                </c:pt>
                <c:pt idx="124">
                  <c:v>1.6</c:v>
                </c:pt>
                <c:pt idx="125">
                  <c:v>1.6</c:v>
                </c:pt>
                <c:pt idx="126">
                  <c:v>1.6</c:v>
                </c:pt>
                <c:pt idx="127">
                  <c:v>1.6</c:v>
                </c:pt>
                <c:pt idx="128">
                  <c:v>1.6</c:v>
                </c:pt>
                <c:pt idx="129">
                  <c:v>1.6</c:v>
                </c:pt>
                <c:pt idx="130">
                  <c:v>1.6</c:v>
                </c:pt>
                <c:pt idx="131">
                  <c:v>1.6</c:v>
                </c:pt>
                <c:pt idx="132">
                  <c:v>1.6</c:v>
                </c:pt>
                <c:pt idx="133">
                  <c:v>1.6</c:v>
                </c:pt>
                <c:pt idx="134">
                  <c:v>1.6</c:v>
                </c:pt>
                <c:pt idx="135">
                  <c:v>1.6</c:v>
                </c:pt>
                <c:pt idx="136">
                  <c:v>1.6</c:v>
                </c:pt>
                <c:pt idx="137">
                  <c:v>1.6</c:v>
                </c:pt>
                <c:pt idx="138">
                  <c:v>1.6</c:v>
                </c:pt>
                <c:pt idx="139">
                  <c:v>1.6</c:v>
                </c:pt>
                <c:pt idx="140">
                  <c:v>1.6</c:v>
                </c:pt>
                <c:pt idx="141">
                  <c:v>1.6</c:v>
                </c:pt>
                <c:pt idx="142">
                  <c:v>1.6</c:v>
                </c:pt>
                <c:pt idx="143">
                  <c:v>1.6</c:v>
                </c:pt>
                <c:pt idx="144">
                  <c:v>1.6</c:v>
                </c:pt>
                <c:pt idx="145">
                  <c:v>1.6</c:v>
                </c:pt>
                <c:pt idx="146">
                  <c:v>1.6</c:v>
                </c:pt>
                <c:pt idx="147">
                  <c:v>1.6</c:v>
                </c:pt>
                <c:pt idx="148">
                  <c:v>1.6</c:v>
                </c:pt>
                <c:pt idx="149">
                  <c:v>1.6</c:v>
                </c:pt>
                <c:pt idx="150">
                  <c:v>1.6</c:v>
                </c:pt>
                <c:pt idx="151">
                  <c:v>1.6</c:v>
                </c:pt>
                <c:pt idx="152">
                  <c:v>1.6</c:v>
                </c:pt>
                <c:pt idx="153">
                  <c:v>1.6</c:v>
                </c:pt>
                <c:pt idx="154">
                  <c:v>1.6</c:v>
                </c:pt>
                <c:pt idx="155">
                  <c:v>1.6</c:v>
                </c:pt>
                <c:pt idx="156">
                  <c:v>1.6</c:v>
                </c:pt>
                <c:pt idx="157">
                  <c:v>1.6</c:v>
                </c:pt>
                <c:pt idx="158">
                  <c:v>1.6</c:v>
                </c:pt>
                <c:pt idx="159">
                  <c:v>1.6</c:v>
                </c:pt>
                <c:pt idx="160">
                  <c:v>1.6</c:v>
                </c:pt>
                <c:pt idx="161">
                  <c:v>1.6</c:v>
                </c:pt>
                <c:pt idx="162">
                  <c:v>1.6</c:v>
                </c:pt>
                <c:pt idx="163">
                  <c:v>1.6</c:v>
                </c:pt>
                <c:pt idx="164">
                  <c:v>1.6</c:v>
                </c:pt>
                <c:pt idx="165">
                  <c:v>1.6</c:v>
                </c:pt>
                <c:pt idx="166">
                  <c:v>1.6</c:v>
                </c:pt>
                <c:pt idx="167">
                  <c:v>1.6</c:v>
                </c:pt>
                <c:pt idx="168">
                  <c:v>1.6</c:v>
                </c:pt>
                <c:pt idx="169">
                  <c:v>1.6</c:v>
                </c:pt>
                <c:pt idx="170">
                  <c:v>1.6</c:v>
                </c:pt>
                <c:pt idx="171">
                  <c:v>1.6</c:v>
                </c:pt>
                <c:pt idx="172">
                  <c:v>2</c:v>
                </c:pt>
                <c:pt idx="173">
                  <c:v>2</c:v>
                </c:pt>
                <c:pt idx="174">
                  <c:v>2</c:v>
                </c:pt>
                <c:pt idx="175">
                  <c:v>2</c:v>
                </c:pt>
                <c:pt idx="176">
                  <c:v>2</c:v>
                </c:pt>
                <c:pt idx="177">
                  <c:v>2</c:v>
                </c:pt>
                <c:pt idx="178">
                  <c:v>2</c:v>
                </c:pt>
                <c:pt idx="179">
                  <c:v>2</c:v>
                </c:pt>
                <c:pt idx="180">
                  <c:v>2.1</c:v>
                </c:pt>
                <c:pt idx="181">
                  <c:v>2.1</c:v>
                </c:pt>
                <c:pt idx="182">
                  <c:v>2.1</c:v>
                </c:pt>
                <c:pt idx="183">
                  <c:v>2.1</c:v>
                </c:pt>
                <c:pt idx="184">
                  <c:v>2.1</c:v>
                </c:pt>
                <c:pt idx="185">
                  <c:v>2.1</c:v>
                </c:pt>
                <c:pt idx="186">
                  <c:v>2.1</c:v>
                </c:pt>
                <c:pt idx="187">
                  <c:v>2.1</c:v>
                </c:pt>
                <c:pt idx="188">
                  <c:v>2.1</c:v>
                </c:pt>
                <c:pt idx="189">
                  <c:v>2.1</c:v>
                </c:pt>
                <c:pt idx="190">
                  <c:v>2.1</c:v>
                </c:pt>
                <c:pt idx="191">
                  <c:v>2.1</c:v>
                </c:pt>
                <c:pt idx="192">
                  <c:v>2.2999999999999998</c:v>
                </c:pt>
                <c:pt idx="193">
                  <c:v>2.2999999999999998</c:v>
                </c:pt>
                <c:pt idx="194">
                  <c:v>2.2999999999999998</c:v>
                </c:pt>
                <c:pt idx="195">
                  <c:v>2.2999999999999998</c:v>
                </c:pt>
                <c:pt idx="196">
                  <c:v>2.2999999999999998</c:v>
                </c:pt>
                <c:pt idx="197">
                  <c:v>2.2999999999999998</c:v>
                </c:pt>
                <c:pt idx="198">
                  <c:v>2.2999999999999998</c:v>
                </c:pt>
                <c:pt idx="199">
                  <c:v>2.2999999999999998</c:v>
                </c:pt>
                <c:pt idx="200">
                  <c:v>2.2999999999999998</c:v>
                </c:pt>
                <c:pt idx="201">
                  <c:v>2.2999999999999998</c:v>
                </c:pt>
                <c:pt idx="202">
                  <c:v>2.2999999999999998</c:v>
                </c:pt>
                <c:pt idx="203">
                  <c:v>2.2999999999999998</c:v>
                </c:pt>
                <c:pt idx="204">
                  <c:v>2.2999999999999998</c:v>
                </c:pt>
                <c:pt idx="205">
                  <c:v>2.2999999999999998</c:v>
                </c:pt>
                <c:pt idx="206">
                  <c:v>2.2999999999999998</c:v>
                </c:pt>
                <c:pt idx="207">
                  <c:v>2.2999999999999998</c:v>
                </c:pt>
                <c:pt idx="208">
                  <c:v>2.2999999999999998</c:v>
                </c:pt>
                <c:pt idx="209">
                  <c:v>2.2999999999999998</c:v>
                </c:pt>
                <c:pt idx="210">
                  <c:v>2.2999999999999998</c:v>
                </c:pt>
                <c:pt idx="211">
                  <c:v>2.2999999999999998</c:v>
                </c:pt>
                <c:pt idx="212">
                  <c:v>2.2999999999999998</c:v>
                </c:pt>
                <c:pt idx="213">
                  <c:v>2.2999999999999998</c:v>
                </c:pt>
                <c:pt idx="214">
                  <c:v>2.2999999999999998</c:v>
                </c:pt>
                <c:pt idx="215">
                  <c:v>2.2999999999999998</c:v>
                </c:pt>
                <c:pt idx="216">
                  <c:v>2.65</c:v>
                </c:pt>
                <c:pt idx="217">
                  <c:v>2.65</c:v>
                </c:pt>
                <c:pt idx="218">
                  <c:v>2.65</c:v>
                </c:pt>
                <c:pt idx="219">
                  <c:v>2.65</c:v>
                </c:pt>
                <c:pt idx="220">
                  <c:v>2.65</c:v>
                </c:pt>
                <c:pt idx="221">
                  <c:v>2.65</c:v>
                </c:pt>
                <c:pt idx="222">
                  <c:v>2.65</c:v>
                </c:pt>
                <c:pt idx="223">
                  <c:v>2.65</c:v>
                </c:pt>
                <c:pt idx="224">
                  <c:v>2.65</c:v>
                </c:pt>
                <c:pt idx="225">
                  <c:v>2.65</c:v>
                </c:pt>
                <c:pt idx="226">
                  <c:v>2.65</c:v>
                </c:pt>
                <c:pt idx="227">
                  <c:v>2.65</c:v>
                </c:pt>
                <c:pt idx="228">
                  <c:v>2.9</c:v>
                </c:pt>
                <c:pt idx="229">
                  <c:v>2.9</c:v>
                </c:pt>
                <c:pt idx="230">
                  <c:v>2.9</c:v>
                </c:pt>
                <c:pt idx="231">
                  <c:v>2.9</c:v>
                </c:pt>
                <c:pt idx="232">
                  <c:v>2.9</c:v>
                </c:pt>
                <c:pt idx="233">
                  <c:v>2.9</c:v>
                </c:pt>
                <c:pt idx="234">
                  <c:v>2.9</c:v>
                </c:pt>
                <c:pt idx="235">
                  <c:v>2.9</c:v>
                </c:pt>
                <c:pt idx="236">
                  <c:v>2.9</c:v>
                </c:pt>
                <c:pt idx="237">
                  <c:v>2.9</c:v>
                </c:pt>
                <c:pt idx="238">
                  <c:v>2.9</c:v>
                </c:pt>
                <c:pt idx="239">
                  <c:v>2.9</c:v>
                </c:pt>
                <c:pt idx="240">
                  <c:v>3.1</c:v>
                </c:pt>
                <c:pt idx="241">
                  <c:v>3.1</c:v>
                </c:pt>
                <c:pt idx="242">
                  <c:v>3.1</c:v>
                </c:pt>
                <c:pt idx="243">
                  <c:v>3.1</c:v>
                </c:pt>
                <c:pt idx="244">
                  <c:v>3.1</c:v>
                </c:pt>
                <c:pt idx="245">
                  <c:v>3.1</c:v>
                </c:pt>
                <c:pt idx="246">
                  <c:v>3.1</c:v>
                </c:pt>
                <c:pt idx="247">
                  <c:v>3.1</c:v>
                </c:pt>
                <c:pt idx="248">
                  <c:v>3.1</c:v>
                </c:pt>
                <c:pt idx="249">
                  <c:v>3.1</c:v>
                </c:pt>
                <c:pt idx="250">
                  <c:v>3.1</c:v>
                </c:pt>
                <c:pt idx="251">
                  <c:v>3.1</c:v>
                </c:pt>
                <c:pt idx="252">
                  <c:v>3.3499999999999992</c:v>
                </c:pt>
                <c:pt idx="253">
                  <c:v>3.3499999999999992</c:v>
                </c:pt>
                <c:pt idx="254">
                  <c:v>3.3499999999999992</c:v>
                </c:pt>
                <c:pt idx="255">
                  <c:v>3.3499999999999992</c:v>
                </c:pt>
                <c:pt idx="256">
                  <c:v>3.3499999999999992</c:v>
                </c:pt>
                <c:pt idx="257">
                  <c:v>3.3499999999999992</c:v>
                </c:pt>
                <c:pt idx="258">
                  <c:v>3.3499999999999992</c:v>
                </c:pt>
                <c:pt idx="259">
                  <c:v>3.3499999999999992</c:v>
                </c:pt>
                <c:pt idx="260">
                  <c:v>3.3499999999999992</c:v>
                </c:pt>
                <c:pt idx="261">
                  <c:v>3.3499999999999992</c:v>
                </c:pt>
                <c:pt idx="262">
                  <c:v>3.3499999999999992</c:v>
                </c:pt>
                <c:pt idx="263">
                  <c:v>3.3499999999999992</c:v>
                </c:pt>
                <c:pt idx="264">
                  <c:v>3.3499999999999992</c:v>
                </c:pt>
                <c:pt idx="265">
                  <c:v>3.3499999999999992</c:v>
                </c:pt>
                <c:pt idx="266">
                  <c:v>3.3499999999999992</c:v>
                </c:pt>
                <c:pt idx="267">
                  <c:v>3.3499999999999992</c:v>
                </c:pt>
                <c:pt idx="268">
                  <c:v>3.3499999999999992</c:v>
                </c:pt>
                <c:pt idx="269">
                  <c:v>3.3499999999999992</c:v>
                </c:pt>
                <c:pt idx="270">
                  <c:v>3.3499999999999992</c:v>
                </c:pt>
                <c:pt idx="271">
                  <c:v>3.3499999999999992</c:v>
                </c:pt>
                <c:pt idx="272">
                  <c:v>3.3499999999999992</c:v>
                </c:pt>
                <c:pt idx="273">
                  <c:v>3.3499999999999992</c:v>
                </c:pt>
                <c:pt idx="274">
                  <c:v>3.3499999999999992</c:v>
                </c:pt>
                <c:pt idx="275">
                  <c:v>3.3499999999999992</c:v>
                </c:pt>
                <c:pt idx="276">
                  <c:v>3.3499999999999992</c:v>
                </c:pt>
                <c:pt idx="277">
                  <c:v>3.3499999999999992</c:v>
                </c:pt>
                <c:pt idx="278">
                  <c:v>3.3499999999999992</c:v>
                </c:pt>
                <c:pt idx="279">
                  <c:v>3.3499999999999992</c:v>
                </c:pt>
                <c:pt idx="280">
                  <c:v>3.3499999999999992</c:v>
                </c:pt>
                <c:pt idx="281">
                  <c:v>3.3499999999999992</c:v>
                </c:pt>
                <c:pt idx="282">
                  <c:v>3.3499999999999992</c:v>
                </c:pt>
                <c:pt idx="283">
                  <c:v>3.3499999999999992</c:v>
                </c:pt>
                <c:pt idx="284">
                  <c:v>3.3499999999999992</c:v>
                </c:pt>
                <c:pt idx="285">
                  <c:v>3.3499999999999992</c:v>
                </c:pt>
                <c:pt idx="286">
                  <c:v>3.3499999999999992</c:v>
                </c:pt>
                <c:pt idx="287">
                  <c:v>3.3499999999999992</c:v>
                </c:pt>
                <c:pt idx="288">
                  <c:v>3.3499999999999992</c:v>
                </c:pt>
                <c:pt idx="289">
                  <c:v>3.3499999999999992</c:v>
                </c:pt>
                <c:pt idx="290">
                  <c:v>3.3499999999999992</c:v>
                </c:pt>
                <c:pt idx="291">
                  <c:v>3.3499999999999992</c:v>
                </c:pt>
                <c:pt idx="292">
                  <c:v>3.3499999999999992</c:v>
                </c:pt>
                <c:pt idx="293">
                  <c:v>3.3499999999999992</c:v>
                </c:pt>
                <c:pt idx="294">
                  <c:v>3.3499999999999992</c:v>
                </c:pt>
                <c:pt idx="295">
                  <c:v>3.3499999999999992</c:v>
                </c:pt>
                <c:pt idx="296">
                  <c:v>3.3499999999999992</c:v>
                </c:pt>
                <c:pt idx="297">
                  <c:v>3.3499999999999992</c:v>
                </c:pt>
                <c:pt idx="298">
                  <c:v>3.3499999999999992</c:v>
                </c:pt>
                <c:pt idx="299">
                  <c:v>3.3499999999999992</c:v>
                </c:pt>
                <c:pt idx="300">
                  <c:v>3.3499999999999992</c:v>
                </c:pt>
                <c:pt idx="301">
                  <c:v>3.3499999999999992</c:v>
                </c:pt>
                <c:pt idx="302">
                  <c:v>3.3499999999999992</c:v>
                </c:pt>
                <c:pt idx="303">
                  <c:v>3.3499999999999992</c:v>
                </c:pt>
                <c:pt idx="304">
                  <c:v>3.3499999999999992</c:v>
                </c:pt>
                <c:pt idx="305">
                  <c:v>3.3499999999999992</c:v>
                </c:pt>
                <c:pt idx="306">
                  <c:v>3.3499999999999992</c:v>
                </c:pt>
                <c:pt idx="307">
                  <c:v>3.3499999999999992</c:v>
                </c:pt>
                <c:pt idx="308">
                  <c:v>3.3499999999999992</c:v>
                </c:pt>
                <c:pt idx="309">
                  <c:v>3.3499999999999992</c:v>
                </c:pt>
                <c:pt idx="310">
                  <c:v>3.3499999999999992</c:v>
                </c:pt>
                <c:pt idx="311">
                  <c:v>3.3499999999999992</c:v>
                </c:pt>
                <c:pt idx="312">
                  <c:v>3.3499999999999992</c:v>
                </c:pt>
                <c:pt idx="313">
                  <c:v>3.3499999999999992</c:v>
                </c:pt>
                <c:pt idx="314">
                  <c:v>3.3499999999999992</c:v>
                </c:pt>
                <c:pt idx="315">
                  <c:v>3.3499999999999992</c:v>
                </c:pt>
                <c:pt idx="316">
                  <c:v>3.3499999999999992</c:v>
                </c:pt>
                <c:pt idx="317">
                  <c:v>3.3499999999999992</c:v>
                </c:pt>
                <c:pt idx="318">
                  <c:v>3.3499999999999992</c:v>
                </c:pt>
                <c:pt idx="319">
                  <c:v>3.3499999999999992</c:v>
                </c:pt>
                <c:pt idx="320">
                  <c:v>3.3499999999999992</c:v>
                </c:pt>
                <c:pt idx="321">
                  <c:v>3.3499999999999992</c:v>
                </c:pt>
                <c:pt idx="322">
                  <c:v>3.3499999999999992</c:v>
                </c:pt>
                <c:pt idx="323">
                  <c:v>3.3499999999999992</c:v>
                </c:pt>
                <c:pt idx="324">
                  <c:v>3.3499999999999992</c:v>
                </c:pt>
                <c:pt idx="325">
                  <c:v>3.3499999999999992</c:v>
                </c:pt>
                <c:pt idx="326">
                  <c:v>3.3499999999999992</c:v>
                </c:pt>
                <c:pt idx="327">
                  <c:v>3.3499999999999992</c:v>
                </c:pt>
                <c:pt idx="328">
                  <c:v>3.3499999999999992</c:v>
                </c:pt>
                <c:pt idx="329">
                  <c:v>3.3499999999999992</c:v>
                </c:pt>
                <c:pt idx="330">
                  <c:v>3.3499999999999992</c:v>
                </c:pt>
                <c:pt idx="331">
                  <c:v>3.3499999999999992</c:v>
                </c:pt>
                <c:pt idx="332">
                  <c:v>3.3499999999999992</c:v>
                </c:pt>
                <c:pt idx="333">
                  <c:v>3.3499999999999992</c:v>
                </c:pt>
                <c:pt idx="334">
                  <c:v>3.3499999999999992</c:v>
                </c:pt>
                <c:pt idx="335">
                  <c:v>3.3499999999999992</c:v>
                </c:pt>
                <c:pt idx="336">
                  <c:v>3.3499999999999992</c:v>
                </c:pt>
                <c:pt idx="337">
                  <c:v>3.3499999999999992</c:v>
                </c:pt>
                <c:pt idx="338">
                  <c:v>3.3499999999999992</c:v>
                </c:pt>
                <c:pt idx="339">
                  <c:v>3.3499999999999992</c:v>
                </c:pt>
                <c:pt idx="340">
                  <c:v>3.3499999999999992</c:v>
                </c:pt>
                <c:pt idx="341">
                  <c:v>3.3499999999999992</c:v>
                </c:pt>
                <c:pt idx="342">
                  <c:v>3.3499999999999992</c:v>
                </c:pt>
                <c:pt idx="343">
                  <c:v>3.3499999999999992</c:v>
                </c:pt>
                <c:pt idx="344">
                  <c:v>3.3499999999999992</c:v>
                </c:pt>
                <c:pt idx="345">
                  <c:v>3.3499999999999992</c:v>
                </c:pt>
                <c:pt idx="346">
                  <c:v>3.3499999999999992</c:v>
                </c:pt>
                <c:pt idx="347">
                  <c:v>3.3499999999999992</c:v>
                </c:pt>
                <c:pt idx="348">
                  <c:v>3.3499999999999992</c:v>
                </c:pt>
                <c:pt idx="349">
                  <c:v>3.3499999999999992</c:v>
                </c:pt>
                <c:pt idx="350">
                  <c:v>3.3499999999999992</c:v>
                </c:pt>
                <c:pt idx="351">
                  <c:v>3.3499999999999992</c:v>
                </c:pt>
                <c:pt idx="352">
                  <c:v>3.3499999999999992</c:v>
                </c:pt>
                <c:pt idx="353">
                  <c:v>3.3499999999999992</c:v>
                </c:pt>
                <c:pt idx="354">
                  <c:v>3.3499999999999992</c:v>
                </c:pt>
                <c:pt idx="355">
                  <c:v>3.3499999999999992</c:v>
                </c:pt>
                <c:pt idx="356">
                  <c:v>3.3499999999999992</c:v>
                </c:pt>
                <c:pt idx="357">
                  <c:v>3.3499999999999992</c:v>
                </c:pt>
                <c:pt idx="358">
                  <c:v>3.3499999999999992</c:v>
                </c:pt>
                <c:pt idx="359">
                  <c:v>3.3499999999999992</c:v>
                </c:pt>
                <c:pt idx="360">
                  <c:v>3.3499999999999992</c:v>
                </c:pt>
                <c:pt idx="361">
                  <c:v>3.3499999999999992</c:v>
                </c:pt>
                <c:pt idx="362">
                  <c:v>3.3499999999999992</c:v>
                </c:pt>
                <c:pt idx="363">
                  <c:v>3.8</c:v>
                </c:pt>
                <c:pt idx="364">
                  <c:v>3.8</c:v>
                </c:pt>
                <c:pt idx="365">
                  <c:v>3.8</c:v>
                </c:pt>
                <c:pt idx="366">
                  <c:v>3.8</c:v>
                </c:pt>
                <c:pt idx="367">
                  <c:v>3.8</c:v>
                </c:pt>
                <c:pt idx="368">
                  <c:v>3.8</c:v>
                </c:pt>
                <c:pt idx="369">
                  <c:v>3.8</c:v>
                </c:pt>
                <c:pt idx="370">
                  <c:v>3.8</c:v>
                </c:pt>
                <c:pt idx="371">
                  <c:v>3.8</c:v>
                </c:pt>
                <c:pt idx="372">
                  <c:v>3.8</c:v>
                </c:pt>
                <c:pt idx="373">
                  <c:v>3.8</c:v>
                </c:pt>
                <c:pt idx="374">
                  <c:v>3.8</c:v>
                </c:pt>
                <c:pt idx="375">
                  <c:v>4.25</c:v>
                </c:pt>
                <c:pt idx="376">
                  <c:v>4.25</c:v>
                </c:pt>
                <c:pt idx="377">
                  <c:v>4.25</c:v>
                </c:pt>
                <c:pt idx="378">
                  <c:v>4.25</c:v>
                </c:pt>
                <c:pt idx="379">
                  <c:v>4.25</c:v>
                </c:pt>
                <c:pt idx="380">
                  <c:v>4.25</c:v>
                </c:pt>
                <c:pt idx="381">
                  <c:v>4.25</c:v>
                </c:pt>
                <c:pt idx="382">
                  <c:v>4.25</c:v>
                </c:pt>
                <c:pt idx="383">
                  <c:v>4.25</c:v>
                </c:pt>
                <c:pt idx="384">
                  <c:v>4.25</c:v>
                </c:pt>
                <c:pt idx="385">
                  <c:v>4.25</c:v>
                </c:pt>
                <c:pt idx="386">
                  <c:v>4.25</c:v>
                </c:pt>
                <c:pt idx="387">
                  <c:v>4.25</c:v>
                </c:pt>
                <c:pt idx="388">
                  <c:v>4.25</c:v>
                </c:pt>
                <c:pt idx="389">
                  <c:v>4.25</c:v>
                </c:pt>
                <c:pt idx="390">
                  <c:v>4.25</c:v>
                </c:pt>
                <c:pt idx="391">
                  <c:v>4.25</c:v>
                </c:pt>
                <c:pt idx="392">
                  <c:v>4.25</c:v>
                </c:pt>
                <c:pt idx="393">
                  <c:v>4.25</c:v>
                </c:pt>
                <c:pt idx="394">
                  <c:v>4.25</c:v>
                </c:pt>
                <c:pt idx="395">
                  <c:v>4.25</c:v>
                </c:pt>
                <c:pt idx="396">
                  <c:v>4.25</c:v>
                </c:pt>
                <c:pt idx="397">
                  <c:v>4.25</c:v>
                </c:pt>
                <c:pt idx="398">
                  <c:v>4.25</c:v>
                </c:pt>
                <c:pt idx="399">
                  <c:v>4.25</c:v>
                </c:pt>
                <c:pt idx="400">
                  <c:v>4.25</c:v>
                </c:pt>
                <c:pt idx="401">
                  <c:v>4.25</c:v>
                </c:pt>
                <c:pt idx="402">
                  <c:v>4.25</c:v>
                </c:pt>
                <c:pt idx="403">
                  <c:v>4.25</c:v>
                </c:pt>
                <c:pt idx="404">
                  <c:v>4.25</c:v>
                </c:pt>
                <c:pt idx="405">
                  <c:v>4.25</c:v>
                </c:pt>
                <c:pt idx="406">
                  <c:v>4.25</c:v>
                </c:pt>
                <c:pt idx="407">
                  <c:v>4.25</c:v>
                </c:pt>
                <c:pt idx="408">
                  <c:v>4.25</c:v>
                </c:pt>
                <c:pt idx="409">
                  <c:v>4.25</c:v>
                </c:pt>
                <c:pt idx="410">
                  <c:v>4.25</c:v>
                </c:pt>
                <c:pt idx="411">
                  <c:v>4.25</c:v>
                </c:pt>
                <c:pt idx="412">
                  <c:v>4.25</c:v>
                </c:pt>
                <c:pt idx="413">
                  <c:v>4.25</c:v>
                </c:pt>
                <c:pt idx="414">
                  <c:v>4.25</c:v>
                </c:pt>
                <c:pt idx="415">
                  <c:v>4.25</c:v>
                </c:pt>
                <c:pt idx="416">
                  <c:v>4.25</c:v>
                </c:pt>
                <c:pt idx="417">
                  <c:v>4.25</c:v>
                </c:pt>
                <c:pt idx="418">
                  <c:v>4.25</c:v>
                </c:pt>
                <c:pt idx="419">
                  <c:v>4.25</c:v>
                </c:pt>
                <c:pt idx="420">
                  <c:v>4.25</c:v>
                </c:pt>
                <c:pt idx="421">
                  <c:v>4.25</c:v>
                </c:pt>
                <c:pt idx="422">
                  <c:v>4.25</c:v>
                </c:pt>
                <c:pt idx="423">
                  <c:v>4.25</c:v>
                </c:pt>
                <c:pt idx="424">
                  <c:v>4.25</c:v>
                </c:pt>
                <c:pt idx="425">
                  <c:v>4.25</c:v>
                </c:pt>
                <c:pt idx="426">
                  <c:v>4.25</c:v>
                </c:pt>
                <c:pt idx="427">
                  <c:v>4.25</c:v>
                </c:pt>
                <c:pt idx="428">
                  <c:v>4.25</c:v>
                </c:pt>
                <c:pt idx="429">
                  <c:v>4.25</c:v>
                </c:pt>
                <c:pt idx="430">
                  <c:v>4.25</c:v>
                </c:pt>
                <c:pt idx="431">
                  <c:v>4.25</c:v>
                </c:pt>
                <c:pt idx="432">
                  <c:v>4.25</c:v>
                </c:pt>
                <c:pt idx="433">
                  <c:v>4.25</c:v>
                </c:pt>
                <c:pt idx="434">
                  <c:v>4.25</c:v>
                </c:pt>
                <c:pt idx="435">
                  <c:v>4.25</c:v>
                </c:pt>
                <c:pt idx="436">
                  <c:v>4.25</c:v>
                </c:pt>
                <c:pt idx="437">
                  <c:v>4.25</c:v>
                </c:pt>
                <c:pt idx="438">
                  <c:v>4.25</c:v>
                </c:pt>
                <c:pt idx="439">
                  <c:v>4.25</c:v>
                </c:pt>
                <c:pt idx="440">
                  <c:v>4.25</c:v>
                </c:pt>
                <c:pt idx="441">
                  <c:v>4.75</c:v>
                </c:pt>
                <c:pt idx="442">
                  <c:v>4.75</c:v>
                </c:pt>
                <c:pt idx="443">
                  <c:v>4.75</c:v>
                </c:pt>
                <c:pt idx="444">
                  <c:v>4.75</c:v>
                </c:pt>
                <c:pt idx="445">
                  <c:v>4.75</c:v>
                </c:pt>
                <c:pt idx="446">
                  <c:v>4.75</c:v>
                </c:pt>
                <c:pt idx="447">
                  <c:v>4.75</c:v>
                </c:pt>
                <c:pt idx="448">
                  <c:v>4.75</c:v>
                </c:pt>
                <c:pt idx="449">
                  <c:v>4.75</c:v>
                </c:pt>
                <c:pt idx="450">
                  <c:v>4.75</c:v>
                </c:pt>
                <c:pt idx="451">
                  <c:v>4.75</c:v>
                </c:pt>
                <c:pt idx="452">
                  <c:v>5.1499999999999986</c:v>
                </c:pt>
                <c:pt idx="453">
                  <c:v>5.1499999999999986</c:v>
                </c:pt>
                <c:pt idx="454">
                  <c:v>5.1499999999999986</c:v>
                </c:pt>
                <c:pt idx="455">
                  <c:v>5.1499999999999986</c:v>
                </c:pt>
                <c:pt idx="456">
                  <c:v>5.1499999999999986</c:v>
                </c:pt>
                <c:pt idx="457">
                  <c:v>5.1499999999999986</c:v>
                </c:pt>
                <c:pt idx="458">
                  <c:v>5.1499999999999986</c:v>
                </c:pt>
                <c:pt idx="459">
                  <c:v>5.1499999999999986</c:v>
                </c:pt>
                <c:pt idx="460">
                  <c:v>5.1499999999999986</c:v>
                </c:pt>
                <c:pt idx="461">
                  <c:v>5.1499999999999986</c:v>
                </c:pt>
                <c:pt idx="462">
                  <c:v>5.1499999999999986</c:v>
                </c:pt>
                <c:pt idx="463">
                  <c:v>5.1499999999999986</c:v>
                </c:pt>
                <c:pt idx="464">
                  <c:v>5.1499999999999986</c:v>
                </c:pt>
                <c:pt idx="465">
                  <c:v>5.1499999999999986</c:v>
                </c:pt>
                <c:pt idx="466">
                  <c:v>5.1499999999999986</c:v>
                </c:pt>
                <c:pt idx="467">
                  <c:v>5.1499999999999986</c:v>
                </c:pt>
                <c:pt idx="468">
                  <c:v>5.1499999999999986</c:v>
                </c:pt>
                <c:pt idx="469">
                  <c:v>5.1499999999999986</c:v>
                </c:pt>
                <c:pt idx="470">
                  <c:v>5.1499999999999986</c:v>
                </c:pt>
                <c:pt idx="471">
                  <c:v>5.1499999999999986</c:v>
                </c:pt>
                <c:pt idx="472">
                  <c:v>5.1499999999999986</c:v>
                </c:pt>
                <c:pt idx="473">
                  <c:v>5.1499999999999986</c:v>
                </c:pt>
                <c:pt idx="474">
                  <c:v>5.1499999999999986</c:v>
                </c:pt>
                <c:pt idx="475">
                  <c:v>5.1499999999999986</c:v>
                </c:pt>
                <c:pt idx="476">
                  <c:v>5.1499999999999986</c:v>
                </c:pt>
                <c:pt idx="477">
                  <c:v>5.1499999999999986</c:v>
                </c:pt>
                <c:pt idx="478">
                  <c:v>5.1499999999999986</c:v>
                </c:pt>
                <c:pt idx="479">
                  <c:v>5.1499999999999986</c:v>
                </c:pt>
                <c:pt idx="480">
                  <c:v>5.1499999999999986</c:v>
                </c:pt>
                <c:pt idx="481">
                  <c:v>5.1499999999999986</c:v>
                </c:pt>
                <c:pt idx="482">
                  <c:v>5.1499999999999986</c:v>
                </c:pt>
                <c:pt idx="483">
                  <c:v>5.1499999999999986</c:v>
                </c:pt>
                <c:pt idx="484">
                  <c:v>5.1499999999999986</c:v>
                </c:pt>
                <c:pt idx="485">
                  <c:v>5.1499999999999986</c:v>
                </c:pt>
                <c:pt idx="486">
                  <c:v>5.1499999999999986</c:v>
                </c:pt>
                <c:pt idx="487">
                  <c:v>5.1499999999999986</c:v>
                </c:pt>
                <c:pt idx="488">
                  <c:v>5.1499999999999986</c:v>
                </c:pt>
                <c:pt idx="489">
                  <c:v>5.1499999999999986</c:v>
                </c:pt>
                <c:pt idx="490">
                  <c:v>5.1499999999999986</c:v>
                </c:pt>
                <c:pt idx="491">
                  <c:v>5.1499999999999986</c:v>
                </c:pt>
                <c:pt idx="492">
                  <c:v>5.1499999999999986</c:v>
                </c:pt>
                <c:pt idx="493">
                  <c:v>5.1499999999999986</c:v>
                </c:pt>
                <c:pt idx="494">
                  <c:v>5.1499999999999986</c:v>
                </c:pt>
                <c:pt idx="495">
                  <c:v>5.1499999999999986</c:v>
                </c:pt>
                <c:pt idx="496">
                  <c:v>5.1499999999999986</c:v>
                </c:pt>
                <c:pt idx="497">
                  <c:v>5.1499999999999986</c:v>
                </c:pt>
                <c:pt idx="498">
                  <c:v>5.1499999999999986</c:v>
                </c:pt>
                <c:pt idx="499">
                  <c:v>5.1499999999999986</c:v>
                </c:pt>
                <c:pt idx="500">
                  <c:v>5.1499999999999986</c:v>
                </c:pt>
                <c:pt idx="501">
                  <c:v>5.1499999999999986</c:v>
                </c:pt>
                <c:pt idx="502">
                  <c:v>5.1499999999999986</c:v>
                </c:pt>
                <c:pt idx="503">
                  <c:v>5.1499999999999986</c:v>
                </c:pt>
                <c:pt idx="504">
                  <c:v>5.1499999999999986</c:v>
                </c:pt>
                <c:pt idx="505">
                  <c:v>5.1499999999999986</c:v>
                </c:pt>
                <c:pt idx="506">
                  <c:v>5.1499999999999986</c:v>
                </c:pt>
                <c:pt idx="507">
                  <c:v>5.1499999999999986</c:v>
                </c:pt>
                <c:pt idx="508">
                  <c:v>5.1499999999999986</c:v>
                </c:pt>
                <c:pt idx="509">
                  <c:v>5.1499999999999986</c:v>
                </c:pt>
                <c:pt idx="510">
                  <c:v>5.1499999999999986</c:v>
                </c:pt>
                <c:pt idx="511">
                  <c:v>5.1499999999999986</c:v>
                </c:pt>
                <c:pt idx="512">
                  <c:v>5.1499999999999986</c:v>
                </c:pt>
                <c:pt idx="513">
                  <c:v>5.1499999999999986</c:v>
                </c:pt>
                <c:pt idx="514">
                  <c:v>5.1499999999999986</c:v>
                </c:pt>
                <c:pt idx="515">
                  <c:v>5.1499999999999986</c:v>
                </c:pt>
                <c:pt idx="516">
                  <c:v>5.1499999999999986</c:v>
                </c:pt>
                <c:pt idx="517">
                  <c:v>5.1499999999999986</c:v>
                </c:pt>
                <c:pt idx="518">
                  <c:v>5.1499999999999986</c:v>
                </c:pt>
                <c:pt idx="519">
                  <c:v>5.1499999999999986</c:v>
                </c:pt>
                <c:pt idx="520">
                  <c:v>5.1499999999999986</c:v>
                </c:pt>
                <c:pt idx="521">
                  <c:v>5.1499999999999986</c:v>
                </c:pt>
                <c:pt idx="522">
                  <c:v>5.1499999999999986</c:v>
                </c:pt>
                <c:pt idx="523">
                  <c:v>5.1499999999999986</c:v>
                </c:pt>
                <c:pt idx="524">
                  <c:v>5.1499999999999986</c:v>
                </c:pt>
                <c:pt idx="525">
                  <c:v>5.1499999999999986</c:v>
                </c:pt>
                <c:pt idx="526">
                  <c:v>5.1499999999999986</c:v>
                </c:pt>
                <c:pt idx="527">
                  <c:v>5.1499999999999986</c:v>
                </c:pt>
                <c:pt idx="528">
                  <c:v>5.1499999999999986</c:v>
                </c:pt>
                <c:pt idx="529">
                  <c:v>5.1499999999999986</c:v>
                </c:pt>
                <c:pt idx="530">
                  <c:v>5.1499999999999986</c:v>
                </c:pt>
                <c:pt idx="531">
                  <c:v>5.1499999999999986</c:v>
                </c:pt>
                <c:pt idx="532">
                  <c:v>5.1499999999999986</c:v>
                </c:pt>
                <c:pt idx="533">
                  <c:v>5.1499999999999986</c:v>
                </c:pt>
                <c:pt idx="534">
                  <c:v>5.1499999999999986</c:v>
                </c:pt>
                <c:pt idx="535">
                  <c:v>5.1499999999999986</c:v>
                </c:pt>
                <c:pt idx="536">
                  <c:v>5.1499999999999986</c:v>
                </c:pt>
                <c:pt idx="537">
                  <c:v>5.1499999999999986</c:v>
                </c:pt>
                <c:pt idx="538">
                  <c:v>5.1499999999999986</c:v>
                </c:pt>
                <c:pt idx="539">
                  <c:v>5.1499999999999986</c:v>
                </c:pt>
                <c:pt idx="540">
                  <c:v>5.1499999999999986</c:v>
                </c:pt>
                <c:pt idx="541">
                  <c:v>5.1499999999999986</c:v>
                </c:pt>
                <c:pt idx="542">
                  <c:v>5.1499999999999986</c:v>
                </c:pt>
                <c:pt idx="543">
                  <c:v>5.1499999999999986</c:v>
                </c:pt>
                <c:pt idx="544">
                  <c:v>5.1499999999999986</c:v>
                </c:pt>
                <c:pt idx="545">
                  <c:v>5.1499999999999986</c:v>
                </c:pt>
                <c:pt idx="546">
                  <c:v>5.1499999999999986</c:v>
                </c:pt>
                <c:pt idx="547">
                  <c:v>5.1499999999999986</c:v>
                </c:pt>
                <c:pt idx="548">
                  <c:v>5.1499999999999986</c:v>
                </c:pt>
                <c:pt idx="549">
                  <c:v>5.1499999999999986</c:v>
                </c:pt>
                <c:pt idx="550">
                  <c:v>5.1499999999999986</c:v>
                </c:pt>
                <c:pt idx="551">
                  <c:v>5.1499999999999986</c:v>
                </c:pt>
                <c:pt idx="552">
                  <c:v>5.1499999999999986</c:v>
                </c:pt>
                <c:pt idx="553">
                  <c:v>5.1499999999999986</c:v>
                </c:pt>
                <c:pt idx="554">
                  <c:v>5.1499999999999986</c:v>
                </c:pt>
                <c:pt idx="555">
                  <c:v>5.1499999999999986</c:v>
                </c:pt>
                <c:pt idx="556">
                  <c:v>5.1499999999999986</c:v>
                </c:pt>
                <c:pt idx="557">
                  <c:v>5.1499999999999986</c:v>
                </c:pt>
                <c:pt idx="558">
                  <c:v>5.1499999999999986</c:v>
                </c:pt>
                <c:pt idx="559">
                  <c:v>5.1499999999999986</c:v>
                </c:pt>
                <c:pt idx="560">
                  <c:v>5.1499999999999986</c:v>
                </c:pt>
                <c:pt idx="561">
                  <c:v>5.1499999999999986</c:v>
                </c:pt>
                <c:pt idx="562">
                  <c:v>5.1499999999999986</c:v>
                </c:pt>
                <c:pt idx="563">
                  <c:v>5.1499999999999986</c:v>
                </c:pt>
                <c:pt idx="564">
                  <c:v>5.1499999999999986</c:v>
                </c:pt>
                <c:pt idx="565">
                  <c:v>5.1499999999999986</c:v>
                </c:pt>
                <c:pt idx="566">
                  <c:v>5.1499999999999986</c:v>
                </c:pt>
                <c:pt idx="567">
                  <c:v>5.1499999999999986</c:v>
                </c:pt>
                <c:pt idx="568">
                  <c:v>5.1499999999999986</c:v>
                </c:pt>
                <c:pt idx="569">
                  <c:v>5.1499999999999986</c:v>
                </c:pt>
                <c:pt idx="570">
                  <c:v>5.1499999999999986</c:v>
                </c:pt>
                <c:pt idx="571">
                  <c:v>5.85</c:v>
                </c:pt>
                <c:pt idx="572">
                  <c:v>5.85</c:v>
                </c:pt>
                <c:pt idx="573">
                  <c:v>5.85</c:v>
                </c:pt>
                <c:pt idx="574">
                  <c:v>5.85</c:v>
                </c:pt>
                <c:pt idx="575">
                  <c:v>5.85</c:v>
                </c:pt>
                <c:pt idx="576">
                  <c:v>5.85</c:v>
                </c:pt>
                <c:pt idx="577">
                  <c:v>5.85</c:v>
                </c:pt>
                <c:pt idx="578">
                  <c:v>5.85</c:v>
                </c:pt>
                <c:pt idx="579">
                  <c:v>5.85</c:v>
                </c:pt>
                <c:pt idx="580">
                  <c:v>5.85</c:v>
                </c:pt>
                <c:pt idx="581">
                  <c:v>5.85</c:v>
                </c:pt>
                <c:pt idx="582">
                  <c:v>5.85</c:v>
                </c:pt>
                <c:pt idx="583">
                  <c:v>6.55</c:v>
                </c:pt>
                <c:pt idx="584">
                  <c:v>6.55</c:v>
                </c:pt>
                <c:pt idx="585">
                  <c:v>6.55</c:v>
                </c:pt>
                <c:pt idx="586">
                  <c:v>6.55</c:v>
                </c:pt>
                <c:pt idx="587">
                  <c:v>6.55</c:v>
                </c:pt>
                <c:pt idx="588">
                  <c:v>6.55</c:v>
                </c:pt>
                <c:pt idx="589">
                  <c:v>6.55</c:v>
                </c:pt>
                <c:pt idx="590">
                  <c:v>6.55</c:v>
                </c:pt>
                <c:pt idx="591">
                  <c:v>6.55</c:v>
                </c:pt>
                <c:pt idx="592">
                  <c:v>6.55</c:v>
                </c:pt>
                <c:pt idx="593">
                  <c:v>6.55</c:v>
                </c:pt>
                <c:pt idx="594">
                  <c:v>6.55</c:v>
                </c:pt>
                <c:pt idx="595">
                  <c:v>7.25</c:v>
                </c:pt>
                <c:pt idx="596">
                  <c:v>7.25</c:v>
                </c:pt>
                <c:pt idx="597">
                  <c:v>7.25</c:v>
                </c:pt>
                <c:pt idx="598">
                  <c:v>7.25</c:v>
                </c:pt>
                <c:pt idx="599">
                  <c:v>7.25</c:v>
                </c:pt>
                <c:pt idx="600">
                  <c:v>7.25</c:v>
                </c:pt>
                <c:pt idx="601">
                  <c:v>7.25</c:v>
                </c:pt>
                <c:pt idx="602">
                  <c:v>7.25</c:v>
                </c:pt>
                <c:pt idx="603">
                  <c:v>7.25</c:v>
                </c:pt>
                <c:pt idx="604">
                  <c:v>7.25</c:v>
                </c:pt>
                <c:pt idx="605">
                  <c:v>7.25</c:v>
                </c:pt>
                <c:pt idx="606">
                  <c:v>7.25</c:v>
                </c:pt>
                <c:pt idx="607">
                  <c:v>7.25</c:v>
                </c:pt>
                <c:pt idx="608">
                  <c:v>7.25</c:v>
                </c:pt>
                <c:pt idx="609">
                  <c:v>7.25</c:v>
                </c:pt>
                <c:pt idx="610">
                  <c:v>7.25</c:v>
                </c:pt>
                <c:pt idx="611">
                  <c:v>7.25</c:v>
                </c:pt>
              </c:numCache>
            </c:numRef>
          </c:yVal>
          <c:smooth val="0"/>
        </c:ser>
        <c:ser>
          <c:idx val="1"/>
          <c:order val="1"/>
          <c:tx>
            <c:strRef>
              <c:f>'Data for Graph'!$D$1</c:f>
              <c:strCache>
                <c:ptCount val="1"/>
                <c:pt idx="0">
                  <c:v>Min Wage in 2010 Dollars</c:v>
                </c:pt>
              </c:strCache>
            </c:strRef>
          </c:tx>
          <c:spPr>
            <a:ln w="44450">
              <a:solidFill>
                <a:srgbClr val="FF6600"/>
              </a:solidFill>
            </a:ln>
            <a:effectLst/>
          </c:spPr>
          <c:marker>
            <c:symbol val="none"/>
          </c:marker>
          <c:xVal>
            <c:numRef>
              <c:f>'Data for Graph'!$A$2:$A$613</c:f>
              <c:numCache>
                <c:formatCode>0.00</c:formatCode>
                <c:ptCount val="612"/>
                <c:pt idx="0">
                  <c:v>1960</c:v>
                </c:pt>
                <c:pt idx="1">
                  <c:v>1960.083333333331</c:v>
                </c:pt>
                <c:pt idx="2">
                  <c:v>1960.1666666666681</c:v>
                </c:pt>
                <c:pt idx="3">
                  <c:v>1960.25</c:v>
                </c:pt>
                <c:pt idx="4">
                  <c:v>1960.333333333331</c:v>
                </c:pt>
                <c:pt idx="5">
                  <c:v>1960.4166666666681</c:v>
                </c:pt>
                <c:pt idx="6">
                  <c:v>1960.5</c:v>
                </c:pt>
                <c:pt idx="7">
                  <c:v>1960.583333333331</c:v>
                </c:pt>
                <c:pt idx="8">
                  <c:v>1960.6666666666661</c:v>
                </c:pt>
                <c:pt idx="9">
                  <c:v>1960.75</c:v>
                </c:pt>
                <c:pt idx="10">
                  <c:v>1960.8333333333301</c:v>
                </c:pt>
                <c:pt idx="11">
                  <c:v>1960.9166666666681</c:v>
                </c:pt>
                <c:pt idx="12">
                  <c:v>1961</c:v>
                </c:pt>
                <c:pt idx="13">
                  <c:v>1961.0833333333301</c:v>
                </c:pt>
                <c:pt idx="14">
                  <c:v>1961.1666666666661</c:v>
                </c:pt>
                <c:pt idx="15">
                  <c:v>1961.25</c:v>
                </c:pt>
                <c:pt idx="16">
                  <c:v>1961.3333333333301</c:v>
                </c:pt>
                <c:pt idx="17">
                  <c:v>1961.4166666666681</c:v>
                </c:pt>
                <c:pt idx="18">
                  <c:v>1961.5</c:v>
                </c:pt>
                <c:pt idx="19">
                  <c:v>1961.5833333333301</c:v>
                </c:pt>
                <c:pt idx="20">
                  <c:v>1961.6666666666661</c:v>
                </c:pt>
                <c:pt idx="21">
                  <c:v>1961.749999999998</c:v>
                </c:pt>
                <c:pt idx="22">
                  <c:v>1961.8333333333301</c:v>
                </c:pt>
                <c:pt idx="23">
                  <c:v>1961.916666666667</c:v>
                </c:pt>
                <c:pt idx="24">
                  <c:v>1961.999999999998</c:v>
                </c:pt>
                <c:pt idx="25">
                  <c:v>1962.0833333333289</c:v>
                </c:pt>
                <c:pt idx="26">
                  <c:v>1962.1666666666661</c:v>
                </c:pt>
                <c:pt idx="27">
                  <c:v>1962.249999999998</c:v>
                </c:pt>
                <c:pt idx="28">
                  <c:v>1962.3333333333289</c:v>
                </c:pt>
                <c:pt idx="29">
                  <c:v>1962.416666666667</c:v>
                </c:pt>
                <c:pt idx="30">
                  <c:v>1962.499999999998</c:v>
                </c:pt>
                <c:pt idx="31">
                  <c:v>1962.5833333333289</c:v>
                </c:pt>
                <c:pt idx="32">
                  <c:v>1962.6666666666661</c:v>
                </c:pt>
                <c:pt idx="33">
                  <c:v>1962.749999999997</c:v>
                </c:pt>
                <c:pt idx="34">
                  <c:v>1962.8333333333289</c:v>
                </c:pt>
                <c:pt idx="35">
                  <c:v>1962.9166666666661</c:v>
                </c:pt>
                <c:pt idx="36">
                  <c:v>1962.999999999997</c:v>
                </c:pt>
                <c:pt idx="37">
                  <c:v>1963.083333333328</c:v>
                </c:pt>
                <c:pt idx="38">
                  <c:v>1963.1666666666649</c:v>
                </c:pt>
                <c:pt idx="39">
                  <c:v>1963.249999999997</c:v>
                </c:pt>
                <c:pt idx="40">
                  <c:v>1963.333333333328</c:v>
                </c:pt>
                <c:pt idx="41">
                  <c:v>1963.4166666666661</c:v>
                </c:pt>
                <c:pt idx="42">
                  <c:v>1963.499999999997</c:v>
                </c:pt>
                <c:pt idx="43">
                  <c:v>1963.583333333328</c:v>
                </c:pt>
                <c:pt idx="44">
                  <c:v>1963.6666666666631</c:v>
                </c:pt>
                <c:pt idx="45">
                  <c:v>1963.749999999997</c:v>
                </c:pt>
                <c:pt idx="46">
                  <c:v>1963.833333333328</c:v>
                </c:pt>
                <c:pt idx="47">
                  <c:v>1963.9166666666649</c:v>
                </c:pt>
                <c:pt idx="48">
                  <c:v>1963.9999999999959</c:v>
                </c:pt>
                <c:pt idx="49">
                  <c:v>1964.083333333328</c:v>
                </c:pt>
                <c:pt idx="50">
                  <c:v>1964.1666666666631</c:v>
                </c:pt>
                <c:pt idx="51">
                  <c:v>1964.2499999999959</c:v>
                </c:pt>
                <c:pt idx="52">
                  <c:v>1964.3333333333269</c:v>
                </c:pt>
                <c:pt idx="53">
                  <c:v>1964.4166666666649</c:v>
                </c:pt>
                <c:pt idx="54">
                  <c:v>1964.4999999999959</c:v>
                </c:pt>
                <c:pt idx="55">
                  <c:v>1964.5833333333269</c:v>
                </c:pt>
                <c:pt idx="56">
                  <c:v>1964.6666666666631</c:v>
                </c:pt>
                <c:pt idx="57">
                  <c:v>1964.7499999999959</c:v>
                </c:pt>
                <c:pt idx="58">
                  <c:v>1964.8333333333269</c:v>
                </c:pt>
                <c:pt idx="59">
                  <c:v>1964.916666666664</c:v>
                </c:pt>
                <c:pt idx="60">
                  <c:v>1964.999999999995</c:v>
                </c:pt>
                <c:pt idx="61">
                  <c:v>1965.0833333333269</c:v>
                </c:pt>
                <c:pt idx="62">
                  <c:v>1965.1666666666631</c:v>
                </c:pt>
                <c:pt idx="63">
                  <c:v>1965.249999999995</c:v>
                </c:pt>
                <c:pt idx="64">
                  <c:v>1965.333333333326</c:v>
                </c:pt>
                <c:pt idx="65">
                  <c:v>1965.416666666664</c:v>
                </c:pt>
                <c:pt idx="66">
                  <c:v>1965.499999999995</c:v>
                </c:pt>
                <c:pt idx="67">
                  <c:v>1965.583333333326</c:v>
                </c:pt>
                <c:pt idx="68">
                  <c:v>1965.6666666666631</c:v>
                </c:pt>
                <c:pt idx="69">
                  <c:v>1965.749999999995</c:v>
                </c:pt>
                <c:pt idx="70">
                  <c:v>1965.833333333326</c:v>
                </c:pt>
                <c:pt idx="71">
                  <c:v>1965.9166666666631</c:v>
                </c:pt>
                <c:pt idx="72">
                  <c:v>1965.999999999995</c:v>
                </c:pt>
                <c:pt idx="73">
                  <c:v>1966.083333333326</c:v>
                </c:pt>
                <c:pt idx="74">
                  <c:v>1966.1666666666611</c:v>
                </c:pt>
                <c:pt idx="75">
                  <c:v>1966.2499999999941</c:v>
                </c:pt>
                <c:pt idx="76">
                  <c:v>1966.3333333333251</c:v>
                </c:pt>
                <c:pt idx="77">
                  <c:v>1966.4166666666631</c:v>
                </c:pt>
                <c:pt idx="78">
                  <c:v>1966.4999999999941</c:v>
                </c:pt>
                <c:pt idx="79">
                  <c:v>1966.5833333333251</c:v>
                </c:pt>
                <c:pt idx="80">
                  <c:v>1966.6666666666611</c:v>
                </c:pt>
                <c:pt idx="81">
                  <c:v>1966.7499999999941</c:v>
                </c:pt>
                <c:pt idx="82">
                  <c:v>1966.8333333333251</c:v>
                </c:pt>
                <c:pt idx="83">
                  <c:v>1966.9166666666631</c:v>
                </c:pt>
                <c:pt idx="84">
                  <c:v>1966.9999999999941</c:v>
                </c:pt>
                <c:pt idx="85">
                  <c:v>1967.0833333333251</c:v>
                </c:pt>
                <c:pt idx="86">
                  <c:v>1967.1666666666599</c:v>
                </c:pt>
                <c:pt idx="87">
                  <c:v>1967.249999999993</c:v>
                </c:pt>
                <c:pt idx="88">
                  <c:v>1967.3333333333251</c:v>
                </c:pt>
                <c:pt idx="89">
                  <c:v>1967.416666666662</c:v>
                </c:pt>
                <c:pt idx="90">
                  <c:v>1967.499999999993</c:v>
                </c:pt>
                <c:pt idx="91">
                  <c:v>1967.5833333333239</c:v>
                </c:pt>
                <c:pt idx="92">
                  <c:v>1967.6666666666599</c:v>
                </c:pt>
                <c:pt idx="93">
                  <c:v>1967.749999999993</c:v>
                </c:pt>
                <c:pt idx="94">
                  <c:v>1967.8333333333239</c:v>
                </c:pt>
                <c:pt idx="95">
                  <c:v>1967.916666666662</c:v>
                </c:pt>
                <c:pt idx="96">
                  <c:v>1967.999999999993</c:v>
                </c:pt>
                <c:pt idx="97">
                  <c:v>1968.0833333333239</c:v>
                </c:pt>
                <c:pt idx="98">
                  <c:v>1968.1666666666599</c:v>
                </c:pt>
                <c:pt idx="99">
                  <c:v>1968.249999999992</c:v>
                </c:pt>
                <c:pt idx="100">
                  <c:v>1968.3333333333239</c:v>
                </c:pt>
                <c:pt idx="101">
                  <c:v>1968.4166666666611</c:v>
                </c:pt>
                <c:pt idx="102">
                  <c:v>1968.499999999992</c:v>
                </c:pt>
                <c:pt idx="103">
                  <c:v>1968.583333333323</c:v>
                </c:pt>
                <c:pt idx="104">
                  <c:v>1968.6666666666599</c:v>
                </c:pt>
                <c:pt idx="105">
                  <c:v>1968.749999999992</c:v>
                </c:pt>
                <c:pt idx="106">
                  <c:v>1968.833333333323</c:v>
                </c:pt>
                <c:pt idx="107">
                  <c:v>1968.9166666666611</c:v>
                </c:pt>
                <c:pt idx="108">
                  <c:v>1968.999999999992</c:v>
                </c:pt>
                <c:pt idx="109">
                  <c:v>1969.083333333323</c:v>
                </c:pt>
                <c:pt idx="110">
                  <c:v>1969.1666666666581</c:v>
                </c:pt>
                <c:pt idx="111">
                  <c:v>1969.249999999992</c:v>
                </c:pt>
                <c:pt idx="112">
                  <c:v>1969.333333333323</c:v>
                </c:pt>
                <c:pt idx="113">
                  <c:v>1969.4166666666611</c:v>
                </c:pt>
                <c:pt idx="114">
                  <c:v>1969.4999999999909</c:v>
                </c:pt>
                <c:pt idx="115">
                  <c:v>1969.583333333323</c:v>
                </c:pt>
                <c:pt idx="116">
                  <c:v>1969.6666666666581</c:v>
                </c:pt>
                <c:pt idx="117">
                  <c:v>1969.7499999999909</c:v>
                </c:pt>
                <c:pt idx="118">
                  <c:v>1969.8333333333219</c:v>
                </c:pt>
                <c:pt idx="119">
                  <c:v>1969.9166666666611</c:v>
                </c:pt>
                <c:pt idx="120">
                  <c:v>1969.9999999999909</c:v>
                </c:pt>
                <c:pt idx="121">
                  <c:v>1970.0833333333219</c:v>
                </c:pt>
                <c:pt idx="122">
                  <c:v>1970.1666666666581</c:v>
                </c:pt>
                <c:pt idx="123">
                  <c:v>1970.2499999999909</c:v>
                </c:pt>
                <c:pt idx="124">
                  <c:v>1970.3333333333219</c:v>
                </c:pt>
                <c:pt idx="125">
                  <c:v>1970.4166666666599</c:v>
                </c:pt>
                <c:pt idx="126">
                  <c:v>1970.49999999999</c:v>
                </c:pt>
                <c:pt idx="127">
                  <c:v>1970.5833333333219</c:v>
                </c:pt>
                <c:pt idx="128">
                  <c:v>1970.6666666666581</c:v>
                </c:pt>
                <c:pt idx="129">
                  <c:v>1970.74999999999</c:v>
                </c:pt>
                <c:pt idx="130">
                  <c:v>1970.833333333321</c:v>
                </c:pt>
                <c:pt idx="131">
                  <c:v>1970.9166666666599</c:v>
                </c:pt>
                <c:pt idx="132">
                  <c:v>1970.99999999999</c:v>
                </c:pt>
                <c:pt idx="133">
                  <c:v>1971.083333333321</c:v>
                </c:pt>
                <c:pt idx="134">
                  <c:v>1971.1666666666581</c:v>
                </c:pt>
                <c:pt idx="135">
                  <c:v>1971.24999999999</c:v>
                </c:pt>
                <c:pt idx="136">
                  <c:v>1971.333333333321</c:v>
                </c:pt>
                <c:pt idx="137">
                  <c:v>1971.4166666666581</c:v>
                </c:pt>
                <c:pt idx="138">
                  <c:v>1971.49999999999</c:v>
                </c:pt>
                <c:pt idx="139">
                  <c:v>1971.583333333321</c:v>
                </c:pt>
                <c:pt idx="140">
                  <c:v>1971.6666666666561</c:v>
                </c:pt>
                <c:pt idx="141">
                  <c:v>1971.74999999999</c:v>
                </c:pt>
                <c:pt idx="142">
                  <c:v>1971.8333333333201</c:v>
                </c:pt>
                <c:pt idx="143">
                  <c:v>1971.9166666666581</c:v>
                </c:pt>
                <c:pt idx="144">
                  <c:v>1971.99999999999</c:v>
                </c:pt>
                <c:pt idx="145">
                  <c:v>1972.0833333333201</c:v>
                </c:pt>
                <c:pt idx="146">
                  <c:v>1972.1666666666561</c:v>
                </c:pt>
                <c:pt idx="147">
                  <c:v>1972.24999999999</c:v>
                </c:pt>
                <c:pt idx="148">
                  <c:v>1972.3333333333201</c:v>
                </c:pt>
                <c:pt idx="149">
                  <c:v>1972.4166666666581</c:v>
                </c:pt>
                <c:pt idx="150">
                  <c:v>1972.49999999999</c:v>
                </c:pt>
                <c:pt idx="151">
                  <c:v>1972.5833333333201</c:v>
                </c:pt>
                <c:pt idx="152">
                  <c:v>1972.6666666666549</c:v>
                </c:pt>
                <c:pt idx="153">
                  <c:v>1972.7499999999879</c:v>
                </c:pt>
                <c:pt idx="154">
                  <c:v>1972.8333333333201</c:v>
                </c:pt>
                <c:pt idx="155">
                  <c:v>1972.916666666657</c:v>
                </c:pt>
                <c:pt idx="156">
                  <c:v>1972.9999999999879</c:v>
                </c:pt>
                <c:pt idx="157">
                  <c:v>1973.0833333333189</c:v>
                </c:pt>
                <c:pt idx="158">
                  <c:v>1973.1666666666549</c:v>
                </c:pt>
                <c:pt idx="159">
                  <c:v>1973.2499999999879</c:v>
                </c:pt>
                <c:pt idx="160">
                  <c:v>1973.3333333333189</c:v>
                </c:pt>
                <c:pt idx="161">
                  <c:v>1973.416666666657</c:v>
                </c:pt>
                <c:pt idx="162">
                  <c:v>1973.4999999999879</c:v>
                </c:pt>
                <c:pt idx="163">
                  <c:v>1973.5833333333189</c:v>
                </c:pt>
                <c:pt idx="164">
                  <c:v>1973.6666666666549</c:v>
                </c:pt>
                <c:pt idx="165">
                  <c:v>1973.749999999987</c:v>
                </c:pt>
                <c:pt idx="166">
                  <c:v>1973.8333333333189</c:v>
                </c:pt>
                <c:pt idx="167">
                  <c:v>1973.9166666666561</c:v>
                </c:pt>
                <c:pt idx="168">
                  <c:v>1973.999999999987</c:v>
                </c:pt>
                <c:pt idx="169">
                  <c:v>1974.083333333318</c:v>
                </c:pt>
                <c:pt idx="170">
                  <c:v>1974.1666666666549</c:v>
                </c:pt>
                <c:pt idx="171">
                  <c:v>1974.249999999987</c:v>
                </c:pt>
                <c:pt idx="172">
                  <c:v>1974.333333333318</c:v>
                </c:pt>
                <c:pt idx="173">
                  <c:v>1974.4166666666561</c:v>
                </c:pt>
                <c:pt idx="174">
                  <c:v>1974.499999999987</c:v>
                </c:pt>
                <c:pt idx="175">
                  <c:v>1974.583333333318</c:v>
                </c:pt>
                <c:pt idx="176">
                  <c:v>1974.6666666666531</c:v>
                </c:pt>
                <c:pt idx="177">
                  <c:v>1974.749999999987</c:v>
                </c:pt>
                <c:pt idx="178">
                  <c:v>1974.833333333318</c:v>
                </c:pt>
                <c:pt idx="179">
                  <c:v>1974.9166666666549</c:v>
                </c:pt>
                <c:pt idx="180">
                  <c:v>1974.9999999999859</c:v>
                </c:pt>
                <c:pt idx="181">
                  <c:v>1975.083333333318</c:v>
                </c:pt>
                <c:pt idx="182">
                  <c:v>1975.1666666666531</c:v>
                </c:pt>
                <c:pt idx="183">
                  <c:v>1975.2499999999859</c:v>
                </c:pt>
                <c:pt idx="184">
                  <c:v>1975.3333333333169</c:v>
                </c:pt>
                <c:pt idx="185">
                  <c:v>1975.4166666666549</c:v>
                </c:pt>
                <c:pt idx="186">
                  <c:v>1975.4999999999859</c:v>
                </c:pt>
                <c:pt idx="187">
                  <c:v>1975.5833333333169</c:v>
                </c:pt>
                <c:pt idx="188">
                  <c:v>1975.6666666666531</c:v>
                </c:pt>
                <c:pt idx="189">
                  <c:v>1975.7499999999859</c:v>
                </c:pt>
                <c:pt idx="190">
                  <c:v>1975.8333333333169</c:v>
                </c:pt>
                <c:pt idx="191">
                  <c:v>1975.916666666654</c:v>
                </c:pt>
                <c:pt idx="192">
                  <c:v>1975.999999999985</c:v>
                </c:pt>
                <c:pt idx="193">
                  <c:v>1976.0833333333169</c:v>
                </c:pt>
                <c:pt idx="194">
                  <c:v>1976.1666666666531</c:v>
                </c:pt>
                <c:pt idx="195">
                  <c:v>1976.249999999985</c:v>
                </c:pt>
                <c:pt idx="196">
                  <c:v>1976.333333333316</c:v>
                </c:pt>
                <c:pt idx="197">
                  <c:v>1976.416666666654</c:v>
                </c:pt>
                <c:pt idx="198">
                  <c:v>1976.499999999985</c:v>
                </c:pt>
                <c:pt idx="199">
                  <c:v>1976.583333333316</c:v>
                </c:pt>
                <c:pt idx="200">
                  <c:v>1976.6666666666531</c:v>
                </c:pt>
                <c:pt idx="201">
                  <c:v>1976.749999999985</c:v>
                </c:pt>
                <c:pt idx="202">
                  <c:v>1976.833333333316</c:v>
                </c:pt>
                <c:pt idx="203">
                  <c:v>1976.9166666666531</c:v>
                </c:pt>
                <c:pt idx="204">
                  <c:v>1976.999999999985</c:v>
                </c:pt>
                <c:pt idx="205">
                  <c:v>1977.083333333316</c:v>
                </c:pt>
                <c:pt idx="206">
                  <c:v>1977.1666666666511</c:v>
                </c:pt>
                <c:pt idx="207">
                  <c:v>1977.2499999999841</c:v>
                </c:pt>
                <c:pt idx="208">
                  <c:v>1977.3333333333151</c:v>
                </c:pt>
                <c:pt idx="209">
                  <c:v>1977.4166666666531</c:v>
                </c:pt>
                <c:pt idx="210">
                  <c:v>1977.4999999999841</c:v>
                </c:pt>
                <c:pt idx="211">
                  <c:v>1977.5833333333151</c:v>
                </c:pt>
                <c:pt idx="212">
                  <c:v>1977.6666666666511</c:v>
                </c:pt>
                <c:pt idx="213">
                  <c:v>1977.7499999999841</c:v>
                </c:pt>
                <c:pt idx="214">
                  <c:v>1977.8333333333151</c:v>
                </c:pt>
                <c:pt idx="215">
                  <c:v>1977.9166666666531</c:v>
                </c:pt>
                <c:pt idx="216">
                  <c:v>1977.9999999999841</c:v>
                </c:pt>
                <c:pt idx="217">
                  <c:v>1978.0833333333151</c:v>
                </c:pt>
                <c:pt idx="218">
                  <c:v>1978.1666666666499</c:v>
                </c:pt>
                <c:pt idx="219">
                  <c:v>1978.2499999999829</c:v>
                </c:pt>
                <c:pt idx="220">
                  <c:v>1978.3333333333139</c:v>
                </c:pt>
                <c:pt idx="221">
                  <c:v>1978.416666666652</c:v>
                </c:pt>
                <c:pt idx="222">
                  <c:v>1978.4999999999829</c:v>
                </c:pt>
                <c:pt idx="223">
                  <c:v>1978.5833333333139</c:v>
                </c:pt>
                <c:pt idx="224">
                  <c:v>1978.6666666666499</c:v>
                </c:pt>
                <c:pt idx="225">
                  <c:v>1978.7499999999829</c:v>
                </c:pt>
                <c:pt idx="226">
                  <c:v>1978.8333333333139</c:v>
                </c:pt>
                <c:pt idx="227">
                  <c:v>1978.916666666652</c:v>
                </c:pt>
                <c:pt idx="228">
                  <c:v>1978.9999999999829</c:v>
                </c:pt>
                <c:pt idx="229">
                  <c:v>1979.0833333333139</c:v>
                </c:pt>
                <c:pt idx="230">
                  <c:v>1979.1666666666499</c:v>
                </c:pt>
                <c:pt idx="231">
                  <c:v>1979.249999999982</c:v>
                </c:pt>
                <c:pt idx="232">
                  <c:v>1979.3333333333139</c:v>
                </c:pt>
                <c:pt idx="233">
                  <c:v>1979.4166666666511</c:v>
                </c:pt>
                <c:pt idx="234">
                  <c:v>1979.499999999982</c:v>
                </c:pt>
                <c:pt idx="235">
                  <c:v>1979.583333333313</c:v>
                </c:pt>
                <c:pt idx="236">
                  <c:v>1979.6666666666499</c:v>
                </c:pt>
                <c:pt idx="237">
                  <c:v>1979.749999999982</c:v>
                </c:pt>
                <c:pt idx="238">
                  <c:v>1979.833333333313</c:v>
                </c:pt>
                <c:pt idx="239">
                  <c:v>1979.9166666666511</c:v>
                </c:pt>
                <c:pt idx="240">
                  <c:v>1979.999999999982</c:v>
                </c:pt>
                <c:pt idx="241">
                  <c:v>1980.083333333313</c:v>
                </c:pt>
                <c:pt idx="242">
                  <c:v>1980.1666666666481</c:v>
                </c:pt>
                <c:pt idx="243">
                  <c:v>1980.249999999982</c:v>
                </c:pt>
                <c:pt idx="244">
                  <c:v>1980.333333333313</c:v>
                </c:pt>
                <c:pt idx="245">
                  <c:v>1980.4166666666511</c:v>
                </c:pt>
                <c:pt idx="246">
                  <c:v>1980.4999999999809</c:v>
                </c:pt>
                <c:pt idx="247">
                  <c:v>1980.583333333313</c:v>
                </c:pt>
                <c:pt idx="248">
                  <c:v>1980.6666666666481</c:v>
                </c:pt>
                <c:pt idx="249">
                  <c:v>1980.7499999999809</c:v>
                </c:pt>
                <c:pt idx="250">
                  <c:v>1980.8333333333121</c:v>
                </c:pt>
                <c:pt idx="251">
                  <c:v>1980.9166666666511</c:v>
                </c:pt>
                <c:pt idx="252">
                  <c:v>1980.9999999999809</c:v>
                </c:pt>
                <c:pt idx="253">
                  <c:v>1981.0833333333121</c:v>
                </c:pt>
                <c:pt idx="254">
                  <c:v>1981.1666666666481</c:v>
                </c:pt>
                <c:pt idx="255">
                  <c:v>1981.2499999999809</c:v>
                </c:pt>
                <c:pt idx="256">
                  <c:v>1981.3333333333121</c:v>
                </c:pt>
                <c:pt idx="257">
                  <c:v>1981.4166666666499</c:v>
                </c:pt>
                <c:pt idx="258">
                  <c:v>1981.49999999998</c:v>
                </c:pt>
                <c:pt idx="259">
                  <c:v>1981.5833333333121</c:v>
                </c:pt>
                <c:pt idx="260">
                  <c:v>1981.6666666666481</c:v>
                </c:pt>
                <c:pt idx="261">
                  <c:v>1981.74999999998</c:v>
                </c:pt>
                <c:pt idx="262">
                  <c:v>1981.833333333311</c:v>
                </c:pt>
                <c:pt idx="263">
                  <c:v>1981.9166666666499</c:v>
                </c:pt>
                <c:pt idx="264">
                  <c:v>1981.99999999998</c:v>
                </c:pt>
                <c:pt idx="265">
                  <c:v>1982.083333333311</c:v>
                </c:pt>
                <c:pt idx="266">
                  <c:v>1982.1666666666481</c:v>
                </c:pt>
                <c:pt idx="267">
                  <c:v>1982.24999999998</c:v>
                </c:pt>
                <c:pt idx="268">
                  <c:v>1982.333333333311</c:v>
                </c:pt>
                <c:pt idx="269">
                  <c:v>1982.4166666666481</c:v>
                </c:pt>
                <c:pt idx="270">
                  <c:v>1982.49999999998</c:v>
                </c:pt>
                <c:pt idx="271">
                  <c:v>1982.583333333311</c:v>
                </c:pt>
                <c:pt idx="272">
                  <c:v>1982.6666666666461</c:v>
                </c:pt>
                <c:pt idx="273">
                  <c:v>1982.74999999998</c:v>
                </c:pt>
                <c:pt idx="274">
                  <c:v>1982.8333333333101</c:v>
                </c:pt>
                <c:pt idx="275">
                  <c:v>1982.9166666666481</c:v>
                </c:pt>
                <c:pt idx="276">
                  <c:v>1982.99999999998</c:v>
                </c:pt>
                <c:pt idx="277">
                  <c:v>1983.0833333333101</c:v>
                </c:pt>
                <c:pt idx="278">
                  <c:v>1983.1666666666461</c:v>
                </c:pt>
                <c:pt idx="279">
                  <c:v>1983.24999999998</c:v>
                </c:pt>
                <c:pt idx="280">
                  <c:v>1983.3333333333101</c:v>
                </c:pt>
                <c:pt idx="281">
                  <c:v>1983.4166666666481</c:v>
                </c:pt>
                <c:pt idx="282">
                  <c:v>1983.49999999998</c:v>
                </c:pt>
                <c:pt idx="283">
                  <c:v>1983.5833333333101</c:v>
                </c:pt>
                <c:pt idx="284">
                  <c:v>1983.6666666666449</c:v>
                </c:pt>
                <c:pt idx="285">
                  <c:v>1983.7499999999779</c:v>
                </c:pt>
                <c:pt idx="286">
                  <c:v>1983.8333333333089</c:v>
                </c:pt>
                <c:pt idx="287">
                  <c:v>1983.916666666647</c:v>
                </c:pt>
                <c:pt idx="288">
                  <c:v>1983.9999999999779</c:v>
                </c:pt>
                <c:pt idx="289">
                  <c:v>1984.0833333333089</c:v>
                </c:pt>
                <c:pt idx="290">
                  <c:v>1984.1666666666449</c:v>
                </c:pt>
                <c:pt idx="291">
                  <c:v>1984.2499999999779</c:v>
                </c:pt>
                <c:pt idx="292">
                  <c:v>1984.3333333333089</c:v>
                </c:pt>
                <c:pt idx="293">
                  <c:v>1984.416666666647</c:v>
                </c:pt>
                <c:pt idx="294">
                  <c:v>1984.4999999999779</c:v>
                </c:pt>
                <c:pt idx="295">
                  <c:v>1984.5833333333089</c:v>
                </c:pt>
                <c:pt idx="296">
                  <c:v>1984.6666666666449</c:v>
                </c:pt>
                <c:pt idx="297">
                  <c:v>1984.749999999977</c:v>
                </c:pt>
                <c:pt idx="298">
                  <c:v>1984.8333333333089</c:v>
                </c:pt>
                <c:pt idx="299">
                  <c:v>1984.9166666666461</c:v>
                </c:pt>
                <c:pt idx="300">
                  <c:v>1984.999999999977</c:v>
                </c:pt>
                <c:pt idx="301">
                  <c:v>1985.083333333308</c:v>
                </c:pt>
                <c:pt idx="302">
                  <c:v>1985.1666666666449</c:v>
                </c:pt>
                <c:pt idx="303">
                  <c:v>1985.249999999977</c:v>
                </c:pt>
                <c:pt idx="304">
                  <c:v>1985.333333333308</c:v>
                </c:pt>
                <c:pt idx="305">
                  <c:v>1985.4166666666461</c:v>
                </c:pt>
                <c:pt idx="306">
                  <c:v>1985.499999999977</c:v>
                </c:pt>
                <c:pt idx="307">
                  <c:v>1985.583333333308</c:v>
                </c:pt>
                <c:pt idx="308">
                  <c:v>1985.6666666666431</c:v>
                </c:pt>
                <c:pt idx="309">
                  <c:v>1985.749999999977</c:v>
                </c:pt>
                <c:pt idx="310">
                  <c:v>1985.833333333308</c:v>
                </c:pt>
                <c:pt idx="311">
                  <c:v>1985.9166666666449</c:v>
                </c:pt>
                <c:pt idx="312">
                  <c:v>1985.9999999999759</c:v>
                </c:pt>
                <c:pt idx="313">
                  <c:v>1986.083333333308</c:v>
                </c:pt>
                <c:pt idx="314">
                  <c:v>1986.1666666666431</c:v>
                </c:pt>
                <c:pt idx="315">
                  <c:v>1986.2499999999759</c:v>
                </c:pt>
                <c:pt idx="316">
                  <c:v>1986.3333333333071</c:v>
                </c:pt>
                <c:pt idx="317">
                  <c:v>1986.4166666666449</c:v>
                </c:pt>
                <c:pt idx="318">
                  <c:v>1986.4999999999759</c:v>
                </c:pt>
                <c:pt idx="319">
                  <c:v>1986.5833333333071</c:v>
                </c:pt>
                <c:pt idx="320">
                  <c:v>1986.6666666666431</c:v>
                </c:pt>
                <c:pt idx="321">
                  <c:v>1986.7499999999759</c:v>
                </c:pt>
                <c:pt idx="322">
                  <c:v>1986.8333333333071</c:v>
                </c:pt>
                <c:pt idx="323">
                  <c:v>1986.916666666644</c:v>
                </c:pt>
                <c:pt idx="324">
                  <c:v>1986.999999999975</c:v>
                </c:pt>
                <c:pt idx="325">
                  <c:v>1987.0833333333071</c:v>
                </c:pt>
                <c:pt idx="326">
                  <c:v>1987.1666666666431</c:v>
                </c:pt>
                <c:pt idx="327">
                  <c:v>1987.249999999975</c:v>
                </c:pt>
                <c:pt idx="328">
                  <c:v>1987.333333333306</c:v>
                </c:pt>
                <c:pt idx="329">
                  <c:v>1987.416666666644</c:v>
                </c:pt>
                <c:pt idx="330">
                  <c:v>1987.499999999975</c:v>
                </c:pt>
                <c:pt idx="331">
                  <c:v>1987.583333333306</c:v>
                </c:pt>
                <c:pt idx="332">
                  <c:v>1987.6666666666431</c:v>
                </c:pt>
                <c:pt idx="333">
                  <c:v>1987.749999999975</c:v>
                </c:pt>
                <c:pt idx="334">
                  <c:v>1987.833333333306</c:v>
                </c:pt>
                <c:pt idx="335">
                  <c:v>1987.9166666666431</c:v>
                </c:pt>
                <c:pt idx="336">
                  <c:v>1987.999999999975</c:v>
                </c:pt>
                <c:pt idx="337">
                  <c:v>1988.083333333306</c:v>
                </c:pt>
                <c:pt idx="338">
                  <c:v>1988.166666666641</c:v>
                </c:pt>
                <c:pt idx="339">
                  <c:v>1988.2499999999741</c:v>
                </c:pt>
                <c:pt idx="340">
                  <c:v>1988.3333333333051</c:v>
                </c:pt>
                <c:pt idx="341">
                  <c:v>1988.4166666666431</c:v>
                </c:pt>
                <c:pt idx="342">
                  <c:v>1988.4999999999741</c:v>
                </c:pt>
                <c:pt idx="343">
                  <c:v>1988.5833333333051</c:v>
                </c:pt>
                <c:pt idx="344">
                  <c:v>1988.666666666641</c:v>
                </c:pt>
                <c:pt idx="345">
                  <c:v>1988.7499999999741</c:v>
                </c:pt>
                <c:pt idx="346">
                  <c:v>1988.8333333333051</c:v>
                </c:pt>
                <c:pt idx="347">
                  <c:v>1988.9166666666431</c:v>
                </c:pt>
                <c:pt idx="348">
                  <c:v>1988.9999999999741</c:v>
                </c:pt>
                <c:pt idx="349">
                  <c:v>1989.0833333333051</c:v>
                </c:pt>
                <c:pt idx="350">
                  <c:v>1989.1666666666399</c:v>
                </c:pt>
                <c:pt idx="351">
                  <c:v>1989.2499999999729</c:v>
                </c:pt>
                <c:pt idx="352">
                  <c:v>1989.3333333333039</c:v>
                </c:pt>
                <c:pt idx="353">
                  <c:v>1989.416666666642</c:v>
                </c:pt>
                <c:pt idx="354">
                  <c:v>1989.4999999999729</c:v>
                </c:pt>
                <c:pt idx="355">
                  <c:v>1989.5833333333039</c:v>
                </c:pt>
                <c:pt idx="356">
                  <c:v>1989.6666666666399</c:v>
                </c:pt>
                <c:pt idx="357">
                  <c:v>1989.7499999999729</c:v>
                </c:pt>
                <c:pt idx="358">
                  <c:v>1989.8333333333039</c:v>
                </c:pt>
                <c:pt idx="359">
                  <c:v>1989.916666666642</c:v>
                </c:pt>
                <c:pt idx="360">
                  <c:v>1989.9999999999729</c:v>
                </c:pt>
                <c:pt idx="361">
                  <c:v>1990.0833333333039</c:v>
                </c:pt>
                <c:pt idx="362">
                  <c:v>1990.1666666666399</c:v>
                </c:pt>
                <c:pt idx="363">
                  <c:v>1990.249999999972</c:v>
                </c:pt>
                <c:pt idx="364">
                  <c:v>1990.3333333333039</c:v>
                </c:pt>
                <c:pt idx="365">
                  <c:v>1990.416666666641</c:v>
                </c:pt>
                <c:pt idx="366">
                  <c:v>1990.499999999972</c:v>
                </c:pt>
                <c:pt idx="367">
                  <c:v>1990.583333333303</c:v>
                </c:pt>
                <c:pt idx="368">
                  <c:v>1990.6666666666399</c:v>
                </c:pt>
                <c:pt idx="369">
                  <c:v>1990.749999999972</c:v>
                </c:pt>
                <c:pt idx="370">
                  <c:v>1990.833333333303</c:v>
                </c:pt>
                <c:pt idx="371">
                  <c:v>1990.916666666641</c:v>
                </c:pt>
                <c:pt idx="372">
                  <c:v>1990.999999999972</c:v>
                </c:pt>
                <c:pt idx="373">
                  <c:v>1991.083333333303</c:v>
                </c:pt>
                <c:pt idx="374">
                  <c:v>1991.1666666666381</c:v>
                </c:pt>
                <c:pt idx="375">
                  <c:v>1991.249999999972</c:v>
                </c:pt>
                <c:pt idx="376">
                  <c:v>1991.333333333303</c:v>
                </c:pt>
                <c:pt idx="377">
                  <c:v>1991.416666666641</c:v>
                </c:pt>
                <c:pt idx="378">
                  <c:v>1991.4999999999709</c:v>
                </c:pt>
                <c:pt idx="379">
                  <c:v>1991.583333333303</c:v>
                </c:pt>
                <c:pt idx="380">
                  <c:v>1991.6666666666381</c:v>
                </c:pt>
                <c:pt idx="381">
                  <c:v>1991.7499999999709</c:v>
                </c:pt>
                <c:pt idx="382">
                  <c:v>1991.8333333333021</c:v>
                </c:pt>
                <c:pt idx="383">
                  <c:v>1991.916666666641</c:v>
                </c:pt>
                <c:pt idx="384">
                  <c:v>1991.9999999999709</c:v>
                </c:pt>
                <c:pt idx="385">
                  <c:v>1992.0833333333021</c:v>
                </c:pt>
                <c:pt idx="386">
                  <c:v>1992.1666666666381</c:v>
                </c:pt>
                <c:pt idx="387">
                  <c:v>1992.2499999999709</c:v>
                </c:pt>
                <c:pt idx="388">
                  <c:v>1992.3333333333021</c:v>
                </c:pt>
                <c:pt idx="389">
                  <c:v>1992.416666666639</c:v>
                </c:pt>
                <c:pt idx="390">
                  <c:v>1992.49999999997</c:v>
                </c:pt>
                <c:pt idx="391">
                  <c:v>1992.5833333333021</c:v>
                </c:pt>
                <c:pt idx="392">
                  <c:v>1992.6666666666381</c:v>
                </c:pt>
                <c:pt idx="393">
                  <c:v>1992.74999999997</c:v>
                </c:pt>
                <c:pt idx="394">
                  <c:v>1992.833333333301</c:v>
                </c:pt>
                <c:pt idx="395">
                  <c:v>1992.916666666639</c:v>
                </c:pt>
                <c:pt idx="396">
                  <c:v>1992.99999999997</c:v>
                </c:pt>
                <c:pt idx="397">
                  <c:v>1993.083333333301</c:v>
                </c:pt>
                <c:pt idx="398">
                  <c:v>1993.1666666666381</c:v>
                </c:pt>
                <c:pt idx="399">
                  <c:v>1993.24999999997</c:v>
                </c:pt>
                <c:pt idx="400">
                  <c:v>1993.333333333301</c:v>
                </c:pt>
                <c:pt idx="401">
                  <c:v>1993.4166666666381</c:v>
                </c:pt>
                <c:pt idx="402">
                  <c:v>1993.49999999997</c:v>
                </c:pt>
                <c:pt idx="403">
                  <c:v>1993.583333333301</c:v>
                </c:pt>
                <c:pt idx="404">
                  <c:v>1993.666666666636</c:v>
                </c:pt>
                <c:pt idx="405">
                  <c:v>1993.74999999997</c:v>
                </c:pt>
                <c:pt idx="406">
                  <c:v>1993.8333333333001</c:v>
                </c:pt>
                <c:pt idx="407">
                  <c:v>1993.9166666666381</c:v>
                </c:pt>
                <c:pt idx="408">
                  <c:v>1993.99999999997</c:v>
                </c:pt>
                <c:pt idx="409">
                  <c:v>1994.0833333333001</c:v>
                </c:pt>
                <c:pt idx="410">
                  <c:v>1994.166666666636</c:v>
                </c:pt>
                <c:pt idx="411">
                  <c:v>1994.24999999997</c:v>
                </c:pt>
                <c:pt idx="412">
                  <c:v>1994.3333333333001</c:v>
                </c:pt>
                <c:pt idx="413">
                  <c:v>1994.4166666666381</c:v>
                </c:pt>
                <c:pt idx="414">
                  <c:v>1994.49999999997</c:v>
                </c:pt>
                <c:pt idx="415">
                  <c:v>1994.5833333333001</c:v>
                </c:pt>
                <c:pt idx="416">
                  <c:v>1994.6666666666349</c:v>
                </c:pt>
                <c:pt idx="417">
                  <c:v>1994.7499999999679</c:v>
                </c:pt>
                <c:pt idx="418">
                  <c:v>1994.8333333333001</c:v>
                </c:pt>
                <c:pt idx="419">
                  <c:v>1994.916666666637</c:v>
                </c:pt>
                <c:pt idx="420">
                  <c:v>1994.9999999999679</c:v>
                </c:pt>
                <c:pt idx="421">
                  <c:v>1995.0833333333001</c:v>
                </c:pt>
                <c:pt idx="422">
                  <c:v>1995.1666666666349</c:v>
                </c:pt>
                <c:pt idx="423">
                  <c:v>1995.2499999999679</c:v>
                </c:pt>
                <c:pt idx="424">
                  <c:v>1995.3333333333001</c:v>
                </c:pt>
                <c:pt idx="425">
                  <c:v>1995.416666666637</c:v>
                </c:pt>
                <c:pt idx="426">
                  <c:v>1995.4999999999679</c:v>
                </c:pt>
                <c:pt idx="427">
                  <c:v>1995.5833333333001</c:v>
                </c:pt>
                <c:pt idx="428">
                  <c:v>1995.6666666666349</c:v>
                </c:pt>
                <c:pt idx="429">
                  <c:v>1995.749999999967</c:v>
                </c:pt>
                <c:pt idx="430">
                  <c:v>1995.8333333333001</c:v>
                </c:pt>
                <c:pt idx="431">
                  <c:v>1995.916666666636</c:v>
                </c:pt>
                <c:pt idx="432">
                  <c:v>1995.999999999967</c:v>
                </c:pt>
                <c:pt idx="433">
                  <c:v>1996.0833333333001</c:v>
                </c:pt>
                <c:pt idx="434">
                  <c:v>1996.1666666666349</c:v>
                </c:pt>
                <c:pt idx="435">
                  <c:v>1996.249999999967</c:v>
                </c:pt>
                <c:pt idx="436">
                  <c:v>1996.3333333333001</c:v>
                </c:pt>
                <c:pt idx="437">
                  <c:v>1996.416666666636</c:v>
                </c:pt>
                <c:pt idx="438">
                  <c:v>1996.499999999967</c:v>
                </c:pt>
                <c:pt idx="439">
                  <c:v>1996.5833333333001</c:v>
                </c:pt>
                <c:pt idx="440">
                  <c:v>1996.6666666666331</c:v>
                </c:pt>
                <c:pt idx="441">
                  <c:v>1996.749999999967</c:v>
                </c:pt>
                <c:pt idx="442">
                  <c:v>1996.8333333333001</c:v>
                </c:pt>
                <c:pt idx="443">
                  <c:v>1996.9166666666349</c:v>
                </c:pt>
                <c:pt idx="444">
                  <c:v>1996.9999999999659</c:v>
                </c:pt>
                <c:pt idx="445">
                  <c:v>1997.0833333333001</c:v>
                </c:pt>
                <c:pt idx="446">
                  <c:v>1997.1666666666331</c:v>
                </c:pt>
                <c:pt idx="447">
                  <c:v>1997.2499999999659</c:v>
                </c:pt>
                <c:pt idx="448">
                  <c:v>1997.333333333298</c:v>
                </c:pt>
                <c:pt idx="449">
                  <c:v>1997.4166666666349</c:v>
                </c:pt>
                <c:pt idx="450">
                  <c:v>1997.4999999999659</c:v>
                </c:pt>
                <c:pt idx="451">
                  <c:v>1997.583333333298</c:v>
                </c:pt>
                <c:pt idx="452">
                  <c:v>1997.6666666666331</c:v>
                </c:pt>
                <c:pt idx="453">
                  <c:v>1997.7499999999659</c:v>
                </c:pt>
                <c:pt idx="454">
                  <c:v>1997.833333333298</c:v>
                </c:pt>
                <c:pt idx="455">
                  <c:v>1997.916666666634</c:v>
                </c:pt>
                <c:pt idx="456">
                  <c:v>1997.999999999965</c:v>
                </c:pt>
                <c:pt idx="457">
                  <c:v>1998.083333333298</c:v>
                </c:pt>
                <c:pt idx="458">
                  <c:v>1998.1666666666331</c:v>
                </c:pt>
                <c:pt idx="459">
                  <c:v>1998.249999999965</c:v>
                </c:pt>
                <c:pt idx="460">
                  <c:v>1998.333333333298</c:v>
                </c:pt>
                <c:pt idx="461">
                  <c:v>1998.416666666634</c:v>
                </c:pt>
                <c:pt idx="462">
                  <c:v>1998.499999999965</c:v>
                </c:pt>
                <c:pt idx="463">
                  <c:v>1998.583333333298</c:v>
                </c:pt>
                <c:pt idx="464">
                  <c:v>1998.666666666631</c:v>
                </c:pt>
                <c:pt idx="465">
                  <c:v>1998.749999999965</c:v>
                </c:pt>
                <c:pt idx="466">
                  <c:v>1998.833333333298</c:v>
                </c:pt>
                <c:pt idx="467">
                  <c:v>1998.9166666666331</c:v>
                </c:pt>
                <c:pt idx="468">
                  <c:v>1998.999999999965</c:v>
                </c:pt>
                <c:pt idx="469">
                  <c:v>1999.083333333298</c:v>
                </c:pt>
                <c:pt idx="470">
                  <c:v>1999.166666666631</c:v>
                </c:pt>
                <c:pt idx="471">
                  <c:v>1999.2499999999641</c:v>
                </c:pt>
                <c:pt idx="472">
                  <c:v>1999.333333333298</c:v>
                </c:pt>
                <c:pt idx="473">
                  <c:v>1999.4166666666331</c:v>
                </c:pt>
                <c:pt idx="474">
                  <c:v>1999.4999999999641</c:v>
                </c:pt>
                <c:pt idx="475">
                  <c:v>1999.583333333296</c:v>
                </c:pt>
                <c:pt idx="476">
                  <c:v>1999.666666666631</c:v>
                </c:pt>
                <c:pt idx="477">
                  <c:v>1999.7499999999641</c:v>
                </c:pt>
                <c:pt idx="478">
                  <c:v>1999.8333333332951</c:v>
                </c:pt>
                <c:pt idx="479">
                  <c:v>1999.916666666632</c:v>
                </c:pt>
                <c:pt idx="480">
                  <c:v>1999.9999999999641</c:v>
                </c:pt>
                <c:pt idx="481">
                  <c:v>2000.0833333332951</c:v>
                </c:pt>
                <c:pt idx="482">
                  <c:v>2000.1666666666299</c:v>
                </c:pt>
                <c:pt idx="483">
                  <c:v>2000.2499999999629</c:v>
                </c:pt>
                <c:pt idx="484">
                  <c:v>2000.3333333332951</c:v>
                </c:pt>
                <c:pt idx="485">
                  <c:v>2000.416666666632</c:v>
                </c:pt>
                <c:pt idx="486">
                  <c:v>2000.4999999999629</c:v>
                </c:pt>
                <c:pt idx="487">
                  <c:v>2000.5833333332951</c:v>
                </c:pt>
                <c:pt idx="488">
                  <c:v>2000.6666666666299</c:v>
                </c:pt>
                <c:pt idx="489">
                  <c:v>2000.7499999999629</c:v>
                </c:pt>
                <c:pt idx="490">
                  <c:v>2000.8333333332951</c:v>
                </c:pt>
                <c:pt idx="491">
                  <c:v>2000.916666666632</c:v>
                </c:pt>
                <c:pt idx="492">
                  <c:v>2000.9999999999629</c:v>
                </c:pt>
                <c:pt idx="493">
                  <c:v>2001.0833333332951</c:v>
                </c:pt>
                <c:pt idx="494">
                  <c:v>2001.1666666666299</c:v>
                </c:pt>
                <c:pt idx="495">
                  <c:v>2001.249999999962</c:v>
                </c:pt>
                <c:pt idx="496">
                  <c:v>2001.3333333332951</c:v>
                </c:pt>
                <c:pt idx="497">
                  <c:v>2001.416666666631</c:v>
                </c:pt>
                <c:pt idx="498">
                  <c:v>2001.499999999962</c:v>
                </c:pt>
                <c:pt idx="499">
                  <c:v>2001.5833333332951</c:v>
                </c:pt>
                <c:pt idx="500">
                  <c:v>2001.6666666666299</c:v>
                </c:pt>
                <c:pt idx="501">
                  <c:v>2001.749999999962</c:v>
                </c:pt>
                <c:pt idx="502">
                  <c:v>2001.8333333332951</c:v>
                </c:pt>
                <c:pt idx="503">
                  <c:v>2001.916666666631</c:v>
                </c:pt>
                <c:pt idx="504">
                  <c:v>2001.999999999962</c:v>
                </c:pt>
                <c:pt idx="505">
                  <c:v>2002.0833333332951</c:v>
                </c:pt>
                <c:pt idx="506">
                  <c:v>2002.1666666666281</c:v>
                </c:pt>
                <c:pt idx="507">
                  <c:v>2002.249999999962</c:v>
                </c:pt>
                <c:pt idx="508">
                  <c:v>2002.3333333332951</c:v>
                </c:pt>
                <c:pt idx="509">
                  <c:v>2002.416666666631</c:v>
                </c:pt>
                <c:pt idx="510">
                  <c:v>2002.4999999999609</c:v>
                </c:pt>
                <c:pt idx="511">
                  <c:v>2002.5833333332951</c:v>
                </c:pt>
                <c:pt idx="512">
                  <c:v>2002.6666666666281</c:v>
                </c:pt>
                <c:pt idx="513">
                  <c:v>2002.7499999999609</c:v>
                </c:pt>
                <c:pt idx="514">
                  <c:v>2002.833333333293</c:v>
                </c:pt>
                <c:pt idx="515">
                  <c:v>2002.916666666631</c:v>
                </c:pt>
                <c:pt idx="516">
                  <c:v>2002.9999999999609</c:v>
                </c:pt>
                <c:pt idx="517">
                  <c:v>2003.083333333293</c:v>
                </c:pt>
                <c:pt idx="518">
                  <c:v>2003.1666666666281</c:v>
                </c:pt>
                <c:pt idx="519">
                  <c:v>2003.2499999999609</c:v>
                </c:pt>
                <c:pt idx="520">
                  <c:v>2003.333333333293</c:v>
                </c:pt>
                <c:pt idx="521">
                  <c:v>2003.416666666629</c:v>
                </c:pt>
                <c:pt idx="522">
                  <c:v>2003.49999999996</c:v>
                </c:pt>
                <c:pt idx="523">
                  <c:v>2003.583333333293</c:v>
                </c:pt>
                <c:pt idx="524">
                  <c:v>2003.6666666666281</c:v>
                </c:pt>
                <c:pt idx="525">
                  <c:v>2003.74999999996</c:v>
                </c:pt>
                <c:pt idx="526">
                  <c:v>2003.833333333293</c:v>
                </c:pt>
                <c:pt idx="527">
                  <c:v>2003.916666666629</c:v>
                </c:pt>
                <c:pt idx="528">
                  <c:v>2003.99999999996</c:v>
                </c:pt>
                <c:pt idx="529">
                  <c:v>2004.083333333293</c:v>
                </c:pt>
                <c:pt idx="530">
                  <c:v>2004.166666666626</c:v>
                </c:pt>
                <c:pt idx="531">
                  <c:v>2004.24999999996</c:v>
                </c:pt>
                <c:pt idx="532">
                  <c:v>2004.333333333293</c:v>
                </c:pt>
                <c:pt idx="533">
                  <c:v>2004.4166666666281</c:v>
                </c:pt>
                <c:pt idx="534">
                  <c:v>2004.49999999996</c:v>
                </c:pt>
                <c:pt idx="535">
                  <c:v>2004.583333333293</c:v>
                </c:pt>
                <c:pt idx="536">
                  <c:v>2004.666666666626</c:v>
                </c:pt>
                <c:pt idx="537">
                  <c:v>2004.74999999996</c:v>
                </c:pt>
                <c:pt idx="538">
                  <c:v>2004.833333333293</c:v>
                </c:pt>
                <c:pt idx="539">
                  <c:v>2004.9166666666281</c:v>
                </c:pt>
                <c:pt idx="540">
                  <c:v>2004.99999999996</c:v>
                </c:pt>
                <c:pt idx="541">
                  <c:v>2005.083333333291</c:v>
                </c:pt>
                <c:pt idx="542">
                  <c:v>2005.166666666626</c:v>
                </c:pt>
                <c:pt idx="543">
                  <c:v>2005.24999999996</c:v>
                </c:pt>
                <c:pt idx="544">
                  <c:v>2005.3333333332901</c:v>
                </c:pt>
                <c:pt idx="545">
                  <c:v>2005.416666666627</c:v>
                </c:pt>
                <c:pt idx="546">
                  <c:v>2005.49999999996</c:v>
                </c:pt>
                <c:pt idx="547">
                  <c:v>2005.5833333332901</c:v>
                </c:pt>
                <c:pt idx="548">
                  <c:v>2005.6666666666249</c:v>
                </c:pt>
                <c:pt idx="549">
                  <c:v>2005.7499999999579</c:v>
                </c:pt>
                <c:pt idx="550">
                  <c:v>2005.8333333332901</c:v>
                </c:pt>
                <c:pt idx="551">
                  <c:v>2005.916666666627</c:v>
                </c:pt>
                <c:pt idx="552">
                  <c:v>2005.9999999999579</c:v>
                </c:pt>
                <c:pt idx="553">
                  <c:v>2006.0833333332901</c:v>
                </c:pt>
                <c:pt idx="554">
                  <c:v>2006.1666666666249</c:v>
                </c:pt>
                <c:pt idx="555">
                  <c:v>2006.2499999999579</c:v>
                </c:pt>
                <c:pt idx="556">
                  <c:v>2006.3333333332901</c:v>
                </c:pt>
                <c:pt idx="557">
                  <c:v>2006.416666666627</c:v>
                </c:pt>
                <c:pt idx="558">
                  <c:v>2006.4999999999579</c:v>
                </c:pt>
                <c:pt idx="559">
                  <c:v>2006.5833333332901</c:v>
                </c:pt>
                <c:pt idx="560">
                  <c:v>2006.6666666666249</c:v>
                </c:pt>
                <c:pt idx="561">
                  <c:v>2006.749999999957</c:v>
                </c:pt>
                <c:pt idx="562">
                  <c:v>2006.8333333332901</c:v>
                </c:pt>
                <c:pt idx="563">
                  <c:v>2006.916666666626</c:v>
                </c:pt>
                <c:pt idx="564">
                  <c:v>2006.999999999957</c:v>
                </c:pt>
                <c:pt idx="565">
                  <c:v>2007.0833333332901</c:v>
                </c:pt>
                <c:pt idx="566">
                  <c:v>2007.1666666666249</c:v>
                </c:pt>
                <c:pt idx="567">
                  <c:v>2007.249999999957</c:v>
                </c:pt>
                <c:pt idx="568">
                  <c:v>2007.3333333332901</c:v>
                </c:pt>
                <c:pt idx="569">
                  <c:v>2007.416666666626</c:v>
                </c:pt>
                <c:pt idx="570">
                  <c:v>2007.499999999957</c:v>
                </c:pt>
                <c:pt idx="571">
                  <c:v>2007.5833333332901</c:v>
                </c:pt>
                <c:pt idx="572">
                  <c:v>2007.6666666666231</c:v>
                </c:pt>
                <c:pt idx="573">
                  <c:v>2007.749999999957</c:v>
                </c:pt>
                <c:pt idx="574">
                  <c:v>2007.8333333332901</c:v>
                </c:pt>
                <c:pt idx="575">
                  <c:v>2007.9166666666249</c:v>
                </c:pt>
                <c:pt idx="576">
                  <c:v>2007.9999999999559</c:v>
                </c:pt>
                <c:pt idx="577">
                  <c:v>2008.0833333332901</c:v>
                </c:pt>
                <c:pt idx="578">
                  <c:v>2008.1666666666231</c:v>
                </c:pt>
                <c:pt idx="579">
                  <c:v>2008.2499999999559</c:v>
                </c:pt>
                <c:pt idx="580">
                  <c:v>2008.333333333288</c:v>
                </c:pt>
                <c:pt idx="581">
                  <c:v>2008.4166666666249</c:v>
                </c:pt>
                <c:pt idx="582">
                  <c:v>2008.4999999999559</c:v>
                </c:pt>
                <c:pt idx="583">
                  <c:v>2008.583333333288</c:v>
                </c:pt>
                <c:pt idx="584">
                  <c:v>2008.6666666666231</c:v>
                </c:pt>
                <c:pt idx="585">
                  <c:v>2008.7499999999559</c:v>
                </c:pt>
                <c:pt idx="586">
                  <c:v>2008.833333333288</c:v>
                </c:pt>
                <c:pt idx="587">
                  <c:v>2008.916666666624</c:v>
                </c:pt>
                <c:pt idx="588">
                  <c:v>2008.999999999955</c:v>
                </c:pt>
                <c:pt idx="589">
                  <c:v>2009.083333333288</c:v>
                </c:pt>
                <c:pt idx="590">
                  <c:v>2009.1666666666231</c:v>
                </c:pt>
                <c:pt idx="591">
                  <c:v>2009.249999999955</c:v>
                </c:pt>
                <c:pt idx="592">
                  <c:v>2009.333333333288</c:v>
                </c:pt>
                <c:pt idx="593">
                  <c:v>2009.416666666624</c:v>
                </c:pt>
                <c:pt idx="594">
                  <c:v>2009.499999999955</c:v>
                </c:pt>
                <c:pt idx="595">
                  <c:v>2009.583333333288</c:v>
                </c:pt>
                <c:pt idx="596">
                  <c:v>2009.666666666621</c:v>
                </c:pt>
                <c:pt idx="597">
                  <c:v>2009.749999999955</c:v>
                </c:pt>
                <c:pt idx="598">
                  <c:v>2009.833333333288</c:v>
                </c:pt>
                <c:pt idx="599">
                  <c:v>2009.9166666666231</c:v>
                </c:pt>
                <c:pt idx="600">
                  <c:v>2009.999999999955</c:v>
                </c:pt>
                <c:pt idx="601">
                  <c:v>2010.083333333288</c:v>
                </c:pt>
                <c:pt idx="602">
                  <c:v>2010.166666666621</c:v>
                </c:pt>
                <c:pt idx="603">
                  <c:v>2010.2499999999541</c:v>
                </c:pt>
                <c:pt idx="604">
                  <c:v>2010.333333333288</c:v>
                </c:pt>
                <c:pt idx="605">
                  <c:v>2010.4166666666231</c:v>
                </c:pt>
                <c:pt idx="606">
                  <c:v>2010.4999999999541</c:v>
                </c:pt>
                <c:pt idx="607">
                  <c:v>2010.583333333286</c:v>
                </c:pt>
                <c:pt idx="608">
                  <c:v>2010.666666666621</c:v>
                </c:pt>
                <c:pt idx="609">
                  <c:v>2010.7499999999541</c:v>
                </c:pt>
                <c:pt idx="610">
                  <c:v>2010.8333333332851</c:v>
                </c:pt>
                <c:pt idx="611">
                  <c:v>2010.9166666666219</c:v>
                </c:pt>
              </c:numCache>
            </c:numRef>
          </c:xVal>
          <c:yVal>
            <c:numRef>
              <c:f>'Data for Graph'!$D$2:$D$613</c:f>
              <c:numCache>
                <c:formatCode>"$"#,##0.00</c:formatCode>
                <c:ptCount val="612"/>
                <c:pt idx="0">
                  <c:v>7.4992168879809329</c:v>
                </c:pt>
                <c:pt idx="1">
                  <c:v>7.489017341040463</c:v>
                </c:pt>
                <c:pt idx="2">
                  <c:v>7.489017341040463</c:v>
                </c:pt>
                <c:pt idx="3">
                  <c:v>7.4560595802302014</c:v>
                </c:pt>
                <c:pt idx="4">
                  <c:v>7.4484950963814676</c:v>
                </c:pt>
                <c:pt idx="5">
                  <c:v>7.4384329618372176</c:v>
                </c:pt>
                <c:pt idx="6">
                  <c:v>7.4535363790186064</c:v>
                </c:pt>
                <c:pt idx="7">
                  <c:v>7.4384329618372176</c:v>
                </c:pt>
                <c:pt idx="8">
                  <c:v>7.4384329618372176</c:v>
                </c:pt>
                <c:pt idx="9">
                  <c:v>7.4034285714285719</c:v>
                </c:pt>
                <c:pt idx="10">
                  <c:v>7.3959704499664056</c:v>
                </c:pt>
                <c:pt idx="11">
                  <c:v>7.3885273398188476</c:v>
                </c:pt>
                <c:pt idx="12">
                  <c:v>7.3810991957104646</c:v>
                </c:pt>
                <c:pt idx="13">
                  <c:v>7.3810991957104646</c:v>
                </c:pt>
                <c:pt idx="14">
                  <c:v>7.3810991957104646</c:v>
                </c:pt>
                <c:pt idx="15">
                  <c:v>7.3885273398188476</c:v>
                </c:pt>
                <c:pt idx="16">
                  <c:v>7.3810991957104646</c:v>
                </c:pt>
                <c:pt idx="17">
                  <c:v>7.3810991957104646</c:v>
                </c:pt>
                <c:pt idx="18">
                  <c:v>7.3613636363636399</c:v>
                </c:pt>
                <c:pt idx="19">
                  <c:v>7.3564462257849028</c:v>
                </c:pt>
                <c:pt idx="20">
                  <c:v>8.4486257505003195</c:v>
                </c:pt>
                <c:pt idx="21">
                  <c:v>8.4486257505003195</c:v>
                </c:pt>
                <c:pt idx="22">
                  <c:v>8.4486257505003195</c:v>
                </c:pt>
                <c:pt idx="23">
                  <c:v>8.4401799400199931</c:v>
                </c:pt>
                <c:pt idx="24">
                  <c:v>8.4317509986684467</c:v>
                </c:pt>
                <c:pt idx="25">
                  <c:v>8.4121487877781469</c:v>
                </c:pt>
                <c:pt idx="26">
                  <c:v>8.3954192906861262</c:v>
                </c:pt>
                <c:pt idx="27">
                  <c:v>8.3843032108573308</c:v>
                </c:pt>
                <c:pt idx="28">
                  <c:v>8.3759854497354524</c:v>
                </c:pt>
                <c:pt idx="29">
                  <c:v>8.3843032108573308</c:v>
                </c:pt>
                <c:pt idx="30">
                  <c:v>8.3815287888815195</c:v>
                </c:pt>
                <c:pt idx="31">
                  <c:v>8.3649207397622227</c:v>
                </c:pt>
                <c:pt idx="32">
                  <c:v>8.3264234056541682</c:v>
                </c:pt>
                <c:pt idx="33">
                  <c:v>8.3373864384463605</c:v>
                </c:pt>
                <c:pt idx="34">
                  <c:v>8.3373864384463605</c:v>
                </c:pt>
                <c:pt idx="35">
                  <c:v>8.3373864384463605</c:v>
                </c:pt>
                <c:pt idx="36">
                  <c:v>8.3209526938239247</c:v>
                </c:pt>
                <c:pt idx="37">
                  <c:v>8.3100328083989705</c:v>
                </c:pt>
                <c:pt idx="38">
                  <c:v>8.3018616846935167</c:v>
                </c:pt>
                <c:pt idx="39">
                  <c:v>8.3100328083989705</c:v>
                </c:pt>
                <c:pt idx="40">
                  <c:v>8.3018616846935167</c:v>
                </c:pt>
                <c:pt idx="41">
                  <c:v>8.274740280953937</c:v>
                </c:pt>
                <c:pt idx="42">
                  <c:v>8.2531704138155568</c:v>
                </c:pt>
                <c:pt idx="43">
                  <c:v>8.2370666666666654</c:v>
                </c:pt>
                <c:pt idx="44">
                  <c:v>8.9620768229166767</c:v>
                </c:pt>
                <c:pt idx="45">
                  <c:v>8.9533333333333367</c:v>
                </c:pt>
                <c:pt idx="46">
                  <c:v>8.9446068875893552</c:v>
                </c:pt>
                <c:pt idx="47">
                  <c:v>8.9156411917098506</c:v>
                </c:pt>
                <c:pt idx="48">
                  <c:v>8.8983516483516389</c:v>
                </c:pt>
                <c:pt idx="49">
                  <c:v>8.9069880297638306</c:v>
                </c:pt>
                <c:pt idx="50">
                  <c:v>8.8983516483516389</c:v>
                </c:pt>
                <c:pt idx="51">
                  <c:v>8.8954765751211742</c:v>
                </c:pt>
                <c:pt idx="52">
                  <c:v>8.886862491930275</c:v>
                </c:pt>
                <c:pt idx="53">
                  <c:v>8.8782650757820054</c:v>
                </c:pt>
                <c:pt idx="54">
                  <c:v>8.8754029658285205</c:v>
                </c:pt>
                <c:pt idx="55">
                  <c:v>8.8668276972624849</c:v>
                </c:pt>
                <c:pt idx="56">
                  <c:v>8.8582689832689834</c:v>
                </c:pt>
                <c:pt idx="57">
                  <c:v>8.8468830334190223</c:v>
                </c:pt>
                <c:pt idx="58">
                  <c:v>8.8213713553348061</c:v>
                </c:pt>
                <c:pt idx="59">
                  <c:v>8.8100800000000028</c:v>
                </c:pt>
                <c:pt idx="60">
                  <c:v>8.8016304347826253</c:v>
                </c:pt>
                <c:pt idx="61">
                  <c:v>8.8016304347826253</c:v>
                </c:pt>
                <c:pt idx="62">
                  <c:v>8.7931970616416475</c:v>
                </c:pt>
                <c:pt idx="63">
                  <c:v>8.7735818992989305</c:v>
                </c:pt>
                <c:pt idx="64">
                  <c:v>8.7457115628970659</c:v>
                </c:pt>
                <c:pt idx="65">
                  <c:v>8.7097437519772232</c:v>
                </c:pt>
                <c:pt idx="66">
                  <c:v>8.7180177327422417</c:v>
                </c:pt>
                <c:pt idx="67">
                  <c:v>8.7263074484944383</c:v>
                </c:pt>
                <c:pt idx="68">
                  <c:v>8.706989247311828</c:v>
                </c:pt>
                <c:pt idx="69">
                  <c:v>8.6987361769352347</c:v>
                </c:pt>
                <c:pt idx="70">
                  <c:v>8.6713385826771496</c:v>
                </c:pt>
                <c:pt idx="71">
                  <c:v>8.644113029827313</c:v>
                </c:pt>
                <c:pt idx="72">
                  <c:v>8.6359786700125181</c:v>
                </c:pt>
                <c:pt idx="73">
                  <c:v>8.5821384039900188</c:v>
                </c:pt>
                <c:pt idx="74">
                  <c:v>8.5554692355500492</c:v>
                </c:pt>
                <c:pt idx="75">
                  <c:v>8.5289653035935284</c:v>
                </c:pt>
                <c:pt idx="76">
                  <c:v>8.5105100463678518</c:v>
                </c:pt>
                <c:pt idx="77">
                  <c:v>8.5026250772081546</c:v>
                </c:pt>
                <c:pt idx="78">
                  <c:v>8.4842835130970702</c:v>
                </c:pt>
                <c:pt idx="79">
                  <c:v>8.4323124042879023</c:v>
                </c:pt>
                <c:pt idx="80">
                  <c:v>8.4065648854961825</c:v>
                </c:pt>
                <c:pt idx="81">
                  <c:v>8.3809741248097467</c:v>
                </c:pt>
                <c:pt idx="82">
                  <c:v>8.3733272506082805</c:v>
                </c:pt>
                <c:pt idx="83">
                  <c:v>8.3631530984204208</c:v>
                </c:pt>
                <c:pt idx="84">
                  <c:v>8.3682370820668694</c:v>
                </c:pt>
                <c:pt idx="85">
                  <c:v>9.3440242424242506</c:v>
                </c:pt>
                <c:pt idx="86">
                  <c:v>9.3440242424242506</c:v>
                </c:pt>
                <c:pt idx="87">
                  <c:v>9.3157945619335347</c:v>
                </c:pt>
                <c:pt idx="88">
                  <c:v>9.3157945619335347</c:v>
                </c:pt>
                <c:pt idx="89">
                  <c:v>9.2598438438438446</c:v>
                </c:pt>
                <c:pt idx="90">
                  <c:v>9.2321197604790264</c:v>
                </c:pt>
                <c:pt idx="91">
                  <c:v>9.2045611940298482</c:v>
                </c:pt>
                <c:pt idx="92">
                  <c:v>9.1771666666666665</c:v>
                </c:pt>
                <c:pt idx="93">
                  <c:v>9.1499347181008872</c:v>
                </c:pt>
                <c:pt idx="94">
                  <c:v>9.0959528023598821</c:v>
                </c:pt>
                <c:pt idx="95">
                  <c:v>9.0692000000000004</c:v>
                </c:pt>
                <c:pt idx="96">
                  <c:v>9.0426041055718471</c:v>
                </c:pt>
                <c:pt idx="97">
                  <c:v>10.304187134502939</c:v>
                </c:pt>
                <c:pt idx="98">
                  <c:v>10.27414577259475</c:v>
                </c:pt>
                <c:pt idx="99">
                  <c:v>10.24427906976744</c:v>
                </c:pt>
                <c:pt idx="100">
                  <c:v>10.21458550724638</c:v>
                </c:pt>
                <c:pt idx="101">
                  <c:v>10.155711815561981</c:v>
                </c:pt>
                <c:pt idx="102">
                  <c:v>10.09751289398281</c:v>
                </c:pt>
                <c:pt idx="103">
                  <c:v>10.06866285714286</c:v>
                </c:pt>
                <c:pt idx="104">
                  <c:v>10.039977207977209</c:v>
                </c:pt>
                <c:pt idx="105">
                  <c:v>9.9830934844192658</c:v>
                </c:pt>
                <c:pt idx="106">
                  <c:v>9.9548926553672494</c:v>
                </c:pt>
                <c:pt idx="107">
                  <c:v>9.8989662921348316</c:v>
                </c:pt>
                <c:pt idx="108">
                  <c:v>9.8712380952380947</c:v>
                </c:pt>
                <c:pt idx="109">
                  <c:v>9.8436648044692863</c:v>
                </c:pt>
                <c:pt idx="110">
                  <c:v>9.7618614958448564</c:v>
                </c:pt>
                <c:pt idx="111">
                  <c:v>9.7080771349862207</c:v>
                </c:pt>
                <c:pt idx="112">
                  <c:v>9.6814065934066083</c:v>
                </c:pt>
                <c:pt idx="113">
                  <c:v>9.6285027322404382</c:v>
                </c:pt>
                <c:pt idx="114">
                  <c:v>9.576173913043478</c:v>
                </c:pt>
                <c:pt idx="115">
                  <c:v>9.5502222222222226</c:v>
                </c:pt>
                <c:pt idx="116">
                  <c:v>9.4987385444743957</c:v>
                </c:pt>
                <c:pt idx="117">
                  <c:v>9.4478069705093848</c:v>
                </c:pt>
                <c:pt idx="118">
                  <c:v>9.3974186666666668</c:v>
                </c:pt>
                <c:pt idx="119">
                  <c:v>9.3475649867374013</c:v>
                </c:pt>
                <c:pt idx="120">
                  <c:v>9.2982374670184491</c:v>
                </c:pt>
                <c:pt idx="121">
                  <c:v>9.2494278215223105</c:v>
                </c:pt>
                <c:pt idx="122">
                  <c:v>9.2011279373367998</c:v>
                </c:pt>
                <c:pt idx="123">
                  <c:v>9.1533298701298715</c:v>
                </c:pt>
                <c:pt idx="124">
                  <c:v>9.1296165803108682</c:v>
                </c:pt>
                <c:pt idx="125">
                  <c:v>9.0825567010309332</c:v>
                </c:pt>
                <c:pt idx="126">
                  <c:v>9.0592082262210827</c:v>
                </c:pt>
                <c:pt idx="127">
                  <c:v>9.0359794871794694</c:v>
                </c:pt>
                <c:pt idx="128">
                  <c:v>8.9898775510204132</c:v>
                </c:pt>
                <c:pt idx="129">
                  <c:v>8.9442436548223352</c:v>
                </c:pt>
                <c:pt idx="130">
                  <c:v>8.8990707070707007</c:v>
                </c:pt>
                <c:pt idx="131">
                  <c:v>8.8543517587939711</c:v>
                </c:pt>
                <c:pt idx="132">
                  <c:v>8.8321604010024988</c:v>
                </c:pt>
                <c:pt idx="133">
                  <c:v>8.8321604010024988</c:v>
                </c:pt>
                <c:pt idx="134">
                  <c:v>8.8100800000000028</c:v>
                </c:pt>
                <c:pt idx="135">
                  <c:v>8.7881097256857714</c:v>
                </c:pt>
                <c:pt idx="136">
                  <c:v>8.7444962779156459</c:v>
                </c:pt>
                <c:pt idx="137">
                  <c:v>8.7013135802469019</c:v>
                </c:pt>
                <c:pt idx="138">
                  <c:v>8.6798817733990177</c:v>
                </c:pt>
                <c:pt idx="139">
                  <c:v>8.6585552825552803</c:v>
                </c:pt>
                <c:pt idx="140">
                  <c:v>8.6373333333333182</c:v>
                </c:pt>
                <c:pt idx="141">
                  <c:v>8.6162151589242058</c:v>
                </c:pt>
                <c:pt idx="142">
                  <c:v>8.5952000000000002</c:v>
                </c:pt>
                <c:pt idx="143">
                  <c:v>8.5742871046228686</c:v>
                </c:pt>
                <c:pt idx="144">
                  <c:v>8.5534757281553428</c:v>
                </c:pt>
                <c:pt idx="145">
                  <c:v>8.5121545893719848</c:v>
                </c:pt>
                <c:pt idx="146">
                  <c:v>8.5121545893719848</c:v>
                </c:pt>
                <c:pt idx="147">
                  <c:v>8.4916433734939769</c:v>
                </c:pt>
                <c:pt idx="148">
                  <c:v>8.4712307692307682</c:v>
                </c:pt>
                <c:pt idx="149">
                  <c:v>8.4509160671462986</c:v>
                </c:pt>
                <c:pt idx="150">
                  <c:v>8.4306985645933032</c:v>
                </c:pt>
                <c:pt idx="151">
                  <c:v>8.41057756563246</c:v>
                </c:pt>
                <c:pt idx="152">
                  <c:v>8.3706223277909757</c:v>
                </c:pt>
                <c:pt idx="153">
                  <c:v>8.3507867298578304</c:v>
                </c:pt>
                <c:pt idx="154">
                  <c:v>8.3113962264150967</c:v>
                </c:pt>
                <c:pt idx="155">
                  <c:v>8.2918400000000005</c:v>
                </c:pt>
                <c:pt idx="156">
                  <c:v>8.2530023419203751</c:v>
                </c:pt>
                <c:pt idx="157">
                  <c:v>8.1954232558139548</c:v>
                </c:pt>
                <c:pt idx="158">
                  <c:v>8.1198894009216627</c:v>
                </c:pt>
                <c:pt idx="159">
                  <c:v>8.0641464530892684</c:v>
                </c:pt>
                <c:pt idx="160">
                  <c:v>8.027407744874715</c:v>
                </c:pt>
                <c:pt idx="161">
                  <c:v>7.9729230769230766</c:v>
                </c:pt>
                <c:pt idx="162">
                  <c:v>7.9729230769230766</c:v>
                </c:pt>
                <c:pt idx="163">
                  <c:v>7.8311822222222229</c:v>
                </c:pt>
                <c:pt idx="164">
                  <c:v>7.7965309734513273</c:v>
                </c:pt>
                <c:pt idx="165">
                  <c:v>7.7281403508771866</c:v>
                </c:pt>
                <c:pt idx="166">
                  <c:v>7.6776296296296334</c:v>
                </c:pt>
                <c:pt idx="167">
                  <c:v>7.6113002159827223</c:v>
                </c:pt>
                <c:pt idx="168">
                  <c:v>7.5299829059829069</c:v>
                </c:pt>
                <c:pt idx="169">
                  <c:v>7.4503847780126859</c:v>
                </c:pt>
                <c:pt idx="170">
                  <c:v>7.3724518828451897</c:v>
                </c:pt>
                <c:pt idx="171">
                  <c:v>7.3264698544698552</c:v>
                </c:pt>
                <c:pt idx="172">
                  <c:v>9.0638683127572026</c:v>
                </c:pt>
                <c:pt idx="173">
                  <c:v>8.9898775510204132</c:v>
                </c:pt>
                <c:pt idx="174">
                  <c:v>8.9351724137930972</c:v>
                </c:pt>
                <c:pt idx="175">
                  <c:v>8.8277354709418852</c:v>
                </c:pt>
                <c:pt idx="176">
                  <c:v>8.7056126482213507</c:v>
                </c:pt>
                <c:pt idx="177">
                  <c:v>8.6373333333333182</c:v>
                </c:pt>
                <c:pt idx="178">
                  <c:v>8.5534757281553428</c:v>
                </c:pt>
                <c:pt idx="179">
                  <c:v>8.4875529865125188</c:v>
                </c:pt>
                <c:pt idx="180">
                  <c:v>8.8437705544933127</c:v>
                </c:pt>
                <c:pt idx="181">
                  <c:v>8.7933307984790883</c:v>
                </c:pt>
                <c:pt idx="182">
                  <c:v>8.7600227272727142</c:v>
                </c:pt>
                <c:pt idx="183">
                  <c:v>8.7269660377358509</c:v>
                </c:pt>
                <c:pt idx="184">
                  <c:v>8.7105310734463277</c:v>
                </c:pt>
                <c:pt idx="185">
                  <c:v>8.6454056074766363</c:v>
                </c:pt>
                <c:pt idx="186">
                  <c:v>8.5653555555555574</c:v>
                </c:pt>
                <c:pt idx="187">
                  <c:v>8.5337490774907749</c:v>
                </c:pt>
                <c:pt idx="188">
                  <c:v>8.4712307692307682</c:v>
                </c:pt>
                <c:pt idx="189">
                  <c:v>8.4249398907103838</c:v>
                </c:pt>
                <c:pt idx="190">
                  <c:v>8.3640000000000008</c:v>
                </c:pt>
                <c:pt idx="191">
                  <c:v>8.3188705035971182</c:v>
                </c:pt>
                <c:pt idx="192">
                  <c:v>9.0784874551971324</c:v>
                </c:pt>
                <c:pt idx="193">
                  <c:v>9.0622468694096785</c:v>
                </c:pt>
                <c:pt idx="194">
                  <c:v>9.0460642857142854</c:v>
                </c:pt>
                <c:pt idx="195">
                  <c:v>9.0299393939394008</c:v>
                </c:pt>
                <c:pt idx="196">
                  <c:v>8.9819078014184388</c:v>
                </c:pt>
                <c:pt idx="197">
                  <c:v>8.9343844797178118</c:v>
                </c:pt>
                <c:pt idx="198">
                  <c:v>8.887361403508768</c:v>
                </c:pt>
                <c:pt idx="199">
                  <c:v>8.8408307155322863</c:v>
                </c:pt>
                <c:pt idx="200">
                  <c:v>8.7947847222222215</c:v>
                </c:pt>
                <c:pt idx="201">
                  <c:v>8.7492158894645815</c:v>
                </c:pt>
                <c:pt idx="202">
                  <c:v>8.7190981067125417</c:v>
                </c:pt>
                <c:pt idx="203">
                  <c:v>8.6743082191780818</c:v>
                </c:pt>
                <c:pt idx="204">
                  <c:v>8.6299761499148051</c:v>
                </c:pt>
                <c:pt idx="205">
                  <c:v>8.5426576728499342</c:v>
                </c:pt>
                <c:pt idx="206">
                  <c:v>8.4996577181208046</c:v>
                </c:pt>
                <c:pt idx="207">
                  <c:v>8.4429933333333302</c:v>
                </c:pt>
                <c:pt idx="208">
                  <c:v>8.4149435215946831</c:v>
                </c:pt>
                <c:pt idx="209">
                  <c:v>8.3732165289256386</c:v>
                </c:pt>
                <c:pt idx="210">
                  <c:v>8.331901315789473</c:v>
                </c:pt>
                <c:pt idx="211">
                  <c:v>8.2909918166939445</c:v>
                </c:pt>
                <c:pt idx="212">
                  <c:v>8.2639412724306691</c:v>
                </c:pt>
                <c:pt idx="213">
                  <c:v>8.2236948051948051</c:v>
                </c:pt>
                <c:pt idx="214">
                  <c:v>8.1706387096774193</c:v>
                </c:pt>
                <c:pt idx="215">
                  <c:v>8.1312937399678979</c:v>
                </c:pt>
                <c:pt idx="216">
                  <c:v>9.3088963317384508</c:v>
                </c:pt>
                <c:pt idx="217">
                  <c:v>9.2645682539682568</c:v>
                </c:pt>
                <c:pt idx="218">
                  <c:v>9.2061167192429068</c:v>
                </c:pt>
                <c:pt idx="219">
                  <c:v>9.1340813771517979</c:v>
                </c:pt>
                <c:pt idx="220">
                  <c:v>9.0491131782945526</c:v>
                </c:pt>
                <c:pt idx="221">
                  <c:v>8.9795046153846396</c:v>
                </c:pt>
                <c:pt idx="222">
                  <c:v>8.9109587786259556</c:v>
                </c:pt>
                <c:pt idx="223">
                  <c:v>8.8568710166919651</c:v>
                </c:pt>
                <c:pt idx="224">
                  <c:v>8.7769593984962508</c:v>
                </c:pt>
                <c:pt idx="225">
                  <c:v>8.6984769001490303</c:v>
                </c:pt>
                <c:pt idx="226">
                  <c:v>8.6469303703703684</c:v>
                </c:pt>
                <c:pt idx="227">
                  <c:v>8.5959911634756985</c:v>
                </c:pt>
                <c:pt idx="228">
                  <c:v>9.3245372262773767</c:v>
                </c:pt>
                <c:pt idx="229">
                  <c:v>9.2302138728323513</c:v>
                </c:pt>
                <c:pt idx="230">
                  <c:v>9.1377796852646629</c:v>
                </c:pt>
                <c:pt idx="231">
                  <c:v>9.047178470254936</c:v>
                </c:pt>
                <c:pt idx="232">
                  <c:v>8.9458095238095243</c:v>
                </c:pt>
                <c:pt idx="233">
                  <c:v>8.8466869806094248</c:v>
                </c:pt>
                <c:pt idx="234">
                  <c:v>8.7497369863013716</c:v>
                </c:pt>
                <c:pt idx="235">
                  <c:v>8.6666322930800685</c:v>
                </c:pt>
                <c:pt idx="236">
                  <c:v>8.5850913978494727</c:v>
                </c:pt>
                <c:pt idx="237">
                  <c:v>8.4937606382978732</c:v>
                </c:pt>
                <c:pt idx="238">
                  <c:v>8.4043526315789503</c:v>
                </c:pt>
                <c:pt idx="239">
                  <c:v>8.3059921976593163</c:v>
                </c:pt>
                <c:pt idx="240">
                  <c:v>8.7536051282051286</c:v>
                </c:pt>
                <c:pt idx="241">
                  <c:v>8.6428000000000011</c:v>
                </c:pt>
                <c:pt idx="242">
                  <c:v>8.5241098626716614</c:v>
                </c:pt>
                <c:pt idx="243">
                  <c:v>8.4398170580964145</c:v>
                </c:pt>
                <c:pt idx="244">
                  <c:v>8.3571750305997554</c:v>
                </c:pt>
                <c:pt idx="245">
                  <c:v>8.2761357575757586</c:v>
                </c:pt>
                <c:pt idx="246">
                  <c:v>8.2661162227603047</c:v>
                </c:pt>
                <c:pt idx="247">
                  <c:v>8.2065048076923208</c:v>
                </c:pt>
                <c:pt idx="248">
                  <c:v>8.138035756853391</c:v>
                </c:pt>
                <c:pt idx="249">
                  <c:v>8.0611711924439184</c:v>
                </c:pt>
                <c:pt idx="250">
                  <c:v>7.9764158878504681</c:v>
                </c:pt>
                <c:pt idx="251">
                  <c:v>7.9025601851851919</c:v>
                </c:pt>
                <c:pt idx="252">
                  <c:v>8.4615160550458768</c:v>
                </c:pt>
                <c:pt idx="253">
                  <c:v>8.3845931818181683</c:v>
                </c:pt>
                <c:pt idx="254">
                  <c:v>8.3278126410835185</c:v>
                </c:pt>
                <c:pt idx="255">
                  <c:v>8.2810796857463487</c:v>
                </c:pt>
                <c:pt idx="256">
                  <c:v>8.2256878483835028</c:v>
                </c:pt>
                <c:pt idx="257">
                  <c:v>8.1529745856353628</c:v>
                </c:pt>
                <c:pt idx="258">
                  <c:v>8.0638710382513654</c:v>
                </c:pt>
                <c:pt idx="259">
                  <c:v>8.002648590021705</c:v>
                </c:pt>
                <c:pt idx="260">
                  <c:v>7.9252867883995712</c:v>
                </c:pt>
                <c:pt idx="261">
                  <c:v>7.8998308351177666</c:v>
                </c:pt>
                <c:pt idx="262">
                  <c:v>7.8661428571428482</c:v>
                </c:pt>
                <c:pt idx="263">
                  <c:v>7.8410648246546319</c:v>
                </c:pt>
                <c:pt idx="264">
                  <c:v>7.8161461864406814</c:v>
                </c:pt>
                <c:pt idx="265">
                  <c:v>7.7913854276663148</c:v>
                </c:pt>
                <c:pt idx="266">
                  <c:v>7.7913854276663148</c:v>
                </c:pt>
                <c:pt idx="267">
                  <c:v>7.766781052631579</c:v>
                </c:pt>
                <c:pt idx="268">
                  <c:v>7.6938915537017687</c:v>
                </c:pt>
                <c:pt idx="269">
                  <c:v>7.6066412371134007</c:v>
                </c:pt>
                <c:pt idx="270">
                  <c:v>7.5676328205128209</c:v>
                </c:pt>
                <c:pt idx="271">
                  <c:v>7.5521412487205666</c:v>
                </c:pt>
                <c:pt idx="272">
                  <c:v>7.5521412487205666</c:v>
                </c:pt>
                <c:pt idx="273">
                  <c:v>7.5213476044852214</c:v>
                </c:pt>
                <c:pt idx="274">
                  <c:v>7.5290224489795916</c:v>
                </c:pt>
                <c:pt idx="275">
                  <c:v>7.5521412487205666</c:v>
                </c:pt>
                <c:pt idx="276">
                  <c:v>7.5367129724208404</c:v>
                </c:pt>
                <c:pt idx="277">
                  <c:v>7.5290224489795916</c:v>
                </c:pt>
                <c:pt idx="278">
                  <c:v>7.5213476044852214</c:v>
                </c:pt>
                <c:pt idx="279">
                  <c:v>7.4680587044534414</c:v>
                </c:pt>
                <c:pt idx="280">
                  <c:v>7.437945564516129</c:v>
                </c:pt>
                <c:pt idx="281">
                  <c:v>7.4229798792756414</c:v>
                </c:pt>
                <c:pt idx="282">
                  <c:v>7.3932284569138318</c:v>
                </c:pt>
                <c:pt idx="283">
                  <c:v>7.37107092907093</c:v>
                </c:pt>
                <c:pt idx="284">
                  <c:v>7.3490458167330672</c:v>
                </c:pt>
                <c:pt idx="285">
                  <c:v>7.319882936507927</c:v>
                </c:pt>
                <c:pt idx="286">
                  <c:v>7.298162215628091</c:v>
                </c:pt>
                <c:pt idx="287">
                  <c:v>7.2765700197238719</c:v>
                </c:pt>
                <c:pt idx="288">
                  <c:v>7.226681684622922</c:v>
                </c:pt>
                <c:pt idx="289">
                  <c:v>7.1914639376218323</c:v>
                </c:pt>
                <c:pt idx="290">
                  <c:v>7.1704975704567442</c:v>
                </c:pt>
                <c:pt idx="291">
                  <c:v>7.1427318489835354</c:v>
                </c:pt>
                <c:pt idx="292">
                  <c:v>7.1289294685990274</c:v>
                </c:pt>
                <c:pt idx="293">
                  <c:v>7.1151803278688366</c:v>
                </c:pt>
                <c:pt idx="294">
                  <c:v>7.0878405379442846</c:v>
                </c:pt>
                <c:pt idx="295">
                  <c:v>7.0674731800766324</c:v>
                </c:pt>
                <c:pt idx="296">
                  <c:v>7.0472225405921716</c:v>
                </c:pt>
                <c:pt idx="297">
                  <c:v>7.0204015223596574</c:v>
                </c:pt>
                <c:pt idx="298">
                  <c:v>7.0070674264007602</c:v>
                </c:pt>
                <c:pt idx="299">
                  <c:v>6.9937838862559243</c:v>
                </c:pt>
                <c:pt idx="300">
                  <c:v>6.9805506149479664</c:v>
                </c:pt>
                <c:pt idx="301">
                  <c:v>6.9411495766698028</c:v>
                </c:pt>
                <c:pt idx="302">
                  <c:v>6.9086535580524364</c:v>
                </c:pt>
                <c:pt idx="303">
                  <c:v>6.8957401869158881</c:v>
                </c:pt>
                <c:pt idx="304">
                  <c:v>6.8828749999999888</c:v>
                </c:pt>
                <c:pt idx="305">
                  <c:v>6.8636669767441862</c:v>
                </c:pt>
                <c:pt idx="306">
                  <c:v>6.850921077065907</c:v>
                </c:pt>
                <c:pt idx="307">
                  <c:v>6.8382224281742419</c:v>
                </c:pt>
                <c:pt idx="308">
                  <c:v>6.8255707678075721</c:v>
                </c:pt>
                <c:pt idx="309">
                  <c:v>6.8004073732718897</c:v>
                </c:pt>
                <c:pt idx="310">
                  <c:v>6.769212844036697</c:v>
                </c:pt>
                <c:pt idx="311">
                  <c:v>6.7383031963470401</c:v>
                </c:pt>
                <c:pt idx="312">
                  <c:v>6.7137779799818009</c:v>
                </c:pt>
                <c:pt idx="313">
                  <c:v>6.7260182315405652</c:v>
                </c:pt>
                <c:pt idx="314">
                  <c:v>6.7630082493125556</c:v>
                </c:pt>
                <c:pt idx="315">
                  <c:v>6.7878951241950318</c:v>
                </c:pt>
                <c:pt idx="316">
                  <c:v>6.769212844036697</c:v>
                </c:pt>
                <c:pt idx="317">
                  <c:v>6.7444625228519186</c:v>
                </c:pt>
                <c:pt idx="318">
                  <c:v>6.7383031963470401</c:v>
                </c:pt>
                <c:pt idx="319">
                  <c:v>6.7321551094890486</c:v>
                </c:pt>
                <c:pt idx="320">
                  <c:v>6.7076745454545446</c:v>
                </c:pt>
                <c:pt idx="321">
                  <c:v>6.6955009074410059</c:v>
                </c:pt>
                <c:pt idx="322">
                  <c:v>6.6833713768115857</c:v>
                </c:pt>
                <c:pt idx="323">
                  <c:v>6.6592436823104739</c:v>
                </c:pt>
                <c:pt idx="324">
                  <c:v>6.6233770197486477</c:v>
                </c:pt>
                <c:pt idx="325">
                  <c:v>6.5996797853309603</c:v>
                </c:pt>
                <c:pt idx="326">
                  <c:v>6.5761515151515164</c:v>
                </c:pt>
                <c:pt idx="327">
                  <c:v>6.5469760425909476</c:v>
                </c:pt>
                <c:pt idx="328">
                  <c:v>6.529594690265478</c:v>
                </c:pt>
                <c:pt idx="329">
                  <c:v>6.5008299559471414</c:v>
                </c:pt>
                <c:pt idx="330">
                  <c:v>6.4836924428822567</c:v>
                </c:pt>
                <c:pt idx="331">
                  <c:v>6.4553298337707803</c:v>
                </c:pt>
                <c:pt idx="332">
                  <c:v>6.4328177855274697</c:v>
                </c:pt>
                <c:pt idx="333">
                  <c:v>6.4160365217391302</c:v>
                </c:pt>
                <c:pt idx="334">
                  <c:v>6.3937972270363863</c:v>
                </c:pt>
                <c:pt idx="335">
                  <c:v>6.382735294117647</c:v>
                </c:pt>
                <c:pt idx="336">
                  <c:v>6.3607258620689526</c:v>
                </c:pt>
                <c:pt idx="337">
                  <c:v>6.3497779690189287</c:v>
                </c:pt>
                <c:pt idx="338">
                  <c:v>6.3334266094420624</c:v>
                </c:pt>
                <c:pt idx="339">
                  <c:v>6.2955989761092042</c:v>
                </c:pt>
                <c:pt idx="340">
                  <c:v>6.2795251063829776</c:v>
                </c:pt>
                <c:pt idx="341">
                  <c:v>6.2529169491525334</c:v>
                </c:pt>
                <c:pt idx="342">
                  <c:v>6.2265333333333333</c:v>
                </c:pt>
                <c:pt idx="343">
                  <c:v>6.2003714285714304</c:v>
                </c:pt>
                <c:pt idx="344">
                  <c:v>6.1744284518828474</c:v>
                </c:pt>
                <c:pt idx="345">
                  <c:v>6.1538298582151718</c:v>
                </c:pt>
                <c:pt idx="346">
                  <c:v>6.1333682460515382</c:v>
                </c:pt>
                <c:pt idx="347">
                  <c:v>6.1130422535211304</c:v>
                </c:pt>
                <c:pt idx="348">
                  <c:v>6.0878234323432379</c:v>
                </c:pt>
                <c:pt idx="349">
                  <c:v>6.0677976973684178</c:v>
                </c:pt>
                <c:pt idx="350">
                  <c:v>6.0380049099836333</c:v>
                </c:pt>
                <c:pt idx="351">
                  <c:v>5.9938602761982036</c:v>
                </c:pt>
                <c:pt idx="352">
                  <c:v>5.9647873888439769</c:v>
                </c:pt>
                <c:pt idx="353">
                  <c:v>5.9455616438356174</c:v>
                </c:pt>
                <c:pt idx="354">
                  <c:v>5.9264594377510056</c:v>
                </c:pt>
                <c:pt idx="355">
                  <c:v>5.9264594377510056</c:v>
                </c:pt>
                <c:pt idx="356">
                  <c:v>5.9122131410256413</c:v>
                </c:pt>
                <c:pt idx="357">
                  <c:v>5.8839250398724019</c:v>
                </c:pt>
                <c:pt idx="358">
                  <c:v>5.8605575853852256</c:v>
                </c:pt>
                <c:pt idx="359">
                  <c:v>5.8419968329374417</c:v>
                </c:pt>
                <c:pt idx="360">
                  <c:v>5.7870133333333333</c:v>
                </c:pt>
                <c:pt idx="361">
                  <c:v>5.7644078124999867</c:v>
                </c:pt>
                <c:pt idx="362">
                  <c:v>5.7375132192846046</c:v>
                </c:pt>
                <c:pt idx="363">
                  <c:v>6.493076803723822</c:v>
                </c:pt>
                <c:pt idx="364">
                  <c:v>6.483017815646785</c:v>
                </c:pt>
                <c:pt idx="365">
                  <c:v>6.4430916089299464</c:v>
                </c:pt>
                <c:pt idx="366">
                  <c:v>6.4134681992337246</c:v>
                </c:pt>
                <c:pt idx="367">
                  <c:v>6.3598601823708343</c:v>
                </c:pt>
                <c:pt idx="368">
                  <c:v>6.3166611320754713</c:v>
                </c:pt>
                <c:pt idx="369">
                  <c:v>6.2740449775112346</c:v>
                </c:pt>
                <c:pt idx="370">
                  <c:v>6.2599670905011342</c:v>
                </c:pt>
                <c:pt idx="371">
                  <c:v>6.2366438152012043</c:v>
                </c:pt>
                <c:pt idx="372">
                  <c:v>6.2134936896807798</c:v>
                </c:pt>
                <c:pt idx="373">
                  <c:v>6.2088842729970226</c:v>
                </c:pt>
                <c:pt idx="374">
                  <c:v>6.2088842729970226</c:v>
                </c:pt>
                <c:pt idx="375">
                  <c:v>6.9287268689859269</c:v>
                </c:pt>
                <c:pt idx="376">
                  <c:v>6.9031784660766968</c:v>
                </c:pt>
                <c:pt idx="377">
                  <c:v>6.8828749999999896</c:v>
                </c:pt>
                <c:pt idx="378">
                  <c:v>6.8727679882525763</c:v>
                </c:pt>
                <c:pt idx="379">
                  <c:v>6.8526427525622298</c:v>
                </c:pt>
                <c:pt idx="380">
                  <c:v>6.8326350364963426</c:v>
                </c:pt>
                <c:pt idx="381">
                  <c:v>6.8226749271136944</c:v>
                </c:pt>
                <c:pt idx="382">
                  <c:v>6.7929680696661796</c:v>
                </c:pt>
                <c:pt idx="383">
                  <c:v>6.7733068017366174</c:v>
                </c:pt>
                <c:pt idx="384">
                  <c:v>6.7684092552422284</c:v>
                </c:pt>
                <c:pt idx="385">
                  <c:v>6.7537590187590189</c:v>
                </c:pt>
                <c:pt idx="386">
                  <c:v>6.7294823867721103</c:v>
                </c:pt>
                <c:pt idx="387">
                  <c:v>6.7149999999999919</c:v>
                </c:pt>
                <c:pt idx="388">
                  <c:v>6.7005798138868986</c:v>
                </c:pt>
                <c:pt idx="389">
                  <c:v>6.6814489650249822</c:v>
                </c:pt>
                <c:pt idx="390">
                  <c:v>6.6624270462633364</c:v>
                </c:pt>
                <c:pt idx="391">
                  <c:v>6.6482315340909066</c:v>
                </c:pt>
                <c:pt idx="392">
                  <c:v>6.6340963855421728</c:v>
                </c:pt>
                <c:pt idx="393">
                  <c:v>6.6060056457304146</c:v>
                </c:pt>
                <c:pt idx="394">
                  <c:v>6.5874102744546086</c:v>
                </c:pt>
                <c:pt idx="395">
                  <c:v>6.5781517919887564</c:v>
                </c:pt>
                <c:pt idx="396">
                  <c:v>6.555119047619038</c:v>
                </c:pt>
                <c:pt idx="397">
                  <c:v>6.541376659678547</c:v>
                </c:pt>
                <c:pt idx="398">
                  <c:v>6.5322470341940031</c:v>
                </c:pt>
                <c:pt idx="399">
                  <c:v>6.5095340751043116</c:v>
                </c:pt>
                <c:pt idx="400">
                  <c:v>6.4914771151178998</c:v>
                </c:pt>
                <c:pt idx="401">
                  <c:v>6.4869785169785166</c:v>
                </c:pt>
                <c:pt idx="402">
                  <c:v>6.4780000000000024</c:v>
                </c:pt>
                <c:pt idx="403">
                  <c:v>6.4645787292817678</c:v>
                </c:pt>
                <c:pt idx="404">
                  <c:v>6.4556620689655171</c:v>
                </c:pt>
                <c:pt idx="405">
                  <c:v>6.4290590659340721</c:v>
                </c:pt>
                <c:pt idx="406">
                  <c:v>6.4114452054794526</c:v>
                </c:pt>
                <c:pt idx="407">
                  <c:v>6.3982980177717019</c:v>
                </c:pt>
                <c:pt idx="408">
                  <c:v>6.3982980177717019</c:v>
                </c:pt>
                <c:pt idx="409">
                  <c:v>6.3808520790729366</c:v>
                </c:pt>
                <c:pt idx="410">
                  <c:v>6.3635010197144766</c:v>
                </c:pt>
                <c:pt idx="411">
                  <c:v>6.3591779891304352</c:v>
                </c:pt>
                <c:pt idx="412">
                  <c:v>6.3462440677966097</c:v>
                </c:pt>
                <c:pt idx="413">
                  <c:v>6.3290804597701147</c:v>
                </c:pt>
                <c:pt idx="414">
                  <c:v>6.307756064690027</c:v>
                </c:pt>
                <c:pt idx="415">
                  <c:v>6.282355704697987</c:v>
                </c:pt>
                <c:pt idx="416">
                  <c:v>6.2697320830542598</c:v>
                </c:pt>
                <c:pt idx="417">
                  <c:v>6.2655354752342696</c:v>
                </c:pt>
                <c:pt idx="418">
                  <c:v>6.2488050734312406</c:v>
                </c:pt>
                <c:pt idx="419">
                  <c:v>6.236315789473692</c:v>
                </c:pt>
                <c:pt idx="420">
                  <c:v>6.2197408637873766</c:v>
                </c:pt>
                <c:pt idx="421">
                  <c:v>6.2032538104705104</c:v>
                </c:pt>
                <c:pt idx="422">
                  <c:v>6.190945767195756</c:v>
                </c:pt>
                <c:pt idx="423">
                  <c:v>6.1664756258234474</c:v>
                </c:pt>
                <c:pt idx="424">
                  <c:v>6.1543129520052444</c:v>
                </c:pt>
                <c:pt idx="425">
                  <c:v>6.1421981627296587</c:v>
                </c:pt>
                <c:pt idx="426">
                  <c:v>6.1341480996068158</c:v>
                </c:pt>
                <c:pt idx="427">
                  <c:v>6.1221124918247218</c:v>
                </c:pt>
                <c:pt idx="428">
                  <c:v>6.1141149575440696</c:v>
                </c:pt>
                <c:pt idx="429">
                  <c:v>6.0981824104234494</c:v>
                </c:pt>
                <c:pt idx="430">
                  <c:v>6.0902472348731367</c:v>
                </c:pt>
                <c:pt idx="431">
                  <c:v>6.0823326835607556</c:v>
                </c:pt>
                <c:pt idx="432">
                  <c:v>6.0508791208791264</c:v>
                </c:pt>
                <c:pt idx="433">
                  <c:v>6.0391677419354846</c:v>
                </c:pt>
                <c:pt idx="434">
                  <c:v>6.0197491961414826</c:v>
                </c:pt>
                <c:pt idx="435">
                  <c:v>5.9966111467008334</c:v>
                </c:pt>
                <c:pt idx="436">
                  <c:v>5.9851086956521842</c:v>
                </c:pt>
                <c:pt idx="437">
                  <c:v>5.9736502871729424</c:v>
                </c:pt>
                <c:pt idx="438">
                  <c:v>5.9622356687898046</c:v>
                </c:pt>
                <c:pt idx="439">
                  <c:v>5.954650127226464</c:v>
                </c:pt>
                <c:pt idx="440">
                  <c:v>5.9357704502219413</c:v>
                </c:pt>
                <c:pt idx="441">
                  <c:v>6.613128950695315</c:v>
                </c:pt>
                <c:pt idx="442">
                  <c:v>6.5922936357908064</c:v>
                </c:pt>
                <c:pt idx="443">
                  <c:v>6.5757196731615384</c:v>
                </c:pt>
                <c:pt idx="444">
                  <c:v>6.5633437892095419</c:v>
                </c:pt>
                <c:pt idx="445">
                  <c:v>6.5510144020037586</c:v>
                </c:pt>
                <c:pt idx="446">
                  <c:v>6.5469148936170178</c:v>
                </c:pt>
                <c:pt idx="447">
                  <c:v>6.5428205128205086</c:v>
                </c:pt>
                <c:pt idx="448">
                  <c:v>6.5428205128205086</c:v>
                </c:pt>
                <c:pt idx="449">
                  <c:v>6.5305680399500634</c:v>
                </c:pt>
                <c:pt idx="450">
                  <c:v>6.5224251870324146</c:v>
                </c:pt>
                <c:pt idx="451">
                  <c:v>6.5062002487562118</c:v>
                </c:pt>
                <c:pt idx="452">
                  <c:v>7.0365868486352259</c:v>
                </c:pt>
                <c:pt idx="453">
                  <c:v>7.0235157894736844</c:v>
                </c:pt>
                <c:pt idx="454">
                  <c:v>7.0148286951144101</c:v>
                </c:pt>
                <c:pt idx="455">
                  <c:v>7.0104932014833121</c:v>
                </c:pt>
                <c:pt idx="456">
                  <c:v>7.0018382716049388</c:v>
                </c:pt>
                <c:pt idx="457">
                  <c:v>7.0018382716049388</c:v>
                </c:pt>
                <c:pt idx="458">
                  <c:v>7.0018382716049388</c:v>
                </c:pt>
                <c:pt idx="459">
                  <c:v>6.9932046855733798</c:v>
                </c:pt>
                <c:pt idx="460">
                  <c:v>6.9760012300123053</c:v>
                </c:pt>
                <c:pt idx="461">
                  <c:v>6.9674312039311976</c:v>
                </c:pt>
                <c:pt idx="462">
                  <c:v>6.9503541666666671</c:v>
                </c:pt>
                <c:pt idx="463">
                  <c:v>6.9418470012239943</c:v>
                </c:pt>
                <c:pt idx="464">
                  <c:v>6.9376012232415913</c:v>
                </c:pt>
                <c:pt idx="465">
                  <c:v>6.920669920683352</c:v>
                </c:pt>
                <c:pt idx="466">
                  <c:v>6.9122352224253456</c:v>
                </c:pt>
                <c:pt idx="467">
                  <c:v>6.8996216545012166</c:v>
                </c:pt>
                <c:pt idx="468">
                  <c:v>6.8870540376441927</c:v>
                </c:pt>
                <c:pt idx="469">
                  <c:v>6.8870540376441927</c:v>
                </c:pt>
                <c:pt idx="470">
                  <c:v>6.8828749999999888</c:v>
                </c:pt>
                <c:pt idx="471">
                  <c:v>6.8372380952380976</c:v>
                </c:pt>
                <c:pt idx="472">
                  <c:v>6.8331192771084233</c:v>
                </c:pt>
                <c:pt idx="473">
                  <c:v>6.8331192771084233</c:v>
                </c:pt>
                <c:pt idx="474">
                  <c:v>6.8044259148170356</c:v>
                </c:pt>
                <c:pt idx="475">
                  <c:v>6.7881376421304607</c:v>
                </c:pt>
                <c:pt idx="476">
                  <c:v>6.7598200238379018</c:v>
                </c:pt>
                <c:pt idx="477">
                  <c:v>6.7477560975609761</c:v>
                </c:pt>
                <c:pt idx="478">
                  <c:v>6.7357351543943018</c:v>
                </c:pt>
                <c:pt idx="479">
                  <c:v>6.7197736966824699</c:v>
                </c:pt>
                <c:pt idx="480">
                  <c:v>6.6999279385705819</c:v>
                </c:pt>
                <c:pt idx="481">
                  <c:v>6.6723400000000002</c:v>
                </c:pt>
                <c:pt idx="482">
                  <c:v>6.6333204678362518</c:v>
                </c:pt>
                <c:pt idx="483">
                  <c:v>6.6372018724400217</c:v>
                </c:pt>
                <c:pt idx="484">
                  <c:v>6.6255712616822313</c:v>
                </c:pt>
                <c:pt idx="485">
                  <c:v>6.5870952380952277</c:v>
                </c:pt>
                <c:pt idx="486">
                  <c:v>6.568024319629405</c:v>
                </c:pt>
                <c:pt idx="487">
                  <c:v>6.568024319629405</c:v>
                </c:pt>
                <c:pt idx="488">
                  <c:v>6.5339735023041516</c:v>
                </c:pt>
                <c:pt idx="489">
                  <c:v>6.5227015526164358</c:v>
                </c:pt>
                <c:pt idx="490">
                  <c:v>6.5114684270952896</c:v>
                </c:pt>
                <c:pt idx="491">
                  <c:v>6.4965509736540703</c:v>
                </c:pt>
                <c:pt idx="492">
                  <c:v>6.4595546697038726</c:v>
                </c:pt>
                <c:pt idx="493">
                  <c:v>6.4448738636363654</c:v>
                </c:pt>
                <c:pt idx="494">
                  <c:v>6.4412140829074414</c:v>
                </c:pt>
                <c:pt idx="495">
                  <c:v>6.4302596371882084</c:v>
                </c:pt>
                <c:pt idx="496">
                  <c:v>6.3976187253243104</c:v>
                </c:pt>
                <c:pt idx="497">
                  <c:v>6.3832177827799716</c:v>
                </c:pt>
                <c:pt idx="498">
                  <c:v>6.3940124013528754</c:v>
                </c:pt>
                <c:pt idx="499">
                  <c:v>6.3940124013528754</c:v>
                </c:pt>
                <c:pt idx="500">
                  <c:v>6.3688815272318786</c:v>
                </c:pt>
                <c:pt idx="501">
                  <c:v>6.3868119369369278</c:v>
                </c:pt>
                <c:pt idx="502">
                  <c:v>6.3904101408450646</c:v>
                </c:pt>
                <c:pt idx="503">
                  <c:v>6.3940124013528754</c:v>
                </c:pt>
                <c:pt idx="504">
                  <c:v>6.3832177827799716</c:v>
                </c:pt>
                <c:pt idx="505">
                  <c:v>6.3724595505617918</c:v>
                </c:pt>
                <c:pt idx="506">
                  <c:v>6.3546095238095264</c:v>
                </c:pt>
                <c:pt idx="507">
                  <c:v>6.326256553262688</c:v>
                </c:pt>
                <c:pt idx="508">
                  <c:v>6.3192077994429017</c:v>
                </c:pt>
                <c:pt idx="509">
                  <c:v>6.3156893095768378</c:v>
                </c:pt>
                <c:pt idx="510">
                  <c:v>6.3016544444444484</c:v>
                </c:pt>
                <c:pt idx="511">
                  <c:v>6.2841983379501389</c:v>
                </c:pt>
                <c:pt idx="512">
                  <c:v>6.2737710176991204</c:v>
                </c:pt>
                <c:pt idx="513">
                  <c:v>6.2599216335540877</c:v>
                </c:pt>
                <c:pt idx="514">
                  <c:v>6.2495746556473826</c:v>
                </c:pt>
                <c:pt idx="515">
                  <c:v>6.2392618261826254</c:v>
                </c:pt>
                <c:pt idx="516">
                  <c:v>6.2119266155531303</c:v>
                </c:pt>
                <c:pt idx="517">
                  <c:v>6.1780925925925931</c:v>
                </c:pt>
                <c:pt idx="518">
                  <c:v>6.1680141381185294</c:v>
                </c:pt>
                <c:pt idx="519">
                  <c:v>6.1915818777292388</c:v>
                </c:pt>
                <c:pt idx="520">
                  <c:v>6.2017375615090211</c:v>
                </c:pt>
                <c:pt idx="521">
                  <c:v>6.194963407973785</c:v>
                </c:pt>
                <c:pt idx="522">
                  <c:v>6.1747294501905303</c:v>
                </c:pt>
                <c:pt idx="523">
                  <c:v>6.147955555555539</c:v>
                </c:pt>
                <c:pt idx="524">
                  <c:v>6.1280270124257061</c:v>
                </c:pt>
                <c:pt idx="525">
                  <c:v>6.1346554894537588</c:v>
                </c:pt>
                <c:pt idx="526">
                  <c:v>6.1313394594594586</c:v>
                </c:pt>
                <c:pt idx="527">
                  <c:v>6.1148129380053744</c:v>
                </c:pt>
                <c:pt idx="528">
                  <c:v>6.0885550187868933</c:v>
                </c:pt>
                <c:pt idx="529">
                  <c:v>6.0755104445634718</c:v>
                </c:pt>
                <c:pt idx="530">
                  <c:v>6.0625216461785021</c:v>
                </c:pt>
                <c:pt idx="531">
                  <c:v>6.0528164354322307</c:v>
                </c:pt>
                <c:pt idx="532">
                  <c:v>6.0270871413389893</c:v>
                </c:pt>
                <c:pt idx="533">
                  <c:v>6.0047527792482764</c:v>
                </c:pt>
                <c:pt idx="534">
                  <c:v>5.9984019037546403</c:v>
                </c:pt>
                <c:pt idx="535">
                  <c:v>5.9952315010570816</c:v>
                </c:pt>
                <c:pt idx="536">
                  <c:v>5.9762792413066439</c:v>
                </c:pt>
                <c:pt idx="537">
                  <c:v>5.9449570230607964</c:v>
                </c:pt>
                <c:pt idx="538">
                  <c:v>5.9170464267083984</c:v>
                </c:pt>
                <c:pt idx="539">
                  <c:v>5.9170464267083984</c:v>
                </c:pt>
                <c:pt idx="540">
                  <c:v>5.92013465553236</c:v>
                </c:pt>
                <c:pt idx="541">
                  <c:v>5.8955187110187026</c:v>
                </c:pt>
                <c:pt idx="542">
                  <c:v>5.8741470740548936</c:v>
                </c:pt>
                <c:pt idx="543">
                  <c:v>5.8559514713474332</c:v>
                </c:pt>
                <c:pt idx="544">
                  <c:v>5.8589762396694063</c:v>
                </c:pt>
                <c:pt idx="545">
                  <c:v>5.8559514713474332</c:v>
                </c:pt>
                <c:pt idx="546">
                  <c:v>5.8198963571061997</c:v>
                </c:pt>
                <c:pt idx="547">
                  <c:v>5.7842825089240186</c:v>
                </c:pt>
                <c:pt idx="548">
                  <c:v>5.7057233400402412</c:v>
                </c:pt>
                <c:pt idx="549">
                  <c:v>5.6971260673028539</c:v>
                </c:pt>
                <c:pt idx="550">
                  <c:v>5.7258849066128104</c:v>
                </c:pt>
                <c:pt idx="551">
                  <c:v>5.7258849066128104</c:v>
                </c:pt>
                <c:pt idx="552">
                  <c:v>5.6942660642570289</c:v>
                </c:pt>
                <c:pt idx="553">
                  <c:v>5.6885546639919662</c:v>
                </c:pt>
                <c:pt idx="554">
                  <c:v>5.680009013520281</c:v>
                </c:pt>
                <c:pt idx="555">
                  <c:v>5.6545254237288054</c:v>
                </c:pt>
                <c:pt idx="556">
                  <c:v>5.6320645481628517</c:v>
                </c:pt>
                <c:pt idx="557">
                  <c:v>5.6181168895492677</c:v>
                </c:pt>
                <c:pt idx="558">
                  <c:v>5.5904277969443124</c:v>
                </c:pt>
                <c:pt idx="559">
                  <c:v>5.5684722631320556</c:v>
                </c:pt>
                <c:pt idx="560">
                  <c:v>5.5904277969443124</c:v>
                </c:pt>
                <c:pt idx="561">
                  <c:v>5.6209008919722407</c:v>
                </c:pt>
                <c:pt idx="562">
                  <c:v>5.6153356435643547</c:v>
                </c:pt>
                <c:pt idx="563">
                  <c:v>5.5849226981782376</c:v>
                </c:pt>
                <c:pt idx="564">
                  <c:v>5.577453140058612</c:v>
                </c:pt>
                <c:pt idx="565">
                  <c:v>5.5532600926279514</c:v>
                </c:pt>
                <c:pt idx="566">
                  <c:v>5.5247515975685699</c:v>
                </c:pt>
                <c:pt idx="567">
                  <c:v>5.5073961322399114</c:v>
                </c:pt>
                <c:pt idx="568">
                  <c:v>5.4836731931351359</c:v>
                </c:pt>
                <c:pt idx="569">
                  <c:v>5.4743573903726839</c:v>
                </c:pt>
                <c:pt idx="570">
                  <c:v>5.4625202864421549</c:v>
                </c:pt>
                <c:pt idx="571">
                  <c:v>6.2044011922704696</c:v>
                </c:pt>
                <c:pt idx="572">
                  <c:v>6.1796434583675097</c:v>
                </c:pt>
                <c:pt idx="573">
                  <c:v>6.1627957698985396</c:v>
                </c:pt>
                <c:pt idx="574">
                  <c:v>6.1140466926069941</c:v>
                </c:pt>
                <c:pt idx="575">
                  <c:v>6.0939782627202774</c:v>
                </c:pt>
                <c:pt idx="576">
                  <c:v>6.0712649310872902</c:v>
                </c:pt>
                <c:pt idx="577">
                  <c:v>6.0576211901101598</c:v>
                </c:pt>
                <c:pt idx="578">
                  <c:v>6.0337927255868919</c:v>
                </c:pt>
                <c:pt idx="579">
                  <c:v>6.0179266344707756</c:v>
                </c:pt>
                <c:pt idx="580">
                  <c:v>5.984914091422147</c:v>
                </c:pt>
                <c:pt idx="581">
                  <c:v>5.9300447811339421</c:v>
                </c:pt>
                <c:pt idx="582">
                  <c:v>5.8807048771804746</c:v>
                </c:pt>
                <c:pt idx="583">
                  <c:v>6.594099982173792</c:v>
                </c:pt>
                <c:pt idx="584">
                  <c:v>6.5920811895122586</c:v>
                </c:pt>
                <c:pt idx="585">
                  <c:v>6.6533103969893741</c:v>
                </c:pt>
                <c:pt idx="586">
                  <c:v>6.775456855295106</c:v>
                </c:pt>
                <c:pt idx="587">
                  <c:v>6.8262393595124387</c:v>
                </c:pt>
                <c:pt idx="588">
                  <c:v>6.8062719676918677</c:v>
                </c:pt>
                <c:pt idx="589">
                  <c:v>6.7769209449588299</c:v>
                </c:pt>
                <c:pt idx="590">
                  <c:v>6.7843785123422826</c:v>
                </c:pt>
                <c:pt idx="591">
                  <c:v>6.7790545557069679</c:v>
                </c:pt>
                <c:pt idx="592">
                  <c:v>6.7714179770006986</c:v>
                </c:pt>
                <c:pt idx="593">
                  <c:v>6.7238257254448719</c:v>
                </c:pt>
                <c:pt idx="594">
                  <c:v>6.7170635179304758</c:v>
                </c:pt>
                <c:pt idx="595">
                  <c:v>7.4076013842628354</c:v>
                </c:pt>
                <c:pt idx="596">
                  <c:v>7.395764921657535</c:v>
                </c:pt>
                <c:pt idx="597">
                  <c:v>7.3805192344134856</c:v>
                </c:pt>
                <c:pt idx="598">
                  <c:v>7.3634343052398066</c:v>
                </c:pt>
                <c:pt idx="599">
                  <c:v>7.3510615769896486</c:v>
                </c:pt>
                <c:pt idx="600">
                  <c:v>7.3387978142076502</c:v>
                </c:pt>
                <c:pt idx="601">
                  <c:v>7.3386629042561538</c:v>
                </c:pt>
                <c:pt idx="602">
                  <c:v>7.3340115464637101</c:v>
                </c:pt>
                <c:pt idx="603">
                  <c:v>7.3390676489918638</c:v>
                </c:pt>
                <c:pt idx="604">
                  <c:v>7.3510615769896486</c:v>
                </c:pt>
                <c:pt idx="605">
                  <c:v>7.3610582264243076</c:v>
                </c:pt>
                <c:pt idx="606">
                  <c:v>7.3384605486288867</c:v>
                </c:pt>
                <c:pt idx="607">
                  <c:v>7.3198578959431631</c:v>
                </c:pt>
                <c:pt idx="608">
                  <c:v>7.3124164270144414</c:v>
                </c:pt>
                <c:pt idx="609">
                  <c:v>7.295478323640002</c:v>
                </c:pt>
                <c:pt idx="610">
                  <c:v>7.2865897620764244</c:v>
                </c:pt>
                <c:pt idx="611">
                  <c:v>7.25</c:v>
                </c:pt>
              </c:numCache>
            </c:numRef>
          </c:yVal>
          <c:smooth val="0"/>
        </c:ser>
        <c:dLbls>
          <c:showLegendKey val="0"/>
          <c:showVal val="0"/>
          <c:showCatName val="0"/>
          <c:showSerName val="0"/>
          <c:showPercent val="0"/>
          <c:showBubbleSize val="0"/>
        </c:dLbls>
        <c:axId val="412046816"/>
        <c:axId val="412050344"/>
      </c:scatterChart>
      <c:valAx>
        <c:axId val="412046816"/>
        <c:scaling>
          <c:orientation val="minMax"/>
          <c:max val="2012"/>
          <c:min val="1960"/>
        </c:scaling>
        <c:delete val="0"/>
        <c:axPos val="b"/>
        <c:numFmt formatCode="0" sourceLinked="0"/>
        <c:majorTickMark val="out"/>
        <c:minorTickMark val="none"/>
        <c:tickLblPos val="nextTo"/>
        <c:txPr>
          <a:bodyPr/>
          <a:lstStyle/>
          <a:p>
            <a:pPr>
              <a:defRPr lang="en-GB" sz="1800">
                <a:latin typeface="Arial" pitchFamily="34" charset="0"/>
                <a:cs typeface="Arial" pitchFamily="34" charset="0"/>
              </a:defRPr>
            </a:pPr>
            <a:endParaRPr lang="en-US"/>
          </a:p>
        </c:txPr>
        <c:crossAx val="412050344"/>
        <c:crosses val="autoZero"/>
        <c:crossBetween val="midCat"/>
        <c:majorUnit val="5"/>
        <c:minorUnit val="1"/>
      </c:valAx>
      <c:valAx>
        <c:axId val="412050344"/>
        <c:scaling>
          <c:orientation val="minMax"/>
        </c:scaling>
        <c:delete val="0"/>
        <c:axPos val="l"/>
        <c:majorGridlines>
          <c:spPr>
            <a:ln>
              <a:solidFill>
                <a:schemeClr val="bg1">
                  <a:lumMod val="75000"/>
                </a:schemeClr>
              </a:solidFill>
            </a:ln>
          </c:spPr>
        </c:majorGridlines>
        <c:numFmt formatCode="&quot;$&quot;#,##0.00" sourceLinked="1"/>
        <c:majorTickMark val="out"/>
        <c:minorTickMark val="none"/>
        <c:tickLblPos val="nextTo"/>
        <c:txPr>
          <a:bodyPr/>
          <a:lstStyle/>
          <a:p>
            <a:pPr>
              <a:defRPr lang="en-GB" sz="1800">
                <a:latin typeface="Arial" pitchFamily="34" charset="0"/>
                <a:cs typeface="Arial" pitchFamily="34" charset="0"/>
              </a:defRPr>
            </a:pPr>
            <a:endParaRPr lang="en-US"/>
          </a:p>
        </c:txPr>
        <c:crossAx val="412046816"/>
        <c:crosses val="autoZero"/>
        <c:crossBetween val="midCat"/>
      </c:valAx>
      <c:spPr>
        <a:solidFill>
          <a:sysClr val="window" lastClr="FFFFFF"/>
        </a:solidFill>
        <a:ln>
          <a:solidFill>
            <a:schemeClr val="tx1"/>
          </a:solidFill>
        </a:ln>
      </c:spPr>
    </c:plotArea>
    <c:plotVisOnly val="1"/>
    <c:dispBlanksAs val="gap"/>
    <c:showDLblsOverMax val="0"/>
  </c:chart>
  <c:spPr>
    <a:noFill/>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2DAD5AC3-4DC7-44C7-AF4E-20FFDDBB26EF}" type="slidenum">
              <a:rPr lang="en-US"/>
              <a:pPr>
                <a:defRPr/>
              </a:pPr>
              <a:t>‹#›</a:t>
            </a:fld>
            <a:endParaRPr lang="en-US" dirty="0"/>
          </a:p>
        </p:txBody>
      </p:sp>
    </p:spTree>
    <p:extLst>
      <p:ext uri="{BB962C8B-B14F-4D97-AF65-F5344CB8AC3E}">
        <p14:creationId xmlns:p14="http://schemas.microsoft.com/office/powerpoint/2010/main" val="1000027233"/>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
        <p:nvSpPr>
          <p:cNvPr id="92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EC27F2-EDDA-462A-8D42-B13CAFE0D821}" type="slidenum">
              <a:rPr lang="en-US">
                <a:ea typeface="ＭＳ Ｐゴシック" charset="-128"/>
                <a:cs typeface="ＭＳ Ｐゴシック" charset="-128"/>
              </a:rPr>
              <a:pPr fontAlgn="base">
                <a:spcBef>
                  <a:spcPct val="0"/>
                </a:spcBef>
                <a:spcAft>
                  <a:spcPct val="0"/>
                </a:spcAft>
                <a:defRPr/>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369269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D618B9-9EA3-4E9C-9A82-509F200325D1}" type="slidenum">
              <a:rPr lang="en-US">
                <a:latin typeface="Arial" charset="0"/>
                <a:ea typeface="ＭＳ Ｐゴシック" charset="-128"/>
                <a:cs typeface="ＭＳ Ｐゴシック" charset="-128"/>
              </a:rPr>
              <a:pPr fontAlgn="base">
                <a:spcBef>
                  <a:spcPct val="0"/>
                </a:spcBef>
                <a:spcAft>
                  <a:spcPct val="0"/>
                </a:spcAft>
              </a:pPr>
              <a:t>9</a:t>
            </a:fld>
            <a:endParaRPr lang="en-US">
              <a:latin typeface="Arial" charset="0"/>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369B944-914B-4D7F-9DFB-BA399D23A744}" type="slidenum">
              <a:rPr lang="en-US" sz="1200">
                <a:ea typeface="Arial" charset="0"/>
                <a:cs typeface="Arial" charset="0"/>
              </a:rPr>
              <a:pPr algn="r"/>
              <a:t>9</a:t>
            </a:fld>
            <a:endParaRPr lang="en-US" sz="1200">
              <a:ea typeface="Arial" charset="0"/>
              <a:cs typeface="Arial" charset="0"/>
            </a:endParaRPr>
          </a:p>
        </p:txBody>
      </p:sp>
      <p:sp>
        <p:nvSpPr>
          <p:cNvPr id="2662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662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856719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916CB7-F680-4B97-BCDE-02E2B2AAE601}" type="slidenum">
              <a:rPr lang="en-US">
                <a:solidFill>
                  <a:srgbClr val="000000"/>
                </a:solidFill>
                <a:ea typeface="ＭＳ Ｐゴシック" charset="-128"/>
                <a:cs typeface="ＭＳ Ｐゴシック" charset="-128"/>
              </a:rPr>
              <a:pPr fontAlgn="base">
                <a:spcBef>
                  <a:spcPct val="0"/>
                </a:spcBef>
                <a:spcAft>
                  <a:spcPct val="0"/>
                </a:spcAft>
                <a:defRPr/>
              </a:pPr>
              <a:t>10</a:t>
            </a:fld>
            <a:endParaRPr lang="en-US">
              <a:solidFill>
                <a:srgbClr val="000000"/>
              </a:solidFill>
              <a:ea typeface="ＭＳ Ｐゴシック" charset="-128"/>
              <a:cs typeface="ＭＳ Ｐゴシック" charset="-128"/>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Students understand substitution bias better if they work a concrete example like the one on this slide.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Before displaying the questions (A + B), you might want to ask your class </a:t>
            </a:r>
            <a:r>
              <a:rPr lang="en-US" sz="1800" u="sng" smtClean="0">
                <a:latin typeface="Arial" charset="0"/>
              </a:rPr>
              <a:t>why</a:t>
            </a:r>
            <a:r>
              <a:rPr lang="en-US" sz="1800" smtClean="0">
                <a:latin typeface="Arial" charset="0"/>
              </a:rPr>
              <a:t> households bought different quantities of lamb and chicken in 2012 than they did in 2011.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Or if that seems too easy, just mention before displaying questions A and B that households are responding to the change in relative prices:  lamb has become a lot more expensive relative to chicken, so households buy less lamb and more chicken.</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803700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B96ED5-2DB8-4339-8E42-8739E71C77C9}" type="slidenum">
              <a:rPr lang="en-US">
                <a:solidFill>
                  <a:srgbClr val="000000"/>
                </a:solidFill>
                <a:ea typeface="ＭＳ Ｐゴシック" charset="-128"/>
                <a:cs typeface="ＭＳ Ｐゴシック" charset="-128"/>
              </a:rPr>
              <a:pPr fontAlgn="base">
                <a:spcBef>
                  <a:spcPct val="0"/>
                </a:spcBef>
                <a:spcAft>
                  <a:spcPct val="0"/>
                </a:spcAft>
                <a:defRPr/>
              </a:pPr>
              <a:t>11</a:t>
            </a:fld>
            <a:endParaRPr lang="en-US">
              <a:solidFill>
                <a:srgbClr val="000000"/>
              </a:solidFill>
              <a:ea typeface="ＭＳ Ｐゴシック" charset="-128"/>
              <a:cs typeface="ＭＳ Ｐゴシック" charset="-128"/>
            </a:endParaRPr>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This is just a straightforward calculation. </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168439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5A6A2B-B1D1-4E8F-BC1E-3A100B6F6FD0}" type="slidenum">
              <a:rPr lang="en-US">
                <a:solidFill>
                  <a:srgbClr val="000000"/>
                </a:solidFill>
                <a:ea typeface="ＭＳ Ｐゴシック" charset="-128"/>
                <a:cs typeface="ＭＳ Ｐゴシック" charset="-128"/>
              </a:rPr>
              <a:pPr fontAlgn="base">
                <a:spcBef>
                  <a:spcPct val="0"/>
                </a:spcBef>
                <a:spcAft>
                  <a:spcPct val="0"/>
                </a:spcAft>
                <a:defRPr/>
              </a:pPr>
              <a:t>12</a:t>
            </a:fld>
            <a:endParaRPr lang="en-US">
              <a:solidFill>
                <a:srgbClr val="000000"/>
              </a:solidFill>
              <a:ea typeface="ＭＳ Ｐゴシック" charset="-128"/>
              <a:cs typeface="ＭＳ Ｐゴシック" charset="-128"/>
            </a:endParaRPr>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dirty="0" smtClean="0">
                <a:latin typeface="Arial" charset="0"/>
              </a:rPr>
              <a:t>Ask students which inflation rate (30% or 40%) they think more accurately measures the true increase in the cost of living for this example.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Most students will correctly say “30%.”  Ask them to explain their reasoning.  You are guiding them to figure out substitution bias and why it’s a problem.</a:t>
            </a:r>
          </a:p>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850240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7F3568-F661-4427-8AAF-93C23660928B}" type="slidenum">
              <a:rPr lang="en-US">
                <a:latin typeface="Arial" charset="0"/>
                <a:ea typeface="ＭＳ Ｐゴシック" charset="-128"/>
                <a:cs typeface="ＭＳ Ｐゴシック" charset="-128"/>
              </a:rPr>
              <a:pPr fontAlgn="base">
                <a:spcBef>
                  <a:spcPct val="0"/>
                </a:spcBef>
                <a:spcAft>
                  <a:spcPct val="0"/>
                </a:spcAft>
              </a:pPr>
              <a:t>13</a:t>
            </a:fld>
            <a:endParaRPr lang="en-US">
              <a:latin typeface="Arial" charset="0"/>
              <a:ea typeface="ＭＳ Ｐゴシック" charset="-128"/>
              <a:cs typeface="ＭＳ Ｐゴシック" charset="-128"/>
            </a:endParaRPr>
          </a:p>
        </p:txBody>
      </p:sp>
      <p:sp>
        <p:nvSpPr>
          <p:cNvPr id="34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3BA8B61-96D3-48CD-B145-259886768B1B}" type="slidenum">
              <a:rPr lang="en-US" sz="1200">
                <a:ea typeface="Arial" charset="0"/>
                <a:cs typeface="Arial" charset="0"/>
              </a:rPr>
              <a:pPr algn="r"/>
              <a:t>13</a:t>
            </a:fld>
            <a:endParaRPr lang="en-US" sz="1200">
              <a:ea typeface="Arial" charset="0"/>
              <a:cs typeface="Arial" charset="0"/>
            </a:endParaRPr>
          </a:p>
        </p:txBody>
      </p:sp>
      <p:sp>
        <p:nvSpPr>
          <p:cNvPr id="3481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482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774648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D08AFA-E46D-4202-B2A1-A4720EBE9813}" type="slidenum">
              <a:rPr lang="en-US">
                <a:latin typeface="Arial" charset="0"/>
                <a:ea typeface="ＭＳ Ｐゴシック" charset="-128"/>
                <a:cs typeface="ＭＳ Ｐゴシック" charset="-128"/>
              </a:rPr>
              <a:pPr fontAlgn="base">
                <a:spcBef>
                  <a:spcPct val="0"/>
                </a:spcBef>
                <a:spcAft>
                  <a:spcPct val="0"/>
                </a:spcAft>
              </a:pPr>
              <a:t>14</a:t>
            </a:fld>
            <a:endParaRPr lang="en-US">
              <a:latin typeface="Arial" charset="0"/>
              <a:ea typeface="ＭＳ Ｐゴシック" charset="-128"/>
              <a:cs typeface="ＭＳ Ｐゴシック" charset="-128"/>
            </a:endParaRPr>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E7BE44C-F2AD-4A0F-82E5-1DB6D2D6249C}" type="slidenum">
              <a:rPr lang="en-US" sz="1200">
                <a:ea typeface="Arial" charset="0"/>
                <a:cs typeface="Arial" charset="0"/>
              </a:rPr>
              <a:pPr algn="r"/>
              <a:t>14</a:t>
            </a:fld>
            <a:endParaRPr lang="en-US" sz="1200">
              <a:ea typeface="Arial" charset="0"/>
              <a:cs typeface="Arial" charset="0"/>
            </a:endParaRPr>
          </a:p>
        </p:txBody>
      </p:sp>
      <p:sp>
        <p:nvSpPr>
          <p:cNvPr id="3686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686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17310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B62114-73A0-4D20-A4D5-27E625E28359}" type="slidenum">
              <a:rPr lang="en-US">
                <a:latin typeface="Arial" charset="0"/>
                <a:ea typeface="ＭＳ Ｐゴシック" charset="-128"/>
                <a:cs typeface="ＭＳ Ｐゴシック" charset="-128"/>
              </a:rPr>
              <a:pPr fontAlgn="base">
                <a:spcBef>
                  <a:spcPct val="0"/>
                </a:spcBef>
                <a:spcAft>
                  <a:spcPct val="0"/>
                </a:spcAft>
              </a:pPr>
              <a:t>15</a:t>
            </a:fld>
            <a:endParaRPr lang="en-US">
              <a:latin typeface="Arial" charset="0"/>
              <a:ea typeface="ＭＳ Ｐゴシック" charset="-128"/>
              <a:cs typeface="ＭＳ Ｐゴシック" charset="-128"/>
            </a:endParaRPr>
          </a:p>
        </p:txBody>
      </p:sp>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492DED1-4A08-4B40-A1FD-4EBDA44BCD1E}" type="slidenum">
              <a:rPr lang="en-US" sz="1200">
                <a:ea typeface="Arial" charset="0"/>
                <a:cs typeface="Arial" charset="0"/>
              </a:rPr>
              <a:pPr algn="r"/>
              <a:t>15</a:t>
            </a:fld>
            <a:endParaRPr lang="en-US" sz="1200">
              <a:ea typeface="Arial" charset="0"/>
              <a:cs typeface="Arial" charset="0"/>
            </a:endParaRPr>
          </a:p>
        </p:txBody>
      </p:sp>
      <p:sp>
        <p:nvSpPr>
          <p:cNvPr id="389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891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757074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F45DCE-9650-4FA8-9570-1A9C21A947CA}" type="slidenum">
              <a:rPr lang="en-US">
                <a:latin typeface="Arial" charset="0"/>
                <a:ea typeface="ＭＳ Ｐゴシック" charset="-128"/>
                <a:cs typeface="ＭＳ Ｐゴシック" charset="-128"/>
              </a:rPr>
              <a:pPr fontAlgn="base">
                <a:spcBef>
                  <a:spcPct val="0"/>
                </a:spcBef>
                <a:spcAft>
                  <a:spcPct val="0"/>
                </a:spcAft>
              </a:pPr>
              <a:t>16</a:t>
            </a:fld>
            <a:endParaRPr lang="en-US">
              <a:latin typeface="Arial" charset="0"/>
              <a:ea typeface="ＭＳ Ｐゴシック" charset="-128"/>
              <a:cs typeface="ＭＳ Ｐゴシック" charset="-128"/>
            </a:endParaRPr>
          </a:p>
        </p:txBody>
      </p:sp>
      <p:sp>
        <p:nvSpPr>
          <p:cNvPr id="409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2C8D7F2-395C-41B2-B91F-B77D8FA1024E}" type="slidenum">
              <a:rPr lang="en-US" sz="1200">
                <a:ea typeface="Arial" charset="0"/>
                <a:cs typeface="Arial" charset="0"/>
              </a:rPr>
              <a:pPr algn="r"/>
              <a:t>16</a:t>
            </a:fld>
            <a:endParaRPr lang="en-US" sz="1200">
              <a:ea typeface="Arial" charset="0"/>
              <a:cs typeface="Arial"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In the 1990s, it was estimated that the CPI’s bias cost taxpayers $1 trillion every 12 years in unnecessary COLAs in Social Security and government pension payments!!!</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909234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AE88DB-6D60-41A3-90CB-60D83D18CF7B}" type="slidenum">
              <a:rPr lang="en-US">
                <a:solidFill>
                  <a:srgbClr val="000000"/>
                </a:solidFill>
                <a:latin typeface="Arial" charset="0"/>
                <a:ea typeface="ＭＳ Ｐゴシック" charset="-128"/>
                <a:cs typeface="ＭＳ Ｐゴシック" charset="-128"/>
              </a:rPr>
              <a:pPr fontAlgn="base">
                <a:spcBef>
                  <a:spcPct val="0"/>
                </a:spcBef>
                <a:spcAft>
                  <a:spcPct val="0"/>
                </a:spcAft>
              </a:pPr>
              <a:t>17</a:t>
            </a:fld>
            <a:endParaRPr lang="en-US">
              <a:solidFill>
                <a:srgbClr val="000000"/>
              </a:solidFill>
              <a:latin typeface="Arial" charset="0"/>
              <a:ea typeface="ＭＳ Ｐゴシック" charset="-128"/>
              <a:cs typeface="ＭＳ Ｐゴシック" charset="-128"/>
            </a:endParaRPr>
          </a:p>
        </p:txBody>
      </p:sp>
      <p:sp>
        <p:nvSpPr>
          <p:cNvPr id="430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F74DFF8-0DAC-4164-A5A5-F35162174C27}" type="slidenum">
              <a:rPr lang="en-US" sz="1200">
                <a:solidFill>
                  <a:srgbClr val="000000"/>
                </a:solidFill>
                <a:ea typeface="Arial" charset="0"/>
                <a:cs typeface="Arial" charset="0"/>
              </a:rPr>
              <a:pPr algn="r"/>
              <a:t>17</a:t>
            </a:fld>
            <a:endParaRPr lang="en-US" sz="1200">
              <a:solidFill>
                <a:srgbClr val="000000"/>
              </a:solidFill>
              <a:ea typeface="Arial" charset="0"/>
              <a:cs typeface="Arial"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a:normAutofit fontScale="85000" lnSpcReduction="10000"/>
          </a:bodyPr>
          <a:lstStyle/>
          <a:p>
            <a:pPr eaLnBrk="1" hangingPunct="1">
              <a:lnSpc>
                <a:spcPct val="100000"/>
              </a:lnSpc>
              <a:spcBef>
                <a:spcPct val="0"/>
              </a:spcBef>
            </a:pPr>
            <a:r>
              <a:rPr lang="en-US" sz="1800" dirty="0" smtClean="0">
                <a:latin typeface="Arial" charset="0"/>
              </a:rPr>
              <a:t>This figure shows the inflation rate—the percentage change in the level of prices—as measured by the GDP deflator and the Consumer Price Index.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Notice that the two measures of inflation generally move together.  There are a few years when they diverge a bit.  The reasons for this are on the next slide.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Sources:</a:t>
            </a:r>
          </a:p>
          <a:p>
            <a:pPr eaLnBrk="1" hangingPunct="1">
              <a:lnSpc>
                <a:spcPct val="100000"/>
              </a:lnSpc>
              <a:spcBef>
                <a:spcPct val="0"/>
              </a:spcBef>
            </a:pPr>
            <a:r>
              <a:rPr lang="en-US" sz="1800" dirty="0" smtClean="0">
                <a:latin typeface="Arial" charset="0"/>
              </a:rPr>
              <a:t>GDP deflator – Bureau of Economic Analysis, U.S. Dept. of Commerce</a:t>
            </a:r>
          </a:p>
          <a:p>
            <a:pPr eaLnBrk="1" hangingPunct="1">
              <a:lnSpc>
                <a:spcPct val="100000"/>
              </a:lnSpc>
              <a:spcBef>
                <a:spcPct val="0"/>
              </a:spcBef>
            </a:pPr>
            <a:r>
              <a:rPr lang="en-US" sz="1800" dirty="0" smtClean="0">
                <a:latin typeface="Arial" charset="0"/>
              </a:rPr>
              <a:t>CPI – Bureau of Labor Statistics, U.S. Dept. of Labor</a:t>
            </a:r>
          </a:p>
          <a:p>
            <a:pPr eaLnBrk="1" hangingPunct="1">
              <a:lnSpc>
                <a:spcPct val="100000"/>
              </a:lnSpc>
              <a:spcBef>
                <a:spcPct val="0"/>
              </a:spcBef>
            </a:pPr>
            <a:r>
              <a:rPr lang="en-US" sz="1800" dirty="0" smtClean="0">
                <a:latin typeface="Arial" charset="0"/>
              </a:rPr>
              <a:t>Both series are quarterly and the inflation rate is calculated as the percentage change from one year earlier.  The monthly CPI is aggregated into quarters by averaging monthly values.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I used the series CPIAUS and GDPDEF from the Federal Reserve Bank of St. Louis “Fred” database:</a:t>
            </a:r>
          </a:p>
          <a:p>
            <a:pPr eaLnBrk="1" hangingPunct="1">
              <a:lnSpc>
                <a:spcPct val="100000"/>
              </a:lnSpc>
              <a:spcBef>
                <a:spcPct val="0"/>
              </a:spcBef>
            </a:pPr>
            <a:r>
              <a:rPr lang="en-US" sz="1800" dirty="0" smtClean="0">
                <a:latin typeface="Arial" charset="0"/>
              </a:rPr>
              <a:t>http://research.stlouisfed.org/fred2/</a:t>
            </a:r>
          </a:p>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720410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4E18F1-5339-4E09-BAF4-221DB102BE4B}" type="slidenum">
              <a:rPr lang="en-US">
                <a:latin typeface="Arial" charset="0"/>
                <a:ea typeface="ＭＳ Ｐゴシック" charset="-128"/>
                <a:cs typeface="ＭＳ Ｐゴシック" charset="-128"/>
              </a:rPr>
              <a:pPr fontAlgn="base">
                <a:spcBef>
                  <a:spcPct val="0"/>
                </a:spcBef>
                <a:spcAft>
                  <a:spcPct val="0"/>
                </a:spcAft>
              </a:pPr>
              <a:t>18</a:t>
            </a:fld>
            <a:endParaRPr lang="en-US">
              <a:latin typeface="Arial" charset="0"/>
              <a:ea typeface="ＭＳ Ｐゴシック" charset="-128"/>
              <a:cs typeface="ＭＳ Ｐゴシック" charset="-128"/>
            </a:endParaRPr>
          </a:p>
        </p:txBody>
      </p:sp>
      <p:sp>
        <p:nvSpPr>
          <p:cNvPr id="450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A5C7CFB-5F00-46AC-B741-DA06950183F2}" type="slidenum">
              <a:rPr lang="en-US" sz="1200">
                <a:ea typeface="Arial" charset="0"/>
                <a:cs typeface="Arial" charset="0"/>
              </a:rPr>
              <a:pPr algn="r"/>
              <a:t>18</a:t>
            </a:fld>
            <a:endParaRPr lang="en-US" sz="1200">
              <a:ea typeface="Arial" charset="0"/>
              <a:cs typeface="Arial"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06721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a:lstStyle/>
          <a:p>
            <a:pPr eaLnBrk="1" hangingPunct="1">
              <a:lnSpc>
                <a:spcPct val="100000"/>
              </a:lnSpc>
              <a:spcBef>
                <a:spcPct val="0"/>
              </a:spcBef>
            </a:pPr>
            <a:endParaRPr lang="en-US" sz="1800">
              <a:latin typeface="Arial" charset="0"/>
            </a:endParaRPr>
          </a:p>
        </p:txBody>
      </p:sp>
      <p:sp>
        <p:nvSpPr>
          <p:cNvPr id="112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0C16D9-493A-47F3-BD66-7B1DD7FF040A}"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1241201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BFD8DD-F403-4567-B976-A83CB573BCB6}" type="slidenum">
              <a:rPr lang="en-US">
                <a:solidFill>
                  <a:srgbClr val="000000"/>
                </a:solidFill>
                <a:ea typeface="ＭＳ Ｐゴシック" charset="-128"/>
                <a:cs typeface="ＭＳ Ｐゴシック" charset="-128"/>
              </a:rPr>
              <a:pPr fontAlgn="base">
                <a:spcBef>
                  <a:spcPct val="0"/>
                </a:spcBef>
                <a:spcAft>
                  <a:spcPct val="0"/>
                </a:spcAft>
                <a:defRPr/>
              </a:pPr>
              <a:t>19</a:t>
            </a:fld>
            <a:endParaRPr lang="en-US">
              <a:solidFill>
                <a:srgbClr val="000000"/>
              </a:solidFill>
              <a:ea typeface="ＭＳ Ｐゴシック" charset="-128"/>
              <a:cs typeface="ＭＳ Ｐゴシック" charset="-128"/>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smtClean="0">
                <a:latin typeface="Arial" charset="0"/>
              </a:rPr>
              <a:t>To make this exercise more challenging, move the preceding slide so that it appears immediately after the answers to this exercise.  </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738449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04A106-47BD-4C60-BD97-6237BBCD58C4}" type="slidenum">
              <a:rPr lang="en-US">
                <a:solidFill>
                  <a:srgbClr val="000000"/>
                </a:solidFill>
                <a:ea typeface="ＭＳ Ｐゴシック" charset="-128"/>
                <a:cs typeface="ＭＳ Ｐゴシック" charset="-128"/>
              </a:rPr>
              <a:pPr fontAlgn="base">
                <a:spcBef>
                  <a:spcPct val="0"/>
                </a:spcBef>
                <a:spcAft>
                  <a:spcPct val="0"/>
                </a:spcAft>
                <a:defRPr/>
              </a:pPr>
              <a:t>20</a:t>
            </a:fld>
            <a:endParaRPr lang="en-US">
              <a:solidFill>
                <a:srgbClr val="000000"/>
              </a:solidFill>
              <a:ea typeface="ＭＳ Ｐゴシック" charset="-128"/>
              <a:cs typeface="ＭＳ Ｐゴシック" charset="-128"/>
            </a:endParaRPr>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a:normAutofit fontScale="92500" lnSpcReduction="20000"/>
          </a:bodyPr>
          <a:lstStyle/>
          <a:p>
            <a:pPr eaLnBrk="1" hangingPunct="1">
              <a:lnSpc>
                <a:spcPct val="100000"/>
              </a:lnSpc>
              <a:spcBef>
                <a:spcPct val="0"/>
              </a:spcBef>
            </a:pPr>
            <a:r>
              <a:rPr lang="en-US" sz="1800" smtClean="0">
                <a:latin typeface="Arial" charset="0"/>
              </a:rPr>
              <a:t>Explanations:</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A. Frappuccinos are produced in the U.S., so their prices are part of the GDP deflator.  They are purchased by consumers, so their prices are part of the CPI.  Hence, an increase in the price of Frappuccinos causes both the CPI and GDP deflator to increase.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B. Since the tractors are produced here in the U.S., the price increase causes the GDP deflator to rise.  However, industrial tractors are a capital good, not a consumer good, so the CPI is unaffected.  </a:t>
            </a:r>
          </a:p>
          <a:p>
            <a:pPr eaLnBrk="1" hangingPunct="1">
              <a:lnSpc>
                <a:spcPct val="100000"/>
              </a:lnSpc>
              <a:spcBef>
                <a:spcPct val="0"/>
              </a:spcBef>
            </a:pPr>
            <a:endParaRPr lang="en-US" sz="1800" smtClean="0">
              <a:latin typeface="Arial" charset="0"/>
            </a:endParaRPr>
          </a:p>
          <a:p>
            <a:pPr eaLnBrk="1" hangingPunct="1">
              <a:lnSpc>
                <a:spcPct val="100000"/>
              </a:lnSpc>
              <a:spcBef>
                <a:spcPct val="0"/>
              </a:spcBef>
            </a:pPr>
            <a:r>
              <a:rPr lang="en-US" sz="1800" smtClean="0">
                <a:latin typeface="Arial" charset="0"/>
              </a:rPr>
              <a:t>C.  Italian jeans appear in the U.S. consumer’s shopping basket, and hence the increase in their price causes the CPI to rise.  However, the GDP deflator is unchanged because it only includes prices of domestically produced goods and excludes the prices of imports.</a:t>
            </a:r>
          </a:p>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958186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E0AE5C-FB85-40D4-9346-38A70C910D84}" type="slidenum">
              <a:rPr lang="en-US">
                <a:latin typeface="Arial" charset="0"/>
                <a:ea typeface="ＭＳ Ｐゴシック" charset="-128"/>
                <a:cs typeface="ＭＳ Ｐゴシック" charset="-128"/>
              </a:rPr>
              <a:pPr fontAlgn="base">
                <a:spcBef>
                  <a:spcPct val="0"/>
                </a:spcBef>
                <a:spcAft>
                  <a:spcPct val="0"/>
                </a:spcAft>
              </a:pPr>
              <a:t>21</a:t>
            </a:fld>
            <a:endParaRPr lang="en-US">
              <a:latin typeface="Arial" charset="0"/>
              <a:ea typeface="ＭＳ Ｐゴシック" charset="-128"/>
              <a:cs typeface="ＭＳ Ｐゴシック" charset="-128"/>
            </a:endParaRPr>
          </a:p>
        </p:txBody>
      </p:sp>
      <p:sp>
        <p:nvSpPr>
          <p:cNvPr id="51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06A5B5F-9C75-42F5-B824-3312ECEABF18}" type="slidenum">
              <a:rPr lang="en-US" sz="1200">
                <a:ea typeface="Arial" charset="0"/>
                <a:cs typeface="Arial" charset="0"/>
              </a:rPr>
              <a:pPr algn="r"/>
              <a:t>21</a:t>
            </a:fld>
            <a:endParaRPr lang="en-US" sz="1200">
              <a:ea typeface="Arial" charset="0"/>
              <a:cs typeface="Arial" charset="0"/>
            </a:endParaRPr>
          </a:p>
        </p:txBody>
      </p:sp>
      <p:sp>
        <p:nvSpPr>
          <p:cNvPr id="5120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120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3782037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35F382-AEBF-4731-94C4-9BFA7FB8858C}" type="slidenum">
              <a:rPr lang="en-US">
                <a:latin typeface="Arial" charset="0"/>
                <a:ea typeface="ＭＳ Ｐゴシック" charset="-128"/>
                <a:cs typeface="ＭＳ Ｐゴシック" charset="-128"/>
              </a:rPr>
              <a:pPr fontAlgn="base">
                <a:spcBef>
                  <a:spcPct val="0"/>
                </a:spcBef>
                <a:spcAft>
                  <a:spcPct val="0"/>
                </a:spcAft>
              </a:pPr>
              <a:t>22</a:t>
            </a:fld>
            <a:endParaRPr lang="en-US">
              <a:latin typeface="Arial" charset="0"/>
              <a:ea typeface="ＭＳ Ｐゴシック" charset="-128"/>
              <a:cs typeface="ＭＳ Ｐゴシック" charset="-128"/>
            </a:endParaRPr>
          </a:p>
        </p:txBody>
      </p:sp>
      <p:sp>
        <p:nvSpPr>
          <p:cNvPr id="532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1F02224-2264-47C7-A168-04EE1C697B17}" type="slidenum">
              <a:rPr lang="en-US" sz="1200">
                <a:ea typeface="Arial" charset="0"/>
                <a:cs typeface="Arial" charset="0"/>
              </a:rPr>
              <a:pPr algn="r"/>
              <a:t>22</a:t>
            </a:fld>
            <a:endParaRPr lang="en-US" sz="1200">
              <a:ea typeface="Arial" charset="0"/>
              <a:cs typeface="Arial" charset="0"/>
            </a:endParaRPr>
          </a:p>
        </p:txBody>
      </p:sp>
      <p:sp>
        <p:nvSpPr>
          <p:cNvPr id="5325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325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r>
              <a:rPr lang="en-US" sz="1800" dirty="0" smtClean="0">
                <a:latin typeface="Arial" charset="0"/>
              </a:rPr>
              <a:t>Note:  the ratio of price levels = 220.3/31.3 = 7.04.  This means that the cost of living has increased by a factor of 7.04.  We multiply this factor by the 1964 wage figure to convert the latter into “today’s dollars.”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Interpreting the result:  The $1.15 minimum wage in December 1964 could have purchased $8.09 worth of goods and services if prices in 1964 equaled their December 2010 levels.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Source of data:  Bureau of Labor Statistics, www.bls.gov</a:t>
            </a:r>
          </a:p>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381570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546275-8A4A-48FF-B625-02DEBC8BB97F}" type="slidenum">
              <a:rPr lang="en-US">
                <a:latin typeface="Arial" charset="0"/>
                <a:ea typeface="ＭＳ Ｐゴシック" charset="-128"/>
                <a:cs typeface="ＭＳ Ｐゴシック" charset="-128"/>
              </a:rPr>
              <a:pPr fontAlgn="base">
                <a:spcBef>
                  <a:spcPct val="0"/>
                </a:spcBef>
                <a:spcAft>
                  <a:spcPct val="0"/>
                </a:spcAft>
              </a:pPr>
              <a:t>23</a:t>
            </a:fld>
            <a:endParaRPr lang="en-US">
              <a:latin typeface="Arial" charset="0"/>
              <a:ea typeface="ＭＳ Ｐゴシック" charset="-128"/>
              <a:cs typeface="ＭＳ Ｐゴシック" charset="-128"/>
            </a:endParaRPr>
          </a:p>
        </p:txBody>
      </p:sp>
      <p:sp>
        <p:nvSpPr>
          <p:cNvPr id="55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9EA97B7-4505-45DF-B632-DDB73B078B96}" type="slidenum">
              <a:rPr lang="en-US" sz="1200">
                <a:ea typeface="Arial" charset="0"/>
                <a:cs typeface="Arial" charset="0"/>
              </a:rPr>
              <a:pPr algn="r"/>
              <a:t>23</a:t>
            </a:fld>
            <a:endParaRPr lang="en-US" sz="1200">
              <a:ea typeface="Arial" charset="0"/>
              <a:cs typeface="Arial" charset="0"/>
            </a:endParaRPr>
          </a:p>
        </p:txBody>
      </p:sp>
      <p:sp>
        <p:nvSpPr>
          <p:cNvPr id="5529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530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7524571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23DB01-A409-43F5-8E24-9EC9F82918C4}" type="slidenum">
              <a:rPr lang="en-US">
                <a:solidFill>
                  <a:srgbClr val="000000"/>
                </a:solidFill>
                <a:latin typeface="Arial" charset="0"/>
                <a:ea typeface="ＭＳ Ｐゴシック" charset="-128"/>
                <a:cs typeface="ＭＳ Ｐゴシック" charset="-128"/>
              </a:rPr>
              <a:pPr fontAlgn="base">
                <a:spcBef>
                  <a:spcPct val="0"/>
                </a:spcBef>
                <a:spcAft>
                  <a:spcPct val="0"/>
                </a:spcAft>
              </a:pPr>
              <a:t>24</a:t>
            </a:fld>
            <a:endParaRPr lang="en-US">
              <a:solidFill>
                <a:srgbClr val="000000"/>
              </a:solidFill>
              <a:latin typeface="Arial" charset="0"/>
              <a:ea typeface="ＭＳ Ｐゴシック" charset="-128"/>
              <a:cs typeface="ＭＳ Ｐゴシック" charset="-128"/>
            </a:endParaRPr>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a:normAutofit fontScale="70000" lnSpcReduction="20000"/>
          </a:bodyPr>
          <a:lstStyle/>
          <a:p>
            <a:pPr eaLnBrk="1" hangingPunct="1">
              <a:lnSpc>
                <a:spcPct val="100000"/>
              </a:lnSpc>
              <a:spcBef>
                <a:spcPct val="0"/>
              </a:spcBef>
            </a:pPr>
            <a:r>
              <a:rPr lang="en-US" sz="1800" dirty="0" smtClean="0">
                <a:latin typeface="Arial" charset="0"/>
              </a:rPr>
              <a:t>DISCLAIMER:  The material on this slide is not supported with test bank or study guide questions.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The </a:t>
            </a:r>
            <a:r>
              <a:rPr lang="en-US" sz="1800" dirty="0" err="1" smtClean="0">
                <a:latin typeface="Arial" charset="0"/>
              </a:rPr>
              <a:t>sawtooth</a:t>
            </a:r>
            <a:r>
              <a:rPr lang="en-US" sz="1800" dirty="0" smtClean="0">
                <a:latin typeface="Arial" charset="0"/>
              </a:rPr>
              <a:t> pattern of the real minimum wage series arises because the nominal minimum wage is raised, then remains constant until it’s raised again.  During the time between minimum wage hikes, inflation erodes the purchasing power of the minimum wage.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The long-run trend in the real minimum wage:</a:t>
            </a:r>
          </a:p>
          <a:p>
            <a:pPr eaLnBrk="1" hangingPunct="1">
              <a:lnSpc>
                <a:spcPct val="100000"/>
              </a:lnSpc>
              <a:spcBef>
                <a:spcPct val="0"/>
              </a:spcBef>
            </a:pPr>
            <a:r>
              <a:rPr lang="en-US" sz="1800" dirty="0" smtClean="0">
                <a:latin typeface="Arial" charset="0"/>
              </a:rPr>
              <a:t>Rising during the 1960s, then begins a long, slow fall from the 1970s to the mid-2000s.  A series of increases in the late 2000s lift the real minimum wage.  But, as of December 2010, the real minimum wage is still lower than it was in the 1960s to the early 1980s.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Source of minimum wage data:</a:t>
            </a:r>
          </a:p>
          <a:p>
            <a:pPr eaLnBrk="1" hangingPunct="1">
              <a:lnSpc>
                <a:spcPct val="100000"/>
              </a:lnSpc>
              <a:spcBef>
                <a:spcPct val="0"/>
              </a:spcBef>
            </a:pPr>
            <a:r>
              <a:rPr lang="en-US" sz="1800" dirty="0" smtClean="0">
                <a:latin typeface="Arial" charset="0"/>
              </a:rPr>
              <a:t>http://www.dol.gov/whd/minwage/chart.htm</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Source of CPI data:</a:t>
            </a:r>
          </a:p>
          <a:p>
            <a:pPr eaLnBrk="1" hangingPunct="1">
              <a:lnSpc>
                <a:spcPct val="100000"/>
              </a:lnSpc>
              <a:spcBef>
                <a:spcPct val="0"/>
              </a:spcBef>
            </a:pPr>
            <a:r>
              <a:rPr lang="en-US" sz="1800" dirty="0" smtClean="0">
                <a:latin typeface="Arial" charset="0"/>
              </a:rPr>
              <a:t>http://www.bls.gov, </a:t>
            </a:r>
          </a:p>
          <a:p>
            <a:pPr eaLnBrk="1" hangingPunct="1">
              <a:lnSpc>
                <a:spcPct val="100000"/>
              </a:lnSpc>
              <a:spcBef>
                <a:spcPct val="0"/>
              </a:spcBef>
            </a:pPr>
            <a:r>
              <a:rPr lang="en-US" sz="1800" dirty="0" smtClean="0">
                <a:latin typeface="Arial" charset="0"/>
              </a:rPr>
              <a:t>retrieved from FRED</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To express the minimum wage (from time t) in December 2010 dollars, multiply the minimum wage (from time t) in current dollars by the ratio of the CPI in December 2010 to the CPI in time t.  </a:t>
            </a:r>
          </a:p>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8808520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3816DF-986E-46AC-AF8D-DB0E27559EF6}" type="slidenum">
              <a:rPr lang="en-US">
                <a:latin typeface="Arial" charset="0"/>
                <a:ea typeface="ＭＳ Ｐゴシック" charset="-128"/>
                <a:cs typeface="ＭＳ Ｐゴシック" charset="-128"/>
              </a:rPr>
              <a:pPr fontAlgn="base">
                <a:spcBef>
                  <a:spcPct val="0"/>
                </a:spcBef>
                <a:spcAft>
                  <a:spcPct val="0"/>
                </a:spcAft>
              </a:pPr>
              <a:t>25</a:t>
            </a:fld>
            <a:endParaRPr lang="en-US">
              <a:latin typeface="Arial" charset="0"/>
              <a:ea typeface="ＭＳ Ｐゴシック" charset="-128"/>
              <a:cs typeface="ＭＳ Ｐゴシック" charset="-128"/>
            </a:endParaRPr>
          </a:p>
        </p:txBody>
      </p:sp>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294FA8E-DE4D-4175-A409-65339861CF4F}" type="slidenum">
              <a:rPr lang="en-US" sz="1200">
                <a:ea typeface="Arial" charset="0"/>
                <a:cs typeface="Arial" charset="0"/>
              </a:rPr>
              <a:pPr algn="r"/>
              <a:t>25</a:t>
            </a:fld>
            <a:endParaRPr lang="en-US" sz="1200">
              <a:ea typeface="Arial" charset="0"/>
              <a:cs typeface="Arial" charset="0"/>
            </a:endParaRPr>
          </a:p>
        </p:txBody>
      </p:sp>
      <p:sp>
        <p:nvSpPr>
          <p:cNvPr id="5939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59396"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9462884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A3E2D4-B082-4975-9700-074133564462}" type="slidenum">
              <a:rPr lang="en-US">
                <a:latin typeface="Arial" charset="0"/>
                <a:ea typeface="ＭＳ Ｐゴシック" charset="-128"/>
                <a:cs typeface="ＭＳ Ｐゴシック" charset="-128"/>
              </a:rPr>
              <a:pPr fontAlgn="base">
                <a:spcBef>
                  <a:spcPct val="0"/>
                </a:spcBef>
                <a:spcAft>
                  <a:spcPct val="0"/>
                </a:spcAft>
              </a:pPr>
              <a:t>26</a:t>
            </a:fld>
            <a:endParaRPr lang="en-US">
              <a:latin typeface="Arial" charset="0"/>
              <a:ea typeface="ＭＳ Ｐゴシック" charset="-128"/>
              <a:cs typeface="ＭＳ Ｐゴシック" charset="-128"/>
            </a:endParaRPr>
          </a:p>
        </p:txBody>
      </p:sp>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CBDF57A-0189-480C-A573-4F9230CE5982}" type="slidenum">
              <a:rPr lang="en-US" sz="1200">
                <a:ea typeface="Arial" charset="0"/>
                <a:cs typeface="Arial" charset="0"/>
              </a:rPr>
              <a:pPr algn="r"/>
              <a:t>26</a:t>
            </a:fld>
            <a:endParaRPr lang="en-US" sz="1200">
              <a:ea typeface="Arial" charset="0"/>
              <a:cs typeface="Arial" charset="0"/>
            </a:endParaRPr>
          </a:p>
        </p:txBody>
      </p:sp>
      <p:sp>
        <p:nvSpPr>
          <p:cNvPr id="614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61444"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948287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C848BC-CD1A-4265-AF4C-D5260B8B689A}" type="slidenum">
              <a:rPr lang="en-US">
                <a:latin typeface="Arial" charset="0"/>
                <a:ea typeface="ＭＳ Ｐゴシック" charset="-128"/>
                <a:cs typeface="ＭＳ Ｐゴシック" charset="-128"/>
              </a:rPr>
              <a:pPr fontAlgn="base">
                <a:spcBef>
                  <a:spcPct val="0"/>
                </a:spcBef>
                <a:spcAft>
                  <a:spcPct val="0"/>
                </a:spcAft>
              </a:pPr>
              <a:t>27</a:t>
            </a:fld>
            <a:endParaRPr lang="en-US">
              <a:latin typeface="Arial" charset="0"/>
              <a:ea typeface="ＭＳ Ｐゴシック" charset="-128"/>
              <a:cs typeface="ＭＳ Ｐゴシック" charset="-128"/>
            </a:endParaRPr>
          </a:p>
        </p:txBody>
      </p:sp>
      <p:sp>
        <p:nvSpPr>
          <p:cNvPr id="63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1CE1FAB-0DD1-445F-8707-4114EA80D3CF}" type="slidenum">
              <a:rPr lang="en-US" sz="1200">
                <a:ea typeface="Arial" charset="0"/>
                <a:cs typeface="Arial" charset="0"/>
              </a:rPr>
              <a:pPr algn="r"/>
              <a:t>27</a:t>
            </a:fld>
            <a:endParaRPr lang="en-US" sz="1200">
              <a:ea typeface="Arial" charset="0"/>
              <a:cs typeface="Arial" charset="0"/>
            </a:endParaRPr>
          </a:p>
        </p:txBody>
      </p:sp>
      <p:sp>
        <p:nvSpPr>
          <p:cNvPr id="63491" name="Rectangle 2"/>
          <p:cNvSpPr>
            <a:spLocks noChangeArrowheads="1"/>
          </p:cNvSpPr>
          <p:nvPr/>
        </p:nvSpPr>
        <p:spPr bwMode="auto">
          <a:xfrm>
            <a:off x="3886200" y="0"/>
            <a:ext cx="2971800" cy="457200"/>
          </a:xfrm>
          <a:prstGeom prst="rect">
            <a:avLst/>
          </a:prstGeom>
          <a:noFill/>
          <a:ln w="9525">
            <a:no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3492"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prstTxWarp prst="textNoShape">
              <a:avLst/>
            </a:prstTxWarp>
          </a:bodyPr>
          <a:lstStyle/>
          <a:p>
            <a:pPr algn="r" eaLnBrk="0" hangingPunct="0"/>
            <a:r>
              <a:rPr lang="en-US" sz="1000" i="1">
                <a:latin typeface="Times New Roman" charset="0"/>
                <a:ea typeface="Arial" charset="0"/>
                <a:cs typeface="Arial" charset="0"/>
              </a:rPr>
              <a:t>31</a:t>
            </a:r>
          </a:p>
        </p:txBody>
      </p:sp>
      <p:sp>
        <p:nvSpPr>
          <p:cNvPr id="63493"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3494" name="Rectangle 5"/>
          <p:cNvSpPr>
            <a:spLocks noChangeArrowheads="1"/>
          </p:cNvSpPr>
          <p:nvPr/>
        </p:nvSpPr>
        <p:spPr bwMode="auto">
          <a:xfrm>
            <a:off x="0" y="0"/>
            <a:ext cx="2971800" cy="457200"/>
          </a:xfrm>
          <a:prstGeom prst="rect">
            <a:avLst/>
          </a:prstGeom>
          <a:noFill/>
          <a:ln w="9525">
            <a:no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3495"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p:spPr>
      </p:sp>
      <p:sp>
        <p:nvSpPr>
          <p:cNvPr id="63496" name="Rectangle 7"/>
          <p:cNvSpPr>
            <a:spLocks noGrp="1" noChangeArrowheads="1"/>
          </p:cNvSpPr>
          <p:nvPr>
            <p:ph type="body" idx="1"/>
          </p:nvPr>
        </p:nvSpPr>
        <p:spPr bwMode="auto">
          <a:xfrm>
            <a:off x="914400" y="4343400"/>
            <a:ext cx="5029200" cy="4114800"/>
          </a:xfrm>
          <a:noFill/>
        </p:spPr>
        <p:txBody>
          <a:bodyPr lIns="90488" tIns="44450" rIns="90488" bIns="44450"/>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1923726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8848B4-9C3C-4322-B22A-F37B54FBC3E5}" type="slidenum">
              <a:rPr lang="en-US">
                <a:latin typeface="Arial" charset="0"/>
                <a:ea typeface="ＭＳ Ｐゴシック" charset="-128"/>
                <a:cs typeface="ＭＳ Ｐゴシック" charset="-128"/>
              </a:rPr>
              <a:pPr fontAlgn="base">
                <a:spcBef>
                  <a:spcPct val="0"/>
                </a:spcBef>
                <a:spcAft>
                  <a:spcPct val="0"/>
                </a:spcAft>
              </a:pPr>
              <a:t>28</a:t>
            </a:fld>
            <a:endParaRPr lang="en-US">
              <a:latin typeface="Arial" charset="0"/>
              <a:ea typeface="ＭＳ Ｐゴシック" charset="-128"/>
              <a:cs typeface="ＭＳ Ｐゴシック" charset="-128"/>
            </a:endParaRPr>
          </a:p>
        </p:txBody>
      </p:sp>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7CBCB51-4C62-4153-95BA-4586617D079F}" type="slidenum">
              <a:rPr lang="en-US" sz="1200">
                <a:ea typeface="Arial" charset="0"/>
                <a:cs typeface="Arial" charset="0"/>
              </a:rPr>
              <a:pPr algn="r"/>
              <a:t>28</a:t>
            </a:fld>
            <a:endParaRPr lang="en-US" sz="1200">
              <a:ea typeface="Arial" charset="0"/>
              <a:cs typeface="Arial" charset="0"/>
            </a:endParaRPr>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687473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01D7BB-9ED3-4474-896E-BEE1716FAEDA}" type="slidenum">
              <a:rPr lang="en-US">
                <a:latin typeface="Arial" charset="0"/>
                <a:ea typeface="ＭＳ Ｐゴシック" charset="-128"/>
                <a:cs typeface="ＭＳ Ｐゴシック" charset="-128"/>
              </a:rPr>
              <a:pPr fontAlgn="base">
                <a:spcBef>
                  <a:spcPct val="0"/>
                </a:spcBef>
                <a:spcAft>
                  <a:spcPct val="0"/>
                </a:spcAft>
              </a:pPr>
              <a:t>2</a:t>
            </a:fld>
            <a:endParaRPr lang="en-US">
              <a:latin typeface="Arial" charset="0"/>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43BF268-F7D0-4A5B-8A7B-D3106851A882}" type="slidenum">
              <a:rPr lang="en-US" sz="1200">
                <a:ea typeface="Arial" charset="0"/>
                <a:cs typeface="Arial" charset="0"/>
              </a:rPr>
              <a:pPr algn="r"/>
              <a:t>2</a:t>
            </a:fld>
            <a:endParaRPr lang="en-US" sz="120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2757040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E4539E-4816-43E2-B763-765E05754EBA}" type="slidenum">
              <a:rPr lang="en-US">
                <a:solidFill>
                  <a:srgbClr val="000000"/>
                </a:solidFill>
                <a:ea typeface="ＭＳ Ｐゴシック" charset="-128"/>
                <a:cs typeface="ＭＳ Ｐゴシック" charset="-128"/>
              </a:rPr>
              <a:pPr fontAlgn="base">
                <a:spcBef>
                  <a:spcPct val="0"/>
                </a:spcBef>
                <a:spcAft>
                  <a:spcPct val="0"/>
                </a:spcAft>
                <a:defRPr/>
              </a:pPr>
              <a:t>29</a:t>
            </a:fld>
            <a:endParaRPr lang="en-US">
              <a:solidFill>
                <a:srgbClr val="000000"/>
              </a:solidFill>
              <a:ea typeface="ＭＳ Ｐゴシック" charset="-128"/>
              <a:cs typeface="ＭＳ Ｐゴシック" charset="-128"/>
            </a:endParaRPr>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543719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ADD230-EA18-4C66-86A7-DAED63519572}" type="slidenum">
              <a:rPr lang="en-US">
                <a:latin typeface="Arial" charset="0"/>
                <a:ea typeface="ＭＳ Ｐゴシック" charset="-128"/>
                <a:cs typeface="ＭＳ Ｐゴシック" charset="-128"/>
              </a:rPr>
              <a:pPr fontAlgn="base">
                <a:spcBef>
                  <a:spcPct val="0"/>
                </a:spcBef>
                <a:spcAft>
                  <a:spcPct val="0"/>
                </a:spcAft>
              </a:pPr>
              <a:t>3</a:t>
            </a:fld>
            <a:endParaRPr lang="en-US">
              <a:latin typeface="Arial" charset="0"/>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19CF965-8FFC-4357-BCE0-921CE7CA7BC7}" type="slidenum">
              <a:rPr lang="en-US" sz="1200">
                <a:ea typeface="Arial" charset="0"/>
                <a:cs typeface="Arial" charset="0"/>
              </a:rPr>
              <a:pPr algn="r"/>
              <a:t>3</a:t>
            </a:fld>
            <a:endParaRPr lang="en-US" sz="120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4265203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4FA1CF-F51A-49AA-BE31-7F67D730FDC5}" type="slidenum">
              <a:rPr lang="en-US">
                <a:latin typeface="Arial" charset="0"/>
                <a:ea typeface="ＭＳ Ｐゴシック" charset="-128"/>
                <a:cs typeface="ＭＳ Ｐゴシック" charset="-128"/>
              </a:rPr>
              <a:pPr fontAlgn="base">
                <a:spcBef>
                  <a:spcPct val="0"/>
                </a:spcBef>
                <a:spcAft>
                  <a:spcPct val="0"/>
                </a:spcAft>
              </a:pPr>
              <a:t>4</a:t>
            </a:fld>
            <a:endParaRPr lang="en-US">
              <a:latin typeface="Arial" charset="0"/>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69F75A1-59E4-49DD-8BB7-032D4334969C}" type="slidenum">
              <a:rPr lang="en-US" sz="1200">
                <a:ea typeface="Arial" charset="0"/>
                <a:cs typeface="Arial" charset="0"/>
              </a:rPr>
              <a:pPr algn="r"/>
              <a:t>4</a:t>
            </a:fld>
            <a:endParaRPr lang="en-US" sz="1200">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xfrm>
            <a:off x="685800" y="4248150"/>
            <a:ext cx="5486400" cy="4210050"/>
          </a:xfrm>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2982228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13B496-D114-45E7-8E55-563DBA4D1C23}" type="slidenum">
              <a:rPr lang="en-US">
                <a:latin typeface="Arial" charset="0"/>
                <a:ea typeface="ＭＳ Ｐゴシック" charset="-128"/>
                <a:cs typeface="ＭＳ Ｐゴシック" charset="-128"/>
              </a:rPr>
              <a:pPr fontAlgn="base">
                <a:spcBef>
                  <a:spcPct val="0"/>
                </a:spcBef>
                <a:spcAft>
                  <a:spcPct val="0"/>
                </a:spcAft>
              </a:pPr>
              <a:t>5</a:t>
            </a:fld>
            <a:endParaRPr lang="en-US">
              <a:latin typeface="Arial" charset="0"/>
              <a:ea typeface="ＭＳ Ｐゴシック" charset="-128"/>
              <a:cs typeface="ＭＳ Ｐゴシック" charset="-128"/>
            </a:endParaRPr>
          </a:p>
        </p:txBody>
      </p:sp>
      <p:sp>
        <p:nvSpPr>
          <p:cNvPr id="184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2FF5455-1AF3-4A43-9FF6-6E342E2C15B2}" type="slidenum">
              <a:rPr lang="en-US" sz="1200">
                <a:ea typeface="Arial" charset="0"/>
                <a:cs typeface="Arial" charset="0"/>
              </a:rPr>
              <a:pPr algn="r"/>
              <a:t>5</a:t>
            </a:fld>
            <a:endParaRPr lang="en-US" sz="1200">
              <a:ea typeface="Arial" charset="0"/>
              <a:cs typeface="Arial"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2598367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3DF0E4-34D8-4E3B-BC46-02CD7459F897}" type="slidenum">
              <a:rPr lang="en-US">
                <a:solidFill>
                  <a:srgbClr val="000000"/>
                </a:solidFill>
                <a:ea typeface="ＭＳ Ｐゴシック" charset="-128"/>
                <a:cs typeface="ＭＳ Ｐゴシック" charset="-128"/>
              </a:rPr>
              <a:pPr fontAlgn="base">
                <a:spcBef>
                  <a:spcPct val="0"/>
                </a:spcBef>
                <a:spcAft>
                  <a:spcPct val="0"/>
                </a:spcAft>
                <a:defRPr/>
              </a:pPr>
              <a:t>6</a:t>
            </a:fld>
            <a:endParaRPr lang="en-US">
              <a:solidFill>
                <a:srgbClr val="000000"/>
              </a:solidFill>
              <a:ea typeface="ＭＳ Ｐゴシック" charset="-128"/>
              <a:cs typeface="ＭＳ Ｐゴシック" charset="-128"/>
            </a:endParaRPr>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a:lstStyle/>
          <a:p>
            <a:pPr eaLnBrk="1" hangingPunct="1">
              <a:lnSpc>
                <a:spcPct val="100000"/>
              </a:lnSpc>
              <a:spcBef>
                <a:spcPct val="0"/>
              </a:spcBef>
            </a:pPr>
            <a:r>
              <a:rPr lang="en-US" sz="1800" dirty="0" smtClean="0">
                <a:latin typeface="Arial" charset="0"/>
              </a:rPr>
              <a:t>Part A is not difficult but requires an intermediate step:  students must compute the cost of the basket in 2011 to find the CPI in 2011.  </a:t>
            </a:r>
          </a:p>
          <a:p>
            <a:pPr eaLnBrk="1" hangingPunct="1">
              <a:lnSpc>
                <a:spcPct val="100000"/>
              </a:lnSpc>
              <a:spcBef>
                <a:spcPct val="0"/>
              </a:spcBef>
            </a:pPr>
            <a:endParaRPr lang="en-US" sz="1800" dirty="0" smtClean="0">
              <a:latin typeface="Arial" charset="0"/>
            </a:endParaRPr>
          </a:p>
          <a:p>
            <a:pPr eaLnBrk="1" hangingPunct="1">
              <a:lnSpc>
                <a:spcPct val="100000"/>
              </a:lnSpc>
              <a:spcBef>
                <a:spcPct val="0"/>
              </a:spcBef>
            </a:pPr>
            <a:r>
              <a:rPr lang="en-US" sz="1800" dirty="0" smtClean="0">
                <a:latin typeface="Arial" charset="0"/>
              </a:rPr>
              <a:t>Part B has two intermediate steps:  computing the cost of the basket in 2012, then computing the CPI in 2012.</a:t>
            </a:r>
          </a:p>
          <a:p>
            <a:pPr eaLnBrk="1" hangingPunct="1">
              <a:lnSpc>
                <a:spcPct val="100000"/>
              </a:lnSpc>
              <a:spcBef>
                <a:spcPct val="0"/>
              </a:spcBef>
            </a:pPr>
            <a:endParaRPr lang="en-US" sz="1800" dirty="0" smtClean="0">
              <a:latin typeface="Arial" charset="0"/>
            </a:endParaRPr>
          </a:p>
        </p:txBody>
      </p:sp>
    </p:spTree>
    <p:extLst>
      <p:ext uri="{BB962C8B-B14F-4D97-AF65-F5344CB8AC3E}">
        <p14:creationId xmlns:p14="http://schemas.microsoft.com/office/powerpoint/2010/main" val="853936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D86912-0226-4CF8-AB3F-76B172E972D3}" type="slidenum">
              <a:rPr lang="en-US">
                <a:solidFill>
                  <a:srgbClr val="000000"/>
                </a:solidFill>
                <a:ea typeface="ＭＳ Ｐゴシック" charset="-128"/>
                <a:cs typeface="ＭＳ Ｐゴシック" charset="-128"/>
              </a:rPr>
              <a:pPr fontAlgn="base">
                <a:spcBef>
                  <a:spcPct val="0"/>
                </a:spcBef>
                <a:spcAft>
                  <a:spcPct val="0"/>
                </a:spcAft>
                <a:defRPr/>
              </a:pPr>
              <a:t>7</a:t>
            </a:fld>
            <a:endParaRPr lang="en-US">
              <a:solidFill>
                <a:srgbClr val="000000"/>
              </a:solidFill>
              <a:ea typeface="ＭＳ Ｐゴシック" charset="-128"/>
              <a:cs typeface="ＭＳ Ｐゴシック" charset="-128"/>
            </a:endParaRPr>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1179259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4F154A-5AE5-44C0-B598-D983A9DD8700}" type="slidenum">
              <a:rPr lang="en-US">
                <a:solidFill>
                  <a:srgbClr val="000000"/>
                </a:solidFill>
                <a:ea typeface="ＭＳ Ｐゴシック" charset="-128"/>
                <a:cs typeface="ＭＳ Ｐゴシック" charset="-128"/>
              </a:rPr>
              <a:pPr fontAlgn="base">
                <a:spcBef>
                  <a:spcPct val="0"/>
                </a:spcBef>
                <a:spcAft>
                  <a:spcPct val="0"/>
                </a:spcAft>
                <a:defRPr/>
              </a:pPr>
              <a:t>8</a:t>
            </a:fld>
            <a:endParaRPr lang="en-US">
              <a:solidFill>
                <a:srgbClr val="000000"/>
              </a:solidFill>
              <a:ea typeface="ＭＳ Ｐゴシック" charset="-128"/>
              <a:cs typeface="ＭＳ Ｐゴシック" charset="-128"/>
            </a:endParaRPr>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a:lstStyle/>
          <a:p>
            <a:pPr eaLnBrk="1" hangingPunct="1">
              <a:lnSpc>
                <a:spcPct val="100000"/>
              </a:lnSpc>
              <a:spcBef>
                <a:spcPct val="0"/>
              </a:spcBef>
            </a:pPr>
            <a:endParaRPr lang="en-US" sz="1800" smtClean="0">
              <a:latin typeface="Arial" charset="0"/>
            </a:endParaRPr>
          </a:p>
        </p:txBody>
      </p:sp>
    </p:spTree>
    <p:extLst>
      <p:ext uri="{BB962C8B-B14F-4D97-AF65-F5344CB8AC3E}">
        <p14:creationId xmlns:p14="http://schemas.microsoft.com/office/powerpoint/2010/main" val="314239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2CD"/>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4138613"/>
            <a:ext cx="6858000" cy="2208297"/>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24</a:t>
            </a:r>
          </a:p>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Measuring </a:t>
            </a:r>
            <a:r>
              <a:rPr lang="en-US" sz="4800" dirty="0">
                <a:solidFill>
                  <a:prstClr val="black"/>
                </a:solidFill>
                <a:latin typeface="Times New Roman" pitchFamily="18" charset="0"/>
                <a:ea typeface="+mn-ea"/>
                <a:cs typeface="Times New Roman" pitchFamily="18" charset="0"/>
              </a:rPr>
              <a:t>the Cost of Living</a:t>
            </a:r>
          </a:p>
        </p:txBody>
      </p:sp>
      <p:sp>
        <p:nvSpPr>
          <p:cNvPr id="4" name="TextBox 3"/>
          <p:cNvSpPr txBox="1"/>
          <p:nvPr userDrawn="1"/>
        </p:nvSpPr>
        <p:spPr>
          <a:xfrm>
            <a:off x="0" y="6396335"/>
            <a:ext cx="5867400"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11113" y="6500813"/>
            <a:ext cx="59547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5" name="TextBox 4"/>
          <p:cNvSpPr txBox="1"/>
          <p:nvPr userDrawn="1"/>
        </p:nvSpPr>
        <p:spPr>
          <a:xfrm>
            <a:off x="7543800" y="6324600"/>
            <a:ext cx="1143000" cy="350838"/>
          </a:xfrm>
          <a:prstGeom prst="rect">
            <a:avLst/>
          </a:prstGeom>
          <a:noFill/>
        </p:spPr>
        <p:txBody>
          <a:bodyPr>
            <a:prstTxWarp prst="textNoShape">
              <a:avLst/>
            </a:prstTxWarp>
            <a:spAutoFit/>
          </a:bodyPr>
          <a:lstStyle/>
          <a:p>
            <a:pPr algn="r"/>
            <a:fld id="{A61B13CD-F9BA-4572-ADEF-A3FDA31A4FF0}"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6" name="TextBox 5"/>
          <p:cNvSpPr txBox="1"/>
          <p:nvPr userDrawn="1"/>
        </p:nvSpPr>
        <p:spPr>
          <a:xfrm>
            <a:off x="7543800" y="6324600"/>
            <a:ext cx="1143000" cy="350838"/>
          </a:xfrm>
          <a:prstGeom prst="rect">
            <a:avLst/>
          </a:prstGeom>
          <a:noFill/>
        </p:spPr>
        <p:txBody>
          <a:bodyPr>
            <a:prstTxWarp prst="textNoShape">
              <a:avLst/>
            </a:prstTxWarp>
            <a:spAutoFit/>
          </a:bodyPr>
          <a:lstStyle/>
          <a:p>
            <a:pPr algn="r"/>
            <a:fld id="{F4DE6136-7486-4B46-A65D-D56E51724E57}"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10668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11113" y="6500813"/>
            <a:ext cx="5802313" cy="338554"/>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Learning</a:t>
            </a:r>
            <a:r>
              <a:rPr lang="en-US" sz="800" i="1" dirty="0" smtClean="0">
                <a:solidFill>
                  <a:srgbClr val="777777"/>
                </a:solidFill>
                <a:latin typeface="Times New Roman" pitchFamily="18" charset="0"/>
                <a:ea typeface="+mn-ea"/>
                <a:cs typeface="Times New Roman" pitchFamily="18" charset="0"/>
              </a:rPr>
              <a:t>. EMEA </a:t>
            </a:r>
            <a:r>
              <a:rPr lang="en-US" sz="800" i="1" dirty="0">
                <a:solidFill>
                  <a:srgbClr val="777777"/>
                </a:solidFill>
                <a:latin typeface="Times New Roman" pitchFamily="18" charset="0"/>
                <a:ea typeface="+mn-ea"/>
                <a:cs typeface="Times New Roman" pitchFamily="18"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3" name="TextBox 2"/>
          <p:cNvSpPr txBox="1"/>
          <p:nvPr userDrawn="1"/>
        </p:nvSpPr>
        <p:spPr>
          <a:xfrm>
            <a:off x="7543800" y="6324600"/>
            <a:ext cx="1143000" cy="350838"/>
          </a:xfrm>
          <a:prstGeom prst="rect">
            <a:avLst/>
          </a:prstGeom>
          <a:noFill/>
        </p:spPr>
        <p:txBody>
          <a:bodyPr>
            <a:prstTxWarp prst="textNoShape">
              <a:avLst/>
            </a:prstTxWarp>
            <a:spAutoFit/>
          </a:bodyPr>
          <a:lstStyle/>
          <a:p>
            <a:pPr algn="r"/>
            <a:fld id="{E9228544-9638-46E0-9AE2-19B0A3FD523A}"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4" name="TextBox 3"/>
          <p:cNvSpPr txBox="1"/>
          <p:nvPr userDrawn="1"/>
        </p:nvSpPr>
        <p:spPr>
          <a:xfrm>
            <a:off x="7543800" y="6324600"/>
            <a:ext cx="1143000" cy="350838"/>
          </a:xfrm>
          <a:prstGeom prst="rect">
            <a:avLst/>
          </a:prstGeom>
          <a:noFill/>
        </p:spPr>
        <p:txBody>
          <a:bodyPr>
            <a:prstTxWarp prst="textNoShape">
              <a:avLst/>
            </a:prstTxWarp>
            <a:spAutoFit/>
          </a:bodyPr>
          <a:lstStyle/>
          <a:p>
            <a:pPr algn="r"/>
            <a:fld id="{3ADFA251-4145-471F-801F-E9F7D715F503}"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3" name="TextBox 2"/>
          <p:cNvSpPr txBox="1"/>
          <p:nvPr userDrawn="1"/>
        </p:nvSpPr>
        <p:spPr>
          <a:xfrm>
            <a:off x="-11113" y="6500813"/>
            <a:ext cx="5802313" cy="338137"/>
          </a:xfrm>
          <a:prstGeom prst="rect">
            <a:avLst/>
          </a:prstGeom>
          <a:noFill/>
        </p:spPr>
        <p:txBody>
          <a:bodyPr wrap="square">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err="1">
                <a:solidFill>
                  <a:srgbClr val="777777"/>
                </a:solidFill>
                <a:latin typeface="Times New Roman" pitchFamily="18" charset="0"/>
                <a:ea typeface="+mn-ea"/>
                <a:cs typeface="Times New Roman" pitchFamily="18" charset="0"/>
              </a:rPr>
              <a:t>Cengage</a:t>
            </a:r>
            <a:r>
              <a:rPr lang="en-US" sz="800" i="1" dirty="0">
                <a:solidFill>
                  <a:srgbClr val="777777"/>
                </a:solidFill>
                <a:latin typeface="Times New Roman" pitchFamily="18" charset="0"/>
                <a:ea typeface="+mn-ea"/>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
        <p:nvSpPr>
          <p:cNvPr id="4" name="TextBox 3"/>
          <p:cNvSpPr txBox="1"/>
          <p:nvPr userDrawn="1"/>
        </p:nvSpPr>
        <p:spPr>
          <a:xfrm>
            <a:off x="7543800" y="6324600"/>
            <a:ext cx="1143000" cy="350838"/>
          </a:xfrm>
          <a:prstGeom prst="rect">
            <a:avLst/>
          </a:prstGeom>
          <a:noFill/>
        </p:spPr>
        <p:txBody>
          <a:bodyPr>
            <a:prstTxWarp prst="textNoShape">
              <a:avLst/>
            </a:prstTxWarp>
            <a:spAutoFit/>
          </a:bodyPr>
          <a:lstStyle/>
          <a:p>
            <a:pPr algn="r"/>
            <a:fld id="{DFEC92F3-1925-446F-BFBF-757C158A7833}" type="slidenum">
              <a:rPr lang="en-US" sz="1700">
                <a:solidFill>
                  <a:srgbClr val="B2B2B2"/>
                </a:solidFill>
                <a:latin typeface="Times New Roman" charset="0"/>
                <a:ea typeface="Verdana" charset="0"/>
                <a:cs typeface="Verdana" charset="0"/>
              </a:rPr>
              <a:pPr algn="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Rectangle 4"/>
          <p:cNvSpPr>
            <a:spLocks noGrp="1" noChangeArrowheads="1"/>
          </p:cNvSpPr>
          <p:nvPr>
            <p:ph type="ftr" sz="quarter" idx="10"/>
          </p:nvPr>
        </p:nvSpPr>
        <p:spPr>
          <a:xfrm>
            <a:off x="228600" y="6172200"/>
            <a:ext cx="7335838" cy="366712"/>
          </a:xfrm>
        </p:spPr>
        <p:txBody>
          <a:bodyPr/>
          <a:lstStyle>
            <a:lvl1pPr>
              <a:defRPr/>
            </a:lvl1pPr>
          </a:lstStyle>
          <a:p>
            <a:pPr>
              <a:defRPr/>
            </a:pPr>
            <a:r>
              <a:rPr lang="en-US" dirty="0"/>
              <a:t>MEASURING THE COST OF LIVING</a:t>
            </a:r>
          </a:p>
        </p:txBody>
      </p:sp>
      <p:sp>
        <p:nvSpPr>
          <p:cNvPr id="6" name="Rectangle 5"/>
          <p:cNvSpPr>
            <a:spLocks noGrp="1" noChangeArrowheads="1"/>
          </p:cNvSpPr>
          <p:nvPr>
            <p:ph type="sldNum" sz="quarter" idx="11"/>
          </p:nvPr>
        </p:nvSpPr>
        <p:spPr/>
        <p:txBody>
          <a:bodyPr/>
          <a:lstStyle>
            <a:lvl1pPr>
              <a:defRPr/>
            </a:lvl1pPr>
          </a:lstStyle>
          <a:p>
            <a:pPr>
              <a:defRPr/>
            </a:pPr>
            <a:fld id="{D4B1CDE5-F51C-4BA5-8F06-0F7462D91C3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19200"/>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3"/>
          </p:nvPr>
        </p:nvSpPr>
        <p:spPr>
          <a:xfrm>
            <a:off x="285750" y="6392863"/>
            <a:ext cx="7335838" cy="366712"/>
          </a:xfrm>
          <a:prstGeom prst="rect">
            <a:avLst/>
          </a:prstGeom>
        </p:spPr>
        <p:txBody>
          <a:bodyPr/>
          <a:lstStyle>
            <a:lvl1pPr fontAlgn="auto">
              <a:spcBef>
                <a:spcPts val="0"/>
              </a:spcBef>
              <a:spcAft>
                <a:spcPts val="0"/>
              </a:spcAft>
              <a:defRPr sz="1800">
                <a:latin typeface="+mn-lt"/>
                <a:ea typeface="+mn-ea"/>
                <a:cs typeface="+mn-cs"/>
              </a:defRPr>
            </a:lvl1pPr>
          </a:lstStyle>
          <a:p>
            <a:pPr>
              <a:defRPr/>
            </a:pPr>
            <a:r>
              <a:rPr lang="en-US"/>
              <a:t>MEASURING THE COST OF LIVING</a:t>
            </a:r>
          </a:p>
        </p:txBody>
      </p:sp>
      <p:sp>
        <p:nvSpPr>
          <p:cNvPr id="7" name="Slide Number Placeholder 6"/>
          <p:cNvSpPr>
            <a:spLocks noGrp="1" noChangeArrowheads="1"/>
          </p:cNvSpPr>
          <p:nvPr>
            <p:ph type="sldNum" sz="quarter" idx="4"/>
          </p:nvPr>
        </p:nvSpPr>
        <p:spPr>
          <a:xfrm>
            <a:off x="8302625" y="6375400"/>
            <a:ext cx="684213" cy="368300"/>
          </a:xfrm>
          <a:prstGeom prst="rect">
            <a:avLst/>
          </a:prstGeom>
        </p:spPr>
        <p:txBody>
          <a:bodyPr/>
          <a:lstStyle>
            <a:lvl1pPr fontAlgn="auto">
              <a:spcBef>
                <a:spcPts val="0"/>
              </a:spcBef>
              <a:spcAft>
                <a:spcPts val="0"/>
              </a:spcAft>
              <a:defRPr sz="1800">
                <a:latin typeface="+mn-lt"/>
                <a:ea typeface="+mn-ea"/>
                <a:cs typeface="+mn-cs"/>
              </a:defRPr>
            </a:lvl1pPr>
          </a:lstStyle>
          <a:p>
            <a:pPr>
              <a:defRPr/>
            </a:pPr>
            <a:fld id="{6258F900-FD8D-4FAA-B097-796D899244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hf sldNum="0" hdr="0" ftr="0" dt="0"/>
  <p:txStyles>
    <p:titleStyle>
      <a:lvl1pPr algn="l" rtl="0" eaLnBrk="0" fontAlgn="base" hangingPunct="0">
        <a:spcBef>
          <a:spcPct val="0"/>
        </a:spcBef>
        <a:spcAft>
          <a:spcPct val="0"/>
        </a:spcAft>
        <a:defRPr sz="3400" b="1" kern="1200">
          <a:solidFill>
            <a:srgbClr val="006699"/>
          </a:solidFill>
          <a:latin typeface="+mj-lt"/>
          <a:ea typeface="+mj-ea"/>
          <a:cs typeface="+mj-cs"/>
        </a:defRPr>
      </a:lvl1pPr>
      <a:lvl2pPr algn="l" rtl="0" eaLnBrk="0" fontAlgn="base" hangingPunct="0">
        <a:spcBef>
          <a:spcPct val="0"/>
        </a:spcBef>
        <a:spcAft>
          <a:spcPct val="0"/>
        </a:spcAft>
        <a:defRPr sz="3400" b="1">
          <a:solidFill>
            <a:srgbClr val="006699"/>
          </a:solidFill>
          <a:latin typeface="Tahoma" charset="0"/>
          <a:ea typeface="Tahoma" charset="0"/>
          <a:cs typeface="Tahoma" charset="0"/>
        </a:defRPr>
      </a:lvl2pPr>
      <a:lvl3pPr algn="l" rtl="0" eaLnBrk="0" fontAlgn="base" hangingPunct="0">
        <a:spcBef>
          <a:spcPct val="0"/>
        </a:spcBef>
        <a:spcAft>
          <a:spcPct val="0"/>
        </a:spcAft>
        <a:defRPr sz="3400" b="1">
          <a:solidFill>
            <a:srgbClr val="006699"/>
          </a:solidFill>
          <a:latin typeface="Tahoma" charset="0"/>
          <a:ea typeface="Tahoma" charset="0"/>
          <a:cs typeface="Tahoma" charset="0"/>
        </a:defRPr>
      </a:lvl3pPr>
      <a:lvl4pPr algn="l" rtl="0" eaLnBrk="0" fontAlgn="base" hangingPunct="0">
        <a:spcBef>
          <a:spcPct val="0"/>
        </a:spcBef>
        <a:spcAft>
          <a:spcPct val="0"/>
        </a:spcAft>
        <a:defRPr sz="3400" b="1">
          <a:solidFill>
            <a:srgbClr val="006699"/>
          </a:solidFill>
          <a:latin typeface="Tahoma" charset="0"/>
          <a:ea typeface="Tahoma" charset="0"/>
          <a:cs typeface="Tahoma" charset="0"/>
        </a:defRPr>
      </a:lvl4pPr>
      <a:lvl5pPr algn="l" rtl="0" eaLnBrk="0" fontAlgn="base" hangingPunct="0">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mn-lt"/>
          <a:ea typeface="+mn-ea"/>
          <a:cs typeface="+mn-cs"/>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mn-lt"/>
          <a:ea typeface="+mn-ea"/>
          <a:cs typeface="+mn-cs"/>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mn-lt"/>
          <a:ea typeface="+mn-ea"/>
          <a:cs typeface="+mn-cs"/>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hyperlink" Target="../../../../../../Program%20Files/TurningPoint/2003/Question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hyperlink" Target="../../../../../../Program%20Files/TurningPoint/2003/Questions.html"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hyperlink" Target="../../../../../../Program%20Files/TurningPoint/2003/Questions.html"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hyperlink" Target="../../../../../../Program%20Files/TurningPoint/2003/Questions.html"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hyperlink" Target="../../../../../../Program%20Files/TurningPoint/2003/Questions.html"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0.xml"/><Relationship Id="rId5" Type="http://schemas.openxmlformats.org/officeDocument/2006/relationships/chart" Target="../charts/chart1.xml"/><Relationship Id="rId4" Type="http://schemas.openxmlformats.org/officeDocument/2006/relationships/hyperlink" Target="../../../../../../Program%20Files/TurningPoint/2003/Questions.html"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hyperlink" Target="../../../../../../Program%20Files/TurningPoint/2003/Question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hyperlink" Target="../../../../../../Program%20Files/TurningPoint/2003/Questions.html"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13.xml"/><Relationship Id="rId5" Type="http://schemas.openxmlformats.org/officeDocument/2006/relationships/hyperlink" Target="../../../Program%20Files/TurningPoint/2003/Questions.html" TargetMode="External"/><Relationship Id="rId4" Type="http://schemas.openxmlformats.org/officeDocument/2006/relationships/hyperlink" Target="../../../../../../Program%20Files/TurningPoint/2003/Questions.html"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hyperlink" Target="../../../../../../Program%20Files/TurningPoint/2003/Questions.html" TargetMode="Externa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hyperlink" Target="../../../../../../Program%20Files/TurningPoint/2003/Questions.html"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16.xml"/><Relationship Id="rId4" Type="http://schemas.openxmlformats.org/officeDocument/2006/relationships/hyperlink" Target="../../../../../../Program%20Files/TurningPoint/2003/Questions.html"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hyperlink" Target="../../../../../../Program%20Files/TurningPoint/2003/Questions.html"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18.xml"/><Relationship Id="rId5" Type="http://schemas.openxmlformats.org/officeDocument/2006/relationships/image" Target="../media/image1.png"/><Relationship Id="rId4" Type="http://schemas.openxmlformats.org/officeDocument/2006/relationships/hyperlink" Target="../../../../../../Program%20Files/TurningPoint/2003/Questions.html"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xml"/><Relationship Id="rId4" Type="http://schemas.openxmlformats.org/officeDocument/2006/relationships/hyperlink" Target="../../../../../../Program%20Files/TurningPoint/2003/Questions.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hyperlink" Target="../../../../../../Program%20Files/TurningPoint/2003/Questions.html"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hyperlink" Target="../../../../../../Program%20Files/TurningPoint/2003/Questions.html"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hyperlink" Target="../../../../../../Program%20Files/TurningPoint/2003/Questions.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7173" name="Group 12"/>
          <p:cNvGrpSpPr>
            <a:grpSpLocks/>
          </p:cNvGrpSpPr>
          <p:nvPr/>
        </p:nvGrpSpPr>
        <p:grpSpPr bwMode="auto">
          <a:xfrm>
            <a:off x="304800" y="1050925"/>
            <a:ext cx="6707188" cy="1514475"/>
            <a:chOff x="457200" y="2045525"/>
            <a:chExt cx="6707187" cy="1513653"/>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7178"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7179" name="TextBox 16"/>
            <p:cNvSpPr txBox="1">
              <a:spLocks noChangeArrowheads="1"/>
            </p:cNvSpPr>
            <p:nvPr/>
          </p:nvSpPr>
          <p:spPr bwMode="auto">
            <a:xfrm>
              <a:off x="2133600" y="3102226"/>
              <a:ext cx="2667000" cy="456952"/>
            </a:xfrm>
            <a:prstGeom prst="rect">
              <a:avLst/>
            </a:prstGeom>
            <a:noFill/>
            <a:ln w="9525">
              <a:noFill/>
              <a:miter lim="800000"/>
              <a:headEnd/>
              <a:tailEnd/>
            </a:ln>
          </p:spPr>
          <p:txBody>
            <a:bodyPr>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World Edition</a:t>
              </a:r>
              <a:endParaRPr lang="en-US"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noChangeArrowheads="1"/>
          </p:cNvSpPr>
          <p:nvPr>
            <p:ph type="title" idx="4294967295"/>
          </p:nvPr>
        </p:nvSpPr>
        <p:spPr/>
        <p:txBody>
          <a:bodyPr/>
          <a:lstStyle/>
          <a:p>
            <a:pPr eaLnBrk="1" hangingPunct="1"/>
            <a:r>
              <a:rPr lang="en-US" sz="3500" smtClean="0"/>
              <a:t>What’s in the CPI’s Basket?</a:t>
            </a:r>
          </a:p>
        </p:txBody>
      </p:sp>
      <p:sp>
        <p:nvSpPr>
          <p:cNvPr id="25602"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25603" name="Rectangle 30"/>
          <p:cNvSpPr>
            <a:spLocks noGrp="1"/>
          </p:cNvSpPr>
          <p:nvPr>
            <p:ph type="body" sz="half" idx="4294967295"/>
          </p:nvPr>
        </p:nvSpPr>
        <p:spPr>
          <a:xfrm>
            <a:off x="457200" y="2057400"/>
            <a:ext cx="4038600" cy="4152900"/>
          </a:xfrm>
        </p:spPr>
        <p:txBody>
          <a:bodyPr/>
          <a:lstStyle/>
          <a:p>
            <a:pPr eaLnBrk="1" hangingPunct="1"/>
            <a:r>
              <a:rPr lang="en-GB" sz="2400" dirty="0">
                <a:ea typeface="Calibri" charset="0"/>
                <a:cs typeface="Calibri" charset="0"/>
              </a:rPr>
              <a:t>Food and beverages </a:t>
            </a:r>
          </a:p>
          <a:p>
            <a:pPr eaLnBrk="1" hangingPunct="1"/>
            <a:r>
              <a:rPr lang="en-GB" sz="2400" dirty="0" smtClean="0">
                <a:ea typeface="Calibri" charset="0"/>
                <a:cs typeface="Calibri" charset="0"/>
              </a:rPr>
              <a:t>Tobacco </a:t>
            </a:r>
            <a:endParaRPr lang="en-GB" sz="2400" dirty="0">
              <a:ea typeface="Calibri" charset="0"/>
              <a:cs typeface="Calibri" charset="0"/>
            </a:endParaRPr>
          </a:p>
          <a:p>
            <a:pPr eaLnBrk="1" hangingPunct="1"/>
            <a:r>
              <a:rPr lang="en-GB" sz="2400" dirty="0">
                <a:ea typeface="Calibri" charset="0"/>
                <a:cs typeface="Calibri" charset="0"/>
              </a:rPr>
              <a:t>Clothing and footwear </a:t>
            </a:r>
          </a:p>
          <a:p>
            <a:pPr eaLnBrk="1" hangingPunct="1"/>
            <a:r>
              <a:rPr lang="en-GB" sz="2400" dirty="0">
                <a:ea typeface="Calibri" charset="0"/>
                <a:cs typeface="Calibri" charset="0"/>
              </a:rPr>
              <a:t>Housing </a:t>
            </a:r>
          </a:p>
          <a:p>
            <a:pPr eaLnBrk="1" hangingPunct="1"/>
            <a:r>
              <a:rPr lang="en-GB" sz="2400" dirty="0">
                <a:ea typeface="Calibri" charset="0"/>
                <a:cs typeface="Calibri" charset="0"/>
              </a:rPr>
              <a:t>Water &amp; fuels </a:t>
            </a:r>
          </a:p>
          <a:p>
            <a:pPr eaLnBrk="1" hangingPunct="1"/>
            <a:r>
              <a:rPr lang="en-GB" sz="2400" dirty="0">
                <a:ea typeface="Calibri" charset="0"/>
                <a:cs typeface="Calibri" charset="0"/>
              </a:rPr>
              <a:t>Furnishings and house repairs</a:t>
            </a:r>
            <a:endParaRPr lang="en-GB" sz="2400" dirty="0">
              <a:latin typeface="Times New Roman" charset="0"/>
              <a:ea typeface="Calibri" charset="0"/>
              <a:cs typeface="Calibri" charset="0"/>
            </a:endParaRPr>
          </a:p>
          <a:p>
            <a:pPr eaLnBrk="1" hangingPunct="1"/>
            <a:endParaRPr lang="en-US" sz="2400" dirty="0"/>
          </a:p>
        </p:txBody>
      </p:sp>
      <p:sp>
        <p:nvSpPr>
          <p:cNvPr id="25604" name="Rectangle 31"/>
          <p:cNvSpPr>
            <a:spLocks noGrp="1"/>
          </p:cNvSpPr>
          <p:nvPr>
            <p:ph type="body" sz="half" idx="4294967295"/>
          </p:nvPr>
        </p:nvSpPr>
        <p:spPr>
          <a:xfrm>
            <a:off x="4648200" y="1981200"/>
            <a:ext cx="4038600" cy="4229100"/>
          </a:xfrm>
        </p:spPr>
        <p:txBody>
          <a:bodyPr/>
          <a:lstStyle/>
          <a:p>
            <a:pPr eaLnBrk="1" hangingPunct="1"/>
            <a:r>
              <a:rPr lang="en-GB" sz="2400" dirty="0">
                <a:ea typeface="Calibri" charset="0"/>
                <a:cs typeface="Calibri" charset="0"/>
              </a:rPr>
              <a:t>Health </a:t>
            </a:r>
          </a:p>
          <a:p>
            <a:pPr eaLnBrk="1" hangingPunct="1"/>
            <a:r>
              <a:rPr lang="en-GB" sz="2400" dirty="0">
                <a:ea typeface="Calibri" charset="0"/>
                <a:cs typeface="Calibri" charset="0"/>
              </a:rPr>
              <a:t>Transportation</a:t>
            </a:r>
          </a:p>
          <a:p>
            <a:pPr eaLnBrk="1" hangingPunct="1"/>
            <a:r>
              <a:rPr lang="en-GB" sz="2400" dirty="0">
                <a:ea typeface="Calibri" charset="0"/>
                <a:cs typeface="Calibri" charset="0"/>
              </a:rPr>
              <a:t>Communication </a:t>
            </a:r>
          </a:p>
          <a:p>
            <a:pPr eaLnBrk="1" hangingPunct="1"/>
            <a:r>
              <a:rPr lang="en-GB" sz="2400" dirty="0">
                <a:ea typeface="Calibri" charset="0"/>
                <a:cs typeface="Calibri" charset="0"/>
              </a:rPr>
              <a:t>Leisure</a:t>
            </a:r>
          </a:p>
          <a:p>
            <a:pPr eaLnBrk="1" hangingPunct="1"/>
            <a:r>
              <a:rPr lang="en-GB" sz="2400" dirty="0">
                <a:ea typeface="Calibri" charset="0"/>
                <a:cs typeface="Calibri" charset="0"/>
              </a:rPr>
              <a:t>Education </a:t>
            </a:r>
          </a:p>
          <a:p>
            <a:pPr eaLnBrk="1" hangingPunct="1"/>
            <a:r>
              <a:rPr lang="en-GB" sz="2400" dirty="0">
                <a:ea typeface="Calibri" charset="0"/>
                <a:cs typeface="Calibri" charset="0"/>
              </a:rPr>
              <a:t>Restaurant &amp; hotels</a:t>
            </a:r>
          </a:p>
          <a:p>
            <a:pPr eaLnBrk="1" hangingPunct="1"/>
            <a:r>
              <a:rPr lang="en-GB" sz="2400" dirty="0" smtClean="0">
                <a:ea typeface="Calibri" charset="0"/>
                <a:cs typeface="Calibri" charset="0"/>
              </a:rPr>
              <a:t>Miscellaneous.</a:t>
            </a:r>
            <a:endParaRPr lang="en-US" sz="2400" dirty="0">
              <a:ea typeface="Calibri" charset="0"/>
              <a:cs typeface="Calibri" charset="0"/>
            </a:endParaRPr>
          </a:p>
        </p:txBody>
      </p:sp>
      <p:sp>
        <p:nvSpPr>
          <p:cNvPr id="25605" name="Rectangle 4"/>
          <p:cNvSpPr>
            <a:spLocks noChangeArrowheads="1"/>
          </p:cNvSpPr>
          <p:nvPr/>
        </p:nvSpPr>
        <p:spPr bwMode="auto">
          <a:xfrm>
            <a:off x="457200" y="1143000"/>
            <a:ext cx="8229600" cy="914400"/>
          </a:xfrm>
          <a:prstGeom prst="rect">
            <a:avLst/>
          </a:prstGeom>
          <a:noFill/>
          <a:ln w="9525">
            <a:noFill/>
            <a:miter lim="800000"/>
            <a:headEnd/>
            <a:tailEnd/>
          </a:ln>
        </p:spPr>
        <p:txBody>
          <a:bodyPr anchor="ctr">
            <a:prstTxWarp prst="textNoShape">
              <a:avLst/>
            </a:prstTxWarp>
          </a:bodyPr>
          <a:lstStyle/>
          <a:p>
            <a:endParaRPr lang="en-US" sz="3500" b="1">
              <a:solidFill>
                <a:srgbClr val="006699"/>
              </a:solidFill>
              <a:latin typeface="Tahoma" charset="0"/>
              <a:ea typeface="Tahoma" charset="0"/>
              <a:cs typeface="Tahoma" charset="0"/>
            </a:endParaRPr>
          </a:p>
        </p:txBody>
      </p:sp>
      <p:sp>
        <p:nvSpPr>
          <p:cNvPr id="25606" name="Rectangle 33"/>
          <p:cNvSpPr>
            <a:spLocks noChangeArrowheads="1"/>
          </p:cNvSpPr>
          <p:nvPr/>
        </p:nvSpPr>
        <p:spPr bwMode="auto">
          <a:xfrm>
            <a:off x="609600" y="1143000"/>
            <a:ext cx="7162800" cy="366713"/>
          </a:xfrm>
          <a:prstGeom prst="rect">
            <a:avLst/>
          </a:prstGeom>
          <a:noFill/>
          <a:ln w="9525">
            <a:noFill/>
            <a:miter lim="800000"/>
            <a:headEnd/>
            <a:tailEnd/>
          </a:ln>
        </p:spPr>
        <p:txBody>
          <a:bodyPr>
            <a:prstTxWarp prst="textNoShape">
              <a:avLst/>
            </a:prstTxWarp>
            <a:spAutoFit/>
          </a:bodyPr>
          <a:lstStyle/>
          <a:p>
            <a:endParaRPr lang="en-US" sz="1800"/>
          </a:p>
        </p:txBody>
      </p:sp>
      <p:sp>
        <p:nvSpPr>
          <p:cNvPr id="25607" name="Rectangle 34"/>
          <p:cNvSpPr>
            <a:spLocks noChangeArrowheads="1"/>
          </p:cNvSpPr>
          <p:nvPr/>
        </p:nvSpPr>
        <p:spPr bwMode="auto">
          <a:xfrm>
            <a:off x="914400" y="1066800"/>
            <a:ext cx="6908862" cy="830997"/>
          </a:xfrm>
          <a:prstGeom prst="rect">
            <a:avLst/>
          </a:prstGeom>
          <a:noFill/>
          <a:ln w="9525">
            <a:noFill/>
            <a:miter lim="800000"/>
            <a:headEnd/>
            <a:tailEnd/>
          </a:ln>
        </p:spPr>
        <p:txBody>
          <a:bodyPr wrap="none">
            <a:prstTxWarp prst="textNoShape">
              <a:avLst/>
            </a:prstTxWarp>
            <a:spAutoFit/>
          </a:bodyPr>
          <a:lstStyle/>
          <a:p>
            <a:r>
              <a:rPr lang="en-US" dirty="0"/>
              <a:t>The basket will vary from country to country. The </a:t>
            </a:r>
          </a:p>
          <a:p>
            <a:r>
              <a:rPr lang="en-US" dirty="0"/>
              <a:t>following is an example of the basket in </a:t>
            </a:r>
            <a:r>
              <a:rPr lang="en-US" dirty="0" smtClean="0"/>
              <a:t>Lebanon.</a:t>
            </a:r>
            <a:endParaRPr lang="en-US" dirty="0"/>
          </a:p>
        </p:txBody>
      </p:sp>
    </p:spTree>
    <p:custDataLst>
      <p:tags r:id="rId1"/>
    </p:custData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765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Substitution bias</a:t>
            </a:r>
          </a:p>
        </p:txBody>
      </p:sp>
      <p:sp>
        <p:nvSpPr>
          <p:cNvPr id="27652" name="TextBox 6"/>
          <p:cNvSpPr txBox="1">
            <a:spLocks noChangeArrowheads="1"/>
          </p:cNvSpPr>
          <p:nvPr/>
        </p:nvSpPr>
        <p:spPr bwMode="auto">
          <a:xfrm>
            <a:off x="304800" y="6500813"/>
            <a:ext cx="5791200" cy="338554"/>
          </a:xfrm>
          <a:prstGeom prst="rect">
            <a:avLst/>
          </a:prstGeom>
          <a:noFill/>
          <a:ln w="9525">
            <a:noFill/>
            <a:miter lim="800000"/>
            <a:headEnd/>
            <a:tailEnd/>
          </a:ln>
        </p:spPr>
        <p:txBody>
          <a:bodyPr wrap="square">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8" name="Rectangle 7"/>
          <p:cNvSpPr>
            <a:spLocks noChangeArrowheads="1"/>
          </p:cNvSpPr>
          <p:nvPr/>
        </p:nvSpPr>
        <p:spPr bwMode="auto">
          <a:xfrm>
            <a:off x="487363" y="1233488"/>
            <a:ext cx="8296275" cy="3529012"/>
          </a:xfrm>
          <a:prstGeom prst="rect">
            <a:avLst/>
          </a:prstGeom>
          <a:noFill/>
          <a:ln w="9525">
            <a:noFill/>
            <a:miter lim="800000"/>
            <a:headEnd/>
            <a:tailEnd/>
          </a:ln>
        </p:spPr>
        <p:txBody>
          <a:bodyPr>
            <a:prstTxWarp prst="textNoShape">
              <a:avLst/>
            </a:prstTxWarp>
          </a:bodyPr>
          <a:lstStyle/>
          <a:p>
            <a:pPr>
              <a:lnSpc>
                <a:spcPct val="110000"/>
              </a:lnSpc>
              <a:spcBef>
                <a:spcPct val="30000"/>
              </a:spcBef>
              <a:buClr>
                <a:srgbClr val="339966"/>
              </a:buClr>
              <a:buSzPct val="120000"/>
              <a:buFont typeface="Wingdings" charset="2"/>
              <a:buNone/>
            </a:pPr>
            <a:r>
              <a:rPr lang="en-US" sz="2600" dirty="0"/>
              <a:t>CPI basket:</a:t>
            </a:r>
            <a:br>
              <a:rPr lang="en-US" sz="2600" dirty="0"/>
            </a:br>
            <a:r>
              <a:rPr lang="en-US" sz="2600" dirty="0"/>
              <a:t>  {10# lamb, </a:t>
            </a:r>
            <a:br>
              <a:rPr lang="en-US" sz="2600" dirty="0"/>
            </a:br>
            <a:r>
              <a:rPr lang="en-US" sz="2600" dirty="0"/>
              <a:t>   20# chicken}</a:t>
            </a:r>
          </a:p>
          <a:p>
            <a:pPr>
              <a:lnSpc>
                <a:spcPct val="110000"/>
              </a:lnSpc>
              <a:spcBef>
                <a:spcPct val="30000"/>
              </a:spcBef>
              <a:buClr>
                <a:srgbClr val="339966"/>
              </a:buClr>
              <a:buSzPct val="120000"/>
              <a:buFont typeface="Wingdings" charset="2"/>
              <a:buNone/>
            </a:pPr>
            <a:r>
              <a:rPr lang="en-US" sz="2600" dirty="0" smtClean="0"/>
              <a:t>2012–13: </a:t>
            </a:r>
            <a:r>
              <a:rPr lang="en-US" sz="2600" dirty="0"/>
              <a:t/>
            </a:r>
            <a:br>
              <a:rPr lang="en-US" sz="2600" dirty="0"/>
            </a:br>
            <a:r>
              <a:rPr lang="en-US" sz="2600" dirty="0"/>
              <a:t>Households </a:t>
            </a:r>
            <a:br>
              <a:rPr lang="en-US" sz="2600" dirty="0"/>
            </a:br>
            <a:r>
              <a:rPr lang="en-US" sz="2600" dirty="0"/>
              <a:t>bought CPI basket.</a:t>
            </a:r>
          </a:p>
          <a:p>
            <a:pPr>
              <a:lnSpc>
                <a:spcPct val="110000"/>
              </a:lnSpc>
              <a:spcBef>
                <a:spcPct val="30000"/>
              </a:spcBef>
              <a:buClr>
                <a:srgbClr val="339966"/>
              </a:buClr>
              <a:buSzPct val="120000"/>
              <a:buFont typeface="Wingdings" charset="2"/>
              <a:buNone/>
            </a:pPr>
            <a:r>
              <a:rPr lang="en-US" sz="2600" dirty="0" smtClean="0"/>
              <a:t>2014: Households </a:t>
            </a:r>
            <a:r>
              <a:rPr lang="en-US" sz="2600" dirty="0"/>
              <a:t>bought  {5 lbs lamb, 25 lbs chicken}.</a:t>
            </a:r>
          </a:p>
        </p:txBody>
      </p:sp>
      <p:graphicFrame>
        <p:nvGraphicFramePr>
          <p:cNvPr id="28706" name="Group 34"/>
          <p:cNvGraphicFramePr>
            <a:graphicFrameLocks noGrp="1"/>
          </p:cNvGraphicFramePr>
          <p:nvPr/>
        </p:nvGraphicFramePr>
        <p:xfrm>
          <a:off x="3608388" y="1414463"/>
          <a:ext cx="5202237" cy="2498725"/>
        </p:xfrm>
        <a:graphic>
          <a:graphicData uri="http://schemas.openxmlformats.org/drawingml/2006/table">
            <a:tbl>
              <a:tblPr/>
              <a:tblGrid>
                <a:gridCol w="1020762"/>
                <a:gridCol w="1031875"/>
                <a:gridCol w="1308100"/>
                <a:gridCol w="1841500"/>
              </a:tblGrid>
              <a:tr h="923925">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lamb</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chicken</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cost of CPI basket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07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2012</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$120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$150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$6</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$210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0" name="Rectangle 8"/>
          <p:cNvSpPr>
            <a:spLocks noChangeArrowheads="1"/>
          </p:cNvSpPr>
          <p:nvPr/>
        </p:nvSpPr>
        <p:spPr bwMode="auto">
          <a:xfrm>
            <a:off x="590550" y="4846638"/>
            <a:ext cx="8302625" cy="1693862"/>
          </a:xfrm>
          <a:prstGeom prst="rect">
            <a:avLst/>
          </a:prstGeom>
          <a:noFill/>
          <a:ln w="9525">
            <a:noFill/>
            <a:miter lim="800000"/>
            <a:headEnd/>
            <a:tailEnd/>
          </a:ln>
        </p:spPr>
        <p:txBody>
          <a:bodyPr>
            <a:prstTxWarp prst="textNoShape">
              <a:avLst/>
            </a:prstTxWarp>
          </a:bodyPr>
          <a:lstStyle/>
          <a:p>
            <a:pPr marL="511175" indent="-511175">
              <a:lnSpc>
                <a:spcPct val="105000"/>
              </a:lnSpc>
              <a:spcBef>
                <a:spcPct val="40000"/>
              </a:spcBef>
              <a:buClr>
                <a:srgbClr val="990099"/>
              </a:buClr>
              <a:buFont typeface="Wingdings" charset="2"/>
              <a:buNone/>
            </a:pPr>
            <a:r>
              <a:rPr lang="en-US" sz="2600" b="1" dirty="0">
                <a:solidFill>
                  <a:srgbClr val="C00000"/>
                </a:solidFill>
                <a:ea typeface="Arial" charset="0"/>
                <a:cs typeface="Arial" charset="0"/>
              </a:rPr>
              <a:t>A.</a:t>
            </a:r>
            <a:r>
              <a:rPr lang="en-US" sz="2600" b="1" dirty="0">
                <a:solidFill>
                  <a:srgbClr val="339966"/>
                </a:solidFill>
                <a:ea typeface="Arial" charset="0"/>
                <a:cs typeface="Arial" charset="0"/>
              </a:rPr>
              <a:t>	</a:t>
            </a:r>
            <a:r>
              <a:rPr lang="en-US" sz="2700" dirty="0">
                <a:ea typeface="Arial" charset="0"/>
                <a:cs typeface="Arial" charset="0"/>
              </a:rPr>
              <a:t>Compute cost of the </a:t>
            </a:r>
            <a:r>
              <a:rPr lang="en-US" sz="2700" dirty="0" smtClean="0">
                <a:ea typeface="Arial" charset="0"/>
                <a:cs typeface="Arial" charset="0"/>
              </a:rPr>
              <a:t>2014 </a:t>
            </a:r>
            <a:r>
              <a:rPr lang="en-US" sz="2700" dirty="0">
                <a:ea typeface="Arial" charset="0"/>
                <a:cs typeface="Arial" charset="0"/>
              </a:rPr>
              <a:t>household basket.</a:t>
            </a:r>
          </a:p>
          <a:p>
            <a:pPr marL="511175" indent="-511175">
              <a:lnSpc>
                <a:spcPct val="105000"/>
              </a:lnSpc>
              <a:spcBef>
                <a:spcPct val="40000"/>
              </a:spcBef>
              <a:buClr>
                <a:srgbClr val="990099"/>
              </a:buClr>
              <a:buFont typeface="Wingdings" charset="2"/>
              <a:buNone/>
            </a:pPr>
            <a:r>
              <a:rPr lang="en-US" sz="2600" b="1" dirty="0">
                <a:solidFill>
                  <a:srgbClr val="C00000"/>
                </a:solidFill>
                <a:ea typeface="Arial" charset="0"/>
                <a:cs typeface="Arial" charset="0"/>
              </a:rPr>
              <a:t>B.</a:t>
            </a:r>
            <a:r>
              <a:rPr lang="en-US" sz="2600" b="1" dirty="0">
                <a:solidFill>
                  <a:srgbClr val="339966"/>
                </a:solidFill>
                <a:ea typeface="Arial" charset="0"/>
                <a:cs typeface="Arial" charset="0"/>
              </a:rPr>
              <a:t>	</a:t>
            </a:r>
            <a:r>
              <a:rPr lang="en-US" sz="2700" dirty="0">
                <a:ea typeface="Arial" charset="0"/>
                <a:cs typeface="Arial" charset="0"/>
              </a:rPr>
              <a:t>Compute % increase in cost of household basket over </a:t>
            </a:r>
            <a:r>
              <a:rPr lang="en-US" sz="2700" dirty="0" smtClean="0">
                <a:ea typeface="Arial" charset="0"/>
                <a:cs typeface="Arial" charset="0"/>
              </a:rPr>
              <a:t>2013–14, </a:t>
            </a:r>
            <a:r>
              <a:rPr lang="en-US" sz="2700" dirty="0">
                <a:ea typeface="Arial" charset="0"/>
                <a:cs typeface="Arial" charset="0"/>
              </a:rPr>
              <a:t>compare to CPI inflation rate.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animEffect transition="in" filter="wipe(left)">
                                      <p:cBhvr>
                                        <p:cTn id="2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969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29700" name="TextBox 6"/>
          <p:cNvSpPr txBox="1">
            <a:spLocks noChangeArrowheads="1"/>
          </p:cNvSpPr>
          <p:nvPr/>
        </p:nvSpPr>
        <p:spPr bwMode="auto">
          <a:xfrm>
            <a:off x="304800" y="6500813"/>
            <a:ext cx="5649913" cy="461665"/>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2012 Cengage </a:t>
            </a:r>
            <a:r>
              <a:rPr lang="en-US" sz="800" i="1" dirty="0" smtClean="0">
                <a:solidFill>
                  <a:srgbClr val="777777"/>
                </a:solidFill>
                <a:latin typeface="Times New Roman" charset="0"/>
                <a:ea typeface="Times New Roman" charset="0"/>
                <a:cs typeface="Times New Roman" charset="0"/>
              </a:rPr>
              <a:t>Learning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8" name="Rectangle 37"/>
          <p:cNvSpPr>
            <a:spLocks noChangeArrowheads="1"/>
          </p:cNvSpPr>
          <p:nvPr/>
        </p:nvSpPr>
        <p:spPr bwMode="auto">
          <a:xfrm>
            <a:off x="569913" y="4527550"/>
            <a:ext cx="8302625" cy="1562100"/>
          </a:xfrm>
          <a:prstGeom prst="rect">
            <a:avLst/>
          </a:prstGeom>
          <a:noFill/>
          <a:ln w="9525">
            <a:noFill/>
            <a:miter lim="800000"/>
            <a:headEnd/>
            <a:tailEnd/>
          </a:ln>
        </p:spPr>
        <p:txBody>
          <a:bodyPr>
            <a:prstTxWarp prst="textNoShape">
              <a:avLst/>
            </a:prstTxWarp>
          </a:bodyPr>
          <a:lstStyle/>
          <a:p>
            <a:pPr marL="511175" indent="-511175">
              <a:lnSpc>
                <a:spcPct val="105000"/>
              </a:lnSpc>
              <a:spcBef>
                <a:spcPct val="35000"/>
              </a:spcBef>
              <a:buClr>
                <a:srgbClr val="990099"/>
              </a:buClr>
              <a:buFont typeface="Wingdings" charset="2"/>
              <a:buNone/>
            </a:pPr>
            <a:r>
              <a:rPr lang="en-US" sz="2600" b="1" dirty="0">
                <a:solidFill>
                  <a:srgbClr val="C00000"/>
                </a:solidFill>
                <a:ea typeface="Arial" charset="0"/>
                <a:cs typeface="Arial" charset="0"/>
              </a:rPr>
              <a:t>A.</a:t>
            </a:r>
            <a:r>
              <a:rPr lang="en-US" sz="2600" b="1" dirty="0">
                <a:solidFill>
                  <a:srgbClr val="339966"/>
                </a:solidFill>
                <a:ea typeface="Arial" charset="0"/>
                <a:cs typeface="Arial" charset="0"/>
              </a:rPr>
              <a:t>	</a:t>
            </a:r>
            <a:r>
              <a:rPr lang="en-US" sz="2700" dirty="0">
                <a:ea typeface="Arial" charset="0"/>
                <a:cs typeface="Arial" charset="0"/>
              </a:rPr>
              <a:t>Compute cost of the </a:t>
            </a:r>
            <a:r>
              <a:rPr lang="en-US" sz="2700" dirty="0" smtClean="0">
                <a:ea typeface="Arial" charset="0"/>
                <a:cs typeface="Arial" charset="0"/>
              </a:rPr>
              <a:t>2014 </a:t>
            </a:r>
            <a:r>
              <a:rPr lang="en-US" sz="2700" dirty="0">
                <a:ea typeface="Arial" charset="0"/>
                <a:cs typeface="Arial" charset="0"/>
              </a:rPr>
              <a:t>household basket.</a:t>
            </a:r>
          </a:p>
          <a:p>
            <a:pPr marL="511175" indent="-511175">
              <a:lnSpc>
                <a:spcPct val="105000"/>
              </a:lnSpc>
              <a:spcBef>
                <a:spcPct val="35000"/>
              </a:spcBef>
              <a:buClr>
                <a:srgbClr val="990099"/>
              </a:buClr>
              <a:buFont typeface="Wingdings" charset="2"/>
              <a:buNone/>
            </a:pPr>
            <a:r>
              <a:rPr lang="en-US" sz="2700" dirty="0">
                <a:ea typeface="Arial" charset="0"/>
                <a:cs typeface="Arial" charset="0"/>
              </a:rPr>
              <a:t>	($9 </a:t>
            </a:r>
            <a:r>
              <a:rPr lang="en-US" sz="2700" dirty="0" err="1">
                <a:ea typeface="Arial" charset="0"/>
                <a:cs typeface="Arial" charset="0"/>
              </a:rPr>
              <a:t>x</a:t>
            </a:r>
            <a:r>
              <a:rPr lang="en-US" sz="2700" dirty="0">
                <a:ea typeface="Arial" charset="0"/>
                <a:cs typeface="Arial" charset="0"/>
              </a:rPr>
              <a:t> 5) +  ($6 </a:t>
            </a:r>
            <a:r>
              <a:rPr lang="en-US" sz="2700" dirty="0" err="1">
                <a:ea typeface="Arial" charset="0"/>
                <a:cs typeface="Arial" charset="0"/>
              </a:rPr>
              <a:t>x</a:t>
            </a:r>
            <a:r>
              <a:rPr lang="en-US" sz="2700" dirty="0">
                <a:ea typeface="Arial" charset="0"/>
                <a:cs typeface="Arial" charset="0"/>
              </a:rPr>
              <a:t> 25)  =  </a:t>
            </a:r>
            <a:r>
              <a:rPr lang="en-US" sz="2700" dirty="0">
                <a:solidFill>
                  <a:srgbClr val="FF0000"/>
                </a:solidFill>
                <a:ea typeface="Arial" charset="0"/>
                <a:cs typeface="Arial" charset="0"/>
              </a:rPr>
              <a:t>$195</a:t>
            </a:r>
          </a:p>
        </p:txBody>
      </p:sp>
      <p:sp>
        <p:nvSpPr>
          <p:cNvPr id="29702" name="Rectangle 7"/>
          <p:cNvSpPr>
            <a:spLocks noChangeArrowheads="1"/>
          </p:cNvSpPr>
          <p:nvPr/>
        </p:nvSpPr>
        <p:spPr bwMode="auto">
          <a:xfrm>
            <a:off x="555625" y="1250950"/>
            <a:ext cx="2644775" cy="3201988"/>
          </a:xfrm>
          <a:prstGeom prst="rect">
            <a:avLst/>
          </a:prstGeom>
          <a:noFill/>
          <a:ln w="9525">
            <a:noFill/>
            <a:miter lim="800000"/>
            <a:headEnd/>
            <a:tailEnd/>
          </a:ln>
        </p:spPr>
        <p:txBody>
          <a:bodyPr>
            <a:prstTxWarp prst="textNoShape">
              <a:avLst/>
            </a:prstTxWarp>
          </a:bodyPr>
          <a:lstStyle/>
          <a:p>
            <a:pPr>
              <a:lnSpc>
                <a:spcPct val="105000"/>
              </a:lnSpc>
              <a:spcBef>
                <a:spcPct val="40000"/>
              </a:spcBef>
              <a:buClr>
                <a:srgbClr val="339966"/>
              </a:buClr>
              <a:buSzPct val="120000"/>
              <a:buFont typeface="Wingdings" charset="2"/>
              <a:buNone/>
            </a:pPr>
            <a:r>
              <a:rPr lang="en-US" sz="2600" dirty="0"/>
              <a:t>CPI basket:</a:t>
            </a:r>
            <a:br>
              <a:rPr lang="en-US" sz="2600" dirty="0"/>
            </a:br>
            <a:r>
              <a:rPr lang="en-US" sz="2600" dirty="0"/>
              <a:t>  {10# lamb, </a:t>
            </a:r>
            <a:br>
              <a:rPr lang="en-US" sz="2600" dirty="0"/>
            </a:br>
            <a:r>
              <a:rPr lang="en-US" sz="2600" dirty="0"/>
              <a:t>   20# chicken}</a:t>
            </a:r>
          </a:p>
          <a:p>
            <a:pPr>
              <a:lnSpc>
                <a:spcPct val="105000"/>
              </a:lnSpc>
              <a:spcBef>
                <a:spcPct val="25000"/>
              </a:spcBef>
              <a:buClr>
                <a:srgbClr val="339966"/>
              </a:buClr>
              <a:buSzPct val="120000"/>
              <a:buFont typeface="Wingdings" charset="2"/>
              <a:buNone/>
            </a:pPr>
            <a:r>
              <a:rPr lang="en-US" sz="2600" dirty="0"/>
              <a:t>Household </a:t>
            </a:r>
            <a:br>
              <a:rPr lang="en-US" sz="2600" dirty="0"/>
            </a:br>
            <a:r>
              <a:rPr lang="en-US" sz="2600" dirty="0"/>
              <a:t>basket in </a:t>
            </a:r>
            <a:r>
              <a:rPr lang="en-US" sz="2600" dirty="0" smtClean="0"/>
              <a:t>2014:</a:t>
            </a:r>
            <a:r>
              <a:rPr lang="en-US" sz="2600" dirty="0"/>
              <a:t/>
            </a:r>
            <a:br>
              <a:rPr lang="en-US" sz="2600" dirty="0"/>
            </a:br>
            <a:r>
              <a:rPr lang="en-US" sz="2600" dirty="0"/>
              <a:t>  {5# lamb, </a:t>
            </a:r>
            <a:br>
              <a:rPr lang="en-US" sz="2600" dirty="0"/>
            </a:br>
            <a:r>
              <a:rPr lang="en-US" sz="2600" dirty="0"/>
              <a:t>   25# chicken}</a:t>
            </a:r>
          </a:p>
        </p:txBody>
      </p:sp>
      <p:graphicFrame>
        <p:nvGraphicFramePr>
          <p:cNvPr id="30754" name="Group 34"/>
          <p:cNvGraphicFramePr>
            <a:graphicFrameLocks noGrp="1"/>
          </p:cNvGraphicFramePr>
          <p:nvPr/>
        </p:nvGraphicFramePr>
        <p:xfrm>
          <a:off x="3608388" y="1414463"/>
          <a:ext cx="5202237" cy="2498725"/>
        </p:xfrm>
        <a:graphic>
          <a:graphicData uri="http://schemas.openxmlformats.org/drawingml/2006/table">
            <a:tbl>
              <a:tblPr/>
              <a:tblGrid>
                <a:gridCol w="1020762"/>
                <a:gridCol w="1031875"/>
                <a:gridCol w="1308100"/>
                <a:gridCol w="1841500"/>
              </a:tblGrid>
              <a:tr h="923925">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lamb</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chicken</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cost of CPI basket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07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2012</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$120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$150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$6</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$210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174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31748" name="TextBox 6"/>
          <p:cNvSpPr txBox="1">
            <a:spLocks noChangeArrowheads="1"/>
          </p:cNvSpPr>
          <p:nvPr/>
        </p:nvSpPr>
        <p:spPr bwMode="auto">
          <a:xfrm>
            <a:off x="304800" y="6500813"/>
            <a:ext cx="5791200" cy="338554"/>
          </a:xfrm>
          <a:prstGeom prst="rect">
            <a:avLst/>
          </a:prstGeom>
          <a:noFill/>
          <a:ln w="9525">
            <a:noFill/>
            <a:miter lim="800000"/>
            <a:headEnd/>
            <a:tailEnd/>
          </a:ln>
        </p:spPr>
        <p:txBody>
          <a:bodyPr wrap="square">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5" name="Rectangle 8"/>
          <p:cNvSpPr>
            <a:spLocks noChangeArrowheads="1"/>
          </p:cNvSpPr>
          <p:nvPr/>
        </p:nvSpPr>
        <p:spPr bwMode="auto">
          <a:xfrm>
            <a:off x="560388" y="4452938"/>
            <a:ext cx="8302625" cy="2108200"/>
          </a:xfrm>
          <a:prstGeom prst="rect">
            <a:avLst/>
          </a:prstGeom>
          <a:noFill/>
          <a:ln w="9525">
            <a:noFill/>
            <a:miter lim="800000"/>
            <a:headEnd/>
            <a:tailEnd/>
          </a:ln>
        </p:spPr>
        <p:txBody>
          <a:bodyPr>
            <a:prstTxWarp prst="textNoShape">
              <a:avLst/>
            </a:prstTxWarp>
          </a:bodyPr>
          <a:lstStyle/>
          <a:p>
            <a:pPr marL="511175" indent="-511175">
              <a:lnSpc>
                <a:spcPct val="105000"/>
              </a:lnSpc>
              <a:spcBef>
                <a:spcPct val="25000"/>
              </a:spcBef>
              <a:buClr>
                <a:srgbClr val="990099"/>
              </a:buClr>
              <a:buFont typeface="Wingdings" charset="2"/>
              <a:buNone/>
            </a:pPr>
            <a:r>
              <a:rPr lang="en-US" sz="2600" b="1" dirty="0">
                <a:solidFill>
                  <a:srgbClr val="C00000"/>
                </a:solidFill>
                <a:ea typeface="Arial" charset="0"/>
                <a:cs typeface="Arial" charset="0"/>
              </a:rPr>
              <a:t>B.</a:t>
            </a:r>
            <a:r>
              <a:rPr lang="en-US" sz="2600" b="1" dirty="0">
                <a:solidFill>
                  <a:srgbClr val="339966"/>
                </a:solidFill>
                <a:ea typeface="Arial" charset="0"/>
                <a:cs typeface="Arial" charset="0"/>
              </a:rPr>
              <a:t>	</a:t>
            </a:r>
            <a:r>
              <a:rPr lang="en-US" sz="2700" dirty="0">
                <a:ea typeface="Arial" charset="0"/>
                <a:cs typeface="Arial" charset="0"/>
              </a:rPr>
              <a:t>Compute % increase in cost of household basket over </a:t>
            </a:r>
            <a:r>
              <a:rPr lang="en-US" sz="2700" dirty="0" smtClean="0">
                <a:ea typeface="Arial" charset="0"/>
                <a:cs typeface="Arial" charset="0"/>
              </a:rPr>
              <a:t>2013–14, </a:t>
            </a:r>
            <a:r>
              <a:rPr lang="en-US" sz="2700" dirty="0">
                <a:ea typeface="Arial" charset="0"/>
                <a:cs typeface="Arial" charset="0"/>
              </a:rPr>
              <a:t>compare to CPI inflation rate.</a:t>
            </a:r>
          </a:p>
          <a:p>
            <a:pPr marL="511175" indent="-511175">
              <a:lnSpc>
                <a:spcPct val="105000"/>
              </a:lnSpc>
              <a:spcBef>
                <a:spcPct val="25000"/>
              </a:spcBef>
              <a:buClr>
                <a:srgbClr val="990099"/>
              </a:buClr>
              <a:buFont typeface="Wingdings" charset="2"/>
              <a:buNone/>
            </a:pPr>
            <a:r>
              <a:rPr lang="en-US" sz="2700" dirty="0">
                <a:ea typeface="Arial" charset="0"/>
                <a:cs typeface="Arial" charset="0"/>
              </a:rPr>
              <a:t>	Rate of increase:   ($195 – $150)/$150  =  </a:t>
            </a:r>
            <a:r>
              <a:rPr lang="en-US" sz="2700" dirty="0">
                <a:solidFill>
                  <a:srgbClr val="FF0000"/>
                </a:solidFill>
                <a:ea typeface="Arial" charset="0"/>
                <a:cs typeface="Arial" charset="0"/>
              </a:rPr>
              <a:t>30%</a:t>
            </a:r>
            <a:endParaRPr lang="en-US" sz="2700" dirty="0">
              <a:ea typeface="Arial" charset="0"/>
              <a:cs typeface="Arial" charset="0"/>
            </a:endParaRPr>
          </a:p>
          <a:p>
            <a:pPr marL="511175" indent="-511175">
              <a:lnSpc>
                <a:spcPct val="105000"/>
              </a:lnSpc>
              <a:spcBef>
                <a:spcPct val="25000"/>
              </a:spcBef>
              <a:buClr>
                <a:srgbClr val="990099"/>
              </a:buClr>
              <a:buFont typeface="Wingdings" charset="2"/>
              <a:buNone/>
            </a:pPr>
            <a:r>
              <a:rPr lang="en-US" sz="2700" dirty="0">
                <a:ea typeface="Arial" charset="0"/>
                <a:cs typeface="Arial" charset="0"/>
              </a:rPr>
              <a:t>	CPI inflation rate from previous problem = </a:t>
            </a:r>
            <a:r>
              <a:rPr lang="en-US" sz="2700" dirty="0">
                <a:solidFill>
                  <a:srgbClr val="FF0000"/>
                </a:solidFill>
                <a:ea typeface="Arial" charset="0"/>
                <a:cs typeface="Arial" charset="0"/>
              </a:rPr>
              <a:t>40%</a:t>
            </a:r>
          </a:p>
        </p:txBody>
      </p:sp>
      <p:sp>
        <p:nvSpPr>
          <p:cNvPr id="31750" name="Rectangle 7"/>
          <p:cNvSpPr>
            <a:spLocks noChangeArrowheads="1"/>
          </p:cNvSpPr>
          <p:nvPr/>
        </p:nvSpPr>
        <p:spPr bwMode="auto">
          <a:xfrm>
            <a:off x="555625" y="1250950"/>
            <a:ext cx="2644775" cy="3201988"/>
          </a:xfrm>
          <a:prstGeom prst="rect">
            <a:avLst/>
          </a:prstGeom>
          <a:noFill/>
          <a:ln w="9525">
            <a:noFill/>
            <a:miter lim="800000"/>
            <a:headEnd/>
            <a:tailEnd/>
          </a:ln>
        </p:spPr>
        <p:txBody>
          <a:bodyPr>
            <a:prstTxWarp prst="textNoShape">
              <a:avLst/>
            </a:prstTxWarp>
          </a:bodyPr>
          <a:lstStyle/>
          <a:p>
            <a:pPr>
              <a:lnSpc>
                <a:spcPct val="105000"/>
              </a:lnSpc>
              <a:spcBef>
                <a:spcPct val="40000"/>
              </a:spcBef>
              <a:buClr>
                <a:srgbClr val="339966"/>
              </a:buClr>
              <a:buSzPct val="120000"/>
              <a:buFont typeface="Wingdings" charset="2"/>
              <a:buNone/>
            </a:pPr>
            <a:r>
              <a:rPr lang="en-US" sz="2600" dirty="0"/>
              <a:t>CPI basket:</a:t>
            </a:r>
            <a:br>
              <a:rPr lang="en-US" sz="2600" dirty="0"/>
            </a:br>
            <a:r>
              <a:rPr lang="en-US" sz="2600" dirty="0"/>
              <a:t>  {10# lamb, </a:t>
            </a:r>
            <a:br>
              <a:rPr lang="en-US" sz="2600" dirty="0"/>
            </a:br>
            <a:r>
              <a:rPr lang="en-US" sz="2600" dirty="0"/>
              <a:t>   20# chicken}</a:t>
            </a:r>
          </a:p>
          <a:p>
            <a:pPr>
              <a:lnSpc>
                <a:spcPct val="105000"/>
              </a:lnSpc>
              <a:spcBef>
                <a:spcPct val="25000"/>
              </a:spcBef>
              <a:buClr>
                <a:srgbClr val="339966"/>
              </a:buClr>
              <a:buSzPct val="120000"/>
              <a:buFont typeface="Wingdings" charset="2"/>
              <a:buNone/>
            </a:pPr>
            <a:r>
              <a:rPr lang="en-US" sz="2600" dirty="0"/>
              <a:t>Household </a:t>
            </a:r>
            <a:br>
              <a:rPr lang="en-US" sz="2600" dirty="0"/>
            </a:br>
            <a:r>
              <a:rPr lang="en-US" sz="2600" dirty="0"/>
              <a:t>basket in </a:t>
            </a:r>
            <a:r>
              <a:rPr lang="en-US" sz="2600" dirty="0" smtClean="0"/>
              <a:t>2014:</a:t>
            </a:r>
            <a:r>
              <a:rPr lang="en-US" sz="2600" dirty="0"/>
              <a:t/>
            </a:r>
            <a:br>
              <a:rPr lang="en-US" sz="2600" dirty="0"/>
            </a:br>
            <a:r>
              <a:rPr lang="en-US" sz="2600" dirty="0"/>
              <a:t>  {5# lamb, </a:t>
            </a:r>
            <a:br>
              <a:rPr lang="en-US" sz="2600" dirty="0"/>
            </a:br>
            <a:r>
              <a:rPr lang="en-US" sz="2600" dirty="0"/>
              <a:t>   25# chicken}</a:t>
            </a:r>
          </a:p>
        </p:txBody>
      </p:sp>
      <p:graphicFrame>
        <p:nvGraphicFramePr>
          <p:cNvPr id="32802" name="Group 34"/>
          <p:cNvGraphicFramePr>
            <a:graphicFrameLocks noGrp="1"/>
          </p:cNvGraphicFramePr>
          <p:nvPr/>
        </p:nvGraphicFramePr>
        <p:xfrm>
          <a:off x="3608388" y="1414463"/>
          <a:ext cx="5202237" cy="2498725"/>
        </p:xfrm>
        <a:graphic>
          <a:graphicData uri="http://schemas.openxmlformats.org/drawingml/2006/table">
            <a:tbl>
              <a:tblPr/>
              <a:tblGrid>
                <a:gridCol w="1020762"/>
                <a:gridCol w="1031875"/>
                <a:gridCol w="1308100"/>
                <a:gridCol w="1841500"/>
              </a:tblGrid>
              <a:tr h="923925">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lamb</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chicken</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cost of CPI basket</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07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2012</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$120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$150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61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2014</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$6</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$210</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457200" y="263525"/>
            <a:ext cx="8253413" cy="1025525"/>
          </a:xfrm>
        </p:spPr>
        <p:txBody>
          <a:bodyPr rtlCol="0">
            <a:normAutofit fontScale="90000"/>
          </a:bodyPr>
          <a:lstStyle/>
          <a:p>
            <a:pPr algn="ctr" eaLnBrk="1" fontAlgn="auto" hangingPunct="1">
              <a:spcAft>
                <a:spcPts val="0"/>
              </a:spcAft>
              <a:defRPr/>
            </a:pPr>
            <a:r>
              <a:rPr lang="en-US" dirty="0" smtClean="0"/>
              <a:t>Problems with the CPI:  </a:t>
            </a:r>
            <a:br>
              <a:rPr lang="en-US" dirty="0" smtClean="0"/>
            </a:br>
            <a:r>
              <a:rPr lang="en-US" i="1" dirty="0" smtClean="0">
                <a:solidFill>
                  <a:srgbClr val="CC0000"/>
                </a:solidFill>
              </a:rPr>
              <a:t>Substitution Bias</a:t>
            </a:r>
          </a:p>
        </p:txBody>
      </p:sp>
      <p:sp>
        <p:nvSpPr>
          <p:cNvPr id="19461" name="Rectangle 3"/>
          <p:cNvSpPr>
            <a:spLocks noGrp="1" noChangeArrowheads="1"/>
          </p:cNvSpPr>
          <p:nvPr>
            <p:ph type="body" idx="4294967295"/>
          </p:nvPr>
        </p:nvSpPr>
        <p:spPr>
          <a:xfrm>
            <a:off x="373063" y="1333500"/>
            <a:ext cx="8313737" cy="4489450"/>
          </a:xfrm>
        </p:spPr>
        <p:txBody>
          <a:bodyPr/>
          <a:lstStyle/>
          <a:p>
            <a:pPr eaLnBrk="1" hangingPunct="1"/>
            <a:r>
              <a:rPr lang="en-US" smtClean="0"/>
              <a:t>Over time, some prices rise faster than others. </a:t>
            </a:r>
          </a:p>
          <a:p>
            <a:pPr eaLnBrk="1" hangingPunct="1"/>
            <a:r>
              <a:rPr lang="en-US" smtClean="0"/>
              <a:t>Consumers substitute toward goods that become relatively cheaper, mitigating the effects of price increases. </a:t>
            </a:r>
          </a:p>
          <a:p>
            <a:pPr eaLnBrk="1" hangingPunct="1"/>
            <a:r>
              <a:rPr lang="en-US" smtClean="0"/>
              <a:t>The CPI misses this substitution because it uses a fixed basket of goods. </a:t>
            </a:r>
          </a:p>
          <a:p>
            <a:pPr eaLnBrk="1" hangingPunct="1"/>
            <a:r>
              <a:rPr lang="en-US" smtClean="0"/>
              <a:t>Thus, the CPI overstates increases in the cost of living. </a:t>
            </a:r>
          </a:p>
        </p:txBody>
      </p:sp>
      <p:sp>
        <p:nvSpPr>
          <p:cNvPr id="33795" name="FlagCount" hidden="1">
            <a:hlinkClick r:id="rId4" action="ppaction://hlinkfile"/>
          </p:cNvPr>
          <p:cNvSpPr>
            <a:spLocks noChangeArrowheads="1"/>
          </p:cNvSpPr>
          <p:nvPr/>
        </p:nvSpPr>
        <p:spPr bwMode="auto">
          <a:xfrm>
            <a:off x="8255000" y="309563"/>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a:xfrm>
            <a:off x="457200" y="263525"/>
            <a:ext cx="8253413" cy="1025525"/>
          </a:xfrm>
        </p:spPr>
        <p:txBody>
          <a:bodyPr rtlCol="0">
            <a:normAutofit fontScale="90000"/>
          </a:bodyPr>
          <a:lstStyle/>
          <a:p>
            <a:pPr algn="ctr" eaLnBrk="1" fontAlgn="auto" hangingPunct="1">
              <a:spcAft>
                <a:spcPts val="0"/>
              </a:spcAft>
              <a:defRPr/>
            </a:pPr>
            <a:r>
              <a:rPr lang="en-US" dirty="0" smtClean="0"/>
              <a:t>Problems with the CPI:  </a:t>
            </a:r>
            <a:br>
              <a:rPr lang="en-US" dirty="0" smtClean="0"/>
            </a:br>
            <a:r>
              <a:rPr lang="en-US" i="1" dirty="0" smtClean="0">
                <a:solidFill>
                  <a:srgbClr val="CC0000"/>
                </a:solidFill>
              </a:rPr>
              <a:t>Introduction of New Goods</a:t>
            </a:r>
          </a:p>
        </p:txBody>
      </p:sp>
      <p:sp>
        <p:nvSpPr>
          <p:cNvPr id="20485" name="Rectangle 3"/>
          <p:cNvSpPr>
            <a:spLocks noGrp="1" noChangeArrowheads="1"/>
          </p:cNvSpPr>
          <p:nvPr>
            <p:ph type="body" idx="4294967295"/>
          </p:nvPr>
        </p:nvSpPr>
        <p:spPr>
          <a:xfrm>
            <a:off x="496888" y="1323975"/>
            <a:ext cx="8193087" cy="4822825"/>
          </a:xfrm>
        </p:spPr>
        <p:txBody>
          <a:bodyPr/>
          <a:lstStyle/>
          <a:p>
            <a:pPr eaLnBrk="1" hangingPunct="1"/>
            <a:r>
              <a:rPr lang="en-US" dirty="0" smtClean="0"/>
              <a:t>The introduction of new goods increases variety, allows consumers to find products that more closely meet their needs. </a:t>
            </a:r>
          </a:p>
          <a:p>
            <a:pPr eaLnBrk="1" hangingPunct="1">
              <a:spcBef>
                <a:spcPct val="40000"/>
              </a:spcBef>
            </a:pPr>
            <a:r>
              <a:rPr lang="en-US" dirty="0" smtClean="0"/>
              <a:t>In effect, dollars become more valuable.  </a:t>
            </a:r>
          </a:p>
          <a:p>
            <a:pPr eaLnBrk="1" hangingPunct="1">
              <a:spcBef>
                <a:spcPct val="40000"/>
              </a:spcBef>
            </a:pPr>
            <a:r>
              <a:rPr lang="en-US" dirty="0" smtClean="0"/>
              <a:t>The CPI misses this effect because it uses a fixed basket of goods. </a:t>
            </a:r>
          </a:p>
          <a:p>
            <a:pPr eaLnBrk="1" hangingPunct="1">
              <a:spcBef>
                <a:spcPct val="40000"/>
              </a:spcBef>
            </a:pPr>
            <a:r>
              <a:rPr lang="en-US" dirty="0" smtClean="0"/>
              <a:t>Thus, the CPI overstates increases in the cost of living. </a:t>
            </a:r>
          </a:p>
        </p:txBody>
      </p:sp>
      <p:sp>
        <p:nvSpPr>
          <p:cNvPr id="35843" name="FlagCount" hidden="1">
            <a:hlinkClick r:id="rId4" action="ppaction://hlinkfile"/>
          </p:cNvPr>
          <p:cNvSpPr>
            <a:spLocks noChangeArrowheads="1"/>
          </p:cNvSpPr>
          <p:nvPr/>
        </p:nvSpPr>
        <p:spPr bwMode="auto">
          <a:xfrm>
            <a:off x="8255000" y="309563"/>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a:xfrm>
            <a:off x="457200" y="263525"/>
            <a:ext cx="8253413" cy="1025525"/>
          </a:xfrm>
        </p:spPr>
        <p:txBody>
          <a:bodyPr rtlCol="0">
            <a:normAutofit fontScale="90000"/>
          </a:bodyPr>
          <a:lstStyle/>
          <a:p>
            <a:pPr algn="ctr" eaLnBrk="1" fontAlgn="auto" hangingPunct="1">
              <a:spcAft>
                <a:spcPts val="0"/>
              </a:spcAft>
              <a:defRPr/>
            </a:pPr>
            <a:r>
              <a:rPr lang="en-US" dirty="0" smtClean="0"/>
              <a:t>Problems with the CPI:  </a:t>
            </a:r>
            <a:br>
              <a:rPr lang="en-US" dirty="0" smtClean="0"/>
            </a:br>
            <a:r>
              <a:rPr lang="en-US" i="1" dirty="0" smtClean="0">
                <a:solidFill>
                  <a:srgbClr val="CC0000"/>
                </a:solidFill>
              </a:rPr>
              <a:t>Unmeasured Quality Change</a:t>
            </a:r>
          </a:p>
        </p:txBody>
      </p:sp>
      <p:sp>
        <p:nvSpPr>
          <p:cNvPr id="21509" name="Rectangle 3"/>
          <p:cNvSpPr>
            <a:spLocks noGrp="1" noChangeArrowheads="1"/>
          </p:cNvSpPr>
          <p:nvPr>
            <p:ph type="body" idx="4294967295"/>
          </p:nvPr>
        </p:nvSpPr>
        <p:spPr>
          <a:xfrm>
            <a:off x="373063" y="1339850"/>
            <a:ext cx="8313737" cy="4487863"/>
          </a:xfrm>
        </p:spPr>
        <p:txBody>
          <a:bodyPr/>
          <a:lstStyle/>
          <a:p>
            <a:pPr eaLnBrk="1" hangingPunct="1"/>
            <a:r>
              <a:rPr lang="en-US" smtClean="0"/>
              <a:t>Improvements in the quality of goods in the basket increase the value of each dollar.</a:t>
            </a:r>
          </a:p>
          <a:p>
            <a:pPr eaLnBrk="1" hangingPunct="1"/>
            <a:r>
              <a:rPr lang="en-US" smtClean="0"/>
              <a:t>National statistical services try to account for quality changes but probably misses some, as quality is hard to measure. </a:t>
            </a:r>
          </a:p>
          <a:p>
            <a:pPr eaLnBrk="1" hangingPunct="1"/>
            <a:r>
              <a:rPr lang="en-US" smtClean="0"/>
              <a:t>Thus, the CPI overstates increases in the cost of living. </a:t>
            </a:r>
          </a:p>
        </p:txBody>
      </p:sp>
      <p:sp>
        <p:nvSpPr>
          <p:cNvPr id="37891" name="FlagCount" hidden="1">
            <a:hlinkClick r:id="rId4" action="ppaction://hlinkfile"/>
          </p:cNvPr>
          <p:cNvSpPr>
            <a:spLocks noChangeArrowheads="1"/>
          </p:cNvSpPr>
          <p:nvPr/>
        </p:nvSpPr>
        <p:spPr bwMode="auto">
          <a:xfrm>
            <a:off x="8255000" y="309563"/>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457200" y="219075"/>
            <a:ext cx="8253413" cy="669925"/>
          </a:xfrm>
        </p:spPr>
        <p:txBody>
          <a:bodyPr/>
          <a:lstStyle/>
          <a:p>
            <a:pPr algn="ctr" eaLnBrk="1" hangingPunct="1"/>
            <a:r>
              <a:rPr lang="en-US" smtClean="0"/>
              <a:t>Problems with the CPI</a:t>
            </a:r>
            <a:endParaRPr lang="en-US" i="1" smtClean="0">
              <a:solidFill>
                <a:srgbClr val="CC0000"/>
              </a:solidFill>
            </a:endParaRPr>
          </a:p>
        </p:txBody>
      </p:sp>
      <p:sp>
        <p:nvSpPr>
          <p:cNvPr id="22533" name="Rectangle 3"/>
          <p:cNvSpPr>
            <a:spLocks noGrp="1" noChangeArrowheads="1"/>
          </p:cNvSpPr>
          <p:nvPr>
            <p:ph type="body" idx="4294967295"/>
          </p:nvPr>
        </p:nvSpPr>
        <p:spPr>
          <a:xfrm>
            <a:off x="373063" y="1033463"/>
            <a:ext cx="8313737" cy="4767262"/>
          </a:xfrm>
        </p:spPr>
        <p:txBody>
          <a:bodyPr/>
          <a:lstStyle/>
          <a:p>
            <a:pPr eaLnBrk="1" hangingPunct="1"/>
            <a:r>
              <a:rPr lang="en-US" dirty="0" smtClean="0"/>
              <a:t>Each of these problems causes the CPI to overstate cost of living increases.  </a:t>
            </a:r>
          </a:p>
          <a:p>
            <a:pPr eaLnBrk="1" hangingPunct="1"/>
            <a:r>
              <a:rPr lang="en-US" dirty="0" smtClean="0"/>
              <a:t>National statistical services make technical adjustments, but the CPI probably still overstates inflation. </a:t>
            </a:r>
          </a:p>
          <a:p>
            <a:pPr eaLnBrk="1" hangingPunct="1"/>
            <a:r>
              <a:rPr lang="en-US" dirty="0" smtClean="0"/>
              <a:t>This is important because welfare payments and contracts may have COLAs tied to the CPI.</a:t>
            </a:r>
          </a:p>
        </p:txBody>
      </p:sp>
      <p:sp>
        <p:nvSpPr>
          <p:cNvPr id="39939"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457200" y="188913"/>
            <a:ext cx="8229600" cy="628650"/>
          </a:xfrm>
        </p:spPr>
        <p:txBody>
          <a:bodyPr/>
          <a:lstStyle/>
          <a:p>
            <a:pPr eaLnBrk="1" hangingPunct="1"/>
            <a:r>
              <a:rPr lang="en-US" sz="2700" smtClean="0"/>
              <a:t>Two Measures of Inflation, U.S. 1950–2010</a:t>
            </a:r>
            <a:endParaRPr lang="en-US" sz="2800" smtClean="0"/>
          </a:p>
        </p:txBody>
      </p:sp>
      <p:sp>
        <p:nvSpPr>
          <p:cNvPr id="41987"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solidFill>
                  <a:srgbClr val="000000"/>
                </a:solidFill>
                <a:latin typeface="Tahoma" charset="0"/>
                <a:ea typeface="Arial" charset="0"/>
                <a:cs typeface="Arial" charset="0"/>
              </a:rPr>
              <a:t>0</a:t>
            </a:r>
          </a:p>
        </p:txBody>
      </p:sp>
      <p:graphicFrame>
        <p:nvGraphicFramePr>
          <p:cNvPr id="6" name="Chart 5"/>
          <p:cNvGraphicFramePr>
            <a:graphicFrameLocks noGrp="1"/>
          </p:cNvGraphicFramePr>
          <p:nvPr/>
        </p:nvGraphicFramePr>
        <p:xfrm>
          <a:off x="599089" y="930165"/>
          <a:ext cx="8544911" cy="5927833"/>
        </p:xfrm>
        <a:graphic>
          <a:graphicData uri="http://schemas.openxmlformats.org/drawingml/2006/chart">
            <c:chart xmlns:c="http://schemas.openxmlformats.org/drawingml/2006/chart" xmlns:r="http://schemas.openxmlformats.org/officeDocument/2006/relationships" r:id="rId5"/>
          </a:graphicData>
        </a:graphic>
      </p:graphicFrame>
      <p:sp>
        <p:nvSpPr>
          <p:cNvPr id="41989" name="TextBox 6"/>
          <p:cNvSpPr txBox="1">
            <a:spLocks noChangeArrowheads="1"/>
          </p:cNvSpPr>
          <p:nvPr/>
        </p:nvSpPr>
        <p:spPr bwMode="auto">
          <a:xfrm rot="-5400000">
            <a:off x="-1719262" y="3309938"/>
            <a:ext cx="4319587" cy="427037"/>
          </a:xfrm>
          <a:prstGeom prst="rect">
            <a:avLst/>
          </a:prstGeom>
          <a:noFill/>
          <a:ln w="9525">
            <a:noFill/>
            <a:miter lim="800000"/>
            <a:headEnd/>
            <a:tailEnd/>
          </a:ln>
        </p:spPr>
        <p:txBody>
          <a:bodyPr>
            <a:prstTxWarp prst="textNoShape">
              <a:avLst/>
            </a:prstTxWarp>
            <a:spAutoFit/>
          </a:bodyPr>
          <a:lstStyle/>
          <a:p>
            <a:pPr algn="ctr"/>
            <a:r>
              <a:rPr lang="en-US" sz="2200" b="1"/>
              <a:t>Percent per year</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0" categoryIdx="-4" bldStep="series"/>
                                            </p:graphicEl>
                                          </p:spTgt>
                                        </p:tgtEl>
                                        <p:attrNameLst>
                                          <p:attrName>style.visibility</p:attrName>
                                        </p:attrNameLst>
                                      </p:cBhvr>
                                      <p:to>
                                        <p:strVal val="visible"/>
                                      </p:to>
                                    </p:set>
                                    <p:animEffect transition="in" filter="wipe(left)">
                                      <p:cBhvr>
                                        <p:cTn id="7" dur="500"/>
                                        <p:tgtEl>
                                          <p:spTgt spid="6">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chart seriesIdx="1" categoryIdx="-4" bldStep="series"/>
                                            </p:graphicEl>
                                          </p:spTgt>
                                        </p:tgtEl>
                                        <p:attrNameLst>
                                          <p:attrName>style.visibility</p:attrName>
                                        </p:attrNameLst>
                                      </p:cBhvr>
                                      <p:to>
                                        <p:strVal val="visible"/>
                                      </p:to>
                                    </p:set>
                                    <p:animEffect transition="in" filter="wipe(left)">
                                      <p:cBhvr>
                                        <p:cTn id="12" dur="500"/>
                                        <p:tgtEl>
                                          <p:spTgt spid="6">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animBg="0"/>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4294967295"/>
          </p:nvPr>
        </p:nvSpPr>
        <p:spPr>
          <a:xfrm>
            <a:off x="395288" y="1036638"/>
            <a:ext cx="5037137" cy="1470025"/>
          </a:xfrm>
          <a:solidFill>
            <a:srgbClr val="FFFFCC"/>
          </a:solidFill>
          <a:ln>
            <a:solidFill>
              <a:schemeClr val="tx1"/>
            </a:solidFill>
          </a:ln>
          <a:effectLst>
            <a:outerShdw blurRad="50800" dist="38100" dir="2700000" algn="tl" rotWithShape="0">
              <a:prstClr val="black">
                <a:alpha val="40000"/>
              </a:prstClr>
            </a:outerShdw>
          </a:effectLst>
        </p:spPr>
        <p:txBody>
          <a:bodyPr rtlCol="0">
            <a:normAutofit/>
          </a:bodyPr>
          <a:lstStyle/>
          <a:p>
            <a:pPr marL="0" indent="0" eaLnBrk="1" fontAlgn="auto" hangingPunct="1">
              <a:lnSpc>
                <a:spcPct val="100000"/>
              </a:lnSpc>
              <a:spcAft>
                <a:spcPts val="0"/>
              </a:spcAft>
              <a:buFont typeface="Wingdings" pitchFamily="2" charset="2"/>
              <a:buNone/>
              <a:defRPr/>
            </a:pPr>
            <a:r>
              <a:rPr lang="en-US" sz="2600" dirty="0" smtClean="0">
                <a:cs typeface="Arial" pitchFamily="34" charset="0"/>
              </a:rPr>
              <a:t>Imported consumer goods:</a:t>
            </a:r>
          </a:p>
          <a:p>
            <a:pPr marL="457200" lvl="1" indent="-293688" eaLnBrk="1" fontAlgn="auto" hangingPunct="1">
              <a:spcBef>
                <a:spcPct val="10000"/>
              </a:spcBef>
              <a:spcAft>
                <a:spcPts val="0"/>
              </a:spcAft>
              <a:buClr>
                <a:srgbClr val="FF6600"/>
              </a:buClr>
              <a:buSzPct val="115000"/>
              <a:buFont typeface="Wingdings" pitchFamily="2" charset="2"/>
              <a:buChar char="§"/>
              <a:defRPr/>
            </a:pPr>
            <a:r>
              <a:rPr lang="en-US" sz="2600" dirty="0" smtClean="0">
                <a:cs typeface="Arial" pitchFamily="34" charset="0"/>
              </a:rPr>
              <a:t>included in CPI </a:t>
            </a:r>
          </a:p>
          <a:p>
            <a:pPr marL="457200" lvl="1" indent="-293688" eaLnBrk="1" fontAlgn="auto" hangingPunct="1">
              <a:spcBef>
                <a:spcPct val="10000"/>
              </a:spcBef>
              <a:spcAft>
                <a:spcPts val="0"/>
              </a:spcAft>
              <a:buClr>
                <a:srgbClr val="FF6600"/>
              </a:buClr>
              <a:buSzPct val="115000"/>
              <a:buFont typeface="Wingdings" pitchFamily="2" charset="2"/>
              <a:buChar char="§"/>
              <a:defRPr/>
            </a:pPr>
            <a:r>
              <a:rPr lang="en-US" sz="2600" dirty="0" smtClean="0">
                <a:cs typeface="Arial" pitchFamily="34" charset="0"/>
              </a:rPr>
              <a:t>excluded from GDP deflator</a:t>
            </a:r>
          </a:p>
        </p:txBody>
      </p:sp>
      <p:sp>
        <p:nvSpPr>
          <p:cNvPr id="79875" name="Rectangle 3"/>
          <p:cNvSpPr>
            <a:spLocks noChangeArrowheads="1"/>
          </p:cNvSpPr>
          <p:nvPr/>
        </p:nvSpPr>
        <p:spPr bwMode="auto">
          <a:xfrm>
            <a:off x="309563" y="3511550"/>
            <a:ext cx="6334125" cy="2755900"/>
          </a:xfrm>
          <a:prstGeom prst="rect">
            <a:avLst/>
          </a:prstGeom>
          <a:solidFill>
            <a:srgbClr val="FFCCFF"/>
          </a:solidFill>
          <a:ln w="9525">
            <a:solidFill>
              <a:schemeClr val="tx1"/>
            </a:solidFill>
            <a:miter lim="800000"/>
            <a:headEnd/>
            <a:tailEnd/>
          </a:ln>
          <a:effectLst>
            <a:outerShdw blurRad="50800" dist="38100" dir="2700000" algn="tl" rotWithShape="0">
              <a:prstClr val="black">
                <a:alpha val="40000"/>
              </a:prstClr>
            </a:outerShdw>
          </a:effectLst>
        </p:spPr>
        <p:txBody>
          <a:bodyPr/>
          <a:lstStyle/>
          <a:p>
            <a:pPr fontAlgn="auto">
              <a:spcBef>
                <a:spcPct val="45000"/>
              </a:spcBef>
              <a:spcAft>
                <a:spcPts val="0"/>
              </a:spcAft>
              <a:buClr>
                <a:srgbClr val="00B85C"/>
              </a:buClr>
              <a:buSzPct val="120000"/>
              <a:buFont typeface="Wingdings" pitchFamily="2" charset="2"/>
              <a:buNone/>
              <a:defRPr/>
            </a:pPr>
            <a:r>
              <a:rPr lang="en-US" sz="2600" dirty="0">
                <a:latin typeface="+mn-lt"/>
                <a:ea typeface="+mn-ea"/>
                <a:cs typeface="Arial" charset="0"/>
              </a:rPr>
              <a:t>The basket:</a:t>
            </a:r>
          </a:p>
          <a:p>
            <a:pPr lvl="1" indent="-293688" fontAlgn="auto">
              <a:spcBef>
                <a:spcPct val="10000"/>
              </a:spcBef>
              <a:spcAft>
                <a:spcPts val="0"/>
              </a:spcAft>
              <a:buClr>
                <a:srgbClr val="990099"/>
              </a:buClr>
              <a:buSzPct val="115000"/>
              <a:buFont typeface="Wingdings" pitchFamily="2" charset="2"/>
              <a:buChar char="§"/>
              <a:defRPr/>
            </a:pPr>
            <a:r>
              <a:rPr lang="en-US" sz="2600" dirty="0">
                <a:latin typeface="+mn-lt"/>
                <a:ea typeface="+mn-ea"/>
                <a:cs typeface="Arial" charset="0"/>
              </a:rPr>
              <a:t>CPI uses fixed basket</a:t>
            </a:r>
          </a:p>
          <a:p>
            <a:pPr lvl="1" indent="-293688" fontAlgn="auto">
              <a:spcBef>
                <a:spcPct val="10000"/>
              </a:spcBef>
              <a:spcAft>
                <a:spcPts val="0"/>
              </a:spcAft>
              <a:buClr>
                <a:srgbClr val="990099"/>
              </a:buClr>
              <a:buSzPct val="115000"/>
              <a:buFont typeface="Wingdings" pitchFamily="2" charset="2"/>
              <a:buChar char="§"/>
              <a:defRPr/>
            </a:pPr>
            <a:r>
              <a:rPr lang="en-US" sz="2600" dirty="0">
                <a:latin typeface="+mn-lt"/>
                <a:ea typeface="+mn-ea"/>
                <a:cs typeface="Arial" charset="0"/>
              </a:rPr>
              <a:t>GDP deflator uses basket of </a:t>
            </a:r>
            <a:br>
              <a:rPr lang="en-US" sz="2600" dirty="0">
                <a:latin typeface="+mn-lt"/>
                <a:ea typeface="+mn-ea"/>
                <a:cs typeface="Arial" charset="0"/>
              </a:rPr>
            </a:br>
            <a:r>
              <a:rPr lang="en-US" sz="2600" dirty="0">
                <a:latin typeface="+mn-lt"/>
                <a:ea typeface="+mn-ea"/>
                <a:cs typeface="Arial" charset="0"/>
              </a:rPr>
              <a:t>currently produced goods &amp; services</a:t>
            </a:r>
          </a:p>
          <a:p>
            <a:pPr fontAlgn="auto">
              <a:lnSpc>
                <a:spcPct val="105000"/>
              </a:lnSpc>
              <a:spcBef>
                <a:spcPct val="10000"/>
              </a:spcBef>
              <a:spcAft>
                <a:spcPts val="0"/>
              </a:spcAft>
              <a:buClr>
                <a:srgbClr val="CC0000"/>
              </a:buClr>
              <a:buSzPct val="120000"/>
              <a:buFont typeface="Wingdings" pitchFamily="2" charset="2"/>
              <a:buNone/>
              <a:defRPr/>
            </a:pPr>
            <a:r>
              <a:rPr lang="en-US" sz="2600" dirty="0">
                <a:latin typeface="+mn-lt"/>
                <a:ea typeface="+mn-ea"/>
                <a:cs typeface="Arial" charset="0"/>
              </a:rPr>
              <a:t>This matters if different prices are </a:t>
            </a:r>
            <a:br>
              <a:rPr lang="en-US" sz="2600" dirty="0">
                <a:latin typeface="+mn-lt"/>
                <a:ea typeface="+mn-ea"/>
                <a:cs typeface="Arial" charset="0"/>
              </a:rPr>
            </a:br>
            <a:r>
              <a:rPr lang="en-US" sz="2600" dirty="0">
                <a:latin typeface="+mn-lt"/>
                <a:ea typeface="+mn-ea"/>
                <a:cs typeface="Arial" charset="0"/>
              </a:rPr>
              <a:t>changing by different amounts.  </a:t>
            </a:r>
          </a:p>
        </p:txBody>
      </p:sp>
      <p:sp>
        <p:nvSpPr>
          <p:cNvPr id="79876" name="Rectangle 4"/>
          <p:cNvSpPr>
            <a:spLocks noChangeArrowheads="1"/>
          </p:cNvSpPr>
          <p:nvPr/>
        </p:nvSpPr>
        <p:spPr bwMode="auto">
          <a:xfrm>
            <a:off x="4256088" y="2432050"/>
            <a:ext cx="4487862" cy="1905000"/>
          </a:xfrm>
          <a:prstGeom prst="rect">
            <a:avLst/>
          </a:prstGeom>
          <a:solidFill>
            <a:srgbClr val="CCFFCC"/>
          </a:solidFill>
          <a:ln w="9525">
            <a:solidFill>
              <a:schemeClr val="tx1"/>
            </a:solidFill>
            <a:miter lim="800000"/>
            <a:headEnd/>
            <a:tailEnd/>
          </a:ln>
          <a:effectLst>
            <a:outerShdw blurRad="50800" dist="38100" dir="2700000" algn="tl" rotWithShape="0">
              <a:prstClr val="black">
                <a:alpha val="40000"/>
              </a:prstClr>
            </a:outerShdw>
          </a:effectLst>
        </p:spPr>
        <p:txBody>
          <a:bodyPr/>
          <a:lstStyle/>
          <a:p>
            <a:pPr fontAlgn="auto">
              <a:spcBef>
                <a:spcPct val="45000"/>
              </a:spcBef>
              <a:spcAft>
                <a:spcPts val="0"/>
              </a:spcAft>
              <a:buClr>
                <a:srgbClr val="00B85C"/>
              </a:buClr>
              <a:buSzPct val="120000"/>
              <a:buFont typeface="Wingdings" pitchFamily="2" charset="2"/>
              <a:buNone/>
              <a:defRPr/>
            </a:pPr>
            <a:r>
              <a:rPr lang="en-US" sz="2600" dirty="0">
                <a:latin typeface="+mn-lt"/>
                <a:ea typeface="+mn-ea"/>
                <a:cs typeface="Arial" charset="0"/>
              </a:rPr>
              <a:t>Capital goods:</a:t>
            </a:r>
          </a:p>
          <a:p>
            <a:pPr lvl="1" indent="-293688" fontAlgn="auto">
              <a:spcBef>
                <a:spcPct val="10000"/>
              </a:spcBef>
              <a:spcAft>
                <a:spcPts val="0"/>
              </a:spcAft>
              <a:buClr>
                <a:srgbClr val="0066FF"/>
              </a:buClr>
              <a:buSzPct val="115000"/>
              <a:buFont typeface="Wingdings" pitchFamily="2" charset="2"/>
              <a:buChar char="§"/>
              <a:defRPr/>
            </a:pPr>
            <a:r>
              <a:rPr lang="en-US" sz="2600" dirty="0">
                <a:latin typeface="+mn-lt"/>
                <a:ea typeface="+mn-ea"/>
                <a:cs typeface="Arial" charset="0"/>
              </a:rPr>
              <a:t>excluded from CPI </a:t>
            </a:r>
          </a:p>
          <a:p>
            <a:pPr lvl="1" indent="-293688" fontAlgn="auto">
              <a:spcBef>
                <a:spcPct val="10000"/>
              </a:spcBef>
              <a:spcAft>
                <a:spcPts val="0"/>
              </a:spcAft>
              <a:buClr>
                <a:srgbClr val="0066FF"/>
              </a:buClr>
              <a:buSzPct val="115000"/>
              <a:buFont typeface="Wingdings" pitchFamily="2" charset="2"/>
              <a:buChar char="§"/>
              <a:defRPr/>
            </a:pPr>
            <a:r>
              <a:rPr lang="en-US" sz="2600" dirty="0">
                <a:latin typeface="+mn-lt"/>
                <a:ea typeface="+mn-ea"/>
                <a:cs typeface="Arial" charset="0"/>
              </a:rPr>
              <a:t>included in GDP deflator (if produced domestically)</a:t>
            </a:r>
          </a:p>
        </p:txBody>
      </p:sp>
      <p:sp>
        <p:nvSpPr>
          <p:cNvPr id="24583" name="Rectangle 5"/>
          <p:cNvSpPr>
            <a:spLocks noGrp="1" noChangeArrowheads="1"/>
          </p:cNvSpPr>
          <p:nvPr>
            <p:ph type="title" idx="4294967295"/>
          </p:nvPr>
        </p:nvSpPr>
        <p:spPr>
          <a:xfrm>
            <a:off x="265113" y="263525"/>
            <a:ext cx="8667750" cy="561975"/>
          </a:xfrm>
        </p:spPr>
        <p:txBody>
          <a:bodyPr rtlCol="0">
            <a:normAutofit fontScale="90000"/>
          </a:bodyPr>
          <a:lstStyle/>
          <a:p>
            <a:pPr algn="ctr" eaLnBrk="1" fontAlgn="auto" hangingPunct="1">
              <a:spcAft>
                <a:spcPts val="0"/>
              </a:spcAft>
              <a:defRPr/>
            </a:pPr>
            <a:r>
              <a:rPr lang="en-US" sz="3600" dirty="0" smtClean="0"/>
              <a:t>Contrasting the CPI and GDP Deflator</a:t>
            </a:r>
          </a:p>
        </p:txBody>
      </p:sp>
      <p:sp>
        <p:nvSpPr>
          <p:cNvPr id="44037"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fade">
                                      <p:cBhvr>
                                        <p:cTn id="7" dur="500"/>
                                        <p:tgtEl>
                                          <p:spTgt spid="79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fade">
                                      <p:cBhvr>
                                        <p:cTn id="12" dur="500"/>
                                        <p:tgtEl>
                                          <p:spTgt spid="798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9875"/>
                                        </p:tgtEl>
                                        <p:attrNameLst>
                                          <p:attrName>style.visibility</p:attrName>
                                        </p:attrNameLst>
                                      </p:cBhvr>
                                      <p:to>
                                        <p:strVal val="visible"/>
                                      </p:to>
                                    </p:set>
                                    <p:animEffect transition="in" filter="fade">
                                      <p:cBhvr>
                                        <p:cTn id="17" dur="500"/>
                                        <p:tgtEl>
                                          <p:spTgt spid="79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875" grpId="0" animBg="1"/>
      <p:bldP spid="798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dirty="0" smtClean="0">
                <a:solidFill>
                  <a:srgbClr val="6C45BB"/>
                </a:solidFill>
                <a:latin typeface="Arial" charset="0"/>
                <a:ea typeface="Arial" charset="0"/>
                <a:cs typeface="Arial" charset="0"/>
              </a:rPr>
              <a:t>In this chapter, look for the answers to these questions:</a:t>
            </a:r>
          </a:p>
        </p:txBody>
      </p:sp>
      <p:sp>
        <p:nvSpPr>
          <p:cNvPr id="9219" name="Content Placeholder 2"/>
          <p:cNvSpPr>
            <a:spLocks noGrp="1"/>
          </p:cNvSpPr>
          <p:nvPr>
            <p:ph idx="1"/>
          </p:nvPr>
        </p:nvSpPr>
        <p:spPr>
          <a:xfrm>
            <a:off x="457200" y="1447800"/>
            <a:ext cx="8229600" cy="4751388"/>
          </a:xfrm>
        </p:spPr>
        <p:txBody>
          <a:bodyPr/>
          <a:lstStyle/>
          <a:p>
            <a:pPr marL="285750" indent="-285750" eaLnBrk="1" hangingPunct="1">
              <a:buClr>
                <a:srgbClr val="6C45BB"/>
              </a:buClr>
              <a:buSzPct val="120000"/>
              <a:buFont typeface="Arial" charset="0"/>
              <a:buChar char="•"/>
            </a:pPr>
            <a:r>
              <a:rPr lang="en-US">
                <a:latin typeface="Arial" charset="0"/>
                <a:cs typeface="ＭＳ Ｐゴシック" charset="-128"/>
              </a:rPr>
              <a:t>What is the Consumer Price Index (CPI)?  </a:t>
            </a:r>
            <a:br>
              <a:rPr lang="en-US">
                <a:latin typeface="Arial" charset="0"/>
                <a:cs typeface="ＭＳ Ｐゴシック" charset="-128"/>
              </a:rPr>
            </a:br>
            <a:r>
              <a:rPr lang="en-US">
                <a:latin typeface="Arial" charset="0"/>
                <a:cs typeface="ＭＳ Ｐゴシック" charset="-128"/>
              </a:rPr>
              <a:t>How is it calculated?  What’s it used for?</a:t>
            </a:r>
          </a:p>
          <a:p>
            <a:pPr marL="285750" indent="-285750" eaLnBrk="1" hangingPunct="1">
              <a:buClr>
                <a:srgbClr val="6C45BB"/>
              </a:buClr>
              <a:buSzPct val="120000"/>
              <a:buFont typeface="Arial" charset="0"/>
              <a:buChar char="•"/>
            </a:pPr>
            <a:r>
              <a:rPr lang="en-US">
                <a:latin typeface="Arial" charset="0"/>
                <a:cs typeface="ＭＳ Ｐゴシック" charset="-128"/>
              </a:rPr>
              <a:t>What are the problems with the CPI?  How serious are they?</a:t>
            </a:r>
          </a:p>
          <a:p>
            <a:pPr marL="285750" indent="-285750" eaLnBrk="1" hangingPunct="1">
              <a:buClr>
                <a:srgbClr val="6C45BB"/>
              </a:buClr>
              <a:buSzPct val="120000"/>
              <a:buFont typeface="Arial" charset="0"/>
              <a:buChar char="•"/>
            </a:pPr>
            <a:r>
              <a:rPr lang="en-US">
                <a:latin typeface="Arial" charset="0"/>
                <a:cs typeface="ＭＳ Ｐゴシック" charset="-128"/>
              </a:rPr>
              <a:t>How does the CPI differ from the GDP deflator?  </a:t>
            </a:r>
          </a:p>
          <a:p>
            <a:pPr marL="285750" indent="-285750" eaLnBrk="1" hangingPunct="1">
              <a:buClr>
                <a:srgbClr val="6C45BB"/>
              </a:buClr>
              <a:buSzPct val="120000"/>
              <a:buFont typeface="Arial" charset="0"/>
              <a:buChar char="•"/>
            </a:pPr>
            <a:r>
              <a:rPr lang="en-US">
                <a:latin typeface="Arial" charset="0"/>
                <a:cs typeface="ＭＳ Ｐゴシック" charset="-128"/>
              </a:rPr>
              <a:t>How can we use the CPI to compare dollar amounts from different years?  Why would we want to do this, anyway?</a:t>
            </a:r>
          </a:p>
          <a:p>
            <a:pPr marL="285750" indent="-285750" eaLnBrk="1" hangingPunct="1">
              <a:buClr>
                <a:srgbClr val="6C45BB"/>
              </a:buClr>
              <a:buSzPct val="120000"/>
              <a:buFont typeface="Arial" charset="0"/>
              <a:buChar char="•"/>
            </a:pPr>
            <a:r>
              <a:rPr lang="en-US">
                <a:latin typeface="Arial" charset="0"/>
                <a:cs typeface="ＭＳ Ｐゴシック" charset="-128"/>
              </a:rPr>
              <a:t>How can we correct interest rates for inflation?</a:t>
            </a:r>
            <a:endParaRPr lang="en-US" smtClean="0">
              <a:latin typeface="Arial" charset="0"/>
              <a:cs typeface="ＭＳ Ｐゴシック" charset="-128"/>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608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CPI vs. GDP deflator</a:t>
            </a:r>
          </a:p>
        </p:txBody>
      </p:sp>
      <p:sp>
        <p:nvSpPr>
          <p:cNvPr id="46084" name="Content Placeholder 2"/>
          <p:cNvSpPr>
            <a:spLocks noGrp="1"/>
          </p:cNvSpPr>
          <p:nvPr>
            <p:ph idx="1"/>
          </p:nvPr>
        </p:nvSpPr>
        <p:spPr>
          <a:xfrm>
            <a:off x="457200" y="1371600"/>
            <a:ext cx="8229600" cy="5105400"/>
          </a:xfrm>
        </p:spPr>
        <p:txBody>
          <a:bodyPr/>
          <a:lstStyle/>
          <a:p>
            <a:pPr marL="0" indent="0" eaLnBrk="1" hangingPunct="1">
              <a:spcBef>
                <a:spcPct val="40000"/>
              </a:spcBef>
              <a:buFont typeface="Wingdings" charset="2"/>
              <a:buNone/>
            </a:pPr>
            <a:r>
              <a:rPr lang="en-US">
                <a:latin typeface="Arial" charset="0"/>
                <a:cs typeface="ＭＳ Ｐゴシック" charset="-128"/>
              </a:rPr>
              <a:t>In each scenario, determine the effects on the </a:t>
            </a:r>
            <a:br>
              <a:rPr lang="en-US">
                <a:latin typeface="Arial" charset="0"/>
                <a:cs typeface="ＭＳ Ｐゴシック" charset="-128"/>
              </a:rPr>
            </a:br>
            <a:r>
              <a:rPr lang="en-US">
                <a:latin typeface="Arial" charset="0"/>
                <a:cs typeface="ＭＳ Ｐゴシック" charset="-128"/>
              </a:rPr>
              <a:t>CPI and the GDP deflator. </a:t>
            </a:r>
          </a:p>
          <a:p>
            <a:pPr marL="628650" lvl="1" indent="-514350" eaLnBrk="1" hangingPunct="1">
              <a:spcBef>
                <a:spcPct val="40000"/>
              </a:spcBef>
              <a:buClr>
                <a:srgbClr val="990099"/>
              </a:buClr>
              <a:buFont typeface="Wingdings" charset="2"/>
              <a:buNone/>
            </a:pPr>
            <a:r>
              <a:rPr lang="en-US" sz="2600" b="1">
                <a:solidFill>
                  <a:srgbClr val="C00000"/>
                </a:solidFill>
                <a:latin typeface="Arial" charset="0"/>
              </a:rPr>
              <a:t>A.</a:t>
            </a:r>
            <a:r>
              <a:rPr lang="en-US" sz="2600" b="1">
                <a:solidFill>
                  <a:srgbClr val="339966"/>
                </a:solidFill>
                <a:latin typeface="Arial" charset="0"/>
              </a:rPr>
              <a:t>	</a:t>
            </a:r>
            <a:r>
              <a:rPr lang="en-US" sz="2800">
                <a:latin typeface="Arial" charset="0"/>
              </a:rPr>
              <a:t>Starbucks raises the price of Frappuccinos.</a:t>
            </a:r>
          </a:p>
          <a:p>
            <a:pPr marL="628650" lvl="1" indent="-514350" eaLnBrk="1" hangingPunct="1">
              <a:spcBef>
                <a:spcPct val="40000"/>
              </a:spcBef>
              <a:buClr>
                <a:srgbClr val="990099"/>
              </a:buClr>
              <a:buFont typeface="Wingdings" charset="2"/>
              <a:buNone/>
            </a:pPr>
            <a:r>
              <a:rPr lang="en-US" sz="2600" b="1">
                <a:solidFill>
                  <a:srgbClr val="C00000"/>
                </a:solidFill>
                <a:latin typeface="Arial" charset="0"/>
              </a:rPr>
              <a:t>B.</a:t>
            </a:r>
            <a:r>
              <a:rPr lang="en-US" sz="2600" b="1">
                <a:solidFill>
                  <a:srgbClr val="339966"/>
                </a:solidFill>
                <a:latin typeface="Arial" charset="0"/>
              </a:rPr>
              <a:t>	</a:t>
            </a:r>
            <a:r>
              <a:rPr lang="en-US" sz="2800">
                <a:latin typeface="Arial" charset="0"/>
              </a:rPr>
              <a:t>A local manufacturer raises the price of the industrial tractors it produces.</a:t>
            </a:r>
          </a:p>
          <a:p>
            <a:pPr marL="628650" lvl="1" indent="-514350" eaLnBrk="1" hangingPunct="1">
              <a:spcBef>
                <a:spcPct val="40000"/>
              </a:spcBef>
              <a:buClr>
                <a:srgbClr val="990099"/>
              </a:buClr>
              <a:buFont typeface="Wingdings" charset="2"/>
              <a:buNone/>
            </a:pPr>
            <a:r>
              <a:rPr lang="en-US" sz="2600" b="1">
                <a:solidFill>
                  <a:srgbClr val="C00000"/>
                </a:solidFill>
                <a:latin typeface="Arial" charset="0"/>
              </a:rPr>
              <a:t>C.</a:t>
            </a:r>
            <a:r>
              <a:rPr lang="en-US" sz="2600" b="1">
                <a:solidFill>
                  <a:srgbClr val="339966"/>
                </a:solidFill>
                <a:latin typeface="Arial" charset="0"/>
              </a:rPr>
              <a:t>	</a:t>
            </a:r>
            <a:r>
              <a:rPr lang="en-US" sz="2800">
                <a:latin typeface="Arial" charset="0"/>
              </a:rPr>
              <a:t>Armani raises the price of the Italian jeans it sells (in your own country).</a:t>
            </a:r>
          </a:p>
        </p:txBody>
      </p:sp>
      <p:sp>
        <p:nvSpPr>
          <p:cNvPr id="46085" name="TextBox 6"/>
          <p:cNvSpPr txBox="1">
            <a:spLocks noChangeArrowheads="1"/>
          </p:cNvSpPr>
          <p:nvPr/>
        </p:nvSpPr>
        <p:spPr bwMode="auto">
          <a:xfrm>
            <a:off x="304800" y="6500813"/>
            <a:ext cx="5867400" cy="338554"/>
          </a:xfrm>
          <a:prstGeom prst="rect">
            <a:avLst/>
          </a:prstGeom>
          <a:noFill/>
          <a:ln w="9525">
            <a:noFill/>
            <a:miter lim="800000"/>
            <a:headEnd/>
            <a:tailEnd/>
          </a:ln>
        </p:spPr>
        <p:txBody>
          <a:bodyPr wrap="square">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4813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48132" name="Content Placeholder 2"/>
          <p:cNvSpPr>
            <a:spLocks noGrp="1"/>
          </p:cNvSpPr>
          <p:nvPr>
            <p:ph idx="1"/>
          </p:nvPr>
        </p:nvSpPr>
        <p:spPr>
          <a:xfrm>
            <a:off x="457200" y="1371600"/>
            <a:ext cx="8229600" cy="5105400"/>
          </a:xfrm>
        </p:spPr>
        <p:txBody>
          <a:bodyPr/>
          <a:lstStyle/>
          <a:p>
            <a:pPr marL="463550" indent="-463550" eaLnBrk="1" hangingPunct="1">
              <a:spcBef>
                <a:spcPct val="40000"/>
              </a:spcBef>
              <a:buFont typeface="Wingdings" charset="2"/>
              <a:buNone/>
            </a:pPr>
            <a:r>
              <a:rPr lang="en-US" sz="2600" b="1">
                <a:solidFill>
                  <a:srgbClr val="C00000"/>
                </a:solidFill>
                <a:latin typeface="Arial" charset="0"/>
                <a:cs typeface="ＭＳ Ｐゴシック" charset="-128"/>
              </a:rPr>
              <a:t>A.</a:t>
            </a:r>
            <a:r>
              <a:rPr lang="en-US" sz="2600" b="1">
                <a:solidFill>
                  <a:srgbClr val="339966"/>
                </a:solidFill>
                <a:latin typeface="Arial" charset="0"/>
                <a:cs typeface="ＭＳ Ｐゴシック" charset="-128"/>
              </a:rPr>
              <a:t>	</a:t>
            </a:r>
            <a:r>
              <a:rPr lang="en-US">
                <a:latin typeface="Arial" charset="0"/>
                <a:cs typeface="ＭＳ Ｐゴシック" charset="-128"/>
              </a:rPr>
              <a:t>Starbucks raises the price of Frappuccinos.</a:t>
            </a:r>
          </a:p>
          <a:p>
            <a:pPr marL="463550" indent="-463550" eaLnBrk="1" hangingPunct="1">
              <a:spcBef>
                <a:spcPct val="25000"/>
              </a:spcBef>
              <a:buFont typeface="Wingdings" charset="2"/>
              <a:buNone/>
            </a:pPr>
            <a:r>
              <a:rPr lang="en-US" i="1">
                <a:latin typeface="Arial" charset="0"/>
                <a:cs typeface="ＭＳ Ｐゴシック" charset="-128"/>
              </a:rPr>
              <a:t>	</a:t>
            </a:r>
            <a:r>
              <a:rPr lang="en-US" b="1" i="1">
                <a:solidFill>
                  <a:srgbClr val="3333FF"/>
                </a:solidFill>
                <a:latin typeface="Arial" charset="0"/>
                <a:cs typeface="ＭＳ Ｐゴシック" charset="-128"/>
              </a:rPr>
              <a:t>The CPI and GDP deflator both rise.  </a:t>
            </a:r>
          </a:p>
          <a:p>
            <a:pPr marL="463550" indent="-463550" eaLnBrk="1" hangingPunct="1">
              <a:spcBef>
                <a:spcPct val="60000"/>
              </a:spcBef>
              <a:buClr>
                <a:srgbClr val="990099"/>
              </a:buClr>
              <a:buFont typeface="Wingdings" charset="2"/>
              <a:buNone/>
            </a:pPr>
            <a:r>
              <a:rPr lang="en-US" sz="2600" b="1">
                <a:solidFill>
                  <a:srgbClr val="C00000"/>
                </a:solidFill>
                <a:latin typeface="Arial" charset="0"/>
                <a:cs typeface="ＭＳ Ｐゴシック" charset="-128"/>
              </a:rPr>
              <a:t>B.</a:t>
            </a:r>
            <a:r>
              <a:rPr lang="en-US" sz="2600" b="1">
                <a:solidFill>
                  <a:srgbClr val="339966"/>
                </a:solidFill>
                <a:latin typeface="Arial" charset="0"/>
                <a:cs typeface="ＭＳ Ｐゴシック" charset="-128"/>
              </a:rPr>
              <a:t>	 </a:t>
            </a:r>
            <a:r>
              <a:rPr lang="en-US">
                <a:latin typeface="Arial" charset="0"/>
                <a:cs typeface="ＭＳ Ｐゴシック" charset="-128"/>
              </a:rPr>
              <a:t>A local manufacturer raises the price of the industrial tractors it produces.</a:t>
            </a:r>
          </a:p>
          <a:p>
            <a:pPr marL="463550" indent="-463550" eaLnBrk="1" hangingPunct="1">
              <a:spcBef>
                <a:spcPct val="25000"/>
              </a:spcBef>
              <a:buClr>
                <a:srgbClr val="990099"/>
              </a:buClr>
              <a:buFont typeface="Wingdings" charset="2"/>
              <a:buNone/>
            </a:pPr>
            <a:r>
              <a:rPr lang="en-US" i="1">
                <a:latin typeface="Arial" charset="0"/>
                <a:cs typeface="ＭＳ Ｐゴシック" charset="-128"/>
              </a:rPr>
              <a:t>	</a:t>
            </a:r>
            <a:r>
              <a:rPr lang="en-US" b="1" i="1">
                <a:solidFill>
                  <a:srgbClr val="3333FF"/>
                </a:solidFill>
                <a:latin typeface="Arial" charset="0"/>
                <a:cs typeface="ＭＳ Ｐゴシック" charset="-128"/>
              </a:rPr>
              <a:t>The GDP deflator rises, the CPI does not. </a:t>
            </a:r>
          </a:p>
          <a:p>
            <a:pPr marL="463550" indent="-463550" eaLnBrk="1" hangingPunct="1">
              <a:spcBef>
                <a:spcPct val="60000"/>
              </a:spcBef>
              <a:buClr>
                <a:srgbClr val="990099"/>
              </a:buClr>
              <a:buFont typeface="Wingdings" charset="2"/>
              <a:buNone/>
            </a:pPr>
            <a:r>
              <a:rPr lang="en-US" sz="2600" b="1">
                <a:solidFill>
                  <a:srgbClr val="C00000"/>
                </a:solidFill>
                <a:latin typeface="Arial" charset="0"/>
                <a:cs typeface="ＭＳ Ｐゴシック" charset="-128"/>
              </a:rPr>
              <a:t>C.</a:t>
            </a:r>
            <a:r>
              <a:rPr lang="en-US" sz="2600" b="1">
                <a:solidFill>
                  <a:srgbClr val="339966"/>
                </a:solidFill>
                <a:latin typeface="Arial" charset="0"/>
                <a:cs typeface="ＭＳ Ｐゴシック" charset="-128"/>
              </a:rPr>
              <a:t>	 </a:t>
            </a:r>
            <a:r>
              <a:rPr lang="en-US">
                <a:latin typeface="Arial" charset="0"/>
                <a:cs typeface="ＭＳ Ｐゴシック" charset="-128"/>
              </a:rPr>
              <a:t>Armani raises the price of the Italian jeans it sells (in your own country).</a:t>
            </a:r>
          </a:p>
          <a:p>
            <a:pPr marL="463550" indent="-463550" eaLnBrk="1" hangingPunct="1">
              <a:spcBef>
                <a:spcPct val="25000"/>
              </a:spcBef>
              <a:buClr>
                <a:srgbClr val="990099"/>
              </a:buClr>
              <a:buFont typeface="Wingdings" charset="2"/>
              <a:buNone/>
            </a:pPr>
            <a:r>
              <a:rPr lang="en-US" i="1">
                <a:latin typeface="Arial" charset="0"/>
                <a:cs typeface="ＭＳ Ｐゴシック" charset="-128"/>
              </a:rPr>
              <a:t>	</a:t>
            </a:r>
            <a:r>
              <a:rPr lang="en-US" b="1" i="1">
                <a:solidFill>
                  <a:srgbClr val="3333FF"/>
                </a:solidFill>
                <a:latin typeface="Arial" charset="0"/>
                <a:cs typeface="ＭＳ Ｐゴシック" charset="-128"/>
              </a:rPr>
              <a:t>The CPI rises, the GDP deflator does not. </a:t>
            </a:r>
          </a:p>
        </p:txBody>
      </p:sp>
      <p:sp>
        <p:nvSpPr>
          <p:cNvPr id="48133" name="TextBox 6"/>
          <p:cNvSpPr txBox="1">
            <a:spLocks noChangeArrowheads="1"/>
          </p:cNvSpPr>
          <p:nvPr/>
        </p:nvSpPr>
        <p:spPr bwMode="auto">
          <a:xfrm>
            <a:off x="304800" y="6500813"/>
            <a:ext cx="5791200" cy="338554"/>
          </a:xfrm>
          <a:prstGeom prst="rect">
            <a:avLst/>
          </a:prstGeom>
          <a:noFill/>
          <a:ln w="9525">
            <a:noFill/>
            <a:miter lim="800000"/>
            <a:headEnd/>
            <a:tailEnd/>
          </a:ln>
        </p:spPr>
        <p:txBody>
          <a:bodyPr wrap="square">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a:xfrm>
            <a:off x="22225" y="376238"/>
            <a:ext cx="9144000" cy="692150"/>
          </a:xfrm>
        </p:spPr>
        <p:txBody>
          <a:bodyPr rtlCol="0">
            <a:normAutofit fontScale="90000"/>
          </a:bodyPr>
          <a:lstStyle/>
          <a:p>
            <a:pPr algn="ctr" eaLnBrk="1" fontAlgn="auto" hangingPunct="1">
              <a:lnSpc>
                <a:spcPct val="105000"/>
              </a:lnSpc>
              <a:spcAft>
                <a:spcPts val="0"/>
              </a:spcAft>
              <a:defRPr/>
            </a:pPr>
            <a:r>
              <a:rPr lang="en-US" sz="3000" dirty="0" smtClean="0"/>
              <a:t>Correcting Variables for Inflation:</a:t>
            </a:r>
            <a:br>
              <a:rPr lang="en-US" sz="3000" dirty="0" smtClean="0"/>
            </a:br>
            <a:r>
              <a:rPr lang="en-US" sz="3000" dirty="0" smtClean="0">
                <a:solidFill>
                  <a:srgbClr val="CC0000"/>
                </a:solidFill>
              </a:rPr>
              <a:t>Comparing Dollar Figures from Different Times</a:t>
            </a:r>
          </a:p>
        </p:txBody>
      </p:sp>
      <p:sp>
        <p:nvSpPr>
          <p:cNvPr id="27653" name="Rectangle 3"/>
          <p:cNvSpPr>
            <a:spLocks noGrp="1" noChangeArrowheads="1"/>
          </p:cNvSpPr>
          <p:nvPr>
            <p:ph type="body" idx="4294967295"/>
          </p:nvPr>
        </p:nvSpPr>
        <p:spPr>
          <a:xfrm>
            <a:off x="373063" y="1319213"/>
            <a:ext cx="8313737" cy="5091112"/>
          </a:xfrm>
        </p:spPr>
        <p:txBody>
          <a:bodyPr/>
          <a:lstStyle/>
          <a:p>
            <a:pPr eaLnBrk="1" hangingPunct="1">
              <a:lnSpc>
                <a:spcPct val="95000"/>
              </a:lnSpc>
            </a:pPr>
            <a:r>
              <a:rPr lang="en-US" sz="2700" dirty="0" smtClean="0"/>
              <a:t>Inflation makes it harder to compare dollar amounts from different times.</a:t>
            </a:r>
          </a:p>
          <a:p>
            <a:pPr eaLnBrk="1" hangingPunct="1">
              <a:lnSpc>
                <a:spcPct val="95000"/>
              </a:lnSpc>
            </a:pPr>
            <a:r>
              <a:rPr lang="en-US" sz="2700" dirty="0" smtClean="0"/>
              <a:t>Example:  the minimum wage</a:t>
            </a:r>
          </a:p>
          <a:p>
            <a:pPr lvl="1" eaLnBrk="1" hangingPunct="1">
              <a:spcBef>
                <a:spcPct val="20000"/>
              </a:spcBef>
            </a:pPr>
            <a:r>
              <a:rPr lang="en-US" sz="2600" dirty="0" smtClean="0"/>
              <a:t>$1.15 in December 1964</a:t>
            </a:r>
          </a:p>
          <a:p>
            <a:pPr lvl="1" eaLnBrk="1" hangingPunct="1">
              <a:spcBef>
                <a:spcPct val="20000"/>
              </a:spcBef>
            </a:pPr>
            <a:r>
              <a:rPr lang="en-US" sz="2600" dirty="0" smtClean="0"/>
              <a:t>$7.25 in December 2014</a:t>
            </a:r>
          </a:p>
          <a:p>
            <a:pPr eaLnBrk="1" hangingPunct="1"/>
            <a:r>
              <a:rPr lang="en-US" sz="2700" dirty="0" smtClean="0"/>
              <a:t>Did minimum wage have more purchasing power in December 1964 or December 2014?  </a:t>
            </a:r>
          </a:p>
          <a:p>
            <a:pPr eaLnBrk="1" hangingPunct="1"/>
            <a:r>
              <a:rPr lang="en-US" sz="2700" dirty="0" smtClean="0"/>
              <a:t>To compare, use CPI to convert 1964 figure into “today’s dollars”…</a:t>
            </a:r>
          </a:p>
        </p:txBody>
      </p:sp>
      <p:sp>
        <p:nvSpPr>
          <p:cNvPr id="50179" name="FlagCount" hidden="1">
            <a:hlinkClick r:id="rId4" action="ppaction://hlinkfile"/>
          </p:cNvPr>
          <p:cNvSpPr>
            <a:spLocks noChangeArrowheads="1"/>
          </p:cNvSpPr>
          <p:nvPr/>
        </p:nvSpPr>
        <p:spPr bwMode="auto">
          <a:xfrm>
            <a:off x="8255000" y="3429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3">
                                            <p:txEl>
                                              <p:pRg st="1" end="1"/>
                                            </p:txEl>
                                          </p:spTgt>
                                        </p:tgtEl>
                                        <p:attrNameLst>
                                          <p:attrName>style.visibility</p:attrName>
                                        </p:attrNameLst>
                                      </p:cBhvr>
                                      <p:to>
                                        <p:strVal val="visible"/>
                                      </p:to>
                                    </p:set>
                                    <p:animEffect transition="in" filter="wipe(left)">
                                      <p:cBhvr>
                                        <p:cTn id="12" dur="500"/>
                                        <p:tgtEl>
                                          <p:spTgt spid="2765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3">
                                            <p:txEl>
                                              <p:pRg st="2" end="2"/>
                                            </p:txEl>
                                          </p:spTgt>
                                        </p:tgtEl>
                                        <p:attrNameLst>
                                          <p:attrName>style.visibility</p:attrName>
                                        </p:attrNameLst>
                                      </p:cBhvr>
                                      <p:to>
                                        <p:strVal val="visible"/>
                                      </p:to>
                                    </p:set>
                                    <p:animEffect transition="in" filter="wipe(left)">
                                      <p:cBhvr>
                                        <p:cTn id="17" dur="500"/>
                                        <p:tgtEl>
                                          <p:spTgt spid="2765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3">
                                            <p:txEl>
                                              <p:pRg st="3" end="3"/>
                                            </p:txEl>
                                          </p:spTgt>
                                        </p:tgtEl>
                                        <p:attrNameLst>
                                          <p:attrName>style.visibility</p:attrName>
                                        </p:attrNameLst>
                                      </p:cBhvr>
                                      <p:to>
                                        <p:strVal val="visible"/>
                                      </p:to>
                                    </p:set>
                                    <p:animEffect transition="in" filter="wipe(left)">
                                      <p:cBhvr>
                                        <p:cTn id="22" dur="500"/>
                                        <p:tgtEl>
                                          <p:spTgt spid="2765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3">
                                            <p:txEl>
                                              <p:pRg st="4" end="4"/>
                                            </p:txEl>
                                          </p:spTgt>
                                        </p:tgtEl>
                                        <p:attrNameLst>
                                          <p:attrName>style.visibility</p:attrName>
                                        </p:attrNameLst>
                                      </p:cBhvr>
                                      <p:to>
                                        <p:strVal val="visible"/>
                                      </p:to>
                                    </p:set>
                                    <p:animEffect transition="in" filter="wipe(left)">
                                      <p:cBhvr>
                                        <p:cTn id="27" dur="500"/>
                                        <p:tgtEl>
                                          <p:spTgt spid="2765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7653">
                                            <p:txEl>
                                              <p:pRg st="5" end="5"/>
                                            </p:txEl>
                                          </p:spTgt>
                                        </p:tgtEl>
                                        <p:attrNameLst>
                                          <p:attrName>style.visibility</p:attrName>
                                        </p:attrNameLst>
                                      </p:cBhvr>
                                      <p:to>
                                        <p:strVal val="visible"/>
                                      </p:to>
                                    </p:set>
                                    <p:animEffect transition="in" filter="wipe(left)">
                                      <p:cBhvr>
                                        <p:cTn id="32" dur="500"/>
                                        <p:tgtEl>
                                          <p:spTgt spid="276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type="body" idx="4294967295"/>
          </p:nvPr>
        </p:nvSpPr>
        <p:spPr>
          <a:xfrm>
            <a:off x="395288" y="2797175"/>
            <a:ext cx="8313737" cy="2084388"/>
          </a:xfrm>
        </p:spPr>
        <p:txBody>
          <a:bodyPr/>
          <a:lstStyle/>
          <a:p>
            <a:pPr eaLnBrk="1" hangingPunct="1">
              <a:spcBef>
                <a:spcPct val="20000"/>
              </a:spcBef>
            </a:pPr>
            <a:r>
              <a:rPr lang="en-US" sz="2600" dirty="0" smtClean="0"/>
              <a:t>In our example, </a:t>
            </a:r>
          </a:p>
          <a:p>
            <a:pPr lvl="1" eaLnBrk="1" hangingPunct="1">
              <a:spcBef>
                <a:spcPct val="20000"/>
              </a:spcBef>
            </a:pPr>
            <a:r>
              <a:rPr lang="en-US" sz="2600" dirty="0" smtClean="0"/>
              <a:t>“year </a:t>
            </a:r>
            <a:r>
              <a:rPr lang="en-US" sz="2600" i="1" dirty="0" smtClean="0"/>
              <a:t>T</a:t>
            </a:r>
            <a:r>
              <a:rPr lang="en-US" sz="2600" dirty="0" smtClean="0"/>
              <a:t>” is 1964,   “today” is 2014</a:t>
            </a:r>
          </a:p>
          <a:p>
            <a:pPr lvl="1" eaLnBrk="1" hangingPunct="1">
              <a:spcBef>
                <a:spcPct val="20000"/>
              </a:spcBef>
            </a:pPr>
            <a:r>
              <a:rPr lang="en-US" sz="2600" dirty="0" smtClean="0"/>
              <a:t>Min wage was $1.15 in year </a:t>
            </a:r>
            <a:r>
              <a:rPr lang="en-US" sz="2600" i="1" dirty="0" smtClean="0"/>
              <a:t>T</a:t>
            </a:r>
          </a:p>
          <a:p>
            <a:pPr lvl="1" eaLnBrk="1" hangingPunct="1">
              <a:spcBef>
                <a:spcPct val="20000"/>
              </a:spcBef>
            </a:pPr>
            <a:r>
              <a:rPr lang="en-US" sz="2600" dirty="0" smtClean="0"/>
              <a:t>CPI = 31.3 in year </a:t>
            </a:r>
            <a:r>
              <a:rPr lang="en-US" sz="2600" i="1" dirty="0" smtClean="0"/>
              <a:t>T</a:t>
            </a:r>
            <a:r>
              <a:rPr lang="en-US" sz="2600" dirty="0" smtClean="0"/>
              <a:t>,  CPI = 220.3 today</a:t>
            </a:r>
          </a:p>
        </p:txBody>
      </p:sp>
      <p:sp>
        <p:nvSpPr>
          <p:cNvPr id="52226" name="Rectangle 14"/>
          <p:cNvSpPr>
            <a:spLocks noChangeArrowheads="1"/>
          </p:cNvSpPr>
          <p:nvPr/>
        </p:nvSpPr>
        <p:spPr bwMode="auto">
          <a:xfrm>
            <a:off x="731838" y="1377950"/>
            <a:ext cx="7718425" cy="1247775"/>
          </a:xfrm>
          <a:prstGeom prst="rect">
            <a:avLst/>
          </a:prstGeom>
          <a:solidFill>
            <a:srgbClr val="FFCCCC"/>
          </a:solidFill>
          <a:ln w="9525">
            <a:solidFill>
              <a:schemeClr val="tx1"/>
            </a:solidFill>
            <a:miter lim="800000"/>
            <a:headEnd/>
            <a:tailEnd/>
          </a:ln>
        </p:spPr>
        <p:txBody>
          <a:bodyPr wrap="none" anchor="ctr">
            <a:prstTxWarp prst="textNoShape">
              <a:avLst/>
            </a:prstTxWarp>
          </a:bodyPr>
          <a:lstStyle/>
          <a:p>
            <a:endParaRPr lang="en-US" sz="1800"/>
          </a:p>
        </p:txBody>
      </p:sp>
      <p:sp>
        <p:nvSpPr>
          <p:cNvPr id="28678" name="Rectangle 2"/>
          <p:cNvSpPr>
            <a:spLocks noGrp="1" noChangeArrowheads="1"/>
          </p:cNvSpPr>
          <p:nvPr>
            <p:ph type="title" idx="4294967295"/>
          </p:nvPr>
        </p:nvSpPr>
        <p:spPr>
          <a:xfrm>
            <a:off x="22225" y="376238"/>
            <a:ext cx="9144000" cy="692150"/>
          </a:xfrm>
        </p:spPr>
        <p:txBody>
          <a:bodyPr rtlCol="0">
            <a:normAutofit fontScale="90000"/>
          </a:bodyPr>
          <a:lstStyle/>
          <a:p>
            <a:pPr algn="ctr" eaLnBrk="1" fontAlgn="auto" hangingPunct="1">
              <a:lnSpc>
                <a:spcPct val="105000"/>
              </a:lnSpc>
              <a:spcAft>
                <a:spcPts val="0"/>
              </a:spcAft>
              <a:defRPr/>
            </a:pPr>
            <a:r>
              <a:rPr lang="en-US" sz="3000" dirty="0" smtClean="0"/>
              <a:t>Correcting Variables for Inflation:</a:t>
            </a:r>
            <a:br>
              <a:rPr lang="en-US" sz="3000" dirty="0" smtClean="0"/>
            </a:br>
            <a:r>
              <a:rPr lang="en-US" sz="3000" dirty="0" smtClean="0">
                <a:solidFill>
                  <a:srgbClr val="CC0000"/>
                </a:solidFill>
              </a:rPr>
              <a:t>Comparing Dollar Figures from Different Times</a:t>
            </a:r>
          </a:p>
        </p:txBody>
      </p:sp>
      <p:sp>
        <p:nvSpPr>
          <p:cNvPr id="52228" name="FlagCount" hidden="1">
            <a:hlinkClick r:id="rId4" action="ppaction://hlinkfile"/>
          </p:cNvPr>
          <p:cNvSpPr>
            <a:spLocks noChangeArrowheads="1"/>
          </p:cNvSpPr>
          <p:nvPr/>
        </p:nvSpPr>
        <p:spPr bwMode="auto">
          <a:xfrm>
            <a:off x="8255000" y="3429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52229" name="FlagCount" hidden="1">
            <a:hlinkClick r:id="rId5"/>
          </p:cNvPr>
          <p:cNvSpPr>
            <a:spLocks noChangeArrowheads="1"/>
          </p:cNvSpPr>
          <p:nvPr/>
        </p:nvSpPr>
        <p:spPr bwMode="auto">
          <a:xfrm>
            <a:off x="8763000" y="2559050"/>
            <a:ext cx="381000" cy="317500"/>
          </a:xfrm>
          <a:prstGeom prst="wedgeRoundRectCallout">
            <a:avLst>
              <a:gd name="adj1" fmla="val -177083"/>
              <a:gd name="adj2" fmla="val -656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
        <p:nvSpPr>
          <p:cNvPr id="52230" name="Text Box 6"/>
          <p:cNvSpPr txBox="1">
            <a:spLocks noChangeArrowheads="1"/>
          </p:cNvSpPr>
          <p:nvPr/>
        </p:nvSpPr>
        <p:spPr bwMode="auto">
          <a:xfrm>
            <a:off x="996950" y="1481138"/>
            <a:ext cx="1401763" cy="1085850"/>
          </a:xfrm>
          <a:prstGeom prst="rect">
            <a:avLst/>
          </a:prstGeom>
          <a:noFill/>
          <a:ln w="9525">
            <a:noFill/>
            <a:miter lim="800000"/>
            <a:headEnd/>
            <a:tailEnd/>
          </a:ln>
        </p:spPr>
        <p:txBody>
          <a:bodyPr lIns="0" tIns="0" rIns="0" bIns="0" anchor="ctr" anchorCtr="1">
            <a:prstTxWarp prst="textNoShape">
              <a:avLst/>
            </a:prstTxWarp>
            <a:spAutoFit/>
          </a:bodyPr>
          <a:lstStyle/>
          <a:p>
            <a:pPr algn="ctr">
              <a:lnSpc>
                <a:spcPct val="95000"/>
              </a:lnSpc>
              <a:spcBef>
                <a:spcPct val="50000"/>
              </a:spcBef>
            </a:pPr>
            <a:r>
              <a:rPr lang="en-US" sz="2500"/>
              <a:t>Amount </a:t>
            </a:r>
            <a:br>
              <a:rPr lang="en-US" sz="2500"/>
            </a:br>
            <a:r>
              <a:rPr lang="en-US" sz="2500"/>
              <a:t>in today’s dollars</a:t>
            </a:r>
          </a:p>
        </p:txBody>
      </p:sp>
      <p:sp>
        <p:nvSpPr>
          <p:cNvPr id="52231" name="Text Box 7"/>
          <p:cNvSpPr txBox="1">
            <a:spLocks noChangeArrowheads="1"/>
          </p:cNvSpPr>
          <p:nvPr/>
        </p:nvSpPr>
        <p:spPr bwMode="auto">
          <a:xfrm>
            <a:off x="3136900" y="1474788"/>
            <a:ext cx="1465263" cy="1085850"/>
          </a:xfrm>
          <a:prstGeom prst="rect">
            <a:avLst/>
          </a:prstGeom>
          <a:noFill/>
          <a:ln w="9525">
            <a:noFill/>
            <a:miter lim="800000"/>
            <a:headEnd/>
            <a:tailEnd/>
          </a:ln>
        </p:spPr>
        <p:txBody>
          <a:bodyPr lIns="0" tIns="0" rIns="0" bIns="0" anchor="ctr" anchorCtr="1">
            <a:prstTxWarp prst="textNoShape">
              <a:avLst/>
            </a:prstTxWarp>
            <a:spAutoFit/>
          </a:bodyPr>
          <a:lstStyle/>
          <a:p>
            <a:pPr algn="ctr">
              <a:lnSpc>
                <a:spcPct val="95000"/>
              </a:lnSpc>
              <a:spcBef>
                <a:spcPct val="50000"/>
              </a:spcBef>
            </a:pPr>
            <a:r>
              <a:rPr lang="en-US" sz="2500"/>
              <a:t>Amount </a:t>
            </a:r>
            <a:br>
              <a:rPr lang="en-US" sz="2500"/>
            </a:br>
            <a:r>
              <a:rPr lang="en-US" sz="2500"/>
              <a:t>in year </a:t>
            </a:r>
            <a:r>
              <a:rPr lang="en-US" sz="2500" i="1"/>
              <a:t>T</a:t>
            </a:r>
            <a:r>
              <a:rPr lang="en-US" sz="2500"/>
              <a:t> dollars</a:t>
            </a:r>
          </a:p>
        </p:txBody>
      </p:sp>
      <p:grpSp>
        <p:nvGrpSpPr>
          <p:cNvPr id="52232" name="Group 8"/>
          <p:cNvGrpSpPr>
            <a:grpSpLocks/>
          </p:cNvGrpSpPr>
          <p:nvPr/>
        </p:nvGrpSpPr>
        <p:grpSpPr bwMode="auto">
          <a:xfrm>
            <a:off x="5375275" y="1554163"/>
            <a:ext cx="2865438" cy="942975"/>
            <a:chOff x="3347" y="925"/>
            <a:chExt cx="1805" cy="594"/>
          </a:xfrm>
        </p:grpSpPr>
        <p:sp>
          <p:nvSpPr>
            <p:cNvPr id="52244" name="Text Box 9"/>
            <p:cNvSpPr txBox="1">
              <a:spLocks noChangeArrowheads="1"/>
            </p:cNvSpPr>
            <p:nvPr/>
          </p:nvSpPr>
          <p:spPr bwMode="auto">
            <a:xfrm>
              <a:off x="3374" y="925"/>
              <a:ext cx="1737" cy="240"/>
            </a:xfrm>
            <a:prstGeom prst="rect">
              <a:avLst/>
            </a:prstGeom>
            <a:noFill/>
            <a:ln w="9525">
              <a:noFill/>
              <a:miter lim="800000"/>
              <a:headEnd/>
              <a:tailEnd/>
            </a:ln>
          </p:spPr>
          <p:txBody>
            <a:bodyPr lIns="0" tIns="0" rIns="0" bIns="0" anchor="ctr" anchorCtr="1">
              <a:prstTxWarp prst="textNoShape">
                <a:avLst/>
              </a:prstTxWarp>
              <a:spAutoFit/>
            </a:bodyPr>
            <a:lstStyle/>
            <a:p>
              <a:pPr algn="ctr">
                <a:spcBef>
                  <a:spcPct val="50000"/>
                </a:spcBef>
              </a:pPr>
              <a:r>
                <a:rPr lang="en-US" sz="2500"/>
                <a:t>Price level today</a:t>
              </a:r>
            </a:p>
          </p:txBody>
        </p:sp>
        <p:sp>
          <p:nvSpPr>
            <p:cNvPr id="52245" name="Text Box 10"/>
            <p:cNvSpPr txBox="1">
              <a:spLocks noChangeArrowheads="1"/>
            </p:cNvSpPr>
            <p:nvPr/>
          </p:nvSpPr>
          <p:spPr bwMode="auto">
            <a:xfrm>
              <a:off x="3347" y="1279"/>
              <a:ext cx="1805" cy="240"/>
            </a:xfrm>
            <a:prstGeom prst="rect">
              <a:avLst/>
            </a:prstGeom>
            <a:noFill/>
            <a:ln w="9525">
              <a:noFill/>
              <a:miter lim="800000"/>
              <a:headEnd/>
              <a:tailEnd/>
            </a:ln>
          </p:spPr>
          <p:txBody>
            <a:bodyPr lIns="0" tIns="0" rIns="0" bIns="0" anchor="ctr" anchorCtr="1">
              <a:prstTxWarp prst="textNoShape">
                <a:avLst/>
              </a:prstTxWarp>
              <a:spAutoFit/>
            </a:bodyPr>
            <a:lstStyle/>
            <a:p>
              <a:pPr algn="ctr">
                <a:spcBef>
                  <a:spcPct val="50000"/>
                </a:spcBef>
              </a:pPr>
              <a:r>
                <a:rPr lang="en-US" sz="2500"/>
                <a:t>Price level in year </a:t>
              </a:r>
              <a:r>
                <a:rPr lang="en-US" sz="2500" i="1"/>
                <a:t>T</a:t>
              </a:r>
            </a:p>
          </p:txBody>
        </p:sp>
        <p:sp>
          <p:nvSpPr>
            <p:cNvPr id="52246" name="Line 11"/>
            <p:cNvSpPr>
              <a:spLocks noChangeShapeType="1"/>
            </p:cNvSpPr>
            <p:nvPr/>
          </p:nvSpPr>
          <p:spPr bwMode="auto">
            <a:xfrm>
              <a:off x="3356" y="1226"/>
              <a:ext cx="1786"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2233" name="Text Box 12"/>
          <p:cNvSpPr txBox="1">
            <a:spLocks noChangeArrowheads="1"/>
          </p:cNvSpPr>
          <p:nvPr/>
        </p:nvSpPr>
        <p:spPr bwMode="auto">
          <a:xfrm>
            <a:off x="2584450" y="1825625"/>
            <a:ext cx="342900" cy="381000"/>
          </a:xfrm>
          <a:prstGeom prst="rect">
            <a:avLst/>
          </a:prstGeom>
          <a:noFill/>
          <a:ln w="9525">
            <a:noFill/>
            <a:miter lim="800000"/>
            <a:headEnd/>
            <a:tailEnd/>
          </a:ln>
        </p:spPr>
        <p:txBody>
          <a:bodyPr lIns="0" tIns="0" rIns="0" bIns="0" anchor="ctr" anchorCtr="1">
            <a:prstTxWarp prst="textNoShape">
              <a:avLst/>
            </a:prstTxWarp>
            <a:spAutoFit/>
          </a:bodyPr>
          <a:lstStyle/>
          <a:p>
            <a:pPr>
              <a:spcBef>
                <a:spcPct val="50000"/>
              </a:spcBef>
            </a:pPr>
            <a:r>
              <a:rPr lang="en-US" sz="2500"/>
              <a:t>=</a:t>
            </a:r>
          </a:p>
        </p:txBody>
      </p:sp>
      <p:sp>
        <p:nvSpPr>
          <p:cNvPr id="52234" name="Text Box 13"/>
          <p:cNvSpPr txBox="1">
            <a:spLocks noChangeArrowheads="1"/>
          </p:cNvSpPr>
          <p:nvPr/>
        </p:nvSpPr>
        <p:spPr bwMode="auto">
          <a:xfrm>
            <a:off x="4819650" y="1800225"/>
            <a:ext cx="342900" cy="381000"/>
          </a:xfrm>
          <a:prstGeom prst="rect">
            <a:avLst/>
          </a:prstGeom>
          <a:noFill/>
          <a:ln w="9525">
            <a:noFill/>
            <a:miter lim="800000"/>
            <a:headEnd/>
            <a:tailEnd/>
          </a:ln>
        </p:spPr>
        <p:txBody>
          <a:bodyPr lIns="0" tIns="0" rIns="0" bIns="0" anchor="ctr" anchorCtr="1">
            <a:prstTxWarp prst="textNoShape">
              <a:avLst/>
            </a:prstTxWarp>
            <a:spAutoFit/>
          </a:bodyPr>
          <a:lstStyle/>
          <a:p>
            <a:pPr>
              <a:spcBef>
                <a:spcPct val="50000"/>
              </a:spcBef>
            </a:pPr>
            <a:r>
              <a:rPr lang="en-US" sz="2500"/>
              <a:t>x</a:t>
            </a:r>
          </a:p>
        </p:txBody>
      </p:sp>
      <p:sp>
        <p:nvSpPr>
          <p:cNvPr id="207887" name="Text Box 15"/>
          <p:cNvSpPr txBox="1">
            <a:spLocks noChangeArrowheads="1"/>
          </p:cNvSpPr>
          <p:nvPr/>
        </p:nvSpPr>
        <p:spPr bwMode="auto">
          <a:xfrm>
            <a:off x="4400550" y="5248275"/>
            <a:ext cx="1022350" cy="390525"/>
          </a:xfrm>
          <a:prstGeom prst="rect">
            <a:avLst/>
          </a:prstGeom>
          <a:noFill/>
          <a:ln w="9525">
            <a:noFill/>
            <a:miter lim="800000"/>
            <a:headEnd/>
            <a:tailEnd/>
          </a:ln>
        </p:spPr>
        <p:txBody>
          <a:bodyPr lIns="0" tIns="0" rIns="0" bIns="0" anchor="ctr" anchorCtr="1">
            <a:prstTxWarp prst="textNoShape">
              <a:avLst/>
            </a:prstTxWarp>
            <a:spAutoFit/>
          </a:bodyPr>
          <a:lstStyle/>
          <a:p>
            <a:pPr algn="ctr">
              <a:lnSpc>
                <a:spcPct val="95000"/>
              </a:lnSpc>
              <a:spcBef>
                <a:spcPct val="50000"/>
              </a:spcBef>
            </a:pPr>
            <a:r>
              <a:rPr lang="en-US" sz="2700" dirty="0">
                <a:solidFill>
                  <a:srgbClr val="FF0000"/>
                </a:solidFill>
              </a:rPr>
              <a:t>$8.09</a:t>
            </a:r>
          </a:p>
        </p:txBody>
      </p:sp>
      <p:sp>
        <p:nvSpPr>
          <p:cNvPr id="207888" name="Text Box 16"/>
          <p:cNvSpPr txBox="1">
            <a:spLocks noChangeArrowheads="1"/>
          </p:cNvSpPr>
          <p:nvPr/>
        </p:nvSpPr>
        <p:spPr bwMode="auto">
          <a:xfrm>
            <a:off x="5922963" y="5230813"/>
            <a:ext cx="871537" cy="390525"/>
          </a:xfrm>
          <a:prstGeom prst="rect">
            <a:avLst/>
          </a:prstGeom>
          <a:noFill/>
          <a:ln w="9525">
            <a:noFill/>
            <a:miter lim="800000"/>
            <a:headEnd/>
            <a:tailEnd/>
          </a:ln>
        </p:spPr>
        <p:txBody>
          <a:bodyPr lIns="0" tIns="0" rIns="0" bIns="0" anchor="ctr" anchorCtr="1">
            <a:prstTxWarp prst="textNoShape">
              <a:avLst/>
            </a:prstTxWarp>
            <a:spAutoFit/>
          </a:bodyPr>
          <a:lstStyle/>
          <a:p>
            <a:pPr algn="ctr">
              <a:lnSpc>
                <a:spcPct val="95000"/>
              </a:lnSpc>
              <a:spcBef>
                <a:spcPct val="50000"/>
              </a:spcBef>
            </a:pPr>
            <a:r>
              <a:rPr lang="en-US" sz="2700"/>
              <a:t>$1.15</a:t>
            </a:r>
          </a:p>
        </p:txBody>
      </p:sp>
      <p:grpSp>
        <p:nvGrpSpPr>
          <p:cNvPr id="3" name="Group 17"/>
          <p:cNvGrpSpPr>
            <a:grpSpLocks/>
          </p:cNvGrpSpPr>
          <p:nvPr/>
        </p:nvGrpSpPr>
        <p:grpSpPr bwMode="auto">
          <a:xfrm>
            <a:off x="7253288" y="5005388"/>
            <a:ext cx="893762" cy="835025"/>
            <a:chOff x="3347" y="874"/>
            <a:chExt cx="1805" cy="696"/>
          </a:xfrm>
        </p:grpSpPr>
        <p:sp>
          <p:nvSpPr>
            <p:cNvPr id="52241" name="Text Box 18"/>
            <p:cNvSpPr txBox="1">
              <a:spLocks noChangeArrowheads="1"/>
            </p:cNvSpPr>
            <p:nvPr/>
          </p:nvSpPr>
          <p:spPr bwMode="auto">
            <a:xfrm>
              <a:off x="3373" y="874"/>
              <a:ext cx="1737" cy="343"/>
            </a:xfrm>
            <a:prstGeom prst="rect">
              <a:avLst/>
            </a:prstGeom>
            <a:noFill/>
            <a:ln w="9525">
              <a:noFill/>
              <a:miter lim="800000"/>
              <a:headEnd/>
              <a:tailEnd/>
            </a:ln>
          </p:spPr>
          <p:txBody>
            <a:bodyPr lIns="0" tIns="0" rIns="0" bIns="0" anchor="ctr" anchorCtr="1">
              <a:prstTxWarp prst="textNoShape">
                <a:avLst/>
              </a:prstTxWarp>
              <a:spAutoFit/>
            </a:bodyPr>
            <a:lstStyle/>
            <a:p>
              <a:pPr algn="ctr">
                <a:spcBef>
                  <a:spcPct val="50000"/>
                </a:spcBef>
              </a:pPr>
              <a:r>
                <a:rPr lang="en-US" sz="2700"/>
                <a:t>220.3</a:t>
              </a:r>
            </a:p>
          </p:txBody>
        </p:sp>
        <p:sp>
          <p:nvSpPr>
            <p:cNvPr id="52242" name="Text Box 19"/>
            <p:cNvSpPr txBox="1">
              <a:spLocks noChangeArrowheads="1"/>
            </p:cNvSpPr>
            <p:nvPr/>
          </p:nvSpPr>
          <p:spPr bwMode="auto">
            <a:xfrm>
              <a:off x="3347" y="1227"/>
              <a:ext cx="1805" cy="343"/>
            </a:xfrm>
            <a:prstGeom prst="rect">
              <a:avLst/>
            </a:prstGeom>
            <a:noFill/>
            <a:ln w="9525">
              <a:noFill/>
              <a:miter lim="800000"/>
              <a:headEnd/>
              <a:tailEnd/>
            </a:ln>
          </p:spPr>
          <p:txBody>
            <a:bodyPr lIns="0" tIns="0" rIns="0" bIns="0" anchor="ctr" anchorCtr="1">
              <a:prstTxWarp prst="textNoShape">
                <a:avLst/>
              </a:prstTxWarp>
              <a:spAutoFit/>
            </a:bodyPr>
            <a:lstStyle/>
            <a:p>
              <a:pPr algn="ctr">
                <a:spcBef>
                  <a:spcPct val="50000"/>
                </a:spcBef>
              </a:pPr>
              <a:r>
                <a:rPr lang="en-US" sz="2700"/>
                <a:t>31.3</a:t>
              </a:r>
              <a:endParaRPr lang="en-US" sz="2700" b="1" i="1"/>
            </a:p>
          </p:txBody>
        </p:sp>
        <p:sp>
          <p:nvSpPr>
            <p:cNvPr id="52243" name="Line 20"/>
            <p:cNvSpPr>
              <a:spLocks noChangeShapeType="1"/>
            </p:cNvSpPr>
            <p:nvPr/>
          </p:nvSpPr>
          <p:spPr bwMode="auto">
            <a:xfrm>
              <a:off x="3356" y="1226"/>
              <a:ext cx="1786"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07893" name="Text Box 21"/>
          <p:cNvSpPr txBox="1">
            <a:spLocks noChangeArrowheads="1"/>
          </p:cNvSpPr>
          <p:nvPr/>
        </p:nvSpPr>
        <p:spPr bwMode="auto">
          <a:xfrm>
            <a:off x="5427663" y="5233988"/>
            <a:ext cx="342900" cy="381000"/>
          </a:xfrm>
          <a:prstGeom prst="rect">
            <a:avLst/>
          </a:prstGeom>
          <a:noFill/>
          <a:ln w="9525">
            <a:noFill/>
            <a:miter lim="800000"/>
            <a:headEnd/>
            <a:tailEnd/>
          </a:ln>
        </p:spPr>
        <p:txBody>
          <a:bodyPr lIns="0" tIns="0" rIns="0" bIns="0" anchor="ctr" anchorCtr="1">
            <a:prstTxWarp prst="textNoShape">
              <a:avLst/>
            </a:prstTxWarp>
            <a:spAutoFit/>
          </a:bodyPr>
          <a:lstStyle/>
          <a:p>
            <a:pPr>
              <a:spcBef>
                <a:spcPct val="50000"/>
              </a:spcBef>
            </a:pPr>
            <a:r>
              <a:rPr lang="en-US" sz="2500"/>
              <a:t>=</a:t>
            </a:r>
          </a:p>
        </p:txBody>
      </p:sp>
      <p:sp>
        <p:nvSpPr>
          <p:cNvPr id="207894" name="Text Box 22"/>
          <p:cNvSpPr txBox="1">
            <a:spLocks noChangeArrowheads="1"/>
          </p:cNvSpPr>
          <p:nvPr/>
        </p:nvSpPr>
        <p:spPr bwMode="auto">
          <a:xfrm>
            <a:off x="6827838" y="5200650"/>
            <a:ext cx="342900" cy="381000"/>
          </a:xfrm>
          <a:prstGeom prst="rect">
            <a:avLst/>
          </a:prstGeom>
          <a:noFill/>
          <a:ln w="9525">
            <a:noFill/>
            <a:miter lim="800000"/>
            <a:headEnd/>
            <a:tailEnd/>
          </a:ln>
        </p:spPr>
        <p:txBody>
          <a:bodyPr lIns="0" tIns="0" rIns="0" bIns="0" anchor="ctr" anchorCtr="1">
            <a:prstTxWarp prst="textNoShape">
              <a:avLst/>
            </a:prstTxWarp>
            <a:spAutoFit/>
          </a:bodyPr>
          <a:lstStyle/>
          <a:p>
            <a:pPr>
              <a:spcBef>
                <a:spcPct val="50000"/>
              </a:spcBef>
            </a:pPr>
            <a:r>
              <a:rPr lang="en-US" sz="2500"/>
              <a:t>x</a:t>
            </a:r>
          </a:p>
        </p:txBody>
      </p:sp>
      <p:sp>
        <p:nvSpPr>
          <p:cNvPr id="207895" name="Text Box 23"/>
          <p:cNvSpPr txBox="1">
            <a:spLocks noChangeArrowheads="1"/>
          </p:cNvSpPr>
          <p:nvPr/>
        </p:nvSpPr>
        <p:spPr bwMode="auto">
          <a:xfrm>
            <a:off x="487363" y="4906963"/>
            <a:ext cx="3763962" cy="1292225"/>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sz="2500" i="1" dirty="0">
                <a:solidFill>
                  <a:srgbClr val="CC0000"/>
                </a:solidFill>
              </a:rPr>
              <a:t>The minimum wage </a:t>
            </a:r>
            <a:br>
              <a:rPr lang="en-US" sz="2500" i="1" dirty="0">
                <a:solidFill>
                  <a:srgbClr val="CC0000"/>
                </a:solidFill>
              </a:rPr>
            </a:br>
            <a:r>
              <a:rPr lang="en-US" sz="2500" i="1" dirty="0">
                <a:solidFill>
                  <a:srgbClr val="CC0000"/>
                </a:solidFill>
              </a:rPr>
              <a:t>in 1964 was $8.09 </a:t>
            </a:r>
            <a:br>
              <a:rPr lang="en-US" sz="2500" i="1" dirty="0">
                <a:solidFill>
                  <a:srgbClr val="CC0000"/>
                </a:solidFill>
              </a:rPr>
            </a:br>
            <a:r>
              <a:rPr lang="en-US" sz="2500" i="1" dirty="0">
                <a:solidFill>
                  <a:srgbClr val="CC0000"/>
                </a:solidFill>
              </a:rPr>
              <a:t>in today’s (</a:t>
            </a:r>
            <a:r>
              <a:rPr lang="en-US" sz="2500" i="1" dirty="0" smtClean="0">
                <a:solidFill>
                  <a:srgbClr val="CC0000"/>
                </a:solidFill>
              </a:rPr>
              <a:t>2014) </a:t>
            </a:r>
            <a:r>
              <a:rPr lang="en-US" sz="2500" i="1" dirty="0">
                <a:solidFill>
                  <a:srgbClr val="CC0000"/>
                </a:solidFill>
              </a:rPr>
              <a:t>dollars.</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Effect transition="in" filter="wipe(left)">
                                      <p:cBhvr>
                                        <p:cTn id="7" dur="500"/>
                                        <p:tgtEl>
                                          <p:spTgt spid="20787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7875">
                                            <p:txEl>
                                              <p:pRg st="1" end="1"/>
                                            </p:txEl>
                                          </p:spTgt>
                                        </p:tgtEl>
                                        <p:attrNameLst>
                                          <p:attrName>style.visibility</p:attrName>
                                        </p:attrNameLst>
                                      </p:cBhvr>
                                      <p:to>
                                        <p:strVal val="visible"/>
                                      </p:to>
                                    </p:set>
                                    <p:animEffect transition="in" filter="wipe(left)">
                                      <p:cBhvr>
                                        <p:cTn id="11" dur="500"/>
                                        <p:tgtEl>
                                          <p:spTgt spid="207875">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7875">
                                            <p:txEl>
                                              <p:pRg st="2" end="2"/>
                                            </p:txEl>
                                          </p:spTgt>
                                        </p:tgtEl>
                                        <p:attrNameLst>
                                          <p:attrName>style.visibility</p:attrName>
                                        </p:attrNameLst>
                                      </p:cBhvr>
                                      <p:to>
                                        <p:strVal val="visible"/>
                                      </p:to>
                                    </p:set>
                                    <p:animEffect transition="in" filter="wipe(left)">
                                      <p:cBhvr>
                                        <p:cTn id="16" dur="500"/>
                                        <p:tgtEl>
                                          <p:spTgt spid="20787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7875">
                                            <p:txEl>
                                              <p:pRg st="3" end="3"/>
                                            </p:txEl>
                                          </p:spTgt>
                                        </p:tgtEl>
                                        <p:attrNameLst>
                                          <p:attrName>style.visibility</p:attrName>
                                        </p:attrNameLst>
                                      </p:cBhvr>
                                      <p:to>
                                        <p:strVal val="visible"/>
                                      </p:to>
                                    </p:set>
                                    <p:animEffect transition="in" filter="wipe(left)">
                                      <p:cBhvr>
                                        <p:cTn id="21" dur="500"/>
                                        <p:tgtEl>
                                          <p:spTgt spid="207875">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7888"/>
                                        </p:tgtEl>
                                        <p:attrNameLst>
                                          <p:attrName>style.visibility</p:attrName>
                                        </p:attrNameLst>
                                      </p:cBhvr>
                                      <p:to>
                                        <p:strVal val="visible"/>
                                      </p:to>
                                    </p:set>
                                    <p:animEffect transition="in" filter="fade">
                                      <p:cBhvr>
                                        <p:cTn id="26" dur="500"/>
                                        <p:tgtEl>
                                          <p:spTgt spid="207888"/>
                                        </p:tgtEl>
                                      </p:cBhvr>
                                    </p:animEffect>
                                  </p:childTnLst>
                                </p:cTn>
                              </p:par>
                            </p:childTnLst>
                          </p:cTn>
                        </p:par>
                        <p:par>
                          <p:cTn id="27" fill="hold" nodeType="afterGroup">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207894"/>
                                        </p:tgtEl>
                                        <p:attrNameLst>
                                          <p:attrName>style.visibility</p:attrName>
                                        </p:attrNameLst>
                                      </p:cBhvr>
                                      <p:to>
                                        <p:strVal val="visible"/>
                                      </p:to>
                                    </p:set>
                                    <p:animEffect transition="in" filter="fade">
                                      <p:cBhvr>
                                        <p:cTn id="30" dur="500"/>
                                        <p:tgtEl>
                                          <p:spTgt spid="207894"/>
                                        </p:tgtEl>
                                      </p:cBhvr>
                                    </p:animEffect>
                                  </p:childTnLst>
                                </p:cTn>
                              </p:par>
                            </p:childTnLst>
                          </p:cTn>
                        </p:par>
                        <p:par>
                          <p:cTn id="31" fill="hold" nodeType="afterGroup">
                            <p:stCondLst>
                              <p:cond delay="1000"/>
                            </p:stCondLst>
                            <p:childTnLst>
                              <p:par>
                                <p:cTn id="32" presetID="10" presetClass="entr" presetSubtype="0"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par>
                          <p:cTn id="35" fill="hold" nodeType="afterGroup">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207893"/>
                                        </p:tgtEl>
                                        <p:attrNameLst>
                                          <p:attrName>style.visibility</p:attrName>
                                        </p:attrNameLst>
                                      </p:cBhvr>
                                      <p:to>
                                        <p:strVal val="visible"/>
                                      </p:to>
                                    </p:set>
                                    <p:animEffect transition="in" filter="fade">
                                      <p:cBhvr>
                                        <p:cTn id="38" dur="500"/>
                                        <p:tgtEl>
                                          <p:spTgt spid="207893"/>
                                        </p:tgtEl>
                                      </p:cBhvr>
                                    </p:animEffect>
                                  </p:childTnLst>
                                </p:cTn>
                              </p:par>
                            </p:childTnLst>
                          </p:cTn>
                        </p:par>
                        <p:par>
                          <p:cTn id="39" fill="hold" nodeType="afterGroup">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207887"/>
                                        </p:tgtEl>
                                        <p:attrNameLst>
                                          <p:attrName>style.visibility</p:attrName>
                                        </p:attrNameLst>
                                      </p:cBhvr>
                                      <p:to>
                                        <p:strVal val="visible"/>
                                      </p:to>
                                    </p:set>
                                    <p:animEffect transition="in" filter="fade">
                                      <p:cBhvr>
                                        <p:cTn id="42" dur="500"/>
                                        <p:tgtEl>
                                          <p:spTgt spid="207887"/>
                                        </p:tgtEl>
                                      </p:cBhvr>
                                    </p:animEffect>
                                  </p:childTnLst>
                                </p:cTn>
                              </p:par>
                            </p:childTnLst>
                          </p:cTn>
                        </p:par>
                        <p:par>
                          <p:cTn id="43" fill="hold" nodeType="afterGroup">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207895"/>
                                        </p:tgtEl>
                                        <p:attrNameLst>
                                          <p:attrName>style.visibility</p:attrName>
                                        </p:attrNameLst>
                                      </p:cBhvr>
                                      <p:to>
                                        <p:strVal val="visible"/>
                                      </p:to>
                                    </p:set>
                                    <p:animEffect transition="in" filter="fade">
                                      <p:cBhvr>
                                        <p:cTn id="46" dur="500"/>
                                        <p:tgtEl>
                                          <p:spTgt spid="20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bldLvl="4"/>
      <p:bldP spid="207887" grpId="0"/>
      <p:bldP spid="207888" grpId="0"/>
      <p:bldP spid="207893" grpId="0"/>
      <p:bldP spid="207894" grpId="0"/>
      <p:bldP spid="20789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idx="4294967295"/>
          </p:nvPr>
        </p:nvSpPr>
        <p:spPr>
          <a:xfrm>
            <a:off x="22225" y="376238"/>
            <a:ext cx="9144000" cy="692150"/>
          </a:xfrm>
        </p:spPr>
        <p:txBody>
          <a:bodyPr rtlCol="0">
            <a:normAutofit fontScale="90000"/>
          </a:bodyPr>
          <a:lstStyle/>
          <a:p>
            <a:pPr algn="ctr" eaLnBrk="1" fontAlgn="auto" hangingPunct="1">
              <a:lnSpc>
                <a:spcPct val="105000"/>
              </a:lnSpc>
              <a:spcAft>
                <a:spcPts val="0"/>
              </a:spcAft>
              <a:defRPr/>
            </a:pPr>
            <a:r>
              <a:rPr lang="en-US" sz="3000" dirty="0" smtClean="0"/>
              <a:t>Correcting Variables for Inflation:</a:t>
            </a:r>
            <a:br>
              <a:rPr lang="en-US" sz="3000" dirty="0" smtClean="0"/>
            </a:br>
            <a:r>
              <a:rPr lang="en-US" sz="3000" dirty="0" smtClean="0">
                <a:solidFill>
                  <a:srgbClr val="CC0000"/>
                </a:solidFill>
              </a:rPr>
              <a:t>Comparing Dollar Figures from Different Times</a:t>
            </a:r>
          </a:p>
        </p:txBody>
      </p:sp>
      <p:sp>
        <p:nvSpPr>
          <p:cNvPr id="29701" name="Rectangle 3"/>
          <p:cNvSpPr>
            <a:spLocks noGrp="1" noChangeArrowheads="1"/>
          </p:cNvSpPr>
          <p:nvPr>
            <p:ph type="body" idx="4294967295"/>
          </p:nvPr>
        </p:nvSpPr>
        <p:spPr>
          <a:xfrm>
            <a:off x="373063" y="1319213"/>
            <a:ext cx="8313737" cy="5091112"/>
          </a:xfrm>
        </p:spPr>
        <p:txBody>
          <a:bodyPr/>
          <a:lstStyle/>
          <a:p>
            <a:pPr eaLnBrk="1" hangingPunct="1"/>
            <a:r>
              <a:rPr lang="en-US" sz="2700" dirty="0" smtClean="0"/>
              <a:t>Researchers, business analysts, and policymakers often use this technique to convert a time series of current-dollar (nominal) figures into constant-dollar (real) figures.  </a:t>
            </a:r>
          </a:p>
          <a:p>
            <a:pPr eaLnBrk="1" hangingPunct="1"/>
            <a:r>
              <a:rPr lang="en-US" sz="2700" dirty="0" smtClean="0"/>
              <a:t>They can then see how a variable has changed over time after correcting for inflation. </a:t>
            </a:r>
          </a:p>
          <a:p>
            <a:pPr eaLnBrk="1" hangingPunct="1"/>
            <a:r>
              <a:rPr lang="en-US" sz="2700" dirty="0" smtClean="0"/>
              <a:t>Example:  the minimum wage, from December 1964 to December 2014…</a:t>
            </a:r>
          </a:p>
        </p:txBody>
      </p:sp>
      <p:sp>
        <p:nvSpPr>
          <p:cNvPr id="54275" name="FlagCount" hidden="1">
            <a:hlinkClick r:id="rId4" action="ppaction://hlinkfile"/>
          </p:cNvPr>
          <p:cNvSpPr>
            <a:spLocks noChangeArrowheads="1"/>
          </p:cNvSpPr>
          <p:nvPr/>
        </p:nvSpPr>
        <p:spPr bwMode="auto">
          <a:xfrm>
            <a:off x="8255000" y="3429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wipe(left)">
                                      <p:cBhvr>
                                        <p:cTn id="17" dur="500"/>
                                        <p:tgtEl>
                                          <p:spTgt spid="297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0" y="252413"/>
            <a:ext cx="9144000" cy="681037"/>
          </a:xfrm>
        </p:spPr>
        <p:txBody>
          <a:bodyPr rtlCol="0">
            <a:normAutofit fontScale="90000"/>
          </a:bodyPr>
          <a:lstStyle/>
          <a:p>
            <a:pPr algn="ctr" eaLnBrk="1" fontAlgn="auto" hangingPunct="1">
              <a:spcAft>
                <a:spcPts val="0"/>
              </a:spcAft>
              <a:defRPr/>
            </a:pPr>
            <a:r>
              <a:rPr lang="en-US" sz="3000" dirty="0" smtClean="0"/>
              <a:t>The U.S. Minimum Wage in Current Dollars</a:t>
            </a:r>
            <a:br>
              <a:rPr lang="en-US" sz="3000" dirty="0" smtClean="0"/>
            </a:br>
            <a:r>
              <a:rPr lang="en-US" sz="3000" dirty="0" smtClean="0"/>
              <a:t>and Today’s Dollars, </a:t>
            </a:r>
            <a:r>
              <a:rPr lang="en-US" sz="2600" dirty="0" smtClean="0"/>
              <a:t>1960–2010</a:t>
            </a:r>
          </a:p>
        </p:txBody>
      </p:sp>
      <p:graphicFrame>
        <p:nvGraphicFramePr>
          <p:cNvPr id="10" name="Chart 9"/>
          <p:cNvGraphicFramePr>
            <a:graphicFrameLocks noGrp="1"/>
          </p:cNvGraphicFramePr>
          <p:nvPr/>
        </p:nvGraphicFramePr>
        <p:xfrm>
          <a:off x="551793" y="993228"/>
          <a:ext cx="8592207" cy="5864772"/>
        </p:xfrm>
        <a:graphic>
          <a:graphicData uri="http://schemas.openxmlformats.org/drawingml/2006/chart">
            <c:chart xmlns:c="http://schemas.openxmlformats.org/drawingml/2006/chart" xmlns:r="http://schemas.openxmlformats.org/officeDocument/2006/relationships" r:id="rId3"/>
          </a:graphicData>
        </a:graphic>
      </p:graphicFrame>
      <p:sp>
        <p:nvSpPr>
          <p:cNvPr id="56324" name="TextBox 10"/>
          <p:cNvSpPr txBox="1">
            <a:spLocks noChangeArrowheads="1"/>
          </p:cNvSpPr>
          <p:nvPr/>
        </p:nvSpPr>
        <p:spPr bwMode="auto">
          <a:xfrm rot="-5400000">
            <a:off x="-1747837" y="3306763"/>
            <a:ext cx="4319587" cy="427037"/>
          </a:xfrm>
          <a:prstGeom prst="rect">
            <a:avLst/>
          </a:prstGeom>
          <a:noFill/>
          <a:ln w="9525">
            <a:noFill/>
            <a:miter lim="800000"/>
            <a:headEnd/>
            <a:tailEnd/>
          </a:ln>
        </p:spPr>
        <p:txBody>
          <a:bodyPr>
            <a:prstTxWarp prst="textNoShape">
              <a:avLst/>
            </a:prstTxWarp>
            <a:spAutoFit/>
          </a:bodyPr>
          <a:lstStyle/>
          <a:p>
            <a:pPr algn="ctr"/>
            <a:r>
              <a:rPr lang="en-US" sz="2200" b="1"/>
              <a:t>Dollars per hour</a:t>
            </a:r>
          </a:p>
        </p:txBody>
      </p:sp>
      <p:grpSp>
        <p:nvGrpSpPr>
          <p:cNvPr id="2" name="Group 45"/>
          <p:cNvGrpSpPr>
            <a:grpSpLocks/>
          </p:cNvGrpSpPr>
          <p:nvPr/>
        </p:nvGrpSpPr>
        <p:grpSpPr bwMode="auto">
          <a:xfrm>
            <a:off x="3076575" y="1462088"/>
            <a:ext cx="2232025" cy="842962"/>
            <a:chOff x="3471" y="958"/>
            <a:chExt cx="1406" cy="531"/>
          </a:xfrm>
        </p:grpSpPr>
        <p:sp>
          <p:nvSpPr>
            <p:cNvPr id="56329" name="Text Box 41"/>
            <p:cNvSpPr txBox="1">
              <a:spLocks noChangeArrowheads="1"/>
            </p:cNvSpPr>
            <p:nvPr/>
          </p:nvSpPr>
          <p:spPr bwMode="auto">
            <a:xfrm>
              <a:off x="3628" y="958"/>
              <a:ext cx="1249"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solidFill>
                    <a:srgbClr val="000000"/>
                  </a:solidFill>
                </a:rPr>
                <a:t>2010 dollars</a:t>
              </a:r>
            </a:p>
          </p:txBody>
        </p:sp>
        <p:sp>
          <p:nvSpPr>
            <p:cNvPr id="56330" name="Line 43"/>
            <p:cNvSpPr>
              <a:spLocks noChangeShapeType="1"/>
            </p:cNvSpPr>
            <p:nvPr/>
          </p:nvSpPr>
          <p:spPr bwMode="auto">
            <a:xfrm flipV="1">
              <a:off x="3471" y="1174"/>
              <a:ext cx="217" cy="315"/>
            </a:xfrm>
            <a:prstGeom prst="line">
              <a:avLst/>
            </a:prstGeom>
            <a:noFill/>
            <a:ln w="9525">
              <a:solidFill>
                <a:schemeClr val="tx1"/>
              </a:solidFill>
              <a:round/>
              <a:headEnd/>
              <a:tailEnd/>
            </a:ln>
          </p:spPr>
          <p:txBody>
            <a:bodyPr>
              <a:prstTxWarp prst="textNoShape">
                <a:avLst/>
              </a:prstTxWarp>
            </a:bodyPr>
            <a:lstStyle/>
            <a:p>
              <a:endParaRPr lang="en-US"/>
            </a:p>
          </p:txBody>
        </p:sp>
      </p:grpSp>
      <p:grpSp>
        <p:nvGrpSpPr>
          <p:cNvPr id="3" name="Group 44"/>
          <p:cNvGrpSpPr>
            <a:grpSpLocks/>
          </p:cNvGrpSpPr>
          <p:nvPr/>
        </p:nvGrpSpPr>
        <p:grpSpPr bwMode="auto">
          <a:xfrm>
            <a:off x="4200525" y="5208588"/>
            <a:ext cx="2535238" cy="677862"/>
            <a:chOff x="3486" y="2902"/>
            <a:chExt cx="1597" cy="427"/>
          </a:xfrm>
        </p:grpSpPr>
        <p:sp>
          <p:nvSpPr>
            <p:cNvPr id="56327" name="Text Box 40"/>
            <p:cNvSpPr txBox="1">
              <a:spLocks noChangeArrowheads="1"/>
            </p:cNvSpPr>
            <p:nvPr/>
          </p:nvSpPr>
          <p:spPr bwMode="auto">
            <a:xfrm>
              <a:off x="3713" y="3041"/>
              <a:ext cx="1370" cy="288"/>
            </a:xfrm>
            <a:prstGeom prst="rect">
              <a:avLst/>
            </a:prstGeom>
            <a:noFill/>
            <a:ln w="9525">
              <a:noFill/>
              <a:miter lim="800000"/>
              <a:headEnd/>
              <a:tailEnd/>
            </a:ln>
          </p:spPr>
          <p:txBody>
            <a:bodyPr>
              <a:prstTxWarp prst="textNoShape">
                <a:avLst/>
              </a:prstTxWarp>
              <a:spAutoFit/>
            </a:bodyPr>
            <a:lstStyle/>
            <a:p>
              <a:pPr algn="ctr">
                <a:spcBef>
                  <a:spcPct val="50000"/>
                </a:spcBef>
              </a:pPr>
              <a:r>
                <a:rPr lang="en-US" i="1">
                  <a:solidFill>
                    <a:srgbClr val="000000"/>
                  </a:solidFill>
                </a:rPr>
                <a:t>current dollars</a:t>
              </a:r>
            </a:p>
          </p:txBody>
        </p:sp>
        <p:sp>
          <p:nvSpPr>
            <p:cNvPr id="56328" name="Line 42"/>
            <p:cNvSpPr>
              <a:spLocks noChangeShapeType="1"/>
            </p:cNvSpPr>
            <p:nvPr/>
          </p:nvSpPr>
          <p:spPr bwMode="auto">
            <a:xfrm flipH="1" flipV="1">
              <a:off x="3486" y="2902"/>
              <a:ext cx="277" cy="225"/>
            </a:xfrm>
            <a:prstGeom prst="line">
              <a:avLst/>
            </a:prstGeom>
            <a:noFill/>
            <a:ln w="9525">
              <a:solidFill>
                <a:schemeClr val="tx1"/>
              </a:solidFill>
              <a:round/>
              <a:headEnd/>
              <a:tailEnd/>
            </a:ln>
          </p:spPr>
          <p:txBody>
            <a:bodyPr>
              <a:prstTxWarp prst="textNoShape">
                <a:avLst/>
              </a:prstTxWarp>
            </a:bodyP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7" dur="500"/>
                                        <p:tgtEl>
                                          <p:spTgt spid="10">
                                            <p:graphicEl>
                                              <a:chart seriesIdx="0" categoryIdx="-4" bldStep="series"/>
                                            </p:graphic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trips(downRigh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16" dur="500"/>
                                        <p:tgtEl>
                                          <p:spTgt spid="10">
                                            <p:graphicEl>
                                              <a:chart seriesIdx="1" categoryIdx="-4" bldStep="series"/>
                                            </p:graphicEl>
                                          </p:spTgt>
                                        </p:tgtEl>
                                      </p:cBhvr>
                                    </p:animEffect>
                                  </p:childTnLst>
                                </p:cTn>
                              </p:par>
                            </p:childTnLst>
                          </p:cTn>
                        </p:par>
                        <p:par>
                          <p:cTn id="17" fill="hold">
                            <p:stCondLst>
                              <p:cond delay="500"/>
                            </p:stCondLst>
                            <p:childTnLst>
                              <p:par>
                                <p:cTn id="18" presetID="18" presetClass="entr" presetSubtype="3"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trips(upRight)">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animBg="0"/>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22225" y="363538"/>
            <a:ext cx="9144000" cy="692150"/>
          </a:xfrm>
        </p:spPr>
        <p:txBody>
          <a:bodyPr rtlCol="0">
            <a:normAutofit fontScale="90000"/>
          </a:bodyPr>
          <a:lstStyle/>
          <a:p>
            <a:pPr algn="ctr" eaLnBrk="1" fontAlgn="auto" hangingPunct="1">
              <a:lnSpc>
                <a:spcPct val="105000"/>
              </a:lnSpc>
              <a:spcAft>
                <a:spcPts val="0"/>
              </a:spcAft>
              <a:defRPr/>
            </a:pPr>
            <a:r>
              <a:rPr lang="en-US" sz="3000" dirty="0" smtClean="0"/>
              <a:t>Correcting Variables for Inflation:</a:t>
            </a:r>
            <a:br>
              <a:rPr lang="en-US" sz="3000" dirty="0" smtClean="0"/>
            </a:br>
            <a:r>
              <a:rPr lang="en-US" sz="3000" dirty="0" smtClean="0">
                <a:solidFill>
                  <a:srgbClr val="CC0000"/>
                </a:solidFill>
              </a:rPr>
              <a:t>Indexation</a:t>
            </a:r>
          </a:p>
        </p:txBody>
      </p:sp>
      <p:sp>
        <p:nvSpPr>
          <p:cNvPr id="89091" name="Rectangle 3"/>
          <p:cNvSpPr>
            <a:spLocks noGrp="1" noChangeArrowheads="1"/>
          </p:cNvSpPr>
          <p:nvPr>
            <p:ph type="body" idx="4294967295"/>
          </p:nvPr>
        </p:nvSpPr>
        <p:spPr>
          <a:xfrm>
            <a:off x="481013" y="3189288"/>
            <a:ext cx="8229600" cy="3021012"/>
          </a:xfrm>
        </p:spPr>
        <p:txBody>
          <a:bodyPr/>
          <a:lstStyle/>
          <a:p>
            <a:pPr marL="0" indent="0" eaLnBrk="1" hangingPunct="1">
              <a:spcBef>
                <a:spcPct val="25000"/>
              </a:spcBef>
              <a:buFont typeface="Wingdings" charset="2"/>
              <a:buNone/>
            </a:pPr>
            <a:r>
              <a:rPr lang="en-US" dirty="0" smtClean="0"/>
              <a:t>For example, in the U.S. the increase in the CPI automatically determines:</a:t>
            </a:r>
          </a:p>
          <a:p>
            <a:pPr marL="403225" lvl="1" indent="-287338" eaLnBrk="1" hangingPunct="1">
              <a:spcBef>
                <a:spcPct val="25000"/>
              </a:spcBef>
              <a:buClr>
                <a:srgbClr val="339966"/>
              </a:buClr>
            </a:pPr>
            <a:r>
              <a:rPr lang="en-US" sz="2800" dirty="0" smtClean="0"/>
              <a:t>the COLA in many multi-year labor contracts.</a:t>
            </a:r>
          </a:p>
          <a:p>
            <a:pPr marL="403225" lvl="1" indent="-287338" eaLnBrk="1" hangingPunct="1">
              <a:spcBef>
                <a:spcPct val="25000"/>
              </a:spcBef>
              <a:buClr>
                <a:srgbClr val="339966"/>
              </a:buClr>
            </a:pPr>
            <a:r>
              <a:rPr lang="en-US" sz="2800" dirty="0" smtClean="0"/>
              <a:t>adjustments in Social Security payments and federal income tax brackets.</a:t>
            </a:r>
          </a:p>
        </p:txBody>
      </p:sp>
      <p:sp>
        <p:nvSpPr>
          <p:cNvPr id="89092" name="Text Box 4"/>
          <p:cNvSpPr txBox="1">
            <a:spLocks noChangeArrowheads="1"/>
          </p:cNvSpPr>
          <p:nvPr/>
        </p:nvSpPr>
        <p:spPr bwMode="auto">
          <a:xfrm>
            <a:off x="801688" y="1401763"/>
            <a:ext cx="7615237" cy="1568450"/>
          </a:xfrm>
          <a:prstGeom prst="rect">
            <a:avLst/>
          </a:prstGeom>
          <a:solidFill>
            <a:srgbClr val="FFCCCC"/>
          </a:solidFill>
          <a:ln w="9525">
            <a:noFill/>
            <a:miter lim="800000"/>
            <a:headEnd/>
            <a:tailEnd/>
          </a:ln>
          <a:effectLst>
            <a:outerShdw blurRad="25400" dist="76200" dir="2700000" algn="tl" rotWithShape="0">
              <a:prstClr val="black">
                <a:alpha val="40000"/>
              </a:prstClr>
            </a:outerShdw>
          </a:effectLst>
        </p:spPr>
        <p:txBody>
          <a:bodyPr/>
          <a:lstStyle/>
          <a:p>
            <a:pPr algn="ctr" fontAlgn="auto">
              <a:spcBef>
                <a:spcPct val="50000"/>
              </a:spcBef>
              <a:spcAft>
                <a:spcPts val="0"/>
              </a:spcAft>
              <a:defRPr/>
            </a:pPr>
            <a:r>
              <a:rPr lang="en-US" sz="2900" dirty="0">
                <a:latin typeface="+mn-lt"/>
                <a:ea typeface="+mn-ea"/>
                <a:cs typeface="Arial" charset="0"/>
              </a:rPr>
              <a:t>A dollar amount is </a:t>
            </a:r>
            <a:r>
              <a:rPr lang="en-US" sz="2900" b="1" dirty="0">
                <a:solidFill>
                  <a:srgbClr val="FF0000"/>
                </a:solidFill>
                <a:latin typeface="+mn-lt"/>
                <a:ea typeface="+mn-ea"/>
                <a:cs typeface="Arial" charset="0"/>
              </a:rPr>
              <a:t>indexed</a:t>
            </a:r>
            <a:r>
              <a:rPr lang="en-US" sz="2900" dirty="0">
                <a:latin typeface="+mn-lt"/>
                <a:ea typeface="+mn-ea"/>
                <a:cs typeface="Arial" charset="0"/>
              </a:rPr>
              <a:t> for inflation </a:t>
            </a:r>
            <a:br>
              <a:rPr lang="en-US" sz="2900" dirty="0">
                <a:latin typeface="+mn-lt"/>
                <a:ea typeface="+mn-ea"/>
                <a:cs typeface="Arial" charset="0"/>
              </a:rPr>
            </a:br>
            <a:r>
              <a:rPr lang="en-US" sz="2900" dirty="0">
                <a:latin typeface="+mn-lt"/>
                <a:ea typeface="+mn-ea"/>
                <a:cs typeface="Arial" charset="0"/>
              </a:rPr>
              <a:t>if it is automatically corrected for inflation </a:t>
            </a:r>
            <a:br>
              <a:rPr lang="en-US" sz="2900" dirty="0">
                <a:latin typeface="+mn-lt"/>
                <a:ea typeface="+mn-ea"/>
                <a:cs typeface="Arial" charset="0"/>
              </a:rPr>
            </a:br>
            <a:r>
              <a:rPr lang="en-US" sz="2900" dirty="0">
                <a:latin typeface="+mn-lt"/>
                <a:ea typeface="+mn-ea"/>
                <a:cs typeface="Arial" charset="0"/>
              </a:rPr>
              <a:t>by law or in a contract.</a:t>
            </a:r>
          </a:p>
        </p:txBody>
      </p:sp>
      <p:sp>
        <p:nvSpPr>
          <p:cNvPr id="58372" name="FlagCount" hidden="1">
            <a:hlinkClick r:id="rId4" action="ppaction://hlinkfile"/>
          </p:cNvPr>
          <p:cNvSpPr>
            <a:spLocks noChangeArrowheads="1"/>
          </p:cNvSpPr>
          <p:nvPr/>
        </p:nvSpPr>
        <p:spPr bwMode="auto">
          <a:xfrm>
            <a:off x="8255000" y="3302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9092"/>
                                        </p:tgtEl>
                                        <p:attrNameLst>
                                          <p:attrName>style.visibility</p:attrName>
                                        </p:attrNameLst>
                                      </p:cBhvr>
                                      <p:to>
                                        <p:strVal val="visible"/>
                                      </p:to>
                                    </p:set>
                                    <p:animEffect transition="in" filter="fade">
                                      <p:cBhvr>
                                        <p:cTn id="7" dur="500"/>
                                        <p:tgtEl>
                                          <p:spTgt spid="890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wipe(left)">
                                      <p:cBhvr>
                                        <p:cTn id="12" dur="500"/>
                                        <p:tgtEl>
                                          <p:spTgt spid="890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9091">
                                            <p:txEl>
                                              <p:pRg st="1" end="1"/>
                                            </p:txEl>
                                          </p:spTgt>
                                        </p:tgtEl>
                                        <p:attrNameLst>
                                          <p:attrName>style.visibility</p:attrName>
                                        </p:attrNameLst>
                                      </p:cBhvr>
                                      <p:to>
                                        <p:strVal val="visible"/>
                                      </p:to>
                                    </p:set>
                                    <p:animEffect transition="in" filter="wipe(left)">
                                      <p:cBhvr>
                                        <p:cTn id="17" dur="500"/>
                                        <p:tgtEl>
                                          <p:spTgt spid="890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9091">
                                            <p:txEl>
                                              <p:pRg st="2" end="2"/>
                                            </p:txEl>
                                          </p:spTgt>
                                        </p:tgtEl>
                                        <p:attrNameLst>
                                          <p:attrName>style.visibility</p:attrName>
                                        </p:attrNameLst>
                                      </p:cBhvr>
                                      <p:to>
                                        <p:strVal val="visible"/>
                                      </p:to>
                                    </p:set>
                                    <p:animEffect transition="in" filter="wipe(left)">
                                      <p:cBhvr>
                                        <p:cTn id="22" dur="500"/>
                                        <p:tgtEl>
                                          <p:spTgt spid="89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bldLvl="5"/>
      <p:bldP spid="8909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idx="4294967295"/>
          </p:nvPr>
        </p:nvSpPr>
        <p:spPr>
          <a:xfrm>
            <a:off x="22225" y="296863"/>
            <a:ext cx="9144000" cy="833437"/>
          </a:xfrm>
        </p:spPr>
        <p:txBody>
          <a:bodyPr rtlCol="0">
            <a:normAutofit fontScale="90000"/>
          </a:bodyPr>
          <a:lstStyle/>
          <a:p>
            <a:pPr algn="ctr" eaLnBrk="1" fontAlgn="auto" hangingPunct="1">
              <a:lnSpc>
                <a:spcPct val="105000"/>
              </a:lnSpc>
              <a:spcAft>
                <a:spcPts val="0"/>
              </a:spcAft>
              <a:defRPr/>
            </a:pPr>
            <a:r>
              <a:rPr lang="en-US" sz="3000" dirty="0" smtClean="0"/>
              <a:t>Correcting Variables for Inflation:</a:t>
            </a:r>
            <a:br>
              <a:rPr lang="en-US" sz="3000" dirty="0" smtClean="0"/>
            </a:br>
            <a:r>
              <a:rPr lang="en-US" sz="3000" dirty="0" smtClean="0">
                <a:solidFill>
                  <a:srgbClr val="CC0000"/>
                </a:solidFill>
              </a:rPr>
              <a:t>Real vs. Nominal Interest Rates</a:t>
            </a:r>
          </a:p>
        </p:txBody>
      </p:sp>
      <p:sp>
        <p:nvSpPr>
          <p:cNvPr id="34821" name="Rectangle 3"/>
          <p:cNvSpPr>
            <a:spLocks noGrp="1" noChangeArrowheads="1"/>
          </p:cNvSpPr>
          <p:nvPr>
            <p:ph type="body" idx="4294967295"/>
          </p:nvPr>
        </p:nvSpPr>
        <p:spPr>
          <a:xfrm>
            <a:off x="457200" y="1249363"/>
            <a:ext cx="8229600" cy="5345112"/>
          </a:xfrm>
        </p:spPr>
        <p:txBody>
          <a:bodyPr/>
          <a:lstStyle/>
          <a:p>
            <a:pPr marL="0" indent="0" eaLnBrk="1" hangingPunct="1">
              <a:buFont typeface="Wingdings" charset="2"/>
              <a:buNone/>
            </a:pPr>
            <a:r>
              <a:rPr lang="en-US" dirty="0" smtClean="0"/>
              <a:t>The nominal interest rate: </a:t>
            </a:r>
          </a:p>
          <a:p>
            <a:pPr marL="400050" lvl="1" eaLnBrk="1" hangingPunct="1">
              <a:buClr>
                <a:srgbClr val="339966"/>
              </a:buClr>
            </a:pPr>
            <a:r>
              <a:rPr lang="en-US" dirty="0" smtClean="0"/>
              <a:t>the interest rate </a:t>
            </a:r>
            <a:r>
              <a:rPr lang="en-US" u="sng" dirty="0" smtClean="0"/>
              <a:t>not</a:t>
            </a:r>
            <a:r>
              <a:rPr lang="en-US" dirty="0" smtClean="0"/>
              <a:t> corrected for inflation.</a:t>
            </a:r>
          </a:p>
          <a:p>
            <a:pPr marL="400050" lvl="1" eaLnBrk="1" hangingPunct="1">
              <a:buClr>
                <a:srgbClr val="339966"/>
              </a:buClr>
            </a:pPr>
            <a:r>
              <a:rPr lang="en-US" dirty="0" smtClean="0"/>
              <a:t>the rate of growth in the dollar value of a deposit or debt.</a:t>
            </a:r>
          </a:p>
          <a:p>
            <a:pPr marL="0" indent="0" eaLnBrk="1" hangingPunct="1">
              <a:spcBef>
                <a:spcPct val="40000"/>
              </a:spcBef>
              <a:buFont typeface="Wingdings" charset="2"/>
              <a:buNone/>
            </a:pPr>
            <a:r>
              <a:rPr lang="en-US" dirty="0" smtClean="0"/>
              <a:t>The real interest rate:</a:t>
            </a:r>
          </a:p>
          <a:p>
            <a:pPr marL="400050" lvl="1" eaLnBrk="1" hangingPunct="1">
              <a:buClr>
                <a:srgbClr val="339966"/>
              </a:buClr>
            </a:pPr>
            <a:r>
              <a:rPr lang="en-US" dirty="0" smtClean="0"/>
              <a:t>corrected for inflation.</a:t>
            </a:r>
          </a:p>
          <a:p>
            <a:pPr marL="400050" lvl="1" eaLnBrk="1" hangingPunct="1">
              <a:buClr>
                <a:srgbClr val="339966"/>
              </a:buClr>
            </a:pPr>
            <a:r>
              <a:rPr lang="en-US" dirty="0" smtClean="0"/>
              <a:t>the rate of growth in the purchasing power of a deposit or debt.</a:t>
            </a:r>
          </a:p>
          <a:p>
            <a:pPr marL="0" indent="0" eaLnBrk="1" hangingPunct="1">
              <a:buFont typeface="Wingdings" charset="2"/>
              <a:buNone/>
            </a:pPr>
            <a:r>
              <a:rPr lang="en-US" dirty="0" smtClean="0">
                <a:solidFill>
                  <a:srgbClr val="FF0000"/>
                </a:solidFill>
              </a:rPr>
              <a:t>Real interest rate </a:t>
            </a:r>
            <a:br>
              <a:rPr lang="en-US" dirty="0" smtClean="0">
                <a:solidFill>
                  <a:srgbClr val="FF0000"/>
                </a:solidFill>
              </a:rPr>
            </a:br>
            <a:r>
              <a:rPr lang="en-US" dirty="0" smtClean="0">
                <a:solidFill>
                  <a:srgbClr val="FF0000"/>
                </a:solidFill>
              </a:rPr>
              <a:t>   =  (nominal interest rate) – (inflation rate)</a:t>
            </a:r>
          </a:p>
        </p:txBody>
      </p:sp>
      <p:sp>
        <p:nvSpPr>
          <p:cNvPr id="60419" name="FlagCount" hidden="1">
            <a:hlinkClick r:id="rId4" action="ppaction://hlinkfile"/>
          </p:cNvPr>
          <p:cNvSpPr>
            <a:spLocks noChangeArrowheads="1"/>
          </p:cNvSpPr>
          <p:nvPr/>
        </p:nvSpPr>
        <p:spPr bwMode="auto">
          <a:xfrm>
            <a:off x="8255000" y="3175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1">
                                            <p:txEl>
                                              <p:pRg st="3" end="3"/>
                                            </p:txEl>
                                          </p:spTgt>
                                        </p:tgtEl>
                                        <p:attrNameLst>
                                          <p:attrName>style.visibility</p:attrName>
                                        </p:attrNameLst>
                                      </p:cBhvr>
                                      <p:to>
                                        <p:strVal val="visible"/>
                                      </p:to>
                                    </p:set>
                                    <p:animEffect transition="in" filter="wipe(left)">
                                      <p:cBhvr>
                                        <p:cTn id="22" dur="500"/>
                                        <p:tgtEl>
                                          <p:spTgt spid="348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21">
                                            <p:txEl>
                                              <p:pRg st="4" end="4"/>
                                            </p:txEl>
                                          </p:spTgt>
                                        </p:tgtEl>
                                        <p:attrNameLst>
                                          <p:attrName>style.visibility</p:attrName>
                                        </p:attrNameLst>
                                      </p:cBhvr>
                                      <p:to>
                                        <p:strVal val="visible"/>
                                      </p:to>
                                    </p:set>
                                    <p:animEffect transition="in" filter="wipe(left)">
                                      <p:cBhvr>
                                        <p:cTn id="27" dur="500"/>
                                        <p:tgtEl>
                                          <p:spTgt spid="3482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21">
                                            <p:txEl>
                                              <p:pRg st="5" end="5"/>
                                            </p:txEl>
                                          </p:spTgt>
                                        </p:tgtEl>
                                        <p:attrNameLst>
                                          <p:attrName>style.visibility</p:attrName>
                                        </p:attrNameLst>
                                      </p:cBhvr>
                                      <p:to>
                                        <p:strVal val="visible"/>
                                      </p:to>
                                    </p:set>
                                    <p:animEffect transition="in" filter="wipe(left)">
                                      <p:cBhvr>
                                        <p:cTn id="32" dur="500"/>
                                        <p:tgtEl>
                                          <p:spTgt spid="3482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821">
                                            <p:txEl>
                                              <p:pRg st="6" end="6"/>
                                            </p:txEl>
                                          </p:spTgt>
                                        </p:tgtEl>
                                        <p:attrNameLst>
                                          <p:attrName>style.visibility</p:attrName>
                                        </p:attrNameLst>
                                      </p:cBhvr>
                                      <p:to>
                                        <p:strVal val="visible"/>
                                      </p:to>
                                    </p:set>
                                    <p:animEffect transition="in" filter="wipe(left)">
                                      <p:cBhvr>
                                        <p:cTn id="37" dur="500"/>
                                        <p:tgtEl>
                                          <p:spTgt spid="348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idx="4294967295"/>
          </p:nvPr>
        </p:nvSpPr>
        <p:spPr>
          <a:xfrm>
            <a:off x="482600" y="363538"/>
            <a:ext cx="8229600" cy="692150"/>
          </a:xfrm>
        </p:spPr>
        <p:txBody>
          <a:bodyPr rtlCol="0">
            <a:normAutofit fontScale="90000"/>
          </a:bodyPr>
          <a:lstStyle/>
          <a:p>
            <a:pPr algn="ctr" eaLnBrk="1" fontAlgn="auto" hangingPunct="1">
              <a:lnSpc>
                <a:spcPct val="105000"/>
              </a:lnSpc>
              <a:spcAft>
                <a:spcPts val="0"/>
              </a:spcAft>
              <a:defRPr/>
            </a:pPr>
            <a:r>
              <a:rPr lang="en-US" sz="3000" dirty="0" smtClean="0"/>
              <a:t>Correcting Variables for Inflation:</a:t>
            </a:r>
            <a:br>
              <a:rPr lang="en-US" sz="3000" dirty="0" smtClean="0"/>
            </a:br>
            <a:r>
              <a:rPr lang="en-US" sz="3000" dirty="0" smtClean="0">
                <a:solidFill>
                  <a:srgbClr val="CC0000"/>
                </a:solidFill>
              </a:rPr>
              <a:t>Real vs. Nominal Interest Rates</a:t>
            </a:r>
          </a:p>
        </p:txBody>
      </p:sp>
      <p:sp>
        <p:nvSpPr>
          <p:cNvPr id="91139" name="Rectangle 3"/>
          <p:cNvSpPr>
            <a:spLocks noGrp="1" noChangeArrowheads="1"/>
          </p:cNvSpPr>
          <p:nvPr>
            <p:ph type="body" idx="4294967295"/>
          </p:nvPr>
        </p:nvSpPr>
        <p:spPr>
          <a:xfrm>
            <a:off x="485775" y="1400175"/>
            <a:ext cx="8229600" cy="4745038"/>
          </a:xfrm>
        </p:spPr>
        <p:txBody>
          <a:bodyPr/>
          <a:lstStyle/>
          <a:p>
            <a:pPr marL="0" indent="0" eaLnBrk="1" hangingPunct="1">
              <a:spcBef>
                <a:spcPct val="30000"/>
              </a:spcBef>
              <a:buFont typeface="Wingdings" charset="2"/>
              <a:buNone/>
            </a:pPr>
            <a:r>
              <a:rPr lang="en-US" smtClean="0"/>
              <a:t>Example:</a:t>
            </a:r>
          </a:p>
          <a:p>
            <a:pPr marL="520700" lvl="1" indent="-355600" eaLnBrk="1" hangingPunct="1">
              <a:spcBef>
                <a:spcPct val="30000"/>
              </a:spcBef>
            </a:pPr>
            <a:r>
              <a:rPr lang="en-US" smtClean="0"/>
              <a:t>Deposit $1,000 for one year.</a:t>
            </a:r>
          </a:p>
          <a:p>
            <a:pPr marL="520700" lvl="1" indent="-355600" eaLnBrk="1" hangingPunct="1">
              <a:spcBef>
                <a:spcPct val="30000"/>
              </a:spcBef>
            </a:pPr>
            <a:r>
              <a:rPr lang="en-US" smtClean="0"/>
              <a:t>Nominal interest rate is 9%. </a:t>
            </a:r>
          </a:p>
          <a:p>
            <a:pPr marL="520700" lvl="1" indent="-355600" eaLnBrk="1" hangingPunct="1">
              <a:spcBef>
                <a:spcPct val="30000"/>
              </a:spcBef>
            </a:pPr>
            <a:r>
              <a:rPr lang="en-US" smtClean="0"/>
              <a:t>During that year, inflation is 3.5%.</a:t>
            </a:r>
          </a:p>
          <a:p>
            <a:pPr marL="520700" lvl="1" indent="-355600" eaLnBrk="1" hangingPunct="1">
              <a:spcBef>
                <a:spcPct val="30000"/>
              </a:spcBef>
            </a:pPr>
            <a:r>
              <a:rPr lang="en-US" smtClean="0"/>
              <a:t>Real interest rate </a:t>
            </a:r>
            <a:br>
              <a:rPr lang="en-US" smtClean="0"/>
            </a:br>
            <a:r>
              <a:rPr lang="en-US" smtClean="0"/>
              <a:t>	= Nominal interest rate – Inflation</a:t>
            </a:r>
          </a:p>
          <a:p>
            <a:pPr marL="520700" lvl="1" indent="-355600" eaLnBrk="1" hangingPunct="1">
              <a:spcBef>
                <a:spcPct val="10000"/>
              </a:spcBef>
              <a:buFont typeface="Wingdings" charset="2"/>
              <a:buNone/>
            </a:pPr>
            <a:r>
              <a:rPr lang="en-US" smtClean="0"/>
              <a:t>		=  9.0%  –  3.5%   =   </a:t>
            </a:r>
            <a:r>
              <a:rPr lang="en-US" smtClean="0">
                <a:solidFill>
                  <a:srgbClr val="FF0000"/>
                </a:solidFill>
              </a:rPr>
              <a:t>5.5%</a:t>
            </a:r>
          </a:p>
          <a:p>
            <a:pPr marL="520700" lvl="1" indent="-355600" eaLnBrk="1" hangingPunct="1">
              <a:spcBef>
                <a:spcPct val="30000"/>
              </a:spcBef>
            </a:pPr>
            <a:r>
              <a:rPr lang="en-US" smtClean="0"/>
              <a:t>The purchasing power of the $1000 deposit </a:t>
            </a:r>
            <a:br>
              <a:rPr lang="en-US" smtClean="0"/>
            </a:br>
            <a:r>
              <a:rPr lang="en-US" smtClean="0"/>
              <a:t>has grown 5.5%.</a:t>
            </a:r>
          </a:p>
        </p:txBody>
      </p:sp>
      <p:sp>
        <p:nvSpPr>
          <p:cNvPr id="62467" name="FlagCount" hidden="1">
            <a:hlinkClick r:id="rId4" action="ppaction://hlinkfile"/>
          </p:cNvPr>
          <p:cNvSpPr>
            <a:spLocks noChangeArrowheads="1"/>
          </p:cNvSpPr>
          <p:nvPr/>
        </p:nvSpPr>
        <p:spPr bwMode="auto">
          <a:xfrm>
            <a:off x="8255000" y="3175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wipe(left)">
                                      <p:cBhvr>
                                        <p:cTn id="7" dur="500"/>
                                        <p:tgtEl>
                                          <p:spTgt spid="9113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1139">
                                            <p:txEl>
                                              <p:pRg st="1" end="1"/>
                                            </p:txEl>
                                          </p:spTgt>
                                        </p:tgtEl>
                                        <p:attrNameLst>
                                          <p:attrName>style.visibility</p:attrName>
                                        </p:attrNameLst>
                                      </p:cBhvr>
                                      <p:to>
                                        <p:strVal val="visible"/>
                                      </p:to>
                                    </p:set>
                                    <p:animEffect transition="in" filter="wipe(left)">
                                      <p:cBhvr>
                                        <p:cTn id="10" dur="500"/>
                                        <p:tgtEl>
                                          <p:spTgt spid="9113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1139">
                                            <p:txEl>
                                              <p:pRg st="2" end="2"/>
                                            </p:txEl>
                                          </p:spTgt>
                                        </p:tgtEl>
                                        <p:attrNameLst>
                                          <p:attrName>style.visibility</p:attrName>
                                        </p:attrNameLst>
                                      </p:cBhvr>
                                      <p:to>
                                        <p:strVal val="visible"/>
                                      </p:to>
                                    </p:set>
                                    <p:animEffect transition="in" filter="wipe(left)">
                                      <p:cBhvr>
                                        <p:cTn id="13" dur="500"/>
                                        <p:tgtEl>
                                          <p:spTgt spid="9113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91139">
                                            <p:txEl>
                                              <p:pRg st="3" end="3"/>
                                            </p:txEl>
                                          </p:spTgt>
                                        </p:tgtEl>
                                        <p:attrNameLst>
                                          <p:attrName>style.visibility</p:attrName>
                                        </p:attrNameLst>
                                      </p:cBhvr>
                                      <p:to>
                                        <p:strVal val="visible"/>
                                      </p:to>
                                    </p:set>
                                    <p:animEffect transition="in" filter="wipe(left)">
                                      <p:cBhvr>
                                        <p:cTn id="18" dur="500"/>
                                        <p:tgtEl>
                                          <p:spTgt spid="9113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1139">
                                            <p:txEl>
                                              <p:pRg st="4" end="4"/>
                                            </p:txEl>
                                          </p:spTgt>
                                        </p:tgtEl>
                                        <p:attrNameLst>
                                          <p:attrName>style.visibility</p:attrName>
                                        </p:attrNameLst>
                                      </p:cBhvr>
                                      <p:to>
                                        <p:strVal val="visible"/>
                                      </p:to>
                                    </p:set>
                                    <p:animEffect transition="in" filter="wipe(left)">
                                      <p:cBhvr>
                                        <p:cTn id="23" dur="500"/>
                                        <p:tgtEl>
                                          <p:spTgt spid="9113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1139">
                                            <p:txEl>
                                              <p:pRg st="5" end="5"/>
                                            </p:txEl>
                                          </p:spTgt>
                                        </p:tgtEl>
                                        <p:attrNameLst>
                                          <p:attrName>style.visibility</p:attrName>
                                        </p:attrNameLst>
                                      </p:cBhvr>
                                      <p:to>
                                        <p:strVal val="visible"/>
                                      </p:to>
                                    </p:set>
                                    <p:animEffect transition="in" filter="wipe(left)">
                                      <p:cBhvr>
                                        <p:cTn id="28" dur="500"/>
                                        <p:tgtEl>
                                          <p:spTgt spid="91139">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1139">
                                            <p:txEl>
                                              <p:pRg st="6" end="6"/>
                                            </p:txEl>
                                          </p:spTgt>
                                        </p:tgtEl>
                                        <p:attrNameLst>
                                          <p:attrName>style.visibility</p:attrName>
                                        </p:attrNameLst>
                                      </p:cBhvr>
                                      <p:to>
                                        <p:strVal val="visible"/>
                                      </p:to>
                                    </p:set>
                                    <p:animEffect transition="in" filter="wipe(left)">
                                      <p:cBhvr>
                                        <p:cTn id="33" dur="500"/>
                                        <p:tgtEl>
                                          <p:spTgt spid="911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127000" y="220663"/>
            <a:ext cx="8940800" cy="762000"/>
          </a:xfrm>
        </p:spPr>
        <p:txBody>
          <a:bodyPr rtlCol="0">
            <a:normAutofit fontScale="90000"/>
          </a:bodyPr>
          <a:lstStyle/>
          <a:p>
            <a:pPr algn="ctr" eaLnBrk="1" fontAlgn="auto" hangingPunct="1">
              <a:spcAft>
                <a:spcPts val="0"/>
              </a:spcAft>
              <a:defRPr/>
            </a:pPr>
            <a:r>
              <a:rPr lang="en-US" sz="3000" dirty="0" smtClean="0"/>
              <a:t>Real and Nominal Interest Rates in the U.S.,</a:t>
            </a:r>
            <a:br>
              <a:rPr lang="en-US" sz="3000" dirty="0" smtClean="0"/>
            </a:br>
            <a:r>
              <a:rPr lang="en-US" sz="2800" dirty="0" smtClean="0"/>
              <a:t>1950–2010</a:t>
            </a:r>
          </a:p>
        </p:txBody>
      </p:sp>
      <p:sp>
        <p:nvSpPr>
          <p:cNvPr id="64515"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pic>
        <p:nvPicPr>
          <p:cNvPr id="64516" name="Picture 4"/>
          <p:cNvPicPr>
            <a:picLocks noChangeAspect="1" noChangeArrowheads="1"/>
          </p:cNvPicPr>
          <p:nvPr/>
        </p:nvPicPr>
        <p:blipFill>
          <a:blip r:embed="rId5" cstate="print"/>
          <a:srcRect/>
          <a:stretch>
            <a:fillRect/>
          </a:stretch>
        </p:blipFill>
        <p:spPr bwMode="auto">
          <a:xfrm>
            <a:off x="131763" y="958850"/>
            <a:ext cx="8888412" cy="5803900"/>
          </a:xfrm>
          <a:prstGeom prst="rect">
            <a:avLst/>
          </a:prstGeom>
          <a:noFill/>
          <a:ln w="9525">
            <a:noFill/>
            <a:miter lim="800000"/>
            <a:headEnd/>
            <a:tailEnd/>
          </a:ln>
        </p:spPr>
      </p:pic>
    </p:spTree>
    <p:custDataLst>
      <p:tags r:id="rId1"/>
    </p:custData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idx="4294967295"/>
          </p:nvPr>
        </p:nvSpPr>
        <p:spPr/>
        <p:txBody>
          <a:bodyPr/>
          <a:lstStyle/>
          <a:p>
            <a:pPr eaLnBrk="1" hangingPunct="1"/>
            <a:r>
              <a:rPr lang="en-US" smtClean="0"/>
              <a:t>The Consumer Price Index (CPI)</a:t>
            </a:r>
          </a:p>
        </p:txBody>
      </p:sp>
      <p:sp>
        <p:nvSpPr>
          <p:cNvPr id="9221" name="Rectangle 3"/>
          <p:cNvSpPr>
            <a:spLocks noGrp="1" noChangeArrowheads="1"/>
          </p:cNvSpPr>
          <p:nvPr>
            <p:ph type="body" idx="4294967295"/>
          </p:nvPr>
        </p:nvSpPr>
        <p:spPr/>
        <p:txBody>
          <a:bodyPr/>
          <a:lstStyle/>
          <a:p>
            <a:pPr eaLnBrk="1" hangingPunct="1"/>
            <a:r>
              <a:rPr lang="en-US" dirty="0" smtClean="0"/>
              <a:t>The CPI measures the typical consumer’s cost of living.</a:t>
            </a:r>
          </a:p>
          <a:p>
            <a:pPr eaLnBrk="1" hangingPunct="1"/>
            <a:r>
              <a:rPr lang="en-US" dirty="0" smtClean="0"/>
              <a:t>It is the basis of cost of living adjustments (COLAs) in many contracts and in welfare payments .</a:t>
            </a:r>
          </a:p>
          <a:p>
            <a:pPr eaLnBrk="1" hangingPunct="1"/>
            <a:endParaRPr lang="en-US" dirty="0" smtClean="0"/>
          </a:p>
        </p:txBody>
      </p:sp>
      <p:sp>
        <p:nvSpPr>
          <p:cNvPr id="11267"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66562"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66564" name="Content Placeholder 2"/>
          <p:cNvSpPr>
            <a:spLocks noGrp="1"/>
          </p:cNvSpPr>
          <p:nvPr>
            <p:ph idx="1"/>
          </p:nvPr>
        </p:nvSpPr>
        <p:spPr>
          <a:xfrm>
            <a:off x="457200" y="1371600"/>
            <a:ext cx="8229600" cy="5105400"/>
          </a:xfrm>
        </p:spPr>
        <p:txBody>
          <a:bodyPr/>
          <a:lstStyle/>
          <a:p>
            <a:pPr eaLnBrk="1" hangingPunct="1">
              <a:buClrTx/>
              <a:buSzPct val="120000"/>
              <a:buFont typeface="Arial" charset="0"/>
              <a:buChar char="•"/>
            </a:pPr>
            <a:r>
              <a:rPr lang="en-US">
                <a:latin typeface="Arial" charset="0"/>
                <a:cs typeface="ＭＳ Ｐゴシック" charset="-128"/>
              </a:rPr>
              <a:t>The Consumer Price Index is a measure of the cost of living.  The CPI tracks the cost of the typical consumer’s “basket” of goods &amp; services.    </a:t>
            </a:r>
          </a:p>
          <a:p>
            <a:pPr eaLnBrk="1" hangingPunct="1">
              <a:buClrTx/>
              <a:buSzPct val="120000"/>
              <a:buFont typeface="Arial" charset="0"/>
              <a:buChar char="•"/>
            </a:pPr>
            <a:r>
              <a:rPr lang="en-US">
                <a:latin typeface="Arial" charset="0"/>
                <a:cs typeface="ＭＳ Ｐゴシック" charset="-128"/>
              </a:rPr>
              <a:t>The CPI is used to make Cost of Living Adjustments and to correct economic variables for the effects of inflation.  </a:t>
            </a:r>
          </a:p>
          <a:p>
            <a:pPr eaLnBrk="1" hangingPunct="1">
              <a:buClrTx/>
              <a:buSzPct val="120000"/>
              <a:buFont typeface="Arial" charset="0"/>
              <a:buChar char="•"/>
            </a:pPr>
            <a:r>
              <a:rPr lang="en-US">
                <a:latin typeface="Arial" charset="0"/>
                <a:cs typeface="ＭＳ Ｐゴシック" charset="-128"/>
              </a:rPr>
              <a:t>The real interest rate is corrected for inflation </a:t>
            </a:r>
            <a:br>
              <a:rPr lang="en-US">
                <a:latin typeface="Arial" charset="0"/>
                <a:cs typeface="ＭＳ Ｐゴシック" charset="-128"/>
              </a:rPr>
            </a:br>
            <a:r>
              <a:rPr lang="en-US">
                <a:latin typeface="Arial" charset="0"/>
                <a:cs typeface="ＭＳ Ｐゴシック" charset="-128"/>
              </a:rPr>
              <a:t>and is computed by subtracting the inflation rate from the nominal interest rate.</a:t>
            </a:r>
            <a:endParaRPr lang="en-US" smtClean="0">
              <a:latin typeface="Arial" charset="0"/>
              <a:cs typeface="ＭＳ Ｐゴシック" charset="-128"/>
            </a:endParaRPr>
          </a:p>
        </p:txBody>
      </p:sp>
      <p:sp>
        <p:nvSpPr>
          <p:cNvPr id="66565" name="TextBox 6"/>
          <p:cNvSpPr txBox="1">
            <a:spLocks noChangeArrowheads="1"/>
          </p:cNvSpPr>
          <p:nvPr/>
        </p:nvSpPr>
        <p:spPr bwMode="auto">
          <a:xfrm>
            <a:off x="304800" y="6500813"/>
            <a:ext cx="5791200" cy="338554"/>
          </a:xfrm>
          <a:prstGeom prst="rect">
            <a:avLst/>
          </a:prstGeom>
          <a:noFill/>
          <a:ln w="9525">
            <a:noFill/>
            <a:miter lim="800000"/>
            <a:headEnd/>
            <a:tailEnd/>
          </a:ln>
        </p:spPr>
        <p:txBody>
          <a:bodyPr wrap="square">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p:txBody>
          <a:bodyPr/>
          <a:lstStyle/>
          <a:p>
            <a:pPr eaLnBrk="1" hangingPunct="1"/>
            <a:r>
              <a:rPr lang="en-US" smtClean="0"/>
              <a:t>How the CPI Is Calculated</a:t>
            </a:r>
          </a:p>
        </p:txBody>
      </p:sp>
      <p:sp>
        <p:nvSpPr>
          <p:cNvPr id="10245" name="Rectangle 3"/>
          <p:cNvSpPr>
            <a:spLocks noGrp="1" noChangeArrowheads="1"/>
          </p:cNvSpPr>
          <p:nvPr>
            <p:ph type="body" idx="4294967295"/>
          </p:nvPr>
        </p:nvSpPr>
        <p:spPr/>
        <p:txBody>
          <a:bodyPr/>
          <a:lstStyle/>
          <a:p>
            <a:pPr marL="533400" indent="-533400" eaLnBrk="1" hangingPunct="1">
              <a:buFont typeface="Wingdings" charset="2"/>
              <a:buAutoNum type="arabicPeriod"/>
            </a:pPr>
            <a:r>
              <a:rPr lang="en-US" b="1" i="1" smtClean="0"/>
              <a:t>Fix the “basket.”</a:t>
            </a:r>
            <a:br>
              <a:rPr lang="en-US" b="1" i="1" smtClean="0"/>
            </a:br>
            <a:r>
              <a:rPr lang="en-US" smtClean="0"/>
              <a:t>The national statistics service in a country surveys consumers to determine what’s in the typical consumer’s “shopping basket.”</a:t>
            </a:r>
          </a:p>
          <a:p>
            <a:pPr marL="533400" indent="-533400" eaLnBrk="1" hangingPunct="1">
              <a:buFont typeface="Wingdings" charset="2"/>
              <a:buAutoNum type="arabicPeriod"/>
            </a:pPr>
            <a:r>
              <a:rPr lang="en-US" b="1" i="1" smtClean="0"/>
              <a:t>Find the prices.</a:t>
            </a:r>
            <a:r>
              <a:rPr lang="en-US" smtClean="0"/>
              <a:t/>
            </a:r>
            <a:br>
              <a:rPr lang="en-US" smtClean="0"/>
            </a:br>
            <a:r>
              <a:rPr lang="en-US" smtClean="0"/>
              <a:t>They collect data on the prices of all the goods in the basket. </a:t>
            </a:r>
          </a:p>
          <a:p>
            <a:pPr marL="533400" indent="-533400" eaLnBrk="1" hangingPunct="1">
              <a:buFont typeface="Wingdings" charset="2"/>
              <a:buAutoNum type="arabicPeriod"/>
            </a:pPr>
            <a:r>
              <a:rPr lang="en-US" b="1" i="1" smtClean="0"/>
              <a:t>Compute the basket’s cost.</a:t>
            </a:r>
            <a:br>
              <a:rPr lang="en-US" b="1" i="1" smtClean="0"/>
            </a:br>
            <a:r>
              <a:rPr lang="en-US" smtClean="0"/>
              <a:t>Use the prices to compute the total cost of the basket.  </a:t>
            </a:r>
          </a:p>
        </p:txBody>
      </p:sp>
      <p:sp>
        <p:nvSpPr>
          <p:cNvPr id="13315"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eaLnBrk="1" hangingPunct="1"/>
            <a:r>
              <a:rPr lang="en-US" smtClean="0"/>
              <a:t>How the CPI Is Calculated</a:t>
            </a:r>
          </a:p>
        </p:txBody>
      </p:sp>
      <p:sp>
        <p:nvSpPr>
          <p:cNvPr id="11269" name="Rectangle 3"/>
          <p:cNvSpPr>
            <a:spLocks noGrp="1" noChangeArrowheads="1"/>
          </p:cNvSpPr>
          <p:nvPr>
            <p:ph type="body" idx="4294967295"/>
          </p:nvPr>
        </p:nvSpPr>
        <p:spPr>
          <a:xfrm>
            <a:off x="373063" y="1008063"/>
            <a:ext cx="8313737" cy="1111250"/>
          </a:xfrm>
        </p:spPr>
        <p:txBody>
          <a:bodyPr/>
          <a:lstStyle/>
          <a:p>
            <a:pPr marL="533400" indent="-533400" eaLnBrk="1" hangingPunct="1">
              <a:buFont typeface="Wingdings" charset="2"/>
              <a:buAutoNum type="arabicPeriod" startAt="4"/>
            </a:pPr>
            <a:r>
              <a:rPr lang="en-US" b="1" i="1" dirty="0" smtClean="0"/>
              <a:t>Choose a base year and compute the index.</a:t>
            </a:r>
            <a:br>
              <a:rPr lang="en-US" b="1" i="1" dirty="0" smtClean="0"/>
            </a:br>
            <a:r>
              <a:rPr lang="en-US" dirty="0" smtClean="0"/>
              <a:t>The CPI in any year equals…</a:t>
            </a:r>
          </a:p>
        </p:txBody>
      </p:sp>
      <p:sp>
        <p:nvSpPr>
          <p:cNvPr id="67588" name="Rectangle 4"/>
          <p:cNvSpPr>
            <a:spLocks noChangeArrowheads="1"/>
          </p:cNvSpPr>
          <p:nvPr/>
        </p:nvSpPr>
        <p:spPr bwMode="auto">
          <a:xfrm>
            <a:off x="457200" y="3521075"/>
            <a:ext cx="8229600" cy="1593850"/>
          </a:xfrm>
          <a:prstGeom prst="rect">
            <a:avLst/>
          </a:prstGeom>
          <a:noFill/>
          <a:ln w="9525">
            <a:noFill/>
            <a:miter lim="800000"/>
            <a:headEnd/>
            <a:tailEnd/>
          </a:ln>
        </p:spPr>
        <p:txBody>
          <a:bodyPr>
            <a:prstTxWarp prst="textNoShape">
              <a:avLst/>
            </a:prstTxWarp>
          </a:bodyPr>
          <a:lstStyle/>
          <a:p>
            <a:pPr marL="533400" indent="-533400">
              <a:lnSpc>
                <a:spcPct val="105000"/>
              </a:lnSpc>
              <a:spcBef>
                <a:spcPct val="45000"/>
              </a:spcBef>
              <a:buClr>
                <a:srgbClr val="A3C167"/>
              </a:buClr>
              <a:buFont typeface="Wingdings" charset="2"/>
              <a:buAutoNum type="arabicPeriod" startAt="5"/>
            </a:pPr>
            <a:r>
              <a:rPr lang="en-US" sz="2800" b="1" i="1">
                <a:ea typeface="Arial" charset="0"/>
                <a:cs typeface="Arial" charset="0"/>
              </a:rPr>
              <a:t>Compute the inflation rate.</a:t>
            </a:r>
            <a:r>
              <a:rPr lang="en-US" sz="2800">
                <a:ea typeface="Arial" charset="0"/>
                <a:cs typeface="Arial" charset="0"/>
              </a:rPr>
              <a:t/>
            </a:r>
            <a:br>
              <a:rPr lang="en-US" sz="2800">
                <a:ea typeface="Arial" charset="0"/>
                <a:cs typeface="Arial" charset="0"/>
              </a:rPr>
            </a:br>
            <a:r>
              <a:rPr lang="en-US" sz="2800">
                <a:ea typeface="Arial" charset="0"/>
                <a:cs typeface="Arial" charset="0"/>
              </a:rPr>
              <a:t>The percentage change in the CPI from the preceding period. </a:t>
            </a:r>
          </a:p>
        </p:txBody>
      </p:sp>
      <p:grpSp>
        <p:nvGrpSpPr>
          <p:cNvPr id="2" name="Group 13"/>
          <p:cNvGrpSpPr>
            <a:grpSpLocks/>
          </p:cNvGrpSpPr>
          <p:nvPr/>
        </p:nvGrpSpPr>
        <p:grpSpPr bwMode="auto">
          <a:xfrm>
            <a:off x="1724025" y="2122488"/>
            <a:ext cx="5973763" cy="1114425"/>
            <a:chOff x="1563" y="1456"/>
            <a:chExt cx="3763" cy="702"/>
          </a:xfrm>
        </p:grpSpPr>
        <p:sp>
          <p:nvSpPr>
            <p:cNvPr id="11283" name="Text Box 11"/>
            <p:cNvSpPr txBox="1">
              <a:spLocks noChangeArrowheads="1"/>
            </p:cNvSpPr>
            <p:nvPr/>
          </p:nvSpPr>
          <p:spPr bwMode="auto">
            <a:xfrm>
              <a:off x="1563" y="1456"/>
              <a:ext cx="3763" cy="702"/>
            </a:xfrm>
            <a:prstGeom prst="rect">
              <a:avLst/>
            </a:prstGeom>
            <a:solidFill>
              <a:srgbClr val="FFFFCC"/>
            </a:solidFill>
            <a:ln>
              <a:noFill/>
            </a:ln>
            <a:effectLst>
              <a:outerShdw blurRad="50800" dist="38100" dir="2700000" algn="tl" rotWithShape="0">
                <a:prstClr val="black">
                  <a:alpha val="40000"/>
                </a:prstClr>
              </a:outerShdw>
            </a:effectLst>
            <a:extLst/>
          </p:spPr>
          <p:txBody>
            <a:bodyPr lIns="182880"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ct val="50000"/>
                </a:spcBef>
                <a:spcAft>
                  <a:spcPts val="0"/>
                </a:spcAft>
                <a:defRPr/>
              </a:pPr>
              <a:r>
                <a:rPr lang="en-US" sz="2800">
                  <a:ea typeface="+mn-ea"/>
                  <a:cs typeface="Arial" charset="0"/>
                </a:rPr>
                <a:t>100 </a:t>
              </a:r>
              <a:r>
                <a:rPr lang="en-US" sz="2500">
                  <a:ea typeface="+mn-ea"/>
                  <a:cs typeface="Arial" charset="0"/>
                </a:rPr>
                <a:t>x</a:t>
              </a:r>
            </a:p>
          </p:txBody>
        </p:sp>
        <p:grpSp>
          <p:nvGrpSpPr>
            <p:cNvPr id="15377" name="Group 10"/>
            <p:cNvGrpSpPr>
              <a:grpSpLocks/>
            </p:cNvGrpSpPr>
            <p:nvPr/>
          </p:nvGrpSpPr>
          <p:grpSpPr bwMode="auto">
            <a:xfrm>
              <a:off x="2221" y="1473"/>
              <a:ext cx="3000" cy="663"/>
              <a:chOff x="1877" y="1473"/>
              <a:chExt cx="3000" cy="663"/>
            </a:xfrm>
          </p:grpSpPr>
          <p:sp>
            <p:nvSpPr>
              <p:cNvPr id="15378" name="Text Box 7"/>
              <p:cNvSpPr txBox="1">
                <a:spLocks noChangeArrowheads="1"/>
              </p:cNvSpPr>
              <p:nvPr/>
            </p:nvSpPr>
            <p:spPr bwMode="auto">
              <a:xfrm>
                <a:off x="1877" y="1473"/>
                <a:ext cx="3000" cy="32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800">
                    <a:ea typeface="Arial" charset="0"/>
                    <a:cs typeface="Arial" charset="0"/>
                  </a:rPr>
                  <a:t>cost of basket in current year</a:t>
                </a:r>
              </a:p>
            </p:txBody>
          </p:sp>
          <p:sp>
            <p:nvSpPr>
              <p:cNvPr id="15379" name="Text Box 8"/>
              <p:cNvSpPr txBox="1">
                <a:spLocks noChangeArrowheads="1"/>
              </p:cNvSpPr>
              <p:nvPr/>
            </p:nvSpPr>
            <p:spPr bwMode="auto">
              <a:xfrm>
                <a:off x="1922" y="1809"/>
                <a:ext cx="2927" cy="32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800">
                    <a:ea typeface="Arial" charset="0"/>
                    <a:cs typeface="Arial" charset="0"/>
                  </a:rPr>
                  <a:t>cost of basket in base year</a:t>
                </a:r>
              </a:p>
            </p:txBody>
          </p:sp>
          <p:sp>
            <p:nvSpPr>
              <p:cNvPr id="15380" name="Line 9"/>
              <p:cNvSpPr>
                <a:spLocks noChangeShapeType="1"/>
              </p:cNvSpPr>
              <p:nvPr/>
            </p:nvSpPr>
            <p:spPr bwMode="auto">
              <a:xfrm>
                <a:off x="1930" y="1824"/>
                <a:ext cx="2903" cy="0"/>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4" name="Group 25"/>
          <p:cNvGrpSpPr>
            <a:grpSpLocks/>
          </p:cNvGrpSpPr>
          <p:nvPr/>
        </p:nvGrpSpPr>
        <p:grpSpPr bwMode="auto">
          <a:xfrm>
            <a:off x="341313" y="5054600"/>
            <a:ext cx="8521700" cy="1104900"/>
            <a:chOff x="135" y="3306"/>
            <a:chExt cx="5221" cy="696"/>
          </a:xfrm>
        </p:grpSpPr>
        <p:sp>
          <p:nvSpPr>
            <p:cNvPr id="11274" name="Rectangle 24"/>
            <p:cNvSpPr>
              <a:spLocks noChangeArrowheads="1"/>
            </p:cNvSpPr>
            <p:nvPr/>
          </p:nvSpPr>
          <p:spPr bwMode="auto">
            <a:xfrm>
              <a:off x="135" y="3306"/>
              <a:ext cx="5221" cy="696"/>
            </a:xfrm>
            <a:prstGeom prst="rect">
              <a:avLst/>
            </a:prstGeom>
            <a:solidFill>
              <a:srgbClr val="CCFFCC"/>
            </a:solidFill>
            <a:ln>
              <a:noFill/>
            </a:ln>
            <a:effectLst>
              <a:outerShdw blurRad="50800" dist="38100" dir="2700000" algn="tl" rotWithShape="0">
                <a:prstClr val="black">
                  <a:alpha val="40000"/>
                </a:prstClr>
              </a:outerShdw>
            </a:effectLst>
            <a:extLst/>
          </p:spPr>
          <p:txBody>
            <a:bodyPr wrap="none" anchor="ctr"/>
            <a:lstStyle/>
            <a:p>
              <a:pPr fontAlgn="auto">
                <a:spcBef>
                  <a:spcPts val="0"/>
                </a:spcBef>
                <a:spcAft>
                  <a:spcPts val="0"/>
                </a:spcAft>
                <a:defRPr/>
              </a:pPr>
              <a:endParaRPr lang="en-US" sz="1800">
                <a:latin typeface="+mn-lt"/>
                <a:ea typeface="+mn-ea"/>
                <a:cs typeface="Arial" charset="0"/>
              </a:endParaRPr>
            </a:p>
          </p:txBody>
        </p:sp>
        <p:grpSp>
          <p:nvGrpSpPr>
            <p:cNvPr id="15368" name="Group 23"/>
            <p:cNvGrpSpPr>
              <a:grpSpLocks/>
            </p:cNvGrpSpPr>
            <p:nvPr/>
          </p:nvGrpSpPr>
          <p:grpSpPr bwMode="auto">
            <a:xfrm>
              <a:off x="210" y="3327"/>
              <a:ext cx="5113" cy="663"/>
              <a:chOff x="210" y="3334"/>
              <a:chExt cx="5113" cy="663"/>
            </a:xfrm>
          </p:grpSpPr>
          <p:grpSp>
            <p:nvGrpSpPr>
              <p:cNvPr id="15369" name="Group 16"/>
              <p:cNvGrpSpPr>
                <a:grpSpLocks/>
              </p:cNvGrpSpPr>
              <p:nvPr/>
            </p:nvGrpSpPr>
            <p:grpSpPr bwMode="auto">
              <a:xfrm>
                <a:off x="1376" y="3334"/>
                <a:ext cx="3052" cy="663"/>
                <a:chOff x="1877" y="1473"/>
                <a:chExt cx="3000" cy="663"/>
              </a:xfrm>
            </p:grpSpPr>
            <p:sp>
              <p:nvSpPr>
                <p:cNvPr id="15373" name="Text Box 17"/>
                <p:cNvSpPr txBox="1">
                  <a:spLocks noChangeArrowheads="1"/>
                </p:cNvSpPr>
                <p:nvPr/>
              </p:nvSpPr>
              <p:spPr bwMode="auto">
                <a:xfrm>
                  <a:off x="1877" y="1473"/>
                  <a:ext cx="3000" cy="32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800">
                      <a:ea typeface="Arial" charset="0"/>
                      <a:cs typeface="Arial" charset="0"/>
                    </a:rPr>
                    <a:t>CPI this year</a:t>
                  </a:r>
                  <a:r>
                    <a:rPr lang="en-US" sz="1500">
                      <a:ea typeface="Arial" charset="0"/>
                      <a:cs typeface="Arial" charset="0"/>
                    </a:rPr>
                    <a:t> </a:t>
                  </a:r>
                  <a:r>
                    <a:rPr lang="en-US" sz="2800">
                      <a:ea typeface="Arial" charset="0"/>
                      <a:cs typeface="Arial" charset="0"/>
                    </a:rPr>
                    <a:t> –</a:t>
                  </a:r>
                  <a:r>
                    <a:rPr lang="en-US" sz="1500">
                      <a:ea typeface="Arial" charset="0"/>
                      <a:cs typeface="Arial" charset="0"/>
                    </a:rPr>
                    <a:t> </a:t>
                  </a:r>
                  <a:r>
                    <a:rPr lang="en-US" sz="2800">
                      <a:ea typeface="Arial" charset="0"/>
                      <a:cs typeface="Arial" charset="0"/>
                    </a:rPr>
                    <a:t> CPI last year</a:t>
                  </a:r>
                </a:p>
              </p:txBody>
            </p:sp>
            <p:sp>
              <p:nvSpPr>
                <p:cNvPr id="15374" name="Text Box 18"/>
                <p:cNvSpPr txBox="1">
                  <a:spLocks noChangeArrowheads="1"/>
                </p:cNvSpPr>
                <p:nvPr/>
              </p:nvSpPr>
              <p:spPr bwMode="auto">
                <a:xfrm>
                  <a:off x="1922" y="1809"/>
                  <a:ext cx="2927" cy="32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800">
                      <a:ea typeface="Arial" charset="0"/>
                      <a:cs typeface="Arial" charset="0"/>
                    </a:rPr>
                    <a:t>CPI last year</a:t>
                  </a:r>
                </a:p>
              </p:txBody>
            </p:sp>
            <p:sp>
              <p:nvSpPr>
                <p:cNvPr id="15375" name="Line 19"/>
                <p:cNvSpPr>
                  <a:spLocks noChangeShapeType="1"/>
                </p:cNvSpPr>
                <p:nvPr/>
              </p:nvSpPr>
              <p:spPr bwMode="auto">
                <a:xfrm>
                  <a:off x="1930" y="1824"/>
                  <a:ext cx="2903"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15370" name="Text Box 20"/>
              <p:cNvSpPr txBox="1">
                <a:spLocks noChangeArrowheads="1"/>
              </p:cNvSpPr>
              <p:nvPr/>
            </p:nvSpPr>
            <p:spPr bwMode="auto">
              <a:xfrm>
                <a:off x="210" y="3359"/>
                <a:ext cx="891" cy="622"/>
              </a:xfrm>
              <a:prstGeom prst="rect">
                <a:avLst/>
              </a:prstGeom>
              <a:noFill/>
              <a:ln w="9525">
                <a:noFill/>
                <a:miter lim="800000"/>
                <a:headEnd/>
                <a:tailEnd/>
              </a:ln>
            </p:spPr>
            <p:txBody>
              <a:bodyPr>
                <a:prstTxWarp prst="textNoShape">
                  <a:avLst/>
                </a:prstTxWarp>
                <a:spAutoFit/>
              </a:bodyPr>
              <a:lstStyle/>
              <a:p>
                <a:pPr algn="ctr">
                  <a:lnSpc>
                    <a:spcPct val="105000"/>
                  </a:lnSpc>
                  <a:spcBef>
                    <a:spcPct val="50000"/>
                  </a:spcBef>
                </a:pPr>
                <a:r>
                  <a:rPr lang="en-US" sz="2800">
                    <a:ea typeface="Arial" charset="0"/>
                    <a:cs typeface="Arial" charset="0"/>
                  </a:rPr>
                  <a:t>Inflation</a:t>
                </a:r>
                <a:br>
                  <a:rPr lang="en-US" sz="2800">
                    <a:ea typeface="Arial" charset="0"/>
                    <a:cs typeface="Arial" charset="0"/>
                  </a:rPr>
                </a:br>
                <a:r>
                  <a:rPr lang="en-US" sz="2800">
                    <a:ea typeface="Arial" charset="0"/>
                    <a:cs typeface="Arial" charset="0"/>
                  </a:rPr>
                  <a:t>rate</a:t>
                </a:r>
              </a:p>
            </p:txBody>
          </p:sp>
          <p:sp>
            <p:nvSpPr>
              <p:cNvPr id="15371" name="Text Box 21"/>
              <p:cNvSpPr txBox="1">
                <a:spLocks noChangeArrowheads="1"/>
              </p:cNvSpPr>
              <p:nvPr/>
            </p:nvSpPr>
            <p:spPr bwMode="auto">
              <a:xfrm>
                <a:off x="4380" y="3493"/>
                <a:ext cx="943" cy="32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a:latin typeface="Tahoma" charset="0"/>
                    <a:ea typeface="Arial" charset="0"/>
                    <a:cs typeface="Arial" charset="0"/>
                  </a:rPr>
                  <a:t>x</a:t>
                </a:r>
                <a:r>
                  <a:rPr lang="en-US" sz="2800">
                    <a:ea typeface="Arial" charset="0"/>
                    <a:cs typeface="Arial" charset="0"/>
                  </a:rPr>
                  <a:t> 100%</a:t>
                </a:r>
              </a:p>
            </p:txBody>
          </p:sp>
          <p:sp>
            <p:nvSpPr>
              <p:cNvPr id="15372" name="Text Box 22"/>
              <p:cNvSpPr txBox="1">
                <a:spLocks noChangeArrowheads="1"/>
              </p:cNvSpPr>
              <p:nvPr/>
            </p:nvSpPr>
            <p:spPr bwMode="auto">
              <a:xfrm>
                <a:off x="1076" y="3514"/>
                <a:ext cx="269" cy="32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800">
                    <a:ea typeface="Arial" charset="0"/>
                    <a:cs typeface="Arial" charset="0"/>
                  </a:rPr>
                  <a:t>=</a:t>
                </a:r>
              </a:p>
            </p:txBody>
          </p:sp>
        </p:grpSp>
      </p:grpSp>
      <p:sp>
        <p:nvSpPr>
          <p:cNvPr id="15366"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par>
                          <p:cTn id="8" fill="hold" nodeType="with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7588"/>
                                        </p:tgtEl>
                                        <p:attrNameLst>
                                          <p:attrName>style.visibility</p:attrName>
                                        </p:attrNameLst>
                                      </p:cBhvr>
                                      <p:to>
                                        <p:strVal val="visible"/>
                                      </p:to>
                                    </p:set>
                                    <p:animEffect transition="in" filter="wipe(left)">
                                      <p:cBhvr>
                                        <p:cTn id="16" dur="500"/>
                                        <p:tgtEl>
                                          <p:spTgt spid="67588"/>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P spid="6758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368300" y="207963"/>
            <a:ext cx="2351088" cy="609600"/>
          </a:xfrm>
        </p:spPr>
        <p:txBody>
          <a:bodyPr/>
          <a:lstStyle/>
          <a:p>
            <a:pPr eaLnBrk="1" hangingPunct="1"/>
            <a:r>
              <a:rPr lang="en-US" sz="3200" smtClean="0"/>
              <a:t>EXAMPLE</a:t>
            </a:r>
          </a:p>
        </p:txBody>
      </p:sp>
      <p:sp>
        <p:nvSpPr>
          <p:cNvPr id="12293" name="Rectangle 3"/>
          <p:cNvSpPr>
            <a:spLocks noGrp="1" noChangeArrowheads="1"/>
          </p:cNvSpPr>
          <p:nvPr>
            <p:ph type="body" idx="4294967295"/>
          </p:nvPr>
        </p:nvSpPr>
        <p:spPr>
          <a:xfrm>
            <a:off x="2867025" y="355600"/>
            <a:ext cx="4773613" cy="547688"/>
          </a:xfrm>
        </p:spPr>
        <p:txBody>
          <a:bodyPr/>
          <a:lstStyle/>
          <a:p>
            <a:pPr marL="403225" indent="-403225" algn="ctr" eaLnBrk="1" hangingPunct="1">
              <a:buFont typeface="Wingdings" charset="2"/>
              <a:buNone/>
            </a:pPr>
            <a:r>
              <a:rPr lang="en-US" sz="2600" smtClean="0"/>
              <a:t>basket:  {4 baklawa, 10 teas}</a:t>
            </a:r>
          </a:p>
        </p:txBody>
      </p:sp>
      <p:sp>
        <p:nvSpPr>
          <p:cNvPr id="68612" name="Rectangle 4"/>
          <p:cNvSpPr>
            <a:spLocks noChangeArrowheads="1"/>
          </p:cNvSpPr>
          <p:nvPr/>
        </p:nvSpPr>
        <p:spPr bwMode="auto">
          <a:xfrm>
            <a:off x="4427538" y="2951163"/>
            <a:ext cx="4275137" cy="493712"/>
          </a:xfrm>
          <a:prstGeom prst="rect">
            <a:avLst/>
          </a:prstGeom>
          <a:solidFill>
            <a:srgbClr val="CCFFFF"/>
          </a:solidFill>
          <a:ln w="9525">
            <a:noFill/>
            <a:miter lim="800000"/>
            <a:headEnd/>
            <a:tailEnd/>
          </a:ln>
        </p:spPr>
        <p:txBody>
          <a:bodyPr anchor="ctr">
            <a:prstTxWarp prst="textNoShape">
              <a:avLst/>
            </a:prstTxWarp>
          </a:bodyPr>
          <a:lstStyle/>
          <a:p>
            <a:pPr marL="119063">
              <a:lnSpc>
                <a:spcPct val="105000"/>
              </a:lnSpc>
              <a:spcBef>
                <a:spcPct val="45000"/>
              </a:spcBef>
              <a:buClr>
                <a:srgbClr val="00B85C"/>
              </a:buClr>
              <a:buSzPct val="120000"/>
              <a:buFont typeface="Wingdings" charset="2"/>
              <a:buNone/>
            </a:pPr>
            <a:r>
              <a:rPr lang="en-US">
                <a:ea typeface="Arial" charset="0"/>
                <a:cs typeface="Arial" charset="0"/>
              </a:rPr>
              <a:t>$12 x 4  +  $3 x 10    =  </a:t>
            </a:r>
            <a:r>
              <a:rPr lang="en-US">
                <a:solidFill>
                  <a:srgbClr val="CC0000"/>
                </a:solidFill>
                <a:ea typeface="Arial" charset="0"/>
                <a:cs typeface="Arial" charset="0"/>
              </a:rPr>
              <a:t>$78</a:t>
            </a:r>
          </a:p>
        </p:txBody>
      </p:sp>
      <p:sp>
        <p:nvSpPr>
          <p:cNvPr id="68613" name="Rectangle 5"/>
          <p:cNvSpPr>
            <a:spLocks noChangeArrowheads="1"/>
          </p:cNvSpPr>
          <p:nvPr/>
        </p:nvSpPr>
        <p:spPr bwMode="auto">
          <a:xfrm>
            <a:off x="4427538" y="2459038"/>
            <a:ext cx="4275137" cy="492125"/>
          </a:xfrm>
          <a:prstGeom prst="rect">
            <a:avLst/>
          </a:prstGeom>
          <a:solidFill>
            <a:srgbClr val="CCFFFF"/>
          </a:solidFill>
          <a:ln w="9525">
            <a:noFill/>
            <a:miter lim="800000"/>
            <a:headEnd/>
            <a:tailEnd/>
          </a:ln>
        </p:spPr>
        <p:txBody>
          <a:bodyPr anchor="ctr">
            <a:prstTxWarp prst="textNoShape">
              <a:avLst/>
            </a:prstTxWarp>
          </a:bodyPr>
          <a:lstStyle/>
          <a:p>
            <a:pPr marL="119063">
              <a:lnSpc>
                <a:spcPct val="105000"/>
              </a:lnSpc>
              <a:spcBef>
                <a:spcPct val="45000"/>
              </a:spcBef>
              <a:buClr>
                <a:srgbClr val="00B85C"/>
              </a:buClr>
              <a:buSzPct val="120000"/>
              <a:buFont typeface="Wingdings" charset="2"/>
              <a:buNone/>
            </a:pPr>
            <a:r>
              <a:rPr lang="en-US">
                <a:ea typeface="Arial" charset="0"/>
                <a:cs typeface="Arial" charset="0"/>
              </a:rPr>
              <a:t>$11 x 4  + $2.5 x 10  =  </a:t>
            </a:r>
            <a:r>
              <a:rPr lang="en-US">
                <a:solidFill>
                  <a:srgbClr val="CC0000"/>
                </a:solidFill>
                <a:ea typeface="Arial" charset="0"/>
                <a:cs typeface="Arial" charset="0"/>
              </a:rPr>
              <a:t>$69</a:t>
            </a:r>
          </a:p>
        </p:txBody>
      </p:sp>
      <p:sp>
        <p:nvSpPr>
          <p:cNvPr id="68614" name="Rectangle 6"/>
          <p:cNvSpPr>
            <a:spLocks noChangeArrowheads="1"/>
          </p:cNvSpPr>
          <p:nvPr/>
        </p:nvSpPr>
        <p:spPr bwMode="auto">
          <a:xfrm>
            <a:off x="4427538" y="1965325"/>
            <a:ext cx="4275137" cy="493713"/>
          </a:xfrm>
          <a:prstGeom prst="rect">
            <a:avLst/>
          </a:prstGeom>
          <a:solidFill>
            <a:srgbClr val="CCFFFF"/>
          </a:solidFill>
          <a:ln w="9525">
            <a:noFill/>
            <a:miter lim="800000"/>
            <a:headEnd/>
            <a:tailEnd/>
          </a:ln>
        </p:spPr>
        <p:txBody>
          <a:bodyPr anchor="ctr">
            <a:prstTxWarp prst="textNoShape">
              <a:avLst/>
            </a:prstTxWarp>
          </a:bodyPr>
          <a:lstStyle/>
          <a:p>
            <a:pPr marL="119063">
              <a:lnSpc>
                <a:spcPct val="105000"/>
              </a:lnSpc>
              <a:spcBef>
                <a:spcPct val="45000"/>
              </a:spcBef>
              <a:buClr>
                <a:srgbClr val="00B85C"/>
              </a:buClr>
              <a:buSzPct val="120000"/>
              <a:buFont typeface="Wingdings" charset="2"/>
              <a:buNone/>
            </a:pPr>
            <a:r>
              <a:rPr lang="en-US">
                <a:ea typeface="Arial" charset="0"/>
                <a:cs typeface="Arial" charset="0"/>
              </a:rPr>
              <a:t>$10 x 4  +  $2 x 10    =  </a:t>
            </a:r>
            <a:r>
              <a:rPr lang="en-US">
                <a:solidFill>
                  <a:srgbClr val="CC0000"/>
                </a:solidFill>
                <a:ea typeface="Arial" charset="0"/>
                <a:cs typeface="Arial" charset="0"/>
              </a:rPr>
              <a:t>$60</a:t>
            </a:r>
          </a:p>
        </p:txBody>
      </p:sp>
      <p:sp>
        <p:nvSpPr>
          <p:cNvPr id="68615" name="Rectangle 7"/>
          <p:cNvSpPr>
            <a:spLocks noChangeArrowheads="1"/>
          </p:cNvSpPr>
          <p:nvPr/>
        </p:nvSpPr>
        <p:spPr bwMode="auto">
          <a:xfrm>
            <a:off x="4427538" y="1041400"/>
            <a:ext cx="4275137" cy="923925"/>
          </a:xfrm>
          <a:prstGeom prst="rect">
            <a:avLst/>
          </a:prstGeom>
          <a:solidFill>
            <a:srgbClr val="CCFFFF"/>
          </a:solid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i="1">
                <a:ea typeface="Arial" charset="0"/>
                <a:cs typeface="Arial" charset="0"/>
              </a:rPr>
              <a:t>cost of basket</a:t>
            </a:r>
          </a:p>
        </p:txBody>
      </p:sp>
      <p:grpSp>
        <p:nvGrpSpPr>
          <p:cNvPr id="2" name="Group 8"/>
          <p:cNvGrpSpPr>
            <a:grpSpLocks/>
          </p:cNvGrpSpPr>
          <p:nvPr/>
        </p:nvGrpSpPr>
        <p:grpSpPr bwMode="auto">
          <a:xfrm>
            <a:off x="460375" y="1041400"/>
            <a:ext cx="8242300" cy="2403475"/>
            <a:chOff x="290" y="656"/>
            <a:chExt cx="5192" cy="1514"/>
          </a:xfrm>
        </p:grpSpPr>
        <p:grpSp>
          <p:nvGrpSpPr>
            <p:cNvPr id="17438" name="Group 9"/>
            <p:cNvGrpSpPr>
              <a:grpSpLocks/>
            </p:cNvGrpSpPr>
            <p:nvPr/>
          </p:nvGrpSpPr>
          <p:grpSpPr bwMode="auto">
            <a:xfrm>
              <a:off x="290" y="656"/>
              <a:ext cx="2499" cy="1514"/>
              <a:chOff x="290" y="656"/>
              <a:chExt cx="2499" cy="1514"/>
            </a:xfrm>
          </p:grpSpPr>
          <p:sp>
            <p:nvSpPr>
              <p:cNvPr id="17450" name="Rectangle 10"/>
              <p:cNvSpPr>
                <a:spLocks noChangeArrowheads="1"/>
              </p:cNvSpPr>
              <p:nvPr/>
            </p:nvSpPr>
            <p:spPr bwMode="auto">
              <a:xfrm>
                <a:off x="1839" y="1859"/>
                <a:ext cx="950" cy="311"/>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dirty="0">
                    <a:ea typeface="Arial" charset="0"/>
                    <a:cs typeface="Arial" charset="0"/>
                  </a:rPr>
                  <a:t>$3.00</a:t>
                </a:r>
              </a:p>
            </p:txBody>
          </p:sp>
          <p:sp>
            <p:nvSpPr>
              <p:cNvPr id="17451" name="Rectangle 11"/>
              <p:cNvSpPr>
                <a:spLocks noChangeArrowheads="1"/>
              </p:cNvSpPr>
              <p:nvPr/>
            </p:nvSpPr>
            <p:spPr bwMode="auto">
              <a:xfrm>
                <a:off x="1839" y="1549"/>
                <a:ext cx="950" cy="310"/>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$2.50</a:t>
                </a:r>
              </a:p>
            </p:txBody>
          </p:sp>
          <p:sp>
            <p:nvSpPr>
              <p:cNvPr id="17452" name="Rectangle 12"/>
              <p:cNvSpPr>
                <a:spLocks noChangeArrowheads="1"/>
              </p:cNvSpPr>
              <p:nvPr/>
            </p:nvSpPr>
            <p:spPr bwMode="auto">
              <a:xfrm>
                <a:off x="1839" y="1238"/>
                <a:ext cx="950" cy="311"/>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$2.00</a:t>
                </a:r>
              </a:p>
            </p:txBody>
          </p:sp>
          <p:sp>
            <p:nvSpPr>
              <p:cNvPr id="17453" name="Rectangle 13"/>
              <p:cNvSpPr>
                <a:spLocks noChangeArrowheads="1"/>
              </p:cNvSpPr>
              <p:nvPr/>
            </p:nvSpPr>
            <p:spPr bwMode="auto">
              <a:xfrm>
                <a:off x="1839" y="656"/>
                <a:ext cx="950" cy="582"/>
              </a:xfrm>
              <a:prstGeom prst="rect">
                <a:avLst/>
              </a:prstGeom>
              <a:solidFill>
                <a:srgbClr val="CCFFFF"/>
              </a:solid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i="1">
                    <a:ea typeface="Arial" charset="0"/>
                    <a:cs typeface="Arial" charset="0"/>
                  </a:rPr>
                  <a:t>price of tea</a:t>
                </a:r>
              </a:p>
            </p:txBody>
          </p:sp>
          <p:sp>
            <p:nvSpPr>
              <p:cNvPr id="17454" name="Rectangle 14"/>
              <p:cNvSpPr>
                <a:spLocks noChangeArrowheads="1"/>
              </p:cNvSpPr>
              <p:nvPr/>
            </p:nvSpPr>
            <p:spPr bwMode="auto">
              <a:xfrm>
                <a:off x="964" y="1859"/>
                <a:ext cx="875" cy="311"/>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$12</a:t>
                </a:r>
              </a:p>
            </p:txBody>
          </p:sp>
          <p:sp>
            <p:nvSpPr>
              <p:cNvPr id="17455" name="Rectangle 15"/>
              <p:cNvSpPr>
                <a:spLocks noChangeArrowheads="1"/>
              </p:cNvSpPr>
              <p:nvPr/>
            </p:nvSpPr>
            <p:spPr bwMode="auto">
              <a:xfrm>
                <a:off x="290" y="1859"/>
                <a:ext cx="674" cy="311"/>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dirty="0" smtClean="0">
                    <a:ea typeface="Arial" charset="0"/>
                    <a:cs typeface="Arial" charset="0"/>
                  </a:rPr>
                  <a:t>2014</a:t>
                </a:r>
                <a:endParaRPr lang="en-US" dirty="0">
                  <a:ea typeface="Arial" charset="0"/>
                  <a:cs typeface="Arial" charset="0"/>
                </a:endParaRPr>
              </a:p>
            </p:txBody>
          </p:sp>
          <p:sp>
            <p:nvSpPr>
              <p:cNvPr id="17456" name="Rectangle 16"/>
              <p:cNvSpPr>
                <a:spLocks noChangeArrowheads="1"/>
              </p:cNvSpPr>
              <p:nvPr/>
            </p:nvSpPr>
            <p:spPr bwMode="auto">
              <a:xfrm>
                <a:off x="964" y="1549"/>
                <a:ext cx="875" cy="310"/>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$11</a:t>
                </a:r>
              </a:p>
            </p:txBody>
          </p:sp>
          <p:sp>
            <p:nvSpPr>
              <p:cNvPr id="17457" name="Rectangle 17"/>
              <p:cNvSpPr>
                <a:spLocks noChangeArrowheads="1"/>
              </p:cNvSpPr>
              <p:nvPr/>
            </p:nvSpPr>
            <p:spPr bwMode="auto">
              <a:xfrm>
                <a:off x="290" y="1549"/>
                <a:ext cx="674" cy="310"/>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dirty="0" smtClean="0">
                    <a:ea typeface="Arial" charset="0"/>
                    <a:cs typeface="Arial" charset="0"/>
                  </a:rPr>
                  <a:t>2013</a:t>
                </a:r>
                <a:endParaRPr lang="en-US" dirty="0">
                  <a:ea typeface="Arial" charset="0"/>
                  <a:cs typeface="Arial" charset="0"/>
                </a:endParaRPr>
              </a:p>
            </p:txBody>
          </p:sp>
          <p:sp>
            <p:nvSpPr>
              <p:cNvPr id="17458" name="Rectangle 18"/>
              <p:cNvSpPr>
                <a:spLocks noChangeArrowheads="1"/>
              </p:cNvSpPr>
              <p:nvPr/>
            </p:nvSpPr>
            <p:spPr bwMode="auto">
              <a:xfrm>
                <a:off x="964" y="1238"/>
                <a:ext cx="875" cy="311"/>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$10</a:t>
                </a:r>
              </a:p>
            </p:txBody>
          </p:sp>
          <p:sp>
            <p:nvSpPr>
              <p:cNvPr id="17459" name="Rectangle 19"/>
              <p:cNvSpPr>
                <a:spLocks noChangeArrowheads="1"/>
              </p:cNvSpPr>
              <p:nvPr/>
            </p:nvSpPr>
            <p:spPr bwMode="auto">
              <a:xfrm>
                <a:off x="290" y="1238"/>
                <a:ext cx="674" cy="311"/>
              </a:xfrm>
              <a:prstGeom prst="rect">
                <a:avLst/>
              </a:prstGeom>
              <a:solidFill>
                <a:srgbClr val="CCFFFF"/>
              </a:solid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dirty="0" smtClean="0">
                    <a:ea typeface="Arial" charset="0"/>
                    <a:cs typeface="Arial" charset="0"/>
                  </a:rPr>
                  <a:t>2012</a:t>
                </a:r>
                <a:endParaRPr lang="en-US" dirty="0">
                  <a:ea typeface="Arial" charset="0"/>
                  <a:cs typeface="Arial" charset="0"/>
                </a:endParaRPr>
              </a:p>
            </p:txBody>
          </p:sp>
          <p:sp>
            <p:nvSpPr>
              <p:cNvPr id="17460" name="Rectangle 20"/>
              <p:cNvSpPr>
                <a:spLocks noChangeArrowheads="1"/>
              </p:cNvSpPr>
              <p:nvPr/>
            </p:nvSpPr>
            <p:spPr bwMode="auto">
              <a:xfrm>
                <a:off x="964" y="656"/>
                <a:ext cx="875" cy="582"/>
              </a:xfrm>
              <a:prstGeom prst="rect">
                <a:avLst/>
              </a:prstGeom>
              <a:solidFill>
                <a:srgbClr val="CCFFFF"/>
              </a:solid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i="1">
                    <a:ea typeface="Arial" charset="0"/>
                    <a:cs typeface="Arial" charset="0"/>
                  </a:rPr>
                  <a:t>price of Baklawa</a:t>
                </a:r>
              </a:p>
            </p:txBody>
          </p:sp>
          <p:sp>
            <p:nvSpPr>
              <p:cNvPr id="17461" name="Rectangle 21"/>
              <p:cNvSpPr>
                <a:spLocks noChangeArrowheads="1"/>
              </p:cNvSpPr>
              <p:nvPr/>
            </p:nvSpPr>
            <p:spPr bwMode="auto">
              <a:xfrm>
                <a:off x="290" y="656"/>
                <a:ext cx="674" cy="582"/>
              </a:xfrm>
              <a:prstGeom prst="rect">
                <a:avLst/>
              </a:prstGeom>
              <a:solidFill>
                <a:srgbClr val="CCFFFF"/>
              </a:solid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i="1">
                    <a:ea typeface="Arial" charset="0"/>
                    <a:cs typeface="Arial" charset="0"/>
                  </a:rPr>
                  <a:t>year</a:t>
                </a:r>
              </a:p>
            </p:txBody>
          </p:sp>
        </p:grpSp>
        <p:grpSp>
          <p:nvGrpSpPr>
            <p:cNvPr id="17439" name="Group 22"/>
            <p:cNvGrpSpPr>
              <a:grpSpLocks/>
            </p:cNvGrpSpPr>
            <p:nvPr/>
          </p:nvGrpSpPr>
          <p:grpSpPr bwMode="auto">
            <a:xfrm>
              <a:off x="290" y="656"/>
              <a:ext cx="5192" cy="1514"/>
              <a:chOff x="290" y="656"/>
              <a:chExt cx="5192" cy="1514"/>
            </a:xfrm>
          </p:grpSpPr>
          <p:sp>
            <p:nvSpPr>
              <p:cNvPr id="17440" name="Line 23"/>
              <p:cNvSpPr>
                <a:spLocks noChangeShapeType="1"/>
              </p:cNvSpPr>
              <p:nvPr/>
            </p:nvSpPr>
            <p:spPr bwMode="auto">
              <a:xfrm>
                <a:off x="290" y="656"/>
                <a:ext cx="5192" cy="0"/>
              </a:xfrm>
              <a:prstGeom prst="line">
                <a:avLst/>
              </a:prstGeom>
              <a:noFill/>
              <a:ln w="28575" cap="sq">
                <a:solidFill>
                  <a:schemeClr val="tx1"/>
                </a:solidFill>
                <a:round/>
                <a:headEnd/>
                <a:tailEnd/>
              </a:ln>
            </p:spPr>
            <p:txBody>
              <a:bodyPr anchor="ctr" anchorCtr="1">
                <a:prstTxWarp prst="textNoShape">
                  <a:avLst/>
                </a:prstTxWarp>
              </a:bodyPr>
              <a:lstStyle/>
              <a:p>
                <a:endParaRPr lang="en-US"/>
              </a:p>
            </p:txBody>
          </p:sp>
          <p:sp>
            <p:nvSpPr>
              <p:cNvPr id="17441" name="Line 24"/>
              <p:cNvSpPr>
                <a:spLocks noChangeShapeType="1"/>
              </p:cNvSpPr>
              <p:nvPr/>
            </p:nvSpPr>
            <p:spPr bwMode="auto">
              <a:xfrm>
                <a:off x="290" y="1238"/>
                <a:ext cx="5192" cy="0"/>
              </a:xfrm>
              <a:prstGeom prst="line">
                <a:avLst/>
              </a:prstGeom>
              <a:noFill/>
              <a:ln w="12700">
                <a:solidFill>
                  <a:schemeClr val="tx1"/>
                </a:solidFill>
                <a:round/>
                <a:headEnd/>
                <a:tailEnd/>
              </a:ln>
            </p:spPr>
            <p:txBody>
              <a:bodyPr anchor="ctr" anchorCtr="1">
                <a:prstTxWarp prst="textNoShape">
                  <a:avLst/>
                </a:prstTxWarp>
              </a:bodyPr>
              <a:lstStyle/>
              <a:p>
                <a:endParaRPr lang="en-US"/>
              </a:p>
            </p:txBody>
          </p:sp>
          <p:sp>
            <p:nvSpPr>
              <p:cNvPr id="17442" name="Line 25"/>
              <p:cNvSpPr>
                <a:spLocks noChangeShapeType="1"/>
              </p:cNvSpPr>
              <p:nvPr/>
            </p:nvSpPr>
            <p:spPr bwMode="auto">
              <a:xfrm>
                <a:off x="290" y="1549"/>
                <a:ext cx="5192" cy="0"/>
              </a:xfrm>
              <a:prstGeom prst="line">
                <a:avLst/>
              </a:prstGeom>
              <a:noFill/>
              <a:ln w="12700">
                <a:solidFill>
                  <a:schemeClr val="tx1"/>
                </a:solidFill>
                <a:round/>
                <a:headEnd/>
                <a:tailEnd/>
              </a:ln>
            </p:spPr>
            <p:txBody>
              <a:bodyPr anchor="ctr" anchorCtr="1">
                <a:prstTxWarp prst="textNoShape">
                  <a:avLst/>
                </a:prstTxWarp>
              </a:bodyPr>
              <a:lstStyle/>
              <a:p>
                <a:endParaRPr lang="en-US"/>
              </a:p>
            </p:txBody>
          </p:sp>
          <p:sp>
            <p:nvSpPr>
              <p:cNvPr id="17443" name="Line 26"/>
              <p:cNvSpPr>
                <a:spLocks noChangeShapeType="1"/>
              </p:cNvSpPr>
              <p:nvPr/>
            </p:nvSpPr>
            <p:spPr bwMode="auto">
              <a:xfrm>
                <a:off x="290" y="1859"/>
                <a:ext cx="5192" cy="0"/>
              </a:xfrm>
              <a:prstGeom prst="line">
                <a:avLst/>
              </a:prstGeom>
              <a:noFill/>
              <a:ln w="12700">
                <a:solidFill>
                  <a:schemeClr val="tx1"/>
                </a:solidFill>
                <a:round/>
                <a:headEnd/>
                <a:tailEnd/>
              </a:ln>
            </p:spPr>
            <p:txBody>
              <a:bodyPr anchor="ctr" anchorCtr="1">
                <a:prstTxWarp prst="textNoShape">
                  <a:avLst/>
                </a:prstTxWarp>
              </a:bodyPr>
              <a:lstStyle/>
              <a:p>
                <a:endParaRPr lang="en-US"/>
              </a:p>
            </p:txBody>
          </p:sp>
          <p:sp>
            <p:nvSpPr>
              <p:cNvPr id="17444" name="Line 27"/>
              <p:cNvSpPr>
                <a:spLocks noChangeShapeType="1"/>
              </p:cNvSpPr>
              <p:nvPr/>
            </p:nvSpPr>
            <p:spPr bwMode="auto">
              <a:xfrm>
                <a:off x="290" y="2170"/>
                <a:ext cx="5192" cy="0"/>
              </a:xfrm>
              <a:prstGeom prst="line">
                <a:avLst/>
              </a:prstGeom>
              <a:noFill/>
              <a:ln w="28575" cap="sq">
                <a:solidFill>
                  <a:schemeClr val="tx1"/>
                </a:solidFill>
                <a:round/>
                <a:headEnd/>
                <a:tailEnd/>
              </a:ln>
            </p:spPr>
            <p:txBody>
              <a:bodyPr anchor="ctr" anchorCtr="1">
                <a:prstTxWarp prst="textNoShape">
                  <a:avLst/>
                </a:prstTxWarp>
              </a:bodyPr>
              <a:lstStyle/>
              <a:p>
                <a:endParaRPr lang="en-US"/>
              </a:p>
            </p:txBody>
          </p:sp>
          <p:sp>
            <p:nvSpPr>
              <p:cNvPr id="17445" name="Line 28"/>
              <p:cNvSpPr>
                <a:spLocks noChangeShapeType="1"/>
              </p:cNvSpPr>
              <p:nvPr/>
            </p:nvSpPr>
            <p:spPr bwMode="auto">
              <a:xfrm>
                <a:off x="290" y="656"/>
                <a:ext cx="0" cy="1514"/>
              </a:xfrm>
              <a:prstGeom prst="line">
                <a:avLst/>
              </a:prstGeom>
              <a:noFill/>
              <a:ln w="28575" cap="sq">
                <a:solidFill>
                  <a:schemeClr val="tx1"/>
                </a:solidFill>
                <a:round/>
                <a:headEnd/>
                <a:tailEnd/>
              </a:ln>
            </p:spPr>
            <p:txBody>
              <a:bodyPr anchor="ctr" anchorCtr="1">
                <a:prstTxWarp prst="textNoShape">
                  <a:avLst/>
                </a:prstTxWarp>
              </a:bodyPr>
              <a:lstStyle/>
              <a:p>
                <a:endParaRPr lang="en-US"/>
              </a:p>
            </p:txBody>
          </p:sp>
          <p:sp>
            <p:nvSpPr>
              <p:cNvPr id="17446" name="Line 29"/>
              <p:cNvSpPr>
                <a:spLocks noChangeShapeType="1"/>
              </p:cNvSpPr>
              <p:nvPr/>
            </p:nvSpPr>
            <p:spPr bwMode="auto">
              <a:xfrm>
                <a:off x="964" y="656"/>
                <a:ext cx="0" cy="1514"/>
              </a:xfrm>
              <a:prstGeom prst="line">
                <a:avLst/>
              </a:prstGeom>
              <a:noFill/>
              <a:ln w="12700">
                <a:solidFill>
                  <a:schemeClr val="tx1"/>
                </a:solidFill>
                <a:round/>
                <a:headEnd/>
                <a:tailEnd/>
              </a:ln>
            </p:spPr>
            <p:txBody>
              <a:bodyPr anchor="ctr" anchorCtr="1">
                <a:prstTxWarp prst="textNoShape">
                  <a:avLst/>
                </a:prstTxWarp>
              </a:bodyPr>
              <a:lstStyle/>
              <a:p>
                <a:endParaRPr lang="en-US"/>
              </a:p>
            </p:txBody>
          </p:sp>
          <p:sp>
            <p:nvSpPr>
              <p:cNvPr id="17447" name="Line 30"/>
              <p:cNvSpPr>
                <a:spLocks noChangeShapeType="1"/>
              </p:cNvSpPr>
              <p:nvPr/>
            </p:nvSpPr>
            <p:spPr bwMode="auto">
              <a:xfrm>
                <a:off x="1839" y="656"/>
                <a:ext cx="0" cy="1514"/>
              </a:xfrm>
              <a:prstGeom prst="line">
                <a:avLst/>
              </a:prstGeom>
              <a:noFill/>
              <a:ln w="12700">
                <a:solidFill>
                  <a:schemeClr val="tx1"/>
                </a:solidFill>
                <a:round/>
                <a:headEnd/>
                <a:tailEnd/>
              </a:ln>
            </p:spPr>
            <p:txBody>
              <a:bodyPr anchor="ctr" anchorCtr="1">
                <a:prstTxWarp prst="textNoShape">
                  <a:avLst/>
                </a:prstTxWarp>
              </a:bodyPr>
              <a:lstStyle/>
              <a:p>
                <a:endParaRPr lang="en-US"/>
              </a:p>
            </p:txBody>
          </p:sp>
          <p:sp>
            <p:nvSpPr>
              <p:cNvPr id="17448" name="Line 31"/>
              <p:cNvSpPr>
                <a:spLocks noChangeShapeType="1"/>
              </p:cNvSpPr>
              <p:nvPr/>
            </p:nvSpPr>
            <p:spPr bwMode="auto">
              <a:xfrm>
                <a:off x="5482" y="656"/>
                <a:ext cx="0" cy="1514"/>
              </a:xfrm>
              <a:prstGeom prst="line">
                <a:avLst/>
              </a:prstGeom>
              <a:noFill/>
              <a:ln w="28575" cap="sq">
                <a:solidFill>
                  <a:schemeClr val="tx1"/>
                </a:solidFill>
                <a:round/>
                <a:headEnd/>
                <a:tailEnd/>
              </a:ln>
            </p:spPr>
            <p:txBody>
              <a:bodyPr anchor="ctr" anchorCtr="1">
                <a:prstTxWarp prst="textNoShape">
                  <a:avLst/>
                </a:prstTxWarp>
              </a:bodyPr>
              <a:lstStyle/>
              <a:p>
                <a:endParaRPr lang="en-US"/>
              </a:p>
            </p:txBody>
          </p:sp>
          <p:sp>
            <p:nvSpPr>
              <p:cNvPr id="17449" name="Line 32"/>
              <p:cNvSpPr>
                <a:spLocks noChangeShapeType="1"/>
              </p:cNvSpPr>
              <p:nvPr/>
            </p:nvSpPr>
            <p:spPr bwMode="auto">
              <a:xfrm>
                <a:off x="2789" y="656"/>
                <a:ext cx="0" cy="1514"/>
              </a:xfrm>
              <a:prstGeom prst="line">
                <a:avLst/>
              </a:prstGeom>
              <a:noFill/>
              <a:ln w="12700">
                <a:solidFill>
                  <a:schemeClr val="tx1"/>
                </a:solidFill>
                <a:round/>
                <a:headEnd/>
                <a:tailEnd/>
              </a:ln>
            </p:spPr>
            <p:txBody>
              <a:bodyPr>
                <a:prstTxWarp prst="textNoShape">
                  <a:avLst/>
                </a:prstTxWarp>
              </a:bodyPr>
              <a:lstStyle/>
              <a:p>
                <a:endParaRPr lang="en-US"/>
              </a:p>
            </p:txBody>
          </p:sp>
        </p:grpSp>
      </p:grpSp>
      <p:sp>
        <p:nvSpPr>
          <p:cNvPr id="68641" name="Rectangle 33"/>
          <p:cNvSpPr>
            <a:spLocks noChangeArrowheads="1"/>
          </p:cNvSpPr>
          <p:nvPr/>
        </p:nvSpPr>
        <p:spPr bwMode="auto">
          <a:xfrm>
            <a:off x="287338" y="3505200"/>
            <a:ext cx="4584700" cy="2817813"/>
          </a:xfrm>
          <a:prstGeom prst="rect">
            <a:avLst/>
          </a:prstGeom>
          <a:noFill/>
          <a:ln w="9525">
            <a:noFill/>
            <a:miter lim="800000"/>
            <a:headEnd/>
            <a:tailEnd/>
          </a:ln>
        </p:spPr>
        <p:txBody>
          <a:bodyPr>
            <a:prstTxWarp prst="textNoShape">
              <a:avLst/>
            </a:prstTxWarp>
          </a:bodyPr>
          <a:lstStyle/>
          <a:p>
            <a:pPr>
              <a:lnSpc>
                <a:spcPct val="105000"/>
              </a:lnSpc>
              <a:spcBef>
                <a:spcPct val="55000"/>
              </a:spcBef>
              <a:buClr>
                <a:srgbClr val="00B85C"/>
              </a:buClr>
              <a:buFont typeface="Wingdings" charset="2"/>
              <a:buNone/>
            </a:pPr>
            <a:r>
              <a:rPr lang="en-US" dirty="0">
                <a:ea typeface="Arial" charset="0"/>
                <a:cs typeface="Arial" charset="0"/>
              </a:rPr>
              <a:t>Compute CPI in each </a:t>
            </a:r>
            <a:r>
              <a:rPr lang="en-US" dirty="0" smtClean="0">
                <a:ea typeface="Arial" charset="0"/>
                <a:cs typeface="Arial" charset="0"/>
              </a:rPr>
              <a:t>year</a:t>
            </a:r>
          </a:p>
          <a:p>
            <a:pPr>
              <a:lnSpc>
                <a:spcPct val="105000"/>
              </a:lnSpc>
              <a:spcBef>
                <a:spcPct val="55000"/>
              </a:spcBef>
              <a:buClr>
                <a:srgbClr val="00B85C"/>
              </a:buClr>
              <a:buFont typeface="Wingdings" charset="2"/>
              <a:buNone/>
            </a:pPr>
            <a:endParaRPr lang="en-US" dirty="0" smtClean="0">
              <a:ea typeface="Arial" charset="0"/>
              <a:cs typeface="Arial" charset="0"/>
            </a:endParaRPr>
          </a:p>
          <a:p>
            <a:pPr>
              <a:lnSpc>
                <a:spcPct val="105000"/>
              </a:lnSpc>
              <a:spcBef>
                <a:spcPct val="55000"/>
              </a:spcBef>
              <a:buClr>
                <a:srgbClr val="00B85C"/>
              </a:buClr>
              <a:buFont typeface="Wingdings" charset="2"/>
              <a:buNone/>
            </a:pPr>
            <a:r>
              <a:rPr lang="en-US" sz="2600" dirty="0" smtClean="0">
                <a:ea typeface="Arial" charset="0"/>
                <a:cs typeface="Arial" charset="0"/>
              </a:rPr>
              <a:t>2012:   </a:t>
            </a:r>
            <a:r>
              <a:rPr lang="en-US" sz="2600" dirty="0">
                <a:ea typeface="Arial" charset="0"/>
                <a:cs typeface="Arial" charset="0"/>
              </a:rPr>
              <a:t>100 </a:t>
            </a:r>
            <a:r>
              <a:rPr lang="en-US" sz="2600" dirty="0" err="1">
                <a:ea typeface="Arial" charset="0"/>
                <a:cs typeface="Arial" charset="0"/>
              </a:rPr>
              <a:t>x</a:t>
            </a:r>
            <a:r>
              <a:rPr lang="en-US" sz="2600" dirty="0">
                <a:ea typeface="Arial" charset="0"/>
                <a:cs typeface="Arial" charset="0"/>
              </a:rPr>
              <a:t> ($60/$60) = </a:t>
            </a:r>
            <a:r>
              <a:rPr lang="en-US" sz="2600" dirty="0">
                <a:solidFill>
                  <a:srgbClr val="CC0000"/>
                </a:solidFill>
                <a:ea typeface="Arial" charset="0"/>
                <a:cs typeface="Arial" charset="0"/>
              </a:rPr>
              <a:t>100</a:t>
            </a:r>
          </a:p>
          <a:p>
            <a:pPr>
              <a:lnSpc>
                <a:spcPct val="105000"/>
              </a:lnSpc>
              <a:spcBef>
                <a:spcPct val="55000"/>
              </a:spcBef>
              <a:buClr>
                <a:srgbClr val="00B85C"/>
              </a:buClr>
              <a:buFont typeface="Wingdings" charset="2"/>
              <a:buNone/>
            </a:pPr>
            <a:r>
              <a:rPr lang="en-US" sz="2600" dirty="0" smtClean="0">
                <a:ea typeface="Arial" charset="0"/>
                <a:cs typeface="Arial" charset="0"/>
              </a:rPr>
              <a:t>2013:   </a:t>
            </a:r>
            <a:r>
              <a:rPr lang="en-US" sz="2600" dirty="0">
                <a:ea typeface="Arial" charset="0"/>
                <a:cs typeface="Arial" charset="0"/>
              </a:rPr>
              <a:t>100 </a:t>
            </a:r>
            <a:r>
              <a:rPr lang="en-US" sz="2600" dirty="0" err="1">
                <a:ea typeface="Arial" charset="0"/>
                <a:cs typeface="Arial" charset="0"/>
              </a:rPr>
              <a:t>x</a:t>
            </a:r>
            <a:r>
              <a:rPr lang="en-US" sz="2600" dirty="0">
                <a:ea typeface="Arial" charset="0"/>
                <a:cs typeface="Arial" charset="0"/>
              </a:rPr>
              <a:t> ($69/$60) = </a:t>
            </a:r>
            <a:r>
              <a:rPr lang="en-US" sz="2600" dirty="0">
                <a:solidFill>
                  <a:srgbClr val="CC0000"/>
                </a:solidFill>
                <a:ea typeface="Arial" charset="0"/>
                <a:cs typeface="Arial" charset="0"/>
              </a:rPr>
              <a:t>115</a:t>
            </a:r>
          </a:p>
          <a:p>
            <a:pPr>
              <a:lnSpc>
                <a:spcPct val="105000"/>
              </a:lnSpc>
              <a:spcBef>
                <a:spcPct val="55000"/>
              </a:spcBef>
              <a:buClr>
                <a:srgbClr val="00B85C"/>
              </a:buClr>
              <a:buFont typeface="Wingdings" charset="2"/>
              <a:buNone/>
            </a:pPr>
            <a:r>
              <a:rPr lang="en-US" sz="2600" dirty="0" smtClean="0">
                <a:ea typeface="Arial" charset="0"/>
                <a:cs typeface="Arial" charset="0"/>
              </a:rPr>
              <a:t>2014:   </a:t>
            </a:r>
            <a:r>
              <a:rPr lang="en-US" sz="2600" dirty="0">
                <a:ea typeface="Arial" charset="0"/>
                <a:cs typeface="Arial" charset="0"/>
              </a:rPr>
              <a:t>100 </a:t>
            </a:r>
            <a:r>
              <a:rPr lang="en-US" sz="2600" dirty="0" err="1">
                <a:ea typeface="Arial" charset="0"/>
                <a:cs typeface="Arial" charset="0"/>
              </a:rPr>
              <a:t>x</a:t>
            </a:r>
            <a:r>
              <a:rPr lang="en-US" sz="2600" dirty="0">
                <a:ea typeface="Arial" charset="0"/>
                <a:cs typeface="Arial" charset="0"/>
              </a:rPr>
              <a:t> ($78/$60) = </a:t>
            </a:r>
            <a:r>
              <a:rPr lang="en-US" sz="2600" dirty="0">
                <a:solidFill>
                  <a:srgbClr val="CC0000"/>
                </a:solidFill>
                <a:ea typeface="Arial" charset="0"/>
                <a:cs typeface="Arial" charset="0"/>
              </a:rPr>
              <a:t>130</a:t>
            </a:r>
          </a:p>
        </p:txBody>
      </p:sp>
      <p:sp>
        <p:nvSpPr>
          <p:cNvPr id="68648" name="Text Box 40"/>
          <p:cNvSpPr txBox="1">
            <a:spLocks noChangeArrowheads="1"/>
          </p:cNvSpPr>
          <p:nvPr/>
        </p:nvSpPr>
        <p:spPr bwMode="auto">
          <a:xfrm>
            <a:off x="5029200" y="3810000"/>
            <a:ext cx="2281237" cy="484188"/>
          </a:xfrm>
          <a:prstGeom prst="rect">
            <a:avLst/>
          </a:prstGeom>
          <a:noFill/>
          <a:ln w="9525">
            <a:noFill/>
            <a:miter lim="800000"/>
            <a:headEnd/>
            <a:tailEnd/>
          </a:ln>
        </p:spPr>
        <p:txBody>
          <a:bodyPr>
            <a:prstTxWarp prst="textNoShape">
              <a:avLst/>
            </a:prstTxWarp>
          </a:bodyPr>
          <a:lstStyle/>
          <a:p>
            <a:r>
              <a:rPr lang="en-US" sz="2600" dirty="0">
                <a:ea typeface="Arial" charset="0"/>
                <a:cs typeface="Arial" charset="0"/>
              </a:rPr>
              <a:t>Inflation rate:</a:t>
            </a:r>
            <a:endParaRPr lang="en-US" sz="2600" b="1" dirty="0">
              <a:ea typeface="Arial" charset="0"/>
              <a:cs typeface="Arial" charset="0"/>
            </a:endParaRPr>
          </a:p>
        </p:txBody>
      </p:sp>
      <p:sp>
        <p:nvSpPr>
          <p:cNvPr id="17418"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grpSp>
        <p:nvGrpSpPr>
          <p:cNvPr id="5" name="Group 55"/>
          <p:cNvGrpSpPr>
            <a:grpSpLocks/>
          </p:cNvGrpSpPr>
          <p:nvPr/>
        </p:nvGrpSpPr>
        <p:grpSpPr bwMode="auto">
          <a:xfrm>
            <a:off x="4800600" y="4724400"/>
            <a:ext cx="3995737" cy="849313"/>
            <a:chOff x="3009" y="2708"/>
            <a:chExt cx="2517" cy="535"/>
          </a:xfrm>
        </p:grpSpPr>
        <p:sp>
          <p:nvSpPr>
            <p:cNvPr id="17430" name="Text Box 35"/>
            <p:cNvSpPr txBox="1">
              <a:spLocks noChangeArrowheads="1"/>
            </p:cNvSpPr>
            <p:nvPr/>
          </p:nvSpPr>
          <p:spPr bwMode="auto">
            <a:xfrm>
              <a:off x="3202" y="2807"/>
              <a:ext cx="492" cy="308"/>
            </a:xfrm>
            <a:prstGeom prst="rect">
              <a:avLst/>
            </a:prstGeom>
            <a:solidFill>
              <a:srgbClr val="FFCCCC"/>
            </a:solidFill>
            <a:ln w="9525">
              <a:noFill/>
              <a:miter lim="800000"/>
              <a:headEnd/>
              <a:tailEnd/>
            </a:ln>
          </p:spPr>
          <p:txBody>
            <a:bodyPr lIns="45720" rIns="45720">
              <a:prstTxWarp prst="textNoShape">
                <a:avLst/>
              </a:prstTxWarp>
              <a:spAutoFit/>
            </a:bodyPr>
            <a:lstStyle/>
            <a:p>
              <a:pPr>
                <a:spcBef>
                  <a:spcPct val="50000"/>
                </a:spcBef>
              </a:pPr>
              <a:r>
                <a:rPr lang="en-US" sz="2600" dirty="0">
                  <a:ea typeface="Arial" charset="0"/>
                  <a:cs typeface="Arial" charset="0"/>
                </a:rPr>
                <a:t>15%</a:t>
              </a:r>
            </a:p>
          </p:txBody>
        </p:sp>
        <p:sp>
          <p:nvSpPr>
            <p:cNvPr id="17431" name="AutoShape 36"/>
            <p:cNvSpPr>
              <a:spLocks/>
            </p:cNvSpPr>
            <p:nvPr/>
          </p:nvSpPr>
          <p:spPr bwMode="auto">
            <a:xfrm>
              <a:off x="3009" y="2829"/>
              <a:ext cx="156" cy="414"/>
            </a:xfrm>
            <a:prstGeom prst="rightBrace">
              <a:avLst>
                <a:gd name="adj1" fmla="val 32055"/>
                <a:gd name="adj2" fmla="val 42755"/>
              </a:avLst>
            </a:prstGeom>
            <a:noFill/>
            <a:ln w="19050">
              <a:solidFill>
                <a:srgbClr val="800000"/>
              </a:solid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7432" name="Group 48"/>
            <p:cNvGrpSpPr>
              <a:grpSpLocks/>
            </p:cNvGrpSpPr>
            <p:nvPr/>
          </p:nvGrpSpPr>
          <p:grpSpPr bwMode="auto">
            <a:xfrm>
              <a:off x="3751" y="2708"/>
              <a:ext cx="1775" cy="500"/>
              <a:chOff x="3767" y="2784"/>
              <a:chExt cx="1775" cy="500"/>
            </a:xfrm>
          </p:grpSpPr>
          <p:sp>
            <p:nvSpPr>
              <p:cNvPr id="17433" name="Rectangle 43"/>
              <p:cNvSpPr>
                <a:spLocks noChangeArrowheads="1"/>
              </p:cNvSpPr>
              <p:nvPr/>
            </p:nvSpPr>
            <p:spPr bwMode="auto">
              <a:xfrm>
                <a:off x="3916" y="2784"/>
                <a:ext cx="881" cy="250"/>
              </a:xfrm>
              <a:prstGeom prst="rect">
                <a:avLst/>
              </a:prstGeom>
              <a:noFill/>
              <a:ln w="9525">
                <a:noFill/>
                <a:miter lim="800000"/>
                <a:headEnd/>
                <a:tailEnd/>
              </a:ln>
            </p:spPr>
            <p:txBody>
              <a:bodyPr wrap="none" lIns="0" tIns="0" rIns="0" bIns="0" anchor="ctr" anchorCtr="1">
                <a:prstTxWarp prst="textNoShape">
                  <a:avLst/>
                </a:prstTxWarp>
                <a:spAutoFit/>
              </a:bodyPr>
              <a:lstStyle/>
              <a:p>
                <a:r>
                  <a:rPr lang="en-US" sz="2600">
                    <a:ea typeface="Arial" charset="0"/>
                    <a:cs typeface="Arial" charset="0"/>
                  </a:rPr>
                  <a:t>115</a:t>
                </a:r>
                <a:r>
                  <a:rPr lang="en-US" sz="1400">
                    <a:ea typeface="Arial" charset="0"/>
                    <a:cs typeface="Arial" charset="0"/>
                  </a:rPr>
                  <a:t> </a:t>
                </a:r>
                <a:r>
                  <a:rPr lang="en-US" sz="2600">
                    <a:ea typeface="Arial" charset="0"/>
                    <a:cs typeface="Arial" charset="0"/>
                  </a:rPr>
                  <a:t>–</a:t>
                </a:r>
                <a:r>
                  <a:rPr lang="en-US" sz="1800">
                    <a:ea typeface="Arial" charset="0"/>
                    <a:cs typeface="Arial" charset="0"/>
                  </a:rPr>
                  <a:t> </a:t>
                </a:r>
                <a:r>
                  <a:rPr lang="en-US" sz="2600">
                    <a:ea typeface="Arial" charset="0"/>
                    <a:cs typeface="Arial" charset="0"/>
                  </a:rPr>
                  <a:t>100</a:t>
                </a:r>
              </a:p>
            </p:txBody>
          </p:sp>
          <p:sp>
            <p:nvSpPr>
              <p:cNvPr id="17434" name="Rectangle 44"/>
              <p:cNvSpPr>
                <a:spLocks noChangeArrowheads="1"/>
              </p:cNvSpPr>
              <p:nvPr/>
            </p:nvSpPr>
            <p:spPr bwMode="auto">
              <a:xfrm>
                <a:off x="4202" y="3034"/>
                <a:ext cx="347" cy="250"/>
              </a:xfrm>
              <a:prstGeom prst="rect">
                <a:avLst/>
              </a:prstGeom>
              <a:noFill/>
              <a:ln w="9525">
                <a:noFill/>
                <a:miter lim="800000"/>
                <a:headEnd/>
                <a:tailEnd/>
              </a:ln>
            </p:spPr>
            <p:txBody>
              <a:bodyPr wrap="none" lIns="0" tIns="0" rIns="0" bIns="0" anchor="ctr" anchorCtr="1">
                <a:prstTxWarp prst="textNoShape">
                  <a:avLst/>
                </a:prstTxWarp>
                <a:spAutoFit/>
              </a:bodyPr>
              <a:lstStyle/>
              <a:p>
                <a:r>
                  <a:rPr lang="en-US" sz="2600">
                    <a:ea typeface="Arial" charset="0"/>
                    <a:cs typeface="Arial" charset="0"/>
                  </a:rPr>
                  <a:t>100</a:t>
                </a:r>
              </a:p>
            </p:txBody>
          </p:sp>
          <p:sp>
            <p:nvSpPr>
              <p:cNvPr id="17435" name="Rectangle 45"/>
              <p:cNvSpPr>
                <a:spLocks noChangeArrowheads="1"/>
              </p:cNvSpPr>
              <p:nvPr/>
            </p:nvSpPr>
            <p:spPr bwMode="auto">
              <a:xfrm>
                <a:off x="4870" y="2889"/>
                <a:ext cx="672" cy="250"/>
              </a:xfrm>
              <a:prstGeom prst="rect">
                <a:avLst/>
              </a:prstGeom>
              <a:noFill/>
              <a:ln w="9525">
                <a:noFill/>
                <a:miter lim="800000"/>
                <a:headEnd/>
                <a:tailEnd/>
              </a:ln>
            </p:spPr>
            <p:txBody>
              <a:bodyPr wrap="none" lIns="0" tIns="0" rIns="0" bIns="0" anchor="ctr" anchorCtr="1">
                <a:prstTxWarp prst="textNoShape">
                  <a:avLst/>
                </a:prstTxWarp>
                <a:spAutoFit/>
              </a:bodyPr>
              <a:lstStyle/>
              <a:p>
                <a:r>
                  <a:rPr lang="en-US" sz="2600">
                    <a:ea typeface="Arial" charset="0"/>
                    <a:cs typeface="Arial" charset="0"/>
                  </a:rPr>
                  <a:t>x</a:t>
                </a:r>
                <a:r>
                  <a:rPr lang="en-US" sz="1600">
                    <a:ea typeface="Arial" charset="0"/>
                    <a:cs typeface="Arial" charset="0"/>
                  </a:rPr>
                  <a:t> </a:t>
                </a:r>
                <a:r>
                  <a:rPr lang="en-US" sz="2600">
                    <a:ea typeface="Arial" charset="0"/>
                    <a:cs typeface="Arial" charset="0"/>
                  </a:rPr>
                  <a:t>100%</a:t>
                </a:r>
              </a:p>
            </p:txBody>
          </p:sp>
          <p:sp>
            <p:nvSpPr>
              <p:cNvPr id="17436" name="Rectangle 46"/>
              <p:cNvSpPr>
                <a:spLocks noChangeArrowheads="1"/>
              </p:cNvSpPr>
              <p:nvPr/>
            </p:nvSpPr>
            <p:spPr bwMode="auto">
              <a:xfrm>
                <a:off x="3767" y="2906"/>
                <a:ext cx="121" cy="250"/>
              </a:xfrm>
              <a:prstGeom prst="rect">
                <a:avLst/>
              </a:prstGeom>
              <a:noFill/>
              <a:ln w="9525">
                <a:noFill/>
                <a:miter lim="800000"/>
                <a:headEnd/>
                <a:tailEnd/>
              </a:ln>
            </p:spPr>
            <p:txBody>
              <a:bodyPr wrap="none" lIns="0" tIns="0" rIns="0" bIns="0" anchor="ctr" anchorCtr="1">
                <a:prstTxWarp prst="textNoShape">
                  <a:avLst/>
                </a:prstTxWarp>
                <a:spAutoFit/>
              </a:bodyPr>
              <a:lstStyle/>
              <a:p>
                <a:r>
                  <a:rPr lang="en-US" sz="2600">
                    <a:ea typeface="Arial" charset="0"/>
                    <a:cs typeface="Arial" charset="0"/>
                  </a:rPr>
                  <a:t>=</a:t>
                </a:r>
              </a:p>
            </p:txBody>
          </p:sp>
          <p:sp>
            <p:nvSpPr>
              <p:cNvPr id="17437" name="Line 47"/>
              <p:cNvSpPr>
                <a:spLocks noChangeShapeType="1"/>
              </p:cNvSpPr>
              <p:nvPr/>
            </p:nvSpPr>
            <p:spPr bwMode="auto">
              <a:xfrm>
                <a:off x="3938" y="3030"/>
                <a:ext cx="860" cy="0"/>
              </a:xfrm>
              <a:prstGeom prst="line">
                <a:avLst/>
              </a:prstGeom>
              <a:noFill/>
              <a:ln w="9525">
                <a:solidFill>
                  <a:schemeClr val="tx1"/>
                </a:solidFill>
                <a:round/>
                <a:headEnd/>
                <a:tailEnd/>
              </a:ln>
            </p:spPr>
            <p:txBody>
              <a:bodyPr>
                <a:prstTxWarp prst="textNoShape">
                  <a:avLst/>
                </a:prstTxWarp>
              </a:bodyPr>
              <a:lstStyle/>
              <a:p>
                <a:endParaRPr lang="en-US"/>
              </a:p>
            </p:txBody>
          </p:sp>
        </p:grpSp>
      </p:grpSp>
      <p:grpSp>
        <p:nvGrpSpPr>
          <p:cNvPr id="7" name="Group 56"/>
          <p:cNvGrpSpPr>
            <a:grpSpLocks/>
          </p:cNvGrpSpPr>
          <p:nvPr/>
        </p:nvGrpSpPr>
        <p:grpSpPr bwMode="auto">
          <a:xfrm>
            <a:off x="4800600" y="5638800"/>
            <a:ext cx="3990975" cy="811212"/>
            <a:chOff x="3012" y="3257"/>
            <a:chExt cx="2514" cy="511"/>
          </a:xfrm>
        </p:grpSpPr>
        <p:sp>
          <p:nvSpPr>
            <p:cNvPr id="17422" name="Text Box 38"/>
            <p:cNvSpPr txBox="1">
              <a:spLocks noChangeArrowheads="1"/>
            </p:cNvSpPr>
            <p:nvPr/>
          </p:nvSpPr>
          <p:spPr bwMode="auto">
            <a:xfrm>
              <a:off x="3205" y="3360"/>
              <a:ext cx="500" cy="308"/>
            </a:xfrm>
            <a:prstGeom prst="rect">
              <a:avLst/>
            </a:prstGeom>
            <a:solidFill>
              <a:srgbClr val="FFCCCC"/>
            </a:solidFill>
            <a:ln w="9525">
              <a:noFill/>
              <a:miter lim="800000"/>
              <a:headEnd/>
              <a:tailEnd/>
            </a:ln>
          </p:spPr>
          <p:txBody>
            <a:bodyPr lIns="45720" rIns="45720">
              <a:prstTxWarp prst="textNoShape">
                <a:avLst/>
              </a:prstTxWarp>
              <a:spAutoFit/>
            </a:bodyPr>
            <a:lstStyle/>
            <a:p>
              <a:pPr>
                <a:spcBef>
                  <a:spcPct val="50000"/>
                </a:spcBef>
              </a:pPr>
              <a:r>
                <a:rPr lang="en-US" sz="2600">
                  <a:ea typeface="Arial" charset="0"/>
                  <a:cs typeface="Arial" charset="0"/>
                </a:rPr>
                <a:t>13%</a:t>
              </a:r>
            </a:p>
          </p:txBody>
        </p:sp>
        <p:sp>
          <p:nvSpPr>
            <p:cNvPr id="17423" name="AutoShape 39"/>
            <p:cNvSpPr>
              <a:spLocks/>
            </p:cNvSpPr>
            <p:nvPr/>
          </p:nvSpPr>
          <p:spPr bwMode="auto">
            <a:xfrm>
              <a:off x="3012" y="3257"/>
              <a:ext cx="156" cy="414"/>
            </a:xfrm>
            <a:prstGeom prst="rightBrace">
              <a:avLst>
                <a:gd name="adj1" fmla="val 39107"/>
                <a:gd name="adj2" fmla="val 57245"/>
              </a:avLst>
            </a:prstGeom>
            <a:noFill/>
            <a:ln w="19050">
              <a:solidFill>
                <a:srgbClr val="800000"/>
              </a:solidFill>
              <a:round/>
              <a:headEnd/>
              <a:tailEnd/>
            </a:ln>
          </p:spPr>
          <p:txBody>
            <a:bodyPr wrap="none" anchor="ctr">
              <a:prstTxWarp prst="textNoShape">
                <a:avLst/>
              </a:prstTxWarp>
            </a:bodyPr>
            <a:lstStyle/>
            <a:p>
              <a:endParaRPr lang="en-US" sz="1800">
                <a:ea typeface="Arial" charset="0"/>
                <a:cs typeface="Arial" charset="0"/>
              </a:endParaRPr>
            </a:p>
          </p:txBody>
        </p:sp>
        <p:grpSp>
          <p:nvGrpSpPr>
            <p:cNvPr id="17424" name="Group 49"/>
            <p:cNvGrpSpPr>
              <a:grpSpLocks/>
            </p:cNvGrpSpPr>
            <p:nvPr/>
          </p:nvGrpSpPr>
          <p:grpSpPr bwMode="auto">
            <a:xfrm>
              <a:off x="3751" y="3268"/>
              <a:ext cx="1775" cy="500"/>
              <a:chOff x="3767" y="2784"/>
              <a:chExt cx="1775" cy="500"/>
            </a:xfrm>
          </p:grpSpPr>
          <p:sp>
            <p:nvSpPr>
              <p:cNvPr id="17425" name="Rectangle 50"/>
              <p:cNvSpPr>
                <a:spLocks noChangeArrowheads="1"/>
              </p:cNvSpPr>
              <p:nvPr/>
            </p:nvSpPr>
            <p:spPr bwMode="auto">
              <a:xfrm>
                <a:off x="3916" y="2784"/>
                <a:ext cx="881" cy="250"/>
              </a:xfrm>
              <a:prstGeom prst="rect">
                <a:avLst/>
              </a:prstGeom>
              <a:noFill/>
              <a:ln w="9525">
                <a:noFill/>
                <a:miter lim="800000"/>
                <a:headEnd/>
                <a:tailEnd/>
              </a:ln>
            </p:spPr>
            <p:txBody>
              <a:bodyPr wrap="none" lIns="0" tIns="0" rIns="0" bIns="0" anchor="ctr" anchorCtr="1">
                <a:prstTxWarp prst="textNoShape">
                  <a:avLst/>
                </a:prstTxWarp>
                <a:spAutoFit/>
              </a:bodyPr>
              <a:lstStyle/>
              <a:p>
                <a:r>
                  <a:rPr lang="en-US" sz="2600">
                    <a:ea typeface="Arial" charset="0"/>
                    <a:cs typeface="Arial" charset="0"/>
                  </a:rPr>
                  <a:t>130</a:t>
                </a:r>
                <a:r>
                  <a:rPr lang="en-US" sz="1400">
                    <a:ea typeface="Arial" charset="0"/>
                    <a:cs typeface="Arial" charset="0"/>
                  </a:rPr>
                  <a:t> </a:t>
                </a:r>
                <a:r>
                  <a:rPr lang="en-US" sz="2600">
                    <a:ea typeface="Arial" charset="0"/>
                    <a:cs typeface="Arial" charset="0"/>
                  </a:rPr>
                  <a:t>–</a:t>
                </a:r>
                <a:r>
                  <a:rPr lang="en-US" sz="1800">
                    <a:ea typeface="Arial" charset="0"/>
                    <a:cs typeface="Arial" charset="0"/>
                  </a:rPr>
                  <a:t> </a:t>
                </a:r>
                <a:r>
                  <a:rPr lang="en-US" sz="2600">
                    <a:ea typeface="Arial" charset="0"/>
                    <a:cs typeface="Arial" charset="0"/>
                  </a:rPr>
                  <a:t>115</a:t>
                </a:r>
              </a:p>
            </p:txBody>
          </p:sp>
          <p:sp>
            <p:nvSpPr>
              <p:cNvPr id="17426" name="Rectangle 51"/>
              <p:cNvSpPr>
                <a:spLocks noChangeArrowheads="1"/>
              </p:cNvSpPr>
              <p:nvPr/>
            </p:nvSpPr>
            <p:spPr bwMode="auto">
              <a:xfrm>
                <a:off x="4202" y="3034"/>
                <a:ext cx="347" cy="250"/>
              </a:xfrm>
              <a:prstGeom prst="rect">
                <a:avLst/>
              </a:prstGeom>
              <a:noFill/>
              <a:ln w="9525">
                <a:noFill/>
                <a:miter lim="800000"/>
                <a:headEnd/>
                <a:tailEnd/>
              </a:ln>
            </p:spPr>
            <p:txBody>
              <a:bodyPr wrap="none" lIns="0" tIns="0" rIns="0" bIns="0" anchor="ctr" anchorCtr="1">
                <a:prstTxWarp prst="textNoShape">
                  <a:avLst/>
                </a:prstTxWarp>
                <a:spAutoFit/>
              </a:bodyPr>
              <a:lstStyle/>
              <a:p>
                <a:r>
                  <a:rPr lang="en-US" sz="2600">
                    <a:ea typeface="Arial" charset="0"/>
                    <a:cs typeface="Arial" charset="0"/>
                  </a:rPr>
                  <a:t>115</a:t>
                </a:r>
              </a:p>
            </p:txBody>
          </p:sp>
          <p:sp>
            <p:nvSpPr>
              <p:cNvPr id="17427" name="Rectangle 52"/>
              <p:cNvSpPr>
                <a:spLocks noChangeArrowheads="1"/>
              </p:cNvSpPr>
              <p:nvPr/>
            </p:nvSpPr>
            <p:spPr bwMode="auto">
              <a:xfrm>
                <a:off x="4870" y="2889"/>
                <a:ext cx="672" cy="250"/>
              </a:xfrm>
              <a:prstGeom prst="rect">
                <a:avLst/>
              </a:prstGeom>
              <a:noFill/>
              <a:ln w="9525">
                <a:noFill/>
                <a:miter lim="800000"/>
                <a:headEnd/>
                <a:tailEnd/>
              </a:ln>
            </p:spPr>
            <p:txBody>
              <a:bodyPr wrap="none" lIns="0" tIns="0" rIns="0" bIns="0" anchor="ctr" anchorCtr="1">
                <a:prstTxWarp prst="textNoShape">
                  <a:avLst/>
                </a:prstTxWarp>
                <a:spAutoFit/>
              </a:bodyPr>
              <a:lstStyle/>
              <a:p>
                <a:r>
                  <a:rPr lang="en-US" sz="2600">
                    <a:ea typeface="Arial" charset="0"/>
                    <a:cs typeface="Arial" charset="0"/>
                  </a:rPr>
                  <a:t>x</a:t>
                </a:r>
                <a:r>
                  <a:rPr lang="en-US" sz="1600">
                    <a:ea typeface="Arial" charset="0"/>
                    <a:cs typeface="Arial" charset="0"/>
                  </a:rPr>
                  <a:t> </a:t>
                </a:r>
                <a:r>
                  <a:rPr lang="en-US" sz="2600">
                    <a:ea typeface="Arial" charset="0"/>
                    <a:cs typeface="Arial" charset="0"/>
                  </a:rPr>
                  <a:t>100%</a:t>
                </a:r>
              </a:p>
            </p:txBody>
          </p:sp>
          <p:sp>
            <p:nvSpPr>
              <p:cNvPr id="17428" name="Rectangle 53"/>
              <p:cNvSpPr>
                <a:spLocks noChangeArrowheads="1"/>
              </p:cNvSpPr>
              <p:nvPr/>
            </p:nvSpPr>
            <p:spPr bwMode="auto">
              <a:xfrm>
                <a:off x="3767" y="2906"/>
                <a:ext cx="121" cy="250"/>
              </a:xfrm>
              <a:prstGeom prst="rect">
                <a:avLst/>
              </a:prstGeom>
              <a:noFill/>
              <a:ln w="9525">
                <a:noFill/>
                <a:miter lim="800000"/>
                <a:headEnd/>
                <a:tailEnd/>
              </a:ln>
            </p:spPr>
            <p:txBody>
              <a:bodyPr wrap="none" lIns="0" tIns="0" rIns="0" bIns="0" anchor="ctr" anchorCtr="1">
                <a:prstTxWarp prst="textNoShape">
                  <a:avLst/>
                </a:prstTxWarp>
                <a:spAutoFit/>
              </a:bodyPr>
              <a:lstStyle/>
              <a:p>
                <a:r>
                  <a:rPr lang="en-US" sz="2600" dirty="0">
                    <a:ea typeface="Arial" charset="0"/>
                    <a:cs typeface="Arial" charset="0"/>
                  </a:rPr>
                  <a:t>=</a:t>
                </a:r>
              </a:p>
            </p:txBody>
          </p:sp>
          <p:sp>
            <p:nvSpPr>
              <p:cNvPr id="17429" name="Line 54"/>
              <p:cNvSpPr>
                <a:spLocks noChangeShapeType="1"/>
              </p:cNvSpPr>
              <p:nvPr/>
            </p:nvSpPr>
            <p:spPr bwMode="auto">
              <a:xfrm>
                <a:off x="3938" y="3030"/>
                <a:ext cx="860" cy="0"/>
              </a:xfrm>
              <a:prstGeom prst="line">
                <a:avLst/>
              </a:prstGeom>
              <a:noFill/>
              <a:ln w="9525">
                <a:solidFill>
                  <a:schemeClr val="tx1"/>
                </a:solidFill>
                <a:round/>
                <a:headEnd/>
                <a:tailEnd/>
              </a:ln>
            </p:spPr>
            <p:txBody>
              <a:bodyPr>
                <a:prstTxWarp prst="textNoShape">
                  <a:avLst/>
                </a:prstTxWarp>
              </a:bodyPr>
              <a:lstStyle/>
              <a:p>
                <a:endParaRPr lang="en-US"/>
              </a:p>
            </p:txBody>
          </p:sp>
        </p:grpSp>
      </p:grpSp>
      <p:sp>
        <p:nvSpPr>
          <p:cNvPr id="68665" name="Text Box 57"/>
          <p:cNvSpPr txBox="1">
            <a:spLocks noChangeArrowheads="1"/>
          </p:cNvSpPr>
          <p:nvPr/>
        </p:nvSpPr>
        <p:spPr bwMode="auto">
          <a:xfrm>
            <a:off x="304800" y="3962400"/>
            <a:ext cx="3932238" cy="484188"/>
          </a:xfrm>
          <a:prstGeom prst="rect">
            <a:avLst/>
          </a:prstGeom>
          <a:noFill/>
          <a:ln w="9525">
            <a:noFill/>
            <a:miter lim="800000"/>
            <a:headEnd/>
            <a:tailEnd/>
          </a:ln>
        </p:spPr>
        <p:txBody>
          <a:bodyPr>
            <a:prstTxWarp prst="textNoShape">
              <a:avLst/>
            </a:prstTxWarp>
          </a:bodyPr>
          <a:lstStyle/>
          <a:p>
            <a:r>
              <a:rPr lang="en-US" dirty="0">
                <a:ea typeface="Arial" charset="0"/>
                <a:cs typeface="Arial" charset="0"/>
              </a:rPr>
              <a:t>using </a:t>
            </a:r>
            <a:r>
              <a:rPr lang="en-US" dirty="0" smtClean="0">
                <a:ea typeface="Arial" charset="0"/>
                <a:cs typeface="Arial" charset="0"/>
              </a:rPr>
              <a:t>2012 </a:t>
            </a:r>
            <a:r>
              <a:rPr lang="en-US" dirty="0">
                <a:ea typeface="Arial" charset="0"/>
                <a:cs typeface="Arial" charset="0"/>
              </a:rPr>
              <a:t>base year:</a:t>
            </a:r>
            <a:endParaRPr lang="en-US" b="1" dirty="0">
              <a:ea typeface="Arial" charset="0"/>
              <a:cs typeface="Arial" charset="0"/>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wipe(left)">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5"/>
                                        </p:tgtEl>
                                        <p:attrNameLst>
                                          <p:attrName>style.visibility</p:attrName>
                                        </p:attrNameLst>
                                      </p:cBhvr>
                                      <p:to>
                                        <p:strVal val="visible"/>
                                      </p:to>
                                    </p:set>
                                    <p:animEffect transition="in" filter="fade">
                                      <p:cBhvr>
                                        <p:cTn id="17" dur="500"/>
                                        <p:tgtEl>
                                          <p:spTgt spid="686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8614"/>
                                        </p:tgtEl>
                                        <p:attrNameLst>
                                          <p:attrName>style.visibility</p:attrName>
                                        </p:attrNameLst>
                                      </p:cBhvr>
                                      <p:to>
                                        <p:strVal val="visible"/>
                                      </p:to>
                                    </p:set>
                                    <p:animEffect transition="in" filter="wipe(left)">
                                      <p:cBhvr>
                                        <p:cTn id="22" dur="500"/>
                                        <p:tgtEl>
                                          <p:spTgt spid="686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8613"/>
                                        </p:tgtEl>
                                        <p:attrNameLst>
                                          <p:attrName>style.visibility</p:attrName>
                                        </p:attrNameLst>
                                      </p:cBhvr>
                                      <p:to>
                                        <p:strVal val="visible"/>
                                      </p:to>
                                    </p:set>
                                    <p:animEffect transition="in" filter="wipe(left)">
                                      <p:cBhvr>
                                        <p:cTn id="27" dur="500"/>
                                        <p:tgtEl>
                                          <p:spTgt spid="686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8612"/>
                                        </p:tgtEl>
                                        <p:attrNameLst>
                                          <p:attrName>style.visibility</p:attrName>
                                        </p:attrNameLst>
                                      </p:cBhvr>
                                      <p:to>
                                        <p:strVal val="visible"/>
                                      </p:to>
                                    </p:set>
                                    <p:animEffect transition="in" filter="wipe(left)">
                                      <p:cBhvr>
                                        <p:cTn id="32" dur="500"/>
                                        <p:tgtEl>
                                          <p:spTgt spid="686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8641">
                                            <p:txEl>
                                              <p:pRg st="0" end="0"/>
                                            </p:txEl>
                                          </p:spTgt>
                                        </p:tgtEl>
                                        <p:attrNameLst>
                                          <p:attrName>style.visibility</p:attrName>
                                        </p:attrNameLst>
                                      </p:cBhvr>
                                      <p:to>
                                        <p:strVal val="visible"/>
                                      </p:to>
                                    </p:set>
                                    <p:animEffect transition="in" filter="wipe(left)">
                                      <p:cBhvr>
                                        <p:cTn id="37" dur="500"/>
                                        <p:tgtEl>
                                          <p:spTgt spid="68641">
                                            <p:txEl>
                                              <p:pRg st="0" end="0"/>
                                            </p:txEl>
                                          </p:spTgt>
                                        </p:tgtEl>
                                      </p:cBhvr>
                                    </p:animEffect>
                                  </p:childTnLst>
                                </p:cTn>
                              </p:par>
                            </p:childTnLst>
                          </p:cTn>
                        </p:par>
                        <p:par>
                          <p:cTn id="38" fill="hold" nodeType="afterGroup">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68665"/>
                                        </p:tgtEl>
                                        <p:attrNameLst>
                                          <p:attrName>style.visibility</p:attrName>
                                        </p:attrNameLst>
                                      </p:cBhvr>
                                      <p:to>
                                        <p:strVal val="visible"/>
                                      </p:to>
                                    </p:set>
                                    <p:animEffect transition="in" filter="wipe(left)">
                                      <p:cBhvr>
                                        <p:cTn id="41" dur="500"/>
                                        <p:tgtEl>
                                          <p:spTgt spid="6866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68641">
                                            <p:txEl>
                                              <p:pRg st="2" end="2"/>
                                            </p:txEl>
                                          </p:spTgt>
                                        </p:tgtEl>
                                        <p:attrNameLst>
                                          <p:attrName>style.visibility</p:attrName>
                                        </p:attrNameLst>
                                      </p:cBhvr>
                                      <p:to>
                                        <p:strVal val="visible"/>
                                      </p:to>
                                    </p:set>
                                    <p:animEffect transition="in" filter="wipe(left)">
                                      <p:cBhvr>
                                        <p:cTn id="46" dur="500"/>
                                        <p:tgtEl>
                                          <p:spTgt spid="68641">
                                            <p:txEl>
                                              <p:pRg st="2" end="2"/>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68641">
                                            <p:txEl>
                                              <p:pRg st="3" end="3"/>
                                            </p:txEl>
                                          </p:spTgt>
                                        </p:tgtEl>
                                        <p:attrNameLst>
                                          <p:attrName>style.visibility</p:attrName>
                                        </p:attrNameLst>
                                      </p:cBhvr>
                                      <p:to>
                                        <p:strVal val="visible"/>
                                      </p:to>
                                    </p:set>
                                    <p:animEffect transition="in" filter="wipe(left)">
                                      <p:cBhvr>
                                        <p:cTn id="51" dur="500"/>
                                        <p:tgtEl>
                                          <p:spTgt spid="68641">
                                            <p:txEl>
                                              <p:pRg st="3" end="3"/>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68641">
                                            <p:txEl>
                                              <p:pRg st="4" end="4"/>
                                            </p:txEl>
                                          </p:spTgt>
                                        </p:tgtEl>
                                        <p:attrNameLst>
                                          <p:attrName>style.visibility</p:attrName>
                                        </p:attrNameLst>
                                      </p:cBhvr>
                                      <p:to>
                                        <p:strVal val="visible"/>
                                      </p:to>
                                    </p:set>
                                    <p:animEffect transition="in" filter="wipe(left)">
                                      <p:cBhvr>
                                        <p:cTn id="56" dur="500"/>
                                        <p:tgtEl>
                                          <p:spTgt spid="68641">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8648"/>
                                        </p:tgtEl>
                                        <p:attrNameLst>
                                          <p:attrName>style.visibility</p:attrName>
                                        </p:attrNameLst>
                                      </p:cBhvr>
                                      <p:to>
                                        <p:strVal val="visible"/>
                                      </p:to>
                                    </p:set>
                                    <p:animEffect transition="in" filter="fade">
                                      <p:cBhvr>
                                        <p:cTn id="61" dur="500"/>
                                        <p:tgtEl>
                                          <p:spTgt spid="68648"/>
                                        </p:tgtEl>
                                      </p:cBhvr>
                                    </p:animEffect>
                                  </p:childTnLst>
                                </p:cTn>
                              </p:par>
                              <p:par>
                                <p:cTn id="62" presetID="10" presetClass="exit" presetSubtype="0" fill="hold" grpId="1" nodeType="withEffect">
                                  <p:stCondLst>
                                    <p:cond delay="0"/>
                                  </p:stCondLst>
                                  <p:childTnLst>
                                    <p:animEffect transition="out" filter="fade">
                                      <p:cBhvr>
                                        <p:cTn id="63" dur="500"/>
                                        <p:tgtEl>
                                          <p:spTgt spid="68665"/>
                                        </p:tgtEl>
                                      </p:cBhvr>
                                    </p:animEffect>
                                    <p:set>
                                      <p:cBhvr>
                                        <p:cTn id="64" dur="1" fill="hold">
                                          <p:stCondLst>
                                            <p:cond delay="499"/>
                                          </p:stCondLst>
                                        </p:cTn>
                                        <p:tgtEl>
                                          <p:spTgt spid="68665"/>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0" presetClass="entr" presetSubtype="0" fill="hold" nodeType="click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fade">
                                      <p:cBhvr>
                                        <p:cTn id="69" dur="500"/>
                                        <p:tgtEl>
                                          <p:spTgt spid="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0" presetClass="entr" presetSubtype="0" fill="hold" nodeType="click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fade">
                                      <p:cBhvr>
                                        <p:cTn id="7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bldLvl="4"/>
      <p:bldP spid="68612" grpId="0" animBg="1"/>
      <p:bldP spid="68613" grpId="0" animBg="1"/>
      <p:bldP spid="68614" grpId="0" animBg="1"/>
      <p:bldP spid="68615" grpId="0" animBg="1"/>
      <p:bldP spid="68641" grpId="0" build="p"/>
      <p:bldP spid="68648" grpId="0"/>
      <p:bldP spid="68665" grpId="0"/>
      <p:bldP spid="68665"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945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Calculate the CPI</a:t>
            </a:r>
          </a:p>
        </p:txBody>
      </p:sp>
      <p:sp>
        <p:nvSpPr>
          <p:cNvPr id="19460" name="TextBox 6"/>
          <p:cNvSpPr txBox="1">
            <a:spLocks noChangeArrowheads="1"/>
          </p:cNvSpPr>
          <p:nvPr/>
        </p:nvSpPr>
        <p:spPr bwMode="auto">
          <a:xfrm>
            <a:off x="304800" y="6500813"/>
            <a:ext cx="5867400" cy="338554"/>
          </a:xfrm>
          <a:prstGeom prst="rect">
            <a:avLst/>
          </a:prstGeom>
          <a:noFill/>
          <a:ln w="9525">
            <a:noFill/>
            <a:miter lim="800000"/>
            <a:headEnd/>
            <a:tailEnd/>
          </a:ln>
        </p:spPr>
        <p:txBody>
          <a:bodyPr wrap="square">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19461" name="Rectangle 7"/>
          <p:cNvSpPr>
            <a:spLocks noChangeArrowheads="1"/>
          </p:cNvSpPr>
          <p:nvPr/>
        </p:nvSpPr>
        <p:spPr bwMode="auto">
          <a:xfrm>
            <a:off x="481013" y="1300163"/>
            <a:ext cx="4084637" cy="2514600"/>
          </a:xfrm>
          <a:prstGeom prst="rect">
            <a:avLst/>
          </a:prstGeom>
          <a:noFill/>
          <a:ln w="9525">
            <a:noFill/>
            <a:miter lim="800000"/>
            <a:headEnd/>
            <a:tailEnd/>
          </a:ln>
        </p:spPr>
        <p:txBody>
          <a:bodyPr>
            <a:prstTxWarp prst="textNoShape">
              <a:avLst/>
            </a:prstTxWarp>
          </a:bodyPr>
          <a:lstStyle/>
          <a:p>
            <a:pPr>
              <a:lnSpc>
                <a:spcPct val="110000"/>
              </a:lnSpc>
              <a:spcBef>
                <a:spcPct val="30000"/>
              </a:spcBef>
              <a:buClr>
                <a:srgbClr val="339966"/>
              </a:buClr>
              <a:buSzPct val="120000"/>
              <a:buFont typeface="Wingdings" charset="2"/>
              <a:buNone/>
            </a:pPr>
            <a:r>
              <a:rPr lang="en-US" sz="2600" dirty="0"/>
              <a:t>CPI basket:  </a:t>
            </a:r>
            <a:br>
              <a:rPr lang="en-US" sz="2600" dirty="0"/>
            </a:br>
            <a:r>
              <a:rPr lang="en-US" sz="2600" dirty="0"/>
              <a:t>   {10 lbs lamb, </a:t>
            </a:r>
            <a:br>
              <a:rPr lang="en-US" sz="2600" dirty="0"/>
            </a:br>
            <a:r>
              <a:rPr lang="en-US" sz="2600" dirty="0"/>
              <a:t>     20 lbs chicken}</a:t>
            </a:r>
          </a:p>
          <a:p>
            <a:pPr>
              <a:lnSpc>
                <a:spcPct val="110000"/>
              </a:lnSpc>
              <a:spcBef>
                <a:spcPct val="30000"/>
              </a:spcBef>
              <a:buClr>
                <a:srgbClr val="339966"/>
              </a:buClr>
              <a:buSzPct val="120000"/>
              <a:buFont typeface="Wingdings" charset="2"/>
              <a:buNone/>
            </a:pPr>
            <a:r>
              <a:rPr lang="en-US" sz="2600" dirty="0"/>
              <a:t>The CPI basket cost $120 </a:t>
            </a:r>
            <a:br>
              <a:rPr lang="en-US" sz="2600" dirty="0"/>
            </a:br>
            <a:r>
              <a:rPr lang="en-US" sz="2600" dirty="0"/>
              <a:t>in </a:t>
            </a:r>
            <a:r>
              <a:rPr lang="en-US" sz="2600" dirty="0" smtClean="0"/>
              <a:t>2012, </a:t>
            </a:r>
            <a:r>
              <a:rPr lang="en-US" sz="2600" dirty="0"/>
              <a:t>the base year.</a:t>
            </a:r>
          </a:p>
        </p:txBody>
      </p:sp>
      <p:sp>
        <p:nvSpPr>
          <p:cNvPr id="9" name="Rectangle 8"/>
          <p:cNvSpPr>
            <a:spLocks noChangeArrowheads="1"/>
          </p:cNvSpPr>
          <p:nvPr/>
        </p:nvSpPr>
        <p:spPr bwMode="auto">
          <a:xfrm>
            <a:off x="569913" y="3922713"/>
            <a:ext cx="8218487" cy="1987550"/>
          </a:xfrm>
          <a:prstGeom prst="rect">
            <a:avLst/>
          </a:prstGeom>
          <a:noFill/>
          <a:ln w="9525">
            <a:noFill/>
            <a:miter lim="800000"/>
            <a:headEnd/>
            <a:tailEnd/>
          </a:ln>
        </p:spPr>
        <p:txBody>
          <a:bodyPr>
            <a:prstTxWarp prst="textNoShape">
              <a:avLst/>
            </a:prstTxWarp>
          </a:bodyPr>
          <a:lstStyle/>
          <a:p>
            <a:pPr marL="511175" indent="-511175">
              <a:lnSpc>
                <a:spcPct val="105000"/>
              </a:lnSpc>
              <a:spcBef>
                <a:spcPct val="70000"/>
              </a:spcBef>
              <a:buClr>
                <a:srgbClr val="990099"/>
              </a:buClr>
              <a:buFont typeface="Wingdings" charset="2"/>
              <a:buNone/>
            </a:pPr>
            <a:r>
              <a:rPr lang="en-US" sz="2600" b="1" dirty="0">
                <a:solidFill>
                  <a:srgbClr val="C00000"/>
                </a:solidFill>
                <a:ea typeface="Arial" charset="0"/>
                <a:cs typeface="Arial" charset="0"/>
              </a:rPr>
              <a:t>A.</a:t>
            </a:r>
            <a:r>
              <a:rPr lang="en-US" sz="2600" b="1" dirty="0">
                <a:solidFill>
                  <a:srgbClr val="339966"/>
                </a:solidFill>
                <a:ea typeface="Arial" charset="0"/>
                <a:cs typeface="Arial" charset="0"/>
              </a:rPr>
              <a:t>	</a:t>
            </a:r>
            <a:r>
              <a:rPr lang="en-US" sz="2700" dirty="0">
                <a:ea typeface="Arial" charset="0"/>
                <a:cs typeface="Arial" charset="0"/>
              </a:rPr>
              <a:t>Compute the CPI in </a:t>
            </a:r>
            <a:r>
              <a:rPr lang="en-US" sz="2700" dirty="0" smtClean="0">
                <a:ea typeface="Arial" charset="0"/>
                <a:cs typeface="Arial" charset="0"/>
              </a:rPr>
              <a:t>2013.</a:t>
            </a:r>
            <a:endParaRPr lang="en-US" sz="2700" dirty="0">
              <a:ea typeface="Arial" charset="0"/>
              <a:cs typeface="Arial" charset="0"/>
            </a:endParaRPr>
          </a:p>
          <a:p>
            <a:pPr marL="511175" indent="-511175">
              <a:lnSpc>
                <a:spcPct val="105000"/>
              </a:lnSpc>
              <a:spcBef>
                <a:spcPct val="70000"/>
              </a:spcBef>
              <a:buClr>
                <a:srgbClr val="990099"/>
              </a:buClr>
              <a:buFont typeface="Wingdings" charset="2"/>
              <a:buNone/>
            </a:pPr>
            <a:r>
              <a:rPr lang="en-US" sz="2600" b="1" dirty="0">
                <a:solidFill>
                  <a:srgbClr val="C00000"/>
                </a:solidFill>
                <a:ea typeface="Arial" charset="0"/>
                <a:cs typeface="Arial" charset="0"/>
              </a:rPr>
              <a:t>B.</a:t>
            </a:r>
            <a:r>
              <a:rPr lang="en-US" sz="2600" b="1" dirty="0">
                <a:solidFill>
                  <a:srgbClr val="339966"/>
                </a:solidFill>
                <a:ea typeface="Arial" charset="0"/>
                <a:cs typeface="Arial" charset="0"/>
              </a:rPr>
              <a:t>	</a:t>
            </a:r>
            <a:r>
              <a:rPr lang="en-US" sz="2700" dirty="0">
                <a:ea typeface="Arial" charset="0"/>
                <a:cs typeface="Arial" charset="0"/>
              </a:rPr>
              <a:t>What was the CPI inflation rate from </a:t>
            </a:r>
            <a:r>
              <a:rPr lang="en-US" sz="2700" dirty="0" smtClean="0">
                <a:ea typeface="Arial" charset="0"/>
                <a:cs typeface="Arial" charset="0"/>
              </a:rPr>
              <a:t>2013–2014?</a:t>
            </a:r>
            <a:endParaRPr lang="en-US" sz="2700" dirty="0">
              <a:ea typeface="Arial" charset="0"/>
              <a:cs typeface="Arial" charset="0"/>
            </a:endParaRPr>
          </a:p>
        </p:txBody>
      </p:sp>
      <p:graphicFrame>
        <p:nvGraphicFramePr>
          <p:cNvPr id="20510" name="Group 30"/>
          <p:cNvGraphicFramePr>
            <a:graphicFrameLocks noGrp="1"/>
          </p:cNvGraphicFramePr>
          <p:nvPr/>
        </p:nvGraphicFramePr>
        <p:xfrm>
          <a:off x="4800600" y="868363"/>
          <a:ext cx="3800475" cy="2754313"/>
        </p:xfrm>
        <a:graphic>
          <a:graphicData uri="http://schemas.openxmlformats.org/drawingml/2006/table">
            <a:tbl>
              <a:tblPr/>
              <a:tblGrid>
                <a:gridCol w="1066800"/>
                <a:gridCol w="1336675"/>
                <a:gridCol w="1397000"/>
              </a:tblGrid>
              <a:tr h="10033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price of lamb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price of chicken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1506"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21508" name="TextBox 6"/>
          <p:cNvSpPr txBox="1">
            <a:spLocks noChangeArrowheads="1"/>
          </p:cNvSpPr>
          <p:nvPr/>
        </p:nvSpPr>
        <p:spPr bwMode="auto">
          <a:xfrm>
            <a:off x="304800" y="6500813"/>
            <a:ext cx="5649913" cy="461665"/>
          </a:xfrm>
          <a:prstGeom prst="rect">
            <a:avLst/>
          </a:prstGeom>
          <a:noFill/>
          <a:ln w="9525">
            <a:noFill/>
            <a:miter lim="800000"/>
            <a:headEnd/>
            <a:tailEnd/>
          </a:ln>
        </p:spPr>
        <p:txBody>
          <a:bodyPr>
            <a:prstTxWarp prst="textNoShape">
              <a:avLst/>
            </a:prstTxWarp>
            <a:spAutoFit/>
          </a:bodyPr>
          <a:lstStyle/>
          <a:p>
            <a:r>
              <a:rPr lang="en-US" sz="800" i="1" dirty="0">
                <a:solidFill>
                  <a:srgbClr val="777777"/>
                </a:solidFill>
                <a:latin typeface="Times New Roman" charset="0"/>
                <a:ea typeface="Times New Roman" charset="0"/>
                <a:cs typeface="Times New Roman" charset="0"/>
              </a:rPr>
              <a:t>© 2012 Cengage </a:t>
            </a:r>
            <a:r>
              <a:rPr lang="en-US" sz="800" i="1" dirty="0" smtClean="0">
                <a:solidFill>
                  <a:srgbClr val="777777"/>
                </a:solidFill>
                <a:latin typeface="Times New Roman" charset="0"/>
                <a:ea typeface="Times New Roman" charset="0"/>
                <a:cs typeface="Times New Roman" charset="0"/>
              </a:rPr>
              <a:t>Learning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sp>
        <p:nvSpPr>
          <p:cNvPr id="21509" name="Rectangle 34"/>
          <p:cNvSpPr>
            <a:spLocks noChangeArrowheads="1"/>
          </p:cNvSpPr>
          <p:nvPr/>
        </p:nvSpPr>
        <p:spPr bwMode="auto">
          <a:xfrm>
            <a:off x="573088" y="3897313"/>
            <a:ext cx="5238750" cy="576262"/>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990099"/>
              </a:buClr>
              <a:buFont typeface="Wingdings" charset="2"/>
              <a:buNone/>
            </a:pPr>
            <a:r>
              <a:rPr lang="en-US" sz="2600" b="1" dirty="0">
                <a:solidFill>
                  <a:srgbClr val="C00000"/>
                </a:solidFill>
                <a:ea typeface="Arial" charset="0"/>
                <a:cs typeface="Arial" charset="0"/>
              </a:rPr>
              <a:t>A.</a:t>
            </a:r>
            <a:r>
              <a:rPr lang="en-US" sz="2600" b="1" dirty="0">
                <a:solidFill>
                  <a:srgbClr val="339966"/>
                </a:solidFill>
                <a:ea typeface="Arial" charset="0"/>
                <a:cs typeface="Arial" charset="0"/>
              </a:rPr>
              <a:t>	</a:t>
            </a:r>
            <a:r>
              <a:rPr lang="en-US" sz="2700" dirty="0">
                <a:ea typeface="Arial" charset="0"/>
                <a:cs typeface="Arial" charset="0"/>
              </a:rPr>
              <a:t>Compute the CPI in </a:t>
            </a:r>
            <a:r>
              <a:rPr lang="en-US" sz="2700" dirty="0" smtClean="0">
                <a:ea typeface="Arial" charset="0"/>
                <a:cs typeface="Arial" charset="0"/>
              </a:rPr>
              <a:t>2013:</a:t>
            </a:r>
            <a:endParaRPr lang="en-US" sz="2700" dirty="0">
              <a:ea typeface="Arial" charset="0"/>
              <a:cs typeface="Arial" charset="0"/>
            </a:endParaRPr>
          </a:p>
        </p:txBody>
      </p:sp>
      <p:sp>
        <p:nvSpPr>
          <p:cNvPr id="9" name="Rectangle 35"/>
          <p:cNvSpPr>
            <a:spLocks noChangeArrowheads="1"/>
          </p:cNvSpPr>
          <p:nvPr/>
        </p:nvSpPr>
        <p:spPr bwMode="auto">
          <a:xfrm>
            <a:off x="1185863" y="4537075"/>
            <a:ext cx="7089775" cy="1824038"/>
          </a:xfrm>
          <a:prstGeom prst="rect">
            <a:avLst/>
          </a:prstGeom>
          <a:noFill/>
          <a:ln w="9525">
            <a:noFill/>
            <a:miter lim="800000"/>
            <a:headEnd/>
            <a:tailEnd/>
          </a:ln>
        </p:spPr>
        <p:txBody>
          <a:bodyPr>
            <a:prstTxWarp prst="textNoShape">
              <a:avLst/>
            </a:prstTxWarp>
          </a:bodyPr>
          <a:lstStyle/>
          <a:p>
            <a:pPr marL="511175" indent="-511175">
              <a:lnSpc>
                <a:spcPct val="110000"/>
              </a:lnSpc>
              <a:spcBef>
                <a:spcPct val="60000"/>
              </a:spcBef>
              <a:buClr>
                <a:srgbClr val="990099"/>
              </a:buClr>
              <a:buFont typeface="Wingdings" charset="2"/>
              <a:buNone/>
            </a:pPr>
            <a:r>
              <a:rPr lang="en-US" sz="2700" dirty="0">
                <a:ea typeface="Arial" charset="0"/>
                <a:cs typeface="Arial" charset="0"/>
              </a:rPr>
              <a:t>Cost of CPI basket in </a:t>
            </a:r>
            <a:r>
              <a:rPr lang="en-US" sz="2700" dirty="0" smtClean="0">
                <a:ea typeface="Arial" charset="0"/>
                <a:cs typeface="Arial" charset="0"/>
              </a:rPr>
              <a:t>2013</a:t>
            </a:r>
            <a:r>
              <a:rPr lang="en-US" sz="2700" dirty="0">
                <a:ea typeface="Arial" charset="0"/>
                <a:cs typeface="Arial" charset="0"/>
              </a:rPr>
              <a:t/>
            </a:r>
            <a:br>
              <a:rPr lang="en-US" sz="2700" dirty="0">
                <a:ea typeface="Arial" charset="0"/>
                <a:cs typeface="Arial" charset="0"/>
              </a:rPr>
            </a:br>
            <a:r>
              <a:rPr lang="en-US" sz="2700" dirty="0">
                <a:ea typeface="Arial" charset="0"/>
                <a:cs typeface="Arial" charset="0"/>
              </a:rPr>
              <a:t>= ($5 x 10) + ($5 x 20)  =  $150 </a:t>
            </a:r>
          </a:p>
          <a:p>
            <a:pPr marL="511175" indent="-511175">
              <a:lnSpc>
                <a:spcPct val="110000"/>
              </a:lnSpc>
              <a:spcBef>
                <a:spcPct val="60000"/>
              </a:spcBef>
              <a:buClr>
                <a:srgbClr val="990099"/>
              </a:buClr>
              <a:buFont typeface="Wingdings" charset="2"/>
              <a:buNone/>
            </a:pPr>
            <a:r>
              <a:rPr lang="en-US" sz="2700" dirty="0">
                <a:ea typeface="Arial" charset="0"/>
                <a:cs typeface="Arial" charset="0"/>
              </a:rPr>
              <a:t>CPI </a:t>
            </a:r>
            <a:r>
              <a:rPr lang="en-US" sz="2700">
                <a:ea typeface="Arial" charset="0"/>
                <a:cs typeface="Arial" charset="0"/>
              </a:rPr>
              <a:t>in </a:t>
            </a:r>
            <a:r>
              <a:rPr lang="en-US" sz="2700" smtClean="0">
                <a:ea typeface="Arial" charset="0"/>
                <a:cs typeface="Arial" charset="0"/>
              </a:rPr>
              <a:t>2013 = </a:t>
            </a:r>
            <a:r>
              <a:rPr lang="en-US" sz="2700" dirty="0">
                <a:ea typeface="Arial" charset="0"/>
                <a:cs typeface="Arial" charset="0"/>
              </a:rPr>
              <a:t>100 x ($150/$120) = </a:t>
            </a:r>
            <a:r>
              <a:rPr lang="en-US" sz="2700" dirty="0">
                <a:solidFill>
                  <a:srgbClr val="FF0000"/>
                </a:solidFill>
                <a:ea typeface="Arial" charset="0"/>
                <a:cs typeface="Arial" charset="0"/>
              </a:rPr>
              <a:t>125</a:t>
            </a:r>
          </a:p>
        </p:txBody>
      </p:sp>
      <p:sp>
        <p:nvSpPr>
          <p:cNvPr id="21511" name="Rectangle 41"/>
          <p:cNvSpPr>
            <a:spLocks noChangeArrowheads="1"/>
          </p:cNvSpPr>
          <p:nvPr/>
        </p:nvSpPr>
        <p:spPr bwMode="auto">
          <a:xfrm>
            <a:off x="481013" y="1298575"/>
            <a:ext cx="4122737" cy="2400300"/>
          </a:xfrm>
          <a:prstGeom prst="rect">
            <a:avLst/>
          </a:prstGeom>
          <a:noFill/>
          <a:ln w="9525">
            <a:noFill/>
            <a:miter lim="800000"/>
            <a:headEnd/>
            <a:tailEnd/>
          </a:ln>
        </p:spPr>
        <p:txBody>
          <a:bodyPr>
            <a:prstTxWarp prst="textNoShape">
              <a:avLst/>
            </a:prstTxWarp>
          </a:bodyPr>
          <a:lstStyle/>
          <a:p>
            <a:pPr>
              <a:lnSpc>
                <a:spcPct val="110000"/>
              </a:lnSpc>
              <a:spcBef>
                <a:spcPct val="30000"/>
              </a:spcBef>
              <a:buClr>
                <a:srgbClr val="339966"/>
              </a:buClr>
              <a:buSzPct val="120000"/>
              <a:buFont typeface="Wingdings" charset="2"/>
              <a:buNone/>
            </a:pPr>
            <a:r>
              <a:rPr lang="en-US" sz="2600" dirty="0"/>
              <a:t>CPI basket:  </a:t>
            </a:r>
            <a:br>
              <a:rPr lang="en-US" sz="2600" dirty="0"/>
            </a:br>
            <a:r>
              <a:rPr lang="en-US" sz="2600" dirty="0"/>
              <a:t>   {10 </a:t>
            </a:r>
            <a:r>
              <a:rPr lang="en-US" sz="2600" dirty="0" err="1"/>
              <a:t>lbs</a:t>
            </a:r>
            <a:r>
              <a:rPr lang="en-US" sz="2600" dirty="0"/>
              <a:t> lamb, </a:t>
            </a:r>
            <a:br>
              <a:rPr lang="en-US" sz="2600" dirty="0"/>
            </a:br>
            <a:r>
              <a:rPr lang="en-US" sz="2600" dirty="0"/>
              <a:t>     20 </a:t>
            </a:r>
            <a:r>
              <a:rPr lang="en-US" sz="2600" dirty="0" err="1"/>
              <a:t>lbs</a:t>
            </a:r>
            <a:r>
              <a:rPr lang="en-US" sz="2600" dirty="0"/>
              <a:t> chicken}</a:t>
            </a:r>
          </a:p>
          <a:p>
            <a:pPr>
              <a:lnSpc>
                <a:spcPct val="110000"/>
              </a:lnSpc>
              <a:spcBef>
                <a:spcPct val="30000"/>
              </a:spcBef>
              <a:buClr>
                <a:srgbClr val="339966"/>
              </a:buClr>
              <a:buSzPct val="120000"/>
              <a:buFont typeface="Wingdings" charset="2"/>
              <a:buNone/>
            </a:pPr>
            <a:r>
              <a:rPr lang="en-US" sz="2600" dirty="0"/>
              <a:t>The CPI basket cost $120 </a:t>
            </a:r>
            <a:br>
              <a:rPr lang="en-US" sz="2600" dirty="0"/>
            </a:br>
            <a:r>
              <a:rPr lang="en-US" sz="2600" dirty="0"/>
              <a:t>in </a:t>
            </a:r>
            <a:r>
              <a:rPr lang="en-US" sz="2600" dirty="0" smtClean="0"/>
              <a:t>2012, </a:t>
            </a:r>
            <a:r>
              <a:rPr lang="en-US" sz="2600" dirty="0"/>
              <a:t>the base year.</a:t>
            </a:r>
          </a:p>
        </p:txBody>
      </p:sp>
      <p:graphicFrame>
        <p:nvGraphicFramePr>
          <p:cNvPr id="22559" name="Group 31"/>
          <p:cNvGraphicFramePr>
            <a:graphicFrameLocks noGrp="1"/>
          </p:cNvGraphicFramePr>
          <p:nvPr>
            <p:extLst>
              <p:ext uri="{D42A27DB-BD31-4B8C-83A1-F6EECF244321}">
                <p14:modId xmlns:p14="http://schemas.microsoft.com/office/powerpoint/2010/main" val="3122527839"/>
              </p:ext>
            </p:extLst>
          </p:nvPr>
        </p:nvGraphicFramePr>
        <p:xfrm>
          <a:off x="4800600" y="868363"/>
          <a:ext cx="3800475" cy="2754313"/>
        </p:xfrm>
        <a:graphic>
          <a:graphicData uri="http://schemas.openxmlformats.org/drawingml/2006/table">
            <a:tbl>
              <a:tblPr/>
              <a:tblGrid>
                <a:gridCol w="1066800"/>
                <a:gridCol w="1336675"/>
                <a:gridCol w="1397000"/>
              </a:tblGrid>
              <a:tr h="10033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price of lamb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price of chicken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2012</a:t>
                      </a:r>
                      <a:endPar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endPar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2014</a:t>
                      </a:r>
                      <a:endPar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2355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23556" name="TextBox 6"/>
          <p:cNvSpPr txBox="1">
            <a:spLocks noChangeArrowheads="1"/>
          </p:cNvSpPr>
          <p:nvPr/>
        </p:nvSpPr>
        <p:spPr bwMode="auto">
          <a:xfrm>
            <a:off x="304800" y="6500813"/>
            <a:ext cx="6019800" cy="338554"/>
          </a:xfrm>
          <a:prstGeom prst="rect">
            <a:avLst/>
          </a:prstGeom>
          <a:noFill/>
          <a:ln w="9525">
            <a:noFill/>
            <a:miter lim="800000"/>
            <a:headEnd/>
            <a:tailEnd/>
          </a:ln>
        </p:spPr>
        <p:txBody>
          <a:bodyPr wrap="square">
            <a:prstTxWarp prst="textNoShape">
              <a:avLst/>
            </a:prstTxWarp>
            <a:spAutoFit/>
          </a:bodyPr>
          <a:lstStyle/>
          <a:p>
            <a:r>
              <a:rPr lang="en-US" sz="800" i="1" dirty="0">
                <a:solidFill>
                  <a:srgbClr val="777777"/>
                </a:solidFill>
                <a:latin typeface="Times New Roman" charset="0"/>
                <a:ea typeface="Times New Roman" charset="0"/>
                <a:cs typeface="Times New Roman" charset="0"/>
              </a:rPr>
              <a:t>© </a:t>
            </a:r>
            <a:r>
              <a:rPr lang="en-US" sz="800" i="1" dirty="0" smtClean="0">
                <a:solidFill>
                  <a:srgbClr val="777777"/>
                </a:solidFill>
                <a:latin typeface="Times New Roman" charset="0"/>
                <a:ea typeface="Times New Roman" charset="0"/>
                <a:cs typeface="Times New Roman" charset="0"/>
              </a:rPr>
              <a:t>2015 </a:t>
            </a:r>
            <a:r>
              <a:rPr lang="en-US" sz="800" i="1" dirty="0">
                <a:solidFill>
                  <a:srgbClr val="777777"/>
                </a:solidFill>
                <a:latin typeface="Times New Roman" charset="0"/>
                <a:ea typeface="Times New Roman" charset="0"/>
                <a:cs typeface="Times New Roman" charset="0"/>
              </a:rPr>
              <a:t>Cengage Learning</a:t>
            </a:r>
            <a:r>
              <a:rPr lang="en-US" sz="800" i="1" dirty="0" smtClean="0">
                <a:solidFill>
                  <a:srgbClr val="777777"/>
                </a:solidFill>
                <a:latin typeface="Times New Roman" charset="0"/>
                <a:ea typeface="Times New Roman" charset="0"/>
                <a:cs typeface="Times New Roman" charset="0"/>
              </a:rPr>
              <a:t>. EMEA </a:t>
            </a:r>
            <a:r>
              <a:rPr lang="en-US" sz="800" i="1" dirty="0">
                <a:solidFill>
                  <a:srgbClr val="777777"/>
                </a:solidFill>
                <a:latin typeface="Times New Roman" charset="0"/>
                <a:ea typeface="Times New Roman" charset="0"/>
                <a:cs typeface="Times New Roman" charset="0"/>
              </a:rPr>
              <a:t>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charset="0"/>
              <a:ea typeface="Verdana" charset="0"/>
              <a:cs typeface="Verdana" charset="0"/>
            </a:endParaRPr>
          </a:p>
        </p:txBody>
      </p:sp>
      <p:graphicFrame>
        <p:nvGraphicFramePr>
          <p:cNvPr id="24608" name="Group 32"/>
          <p:cNvGraphicFramePr>
            <a:graphicFrameLocks noGrp="1"/>
          </p:cNvGraphicFramePr>
          <p:nvPr>
            <p:extLst>
              <p:ext uri="{D42A27DB-BD31-4B8C-83A1-F6EECF244321}">
                <p14:modId xmlns:p14="http://schemas.microsoft.com/office/powerpoint/2010/main" val="924829248"/>
              </p:ext>
            </p:extLst>
          </p:nvPr>
        </p:nvGraphicFramePr>
        <p:xfrm>
          <a:off x="4800600" y="868363"/>
          <a:ext cx="3800475" cy="2754313"/>
        </p:xfrm>
        <a:graphic>
          <a:graphicData uri="http://schemas.openxmlformats.org/drawingml/2006/table">
            <a:tbl>
              <a:tblPr/>
              <a:tblGrid>
                <a:gridCol w="1066800"/>
                <a:gridCol w="1336675"/>
                <a:gridCol w="1397000"/>
              </a:tblGrid>
              <a:tr h="10033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endPar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price of lamb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1" u="none" strike="noStrike" cap="none" normalizeH="0" baseline="0" smtClean="0">
                          <a:ln>
                            <a:noFill/>
                          </a:ln>
                          <a:solidFill>
                            <a:schemeClr val="tx1"/>
                          </a:solidFill>
                          <a:effectLst/>
                          <a:latin typeface="Arial" charset="0"/>
                          <a:ea typeface="ＭＳ Ｐゴシック" charset="-128"/>
                          <a:cs typeface="ＭＳ Ｐゴシック" charset="-128"/>
                        </a:rPr>
                        <a:t>price of chicken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2613">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2012</a:t>
                      </a:r>
                      <a:endPar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2013</a:t>
                      </a:r>
                      <a:endPar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2014</a:t>
                      </a:r>
                      <a:endPar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smtClean="0">
                          <a:ln>
                            <a:noFill/>
                          </a:ln>
                          <a:solidFill>
                            <a:schemeClr val="tx1"/>
                          </a:solidFill>
                          <a:effectLst/>
                          <a:latin typeface="Arial" charset="0"/>
                          <a:ea typeface="ＭＳ Ｐゴシック" charset="-128"/>
                          <a:cs typeface="ＭＳ Ｐゴシック" charset="-128"/>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charset="2"/>
                        <a:buNone/>
                        <a:tabLst/>
                      </a:pPr>
                      <a:r>
                        <a:rPr kumimoji="0" lang="en-US" sz="2600" b="0" i="0" u="none" strike="noStrike" cap="none" normalizeH="0" baseline="0" dirty="0" smtClean="0">
                          <a:ln>
                            <a:noFill/>
                          </a:ln>
                          <a:solidFill>
                            <a:schemeClr val="tx1"/>
                          </a:solidFill>
                          <a:effectLst/>
                          <a:latin typeface="Arial" charset="0"/>
                          <a:ea typeface="ＭＳ Ｐゴシック" charset="-128"/>
                          <a:cs typeface="ＭＳ Ｐゴシック" charset="-128"/>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3579" name="Rectangle 32"/>
          <p:cNvSpPr>
            <a:spLocks noChangeArrowheads="1"/>
          </p:cNvSpPr>
          <p:nvPr/>
        </p:nvSpPr>
        <p:spPr bwMode="auto">
          <a:xfrm>
            <a:off x="481013" y="1298575"/>
            <a:ext cx="4148137" cy="2400300"/>
          </a:xfrm>
          <a:prstGeom prst="rect">
            <a:avLst/>
          </a:prstGeom>
          <a:noFill/>
          <a:ln w="9525">
            <a:noFill/>
            <a:miter lim="800000"/>
            <a:headEnd/>
            <a:tailEnd/>
          </a:ln>
        </p:spPr>
        <p:txBody>
          <a:bodyPr>
            <a:prstTxWarp prst="textNoShape">
              <a:avLst/>
            </a:prstTxWarp>
          </a:bodyPr>
          <a:lstStyle/>
          <a:p>
            <a:pPr>
              <a:lnSpc>
                <a:spcPct val="110000"/>
              </a:lnSpc>
              <a:spcBef>
                <a:spcPct val="30000"/>
              </a:spcBef>
              <a:buClr>
                <a:srgbClr val="339966"/>
              </a:buClr>
              <a:buSzPct val="120000"/>
              <a:buFont typeface="Wingdings" charset="2"/>
              <a:buNone/>
            </a:pPr>
            <a:r>
              <a:rPr lang="en-US" sz="2600" dirty="0"/>
              <a:t>CPI basket:  </a:t>
            </a:r>
            <a:br>
              <a:rPr lang="en-US" sz="2600" dirty="0"/>
            </a:br>
            <a:r>
              <a:rPr lang="en-US" sz="2600" dirty="0"/>
              <a:t>   {10 lbs lamb, </a:t>
            </a:r>
            <a:br>
              <a:rPr lang="en-US" sz="2600" dirty="0"/>
            </a:br>
            <a:r>
              <a:rPr lang="en-US" sz="2600" dirty="0"/>
              <a:t>     20 lbs chicken}</a:t>
            </a:r>
          </a:p>
          <a:p>
            <a:pPr>
              <a:lnSpc>
                <a:spcPct val="110000"/>
              </a:lnSpc>
              <a:spcBef>
                <a:spcPct val="30000"/>
              </a:spcBef>
              <a:buClr>
                <a:srgbClr val="339966"/>
              </a:buClr>
              <a:buSzPct val="120000"/>
              <a:buFont typeface="Wingdings" charset="2"/>
              <a:buNone/>
            </a:pPr>
            <a:r>
              <a:rPr lang="en-US" sz="2600" dirty="0"/>
              <a:t>The CPI basket cost $120 </a:t>
            </a:r>
            <a:br>
              <a:rPr lang="en-US" sz="2600" dirty="0"/>
            </a:br>
            <a:r>
              <a:rPr lang="en-US" sz="2600" dirty="0"/>
              <a:t>in </a:t>
            </a:r>
            <a:r>
              <a:rPr lang="en-US" sz="2600" dirty="0" smtClean="0"/>
              <a:t>2012, </a:t>
            </a:r>
            <a:r>
              <a:rPr lang="en-US" sz="2600" dirty="0"/>
              <a:t>the base year.</a:t>
            </a:r>
          </a:p>
        </p:txBody>
      </p:sp>
      <p:sp>
        <p:nvSpPr>
          <p:cNvPr id="23580" name="Rectangle 33"/>
          <p:cNvSpPr>
            <a:spLocks noChangeArrowheads="1"/>
          </p:cNvSpPr>
          <p:nvPr/>
        </p:nvSpPr>
        <p:spPr bwMode="auto">
          <a:xfrm>
            <a:off x="549275" y="3786188"/>
            <a:ext cx="8091488" cy="555625"/>
          </a:xfrm>
          <a:prstGeom prst="rect">
            <a:avLst/>
          </a:prstGeom>
          <a:noFill/>
          <a:ln w="9525">
            <a:noFill/>
            <a:miter lim="800000"/>
            <a:headEnd/>
            <a:tailEnd/>
          </a:ln>
        </p:spPr>
        <p:txBody>
          <a:bodyPr>
            <a:prstTxWarp prst="textNoShape">
              <a:avLst/>
            </a:prstTxWarp>
          </a:bodyPr>
          <a:lstStyle/>
          <a:p>
            <a:pPr marL="511175" indent="-511175">
              <a:lnSpc>
                <a:spcPct val="105000"/>
              </a:lnSpc>
              <a:spcBef>
                <a:spcPct val="50000"/>
              </a:spcBef>
              <a:buClr>
                <a:srgbClr val="990099"/>
              </a:buClr>
              <a:buFont typeface="Wingdings" charset="2"/>
              <a:buNone/>
            </a:pPr>
            <a:r>
              <a:rPr lang="en-US" sz="2600" b="1" dirty="0">
                <a:solidFill>
                  <a:srgbClr val="C00000"/>
                </a:solidFill>
                <a:ea typeface="Arial" charset="0"/>
                <a:cs typeface="Arial" charset="0"/>
              </a:rPr>
              <a:t>B.</a:t>
            </a:r>
            <a:r>
              <a:rPr lang="en-US" sz="2600" b="1" dirty="0">
                <a:solidFill>
                  <a:srgbClr val="339966"/>
                </a:solidFill>
                <a:ea typeface="Arial" charset="0"/>
                <a:cs typeface="Arial" charset="0"/>
              </a:rPr>
              <a:t>	</a:t>
            </a:r>
            <a:r>
              <a:rPr lang="en-US" sz="2700" dirty="0">
                <a:ea typeface="Arial" charset="0"/>
                <a:cs typeface="Arial" charset="0"/>
              </a:rPr>
              <a:t>What was the inflation rate from </a:t>
            </a:r>
            <a:r>
              <a:rPr lang="en-US" sz="2700" dirty="0" smtClean="0">
                <a:ea typeface="Arial" charset="0"/>
                <a:cs typeface="Arial" charset="0"/>
              </a:rPr>
              <a:t>2013–2014?</a:t>
            </a:r>
            <a:endParaRPr lang="en-US" sz="2700" dirty="0">
              <a:ea typeface="Arial" charset="0"/>
              <a:cs typeface="Arial" charset="0"/>
            </a:endParaRPr>
          </a:p>
        </p:txBody>
      </p:sp>
      <p:sp>
        <p:nvSpPr>
          <p:cNvPr id="9" name="Rectangle 34"/>
          <p:cNvSpPr>
            <a:spLocks noChangeArrowheads="1"/>
          </p:cNvSpPr>
          <p:nvPr/>
        </p:nvSpPr>
        <p:spPr bwMode="auto">
          <a:xfrm>
            <a:off x="1116013" y="4321175"/>
            <a:ext cx="7146925" cy="2241550"/>
          </a:xfrm>
          <a:prstGeom prst="rect">
            <a:avLst/>
          </a:prstGeom>
          <a:noFill/>
          <a:ln w="9525">
            <a:noFill/>
            <a:miter lim="800000"/>
            <a:headEnd/>
            <a:tailEnd/>
          </a:ln>
        </p:spPr>
        <p:txBody>
          <a:bodyPr>
            <a:prstTxWarp prst="textNoShape">
              <a:avLst/>
            </a:prstTxWarp>
          </a:bodyPr>
          <a:lstStyle/>
          <a:p>
            <a:pPr marL="511175" indent="-511175">
              <a:lnSpc>
                <a:spcPct val="110000"/>
              </a:lnSpc>
              <a:spcBef>
                <a:spcPct val="30000"/>
              </a:spcBef>
              <a:buClr>
                <a:srgbClr val="990099"/>
              </a:buClr>
              <a:buFont typeface="Wingdings" charset="2"/>
              <a:buNone/>
            </a:pPr>
            <a:r>
              <a:rPr lang="en-US" sz="2700" dirty="0">
                <a:ea typeface="Arial" charset="0"/>
                <a:cs typeface="Arial" charset="0"/>
              </a:rPr>
              <a:t>Cost of CPI basket in </a:t>
            </a:r>
            <a:r>
              <a:rPr lang="en-US" sz="2700" dirty="0" smtClean="0">
                <a:ea typeface="Arial" charset="0"/>
                <a:cs typeface="Arial" charset="0"/>
              </a:rPr>
              <a:t>2014</a:t>
            </a:r>
            <a:r>
              <a:rPr lang="en-US" sz="2700" dirty="0" smtClean="0">
                <a:ea typeface="Arial" charset="0"/>
                <a:cs typeface="Arial" charset="0"/>
              </a:rPr>
              <a:t/>
            </a:r>
            <a:br>
              <a:rPr lang="en-US" sz="2700" dirty="0" smtClean="0">
                <a:ea typeface="Arial" charset="0"/>
                <a:cs typeface="Arial" charset="0"/>
              </a:rPr>
            </a:br>
            <a:r>
              <a:rPr lang="en-US" sz="2700" dirty="0">
                <a:ea typeface="Arial" charset="0"/>
                <a:cs typeface="Arial" charset="0"/>
              </a:rPr>
              <a:t>= ($9 x 10) + ($6 x 20)  =  $210 </a:t>
            </a:r>
          </a:p>
          <a:p>
            <a:pPr marL="511175" indent="-511175">
              <a:lnSpc>
                <a:spcPct val="110000"/>
              </a:lnSpc>
              <a:spcBef>
                <a:spcPct val="30000"/>
              </a:spcBef>
              <a:buClr>
                <a:srgbClr val="990099"/>
              </a:buClr>
              <a:buFont typeface="Wingdings" charset="2"/>
              <a:buNone/>
            </a:pPr>
            <a:r>
              <a:rPr lang="en-US" sz="2700" dirty="0">
                <a:ea typeface="Arial" charset="0"/>
                <a:cs typeface="Arial" charset="0"/>
              </a:rPr>
              <a:t>CPI in </a:t>
            </a:r>
            <a:r>
              <a:rPr lang="en-US" sz="2700" dirty="0" smtClean="0">
                <a:ea typeface="Arial" charset="0"/>
                <a:cs typeface="Arial" charset="0"/>
              </a:rPr>
              <a:t>2014  </a:t>
            </a:r>
            <a:r>
              <a:rPr lang="en-US" sz="2700" dirty="0">
                <a:ea typeface="Arial" charset="0"/>
                <a:cs typeface="Arial" charset="0"/>
              </a:rPr>
              <a:t>=  100 </a:t>
            </a:r>
            <a:r>
              <a:rPr lang="en-US" sz="2700" dirty="0" err="1">
                <a:ea typeface="Arial" charset="0"/>
                <a:cs typeface="Arial" charset="0"/>
              </a:rPr>
              <a:t>x</a:t>
            </a:r>
            <a:r>
              <a:rPr lang="en-US" sz="2700" dirty="0">
                <a:ea typeface="Arial" charset="0"/>
                <a:cs typeface="Arial" charset="0"/>
              </a:rPr>
              <a:t> ($210/$120)  =  175</a:t>
            </a:r>
          </a:p>
          <a:p>
            <a:pPr marL="511175" indent="-511175">
              <a:lnSpc>
                <a:spcPct val="110000"/>
              </a:lnSpc>
              <a:spcBef>
                <a:spcPct val="30000"/>
              </a:spcBef>
              <a:buClr>
                <a:srgbClr val="990099"/>
              </a:buClr>
              <a:buFont typeface="Wingdings" charset="2"/>
              <a:buNone/>
            </a:pPr>
            <a:r>
              <a:rPr lang="en-US" sz="2700" dirty="0">
                <a:ea typeface="Arial" charset="0"/>
                <a:cs typeface="Arial" charset="0"/>
              </a:rPr>
              <a:t>CPI inflation rate  =  (175 – 125)/125  =  </a:t>
            </a:r>
            <a:r>
              <a:rPr lang="en-US" sz="2700" dirty="0">
                <a:solidFill>
                  <a:srgbClr val="FF0000"/>
                </a:solidFill>
                <a:ea typeface="Arial" charset="0"/>
                <a:cs typeface="Arial" charset="0"/>
              </a:rPr>
              <a:t>40%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ahoma"/>
        <a:ea typeface="Tahoma"/>
        <a:cs typeface="Tahoma"/>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720</TotalTime>
  <Words>2579</Words>
  <Application>Microsoft Office PowerPoint</Application>
  <PresentationFormat>On-screen Show (4:3)</PresentationFormat>
  <Paragraphs>423</Paragraphs>
  <Slides>30</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ＭＳ Ｐゴシック</vt:lpstr>
      <vt:lpstr>Arial</vt:lpstr>
      <vt:lpstr>Book Antiqua</vt:lpstr>
      <vt:lpstr>Calibri</vt:lpstr>
      <vt:lpstr>Century</vt:lpstr>
      <vt:lpstr>Tahoma</vt:lpstr>
      <vt:lpstr>Times New Roman</vt:lpstr>
      <vt:lpstr>Verdana</vt:lpstr>
      <vt:lpstr>Wingdings</vt:lpstr>
      <vt:lpstr>Office Theme</vt:lpstr>
      <vt:lpstr>PowerPoint Presentation</vt:lpstr>
      <vt:lpstr>In this chapter, look for the answers to these questions:</vt:lpstr>
      <vt:lpstr>The Consumer Price Index (CPI)</vt:lpstr>
      <vt:lpstr>How the CPI Is Calculated</vt:lpstr>
      <vt:lpstr>How the CPI Is Calculated</vt:lpstr>
      <vt:lpstr>EXAMPLE</vt:lpstr>
      <vt:lpstr>ACTIVE LEARNING   1    Calculate the CPI</vt:lpstr>
      <vt:lpstr>ACTIVE LEARNING   1    Answers</vt:lpstr>
      <vt:lpstr>ACTIVE LEARNING   1    Answers</vt:lpstr>
      <vt:lpstr>What’s in the CPI’s Basket?</vt:lpstr>
      <vt:lpstr>ACTIVE LEARNING   2    Substitution bias</vt:lpstr>
      <vt:lpstr>ACTIVE LEARNING   2    Answers</vt:lpstr>
      <vt:lpstr>ACTIVE LEARNING   2    Answers</vt:lpstr>
      <vt:lpstr>Problems with the CPI:   Substitution Bias</vt:lpstr>
      <vt:lpstr>Problems with the CPI:   Introduction of New Goods</vt:lpstr>
      <vt:lpstr>Problems with the CPI:   Unmeasured Quality Change</vt:lpstr>
      <vt:lpstr>Problems with the CPI</vt:lpstr>
      <vt:lpstr>Two Measures of Inflation, U.S. 1950–2010</vt:lpstr>
      <vt:lpstr>Contrasting the CPI and GDP Deflator</vt:lpstr>
      <vt:lpstr>ACTIVE LEARNING   3    CPI vs. GDP deflator</vt:lpstr>
      <vt:lpstr>ACTIVE LEARNING   3    Answers</vt:lpstr>
      <vt:lpstr>Correcting Variables for Inflation: Comparing Dollar Figures from Different Times</vt:lpstr>
      <vt:lpstr>Correcting Variables for Inflation: Comparing Dollar Figures from Different Times</vt:lpstr>
      <vt:lpstr>Correcting Variables for Inflation: Comparing Dollar Figures from Different Times</vt:lpstr>
      <vt:lpstr>The U.S. Minimum Wage in Current Dollars and Today’s Dollars, 1960–2010</vt:lpstr>
      <vt:lpstr>Correcting Variables for Inflation: Indexation</vt:lpstr>
      <vt:lpstr>Correcting Variables for Inflation: Real vs. Nominal Interest Rates</vt:lpstr>
      <vt:lpstr>Correcting Variables for Inflation: Real vs. Nominal Interest Rates</vt:lpstr>
      <vt:lpstr>Real and Nominal Interest Rates in the U.S., 1950–2010</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NAZIA HASHMI</cp:lastModifiedBy>
  <cp:revision>137</cp:revision>
  <dcterms:created xsi:type="dcterms:W3CDTF">2014-12-10T13:00:54Z</dcterms:created>
  <dcterms:modified xsi:type="dcterms:W3CDTF">2015-10-24T18:41:06Z</dcterms:modified>
  <cp:category/>
</cp:coreProperties>
</file>