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48"/>
  </p:notesMasterIdLst>
  <p:sldIdLst>
    <p:sldId id="266" r:id="rId2"/>
    <p:sldId id="280" r:id="rId3"/>
    <p:sldId id="344" r:id="rId4"/>
    <p:sldId id="346"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281"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277" r:id="rId41"/>
    <p:sldId id="283" r:id="rId42"/>
    <p:sldId id="347" r:id="rId43"/>
    <p:sldId id="340" r:id="rId44"/>
    <p:sldId id="341" r:id="rId45"/>
    <p:sldId id="289" r:id="rId46"/>
    <p:sldId id="288"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056">
          <p15:clr>
            <a:srgbClr val="A4A3A4"/>
          </p15:clr>
        </p15:guide>
        <p15:guide id="2" pos="34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9E12"/>
    <a:srgbClr val="FFCCCC"/>
    <a:srgbClr val="777777"/>
    <a:srgbClr val="5F5F5F"/>
    <a:srgbClr val="006699"/>
    <a:srgbClr val="FFF2CD"/>
    <a:srgbClr val="AE1237"/>
    <a:srgbClr val="6C45BB"/>
    <a:srgbClr val="8E47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34" autoAdjust="0"/>
    <p:restoredTop sz="86975" autoAdjust="0"/>
  </p:normalViewPr>
  <p:slideViewPr>
    <p:cSldViewPr>
      <p:cViewPr varScale="1">
        <p:scale>
          <a:sx n="66" d="100"/>
          <a:sy n="66" d="100"/>
        </p:scale>
        <p:origin x="210" y="66"/>
      </p:cViewPr>
      <p:guideLst>
        <p:guide orient="horz" pos="1056"/>
        <p:guide pos="3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9EE596E-2B47-454E-8477-E2FED3F748D6}" type="slidenum">
              <a:rPr lang="en-US"/>
              <a:pPr>
                <a:defRPr/>
              </a:pPr>
              <a:t>‹#›</a:t>
            </a:fld>
            <a:endParaRPr lang="en-US" dirty="0"/>
          </a:p>
        </p:txBody>
      </p:sp>
    </p:spTree>
    <p:extLst>
      <p:ext uri="{BB962C8B-B14F-4D97-AF65-F5344CB8AC3E}">
        <p14:creationId xmlns:p14="http://schemas.microsoft.com/office/powerpoint/2010/main" val="3391846451"/>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indent="2222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indent="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indent="6794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indent="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noFill/>
          <a:ln>
            <a:solidFill>
              <a:srgbClr val="000000"/>
            </a:solidFill>
            <a:miter lim="800000"/>
            <a:headEnd/>
            <a:tailEnd/>
          </a:ln>
        </p:spPr>
      </p:sp>
      <p:sp>
        <p:nvSpPr>
          <p:cNvPr id="7170" name="Notes Placeholder 2"/>
          <p:cNvSpPr>
            <a:spLocks noGrp="1"/>
          </p:cNvSpPr>
          <p:nvPr>
            <p:ph type="body" idx="1"/>
          </p:nvPr>
        </p:nvSpPr>
        <p:spPr bwMode="auto">
          <a:noFill/>
        </p:spPr>
        <p:txBody>
          <a:bodyPr/>
          <a:lstStyle/>
          <a:p>
            <a:pPr eaLnBrk="1" hangingPunct="1">
              <a:lnSpc>
                <a:spcPct val="100000"/>
              </a:lnSpc>
              <a:spcBef>
                <a:spcPct val="0"/>
              </a:spcBef>
            </a:pPr>
            <a:endParaRPr lang="en-US" sz="2400" dirty="0" smtClean="0">
              <a:latin typeface="Arial" charset="0"/>
            </a:endParaRPr>
          </a:p>
        </p:txBody>
      </p:sp>
      <p:sp>
        <p:nvSpPr>
          <p:cNvPr id="81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0D19E4-51D2-48C9-8310-B8BF28A36841}" type="slidenum">
              <a:rPr lang="en-US">
                <a:ea typeface="ＭＳ Ｐゴシック" charset="-128"/>
                <a:cs typeface="ＭＳ Ｐゴシック" charset="-128"/>
              </a:rPr>
              <a:pPr fontAlgn="base">
                <a:spcBef>
                  <a:spcPct val="0"/>
                </a:spcBef>
                <a:spcAft>
                  <a:spcPct val="0"/>
                </a:spcAft>
                <a:defRPr/>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1298654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96FFBC-DC4B-485A-8708-C03F11A5B5FB}" type="slidenum">
              <a:rPr lang="en-US">
                <a:latin typeface="Arial" charset="0"/>
                <a:ea typeface="ＭＳ Ｐゴシック" charset="-128"/>
                <a:cs typeface="ＭＳ Ｐゴシック" charset="-128"/>
              </a:rPr>
              <a:pPr fontAlgn="base">
                <a:spcBef>
                  <a:spcPct val="0"/>
                </a:spcBef>
                <a:spcAft>
                  <a:spcPct val="0"/>
                </a:spcAft>
              </a:pPr>
              <a:t>9</a:t>
            </a:fld>
            <a:endParaRPr lang="en-US">
              <a:latin typeface="Arial" charset="0"/>
              <a:ea typeface="ＭＳ Ｐゴシック" charset="-128"/>
              <a:cs typeface="ＭＳ Ｐゴシック" charset="-128"/>
            </a:endParaRPr>
          </a:p>
        </p:txBody>
      </p:sp>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FC7C06B-67E8-467A-BD8A-664CCCA124BF}" type="slidenum">
              <a:rPr lang="en-US" sz="1200">
                <a:ea typeface="Arial" charset="0"/>
                <a:cs typeface="Arial" charset="0"/>
              </a:rPr>
              <a:pPr algn="r"/>
              <a:t>9</a:t>
            </a:fld>
            <a:endParaRPr lang="en-US" sz="1200">
              <a:ea typeface="Arial" charset="0"/>
              <a:cs typeface="Arial" charset="0"/>
            </a:endParaRPr>
          </a:p>
        </p:txBody>
      </p:sp>
      <p:sp>
        <p:nvSpPr>
          <p:cNvPr id="256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560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smtClean="0">
              <a:latin typeface="Arial" charset="0"/>
            </a:endParaRPr>
          </a:p>
        </p:txBody>
      </p:sp>
    </p:spTree>
    <p:extLst>
      <p:ext uri="{BB962C8B-B14F-4D97-AF65-F5344CB8AC3E}">
        <p14:creationId xmlns:p14="http://schemas.microsoft.com/office/powerpoint/2010/main" val="4291103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D71EC4-E828-4671-AE5C-E5875972DB46}" type="slidenum">
              <a:rPr lang="en-US">
                <a:latin typeface="Arial" charset="0"/>
                <a:ea typeface="ＭＳ Ｐゴシック" charset="-128"/>
                <a:cs typeface="ＭＳ Ｐゴシック" charset="-128"/>
              </a:rPr>
              <a:pPr fontAlgn="base">
                <a:spcBef>
                  <a:spcPct val="0"/>
                </a:spcBef>
                <a:spcAft>
                  <a:spcPct val="0"/>
                </a:spcAft>
              </a:pPr>
              <a:t>10</a:t>
            </a:fld>
            <a:endParaRPr lang="en-US">
              <a:latin typeface="Arial" charset="0"/>
              <a:ea typeface="ＭＳ Ｐゴシック" charset="-128"/>
              <a:cs typeface="ＭＳ Ｐゴシック" charset="-128"/>
            </a:endParaRPr>
          </a:p>
        </p:txBody>
      </p:sp>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5DCC058-FA6F-4C29-B878-48EF0CD55789}" type="slidenum">
              <a:rPr lang="en-US" sz="1200">
                <a:ea typeface="Arial" charset="0"/>
                <a:cs typeface="Arial" charset="0"/>
              </a:rPr>
              <a:pPr algn="r"/>
              <a:t>10</a:t>
            </a:fld>
            <a:endParaRPr lang="en-US" sz="1200">
              <a:ea typeface="Arial" charset="0"/>
              <a:cs typeface="Arial" charset="0"/>
            </a:endParaRPr>
          </a:p>
        </p:txBody>
      </p:sp>
      <p:sp>
        <p:nvSpPr>
          <p:cNvPr id="276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765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dirty="0" smtClean="0">
                <a:latin typeface="Arial" charset="0"/>
              </a:rPr>
              <a:t>It is common to refer to physical capital as just “capital,” hence the brackets around “physical.”  Here, though, the distinction is important, because the following slide discusses human capital.  </a:t>
            </a:r>
          </a:p>
        </p:txBody>
      </p:sp>
    </p:spTree>
    <p:extLst>
      <p:ext uri="{BB962C8B-B14F-4D97-AF65-F5344CB8AC3E}">
        <p14:creationId xmlns:p14="http://schemas.microsoft.com/office/powerpoint/2010/main" val="261622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1CCFCE-5612-439F-81D4-BDB07C5FB2F3}" type="slidenum">
              <a:rPr lang="en-US">
                <a:latin typeface="Arial" charset="0"/>
                <a:ea typeface="ＭＳ Ｐゴシック" charset="-128"/>
                <a:cs typeface="ＭＳ Ｐゴシック" charset="-128"/>
              </a:rPr>
              <a:pPr fontAlgn="base">
                <a:spcBef>
                  <a:spcPct val="0"/>
                </a:spcBef>
                <a:spcAft>
                  <a:spcPct val="0"/>
                </a:spcAft>
              </a:pPr>
              <a:t>11</a:t>
            </a:fld>
            <a:endParaRPr lang="en-US">
              <a:latin typeface="Arial" charset="0"/>
              <a:ea typeface="ＭＳ Ｐゴシック" charset="-128"/>
              <a:cs typeface="ＭＳ Ｐゴシック" charset="-128"/>
            </a:endParaRPr>
          </a:p>
        </p:txBody>
      </p:sp>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64CA501-F1B6-4333-B829-85E883CE9AFF}" type="slidenum">
              <a:rPr lang="en-US" sz="1200">
                <a:ea typeface="Arial" charset="0"/>
                <a:cs typeface="Arial" charset="0"/>
              </a:rPr>
              <a:pPr algn="r"/>
              <a:t>11</a:t>
            </a:fld>
            <a:endParaRPr lang="en-US" sz="1200">
              <a:ea typeface="Arial" charset="0"/>
              <a:cs typeface="Arial" charset="0"/>
            </a:endParaRPr>
          </a:p>
        </p:txBody>
      </p:sp>
      <p:sp>
        <p:nvSpPr>
          <p:cNvPr id="296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970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877639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2A2C88-2F16-462F-9E7B-A9DA83B1788A}" type="slidenum">
              <a:rPr lang="en-US">
                <a:latin typeface="Arial" charset="0"/>
                <a:ea typeface="ＭＳ Ｐゴシック" charset="-128"/>
                <a:cs typeface="ＭＳ Ｐゴシック" charset="-128"/>
              </a:rPr>
              <a:pPr fontAlgn="base">
                <a:spcBef>
                  <a:spcPct val="0"/>
                </a:spcBef>
                <a:spcAft>
                  <a:spcPct val="0"/>
                </a:spcAft>
              </a:pPr>
              <a:t>12</a:t>
            </a:fld>
            <a:endParaRPr lang="en-US">
              <a:latin typeface="Arial" charset="0"/>
              <a:ea typeface="ＭＳ Ｐゴシック" charset="-128"/>
              <a:cs typeface="ＭＳ Ｐゴシック" charset="-128"/>
            </a:endParaRPr>
          </a:p>
        </p:txBody>
      </p:sp>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A9126BD-57FD-4528-842C-78E1FFBF3784}" type="slidenum">
              <a:rPr lang="en-US" sz="1200">
                <a:ea typeface="Arial" charset="0"/>
                <a:cs typeface="Arial" charset="0"/>
              </a:rPr>
              <a:pPr algn="r"/>
              <a:t>12</a:t>
            </a:fld>
            <a:endParaRPr lang="en-US" sz="1200">
              <a:ea typeface="Arial" charset="0"/>
              <a:cs typeface="Arial" charset="0"/>
            </a:endParaRPr>
          </a:p>
        </p:txBody>
      </p:sp>
      <p:sp>
        <p:nvSpPr>
          <p:cNvPr id="317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174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835976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275F64-78FB-45A1-9188-DCD4310555AD}" type="slidenum">
              <a:rPr lang="en-US">
                <a:latin typeface="Arial" charset="0"/>
                <a:ea typeface="ＭＳ Ｐゴシック" charset="-128"/>
                <a:cs typeface="ＭＳ Ｐゴシック" charset="-128"/>
              </a:rPr>
              <a:pPr fontAlgn="base">
                <a:spcBef>
                  <a:spcPct val="0"/>
                </a:spcBef>
                <a:spcAft>
                  <a:spcPct val="0"/>
                </a:spcAft>
              </a:pPr>
              <a:t>13</a:t>
            </a:fld>
            <a:endParaRPr lang="en-US">
              <a:latin typeface="Arial" charset="0"/>
              <a:ea typeface="ＭＳ Ｐゴシック" charset="-128"/>
              <a:cs typeface="ＭＳ Ｐゴシック" charset="-128"/>
            </a:endParaRPr>
          </a:p>
        </p:txBody>
      </p:sp>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CD07670-73E7-48B4-837B-A9DDC3DD6878}" type="slidenum">
              <a:rPr lang="en-US" sz="1200">
                <a:ea typeface="Arial" charset="0"/>
                <a:cs typeface="Arial" charset="0"/>
              </a:rPr>
              <a:pPr algn="r"/>
              <a:t>13</a:t>
            </a:fld>
            <a:endParaRPr lang="en-US" sz="1200">
              <a:ea typeface="Arial" charset="0"/>
              <a:cs typeface="Arial" charset="0"/>
            </a:endParaRPr>
          </a:p>
        </p:txBody>
      </p:sp>
      <p:sp>
        <p:nvSpPr>
          <p:cNvPr id="337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3796"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r>
              <a:rPr lang="en-US" dirty="0" smtClean="0">
                <a:latin typeface="Times New Roman" charset="0"/>
              </a:rPr>
              <a:t>This definition of technology is more broad than what most people think of as technology.  To most people, improvements in technology mean a smaller cell phone, a faster computer, a higher-definition television set, an MP3 player that can hold more songs, and so forth.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But “technology” doesn’t just mean computer-related stuff.  Technology refers to the knowledge that allows producers to transform inputs into output.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Here’s an important example of technological progress that doesn’t involve computers at all:  Henry Ford discovered that he could boost productivity in his auto factory simply by rearranging the workers and machines, and reassigning the workers’ tasks.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(Interesting trivia:  While Henry Ford is famous for introducing the assembly line in 1913, did you know that the idea was already over 100 years old?  In 1799, Eli Whitney introduced assembly line production into the manufacture of muskets for the U.S. Government.  Whitney was famous for inventing the cotton gin, but his discovery of the assembly line has had a far greater impact on productivity and living standards in the U.S.)</a:t>
            </a:r>
          </a:p>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080731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2220A0-27CD-43AE-A8D4-F51C8E38B26D}" type="slidenum">
              <a:rPr lang="en-US">
                <a:latin typeface="Arial" charset="0"/>
                <a:ea typeface="ＭＳ Ｐゴシック" charset="-128"/>
                <a:cs typeface="ＭＳ Ｐゴシック" charset="-128"/>
              </a:rPr>
              <a:pPr fontAlgn="base">
                <a:spcBef>
                  <a:spcPct val="0"/>
                </a:spcBef>
                <a:spcAft>
                  <a:spcPct val="0"/>
                </a:spcAft>
              </a:pPr>
              <a:t>14</a:t>
            </a:fld>
            <a:endParaRPr lang="en-US">
              <a:latin typeface="Arial" charset="0"/>
              <a:ea typeface="ＭＳ Ｐゴシック" charset="-128"/>
              <a:cs typeface="ＭＳ Ｐゴシック" charset="-128"/>
            </a:endParaRPr>
          </a:p>
        </p:txBody>
      </p:sp>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2BFBD2B-67AB-45E8-8E53-ED312B52435A}" type="slidenum">
              <a:rPr lang="en-US" sz="1200">
                <a:ea typeface="Arial" charset="0"/>
                <a:cs typeface="Arial" charset="0"/>
              </a:rPr>
              <a:pPr algn="r"/>
              <a:t>14</a:t>
            </a:fld>
            <a:endParaRPr lang="en-US" sz="1200">
              <a:ea typeface="Arial" charset="0"/>
              <a:cs typeface="Arial" charset="0"/>
            </a:endParaRPr>
          </a:p>
        </p:txBody>
      </p:sp>
      <p:sp>
        <p:nvSpPr>
          <p:cNvPr id="358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584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983093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278C67-D302-4C6E-A08C-325B4E665D84}" type="slidenum">
              <a:rPr lang="en-US">
                <a:latin typeface="Arial" charset="0"/>
                <a:ea typeface="ＭＳ Ｐゴシック" charset="-128"/>
                <a:cs typeface="ＭＳ Ｐゴシック" charset="-128"/>
              </a:rPr>
              <a:pPr fontAlgn="base">
                <a:spcBef>
                  <a:spcPct val="0"/>
                </a:spcBef>
                <a:spcAft>
                  <a:spcPct val="0"/>
                </a:spcAft>
              </a:pPr>
              <a:t>15</a:t>
            </a:fld>
            <a:endParaRPr lang="en-US">
              <a:latin typeface="Arial" charset="0"/>
              <a:ea typeface="ＭＳ Ｐゴシック" charset="-128"/>
              <a:cs typeface="ＭＳ Ｐゴシック" charset="-128"/>
            </a:endParaRPr>
          </a:p>
        </p:txBody>
      </p:sp>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B3AFF23-B375-4507-831E-D538706501C6}" type="slidenum">
              <a:rPr lang="en-US" sz="1200">
                <a:ea typeface="Arial" charset="0"/>
                <a:cs typeface="Arial" charset="0"/>
              </a:rPr>
              <a:pPr algn="r"/>
              <a:t>15</a:t>
            </a:fld>
            <a:endParaRPr lang="en-US" sz="1200">
              <a:ea typeface="Arial" charset="0"/>
              <a:cs typeface="Arial" charset="0"/>
            </a:endParaRPr>
          </a:p>
        </p:txBody>
      </p:sp>
      <p:sp>
        <p:nvSpPr>
          <p:cNvPr id="378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789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66151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DFF3E0-FB74-4910-B909-EA866B174A78}" type="slidenum">
              <a:rPr lang="en-US">
                <a:latin typeface="Arial" charset="0"/>
                <a:ea typeface="ＭＳ Ｐゴシック" charset="-128"/>
                <a:cs typeface="ＭＳ Ｐゴシック" charset="-128"/>
              </a:rPr>
              <a:pPr fontAlgn="base">
                <a:spcBef>
                  <a:spcPct val="0"/>
                </a:spcBef>
                <a:spcAft>
                  <a:spcPct val="0"/>
                </a:spcAft>
              </a:pPr>
              <a:t>16</a:t>
            </a:fld>
            <a:endParaRPr lang="en-US">
              <a:latin typeface="Arial" charset="0"/>
              <a:ea typeface="ＭＳ Ｐゴシック" charset="-128"/>
              <a:cs typeface="ＭＳ Ｐゴシック" charset="-128"/>
            </a:endParaRPr>
          </a:p>
        </p:txBody>
      </p:sp>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21612F7-E7A2-4A50-B4F6-54250677B2CD}" type="slidenum">
              <a:rPr lang="en-US" sz="1200">
                <a:ea typeface="Arial" charset="0"/>
                <a:cs typeface="Arial" charset="0"/>
              </a:rPr>
              <a:pPr algn="r"/>
              <a:t>16</a:t>
            </a:fld>
            <a:endParaRPr lang="en-US" sz="1200">
              <a:ea typeface="Arial" charset="0"/>
              <a:cs typeface="Arial" charset="0"/>
            </a:endParaRPr>
          </a:p>
        </p:txBody>
      </p:sp>
      <p:sp>
        <p:nvSpPr>
          <p:cNvPr id="399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994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316127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D285B3-55C0-4817-8234-2389739F12D0}" type="slidenum">
              <a:rPr lang="en-US">
                <a:latin typeface="Arial" charset="0"/>
                <a:ea typeface="ＭＳ Ｐゴシック" charset="-128"/>
                <a:cs typeface="ＭＳ Ｐゴシック" charset="-128"/>
              </a:rPr>
              <a:pPr fontAlgn="base">
                <a:spcBef>
                  <a:spcPct val="0"/>
                </a:spcBef>
                <a:spcAft>
                  <a:spcPct val="0"/>
                </a:spcAft>
              </a:pPr>
              <a:t>17</a:t>
            </a:fld>
            <a:endParaRPr lang="en-US">
              <a:latin typeface="Arial" charset="0"/>
              <a:ea typeface="ＭＳ Ｐゴシック" charset="-128"/>
              <a:cs typeface="ＭＳ Ｐゴシック" charset="-128"/>
            </a:endParaRPr>
          </a:p>
        </p:txBody>
      </p:sp>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7D4D3E7-E470-40E8-8F52-F6B1371575FD}" type="slidenum">
              <a:rPr lang="en-US" sz="1200">
                <a:ea typeface="Arial" charset="0"/>
                <a:cs typeface="Arial" charset="0"/>
              </a:rPr>
              <a:pPr algn="r"/>
              <a:t>17</a:t>
            </a:fld>
            <a:endParaRPr lang="en-US" sz="1200">
              <a:ea typeface="Arial" charset="0"/>
              <a:cs typeface="Arial" charset="0"/>
            </a:endParaRPr>
          </a:p>
        </p:txBody>
      </p:sp>
      <p:sp>
        <p:nvSpPr>
          <p:cNvPr id="419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198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r>
              <a:rPr lang="en-US" sz="1100" u="sng" dirty="0" smtClean="0">
                <a:latin typeface="Times New Roman" charset="0"/>
              </a:rPr>
              <a:t>Why “1” is inside the production function:</a:t>
            </a:r>
          </a:p>
          <a:p>
            <a:pPr eaLnBrk="1" hangingPunct="1">
              <a:spcBef>
                <a:spcPct val="0"/>
              </a:spcBef>
            </a:pPr>
            <a:endParaRPr lang="en-US" sz="1100" dirty="0" smtClean="0">
              <a:latin typeface="Times New Roman" charset="0"/>
            </a:endParaRPr>
          </a:p>
          <a:p>
            <a:pPr eaLnBrk="1" hangingPunct="1">
              <a:spcBef>
                <a:spcPct val="0"/>
              </a:spcBef>
            </a:pPr>
            <a:r>
              <a:rPr lang="en-US" sz="1100" dirty="0" smtClean="0">
                <a:latin typeface="Times New Roman" charset="0"/>
              </a:rPr>
              <a:t>Students may wonder what the number “1” is doing inside the F( ) function.  On the preceding slide, the aggregate production function was written as  Y = A F(L, K, H, N).  We multiplied all of the inputs by 1/L, and because of constant returns to scale, output is also multiplied by 1/L:</a:t>
            </a:r>
          </a:p>
          <a:p>
            <a:pPr eaLnBrk="1" hangingPunct="1">
              <a:spcBef>
                <a:spcPct val="0"/>
              </a:spcBef>
            </a:pPr>
            <a:endParaRPr lang="en-US" sz="1100" dirty="0" smtClean="0">
              <a:latin typeface="Times New Roman" charset="0"/>
            </a:endParaRPr>
          </a:p>
          <a:p>
            <a:pPr eaLnBrk="1" hangingPunct="1">
              <a:spcBef>
                <a:spcPct val="0"/>
              </a:spcBef>
            </a:pPr>
            <a:r>
              <a:rPr lang="en-US" sz="1100" dirty="0" smtClean="0">
                <a:latin typeface="Times New Roman" charset="0"/>
              </a:rPr>
              <a:t>Y/L = A F(L/L, K/L, H/L, N/L)</a:t>
            </a:r>
          </a:p>
          <a:p>
            <a:pPr eaLnBrk="1" hangingPunct="1">
              <a:spcBef>
                <a:spcPct val="0"/>
              </a:spcBef>
            </a:pPr>
            <a:endParaRPr lang="en-US" sz="1100" dirty="0" smtClean="0">
              <a:latin typeface="Times New Roman" charset="0"/>
            </a:endParaRPr>
          </a:p>
          <a:p>
            <a:pPr eaLnBrk="1" hangingPunct="1">
              <a:spcBef>
                <a:spcPct val="0"/>
              </a:spcBef>
            </a:pPr>
            <a:r>
              <a:rPr lang="en-US" sz="1100" dirty="0" smtClean="0">
                <a:latin typeface="Times New Roman" charset="0"/>
              </a:rPr>
              <a:t>The first term in the F( ) function is L/L, which just equals 1.  </a:t>
            </a:r>
          </a:p>
          <a:p>
            <a:pPr eaLnBrk="1" hangingPunct="1">
              <a:spcBef>
                <a:spcPct val="0"/>
              </a:spcBef>
            </a:pPr>
            <a:endParaRPr lang="en-US" sz="1100" dirty="0" smtClean="0">
              <a:latin typeface="Times New Roman" charset="0"/>
            </a:endParaRPr>
          </a:p>
          <a:p>
            <a:pPr eaLnBrk="1" hangingPunct="1">
              <a:spcBef>
                <a:spcPct val="0"/>
              </a:spcBef>
            </a:pPr>
            <a:r>
              <a:rPr lang="en-US" sz="1100" dirty="0" smtClean="0">
                <a:latin typeface="Times New Roman" charset="0"/>
              </a:rPr>
              <a:t>Read literally, this equation says that output per worker depends on technology, the number of workers per worker, the amount of physical and human capital per worker, and natural resources per worker.  But the number of workers per worker is always 1. </a:t>
            </a:r>
          </a:p>
          <a:p>
            <a:pPr eaLnBrk="1" hangingPunct="1">
              <a:spcBef>
                <a:spcPct val="0"/>
              </a:spcBef>
            </a:pPr>
            <a:endParaRPr lang="en-US" sz="1100" dirty="0" smtClean="0">
              <a:latin typeface="Times New Roman" charset="0"/>
            </a:endParaRPr>
          </a:p>
          <a:p>
            <a:pPr eaLnBrk="1" hangingPunct="1">
              <a:spcBef>
                <a:spcPct val="0"/>
              </a:spcBef>
            </a:pPr>
            <a:endParaRPr lang="en-US" sz="1100" dirty="0" smtClean="0">
              <a:latin typeface="Times New Roman" charset="0"/>
            </a:endParaRPr>
          </a:p>
          <a:p>
            <a:pPr eaLnBrk="1" hangingPunct="1">
              <a:spcBef>
                <a:spcPct val="0"/>
              </a:spcBef>
            </a:pPr>
            <a:r>
              <a:rPr lang="en-US" sz="1100" u="sng" dirty="0" smtClean="0">
                <a:latin typeface="Times New Roman" charset="0"/>
              </a:rPr>
              <a:t>Why “A” is outside the production function:</a:t>
            </a:r>
          </a:p>
          <a:p>
            <a:pPr eaLnBrk="1" hangingPunct="1">
              <a:spcBef>
                <a:spcPct val="0"/>
              </a:spcBef>
            </a:pPr>
            <a:endParaRPr lang="en-US" sz="1100" dirty="0" smtClean="0">
              <a:latin typeface="Times New Roman" charset="0"/>
            </a:endParaRPr>
          </a:p>
          <a:p>
            <a:pPr eaLnBrk="1" hangingPunct="1">
              <a:spcBef>
                <a:spcPct val="0"/>
              </a:spcBef>
            </a:pPr>
            <a:r>
              <a:rPr lang="en-US" sz="1100" dirty="0" smtClean="0">
                <a:latin typeface="Times New Roman" charset="0"/>
              </a:rPr>
              <a:t>What matters for productivity is not “technical knowledge per worker” but simply “technological knowledge.”  Unlike physical capital or other resources, technological knowledge can be freely shared among all workers.  If the number of workers increases, you must purchase new capital for the new workers (or spread the existing capital more thinly), but technological knowledge can be freely shared with the new workers.  </a:t>
            </a:r>
          </a:p>
        </p:txBody>
      </p:sp>
    </p:spTree>
    <p:extLst>
      <p:ext uri="{BB962C8B-B14F-4D97-AF65-F5344CB8AC3E}">
        <p14:creationId xmlns:p14="http://schemas.microsoft.com/office/powerpoint/2010/main" val="253375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C01DC6-E1D1-4271-AA73-281FD0717B3A}" type="slidenum">
              <a:rPr lang="en-US">
                <a:solidFill>
                  <a:srgbClr val="000000"/>
                </a:solidFill>
                <a:ea typeface="ＭＳ Ｐゴシック" charset="-128"/>
                <a:cs typeface="ＭＳ Ｐゴシック" charset="-128"/>
              </a:rPr>
              <a:pPr fontAlgn="base">
                <a:spcBef>
                  <a:spcPct val="0"/>
                </a:spcBef>
                <a:spcAft>
                  <a:spcPct val="0"/>
                </a:spcAft>
                <a:defRPr/>
              </a:pPr>
              <a:t>18</a:t>
            </a:fld>
            <a:endParaRPr lang="en-US">
              <a:solidFill>
                <a:srgbClr val="000000"/>
              </a:solidFill>
              <a:ea typeface="ＭＳ Ｐゴシック" charset="-128"/>
              <a:cs typeface="ＭＳ Ｐゴシック" charset="-128"/>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672740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a:lstStyle/>
          <a:p>
            <a:pPr eaLnBrk="1" hangingPunct="1">
              <a:lnSpc>
                <a:spcPct val="100000"/>
              </a:lnSpc>
              <a:spcBef>
                <a:spcPct val="0"/>
              </a:spcBef>
            </a:pPr>
            <a:endParaRPr lang="en-US" sz="2400">
              <a:latin typeface="Arial"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051166-4559-4739-BD56-61DACA3AB35C}"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2207066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70D944-FDD0-468E-934B-5074C0CAE586}" type="slidenum">
              <a:rPr lang="en-US">
                <a:latin typeface="Arial" charset="0"/>
                <a:ea typeface="ＭＳ Ｐゴシック" charset="-128"/>
                <a:cs typeface="ＭＳ Ｐゴシック" charset="-128"/>
              </a:rPr>
              <a:pPr fontAlgn="base">
                <a:spcBef>
                  <a:spcPct val="0"/>
                </a:spcBef>
                <a:spcAft>
                  <a:spcPct val="0"/>
                </a:spcAft>
              </a:pPr>
              <a:t>19</a:t>
            </a:fld>
            <a:endParaRPr lang="en-US">
              <a:latin typeface="Arial" charset="0"/>
              <a:ea typeface="ＭＳ Ｐゴシック" charset="-128"/>
              <a:cs typeface="ＭＳ Ｐゴシック" charset="-128"/>
            </a:endParaRPr>
          </a:p>
        </p:txBody>
      </p:sp>
      <p:sp>
        <p:nvSpPr>
          <p:cNvPr id="460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2C2824B-852B-4FCF-AC73-C4745737AF76}" type="slidenum">
              <a:rPr lang="en-US" sz="1200">
                <a:ea typeface="Arial" charset="0"/>
                <a:cs typeface="Arial" charset="0"/>
              </a:rPr>
              <a:pPr algn="r"/>
              <a:t>19</a:t>
            </a:fld>
            <a:endParaRPr lang="en-US" sz="1200">
              <a:ea typeface="Arial" charset="0"/>
              <a:cs typeface="Arial" charset="0"/>
            </a:endParaRPr>
          </a:p>
        </p:txBody>
      </p:sp>
      <p:sp>
        <p:nvSpPr>
          <p:cNvPr id="460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608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104069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585E76-217C-4082-BC48-C08E28B53FBB}" type="slidenum">
              <a:rPr lang="en-US">
                <a:latin typeface="Arial" charset="0"/>
                <a:ea typeface="ＭＳ Ｐゴシック" charset="-128"/>
                <a:cs typeface="ＭＳ Ｐゴシック" charset="-128"/>
              </a:rPr>
              <a:pPr fontAlgn="base">
                <a:spcBef>
                  <a:spcPct val="0"/>
                </a:spcBef>
                <a:spcAft>
                  <a:spcPct val="0"/>
                </a:spcAft>
              </a:pPr>
              <a:t>20</a:t>
            </a:fld>
            <a:endParaRPr lang="en-US">
              <a:latin typeface="Arial" charset="0"/>
              <a:ea typeface="ＭＳ Ｐゴシック" charset="-128"/>
              <a:cs typeface="ＭＳ Ｐゴシック" charset="-128"/>
            </a:endParaRPr>
          </a:p>
        </p:txBody>
      </p:sp>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0A64F80-CE8F-48E1-A0E6-FF1E8A6D621D}" type="slidenum">
              <a:rPr lang="en-US" sz="1200">
                <a:ea typeface="Arial" charset="0"/>
                <a:cs typeface="Arial" charset="0"/>
              </a:rPr>
              <a:pPr algn="r"/>
              <a:t>20</a:t>
            </a:fld>
            <a:endParaRPr lang="en-US" sz="1200">
              <a:ea typeface="Arial" charset="0"/>
              <a:cs typeface="Arial" charset="0"/>
            </a:endParaRPr>
          </a:p>
        </p:txBody>
      </p:sp>
      <p:sp>
        <p:nvSpPr>
          <p:cNvPr id="481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813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010417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0A2E50-AD8F-40E8-A41E-FDA8B456D717}" type="slidenum">
              <a:rPr lang="en-US">
                <a:latin typeface="Arial" charset="0"/>
                <a:ea typeface="ＭＳ Ｐゴシック" charset="-128"/>
                <a:cs typeface="ＭＳ Ｐゴシック" charset="-128"/>
              </a:rPr>
              <a:pPr fontAlgn="base">
                <a:spcBef>
                  <a:spcPct val="0"/>
                </a:spcBef>
                <a:spcAft>
                  <a:spcPct val="0"/>
                </a:spcAft>
              </a:pPr>
              <a:t>21</a:t>
            </a:fld>
            <a:endParaRPr lang="en-US">
              <a:latin typeface="Arial" charset="0"/>
              <a:ea typeface="ＭＳ Ｐゴシック" charset="-128"/>
              <a:cs typeface="ＭＳ Ｐゴシック" charset="-128"/>
            </a:endParaRPr>
          </a:p>
        </p:txBody>
      </p:sp>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9FB648F-DDA4-497C-BE86-466797E7C11B}" type="slidenum">
              <a:rPr lang="en-US" sz="1200">
                <a:ea typeface="Arial" charset="0"/>
                <a:cs typeface="Arial" charset="0"/>
              </a:rPr>
              <a:pPr algn="r"/>
              <a:t>21</a:t>
            </a:fld>
            <a:endParaRPr lang="en-US" sz="1200">
              <a:ea typeface="Arial" charset="0"/>
              <a:cs typeface="Arial" charset="0"/>
            </a:endParaRPr>
          </a:p>
        </p:txBody>
      </p:sp>
      <p:sp>
        <p:nvSpPr>
          <p:cNvPr id="501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018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14332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FD105A-4D10-436A-9FDD-31E0911DFD8B}" type="slidenum">
              <a:rPr lang="en-US">
                <a:latin typeface="Arial" charset="0"/>
                <a:ea typeface="ＭＳ Ｐゴシック" charset="-128"/>
                <a:cs typeface="ＭＳ Ｐゴシック" charset="-128"/>
              </a:rPr>
              <a:pPr fontAlgn="base">
                <a:spcBef>
                  <a:spcPct val="0"/>
                </a:spcBef>
                <a:spcAft>
                  <a:spcPct val="0"/>
                </a:spcAft>
              </a:pPr>
              <a:t>22</a:t>
            </a:fld>
            <a:endParaRPr lang="en-US">
              <a:latin typeface="Arial" charset="0"/>
              <a:ea typeface="ＭＳ Ｐゴシック" charset="-128"/>
              <a:cs typeface="ＭＳ Ｐゴシック" charset="-128"/>
            </a:endParaRPr>
          </a:p>
        </p:txBody>
      </p:sp>
      <p:sp>
        <p:nvSpPr>
          <p:cNvPr id="522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15D284F-3FDD-40CE-807B-3D71E102306C}" type="slidenum">
              <a:rPr lang="en-US" sz="1200">
                <a:ea typeface="Arial" charset="0"/>
                <a:cs typeface="Arial" charset="0"/>
              </a:rPr>
              <a:pPr algn="r"/>
              <a:t>22</a:t>
            </a:fld>
            <a:endParaRPr lang="en-US" sz="1200">
              <a:ea typeface="Arial" charset="0"/>
              <a:cs typeface="Arial" charset="0"/>
            </a:endParaRPr>
          </a:p>
        </p:txBody>
      </p:sp>
      <p:sp>
        <p:nvSpPr>
          <p:cNvPr id="52227" name="Rectangle 2"/>
          <p:cNvSpPr>
            <a:spLocks noGrp="1" noRot="1" noChangeAspect="1" noChangeArrowheads="1" noTextEdit="1"/>
          </p:cNvSpPr>
          <p:nvPr>
            <p:ph type="sldImg"/>
          </p:nvPr>
        </p:nvSpPr>
        <p:spPr bwMode="auto">
          <a:xfrm>
            <a:off x="1506538" y="534988"/>
            <a:ext cx="3890962" cy="2917825"/>
          </a:xfrm>
          <a:noFill/>
          <a:ln>
            <a:solidFill>
              <a:srgbClr val="000000"/>
            </a:solidFill>
            <a:miter lim="800000"/>
            <a:headEnd/>
            <a:tailEnd/>
          </a:ln>
        </p:spPr>
      </p:sp>
      <p:sp>
        <p:nvSpPr>
          <p:cNvPr id="52228" name="Rectangle 3"/>
          <p:cNvSpPr>
            <a:spLocks noGrp="1" noChangeArrowheads="1"/>
          </p:cNvSpPr>
          <p:nvPr>
            <p:ph type="body" idx="1"/>
          </p:nvPr>
        </p:nvSpPr>
        <p:spPr bwMode="auto">
          <a:xfrm>
            <a:off x="715963" y="3673475"/>
            <a:ext cx="5475287" cy="4668838"/>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61032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BA1740-BF92-404B-A622-B13516ECC151}" type="slidenum">
              <a:rPr lang="en-US">
                <a:latin typeface="Arial" charset="0"/>
                <a:ea typeface="ＭＳ Ｐゴシック" charset="-128"/>
                <a:cs typeface="ＭＳ Ｐゴシック" charset="-128"/>
              </a:rPr>
              <a:pPr fontAlgn="base">
                <a:spcBef>
                  <a:spcPct val="0"/>
                </a:spcBef>
                <a:spcAft>
                  <a:spcPct val="0"/>
                </a:spcAft>
              </a:pPr>
              <a:t>23</a:t>
            </a:fld>
            <a:endParaRPr lang="en-US">
              <a:latin typeface="Arial" charset="0"/>
              <a:ea typeface="ＭＳ Ｐゴシック" charset="-128"/>
              <a:cs typeface="ＭＳ Ｐゴシック" charset="-128"/>
            </a:endParaRPr>
          </a:p>
        </p:txBody>
      </p:sp>
      <p:sp>
        <p:nvSpPr>
          <p:cNvPr id="542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35F856E-B9A1-4597-A997-68148F7116B1}" type="slidenum">
              <a:rPr lang="en-US" sz="1200">
                <a:ea typeface="Arial" charset="0"/>
                <a:cs typeface="Arial" charset="0"/>
              </a:rPr>
              <a:pPr algn="r"/>
              <a:t>23</a:t>
            </a:fld>
            <a:endParaRPr lang="en-US" sz="1200">
              <a:ea typeface="Arial" charset="0"/>
              <a:cs typeface="Arial" charset="0"/>
            </a:endParaRPr>
          </a:p>
        </p:txBody>
      </p:sp>
      <p:sp>
        <p:nvSpPr>
          <p:cNvPr id="54275" name="Rectangle 2"/>
          <p:cNvSpPr>
            <a:spLocks noGrp="1" noRot="1" noChangeAspect="1" noChangeArrowheads="1" noTextEdit="1"/>
          </p:cNvSpPr>
          <p:nvPr>
            <p:ph type="sldImg"/>
          </p:nvPr>
        </p:nvSpPr>
        <p:spPr bwMode="auto">
          <a:xfrm>
            <a:off x="1506538" y="534988"/>
            <a:ext cx="3890962" cy="2917825"/>
          </a:xfrm>
          <a:noFill/>
          <a:ln>
            <a:solidFill>
              <a:srgbClr val="000000"/>
            </a:solidFill>
            <a:miter lim="800000"/>
            <a:headEnd/>
            <a:tailEnd/>
          </a:ln>
        </p:spPr>
      </p:sp>
      <p:sp>
        <p:nvSpPr>
          <p:cNvPr id="54276" name="Rectangle 3"/>
          <p:cNvSpPr>
            <a:spLocks noGrp="1" noChangeArrowheads="1"/>
          </p:cNvSpPr>
          <p:nvPr>
            <p:ph type="body" idx="1"/>
          </p:nvPr>
        </p:nvSpPr>
        <p:spPr bwMode="auto">
          <a:xfrm>
            <a:off x="549275" y="3641725"/>
            <a:ext cx="5902325" cy="504190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081981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C1F5DC-5FB9-4979-96F4-C5DCE38850C5}" type="slidenum">
              <a:rPr lang="en-US">
                <a:latin typeface="Arial" charset="0"/>
                <a:ea typeface="ＭＳ Ｐゴシック" charset="-128"/>
                <a:cs typeface="ＭＳ Ｐゴシック" charset="-128"/>
              </a:rPr>
              <a:pPr fontAlgn="base">
                <a:spcBef>
                  <a:spcPct val="0"/>
                </a:spcBef>
                <a:spcAft>
                  <a:spcPct val="0"/>
                </a:spcAft>
              </a:pPr>
              <a:t>24</a:t>
            </a:fld>
            <a:endParaRPr lang="en-US">
              <a:latin typeface="Arial" charset="0"/>
              <a:ea typeface="ＭＳ Ｐゴシック" charset="-128"/>
              <a:cs typeface="ＭＳ Ｐゴシック" charset="-128"/>
            </a:endParaRPr>
          </a:p>
        </p:txBody>
      </p:sp>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34DA45F-3A7A-4D20-BCD0-96D0BBF39CDC}" type="slidenum">
              <a:rPr lang="en-US" sz="1200">
                <a:ea typeface="Arial" charset="0"/>
                <a:cs typeface="Arial" charset="0"/>
              </a:rPr>
              <a:pPr algn="r"/>
              <a:t>24</a:t>
            </a:fld>
            <a:endParaRPr lang="en-US" sz="1200">
              <a:ea typeface="Arial" charset="0"/>
              <a:cs typeface="Arial" charset="0"/>
            </a:endParaRPr>
          </a:p>
        </p:txBody>
      </p:sp>
      <p:sp>
        <p:nvSpPr>
          <p:cNvPr id="563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632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833243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1E8C6F-2D17-46BE-85E0-4EF04B8F754A}" type="slidenum">
              <a:rPr lang="en-US">
                <a:latin typeface="Arial" charset="0"/>
                <a:ea typeface="ＭＳ Ｐゴシック" charset="-128"/>
                <a:cs typeface="ＭＳ Ｐゴシック" charset="-128"/>
              </a:rPr>
              <a:pPr fontAlgn="base">
                <a:spcBef>
                  <a:spcPct val="0"/>
                </a:spcBef>
                <a:spcAft>
                  <a:spcPct val="0"/>
                </a:spcAft>
              </a:pPr>
              <a:t>25</a:t>
            </a:fld>
            <a:endParaRPr lang="en-US">
              <a:latin typeface="Arial" charset="0"/>
              <a:ea typeface="ＭＳ Ｐゴシック" charset="-128"/>
              <a:cs typeface="ＭＳ Ｐゴシック" charset="-128"/>
            </a:endParaRPr>
          </a:p>
        </p:txBody>
      </p:sp>
      <p:sp>
        <p:nvSpPr>
          <p:cNvPr id="58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4FDD6AB-AE3C-4274-AEAD-4D1D2143FE70}" type="slidenum">
              <a:rPr lang="en-US" sz="1200">
                <a:ea typeface="Arial" charset="0"/>
                <a:cs typeface="Arial" charset="0"/>
              </a:rPr>
              <a:pPr algn="r"/>
              <a:t>25</a:t>
            </a:fld>
            <a:endParaRPr lang="en-US" sz="1200">
              <a:ea typeface="Arial" charset="0"/>
              <a:cs typeface="Arial" charset="0"/>
            </a:endParaRPr>
          </a:p>
        </p:txBody>
      </p:sp>
      <p:sp>
        <p:nvSpPr>
          <p:cNvPr id="583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837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046609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7BC15A-D56D-41ED-B7B9-4CD9C8F0BD0A}" type="slidenum">
              <a:rPr lang="en-US">
                <a:latin typeface="Arial" charset="0"/>
                <a:ea typeface="ＭＳ Ｐゴシック" charset="-128"/>
                <a:cs typeface="ＭＳ Ｐゴシック" charset="-128"/>
              </a:rPr>
              <a:pPr fontAlgn="base">
                <a:spcBef>
                  <a:spcPct val="0"/>
                </a:spcBef>
                <a:spcAft>
                  <a:spcPct val="0"/>
                </a:spcAft>
              </a:pPr>
              <a:t>26</a:t>
            </a:fld>
            <a:endParaRPr lang="en-US">
              <a:latin typeface="Arial" charset="0"/>
              <a:ea typeface="ＭＳ Ｐゴシック" charset="-128"/>
              <a:cs typeface="ＭＳ Ｐゴシック" charset="-128"/>
            </a:endParaRPr>
          </a:p>
        </p:txBody>
      </p:sp>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40C98C4-4511-4FFC-88EB-F75C685BD4C9}" type="slidenum">
              <a:rPr lang="en-US" sz="1200">
                <a:ea typeface="Arial" charset="0"/>
                <a:cs typeface="Arial" charset="0"/>
              </a:rPr>
              <a:pPr algn="r"/>
              <a:t>26</a:t>
            </a:fld>
            <a:endParaRPr lang="en-US" sz="1200">
              <a:ea typeface="Arial" charset="0"/>
              <a:cs typeface="Arial" charset="0"/>
            </a:endParaRPr>
          </a:p>
        </p:txBody>
      </p:sp>
      <p:sp>
        <p:nvSpPr>
          <p:cNvPr id="604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042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6656605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41F1086-A85E-423F-9B8D-D96F796948C3}" type="slidenum">
              <a:rPr lang="en-US">
                <a:latin typeface="Arial" charset="0"/>
                <a:ea typeface="ＭＳ Ｐゴシック" charset="-128"/>
                <a:cs typeface="ＭＳ Ｐゴシック" charset="-128"/>
              </a:rPr>
              <a:pPr fontAlgn="base">
                <a:spcBef>
                  <a:spcPct val="0"/>
                </a:spcBef>
                <a:spcAft>
                  <a:spcPct val="0"/>
                </a:spcAft>
              </a:pPr>
              <a:t>27</a:t>
            </a:fld>
            <a:endParaRPr lang="en-US">
              <a:latin typeface="Arial" charset="0"/>
              <a:ea typeface="ＭＳ Ｐゴシック" charset="-128"/>
              <a:cs typeface="ＭＳ Ｐゴシック" charset="-128"/>
            </a:endParaRPr>
          </a:p>
        </p:txBody>
      </p:sp>
      <p:sp>
        <p:nvSpPr>
          <p:cNvPr id="624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F612CE3-E74E-40B5-AE07-D3712F83332C}" type="slidenum">
              <a:rPr lang="en-US" sz="1200">
                <a:ea typeface="Arial" charset="0"/>
                <a:cs typeface="Arial" charset="0"/>
              </a:rPr>
              <a:pPr algn="r"/>
              <a:t>27</a:t>
            </a:fld>
            <a:endParaRPr lang="en-US" sz="1200">
              <a:ea typeface="Arial" charset="0"/>
              <a:cs typeface="Arial" charset="0"/>
            </a:endParaRPr>
          </a:p>
        </p:txBody>
      </p:sp>
      <p:sp>
        <p:nvSpPr>
          <p:cNvPr id="624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246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r>
              <a:rPr lang="en-US" sz="1300" smtClean="0">
                <a:latin typeface="Times New Roman" charset="0"/>
              </a:rPr>
              <a:t>Brazil has implemented a policy which gives families cash payments if their children attend school faithfully.  Other developing countries have similar policies, which experts predict will raise productivity and living standards in the long run.</a:t>
            </a:r>
          </a:p>
          <a:p>
            <a:pPr eaLnBrk="1" hangingPunct="1">
              <a:spcBef>
                <a:spcPct val="0"/>
              </a:spcBef>
            </a:pPr>
            <a:endParaRPr lang="en-US" sz="1300" smtClean="0">
              <a:latin typeface="Times New Roman" charset="0"/>
            </a:endParaRPr>
          </a:p>
          <a:p>
            <a:pPr eaLnBrk="1" hangingPunct="1">
              <a:spcBef>
                <a:spcPct val="0"/>
              </a:spcBef>
            </a:pPr>
            <a:r>
              <a:rPr lang="en-US" sz="1300" smtClean="0">
                <a:latin typeface="Times New Roman" charset="0"/>
              </a:rPr>
              <a:t>This is from an “In The News” box entitled “Promoting Human Capital” appearing in this chapter. </a:t>
            </a:r>
          </a:p>
        </p:txBody>
      </p:sp>
    </p:spTree>
    <p:extLst>
      <p:ext uri="{BB962C8B-B14F-4D97-AF65-F5344CB8AC3E}">
        <p14:creationId xmlns:p14="http://schemas.microsoft.com/office/powerpoint/2010/main" val="16351076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5C5018-C3A8-4888-AF82-A311158C33EE}" type="slidenum">
              <a:rPr lang="en-US">
                <a:latin typeface="Arial" charset="0"/>
                <a:ea typeface="ＭＳ Ｐゴシック" charset="-128"/>
                <a:cs typeface="ＭＳ Ｐゴシック" charset="-128"/>
              </a:rPr>
              <a:pPr fontAlgn="base">
                <a:spcBef>
                  <a:spcPct val="0"/>
                </a:spcBef>
                <a:spcAft>
                  <a:spcPct val="0"/>
                </a:spcAft>
              </a:pPr>
              <a:t>28</a:t>
            </a:fld>
            <a:endParaRPr lang="en-US">
              <a:latin typeface="Arial" charset="0"/>
              <a:ea typeface="ＭＳ Ｐゴシック" charset="-128"/>
              <a:cs typeface="ＭＳ Ｐゴシック" charset="-128"/>
            </a:endParaRPr>
          </a:p>
        </p:txBody>
      </p:sp>
      <p:sp>
        <p:nvSpPr>
          <p:cNvPr id="645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A31614B-4598-4669-BA13-1A4F37970386}" type="slidenum">
              <a:rPr lang="en-US" sz="1200">
                <a:ea typeface="Arial" charset="0"/>
                <a:cs typeface="Arial" charset="0"/>
              </a:rPr>
              <a:pPr algn="r"/>
              <a:t>28</a:t>
            </a:fld>
            <a:endParaRPr lang="en-US" sz="1200">
              <a:ea typeface="Arial" charset="0"/>
              <a:cs typeface="Arial" charset="0"/>
            </a:endParaRPr>
          </a:p>
        </p:txBody>
      </p:sp>
      <p:sp>
        <p:nvSpPr>
          <p:cNvPr id="645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4516"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964614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68AD34-2D2F-44C7-8404-DFA9AC73F234}" type="slidenum">
              <a:rPr lang="en-US">
                <a:solidFill>
                  <a:srgbClr val="000000"/>
                </a:solidFill>
                <a:latin typeface="Arial" charset="0"/>
                <a:ea typeface="ＭＳ Ｐゴシック" charset="-128"/>
                <a:cs typeface="ＭＳ Ｐゴシック" charset="-128"/>
              </a:rPr>
              <a:pPr fontAlgn="base">
                <a:spcBef>
                  <a:spcPct val="0"/>
                </a:spcBef>
                <a:spcAft>
                  <a:spcPct val="0"/>
                </a:spcAft>
              </a:pPr>
              <a:t>2</a:t>
            </a:fld>
            <a:endParaRPr lang="en-US">
              <a:solidFill>
                <a:srgbClr val="000000"/>
              </a:solidFill>
              <a:latin typeface="Arial" charset="0"/>
              <a:ea typeface="ＭＳ Ｐゴシック" charset="-128"/>
              <a:cs typeface="ＭＳ Ｐゴシック" charset="-128"/>
            </a:endParaRPr>
          </a:p>
        </p:txBody>
      </p:sp>
      <p:sp>
        <p:nvSpPr>
          <p:cNvPr id="112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12210F8-6F7B-4C62-9756-E80569778A9C}" type="slidenum">
              <a:rPr lang="en-US" sz="1200">
                <a:solidFill>
                  <a:srgbClr val="000000"/>
                </a:solidFill>
                <a:ea typeface="Arial" charset="0"/>
                <a:cs typeface="Arial" charset="0"/>
              </a:rPr>
              <a:pPr algn="r"/>
              <a:t>2</a:t>
            </a:fld>
            <a:endParaRPr lang="en-US" sz="1200">
              <a:solidFill>
                <a:srgbClr val="000000"/>
              </a:solidFill>
              <a:ea typeface="Arial" charset="0"/>
              <a:cs typeface="Arial" charset="0"/>
            </a:endParaRPr>
          </a:p>
        </p:txBody>
      </p:sp>
      <p:sp>
        <p:nvSpPr>
          <p:cNvPr id="112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1268" name="Rectangle 3"/>
          <p:cNvSpPr>
            <a:spLocks noGrp="1" noChangeArrowheads="1"/>
          </p:cNvSpPr>
          <p:nvPr>
            <p:ph type="body" idx="1"/>
          </p:nvPr>
        </p:nvSpPr>
        <p:spPr bwMode="auto">
          <a:xfrm>
            <a:off x="685800" y="4225925"/>
            <a:ext cx="5486400" cy="4484688"/>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21233157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449ED2-D730-4D0D-9F64-10382E522586}" type="slidenum">
              <a:rPr lang="en-US">
                <a:latin typeface="Arial" charset="0"/>
                <a:ea typeface="ＭＳ Ｐゴシック" charset="-128"/>
                <a:cs typeface="ＭＳ Ｐゴシック" charset="-128"/>
              </a:rPr>
              <a:pPr fontAlgn="base">
                <a:spcBef>
                  <a:spcPct val="0"/>
                </a:spcBef>
                <a:spcAft>
                  <a:spcPct val="0"/>
                </a:spcAft>
              </a:pPr>
              <a:t>29</a:t>
            </a:fld>
            <a:endParaRPr lang="en-US">
              <a:latin typeface="Arial" charset="0"/>
              <a:ea typeface="ＭＳ Ｐゴシック" charset="-128"/>
              <a:cs typeface="ＭＳ Ｐゴシック" charset="-128"/>
            </a:endParaRPr>
          </a:p>
        </p:txBody>
      </p:sp>
      <p:sp>
        <p:nvSpPr>
          <p:cNvPr id="665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310843A-4728-4378-A09B-D04348DA243F}" type="slidenum">
              <a:rPr lang="en-US" sz="1200">
                <a:ea typeface="Arial" charset="0"/>
                <a:cs typeface="Arial" charset="0"/>
              </a:rPr>
              <a:pPr algn="r"/>
              <a:t>29</a:t>
            </a:fld>
            <a:endParaRPr lang="en-US" sz="1200">
              <a:ea typeface="Arial" charset="0"/>
              <a:cs typeface="Arial" charset="0"/>
            </a:endParaRPr>
          </a:p>
        </p:txBody>
      </p:sp>
      <p:sp>
        <p:nvSpPr>
          <p:cNvPr id="665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656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5287221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88DF96-345B-4C1F-AB9D-5B53B5D49E8A}" type="slidenum">
              <a:rPr lang="en-US">
                <a:latin typeface="Arial" charset="0"/>
                <a:ea typeface="ＭＳ Ｐゴシック" charset="-128"/>
                <a:cs typeface="ＭＳ Ｐゴシック" charset="-128"/>
              </a:rPr>
              <a:pPr fontAlgn="base">
                <a:spcBef>
                  <a:spcPct val="0"/>
                </a:spcBef>
                <a:spcAft>
                  <a:spcPct val="0"/>
                </a:spcAft>
              </a:pPr>
              <a:t>30</a:t>
            </a:fld>
            <a:endParaRPr lang="en-US">
              <a:latin typeface="Arial" charset="0"/>
              <a:ea typeface="ＭＳ Ｐゴシック" charset="-128"/>
              <a:cs typeface="ＭＳ Ｐゴシック" charset="-128"/>
            </a:endParaRPr>
          </a:p>
        </p:txBody>
      </p:sp>
      <p:sp>
        <p:nvSpPr>
          <p:cNvPr id="686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8BD67AA-0D4D-47F1-9B41-0A529EC53569}" type="slidenum">
              <a:rPr lang="en-US" sz="1200">
                <a:ea typeface="Arial" charset="0"/>
                <a:cs typeface="Arial" charset="0"/>
              </a:rPr>
              <a:pPr algn="r"/>
              <a:t>30</a:t>
            </a:fld>
            <a:endParaRPr lang="en-US" sz="1200">
              <a:ea typeface="Arial" charset="0"/>
              <a:cs typeface="Arial" charset="0"/>
            </a:endParaRPr>
          </a:p>
        </p:txBody>
      </p:sp>
      <p:sp>
        <p:nvSpPr>
          <p:cNvPr id="686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861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1143765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499632-E653-4E53-B425-F02CC5B6DE2D}" type="slidenum">
              <a:rPr lang="en-US">
                <a:latin typeface="Arial" charset="0"/>
                <a:ea typeface="ＭＳ Ｐゴシック" charset="-128"/>
                <a:cs typeface="ＭＳ Ｐゴシック" charset="-128"/>
              </a:rPr>
              <a:pPr fontAlgn="base">
                <a:spcBef>
                  <a:spcPct val="0"/>
                </a:spcBef>
                <a:spcAft>
                  <a:spcPct val="0"/>
                </a:spcAft>
              </a:pPr>
              <a:t>31</a:t>
            </a:fld>
            <a:endParaRPr lang="en-US">
              <a:latin typeface="Arial" charset="0"/>
              <a:ea typeface="ＭＳ Ｐゴシック" charset="-128"/>
              <a:cs typeface="ＭＳ Ｐゴシック" charset="-128"/>
            </a:endParaRPr>
          </a:p>
        </p:txBody>
      </p:sp>
      <p:sp>
        <p:nvSpPr>
          <p:cNvPr id="706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CBA117A-FC8C-4C6F-AB28-60A9045F2481}" type="slidenum">
              <a:rPr lang="en-US" sz="1200">
                <a:ea typeface="Arial" charset="0"/>
                <a:cs typeface="Arial" charset="0"/>
              </a:rPr>
              <a:pPr algn="r"/>
              <a:t>31</a:t>
            </a:fld>
            <a:endParaRPr lang="en-US" sz="1200">
              <a:ea typeface="Arial" charset="0"/>
              <a:cs typeface="Arial" charset="0"/>
            </a:endParaRPr>
          </a:p>
        </p:txBody>
      </p:sp>
      <p:sp>
        <p:nvSpPr>
          <p:cNvPr id="706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066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1529570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2AE22B-072D-4FCD-B241-619A69846214}" type="slidenum">
              <a:rPr lang="en-US">
                <a:latin typeface="Arial" charset="0"/>
                <a:ea typeface="ＭＳ Ｐゴシック" charset="-128"/>
                <a:cs typeface="ＭＳ Ｐゴシック" charset="-128"/>
              </a:rPr>
              <a:pPr fontAlgn="base">
                <a:spcBef>
                  <a:spcPct val="0"/>
                </a:spcBef>
                <a:spcAft>
                  <a:spcPct val="0"/>
                </a:spcAft>
              </a:pPr>
              <a:t>32</a:t>
            </a:fld>
            <a:endParaRPr lang="en-US">
              <a:latin typeface="Arial" charset="0"/>
              <a:ea typeface="ＭＳ Ｐゴシック" charset="-128"/>
              <a:cs typeface="ＭＳ Ｐゴシック" charset="-128"/>
            </a:endParaRPr>
          </a:p>
        </p:txBody>
      </p:sp>
      <p:sp>
        <p:nvSpPr>
          <p:cNvPr id="727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1DB9E8C-1BFA-4B7F-97D5-52205D8E16C2}" type="slidenum">
              <a:rPr lang="en-US" sz="1200">
                <a:ea typeface="Arial" charset="0"/>
                <a:cs typeface="Arial" charset="0"/>
              </a:rPr>
              <a:pPr algn="r"/>
              <a:t>32</a:t>
            </a:fld>
            <a:endParaRPr lang="en-US" sz="1200">
              <a:ea typeface="Arial" charset="0"/>
              <a:cs typeface="Arial" charset="0"/>
            </a:endParaRPr>
          </a:p>
        </p:txBody>
      </p:sp>
      <p:sp>
        <p:nvSpPr>
          <p:cNvPr id="727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270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3011710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F0E488-B275-49EF-A44B-585B54009C11}" type="slidenum">
              <a:rPr lang="en-US">
                <a:latin typeface="Arial" charset="0"/>
                <a:ea typeface="ＭＳ Ｐゴシック" charset="-128"/>
                <a:cs typeface="ＭＳ Ｐゴシック" charset="-128"/>
              </a:rPr>
              <a:pPr fontAlgn="base">
                <a:spcBef>
                  <a:spcPct val="0"/>
                </a:spcBef>
                <a:spcAft>
                  <a:spcPct val="0"/>
                </a:spcAft>
              </a:pPr>
              <a:t>33</a:t>
            </a:fld>
            <a:endParaRPr lang="en-US">
              <a:latin typeface="Arial" charset="0"/>
              <a:ea typeface="ＭＳ Ｐゴシック" charset="-128"/>
              <a:cs typeface="ＭＳ Ｐゴシック" charset="-128"/>
            </a:endParaRPr>
          </a:p>
        </p:txBody>
      </p:sp>
      <p:sp>
        <p:nvSpPr>
          <p:cNvPr id="747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5"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821085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BACB42-7DC6-4ACE-A7D2-9D74345C5E08}" type="slidenum">
              <a:rPr lang="en-US">
                <a:latin typeface="Arial" charset="0"/>
                <a:ea typeface="ＭＳ Ｐゴシック" charset="-128"/>
                <a:cs typeface="ＭＳ Ｐゴシック" charset="-128"/>
              </a:rPr>
              <a:pPr fontAlgn="base">
                <a:spcBef>
                  <a:spcPct val="0"/>
                </a:spcBef>
                <a:spcAft>
                  <a:spcPct val="0"/>
                </a:spcAft>
              </a:pPr>
              <a:t>34</a:t>
            </a:fld>
            <a:endParaRPr lang="en-US">
              <a:latin typeface="Arial" charset="0"/>
              <a:ea typeface="ＭＳ Ｐゴシック" charset="-128"/>
              <a:cs typeface="ＭＳ Ｐゴシック" charset="-128"/>
            </a:endParaRPr>
          </a:p>
        </p:txBody>
      </p:sp>
      <p:sp>
        <p:nvSpPr>
          <p:cNvPr id="768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BF99557-DB9B-4813-8BEF-06187A5257D0}" type="slidenum">
              <a:rPr lang="en-US" sz="1200">
                <a:ea typeface="Arial" charset="0"/>
                <a:cs typeface="Arial" charset="0"/>
              </a:rPr>
              <a:pPr algn="r"/>
              <a:t>34</a:t>
            </a:fld>
            <a:endParaRPr lang="en-US" sz="1200">
              <a:ea typeface="Arial" charset="0"/>
              <a:cs typeface="Arial" charset="0"/>
            </a:endParaRPr>
          </a:p>
        </p:txBody>
      </p:sp>
      <p:sp>
        <p:nvSpPr>
          <p:cNvPr id="768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6804"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269884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3549B7-7393-46FD-9A9D-72065E1DDF32}" type="slidenum">
              <a:rPr lang="en-US">
                <a:latin typeface="Arial" charset="0"/>
                <a:ea typeface="ＭＳ Ｐゴシック" charset="-128"/>
                <a:cs typeface="ＭＳ Ｐゴシック" charset="-128"/>
              </a:rPr>
              <a:pPr fontAlgn="base">
                <a:spcBef>
                  <a:spcPct val="0"/>
                </a:spcBef>
                <a:spcAft>
                  <a:spcPct val="0"/>
                </a:spcAft>
              </a:pPr>
              <a:t>35</a:t>
            </a:fld>
            <a:endParaRPr lang="en-US">
              <a:latin typeface="Arial" charset="0"/>
              <a:ea typeface="ＭＳ Ｐゴシック" charset="-128"/>
              <a:cs typeface="ＭＳ Ｐゴシック" charset="-128"/>
            </a:endParaRPr>
          </a:p>
        </p:txBody>
      </p:sp>
      <p:sp>
        <p:nvSpPr>
          <p:cNvPr id="788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A4D6CAD-C081-4E48-BDD5-EE78B92D5F5F}" type="slidenum">
              <a:rPr lang="en-US" sz="1200">
                <a:ea typeface="Arial" charset="0"/>
                <a:cs typeface="Arial" charset="0"/>
              </a:rPr>
              <a:pPr algn="r"/>
              <a:t>35</a:t>
            </a:fld>
            <a:endParaRPr lang="en-US" sz="1200">
              <a:ea typeface="Arial" charset="0"/>
              <a:cs typeface="Arial" charset="0"/>
            </a:endParaRPr>
          </a:p>
        </p:txBody>
      </p:sp>
      <p:sp>
        <p:nvSpPr>
          <p:cNvPr id="788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8852"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6665158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C7439C-F20C-497D-943A-8C07947AF6EA}" type="slidenum">
              <a:rPr lang="en-US">
                <a:latin typeface="Arial" charset="0"/>
                <a:ea typeface="ＭＳ Ｐゴシック" charset="-128"/>
                <a:cs typeface="ＭＳ Ｐゴシック" charset="-128"/>
              </a:rPr>
              <a:pPr fontAlgn="base">
                <a:spcBef>
                  <a:spcPct val="0"/>
                </a:spcBef>
                <a:spcAft>
                  <a:spcPct val="0"/>
                </a:spcAft>
              </a:pPr>
              <a:t>36</a:t>
            </a:fld>
            <a:endParaRPr lang="en-US">
              <a:latin typeface="Arial" charset="0"/>
              <a:ea typeface="ＭＳ Ｐゴシック" charset="-128"/>
              <a:cs typeface="ＭＳ Ｐゴシック" charset="-128"/>
            </a:endParaRPr>
          </a:p>
        </p:txBody>
      </p:sp>
      <p:sp>
        <p:nvSpPr>
          <p:cNvPr id="808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1D995AA-83F0-4BA0-A8BA-3DC38CC9BB89}" type="slidenum">
              <a:rPr lang="en-US" sz="1200">
                <a:ea typeface="Arial" charset="0"/>
                <a:cs typeface="Arial" charset="0"/>
              </a:rPr>
              <a:pPr algn="r"/>
              <a:t>36</a:t>
            </a:fld>
            <a:endParaRPr lang="en-US" sz="1200">
              <a:ea typeface="Arial" charset="0"/>
              <a:cs typeface="Arial" charset="0"/>
            </a:endParaRPr>
          </a:p>
        </p:txBody>
      </p:sp>
      <p:sp>
        <p:nvSpPr>
          <p:cNvPr id="808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0900"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6909068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40E9EF-6F4B-4B42-A37A-D5057A5317F9}" type="slidenum">
              <a:rPr lang="en-US">
                <a:latin typeface="Arial" charset="0"/>
                <a:ea typeface="ＭＳ Ｐゴシック" charset="-128"/>
                <a:cs typeface="ＭＳ Ｐゴシック" charset="-128"/>
              </a:rPr>
              <a:pPr fontAlgn="base">
                <a:spcBef>
                  <a:spcPct val="0"/>
                </a:spcBef>
                <a:spcAft>
                  <a:spcPct val="0"/>
                </a:spcAft>
              </a:pPr>
              <a:t>37</a:t>
            </a:fld>
            <a:endParaRPr lang="en-US">
              <a:latin typeface="Arial" charset="0"/>
              <a:ea typeface="ＭＳ Ｐゴシック" charset="-128"/>
              <a:cs typeface="ＭＳ Ｐゴシック" charset="-128"/>
            </a:endParaRPr>
          </a:p>
        </p:txBody>
      </p:sp>
      <p:sp>
        <p:nvSpPr>
          <p:cNvPr id="829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CE6EF98-6120-44E6-9FE9-F7824647921B}" type="slidenum">
              <a:rPr lang="en-US" sz="1200">
                <a:ea typeface="Arial" charset="0"/>
                <a:cs typeface="Arial" charset="0"/>
              </a:rPr>
              <a:pPr algn="r"/>
              <a:t>37</a:t>
            </a:fld>
            <a:endParaRPr lang="en-US" sz="1200">
              <a:ea typeface="Arial" charset="0"/>
              <a:cs typeface="Arial" charset="0"/>
            </a:endParaRPr>
          </a:p>
        </p:txBody>
      </p:sp>
      <p:sp>
        <p:nvSpPr>
          <p:cNvPr id="829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294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008492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6C3C21-B0C7-4901-9C94-E6E7ED4DBECC}" type="slidenum">
              <a:rPr lang="en-US">
                <a:latin typeface="Arial" charset="0"/>
                <a:ea typeface="ＭＳ Ｐゴシック" charset="-128"/>
                <a:cs typeface="ＭＳ Ｐゴシック" charset="-128"/>
              </a:rPr>
              <a:pPr fontAlgn="base">
                <a:spcBef>
                  <a:spcPct val="0"/>
                </a:spcBef>
                <a:spcAft>
                  <a:spcPct val="0"/>
                </a:spcAft>
              </a:pPr>
              <a:t>38</a:t>
            </a:fld>
            <a:endParaRPr lang="en-US">
              <a:latin typeface="Arial" charset="0"/>
              <a:ea typeface="ＭＳ Ｐゴシック" charset="-128"/>
              <a:cs typeface="ＭＳ Ｐゴシック" charset="-128"/>
            </a:endParaRPr>
          </a:p>
        </p:txBody>
      </p:sp>
      <p:sp>
        <p:nvSpPr>
          <p:cNvPr id="849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0C3B3EC-BF68-46C1-906C-D8012893B1B5}" type="slidenum">
              <a:rPr lang="en-US" sz="1200">
                <a:ea typeface="Arial" charset="0"/>
                <a:cs typeface="Arial" charset="0"/>
              </a:rPr>
              <a:pPr algn="r"/>
              <a:t>38</a:t>
            </a:fld>
            <a:endParaRPr lang="en-US" sz="1200">
              <a:ea typeface="Arial" charset="0"/>
              <a:cs typeface="Arial" charset="0"/>
            </a:endParaRPr>
          </a:p>
        </p:txBody>
      </p:sp>
      <p:sp>
        <p:nvSpPr>
          <p:cNvPr id="849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4996"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584860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ADED9E-2340-45F9-B3FE-FFA347C9E409}" type="slidenum">
              <a:rPr lang="en-US">
                <a:solidFill>
                  <a:srgbClr val="000000"/>
                </a:solidFill>
                <a:latin typeface="Arial" charset="0"/>
                <a:ea typeface="ＭＳ Ｐゴシック" charset="-128"/>
                <a:cs typeface="ＭＳ Ｐゴシック" charset="-128"/>
              </a:rPr>
              <a:pPr fontAlgn="base">
                <a:spcBef>
                  <a:spcPct val="0"/>
                </a:spcBef>
                <a:spcAft>
                  <a:spcPct val="0"/>
                </a:spcAft>
              </a:pPr>
              <a:t>3</a:t>
            </a:fld>
            <a:endParaRPr lang="en-US">
              <a:solidFill>
                <a:srgbClr val="000000"/>
              </a:solidFill>
              <a:latin typeface="Arial" charset="0"/>
              <a:ea typeface="ＭＳ Ｐゴシック" charset="-128"/>
              <a:cs typeface="ＭＳ Ｐゴシック" charset="-128"/>
            </a:endParaRPr>
          </a:p>
        </p:txBody>
      </p:sp>
      <p:sp>
        <p:nvSpPr>
          <p:cNvPr id="133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DACFF1A-3BF9-4C4A-AABA-2491E4E91567}" type="slidenum">
              <a:rPr lang="en-US" sz="1200">
                <a:solidFill>
                  <a:srgbClr val="000000"/>
                </a:solidFill>
                <a:ea typeface="Arial" charset="0"/>
                <a:cs typeface="Arial" charset="0"/>
              </a:rPr>
              <a:pPr algn="r"/>
              <a:t>3</a:t>
            </a:fld>
            <a:endParaRPr lang="en-US" sz="1200">
              <a:solidFill>
                <a:srgbClr val="000000"/>
              </a:solidFill>
              <a:ea typeface="Arial" charset="0"/>
              <a:cs typeface="Arial" charset="0"/>
            </a:endParaRPr>
          </a:p>
        </p:txBody>
      </p:sp>
      <p:sp>
        <p:nvSpPr>
          <p:cNvPr id="133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3316" name="Rectangle 3"/>
          <p:cNvSpPr>
            <a:spLocks noGrp="1" noChangeArrowheads="1"/>
          </p:cNvSpPr>
          <p:nvPr>
            <p:ph type="body" idx="1"/>
          </p:nvPr>
        </p:nvSpPr>
        <p:spPr bwMode="auto">
          <a:xfrm>
            <a:off x="685800" y="4248150"/>
            <a:ext cx="5486400" cy="4210050"/>
          </a:xfrm>
          <a:noFill/>
        </p:spPr>
        <p:txBody>
          <a:bodyPr>
            <a:normAutofit fontScale="62500" lnSpcReduction="20000"/>
          </a:bodyPr>
          <a:lstStyle/>
          <a:p>
            <a:pPr eaLnBrk="1" hangingPunct="1">
              <a:lnSpc>
                <a:spcPct val="100000"/>
              </a:lnSpc>
              <a:spcBef>
                <a:spcPct val="0"/>
              </a:spcBef>
            </a:pPr>
            <a:r>
              <a:rPr lang="en-US" sz="2400" dirty="0" smtClean="0">
                <a:latin typeface="Arial" charset="0"/>
              </a:rPr>
              <a:t>Here, the photo really is worth a thousand words.  Look at the family’s possessions.  Pottery, a few sticks, some clothing, and a dwelling that does not appear to have running water or climate control.  That’s it.  No sailboat, no upholstered furniture, no bicycles.  This family is very poor.  </a:t>
            </a:r>
          </a:p>
          <a:p>
            <a:pPr eaLnBrk="1" hangingPunct="1">
              <a:lnSpc>
                <a:spcPct val="100000"/>
              </a:lnSpc>
              <a:spcBef>
                <a:spcPct val="0"/>
              </a:spcBef>
            </a:pPr>
            <a:endParaRPr lang="en-US" sz="2400" dirty="0" smtClean="0">
              <a:latin typeface="Arial" charset="0"/>
            </a:endParaRPr>
          </a:p>
          <a:p>
            <a:pPr eaLnBrk="1" hangingPunct="1">
              <a:lnSpc>
                <a:spcPct val="100000"/>
              </a:lnSpc>
              <a:spcBef>
                <a:spcPct val="0"/>
              </a:spcBef>
            </a:pPr>
            <a:r>
              <a:rPr lang="en-US" sz="2400" dirty="0" smtClean="0">
                <a:latin typeface="Arial" charset="0"/>
              </a:rPr>
              <a:t>Now look at the statistics - $1130 income per capita.  Life expectancy is frighteningly low.  And less than half the population can read or write their own language – most students can readily grasp that it’s hard to grow out of poverty if over half of the population is illiterate.  </a:t>
            </a:r>
          </a:p>
          <a:p>
            <a:pPr eaLnBrk="1" hangingPunct="1">
              <a:lnSpc>
                <a:spcPct val="100000"/>
              </a:lnSpc>
              <a:spcBef>
                <a:spcPct val="0"/>
              </a:spcBef>
            </a:pPr>
            <a:endParaRPr lang="en-US" sz="2400" dirty="0" smtClean="0">
              <a:latin typeface="Arial" charset="0"/>
            </a:endParaRPr>
          </a:p>
          <a:p>
            <a:pPr eaLnBrk="1" hangingPunct="1">
              <a:lnSpc>
                <a:spcPct val="100000"/>
              </a:lnSpc>
              <a:spcBef>
                <a:spcPct val="0"/>
              </a:spcBef>
            </a:pPr>
            <a:r>
              <a:rPr lang="en-US" sz="2400" dirty="0" smtClean="0">
                <a:latin typeface="Arial" charset="0"/>
              </a:rPr>
              <a:t>Data sources:</a:t>
            </a:r>
          </a:p>
          <a:p>
            <a:pPr eaLnBrk="1" hangingPunct="1">
              <a:lnSpc>
                <a:spcPct val="100000"/>
              </a:lnSpc>
              <a:spcBef>
                <a:spcPct val="0"/>
              </a:spcBef>
            </a:pPr>
            <a:endParaRPr lang="en-US" sz="2400" dirty="0" smtClean="0">
              <a:latin typeface="Arial" charset="0"/>
            </a:endParaRPr>
          </a:p>
          <a:p>
            <a:pPr eaLnBrk="1" hangingPunct="1">
              <a:lnSpc>
                <a:spcPct val="100000"/>
              </a:lnSpc>
              <a:spcBef>
                <a:spcPct val="0"/>
              </a:spcBef>
            </a:pPr>
            <a:r>
              <a:rPr lang="en-US" sz="2400" dirty="0" smtClean="0">
                <a:latin typeface="Arial" charset="0"/>
              </a:rPr>
              <a:t>GDP per capita, 2008:  Same as textbook. </a:t>
            </a:r>
          </a:p>
          <a:p>
            <a:pPr eaLnBrk="1" hangingPunct="1">
              <a:lnSpc>
                <a:spcPct val="100000"/>
              </a:lnSpc>
              <a:spcBef>
                <a:spcPct val="0"/>
              </a:spcBef>
            </a:pPr>
            <a:endParaRPr lang="en-US" sz="2400" dirty="0" smtClean="0">
              <a:latin typeface="Arial" charset="0"/>
            </a:endParaRPr>
          </a:p>
          <a:p>
            <a:pPr eaLnBrk="1" hangingPunct="1">
              <a:lnSpc>
                <a:spcPct val="100000"/>
              </a:lnSpc>
              <a:spcBef>
                <a:spcPct val="0"/>
              </a:spcBef>
            </a:pPr>
            <a:r>
              <a:rPr lang="en-US" sz="2400" dirty="0" smtClean="0">
                <a:latin typeface="Arial" charset="0"/>
              </a:rPr>
              <a:t>Life expectancy at birth, 2010 estimate.  Source:  U.S. Census Bureau, International Database.  </a:t>
            </a:r>
          </a:p>
          <a:p>
            <a:pPr eaLnBrk="1" hangingPunct="1">
              <a:lnSpc>
                <a:spcPct val="100000"/>
              </a:lnSpc>
              <a:spcBef>
                <a:spcPct val="0"/>
              </a:spcBef>
            </a:pPr>
            <a:r>
              <a:rPr lang="en-US" sz="2400" dirty="0" smtClean="0">
                <a:latin typeface="Arial" charset="0"/>
              </a:rPr>
              <a:t>http://www.census.gov/ipc/www/idb/idbprint.html</a:t>
            </a:r>
          </a:p>
          <a:p>
            <a:pPr eaLnBrk="1" hangingPunct="1">
              <a:lnSpc>
                <a:spcPct val="100000"/>
              </a:lnSpc>
              <a:spcBef>
                <a:spcPct val="0"/>
              </a:spcBef>
            </a:pPr>
            <a:endParaRPr lang="en-US" sz="2400" dirty="0" smtClean="0">
              <a:latin typeface="Arial" charset="0"/>
            </a:endParaRPr>
          </a:p>
          <a:p>
            <a:pPr eaLnBrk="1" hangingPunct="1">
              <a:lnSpc>
                <a:spcPct val="100000"/>
              </a:lnSpc>
              <a:spcBef>
                <a:spcPct val="0"/>
              </a:spcBef>
            </a:pPr>
            <a:r>
              <a:rPr lang="en-US" sz="2400" dirty="0" smtClean="0">
                <a:latin typeface="Arial" charset="0"/>
              </a:rPr>
              <a:t>Adult literacy, 2003 estimate.  Source:  CIA World </a:t>
            </a:r>
            <a:r>
              <a:rPr lang="en-US" sz="2400" dirty="0" err="1" smtClean="0">
                <a:latin typeface="Arial" charset="0"/>
              </a:rPr>
              <a:t>Factbook</a:t>
            </a:r>
            <a:r>
              <a:rPr lang="en-US" sz="2400" dirty="0" smtClean="0">
                <a:latin typeface="Arial" charset="0"/>
              </a:rPr>
              <a:t>.</a:t>
            </a:r>
          </a:p>
          <a:p>
            <a:pPr eaLnBrk="1" hangingPunct="1">
              <a:lnSpc>
                <a:spcPct val="100000"/>
              </a:lnSpc>
              <a:spcBef>
                <a:spcPct val="0"/>
              </a:spcBef>
            </a:pPr>
            <a:r>
              <a:rPr lang="en-US" sz="2400" dirty="0" smtClean="0">
                <a:latin typeface="Arial" charset="0"/>
              </a:rPr>
              <a:t>https://www.cia.gov/library/publications/the-world-factbook/</a:t>
            </a:r>
          </a:p>
        </p:txBody>
      </p:sp>
    </p:spTree>
    <p:extLst>
      <p:ext uri="{BB962C8B-B14F-4D97-AF65-F5344CB8AC3E}">
        <p14:creationId xmlns:p14="http://schemas.microsoft.com/office/powerpoint/2010/main" val="13454576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04CCD4-533C-42D5-9725-1C6DF7DE742C}" type="slidenum">
              <a:rPr lang="en-US">
                <a:solidFill>
                  <a:srgbClr val="000000"/>
                </a:solidFill>
                <a:ea typeface="ＭＳ Ｐゴシック" charset="-128"/>
                <a:cs typeface="ＭＳ Ｐゴシック" charset="-128"/>
              </a:rPr>
              <a:pPr fontAlgn="base">
                <a:spcBef>
                  <a:spcPct val="0"/>
                </a:spcBef>
                <a:spcAft>
                  <a:spcPct val="0"/>
                </a:spcAft>
                <a:defRPr/>
              </a:pPr>
              <a:t>39</a:t>
            </a:fld>
            <a:endParaRPr lang="en-US">
              <a:solidFill>
                <a:srgbClr val="000000"/>
              </a:solidFill>
              <a:ea typeface="ＭＳ Ｐゴシック" charset="-128"/>
              <a:cs typeface="ＭＳ Ｐゴシック" charset="-128"/>
            </a:endParaRPr>
          </a:p>
        </p:txBody>
      </p:sp>
      <p:sp>
        <p:nvSpPr>
          <p:cNvPr id="870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3"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5587593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54C374-B629-4205-BDD0-E454E96477DE}" type="slidenum">
              <a:rPr lang="en-US">
                <a:solidFill>
                  <a:srgbClr val="000000"/>
                </a:solidFill>
                <a:ea typeface="ＭＳ Ｐゴシック" charset="-128"/>
                <a:cs typeface="ＭＳ Ｐゴシック" charset="-128"/>
              </a:rPr>
              <a:pPr fontAlgn="base">
                <a:spcBef>
                  <a:spcPct val="0"/>
                </a:spcBef>
                <a:spcAft>
                  <a:spcPct val="0"/>
                </a:spcAft>
                <a:defRPr/>
              </a:pPr>
              <a:t>40</a:t>
            </a:fld>
            <a:endParaRPr lang="en-US">
              <a:solidFill>
                <a:srgbClr val="000000"/>
              </a:solidFill>
              <a:ea typeface="ＭＳ Ｐゴシック" charset="-128"/>
              <a:cs typeface="ＭＳ Ｐゴシック" charset="-128"/>
            </a:endParaRPr>
          </a:p>
        </p:txBody>
      </p:sp>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3040280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C15B85-E92B-42DB-81F4-3771C8C8D2DD}" type="slidenum">
              <a:rPr lang="en-US">
                <a:solidFill>
                  <a:srgbClr val="000000"/>
                </a:solidFill>
                <a:ea typeface="ＭＳ Ｐゴシック" charset="-128"/>
                <a:cs typeface="ＭＳ Ｐゴシック" charset="-128"/>
              </a:rPr>
              <a:pPr fontAlgn="base">
                <a:spcBef>
                  <a:spcPct val="0"/>
                </a:spcBef>
                <a:spcAft>
                  <a:spcPct val="0"/>
                </a:spcAft>
                <a:defRPr/>
              </a:pPr>
              <a:t>41</a:t>
            </a:fld>
            <a:endParaRPr lang="en-US">
              <a:solidFill>
                <a:srgbClr val="000000"/>
              </a:solidFill>
              <a:ea typeface="ＭＳ Ｐゴシック" charset="-128"/>
              <a:cs typeface="ＭＳ Ｐゴシック" charset="-128"/>
            </a:endParaRPr>
          </a:p>
        </p:txBody>
      </p:sp>
      <p:sp>
        <p:nvSpPr>
          <p:cNvPr id="911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39"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4830125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84512A-0417-4BA7-BBC9-8DA721BB9ED9}" type="slidenum">
              <a:rPr lang="en-US">
                <a:latin typeface="Arial" charset="0"/>
                <a:ea typeface="ＭＳ Ｐゴシック" charset="-128"/>
                <a:cs typeface="ＭＳ Ｐゴシック" charset="-128"/>
              </a:rPr>
              <a:pPr fontAlgn="base">
                <a:spcBef>
                  <a:spcPct val="0"/>
                </a:spcBef>
                <a:spcAft>
                  <a:spcPct val="0"/>
                </a:spcAft>
              </a:pPr>
              <a:t>42</a:t>
            </a:fld>
            <a:endParaRPr lang="en-US">
              <a:latin typeface="Arial" charset="0"/>
              <a:ea typeface="ＭＳ Ｐゴシック" charset="-128"/>
              <a:cs typeface="ＭＳ Ｐゴシック" charset="-128"/>
            </a:endParaRPr>
          </a:p>
        </p:txBody>
      </p:sp>
      <p:sp>
        <p:nvSpPr>
          <p:cNvPr id="931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9336E6B-7290-418C-8C63-A9457D6A4B1D}" type="slidenum">
              <a:rPr lang="en-US" sz="1200">
                <a:ea typeface="Arial" charset="0"/>
                <a:cs typeface="Arial" charset="0"/>
              </a:rPr>
              <a:pPr algn="r"/>
              <a:t>42</a:t>
            </a:fld>
            <a:endParaRPr lang="en-US" sz="1200">
              <a:ea typeface="Arial" charset="0"/>
              <a:cs typeface="Arial" charset="0"/>
            </a:endParaRPr>
          </a:p>
        </p:txBody>
      </p:sp>
      <p:sp>
        <p:nvSpPr>
          <p:cNvPr id="931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3188"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sz="1300" dirty="0" smtClean="0">
              <a:latin typeface="Times New Roman" charset="0"/>
            </a:endParaRPr>
          </a:p>
        </p:txBody>
      </p:sp>
    </p:spTree>
    <p:extLst>
      <p:ext uri="{BB962C8B-B14F-4D97-AF65-F5344CB8AC3E}">
        <p14:creationId xmlns:p14="http://schemas.microsoft.com/office/powerpoint/2010/main" val="20033783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C2CC5A-B763-4A7A-9B2E-F6BB540D4117}" type="slidenum">
              <a:rPr lang="en-US">
                <a:latin typeface="Arial" charset="0"/>
                <a:ea typeface="ＭＳ Ｐゴシック" charset="-128"/>
                <a:cs typeface="ＭＳ Ｐゴシック" charset="-128"/>
              </a:rPr>
              <a:pPr fontAlgn="base">
                <a:spcBef>
                  <a:spcPct val="0"/>
                </a:spcBef>
                <a:spcAft>
                  <a:spcPct val="0"/>
                </a:spcAft>
              </a:pPr>
              <a:t>43</a:t>
            </a:fld>
            <a:endParaRPr lang="en-US">
              <a:latin typeface="Arial" charset="0"/>
              <a:ea typeface="ＭＳ Ｐゴシック" charset="-128"/>
              <a:cs typeface="ＭＳ Ｐゴシック" charset="-128"/>
            </a:endParaRPr>
          </a:p>
        </p:txBody>
      </p:sp>
      <p:sp>
        <p:nvSpPr>
          <p:cNvPr id="952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0989BB6-8217-42DB-8C4B-313313A983CB}" type="slidenum">
              <a:rPr lang="en-US" sz="1200">
                <a:ea typeface="Arial" charset="0"/>
                <a:cs typeface="Arial" charset="0"/>
              </a:rPr>
              <a:pPr algn="r"/>
              <a:t>43</a:t>
            </a:fld>
            <a:endParaRPr lang="en-US" sz="1200">
              <a:ea typeface="Arial" charset="0"/>
              <a:cs typeface="Arial" charset="0"/>
            </a:endParaRPr>
          </a:p>
        </p:txBody>
      </p:sp>
      <p:sp>
        <p:nvSpPr>
          <p:cNvPr id="952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5236" name="Rectangle 3"/>
          <p:cNvSpPr>
            <a:spLocks noGrp="1" noChangeArrowheads="1"/>
          </p:cNvSpPr>
          <p:nvPr>
            <p:ph type="body" idx="1"/>
          </p:nvPr>
        </p:nvSpPr>
        <p:spPr bwMode="auto">
          <a:xfrm>
            <a:off x="685800" y="4248150"/>
            <a:ext cx="5486400" cy="4210050"/>
          </a:xfrm>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3805929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4D5702-DF66-434F-83F5-CD7A9A31E450}" type="slidenum">
              <a:rPr lang="en-US">
                <a:solidFill>
                  <a:srgbClr val="000000"/>
                </a:solidFill>
                <a:ea typeface="ＭＳ Ｐゴシック" charset="-128"/>
                <a:cs typeface="ＭＳ Ｐゴシック" charset="-128"/>
              </a:rPr>
              <a:pPr fontAlgn="base">
                <a:spcBef>
                  <a:spcPct val="0"/>
                </a:spcBef>
                <a:spcAft>
                  <a:spcPct val="0"/>
                </a:spcAft>
                <a:defRPr/>
              </a:pPr>
              <a:t>44</a:t>
            </a:fld>
            <a:endParaRPr lang="en-US">
              <a:solidFill>
                <a:srgbClr val="000000"/>
              </a:solidFill>
              <a:ea typeface="ＭＳ Ｐゴシック" charset="-128"/>
              <a:cs typeface="ＭＳ Ｐゴシック" charset="-128"/>
            </a:endParaRPr>
          </a:p>
        </p:txBody>
      </p:sp>
      <p:sp>
        <p:nvSpPr>
          <p:cNvPr id="972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3" name="Rectangle 3"/>
          <p:cNvSpPr>
            <a:spLocks noGrp="1" noChangeArrowheads="1"/>
          </p:cNvSpPr>
          <p:nvPr>
            <p:ph type="body" idx="1"/>
          </p:nvPr>
        </p:nvSpPr>
        <p:spPr bwMode="auto">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5744466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AD9AC4-A12C-4B4E-96BB-697B8B9364EF}" type="slidenum">
              <a:rPr lang="en-US">
                <a:solidFill>
                  <a:srgbClr val="000000"/>
                </a:solidFill>
                <a:ea typeface="ＭＳ Ｐゴシック" charset="-128"/>
                <a:cs typeface="ＭＳ Ｐゴシック" charset="-128"/>
              </a:rPr>
              <a:pPr fontAlgn="base">
                <a:spcBef>
                  <a:spcPct val="0"/>
                </a:spcBef>
                <a:spcAft>
                  <a:spcPct val="0"/>
                </a:spcAft>
                <a:defRPr/>
              </a:pPr>
              <a:t>45</a:t>
            </a:fld>
            <a:endParaRPr lang="en-US">
              <a:solidFill>
                <a:srgbClr val="000000"/>
              </a:solidFill>
              <a:ea typeface="ＭＳ Ｐゴシック" charset="-128"/>
              <a:cs typeface="ＭＳ Ｐゴシック" charset="-128"/>
            </a:endParaRPr>
          </a:p>
        </p:txBody>
      </p:sp>
      <p:sp>
        <p:nvSpPr>
          <p:cNvPr id="993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1" name="Rectangle 3"/>
          <p:cNvSpPr>
            <a:spLocks noGrp="1" noChangeArrowheads="1"/>
          </p:cNvSpPr>
          <p:nvPr>
            <p:ph type="body" idx="1"/>
          </p:nvPr>
        </p:nvSpPr>
        <p:spPr bwMode="auto">
          <a:noFill/>
        </p:spPr>
        <p:txBody>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52123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F6F131-EDCE-4361-928B-90CA58606202}" type="slidenum">
              <a:rPr lang="en-US">
                <a:latin typeface="Arial" charset="0"/>
                <a:ea typeface="ＭＳ Ｐゴシック" charset="-128"/>
                <a:cs typeface="ＭＳ Ｐゴシック" charset="-128"/>
              </a:rPr>
              <a:pPr fontAlgn="base">
                <a:spcBef>
                  <a:spcPct val="0"/>
                </a:spcBef>
                <a:spcAft>
                  <a:spcPct val="0"/>
                </a:spcAft>
              </a:pPr>
              <a:t>4</a:t>
            </a:fld>
            <a:endParaRPr lang="en-US">
              <a:latin typeface="Arial" charset="0"/>
              <a:ea typeface="ＭＳ Ｐゴシック" charset="-128"/>
              <a:cs typeface="ＭＳ Ｐゴシック" charset="-128"/>
            </a:endParaRPr>
          </a:p>
        </p:txBody>
      </p:sp>
      <p:sp>
        <p:nvSpPr>
          <p:cNvPr id="153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B4D51BE-D977-4791-A0D5-D9B65B963CAE}" type="slidenum">
              <a:rPr lang="en-US" sz="1200">
                <a:ea typeface="Arial" charset="0"/>
                <a:cs typeface="Arial" charset="0"/>
              </a:rPr>
              <a:pPr algn="r"/>
              <a:t>4</a:t>
            </a:fld>
            <a:endParaRPr lang="en-US" sz="1200">
              <a:ea typeface="Arial" charset="0"/>
              <a:cs typeface="Arial" charset="0"/>
            </a:endParaRPr>
          </a:p>
        </p:txBody>
      </p:sp>
      <p:sp>
        <p:nvSpPr>
          <p:cNvPr id="153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5364" name="Rectangle 3"/>
          <p:cNvSpPr>
            <a:spLocks noGrp="1" noChangeArrowheads="1"/>
          </p:cNvSpPr>
          <p:nvPr>
            <p:ph type="body" idx="1"/>
          </p:nvPr>
        </p:nvSpPr>
        <p:spPr bwMode="auto">
          <a:xfrm>
            <a:off x="685800" y="4087813"/>
            <a:ext cx="5486400" cy="4586287"/>
          </a:xfrm>
          <a:noFill/>
        </p:spPr>
        <p:txBody>
          <a:bodyPr/>
          <a:lstStyle/>
          <a:p>
            <a:pPr eaLnBrk="1" hangingPunct="1">
              <a:lnSpc>
                <a:spcPct val="100000"/>
              </a:lnSpc>
              <a:spcBef>
                <a:spcPct val="0"/>
              </a:spcBef>
            </a:pPr>
            <a:r>
              <a:rPr lang="en-US" sz="1000" dirty="0" smtClean="0">
                <a:latin typeface="Arial" charset="0"/>
              </a:rPr>
              <a:t>Source:  World Development Indicators, World Bank, and my calculations.    </a:t>
            </a:r>
          </a:p>
          <a:p>
            <a:pPr eaLnBrk="1" hangingPunct="1">
              <a:lnSpc>
                <a:spcPct val="100000"/>
              </a:lnSpc>
              <a:spcBef>
                <a:spcPct val="0"/>
              </a:spcBef>
            </a:pPr>
            <a:r>
              <a:rPr lang="en-US" sz="1000" dirty="0" smtClean="0">
                <a:latin typeface="Arial" charset="0"/>
              </a:rPr>
              <a:t>GDP per capita is in PPP$.   “Growth rate” is the average annual growth rate of real GDP per capita (local currency), computed as </a:t>
            </a:r>
          </a:p>
          <a:p>
            <a:pPr eaLnBrk="1" hangingPunct="1">
              <a:lnSpc>
                <a:spcPct val="100000"/>
              </a:lnSpc>
              <a:spcBef>
                <a:spcPct val="0"/>
              </a:spcBef>
            </a:pPr>
            <a:r>
              <a:rPr lang="en-US" sz="1000" b="1" dirty="0" smtClean="0">
                <a:latin typeface="Arial" charset="0"/>
              </a:rPr>
              <a:t>     {</a:t>
            </a:r>
            <a:r>
              <a:rPr lang="en-US" sz="1000" b="1" dirty="0" err="1" smtClean="0">
                <a:latin typeface="Arial" charset="0"/>
              </a:rPr>
              <a:t>ln</a:t>
            </a:r>
            <a:r>
              <a:rPr lang="en-US" sz="1000" b="1" dirty="0" smtClean="0">
                <a:latin typeface="Arial" charset="0"/>
              </a:rPr>
              <a:t>(2009 value)−</a:t>
            </a:r>
            <a:r>
              <a:rPr lang="en-US" sz="1000" b="1" dirty="0" err="1" smtClean="0">
                <a:latin typeface="Arial" charset="0"/>
              </a:rPr>
              <a:t>ln</a:t>
            </a:r>
            <a:r>
              <a:rPr lang="en-US" sz="1000" b="1" dirty="0" smtClean="0">
                <a:latin typeface="Arial" charset="0"/>
              </a:rPr>
              <a:t>(1970 value)}/39</a:t>
            </a:r>
          </a:p>
          <a:p>
            <a:pPr eaLnBrk="1" hangingPunct="1">
              <a:lnSpc>
                <a:spcPct val="100000"/>
              </a:lnSpc>
              <a:spcBef>
                <a:spcPct val="0"/>
              </a:spcBef>
            </a:pPr>
            <a:endParaRPr lang="en-US" sz="1000" dirty="0" smtClean="0">
              <a:latin typeface="Arial" charset="0"/>
            </a:endParaRPr>
          </a:p>
        </p:txBody>
      </p:sp>
    </p:spTree>
    <p:extLst>
      <p:ext uri="{BB962C8B-B14F-4D97-AF65-F5344CB8AC3E}">
        <p14:creationId xmlns:p14="http://schemas.microsoft.com/office/powerpoint/2010/main" val="1970712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9E9D16-6ECB-46E3-97AB-DEA5A85377C9}" type="slidenum">
              <a:rPr lang="en-US">
                <a:latin typeface="Arial" charset="0"/>
                <a:ea typeface="ＭＳ Ｐゴシック" charset="-128"/>
                <a:cs typeface="ＭＳ Ｐゴシック" charset="-128"/>
              </a:rPr>
              <a:pPr fontAlgn="base">
                <a:spcBef>
                  <a:spcPct val="0"/>
                </a:spcBef>
                <a:spcAft>
                  <a:spcPct val="0"/>
                </a:spcAft>
              </a:pPr>
              <a:t>5</a:t>
            </a:fld>
            <a:endParaRPr lang="en-US">
              <a:latin typeface="Arial" charset="0"/>
              <a:ea typeface="ＭＳ Ｐゴシック" charset="-128"/>
              <a:cs typeface="ＭＳ Ｐゴシック" charset="-128"/>
            </a:endParaRPr>
          </a:p>
        </p:txBody>
      </p:sp>
      <p:sp>
        <p:nvSpPr>
          <p:cNvPr id="174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B8318C5-3C52-4A68-A197-9AB90C4DD45F}" type="slidenum">
              <a:rPr lang="en-US" sz="1200">
                <a:ea typeface="Arial" charset="0"/>
                <a:cs typeface="Arial" charset="0"/>
              </a:rPr>
              <a:pPr algn="r"/>
              <a:t>5</a:t>
            </a:fld>
            <a:endParaRPr lang="en-US" sz="1200">
              <a:ea typeface="Arial" charset="0"/>
              <a:cs typeface="Arial" charset="0"/>
            </a:endParaRPr>
          </a:p>
        </p:txBody>
      </p:sp>
      <p:sp>
        <p:nvSpPr>
          <p:cNvPr id="174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7412" name="Rectangle 3"/>
          <p:cNvSpPr>
            <a:spLocks noGrp="1" noChangeArrowheads="1"/>
          </p:cNvSpPr>
          <p:nvPr>
            <p:ph type="body" idx="1"/>
          </p:nvPr>
        </p:nvSpPr>
        <p:spPr bwMode="auto">
          <a:xfrm>
            <a:off x="685800" y="4248150"/>
            <a:ext cx="5486400" cy="4425950"/>
          </a:xfrm>
          <a:noFill/>
        </p:spPr>
        <p:txBody>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812306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0AD39F-419B-4AD7-8A93-10DE5E0CF6E3}" type="slidenum">
              <a:rPr lang="en-US">
                <a:latin typeface="Arial" charset="0"/>
                <a:ea typeface="ＭＳ Ｐゴシック" charset="-128"/>
                <a:cs typeface="ＭＳ Ｐゴシック" charset="-128"/>
              </a:rPr>
              <a:pPr fontAlgn="base">
                <a:spcBef>
                  <a:spcPct val="0"/>
                </a:spcBef>
                <a:spcAft>
                  <a:spcPct val="0"/>
                </a:spcAft>
              </a:pPr>
              <a:t>6</a:t>
            </a:fld>
            <a:endParaRPr lang="en-US">
              <a:latin typeface="Arial" charset="0"/>
              <a:ea typeface="ＭＳ Ｐゴシック" charset="-128"/>
              <a:cs typeface="ＭＳ Ｐゴシック" charset="-128"/>
            </a:endParaRPr>
          </a:p>
        </p:txBody>
      </p:sp>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2BC8E5C-8392-4EE0-825E-413339296893}" type="slidenum">
              <a:rPr lang="en-US" sz="1200">
                <a:ea typeface="Arial" charset="0"/>
                <a:cs typeface="Arial" charset="0"/>
              </a:rPr>
              <a:pPr algn="r"/>
              <a:t>6</a:t>
            </a:fld>
            <a:endParaRPr lang="en-US" sz="1200">
              <a:ea typeface="Arial" charset="0"/>
              <a:cs typeface="Arial" charset="0"/>
            </a:endParaRPr>
          </a:p>
        </p:txBody>
      </p:sp>
      <p:sp>
        <p:nvSpPr>
          <p:cNvPr id="194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946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2400" dirty="0" smtClean="0">
              <a:latin typeface="Arial" charset="0"/>
            </a:endParaRPr>
          </a:p>
        </p:txBody>
      </p:sp>
    </p:spTree>
    <p:extLst>
      <p:ext uri="{BB962C8B-B14F-4D97-AF65-F5344CB8AC3E}">
        <p14:creationId xmlns:p14="http://schemas.microsoft.com/office/powerpoint/2010/main" val="732033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8B744D-B0B4-4825-BF1C-803C376FAFF9}" type="slidenum">
              <a:rPr lang="en-US">
                <a:latin typeface="Arial" charset="0"/>
                <a:ea typeface="ＭＳ Ｐゴシック" charset="-128"/>
                <a:cs typeface="ＭＳ Ｐゴシック" charset="-128"/>
              </a:rPr>
              <a:pPr fontAlgn="base">
                <a:spcBef>
                  <a:spcPct val="0"/>
                </a:spcBef>
                <a:spcAft>
                  <a:spcPct val="0"/>
                </a:spcAft>
              </a:pPr>
              <a:t>7</a:t>
            </a:fld>
            <a:endParaRPr lang="en-US">
              <a:latin typeface="Arial" charset="0"/>
              <a:ea typeface="ＭＳ Ｐゴシック" charset="-128"/>
              <a:cs typeface="ＭＳ Ｐゴシック" charset="-128"/>
            </a:endParaRPr>
          </a:p>
        </p:txBody>
      </p:sp>
      <p:sp>
        <p:nvSpPr>
          <p:cNvPr id="215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4C2A50A-74A5-4C04-8234-8C10B6A2E64A}" type="slidenum">
              <a:rPr lang="en-US" sz="1200">
                <a:ea typeface="Arial" charset="0"/>
                <a:cs typeface="Arial" charset="0"/>
              </a:rPr>
              <a:pPr algn="r"/>
              <a:t>7</a:t>
            </a:fld>
            <a:endParaRPr lang="en-US" sz="1200">
              <a:ea typeface="Arial" charset="0"/>
              <a:cs typeface="Arial" charset="0"/>
            </a:endParaRPr>
          </a:p>
        </p:txBody>
      </p:sp>
      <p:sp>
        <p:nvSpPr>
          <p:cNvPr id="215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150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2400" smtClean="0">
                <a:latin typeface="Arial" charset="0"/>
              </a:rPr>
              <a:t>The preceding data gives rise to these important questions, which this chapter addresses next. </a:t>
            </a:r>
          </a:p>
        </p:txBody>
      </p:sp>
    </p:spTree>
    <p:extLst>
      <p:ext uri="{BB962C8B-B14F-4D97-AF65-F5344CB8AC3E}">
        <p14:creationId xmlns:p14="http://schemas.microsoft.com/office/powerpoint/2010/main" val="419472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8ACE09-94D0-4366-A22C-B76BE8DCC058}" type="slidenum">
              <a:rPr lang="en-US">
                <a:latin typeface="Arial" charset="0"/>
                <a:ea typeface="ＭＳ Ｐゴシック" charset="-128"/>
                <a:cs typeface="ＭＳ Ｐゴシック" charset="-128"/>
              </a:rPr>
              <a:pPr fontAlgn="base">
                <a:spcBef>
                  <a:spcPct val="0"/>
                </a:spcBef>
                <a:spcAft>
                  <a:spcPct val="0"/>
                </a:spcAft>
              </a:pPr>
              <a:t>8</a:t>
            </a:fld>
            <a:endParaRPr lang="en-US">
              <a:latin typeface="Arial" charset="0"/>
              <a:ea typeface="ＭＳ Ｐゴシック" charset="-128"/>
              <a:cs typeface="ＭＳ Ｐゴシック" charset="-128"/>
            </a:endParaRPr>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2400" dirty="0" smtClean="0">
                <a:latin typeface="Arial" charset="0"/>
              </a:rPr>
              <a:t>As in previous chapters, “goods and services” is short for “goods and services.”</a:t>
            </a:r>
          </a:p>
        </p:txBody>
      </p:sp>
    </p:spTree>
    <p:extLst>
      <p:ext uri="{BB962C8B-B14F-4D97-AF65-F5344CB8AC3E}">
        <p14:creationId xmlns:p14="http://schemas.microsoft.com/office/powerpoint/2010/main" val="245726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6858000" cy="1502976"/>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25</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Production </a:t>
            </a:r>
            <a:r>
              <a:rPr lang="en-US" sz="4800" dirty="0">
                <a:solidFill>
                  <a:prstClr val="black"/>
                </a:solidFill>
                <a:latin typeface="Times New Roman" pitchFamily="18" charset="0"/>
                <a:ea typeface="+mn-ea"/>
                <a:cs typeface="Times New Roman" pitchFamily="18" charset="0"/>
              </a:rPr>
              <a:t>and Growth</a:t>
            </a:r>
          </a:p>
        </p:txBody>
      </p:sp>
      <p:sp>
        <p:nvSpPr>
          <p:cNvPr id="4" name="TextBox 3"/>
          <p:cNvSpPr txBox="1"/>
          <p:nvPr userDrawn="1"/>
        </p:nvSpPr>
        <p:spPr>
          <a:xfrm>
            <a:off x="-11113" y="6500813"/>
            <a:ext cx="58023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11113" y="6500813"/>
            <a:ext cx="58023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B646D63C-2AB0-434D-ACA4-BF623862AA79}"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6" name="TextBox 5"/>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C093FBFA-86F3-4F8E-8F09-742AFAE48254}"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11113" y="6500813"/>
            <a:ext cx="58785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a:t>
            </a:r>
            <a:r>
              <a:rPr lang="en-US" sz="800" i="1" baseline="0" dirty="0" smtClean="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EMEA.</a:t>
            </a:r>
            <a:r>
              <a:rPr lang="en-US" sz="800" i="1" baseline="0" dirty="0" smtClean="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All </a:t>
            </a:r>
            <a:r>
              <a:rPr lang="en-US" sz="800" i="1" dirty="0">
                <a:solidFill>
                  <a:srgbClr val="777777"/>
                </a:solidFill>
                <a:latin typeface="Times New Roman" pitchFamily="18" charset="0"/>
                <a:ea typeface="+mn-ea"/>
                <a:cs typeface="Times New Roman" pitchFamily="18" charset="0"/>
              </a:rPr>
              <a:t>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ECECB2C0-2122-4B96-B192-9FACE12D1FE3}"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4" name="TextBox 3"/>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141A5A89-5623-4FBA-AFA1-15970FD263EF}"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charset="0"/>
          <a:ea typeface="Tahoma" charset="0"/>
          <a:cs typeface="Tahoma" charset="0"/>
        </a:defRPr>
      </a:lvl2pPr>
      <a:lvl3pPr algn="l" rtl="0" eaLnBrk="0" fontAlgn="base" hangingPunct="0">
        <a:spcBef>
          <a:spcPct val="0"/>
        </a:spcBef>
        <a:spcAft>
          <a:spcPct val="0"/>
        </a:spcAft>
        <a:defRPr sz="3400" b="1">
          <a:solidFill>
            <a:srgbClr val="006699"/>
          </a:solidFill>
          <a:latin typeface="Tahoma" charset="0"/>
          <a:ea typeface="Tahoma" charset="0"/>
          <a:cs typeface="Tahoma" charset="0"/>
        </a:defRPr>
      </a:lvl3pPr>
      <a:lvl4pPr algn="l" rtl="0" eaLnBrk="0" fontAlgn="base" hangingPunct="0">
        <a:spcBef>
          <a:spcPct val="0"/>
        </a:spcBef>
        <a:spcAft>
          <a:spcPct val="0"/>
        </a:spcAft>
        <a:defRPr sz="3400" b="1">
          <a:solidFill>
            <a:srgbClr val="006699"/>
          </a:solidFill>
          <a:latin typeface="Tahoma" charset="0"/>
          <a:ea typeface="Tahoma" charset="0"/>
          <a:cs typeface="Tahoma" charset="0"/>
        </a:defRPr>
      </a:lvl4pPr>
      <a:lvl5pPr algn="l" rtl="0" eaLnBrk="0" fontAlgn="base" hangingPunct="0">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6149"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6154"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6155"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Why Productivity Is So Important</a:t>
            </a:r>
          </a:p>
        </p:txBody>
      </p:sp>
      <p:sp>
        <p:nvSpPr>
          <p:cNvPr id="1638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When a nation’s workers are very productive, real GDP is large and incomes are high.  </a:t>
            </a:r>
          </a:p>
          <a:p>
            <a:pPr eaLnBrk="1" hangingPunct="1">
              <a:buFont typeface="Wingdings" charset="2"/>
              <a:buChar char="§"/>
            </a:pPr>
            <a:r>
              <a:rPr lang="en-US" smtClean="0">
                <a:latin typeface="Arial" charset="0"/>
                <a:cs typeface="ＭＳ Ｐゴシック" charset="-128"/>
              </a:rPr>
              <a:t>When productivity grows rapidly, so do living standards.  </a:t>
            </a:r>
          </a:p>
          <a:p>
            <a:pPr eaLnBrk="1" hangingPunct="1">
              <a:buFont typeface="Wingdings" charset="2"/>
              <a:buChar char="§"/>
            </a:pPr>
            <a:r>
              <a:rPr lang="en-US" smtClean="0">
                <a:latin typeface="Arial" charset="0"/>
                <a:cs typeface="ＭＳ Ｐゴシック" charset="-128"/>
              </a:rPr>
              <a:t>What, then, determines productivity and its growth rate?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eaLnBrk="1" hangingPunct="1"/>
            <a:r>
              <a:rPr lang="en-US" smtClean="0"/>
              <a:t>Physical Capital Per Worker</a:t>
            </a:r>
          </a:p>
        </p:txBody>
      </p:sp>
      <p:sp>
        <p:nvSpPr>
          <p:cNvPr id="17413" name="Rectangle 3"/>
          <p:cNvSpPr>
            <a:spLocks noGrp="1" noChangeArrowheads="1"/>
          </p:cNvSpPr>
          <p:nvPr>
            <p:ph type="body" idx="4294967295"/>
          </p:nvPr>
        </p:nvSpPr>
        <p:spPr>
          <a:xfrm>
            <a:off x="457200" y="1219200"/>
            <a:ext cx="8458200" cy="4991100"/>
          </a:xfrm>
        </p:spPr>
        <p:txBody>
          <a:bodyPr/>
          <a:lstStyle/>
          <a:p>
            <a:pPr eaLnBrk="1" hangingPunct="1"/>
            <a:r>
              <a:rPr lang="en-US" dirty="0" smtClean="0"/>
              <a:t>Recall:  The stock of equipment and structures used to produce goods and services is called </a:t>
            </a:r>
            <a:r>
              <a:rPr lang="en-US" dirty="0" smtClean="0">
                <a:solidFill>
                  <a:srgbClr val="CC0000"/>
                </a:solidFill>
              </a:rPr>
              <a:t>[</a:t>
            </a:r>
            <a:r>
              <a:rPr lang="en-US" b="1" dirty="0" smtClean="0">
                <a:solidFill>
                  <a:srgbClr val="CC0000"/>
                </a:solidFill>
              </a:rPr>
              <a:t>physical</a:t>
            </a:r>
            <a:r>
              <a:rPr lang="en-US" dirty="0" smtClean="0">
                <a:solidFill>
                  <a:srgbClr val="CC0000"/>
                </a:solidFill>
              </a:rPr>
              <a:t>]</a:t>
            </a:r>
            <a:r>
              <a:rPr lang="en-US" dirty="0" smtClean="0"/>
              <a:t> </a:t>
            </a:r>
            <a:r>
              <a:rPr lang="en-US" b="1" dirty="0" smtClean="0">
                <a:solidFill>
                  <a:srgbClr val="CC0000"/>
                </a:solidFill>
              </a:rPr>
              <a:t>capital</a:t>
            </a:r>
            <a:r>
              <a:rPr lang="en-US" dirty="0" smtClean="0"/>
              <a:t>, denoted </a:t>
            </a:r>
            <a:r>
              <a:rPr lang="en-US" b="1" dirty="0" smtClean="0"/>
              <a:t>K</a:t>
            </a:r>
            <a:r>
              <a:rPr lang="en-US" dirty="0" smtClean="0"/>
              <a:t>.  </a:t>
            </a:r>
          </a:p>
          <a:p>
            <a:pPr eaLnBrk="1" hangingPunct="1"/>
            <a:r>
              <a:rPr lang="en-US" b="1" dirty="0" smtClean="0"/>
              <a:t>K</a:t>
            </a:r>
            <a:r>
              <a:rPr lang="en-US" dirty="0" smtClean="0"/>
              <a:t>/</a:t>
            </a:r>
            <a:r>
              <a:rPr lang="en-US" b="1" dirty="0" smtClean="0"/>
              <a:t>L</a:t>
            </a:r>
            <a:r>
              <a:rPr lang="en-US" dirty="0" smtClean="0"/>
              <a:t> = capital per worker.  </a:t>
            </a:r>
          </a:p>
          <a:p>
            <a:pPr eaLnBrk="1" hangingPunct="1"/>
            <a:r>
              <a:rPr lang="en-US" dirty="0" smtClean="0"/>
              <a:t>Productivity is higher when the average worker has more capital (machines, equipment, etc.).</a:t>
            </a:r>
          </a:p>
          <a:p>
            <a:pPr eaLnBrk="1" hangingPunct="1"/>
            <a:r>
              <a:rPr lang="en-US" dirty="0" smtClean="0"/>
              <a:t>i.e., an increase in </a:t>
            </a:r>
            <a:r>
              <a:rPr lang="en-US" b="1" dirty="0" smtClean="0"/>
              <a:t>K</a:t>
            </a:r>
            <a:r>
              <a:rPr lang="en-US" dirty="0" smtClean="0"/>
              <a:t>/</a:t>
            </a:r>
            <a:r>
              <a:rPr lang="en-US" b="1" dirty="0" smtClean="0"/>
              <a:t>L</a:t>
            </a:r>
            <a:r>
              <a:rPr lang="en-US" dirty="0" smtClean="0"/>
              <a:t> causes an increase in </a:t>
            </a:r>
            <a:r>
              <a:rPr lang="en-US" b="1" dirty="0" smtClean="0"/>
              <a:t>Y</a:t>
            </a:r>
            <a:r>
              <a:rPr lang="en-US" dirty="0" smtClean="0"/>
              <a:t>/</a:t>
            </a:r>
            <a:r>
              <a:rPr lang="en-US" b="1" dirty="0" smtClean="0"/>
              <a:t>L</a:t>
            </a:r>
            <a:r>
              <a:rPr lang="en-US" dirty="0" smtClean="0"/>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500"/>
                                        <p:tgtEl>
                                          <p:spTgt spid="174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wipe(left)">
                                      <p:cBhvr>
                                        <p:cTn id="17" dur="500"/>
                                        <p:tgtEl>
                                          <p:spTgt spid="174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wipe(left)">
                                      <p:cBhvr>
                                        <p:cTn id="22" dur="500"/>
                                        <p:tgtEl>
                                          <p:spTgt spid="174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lstStyle/>
          <a:p>
            <a:pPr eaLnBrk="1" hangingPunct="1"/>
            <a:r>
              <a:rPr lang="en-US" smtClean="0"/>
              <a:t>Human Capital Per Worker</a:t>
            </a:r>
          </a:p>
        </p:txBody>
      </p:sp>
      <p:sp>
        <p:nvSpPr>
          <p:cNvPr id="18437" name="Rectangle 3"/>
          <p:cNvSpPr>
            <a:spLocks noGrp="1" noChangeArrowheads="1"/>
          </p:cNvSpPr>
          <p:nvPr>
            <p:ph type="body" idx="4294967295"/>
          </p:nvPr>
        </p:nvSpPr>
        <p:spPr>
          <a:xfrm>
            <a:off x="457200" y="1219200"/>
            <a:ext cx="8458200" cy="4991100"/>
          </a:xfrm>
        </p:spPr>
        <p:txBody>
          <a:bodyPr/>
          <a:lstStyle/>
          <a:p>
            <a:pPr eaLnBrk="1" hangingPunct="1"/>
            <a:r>
              <a:rPr lang="en-US" b="1" dirty="0" smtClean="0">
                <a:solidFill>
                  <a:srgbClr val="CC0000"/>
                </a:solidFill>
              </a:rPr>
              <a:t>Human capital</a:t>
            </a:r>
            <a:r>
              <a:rPr lang="en-US" dirty="0" smtClean="0"/>
              <a:t> (</a:t>
            </a:r>
            <a:r>
              <a:rPr lang="en-US" b="1" dirty="0" smtClean="0"/>
              <a:t>H</a:t>
            </a:r>
            <a:r>
              <a:rPr lang="en-US" dirty="0" smtClean="0"/>
              <a:t>):  </a:t>
            </a:r>
            <a:br>
              <a:rPr lang="en-US" dirty="0" smtClean="0"/>
            </a:br>
            <a:r>
              <a:rPr lang="en-US" dirty="0" smtClean="0"/>
              <a:t>the knowledge and skills workers acquire through education, training, and experience  </a:t>
            </a:r>
          </a:p>
          <a:p>
            <a:pPr eaLnBrk="1" hangingPunct="1"/>
            <a:r>
              <a:rPr lang="en-US" b="1" dirty="0" smtClean="0"/>
              <a:t>H</a:t>
            </a:r>
            <a:r>
              <a:rPr lang="en-US" dirty="0" smtClean="0"/>
              <a:t>/</a:t>
            </a:r>
            <a:r>
              <a:rPr lang="en-US" b="1" dirty="0" smtClean="0"/>
              <a:t>L</a:t>
            </a:r>
            <a:r>
              <a:rPr lang="en-US" dirty="0" smtClean="0"/>
              <a:t> = the average worker’s human capital</a:t>
            </a:r>
          </a:p>
          <a:p>
            <a:pPr eaLnBrk="1" hangingPunct="1"/>
            <a:r>
              <a:rPr lang="en-US" dirty="0" smtClean="0"/>
              <a:t>Productivity is higher when the average worker has more human capital (education, skills, etc.).</a:t>
            </a:r>
          </a:p>
          <a:p>
            <a:pPr eaLnBrk="1" hangingPunct="1"/>
            <a:r>
              <a:rPr lang="en-US" dirty="0" smtClean="0"/>
              <a:t>i.e., an increase in </a:t>
            </a:r>
            <a:r>
              <a:rPr lang="en-US" b="1" dirty="0" smtClean="0"/>
              <a:t>H</a:t>
            </a:r>
            <a:r>
              <a:rPr lang="en-US" dirty="0" smtClean="0"/>
              <a:t>/</a:t>
            </a:r>
            <a:r>
              <a:rPr lang="en-US" b="1" dirty="0" smtClean="0"/>
              <a:t>L</a:t>
            </a:r>
            <a:r>
              <a:rPr lang="en-US" dirty="0" smtClean="0"/>
              <a:t> causes an increase in </a:t>
            </a:r>
            <a:r>
              <a:rPr lang="en-US" b="1" dirty="0" smtClean="0"/>
              <a:t>Y</a:t>
            </a:r>
            <a:r>
              <a:rPr lang="en-US" dirty="0" smtClean="0"/>
              <a:t>/</a:t>
            </a:r>
            <a:r>
              <a:rPr lang="en-US" b="1" dirty="0" smtClean="0"/>
              <a:t>L</a:t>
            </a:r>
            <a:r>
              <a:rPr lang="en-US" dirty="0" smtClean="0"/>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7">
                                            <p:txEl>
                                              <p:pRg st="1" end="1"/>
                                            </p:txEl>
                                          </p:spTgt>
                                        </p:tgtEl>
                                        <p:attrNameLst>
                                          <p:attrName>style.visibility</p:attrName>
                                        </p:attrNameLst>
                                      </p:cBhvr>
                                      <p:to>
                                        <p:strVal val="visible"/>
                                      </p:to>
                                    </p:set>
                                    <p:animEffect transition="in" filter="wipe(left)">
                                      <p:cBhvr>
                                        <p:cTn id="12" dur="500"/>
                                        <p:tgtEl>
                                          <p:spTgt spid="184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7">
                                            <p:txEl>
                                              <p:pRg st="2" end="2"/>
                                            </p:txEl>
                                          </p:spTgt>
                                        </p:tgtEl>
                                        <p:attrNameLst>
                                          <p:attrName>style.visibility</p:attrName>
                                        </p:attrNameLst>
                                      </p:cBhvr>
                                      <p:to>
                                        <p:strVal val="visible"/>
                                      </p:to>
                                    </p:set>
                                    <p:animEffect transition="in" filter="wipe(left)">
                                      <p:cBhvr>
                                        <p:cTn id="17" dur="500"/>
                                        <p:tgtEl>
                                          <p:spTgt spid="184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7">
                                            <p:txEl>
                                              <p:pRg st="3" end="3"/>
                                            </p:txEl>
                                          </p:spTgt>
                                        </p:tgtEl>
                                        <p:attrNameLst>
                                          <p:attrName>style.visibility</p:attrName>
                                        </p:attrNameLst>
                                      </p:cBhvr>
                                      <p:to>
                                        <p:strVal val="visible"/>
                                      </p:to>
                                    </p:set>
                                    <p:animEffect transition="in" filter="wipe(left)">
                                      <p:cBhvr>
                                        <p:cTn id="22" dur="500"/>
                                        <p:tgtEl>
                                          <p:spTgt spid="184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26"/>
          <p:cNvSpPr>
            <a:spLocks noGrp="1" noChangeArrowheads="1"/>
          </p:cNvSpPr>
          <p:nvPr>
            <p:ph type="title"/>
          </p:nvPr>
        </p:nvSpPr>
        <p:spPr/>
        <p:txBody>
          <a:bodyPr/>
          <a:lstStyle/>
          <a:p>
            <a:pPr eaLnBrk="1" hangingPunct="1"/>
            <a:r>
              <a:rPr lang="en-US" smtClean="0">
                <a:latin typeface="Tahoma" charset="0"/>
                <a:ea typeface="Tahoma" charset="0"/>
                <a:cs typeface="Tahoma" charset="0"/>
              </a:rPr>
              <a:t>Natural Resources Per Worker</a:t>
            </a:r>
          </a:p>
        </p:txBody>
      </p:sp>
      <p:sp>
        <p:nvSpPr>
          <p:cNvPr id="19461" name="Rectangle 1027"/>
          <p:cNvSpPr>
            <a:spLocks noGrp="1" noChangeArrowheads="1"/>
          </p:cNvSpPr>
          <p:nvPr>
            <p:ph idx="1"/>
          </p:nvPr>
        </p:nvSpPr>
        <p:spPr>
          <a:xfrm>
            <a:off x="457200" y="1219200"/>
            <a:ext cx="8229600" cy="5334000"/>
          </a:xfrm>
        </p:spPr>
        <p:txBody>
          <a:bodyPr/>
          <a:lstStyle/>
          <a:p>
            <a:pPr eaLnBrk="1" hangingPunct="1">
              <a:lnSpc>
                <a:spcPct val="100000"/>
              </a:lnSpc>
              <a:spcBef>
                <a:spcPct val="40000"/>
              </a:spcBef>
              <a:buFont typeface="Wingdings" charset="2"/>
              <a:buChar char="§"/>
            </a:pPr>
            <a:r>
              <a:rPr lang="en-US" sz="2600" b="1" dirty="0" smtClean="0">
                <a:solidFill>
                  <a:srgbClr val="CC0000"/>
                </a:solidFill>
                <a:latin typeface="Arial" charset="0"/>
                <a:cs typeface="ＭＳ Ｐゴシック" charset="-128"/>
              </a:rPr>
              <a:t>Natural resources</a:t>
            </a:r>
            <a:r>
              <a:rPr lang="en-US" sz="2600" dirty="0" smtClean="0">
                <a:latin typeface="Arial" charset="0"/>
                <a:cs typeface="ＭＳ Ｐゴシック" charset="-128"/>
              </a:rPr>
              <a:t> (</a:t>
            </a:r>
            <a:r>
              <a:rPr lang="en-US" sz="2600" b="1" dirty="0" smtClean="0">
                <a:latin typeface="Arial" charset="0"/>
                <a:cs typeface="ＭＳ Ｐゴシック" charset="-128"/>
              </a:rPr>
              <a:t>N</a:t>
            </a:r>
            <a:r>
              <a:rPr lang="en-US" sz="2600" dirty="0" smtClean="0">
                <a:latin typeface="Arial" charset="0"/>
                <a:cs typeface="ＭＳ Ｐゴシック" charset="-128"/>
              </a:rPr>
              <a:t>):  the inputs into production that nature provides, e.g., land, mineral deposits.</a:t>
            </a:r>
          </a:p>
          <a:p>
            <a:pPr eaLnBrk="1" hangingPunct="1">
              <a:lnSpc>
                <a:spcPct val="100000"/>
              </a:lnSpc>
              <a:spcBef>
                <a:spcPct val="40000"/>
              </a:spcBef>
              <a:buFont typeface="Wingdings" charset="2"/>
              <a:buChar char="§"/>
            </a:pPr>
            <a:r>
              <a:rPr lang="en-US" sz="2600" dirty="0" smtClean="0">
                <a:latin typeface="Arial" charset="0"/>
                <a:cs typeface="ＭＳ Ｐゴシック" charset="-128"/>
              </a:rPr>
              <a:t>Other things equal, more </a:t>
            </a:r>
            <a:r>
              <a:rPr lang="en-US" sz="2600" b="1" dirty="0" smtClean="0">
                <a:latin typeface="Arial" charset="0"/>
                <a:cs typeface="ＭＳ Ｐゴシック" charset="-128"/>
              </a:rPr>
              <a:t>N</a:t>
            </a:r>
            <a:r>
              <a:rPr lang="en-US" sz="2600" dirty="0" smtClean="0">
                <a:latin typeface="Arial" charset="0"/>
                <a:cs typeface="ＭＳ Ｐゴシック" charset="-128"/>
              </a:rPr>
              <a:t> allows a country to produce more </a:t>
            </a:r>
            <a:r>
              <a:rPr lang="en-US" sz="2600" b="1" dirty="0" smtClean="0">
                <a:latin typeface="Arial" charset="0"/>
                <a:cs typeface="ＭＳ Ｐゴシック" charset="-128"/>
              </a:rPr>
              <a:t>Y</a:t>
            </a:r>
            <a:r>
              <a:rPr lang="en-US" sz="2600" dirty="0" smtClean="0">
                <a:latin typeface="Arial" charset="0"/>
                <a:cs typeface="ＭＳ Ｐゴシック" charset="-128"/>
              </a:rPr>
              <a:t>.  </a:t>
            </a:r>
          </a:p>
          <a:p>
            <a:pPr eaLnBrk="1" hangingPunct="1">
              <a:lnSpc>
                <a:spcPct val="100000"/>
              </a:lnSpc>
              <a:spcBef>
                <a:spcPct val="10000"/>
              </a:spcBef>
              <a:buFont typeface="Wingdings" charset="2"/>
              <a:buNone/>
            </a:pPr>
            <a:r>
              <a:rPr lang="en-US" sz="2600" dirty="0" smtClean="0">
                <a:latin typeface="Arial" charset="0"/>
                <a:cs typeface="ＭＳ Ｐゴシック" charset="-128"/>
              </a:rPr>
              <a:t>	In per-worker terms, an increase in </a:t>
            </a:r>
            <a:r>
              <a:rPr lang="en-US" sz="2600" b="1" dirty="0" smtClean="0">
                <a:latin typeface="Arial" charset="0"/>
                <a:cs typeface="ＭＳ Ｐゴシック" charset="-128"/>
              </a:rPr>
              <a:t>N</a:t>
            </a:r>
            <a:r>
              <a:rPr lang="en-US" sz="2600" dirty="0" smtClean="0">
                <a:latin typeface="Arial" charset="0"/>
                <a:cs typeface="ＭＳ Ｐゴシック" charset="-128"/>
              </a:rPr>
              <a:t>/</a:t>
            </a:r>
            <a:r>
              <a:rPr lang="en-US" sz="2600" b="1" dirty="0" smtClean="0">
                <a:latin typeface="Arial" charset="0"/>
                <a:cs typeface="ＭＳ Ｐゴシック" charset="-128"/>
              </a:rPr>
              <a:t>L</a:t>
            </a:r>
            <a:r>
              <a:rPr lang="en-US" sz="2600" dirty="0" smtClean="0">
                <a:latin typeface="Arial" charset="0"/>
                <a:cs typeface="ＭＳ Ｐゴシック" charset="-128"/>
              </a:rPr>
              <a:t> causes an increase in </a:t>
            </a:r>
            <a:r>
              <a:rPr lang="en-US" sz="2600" b="1" dirty="0" smtClean="0">
                <a:latin typeface="Arial" charset="0"/>
                <a:cs typeface="ＭＳ Ｐゴシック" charset="-128"/>
              </a:rPr>
              <a:t>Y</a:t>
            </a:r>
            <a:r>
              <a:rPr lang="en-US" sz="2600" dirty="0" smtClean="0">
                <a:latin typeface="Arial" charset="0"/>
                <a:cs typeface="ＭＳ Ｐゴシック" charset="-128"/>
              </a:rPr>
              <a:t>/</a:t>
            </a:r>
            <a:r>
              <a:rPr lang="en-US" sz="2600" b="1" dirty="0" smtClean="0">
                <a:latin typeface="Arial" charset="0"/>
                <a:cs typeface="ＭＳ Ｐゴシック" charset="-128"/>
              </a:rPr>
              <a:t>L</a:t>
            </a:r>
            <a:r>
              <a:rPr lang="en-US" sz="2600" dirty="0" smtClean="0">
                <a:latin typeface="Arial" charset="0"/>
                <a:cs typeface="ＭＳ Ｐゴシック" charset="-128"/>
              </a:rPr>
              <a:t>.</a:t>
            </a:r>
          </a:p>
          <a:p>
            <a:pPr eaLnBrk="1" hangingPunct="1">
              <a:lnSpc>
                <a:spcPct val="100000"/>
              </a:lnSpc>
              <a:spcBef>
                <a:spcPct val="40000"/>
              </a:spcBef>
              <a:buFont typeface="Wingdings" charset="2"/>
              <a:buChar char="§"/>
            </a:pPr>
            <a:r>
              <a:rPr lang="en-US" sz="2600" dirty="0" smtClean="0">
                <a:latin typeface="Arial" charset="0"/>
                <a:cs typeface="ＭＳ Ｐゴシック" charset="-128"/>
              </a:rPr>
              <a:t>Some countries are rich because they have abundant natural resources. </a:t>
            </a:r>
          </a:p>
          <a:p>
            <a:pPr lvl="1" eaLnBrk="1" hangingPunct="1">
              <a:lnSpc>
                <a:spcPct val="100000"/>
              </a:lnSpc>
              <a:spcBef>
                <a:spcPct val="40000"/>
              </a:spcBef>
              <a:buFont typeface="Wingdings" charset="2"/>
              <a:buChar char="§"/>
            </a:pPr>
            <a:r>
              <a:rPr lang="en-US" sz="2600" dirty="0" smtClean="0">
                <a:latin typeface="Arial" charset="0"/>
                <a:cs typeface="ＭＳ Ｐゴシック" charset="-128"/>
              </a:rPr>
              <a:t>e.g., Saudi Arabia has lots of oil. </a:t>
            </a:r>
          </a:p>
          <a:p>
            <a:pPr eaLnBrk="1" hangingPunct="1">
              <a:lnSpc>
                <a:spcPct val="100000"/>
              </a:lnSpc>
              <a:spcBef>
                <a:spcPct val="40000"/>
              </a:spcBef>
              <a:buFont typeface="Wingdings" charset="2"/>
              <a:buChar char="§"/>
            </a:pPr>
            <a:r>
              <a:rPr lang="en-US" sz="2600" dirty="0" smtClean="0">
                <a:latin typeface="Arial" charset="0"/>
                <a:cs typeface="ＭＳ Ｐゴシック" charset="-128"/>
              </a:rPr>
              <a:t>But countries need not have much </a:t>
            </a:r>
            <a:r>
              <a:rPr lang="en-US" sz="2600" b="1" dirty="0" smtClean="0">
                <a:latin typeface="Arial" charset="0"/>
                <a:cs typeface="ＭＳ Ｐゴシック" charset="-128"/>
              </a:rPr>
              <a:t>N</a:t>
            </a:r>
            <a:r>
              <a:rPr lang="en-US" sz="2600" dirty="0" smtClean="0">
                <a:latin typeface="Arial" charset="0"/>
                <a:cs typeface="ＭＳ Ｐゴシック" charset="-128"/>
              </a:rPr>
              <a:t> to be rich</a:t>
            </a:r>
          </a:p>
          <a:p>
            <a:pPr lvl="1" eaLnBrk="1" hangingPunct="1">
              <a:lnSpc>
                <a:spcPct val="100000"/>
              </a:lnSpc>
              <a:spcBef>
                <a:spcPct val="40000"/>
              </a:spcBef>
              <a:buFont typeface="Wingdings" charset="2"/>
              <a:buChar char="§"/>
            </a:pPr>
            <a:r>
              <a:rPr lang="en-US" sz="2600" dirty="0" smtClean="0">
                <a:latin typeface="Arial" charset="0"/>
                <a:cs typeface="ＭＳ Ｐゴシック" charset="-128"/>
              </a:rPr>
              <a:t>e.g., Japan imports the </a:t>
            </a:r>
            <a:r>
              <a:rPr lang="en-US" sz="2600" b="1" dirty="0" smtClean="0">
                <a:latin typeface="Arial" charset="0"/>
                <a:cs typeface="ＭＳ Ｐゴシック" charset="-128"/>
              </a:rPr>
              <a:t>N</a:t>
            </a:r>
            <a:r>
              <a:rPr lang="en-US" sz="2600" dirty="0" smtClean="0">
                <a:latin typeface="Arial" charset="0"/>
                <a:cs typeface="ＭＳ Ｐゴシック" charset="-128"/>
              </a:rPr>
              <a:t> it needs.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wipe(left)">
                                      <p:cBhvr>
                                        <p:cTn id="27" dur="500"/>
                                        <p:tgtEl>
                                          <p:spTgt spid="1946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61">
                                            <p:txEl>
                                              <p:pRg st="5" end="5"/>
                                            </p:txEl>
                                          </p:spTgt>
                                        </p:tgtEl>
                                        <p:attrNameLst>
                                          <p:attrName>style.visibility</p:attrName>
                                        </p:attrNameLst>
                                      </p:cBhvr>
                                      <p:to>
                                        <p:strVal val="visible"/>
                                      </p:to>
                                    </p:set>
                                    <p:animEffect transition="in" filter="wipe(left)">
                                      <p:cBhvr>
                                        <p:cTn id="32" dur="500"/>
                                        <p:tgtEl>
                                          <p:spTgt spid="1946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461">
                                            <p:txEl>
                                              <p:pRg st="6" end="6"/>
                                            </p:txEl>
                                          </p:spTgt>
                                        </p:tgtEl>
                                        <p:attrNameLst>
                                          <p:attrName>style.visibility</p:attrName>
                                        </p:attrNameLst>
                                      </p:cBhvr>
                                      <p:to>
                                        <p:strVal val="visible"/>
                                      </p:to>
                                    </p:set>
                                    <p:animEffect transition="in" filter="wipe(left)">
                                      <p:cBhvr>
                                        <p:cTn id="37" dur="500"/>
                                        <p:tgtEl>
                                          <p:spTgt spid="194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Technological Knowledge</a:t>
            </a:r>
          </a:p>
        </p:txBody>
      </p:sp>
      <p:sp>
        <p:nvSpPr>
          <p:cNvPr id="20485" name="Rectangle 3"/>
          <p:cNvSpPr>
            <a:spLocks noGrp="1" noChangeArrowheads="1"/>
          </p:cNvSpPr>
          <p:nvPr>
            <p:ph idx="1"/>
          </p:nvPr>
        </p:nvSpPr>
        <p:spPr>
          <a:xfrm>
            <a:off x="457200" y="1219200"/>
            <a:ext cx="8229600" cy="4979988"/>
          </a:xfrm>
        </p:spPr>
        <p:txBody>
          <a:bodyPr/>
          <a:lstStyle/>
          <a:p>
            <a:pPr eaLnBrk="1" hangingPunct="1">
              <a:lnSpc>
                <a:spcPct val="100000"/>
              </a:lnSpc>
              <a:buFont typeface="Wingdings" charset="2"/>
              <a:buChar char="§"/>
            </a:pPr>
            <a:r>
              <a:rPr lang="en-US" b="1" dirty="0" smtClean="0">
                <a:solidFill>
                  <a:srgbClr val="CC0000"/>
                </a:solidFill>
                <a:latin typeface="Arial" charset="0"/>
                <a:cs typeface="ＭＳ Ｐゴシック" charset="-128"/>
              </a:rPr>
              <a:t>Technological knowledge</a:t>
            </a:r>
            <a:r>
              <a:rPr lang="en-US" dirty="0" smtClean="0">
                <a:latin typeface="Arial" charset="0"/>
                <a:cs typeface="ＭＳ Ｐゴシック" charset="-128"/>
              </a:rPr>
              <a:t>:  society’s understanding of the best ways to produce goods and services.</a:t>
            </a:r>
          </a:p>
          <a:p>
            <a:pPr eaLnBrk="1" hangingPunct="1">
              <a:lnSpc>
                <a:spcPct val="100000"/>
              </a:lnSpc>
              <a:buFont typeface="Wingdings" charset="2"/>
              <a:buChar char="§"/>
            </a:pPr>
            <a:r>
              <a:rPr lang="en-US" dirty="0" smtClean="0">
                <a:latin typeface="Arial" charset="0"/>
                <a:cs typeface="ＭＳ Ｐゴシック" charset="-128"/>
              </a:rPr>
              <a:t>Technological progress does not only mean </a:t>
            </a:r>
            <a:br>
              <a:rPr lang="en-US" dirty="0" smtClean="0">
                <a:latin typeface="Arial" charset="0"/>
                <a:cs typeface="ＭＳ Ｐゴシック" charset="-128"/>
              </a:rPr>
            </a:br>
            <a:r>
              <a:rPr lang="en-US" dirty="0" smtClean="0">
                <a:latin typeface="Arial" charset="0"/>
                <a:cs typeface="ＭＳ Ｐゴシック" charset="-128"/>
              </a:rPr>
              <a:t>a faster computer, a higher-definition TV, or a smaller cell phone.    </a:t>
            </a:r>
          </a:p>
          <a:p>
            <a:pPr eaLnBrk="1" hangingPunct="1">
              <a:lnSpc>
                <a:spcPct val="100000"/>
              </a:lnSpc>
              <a:buFont typeface="Wingdings" charset="2"/>
              <a:buChar char="§"/>
            </a:pPr>
            <a:r>
              <a:rPr lang="en-US" dirty="0" smtClean="0">
                <a:latin typeface="Arial" charset="0"/>
                <a:cs typeface="ＭＳ Ｐゴシック" charset="-128"/>
              </a:rPr>
              <a:t>It means any advance in knowledge that boosts productivity (allows society to get more output from its resources).  </a:t>
            </a:r>
          </a:p>
          <a:p>
            <a:pPr lvl="1" eaLnBrk="1" hangingPunct="1">
              <a:buFont typeface="Wingdings" charset="2"/>
              <a:buChar char="§"/>
            </a:pPr>
            <a:r>
              <a:rPr lang="en-US" dirty="0" smtClean="0">
                <a:latin typeface="Arial" charset="0"/>
                <a:ea typeface="Arial" charset="0"/>
                <a:cs typeface="Arial" charset="0"/>
              </a:rPr>
              <a:t>e.g., Henry Ford and the assembly line.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Tech. Knowledge vs. Human Capital</a:t>
            </a:r>
          </a:p>
        </p:txBody>
      </p:sp>
      <p:sp>
        <p:nvSpPr>
          <p:cNvPr id="2150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Technological knowledge refers to society’s understanding of how to produce goods and services.  </a:t>
            </a:r>
          </a:p>
          <a:p>
            <a:pPr eaLnBrk="1" hangingPunct="1">
              <a:buFont typeface="Wingdings" charset="2"/>
              <a:buChar char="§"/>
            </a:pPr>
            <a:r>
              <a:rPr lang="en-US" dirty="0" smtClean="0">
                <a:latin typeface="Arial" charset="0"/>
                <a:cs typeface="ＭＳ Ｐゴシック" charset="-128"/>
              </a:rPr>
              <a:t>Human capital results from the effort people expend to acquire this knowledge.  </a:t>
            </a:r>
          </a:p>
          <a:p>
            <a:pPr eaLnBrk="1" hangingPunct="1">
              <a:buFont typeface="Wingdings" charset="2"/>
              <a:buChar char="§"/>
            </a:pPr>
            <a:r>
              <a:rPr lang="en-US" dirty="0" smtClean="0">
                <a:latin typeface="Arial" charset="0"/>
                <a:cs typeface="ＭＳ Ｐゴシック" charset="-128"/>
              </a:rPr>
              <a:t>Both are important for productivity.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xfrm>
            <a:off x="457200" y="230188"/>
            <a:ext cx="8229600" cy="649287"/>
          </a:xfrm>
        </p:spPr>
        <p:txBody>
          <a:bodyPr/>
          <a:lstStyle/>
          <a:p>
            <a:pPr eaLnBrk="1" hangingPunct="1"/>
            <a:r>
              <a:rPr lang="en-US" smtClean="0"/>
              <a:t>The Production Function</a:t>
            </a:r>
          </a:p>
        </p:txBody>
      </p:sp>
      <p:sp>
        <p:nvSpPr>
          <p:cNvPr id="22533" name="Rectangle 3"/>
          <p:cNvSpPr>
            <a:spLocks noGrp="1" noChangeArrowheads="1"/>
          </p:cNvSpPr>
          <p:nvPr>
            <p:ph type="body" idx="4294967295"/>
          </p:nvPr>
        </p:nvSpPr>
        <p:spPr>
          <a:xfrm>
            <a:off x="457200" y="901700"/>
            <a:ext cx="8229600" cy="5459413"/>
          </a:xfrm>
        </p:spPr>
        <p:txBody>
          <a:bodyPr/>
          <a:lstStyle/>
          <a:p>
            <a:pPr eaLnBrk="1" hangingPunct="1"/>
            <a:r>
              <a:rPr lang="en-US" sz="2700" dirty="0" smtClean="0"/>
              <a:t>The production function is a graph or equation showing the relation between output and inputs:</a:t>
            </a:r>
          </a:p>
          <a:p>
            <a:pPr eaLnBrk="1" hangingPunct="1">
              <a:spcBef>
                <a:spcPct val="35000"/>
              </a:spcBef>
              <a:buFont typeface="Wingdings" charset="2"/>
              <a:buNone/>
            </a:pPr>
            <a:r>
              <a:rPr lang="en-US" sz="2700" dirty="0" smtClean="0"/>
              <a:t>	                     </a:t>
            </a:r>
            <a:r>
              <a:rPr lang="en-US" sz="2700" b="1" dirty="0" smtClean="0">
                <a:solidFill>
                  <a:srgbClr val="0000FF"/>
                </a:solidFill>
              </a:rPr>
              <a:t>Y</a:t>
            </a:r>
            <a:r>
              <a:rPr lang="en-US" sz="2700" dirty="0" smtClean="0">
                <a:solidFill>
                  <a:srgbClr val="0000FF"/>
                </a:solidFill>
              </a:rPr>
              <a:t>  =  </a:t>
            </a:r>
            <a:r>
              <a:rPr lang="en-US" sz="2700" b="1" dirty="0" smtClean="0">
                <a:solidFill>
                  <a:srgbClr val="0000FF"/>
                </a:solidFill>
              </a:rPr>
              <a:t>A</a:t>
            </a:r>
            <a:r>
              <a:rPr lang="en-US" sz="2700" dirty="0" smtClean="0">
                <a:solidFill>
                  <a:srgbClr val="0000FF"/>
                </a:solidFill>
              </a:rPr>
              <a:t> </a:t>
            </a:r>
            <a:r>
              <a:rPr lang="en-US" sz="2700" b="1" dirty="0" smtClean="0">
                <a:solidFill>
                  <a:srgbClr val="0000FF"/>
                </a:solidFill>
              </a:rPr>
              <a:t>F</a:t>
            </a:r>
            <a:r>
              <a:rPr lang="en-US" sz="2700" dirty="0" smtClean="0">
                <a:solidFill>
                  <a:srgbClr val="0000FF"/>
                </a:solidFill>
              </a:rPr>
              <a:t>(</a:t>
            </a:r>
            <a:r>
              <a:rPr lang="en-US" sz="2700" b="1" dirty="0" smtClean="0">
                <a:solidFill>
                  <a:srgbClr val="0000FF"/>
                </a:solidFill>
              </a:rPr>
              <a:t>L</a:t>
            </a:r>
            <a:r>
              <a:rPr lang="en-US" sz="2700" dirty="0" smtClean="0">
                <a:solidFill>
                  <a:srgbClr val="0000FF"/>
                </a:solidFill>
              </a:rPr>
              <a:t>, </a:t>
            </a:r>
            <a:r>
              <a:rPr lang="en-US" sz="2700" b="1" dirty="0" smtClean="0">
                <a:solidFill>
                  <a:srgbClr val="0000FF"/>
                </a:solidFill>
              </a:rPr>
              <a:t>K</a:t>
            </a:r>
            <a:r>
              <a:rPr lang="en-US" sz="2700" dirty="0" smtClean="0">
                <a:solidFill>
                  <a:srgbClr val="0000FF"/>
                </a:solidFill>
              </a:rPr>
              <a:t>, </a:t>
            </a:r>
            <a:r>
              <a:rPr lang="en-US" sz="2700" b="1" dirty="0" smtClean="0">
                <a:solidFill>
                  <a:srgbClr val="0000FF"/>
                </a:solidFill>
              </a:rPr>
              <a:t>H</a:t>
            </a:r>
            <a:r>
              <a:rPr lang="en-US" sz="2700" dirty="0" smtClean="0">
                <a:solidFill>
                  <a:srgbClr val="0000FF"/>
                </a:solidFill>
              </a:rPr>
              <a:t>, </a:t>
            </a:r>
            <a:r>
              <a:rPr lang="en-US" sz="2700" b="1" dirty="0" smtClean="0">
                <a:solidFill>
                  <a:srgbClr val="0000FF"/>
                </a:solidFill>
              </a:rPr>
              <a:t>N</a:t>
            </a:r>
            <a:r>
              <a:rPr lang="en-US" sz="2700" dirty="0" smtClean="0">
                <a:solidFill>
                  <a:srgbClr val="0000FF"/>
                </a:solidFill>
              </a:rPr>
              <a:t>)</a:t>
            </a:r>
          </a:p>
          <a:p>
            <a:pPr lvl="1" eaLnBrk="1" hangingPunct="1">
              <a:spcBef>
                <a:spcPct val="40000"/>
              </a:spcBef>
              <a:buClr>
                <a:srgbClr val="CC0000"/>
              </a:buClr>
              <a:buFont typeface="Wingdings" charset="2"/>
              <a:buNone/>
            </a:pPr>
            <a:r>
              <a:rPr lang="en-US" sz="2600" b="1" dirty="0" smtClean="0">
                <a:solidFill>
                  <a:srgbClr val="0000FF"/>
                </a:solidFill>
              </a:rPr>
              <a:t>	F</a:t>
            </a:r>
            <a:r>
              <a:rPr lang="en-US" sz="2600" dirty="0" smtClean="0">
                <a:solidFill>
                  <a:srgbClr val="0000FF"/>
                </a:solidFill>
              </a:rPr>
              <a:t>( )</a:t>
            </a:r>
            <a:r>
              <a:rPr lang="en-US" sz="2600" dirty="0" smtClean="0"/>
              <a:t> is a function that shows how inputs are combined to produce output.  </a:t>
            </a:r>
          </a:p>
          <a:p>
            <a:pPr lvl="1" eaLnBrk="1" hangingPunct="1">
              <a:spcBef>
                <a:spcPct val="40000"/>
              </a:spcBef>
              <a:buClr>
                <a:srgbClr val="CC0000"/>
              </a:buClr>
              <a:buFont typeface="Wingdings" charset="2"/>
              <a:buNone/>
            </a:pPr>
            <a:r>
              <a:rPr lang="en-US" sz="2600" dirty="0" smtClean="0"/>
              <a:t>	“</a:t>
            </a:r>
            <a:r>
              <a:rPr lang="en-US" sz="2600" b="1" dirty="0" smtClean="0">
                <a:solidFill>
                  <a:srgbClr val="0000FF"/>
                </a:solidFill>
              </a:rPr>
              <a:t>A</a:t>
            </a:r>
            <a:r>
              <a:rPr lang="en-US" sz="2600" dirty="0" smtClean="0"/>
              <a:t>” is the level of technology.  </a:t>
            </a:r>
          </a:p>
          <a:p>
            <a:pPr eaLnBrk="1" hangingPunct="1">
              <a:spcBef>
                <a:spcPct val="40000"/>
              </a:spcBef>
            </a:pPr>
            <a:r>
              <a:rPr lang="en-US" sz="2700" dirty="0" smtClean="0"/>
              <a:t>“</a:t>
            </a:r>
            <a:r>
              <a:rPr lang="en-US" sz="2700" b="1" dirty="0" smtClean="0"/>
              <a:t>A</a:t>
            </a:r>
            <a:r>
              <a:rPr lang="en-US" sz="2700" dirty="0" smtClean="0"/>
              <a:t>” multiplies the function </a:t>
            </a:r>
            <a:r>
              <a:rPr lang="en-US" sz="2700" b="1" dirty="0" smtClean="0"/>
              <a:t>F</a:t>
            </a:r>
            <a:r>
              <a:rPr lang="en-US" sz="2700" dirty="0" smtClean="0"/>
              <a:t>( ), so improvements in technology (increases in “</a:t>
            </a:r>
            <a:r>
              <a:rPr lang="en-US" sz="2700" b="1" dirty="0" smtClean="0"/>
              <a:t>A</a:t>
            </a:r>
            <a:r>
              <a:rPr lang="en-US" sz="2700" dirty="0" smtClean="0"/>
              <a:t>”) allow more output (</a:t>
            </a:r>
            <a:r>
              <a:rPr lang="en-US" sz="2700" b="1" dirty="0" smtClean="0"/>
              <a:t>Y</a:t>
            </a:r>
            <a:r>
              <a:rPr lang="en-US" sz="2700" dirty="0" smtClean="0"/>
              <a:t>) to be produced from any given combination of inputs.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a:xfrm>
            <a:off x="457200" y="233363"/>
            <a:ext cx="8229600" cy="649287"/>
          </a:xfrm>
        </p:spPr>
        <p:txBody>
          <a:bodyPr/>
          <a:lstStyle/>
          <a:p>
            <a:pPr eaLnBrk="1" hangingPunct="1"/>
            <a:r>
              <a:rPr lang="en-US" dirty="0" smtClean="0"/>
              <a:t>The Production Function</a:t>
            </a:r>
          </a:p>
        </p:txBody>
      </p:sp>
      <p:sp>
        <p:nvSpPr>
          <p:cNvPr id="23557" name="Rectangle 3"/>
          <p:cNvSpPr>
            <a:spLocks noGrp="1" noChangeArrowheads="1"/>
          </p:cNvSpPr>
          <p:nvPr>
            <p:ph type="body" idx="4294967295"/>
          </p:nvPr>
        </p:nvSpPr>
        <p:spPr>
          <a:xfrm>
            <a:off x="373063" y="1462088"/>
            <a:ext cx="8313737" cy="2760662"/>
          </a:xfrm>
        </p:spPr>
        <p:txBody>
          <a:bodyPr/>
          <a:lstStyle/>
          <a:p>
            <a:pPr eaLnBrk="1" hangingPunct="1">
              <a:lnSpc>
                <a:spcPct val="100000"/>
              </a:lnSpc>
              <a:spcBef>
                <a:spcPct val="40000"/>
              </a:spcBef>
            </a:pPr>
            <a:r>
              <a:rPr lang="en-US" sz="2700" dirty="0" smtClean="0"/>
              <a:t>The production function has the property </a:t>
            </a:r>
            <a:r>
              <a:rPr lang="en-US" sz="2700" b="1" dirty="0" smtClean="0">
                <a:solidFill>
                  <a:srgbClr val="CC0000"/>
                </a:solidFill>
              </a:rPr>
              <a:t>constant returns to scale</a:t>
            </a:r>
            <a:r>
              <a:rPr lang="en-US" sz="2700" dirty="0" smtClean="0"/>
              <a:t>:  Changing all inputs by the same percentage causes output to change by that percentage.  For example, </a:t>
            </a:r>
          </a:p>
          <a:p>
            <a:pPr lvl="1" eaLnBrk="1" hangingPunct="1">
              <a:lnSpc>
                <a:spcPct val="100000"/>
              </a:lnSpc>
              <a:spcBef>
                <a:spcPct val="40000"/>
              </a:spcBef>
            </a:pPr>
            <a:r>
              <a:rPr lang="en-US" sz="2600" dirty="0" smtClean="0"/>
              <a:t>Doubling all inputs (multiplying each by 2) </a:t>
            </a:r>
            <a:br>
              <a:rPr lang="en-US" sz="2600" dirty="0" smtClean="0"/>
            </a:br>
            <a:r>
              <a:rPr lang="en-US" sz="2600" dirty="0" smtClean="0"/>
              <a:t>causes output to double:</a:t>
            </a:r>
          </a:p>
        </p:txBody>
      </p:sp>
      <p:sp>
        <p:nvSpPr>
          <p:cNvPr id="38915" name="Text Box 4"/>
          <p:cNvSpPr txBox="1">
            <a:spLocks noChangeArrowheads="1"/>
          </p:cNvSpPr>
          <p:nvPr/>
        </p:nvSpPr>
        <p:spPr bwMode="auto">
          <a:xfrm>
            <a:off x="1162050" y="901700"/>
            <a:ext cx="6565900" cy="539750"/>
          </a:xfrm>
          <a:prstGeom prst="rect">
            <a:avLst/>
          </a:prstGeom>
          <a:noFill/>
          <a:ln w="9525">
            <a:noFill/>
            <a:miter lim="800000"/>
            <a:headEnd/>
            <a:tailEnd/>
          </a:ln>
        </p:spPr>
        <p:txBody>
          <a:bodyPr>
            <a:prstTxWarp prst="textNoShape">
              <a:avLst/>
            </a:prstTxWarp>
            <a:spAutoFit/>
          </a:bodyPr>
          <a:lstStyle/>
          <a:p>
            <a:pPr algn="ctr">
              <a:lnSpc>
                <a:spcPct val="105000"/>
              </a:lnSpc>
              <a:spcBef>
                <a:spcPct val="40000"/>
              </a:spcBef>
              <a:buClr>
                <a:srgbClr val="00B85C"/>
              </a:buClr>
              <a:buSzPct val="120000"/>
              <a:buFont typeface="Wingdings" charset="2"/>
              <a:buNone/>
            </a:pPr>
            <a:r>
              <a:rPr lang="en-US" sz="2800" b="1">
                <a:ea typeface="Arial" charset="0"/>
                <a:cs typeface="Arial" charset="0"/>
              </a:rPr>
              <a:t>Y</a:t>
            </a:r>
            <a:r>
              <a:rPr lang="en-US" sz="2800">
                <a:ea typeface="Arial" charset="0"/>
                <a:cs typeface="Arial" charset="0"/>
              </a:rPr>
              <a:t>  =  </a:t>
            </a:r>
            <a:r>
              <a:rPr lang="en-US" sz="2800" b="1">
                <a:ea typeface="Arial" charset="0"/>
                <a:cs typeface="Arial" charset="0"/>
              </a:rPr>
              <a:t>A</a:t>
            </a:r>
            <a:r>
              <a:rPr lang="en-US" sz="2800">
                <a:ea typeface="Arial" charset="0"/>
                <a:cs typeface="Arial" charset="0"/>
              </a:rPr>
              <a:t> </a:t>
            </a:r>
            <a:r>
              <a:rPr lang="en-US" sz="2800" b="1">
                <a:ea typeface="Arial" charset="0"/>
                <a:cs typeface="Arial" charset="0"/>
              </a:rPr>
              <a:t>F</a:t>
            </a:r>
            <a:r>
              <a:rPr lang="en-US" sz="2800">
                <a:ea typeface="Arial" charset="0"/>
                <a:cs typeface="Arial" charset="0"/>
              </a:rPr>
              <a:t>(</a:t>
            </a:r>
            <a:r>
              <a:rPr lang="en-US" sz="2800" b="1">
                <a:ea typeface="Arial" charset="0"/>
                <a:cs typeface="Arial" charset="0"/>
              </a:rPr>
              <a:t>L</a:t>
            </a:r>
            <a:r>
              <a:rPr lang="en-US" sz="2800">
                <a:ea typeface="Arial" charset="0"/>
                <a:cs typeface="Arial" charset="0"/>
              </a:rPr>
              <a:t>, </a:t>
            </a:r>
            <a:r>
              <a:rPr lang="en-US" sz="2800" b="1">
                <a:ea typeface="Arial" charset="0"/>
                <a:cs typeface="Arial" charset="0"/>
              </a:rPr>
              <a:t>K</a:t>
            </a:r>
            <a:r>
              <a:rPr lang="en-US" sz="2800">
                <a:ea typeface="Arial" charset="0"/>
                <a:cs typeface="Arial" charset="0"/>
              </a:rPr>
              <a:t>, </a:t>
            </a:r>
            <a:r>
              <a:rPr lang="en-US" sz="2800" b="1">
                <a:ea typeface="Arial" charset="0"/>
                <a:cs typeface="Arial" charset="0"/>
              </a:rPr>
              <a:t>H</a:t>
            </a:r>
            <a:r>
              <a:rPr lang="en-US" sz="2800">
                <a:ea typeface="Arial" charset="0"/>
                <a:cs typeface="Arial" charset="0"/>
              </a:rPr>
              <a:t>, </a:t>
            </a:r>
            <a:r>
              <a:rPr lang="en-US" sz="2800" b="1">
                <a:ea typeface="Arial" charset="0"/>
                <a:cs typeface="Arial" charset="0"/>
              </a:rPr>
              <a:t>N</a:t>
            </a:r>
            <a:r>
              <a:rPr lang="en-US" sz="2800">
                <a:ea typeface="Arial" charset="0"/>
                <a:cs typeface="Arial" charset="0"/>
              </a:rPr>
              <a:t>)</a:t>
            </a:r>
            <a:endParaRPr lang="en-US" sz="1800">
              <a:ea typeface="Arial" charset="0"/>
              <a:cs typeface="Arial" charset="0"/>
            </a:endParaRPr>
          </a:p>
        </p:txBody>
      </p:sp>
      <p:sp>
        <p:nvSpPr>
          <p:cNvPr id="82949" name="Text Box 5"/>
          <p:cNvSpPr txBox="1">
            <a:spLocks noChangeArrowheads="1"/>
          </p:cNvSpPr>
          <p:nvPr/>
        </p:nvSpPr>
        <p:spPr bwMode="auto">
          <a:xfrm>
            <a:off x="1169988" y="4165600"/>
            <a:ext cx="6565900" cy="539750"/>
          </a:xfrm>
          <a:prstGeom prst="rect">
            <a:avLst/>
          </a:prstGeom>
          <a:noFill/>
          <a:ln w="9525">
            <a:noFill/>
            <a:miter lim="800000"/>
            <a:headEnd/>
            <a:tailEnd/>
          </a:ln>
        </p:spPr>
        <p:txBody>
          <a:bodyPr>
            <a:prstTxWarp prst="textNoShape">
              <a:avLst/>
            </a:prstTxWarp>
            <a:spAutoFit/>
          </a:bodyPr>
          <a:lstStyle/>
          <a:p>
            <a:pPr algn="ctr">
              <a:lnSpc>
                <a:spcPct val="105000"/>
              </a:lnSpc>
              <a:spcBef>
                <a:spcPct val="40000"/>
              </a:spcBef>
              <a:buClr>
                <a:srgbClr val="00B85C"/>
              </a:buClr>
              <a:buSzPct val="120000"/>
              <a:buFont typeface="Wingdings" charset="2"/>
              <a:buNone/>
            </a:pPr>
            <a:r>
              <a:rPr lang="en-US" sz="2800">
                <a:ea typeface="Arial" charset="0"/>
                <a:cs typeface="Arial" charset="0"/>
              </a:rPr>
              <a:t>2</a:t>
            </a:r>
            <a:r>
              <a:rPr lang="en-US" sz="2800" b="1">
                <a:ea typeface="Arial" charset="0"/>
                <a:cs typeface="Arial" charset="0"/>
              </a:rPr>
              <a:t>Y</a:t>
            </a:r>
            <a:r>
              <a:rPr lang="en-US" sz="2800">
                <a:ea typeface="Arial" charset="0"/>
                <a:cs typeface="Arial" charset="0"/>
              </a:rPr>
              <a:t>  =  </a:t>
            </a:r>
            <a:r>
              <a:rPr lang="en-US" sz="2800" b="1">
                <a:ea typeface="Arial" charset="0"/>
                <a:cs typeface="Arial" charset="0"/>
              </a:rPr>
              <a:t>A</a:t>
            </a:r>
            <a:r>
              <a:rPr lang="en-US" sz="2800">
                <a:ea typeface="Arial" charset="0"/>
                <a:cs typeface="Arial" charset="0"/>
              </a:rPr>
              <a:t> </a:t>
            </a:r>
            <a:r>
              <a:rPr lang="en-US" sz="2800" b="1">
                <a:ea typeface="Arial" charset="0"/>
                <a:cs typeface="Arial" charset="0"/>
              </a:rPr>
              <a:t>F</a:t>
            </a:r>
            <a:r>
              <a:rPr lang="en-US" sz="2800">
                <a:ea typeface="Arial" charset="0"/>
                <a:cs typeface="Arial" charset="0"/>
              </a:rPr>
              <a:t>(2</a:t>
            </a:r>
            <a:r>
              <a:rPr lang="en-US" sz="2800" b="1">
                <a:ea typeface="Arial" charset="0"/>
                <a:cs typeface="Arial" charset="0"/>
              </a:rPr>
              <a:t>L</a:t>
            </a:r>
            <a:r>
              <a:rPr lang="en-US" sz="2800">
                <a:ea typeface="Arial" charset="0"/>
                <a:cs typeface="Arial" charset="0"/>
              </a:rPr>
              <a:t>, 2</a:t>
            </a:r>
            <a:r>
              <a:rPr lang="en-US" sz="2800" b="1">
                <a:ea typeface="Arial" charset="0"/>
                <a:cs typeface="Arial" charset="0"/>
              </a:rPr>
              <a:t>K</a:t>
            </a:r>
            <a:r>
              <a:rPr lang="en-US" sz="2800">
                <a:ea typeface="Arial" charset="0"/>
                <a:cs typeface="Arial" charset="0"/>
              </a:rPr>
              <a:t>, 2</a:t>
            </a:r>
            <a:r>
              <a:rPr lang="en-US" sz="2800" b="1">
                <a:ea typeface="Arial" charset="0"/>
                <a:cs typeface="Arial" charset="0"/>
              </a:rPr>
              <a:t>H</a:t>
            </a:r>
            <a:r>
              <a:rPr lang="en-US" sz="2800">
                <a:ea typeface="Arial" charset="0"/>
                <a:cs typeface="Arial" charset="0"/>
              </a:rPr>
              <a:t>, 2</a:t>
            </a:r>
            <a:r>
              <a:rPr lang="en-US" sz="2800" b="1">
                <a:ea typeface="Arial" charset="0"/>
                <a:cs typeface="Arial" charset="0"/>
              </a:rPr>
              <a:t>N</a:t>
            </a:r>
            <a:r>
              <a:rPr lang="en-US" sz="2800">
                <a:ea typeface="Arial" charset="0"/>
                <a:cs typeface="Arial" charset="0"/>
              </a:rPr>
              <a:t>)</a:t>
            </a:r>
            <a:endParaRPr lang="en-US" sz="1800">
              <a:ea typeface="Arial" charset="0"/>
              <a:cs typeface="Arial" charset="0"/>
            </a:endParaRPr>
          </a:p>
        </p:txBody>
      </p:sp>
      <p:sp>
        <p:nvSpPr>
          <p:cNvPr id="82950" name="Rectangle 6"/>
          <p:cNvSpPr>
            <a:spLocks noChangeArrowheads="1"/>
          </p:cNvSpPr>
          <p:nvPr/>
        </p:nvSpPr>
        <p:spPr bwMode="auto">
          <a:xfrm>
            <a:off x="382588" y="4791075"/>
            <a:ext cx="8229600" cy="971550"/>
          </a:xfrm>
          <a:prstGeom prst="rect">
            <a:avLst/>
          </a:prstGeom>
          <a:noFill/>
          <a:ln w="9525">
            <a:noFill/>
            <a:miter lim="800000"/>
            <a:headEnd/>
            <a:tailEnd/>
          </a:ln>
        </p:spPr>
        <p:txBody>
          <a:bodyPr>
            <a:prstTxWarp prst="textNoShape">
              <a:avLst/>
            </a:prstTxWarp>
          </a:bodyPr>
          <a:lstStyle/>
          <a:p>
            <a:pPr marL="800100" lvl="1" indent="-342900">
              <a:spcBef>
                <a:spcPct val="40000"/>
              </a:spcBef>
              <a:buClr>
                <a:srgbClr val="BF9E12"/>
              </a:buClr>
              <a:buSzPct val="120000"/>
              <a:buFont typeface="Wingdings" charset="2"/>
              <a:buChar char="§"/>
            </a:pPr>
            <a:r>
              <a:rPr lang="en-US" sz="2600" dirty="0">
                <a:ea typeface="Arial" charset="0"/>
                <a:cs typeface="Arial" charset="0"/>
              </a:rPr>
              <a:t>Increasing all inputs 10% (multiplying each by 1.1) causes output to increase by 10%:</a:t>
            </a:r>
          </a:p>
        </p:txBody>
      </p:sp>
      <p:sp>
        <p:nvSpPr>
          <p:cNvPr id="82951" name="Text Box 7"/>
          <p:cNvSpPr txBox="1">
            <a:spLocks noChangeArrowheads="1"/>
          </p:cNvSpPr>
          <p:nvPr/>
        </p:nvSpPr>
        <p:spPr bwMode="auto">
          <a:xfrm>
            <a:off x="1166813" y="5695950"/>
            <a:ext cx="6565900" cy="539750"/>
          </a:xfrm>
          <a:prstGeom prst="rect">
            <a:avLst/>
          </a:prstGeom>
          <a:noFill/>
          <a:ln w="9525">
            <a:noFill/>
            <a:miter lim="800000"/>
            <a:headEnd/>
            <a:tailEnd/>
          </a:ln>
        </p:spPr>
        <p:txBody>
          <a:bodyPr>
            <a:prstTxWarp prst="textNoShape">
              <a:avLst/>
            </a:prstTxWarp>
            <a:spAutoFit/>
          </a:bodyPr>
          <a:lstStyle/>
          <a:p>
            <a:pPr algn="ctr">
              <a:lnSpc>
                <a:spcPct val="105000"/>
              </a:lnSpc>
              <a:spcBef>
                <a:spcPct val="40000"/>
              </a:spcBef>
              <a:buClr>
                <a:srgbClr val="00B85C"/>
              </a:buClr>
              <a:buSzPct val="120000"/>
              <a:buFont typeface="Wingdings" charset="2"/>
              <a:buNone/>
            </a:pPr>
            <a:r>
              <a:rPr lang="en-US" sz="2800">
                <a:ea typeface="Arial" charset="0"/>
                <a:cs typeface="Arial" charset="0"/>
              </a:rPr>
              <a:t>1.1</a:t>
            </a:r>
            <a:r>
              <a:rPr lang="en-US" sz="2800" b="1">
                <a:ea typeface="Arial" charset="0"/>
                <a:cs typeface="Arial" charset="0"/>
              </a:rPr>
              <a:t>Y</a:t>
            </a:r>
            <a:r>
              <a:rPr lang="en-US" sz="2800">
                <a:ea typeface="Arial" charset="0"/>
                <a:cs typeface="Arial" charset="0"/>
              </a:rPr>
              <a:t>  =  </a:t>
            </a:r>
            <a:r>
              <a:rPr lang="en-US" sz="2800" b="1">
                <a:ea typeface="Arial" charset="0"/>
                <a:cs typeface="Arial" charset="0"/>
              </a:rPr>
              <a:t>A</a:t>
            </a:r>
            <a:r>
              <a:rPr lang="en-US" sz="2800">
                <a:ea typeface="Arial" charset="0"/>
                <a:cs typeface="Arial" charset="0"/>
              </a:rPr>
              <a:t> </a:t>
            </a:r>
            <a:r>
              <a:rPr lang="en-US" sz="2800" b="1">
                <a:ea typeface="Arial" charset="0"/>
                <a:cs typeface="Arial" charset="0"/>
              </a:rPr>
              <a:t>F</a:t>
            </a:r>
            <a:r>
              <a:rPr lang="en-US" sz="2800">
                <a:ea typeface="Arial" charset="0"/>
                <a:cs typeface="Arial" charset="0"/>
              </a:rPr>
              <a:t>(1.1</a:t>
            </a:r>
            <a:r>
              <a:rPr lang="en-US" sz="2800" b="1">
                <a:ea typeface="Arial" charset="0"/>
                <a:cs typeface="Arial" charset="0"/>
              </a:rPr>
              <a:t>L</a:t>
            </a:r>
            <a:r>
              <a:rPr lang="en-US" sz="2800">
                <a:ea typeface="Arial" charset="0"/>
                <a:cs typeface="Arial" charset="0"/>
              </a:rPr>
              <a:t>, 1.1</a:t>
            </a:r>
            <a:r>
              <a:rPr lang="en-US" sz="2800" b="1">
                <a:ea typeface="Arial" charset="0"/>
                <a:cs typeface="Arial" charset="0"/>
              </a:rPr>
              <a:t>K</a:t>
            </a:r>
            <a:r>
              <a:rPr lang="en-US" sz="2800">
                <a:ea typeface="Arial" charset="0"/>
                <a:cs typeface="Arial" charset="0"/>
              </a:rPr>
              <a:t>, 1.1</a:t>
            </a:r>
            <a:r>
              <a:rPr lang="en-US" sz="2800" b="1">
                <a:ea typeface="Arial" charset="0"/>
                <a:cs typeface="Arial" charset="0"/>
              </a:rPr>
              <a:t>H</a:t>
            </a:r>
            <a:r>
              <a:rPr lang="en-US" sz="2800">
                <a:ea typeface="Arial" charset="0"/>
                <a:cs typeface="Arial" charset="0"/>
              </a:rPr>
              <a:t>, 1.1</a:t>
            </a:r>
            <a:r>
              <a:rPr lang="en-US" sz="2800" b="1">
                <a:ea typeface="Arial" charset="0"/>
                <a:cs typeface="Arial" charset="0"/>
              </a:rPr>
              <a:t>N</a:t>
            </a:r>
            <a:r>
              <a:rPr lang="en-US" sz="2800">
                <a:ea typeface="Arial" charset="0"/>
                <a:cs typeface="Arial" charset="0"/>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949"/>
                                        </p:tgtEl>
                                        <p:attrNameLst>
                                          <p:attrName>style.visibility</p:attrName>
                                        </p:attrNameLst>
                                      </p:cBhvr>
                                      <p:to>
                                        <p:strVal val="visible"/>
                                      </p:to>
                                    </p:set>
                                    <p:animEffect transition="in" filter="fade">
                                      <p:cBhvr>
                                        <p:cTn id="17" dur="500"/>
                                        <p:tgtEl>
                                          <p:spTgt spid="829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Effect transition="in" filter="wipe(left)">
                                      <p:cBhvr>
                                        <p:cTn id="22" dur="500"/>
                                        <p:tgtEl>
                                          <p:spTgt spid="829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2951"/>
                                        </p:tgtEl>
                                        <p:attrNameLst>
                                          <p:attrName>style.visibility</p:attrName>
                                        </p:attrNameLst>
                                      </p:cBhvr>
                                      <p:to>
                                        <p:strVal val="visible"/>
                                      </p:to>
                                    </p:set>
                                    <p:animEffect transition="in" filter="fade">
                                      <p:cBhvr>
                                        <p:cTn id="27" dur="500"/>
                                        <p:tgtEl>
                                          <p:spTgt spid="82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P spid="82949" grpId="0"/>
      <p:bldP spid="82950" grpId="0"/>
      <p:bldP spid="829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457200" y="230188"/>
            <a:ext cx="8229600" cy="649287"/>
          </a:xfrm>
        </p:spPr>
        <p:txBody>
          <a:bodyPr/>
          <a:lstStyle/>
          <a:p>
            <a:pPr eaLnBrk="1" hangingPunct="1"/>
            <a:r>
              <a:rPr lang="en-US" smtClean="0"/>
              <a:t>The Production Function</a:t>
            </a:r>
          </a:p>
        </p:txBody>
      </p:sp>
      <p:sp>
        <p:nvSpPr>
          <p:cNvPr id="124931" name="Rectangle 3"/>
          <p:cNvSpPr>
            <a:spLocks noGrp="1" noChangeArrowheads="1"/>
          </p:cNvSpPr>
          <p:nvPr>
            <p:ph type="body" idx="4294967295"/>
          </p:nvPr>
        </p:nvSpPr>
        <p:spPr>
          <a:xfrm>
            <a:off x="457200" y="1450975"/>
            <a:ext cx="8229600" cy="4913313"/>
          </a:xfrm>
        </p:spPr>
        <p:txBody>
          <a:bodyPr/>
          <a:lstStyle/>
          <a:p>
            <a:pPr eaLnBrk="1" hangingPunct="1">
              <a:lnSpc>
                <a:spcPct val="100000"/>
              </a:lnSpc>
            </a:pPr>
            <a:r>
              <a:rPr lang="en-US" sz="2700" dirty="0" smtClean="0"/>
              <a:t>If we multiply each input by 1/</a:t>
            </a:r>
            <a:r>
              <a:rPr lang="en-US" sz="2700" b="1" dirty="0" smtClean="0"/>
              <a:t>L</a:t>
            </a:r>
            <a:r>
              <a:rPr lang="en-US" sz="2700" dirty="0" smtClean="0"/>
              <a:t>, then output is multiplied by 1/</a:t>
            </a:r>
            <a:r>
              <a:rPr lang="en-US" sz="2700" b="1" dirty="0" smtClean="0"/>
              <a:t>L</a:t>
            </a:r>
            <a:r>
              <a:rPr lang="en-US" sz="2700" dirty="0" smtClean="0"/>
              <a:t>:  </a:t>
            </a:r>
          </a:p>
          <a:p>
            <a:pPr eaLnBrk="1" hangingPunct="1">
              <a:lnSpc>
                <a:spcPct val="100000"/>
              </a:lnSpc>
              <a:buFont typeface="Wingdings" charset="2"/>
              <a:buNone/>
            </a:pPr>
            <a:r>
              <a:rPr lang="en-US" sz="2700" b="1" dirty="0" smtClean="0"/>
              <a:t>		Y</a:t>
            </a:r>
            <a:r>
              <a:rPr lang="en-US" sz="2700" dirty="0" smtClean="0"/>
              <a:t>/</a:t>
            </a:r>
            <a:r>
              <a:rPr lang="en-US" sz="2700" b="1" dirty="0" smtClean="0"/>
              <a:t>L</a:t>
            </a:r>
            <a:r>
              <a:rPr lang="en-US" sz="2700" dirty="0" smtClean="0"/>
              <a:t>  =  </a:t>
            </a:r>
            <a:r>
              <a:rPr lang="en-US" sz="2700" b="1" dirty="0" smtClean="0"/>
              <a:t>A</a:t>
            </a:r>
            <a:r>
              <a:rPr lang="en-US" sz="2700" dirty="0" smtClean="0"/>
              <a:t> </a:t>
            </a:r>
            <a:r>
              <a:rPr lang="en-US" sz="2700" b="1" dirty="0" smtClean="0"/>
              <a:t>F</a:t>
            </a:r>
            <a:r>
              <a:rPr lang="en-US" sz="2700" dirty="0" smtClean="0"/>
              <a:t>(1, </a:t>
            </a:r>
            <a:r>
              <a:rPr lang="en-US" sz="2700" b="1" dirty="0" smtClean="0"/>
              <a:t>K</a:t>
            </a:r>
            <a:r>
              <a:rPr lang="en-US" sz="2700" dirty="0" smtClean="0"/>
              <a:t>/</a:t>
            </a:r>
            <a:r>
              <a:rPr lang="en-US" sz="2700" b="1" dirty="0" smtClean="0"/>
              <a:t>L</a:t>
            </a:r>
            <a:r>
              <a:rPr lang="en-US" sz="2700" dirty="0" smtClean="0"/>
              <a:t>, </a:t>
            </a:r>
            <a:r>
              <a:rPr lang="en-US" sz="2700" b="1" dirty="0" smtClean="0"/>
              <a:t>H</a:t>
            </a:r>
            <a:r>
              <a:rPr lang="en-US" sz="2700" dirty="0" smtClean="0"/>
              <a:t>/</a:t>
            </a:r>
            <a:r>
              <a:rPr lang="en-US" sz="2700" b="1" dirty="0" smtClean="0"/>
              <a:t>L</a:t>
            </a:r>
            <a:r>
              <a:rPr lang="en-US" sz="2700" dirty="0" smtClean="0"/>
              <a:t>, </a:t>
            </a:r>
            <a:r>
              <a:rPr lang="en-US" sz="2700" b="1" dirty="0" smtClean="0"/>
              <a:t>N</a:t>
            </a:r>
            <a:r>
              <a:rPr lang="en-US" sz="2700" dirty="0" smtClean="0"/>
              <a:t>/</a:t>
            </a:r>
            <a:r>
              <a:rPr lang="en-US" sz="2700" b="1" dirty="0" smtClean="0"/>
              <a:t>L</a:t>
            </a:r>
            <a:r>
              <a:rPr lang="en-US" sz="2700" dirty="0" smtClean="0"/>
              <a:t>)</a:t>
            </a:r>
          </a:p>
          <a:p>
            <a:pPr eaLnBrk="1" hangingPunct="1">
              <a:lnSpc>
                <a:spcPct val="100000"/>
              </a:lnSpc>
            </a:pPr>
            <a:r>
              <a:rPr lang="en-US" sz="2700" dirty="0" smtClean="0"/>
              <a:t>This equation shows that productivity (output per worker) depends on:</a:t>
            </a:r>
          </a:p>
          <a:p>
            <a:pPr lvl="1" eaLnBrk="1" hangingPunct="1"/>
            <a:r>
              <a:rPr lang="en-US" dirty="0" smtClean="0"/>
              <a:t>the level of technology (</a:t>
            </a:r>
            <a:r>
              <a:rPr lang="en-US" b="1" dirty="0" smtClean="0"/>
              <a:t>A</a:t>
            </a:r>
            <a:r>
              <a:rPr lang="en-US" dirty="0" smtClean="0"/>
              <a:t>).</a:t>
            </a:r>
          </a:p>
          <a:p>
            <a:pPr lvl="1" eaLnBrk="1" hangingPunct="1"/>
            <a:r>
              <a:rPr lang="en-US" dirty="0" smtClean="0"/>
              <a:t>physical capital per worker.</a:t>
            </a:r>
          </a:p>
          <a:p>
            <a:pPr lvl="1" eaLnBrk="1" hangingPunct="1"/>
            <a:r>
              <a:rPr lang="en-US" dirty="0" smtClean="0"/>
              <a:t>human capital per worker.</a:t>
            </a:r>
          </a:p>
          <a:p>
            <a:pPr lvl="1" eaLnBrk="1" hangingPunct="1"/>
            <a:r>
              <a:rPr lang="en-US" dirty="0" smtClean="0"/>
              <a:t>natural resources per worker.</a:t>
            </a:r>
            <a:endParaRPr lang="en-US" sz="2500" dirty="0" smtClean="0"/>
          </a:p>
        </p:txBody>
      </p:sp>
      <p:sp>
        <p:nvSpPr>
          <p:cNvPr id="40963" name="Text Box 4"/>
          <p:cNvSpPr txBox="1">
            <a:spLocks noChangeArrowheads="1"/>
          </p:cNvSpPr>
          <p:nvPr/>
        </p:nvSpPr>
        <p:spPr bwMode="auto">
          <a:xfrm>
            <a:off x="1162050" y="901700"/>
            <a:ext cx="6565900" cy="539750"/>
          </a:xfrm>
          <a:prstGeom prst="rect">
            <a:avLst/>
          </a:prstGeom>
          <a:noFill/>
          <a:ln w="9525">
            <a:noFill/>
            <a:miter lim="800000"/>
            <a:headEnd/>
            <a:tailEnd/>
          </a:ln>
        </p:spPr>
        <p:txBody>
          <a:bodyPr>
            <a:prstTxWarp prst="textNoShape">
              <a:avLst/>
            </a:prstTxWarp>
            <a:spAutoFit/>
          </a:bodyPr>
          <a:lstStyle/>
          <a:p>
            <a:pPr algn="ctr">
              <a:lnSpc>
                <a:spcPct val="105000"/>
              </a:lnSpc>
              <a:spcBef>
                <a:spcPct val="40000"/>
              </a:spcBef>
              <a:buClr>
                <a:srgbClr val="00B85C"/>
              </a:buClr>
              <a:buSzPct val="120000"/>
              <a:buFont typeface="Wingdings" charset="2"/>
              <a:buNone/>
            </a:pPr>
            <a:r>
              <a:rPr lang="en-US" sz="2800" b="1">
                <a:ea typeface="Arial" charset="0"/>
                <a:cs typeface="Arial" charset="0"/>
              </a:rPr>
              <a:t>Y</a:t>
            </a:r>
            <a:r>
              <a:rPr lang="en-US" sz="2800">
                <a:ea typeface="Arial" charset="0"/>
                <a:cs typeface="Arial" charset="0"/>
              </a:rPr>
              <a:t>  =  </a:t>
            </a:r>
            <a:r>
              <a:rPr lang="en-US" sz="2800" b="1">
                <a:ea typeface="Arial" charset="0"/>
                <a:cs typeface="Arial" charset="0"/>
              </a:rPr>
              <a:t>A</a:t>
            </a:r>
            <a:r>
              <a:rPr lang="en-US" sz="2800">
                <a:ea typeface="Arial" charset="0"/>
                <a:cs typeface="Arial" charset="0"/>
              </a:rPr>
              <a:t> </a:t>
            </a:r>
            <a:r>
              <a:rPr lang="en-US" sz="2800" b="1">
                <a:ea typeface="Arial" charset="0"/>
                <a:cs typeface="Arial" charset="0"/>
              </a:rPr>
              <a:t>F</a:t>
            </a:r>
            <a:r>
              <a:rPr lang="en-US" sz="2800">
                <a:ea typeface="Arial" charset="0"/>
                <a:cs typeface="Arial" charset="0"/>
              </a:rPr>
              <a:t>(</a:t>
            </a:r>
            <a:r>
              <a:rPr lang="en-US" sz="2800" b="1">
                <a:ea typeface="Arial" charset="0"/>
                <a:cs typeface="Arial" charset="0"/>
              </a:rPr>
              <a:t>L</a:t>
            </a:r>
            <a:r>
              <a:rPr lang="en-US" sz="2800">
                <a:ea typeface="Arial" charset="0"/>
                <a:cs typeface="Arial" charset="0"/>
              </a:rPr>
              <a:t>, </a:t>
            </a:r>
            <a:r>
              <a:rPr lang="en-US" sz="2800" b="1">
                <a:ea typeface="Arial" charset="0"/>
                <a:cs typeface="Arial" charset="0"/>
              </a:rPr>
              <a:t>K</a:t>
            </a:r>
            <a:r>
              <a:rPr lang="en-US" sz="2800">
                <a:ea typeface="Arial" charset="0"/>
                <a:cs typeface="Arial" charset="0"/>
              </a:rPr>
              <a:t>, </a:t>
            </a:r>
            <a:r>
              <a:rPr lang="en-US" sz="2800" b="1">
                <a:ea typeface="Arial" charset="0"/>
                <a:cs typeface="Arial" charset="0"/>
              </a:rPr>
              <a:t>H</a:t>
            </a:r>
            <a:r>
              <a:rPr lang="en-US" sz="2800">
                <a:ea typeface="Arial" charset="0"/>
                <a:cs typeface="Arial" charset="0"/>
              </a:rPr>
              <a:t>, </a:t>
            </a:r>
            <a:r>
              <a:rPr lang="en-US" sz="2800" b="1">
                <a:ea typeface="Arial" charset="0"/>
                <a:cs typeface="Arial" charset="0"/>
              </a:rPr>
              <a:t>N</a:t>
            </a:r>
            <a:r>
              <a:rPr lang="en-US" sz="2800">
                <a:ea typeface="Arial" charset="0"/>
                <a:cs typeface="Arial" charset="0"/>
              </a:rPr>
              <a:t>)</a:t>
            </a:r>
            <a:endParaRPr lang="en-US" sz="1800">
              <a:ea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wipe(left)">
                                      <p:cBhvr>
                                        <p:cTn id="7" dur="500"/>
                                        <p:tgtEl>
                                          <p:spTgt spid="1249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Effect transition="in" filter="wipe(left)">
                                      <p:cBhvr>
                                        <p:cTn id="12" dur="500"/>
                                        <p:tgtEl>
                                          <p:spTgt spid="1249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1">
                                            <p:txEl>
                                              <p:pRg st="2" end="2"/>
                                            </p:txEl>
                                          </p:spTgt>
                                        </p:tgtEl>
                                        <p:attrNameLst>
                                          <p:attrName>style.visibility</p:attrName>
                                        </p:attrNameLst>
                                      </p:cBhvr>
                                      <p:to>
                                        <p:strVal val="visible"/>
                                      </p:to>
                                    </p:set>
                                    <p:animEffect transition="in" filter="wipe(left)">
                                      <p:cBhvr>
                                        <p:cTn id="17" dur="500"/>
                                        <p:tgtEl>
                                          <p:spTgt spid="12493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24931">
                                            <p:txEl>
                                              <p:pRg st="3" end="3"/>
                                            </p:txEl>
                                          </p:spTgt>
                                        </p:tgtEl>
                                        <p:attrNameLst>
                                          <p:attrName>style.visibility</p:attrName>
                                        </p:attrNameLst>
                                      </p:cBhvr>
                                      <p:to>
                                        <p:strVal val="visible"/>
                                      </p:to>
                                    </p:set>
                                    <p:animEffect transition="in" filter="wipe(left)">
                                      <p:cBhvr>
                                        <p:cTn id="20" dur="500"/>
                                        <p:tgtEl>
                                          <p:spTgt spid="12493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24931">
                                            <p:txEl>
                                              <p:pRg st="4" end="4"/>
                                            </p:txEl>
                                          </p:spTgt>
                                        </p:tgtEl>
                                        <p:attrNameLst>
                                          <p:attrName>style.visibility</p:attrName>
                                        </p:attrNameLst>
                                      </p:cBhvr>
                                      <p:to>
                                        <p:strVal val="visible"/>
                                      </p:to>
                                    </p:set>
                                    <p:animEffect transition="in" filter="wipe(left)">
                                      <p:cBhvr>
                                        <p:cTn id="23" dur="500"/>
                                        <p:tgtEl>
                                          <p:spTgt spid="124931">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4931">
                                            <p:txEl>
                                              <p:pRg st="5" end="5"/>
                                            </p:txEl>
                                          </p:spTgt>
                                        </p:tgtEl>
                                        <p:attrNameLst>
                                          <p:attrName>style.visibility</p:attrName>
                                        </p:attrNameLst>
                                      </p:cBhvr>
                                      <p:to>
                                        <p:strVal val="visible"/>
                                      </p:to>
                                    </p:set>
                                    <p:animEffect transition="in" filter="wipe(left)">
                                      <p:cBhvr>
                                        <p:cTn id="26" dur="500"/>
                                        <p:tgtEl>
                                          <p:spTgt spid="124931">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4931">
                                            <p:txEl>
                                              <p:pRg st="6" end="6"/>
                                            </p:txEl>
                                          </p:spTgt>
                                        </p:tgtEl>
                                        <p:attrNameLst>
                                          <p:attrName>style.visibility</p:attrName>
                                        </p:attrNameLst>
                                      </p:cBhvr>
                                      <p:to>
                                        <p:strVal val="visible"/>
                                      </p:to>
                                    </p:set>
                                    <p:animEffect transition="in" filter="wipe(left)">
                                      <p:cBhvr>
                                        <p:cTn id="29" dur="500"/>
                                        <p:tgtEl>
                                          <p:spTgt spid="1249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301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Discussion Question</a:t>
            </a:r>
          </a:p>
        </p:txBody>
      </p:sp>
      <p:sp>
        <p:nvSpPr>
          <p:cNvPr id="43012" name="Content Placeholder 2"/>
          <p:cNvSpPr>
            <a:spLocks noGrp="1"/>
          </p:cNvSpPr>
          <p:nvPr>
            <p:ph idx="1"/>
          </p:nvPr>
        </p:nvSpPr>
        <p:spPr>
          <a:xfrm>
            <a:off x="457200" y="1371600"/>
            <a:ext cx="8382000" cy="5105400"/>
          </a:xfrm>
        </p:spPr>
        <p:txBody>
          <a:bodyPr/>
          <a:lstStyle/>
          <a:p>
            <a:pPr marL="0" indent="0" eaLnBrk="1" hangingPunct="1">
              <a:lnSpc>
                <a:spcPct val="95000"/>
              </a:lnSpc>
              <a:buSzPct val="115000"/>
              <a:buFont typeface="Wingdings" charset="2"/>
              <a:buNone/>
            </a:pPr>
            <a:r>
              <a:rPr lang="en-US" sz="2700" dirty="0">
                <a:latin typeface="Arial" charset="0"/>
                <a:ea typeface="Arial" charset="0"/>
                <a:cs typeface="Arial" charset="0"/>
              </a:rPr>
              <a:t>Which of the following policies do you think would </a:t>
            </a:r>
            <a:br>
              <a:rPr lang="en-US" sz="2700" dirty="0">
                <a:latin typeface="Arial" charset="0"/>
                <a:ea typeface="Arial" charset="0"/>
                <a:cs typeface="Arial" charset="0"/>
              </a:rPr>
            </a:br>
            <a:r>
              <a:rPr lang="en-US" sz="2700" dirty="0">
                <a:latin typeface="Arial" charset="0"/>
                <a:ea typeface="Arial" charset="0"/>
                <a:cs typeface="Arial" charset="0"/>
              </a:rPr>
              <a:t>be most effective at boosting growth and living standards in a poor country over the long run?</a:t>
            </a:r>
          </a:p>
          <a:p>
            <a:pPr marL="628650" lvl="1" indent="-455613" eaLnBrk="1" hangingPunct="1">
              <a:lnSpc>
                <a:spcPct val="95000"/>
              </a:lnSpc>
              <a:spcBef>
                <a:spcPct val="25000"/>
              </a:spcBef>
              <a:buSzPct val="115000"/>
              <a:buFont typeface="Wingdings" charset="2"/>
              <a:buNone/>
            </a:pPr>
            <a:r>
              <a:rPr lang="en-US" sz="2600" b="1" dirty="0">
                <a:solidFill>
                  <a:srgbClr val="C00000"/>
                </a:solidFill>
                <a:latin typeface="Arial" charset="0"/>
                <a:ea typeface="Arial" charset="0"/>
                <a:cs typeface="Arial" charset="0"/>
              </a:rPr>
              <a:t>a.</a:t>
            </a:r>
            <a:r>
              <a:rPr lang="en-US" sz="2600" b="1" dirty="0">
                <a:solidFill>
                  <a:srgbClr val="339966"/>
                </a:solidFill>
                <a:latin typeface="Arial" charset="0"/>
                <a:ea typeface="Arial" charset="0"/>
                <a:cs typeface="Arial" charset="0"/>
              </a:rPr>
              <a:t>	</a:t>
            </a:r>
            <a:r>
              <a:rPr lang="en-US" dirty="0">
                <a:latin typeface="Arial" charset="0"/>
                <a:ea typeface="Arial" charset="0"/>
                <a:cs typeface="Arial" charset="0"/>
              </a:rPr>
              <a:t>Offer tax incentives for investment by local </a:t>
            </a:r>
            <a:r>
              <a:rPr lang="en-US" dirty="0" smtClean="0">
                <a:latin typeface="Arial" charset="0"/>
                <a:ea typeface="Arial" charset="0"/>
                <a:cs typeface="Arial" charset="0"/>
              </a:rPr>
              <a:t>firms.</a:t>
            </a:r>
          </a:p>
          <a:p>
            <a:pPr marL="628650" lvl="1" indent="-455613" eaLnBrk="1" hangingPunct="1">
              <a:lnSpc>
                <a:spcPct val="95000"/>
              </a:lnSpc>
              <a:spcBef>
                <a:spcPct val="25000"/>
              </a:spcBef>
              <a:buSzPct val="115000"/>
              <a:buFont typeface="Wingdings" charset="2"/>
              <a:buNone/>
            </a:pPr>
            <a:r>
              <a:rPr lang="en-US" sz="2600" b="1" dirty="0" err="1">
                <a:solidFill>
                  <a:srgbClr val="C00000"/>
                </a:solidFill>
                <a:latin typeface="Arial" charset="0"/>
                <a:ea typeface="Arial" charset="0"/>
                <a:cs typeface="Arial" charset="0"/>
              </a:rPr>
              <a:t>b</a:t>
            </a:r>
            <a:r>
              <a:rPr lang="en-US" sz="2600" b="1" dirty="0">
                <a:solidFill>
                  <a:srgbClr val="C00000"/>
                </a:solidFill>
                <a:latin typeface="Arial" charset="0"/>
                <a:ea typeface="Arial" charset="0"/>
                <a:cs typeface="Arial" charset="0"/>
              </a:rPr>
              <a:t>.</a:t>
            </a:r>
            <a:r>
              <a:rPr lang="en-US" sz="2600" b="1" dirty="0" smtClean="0">
                <a:solidFill>
                  <a:srgbClr val="339966"/>
                </a:solidFill>
                <a:latin typeface="Arial" charset="0"/>
                <a:ea typeface="Arial" charset="0"/>
                <a:cs typeface="Arial" charset="0"/>
              </a:rPr>
              <a:t>	</a:t>
            </a:r>
            <a:r>
              <a:rPr lang="en-US" dirty="0" smtClean="0">
                <a:latin typeface="Arial" charset="0"/>
                <a:ea typeface="Arial" charset="0"/>
                <a:cs typeface="Arial" charset="0"/>
              </a:rPr>
              <a:t>Offer tax incentives for investment  by </a:t>
            </a:r>
            <a:r>
              <a:rPr lang="en-US" dirty="0">
                <a:latin typeface="Arial" charset="0"/>
                <a:ea typeface="Arial" charset="0"/>
                <a:cs typeface="Arial" charset="0"/>
              </a:rPr>
              <a:t>foreign </a:t>
            </a:r>
            <a:r>
              <a:rPr lang="en-US" dirty="0" smtClean="0">
                <a:latin typeface="Arial" charset="0"/>
                <a:ea typeface="Arial" charset="0"/>
                <a:cs typeface="Arial" charset="0"/>
              </a:rPr>
              <a:t>firms.</a:t>
            </a:r>
          </a:p>
          <a:p>
            <a:pPr marL="628650" lvl="1" indent="-455613" eaLnBrk="1" hangingPunct="1">
              <a:lnSpc>
                <a:spcPct val="95000"/>
              </a:lnSpc>
              <a:spcBef>
                <a:spcPct val="25000"/>
              </a:spcBef>
              <a:buSzPct val="115000"/>
              <a:buFont typeface="Wingdings" charset="2"/>
              <a:buNone/>
            </a:pPr>
            <a:r>
              <a:rPr lang="en-US" sz="2600" b="1" dirty="0" err="1">
                <a:solidFill>
                  <a:srgbClr val="C00000"/>
                </a:solidFill>
                <a:latin typeface="Arial" charset="0"/>
                <a:ea typeface="Arial" charset="0"/>
                <a:cs typeface="Arial" charset="0"/>
              </a:rPr>
              <a:t>c</a:t>
            </a:r>
            <a:r>
              <a:rPr lang="en-US" sz="2600" b="1" dirty="0">
                <a:solidFill>
                  <a:srgbClr val="C00000"/>
                </a:solidFill>
                <a:latin typeface="Arial" charset="0"/>
                <a:ea typeface="Arial" charset="0"/>
                <a:cs typeface="Arial" charset="0"/>
              </a:rPr>
              <a:t>.</a:t>
            </a:r>
            <a:r>
              <a:rPr lang="en-US" sz="2600" b="1" dirty="0">
                <a:solidFill>
                  <a:srgbClr val="339966"/>
                </a:solidFill>
                <a:latin typeface="Arial" charset="0"/>
                <a:ea typeface="Arial" charset="0"/>
                <a:cs typeface="Arial" charset="0"/>
              </a:rPr>
              <a:t>	</a:t>
            </a:r>
            <a:r>
              <a:rPr lang="en-US" dirty="0">
                <a:latin typeface="Arial" charset="0"/>
                <a:ea typeface="Arial" charset="0"/>
                <a:cs typeface="Arial" charset="0"/>
              </a:rPr>
              <a:t>Give cash payments for good school </a:t>
            </a:r>
            <a:r>
              <a:rPr lang="en-US" dirty="0" smtClean="0">
                <a:latin typeface="Arial" charset="0"/>
                <a:ea typeface="Arial" charset="0"/>
                <a:cs typeface="Arial" charset="0"/>
              </a:rPr>
              <a:t>attendance.</a:t>
            </a:r>
          </a:p>
          <a:p>
            <a:pPr marL="628650" lvl="1" indent="-455613" eaLnBrk="1" hangingPunct="1">
              <a:lnSpc>
                <a:spcPct val="95000"/>
              </a:lnSpc>
              <a:spcBef>
                <a:spcPct val="25000"/>
              </a:spcBef>
              <a:buSzPct val="115000"/>
              <a:buFont typeface="Wingdings" charset="2"/>
              <a:buNone/>
            </a:pPr>
            <a:r>
              <a:rPr lang="en-US" sz="2600" b="1" dirty="0" err="1">
                <a:solidFill>
                  <a:srgbClr val="C00000"/>
                </a:solidFill>
                <a:latin typeface="Arial" charset="0"/>
                <a:ea typeface="Arial" charset="0"/>
                <a:cs typeface="Arial" charset="0"/>
              </a:rPr>
              <a:t>d</a:t>
            </a:r>
            <a:r>
              <a:rPr lang="en-US" sz="2600" b="1" dirty="0">
                <a:solidFill>
                  <a:srgbClr val="C00000"/>
                </a:solidFill>
                <a:latin typeface="Arial" charset="0"/>
                <a:ea typeface="Arial" charset="0"/>
                <a:cs typeface="Arial" charset="0"/>
              </a:rPr>
              <a:t>.</a:t>
            </a:r>
            <a:r>
              <a:rPr lang="en-US" sz="2600" b="1" dirty="0">
                <a:solidFill>
                  <a:srgbClr val="339966"/>
                </a:solidFill>
                <a:latin typeface="Arial" charset="0"/>
                <a:ea typeface="Arial" charset="0"/>
                <a:cs typeface="Arial" charset="0"/>
              </a:rPr>
              <a:t>	</a:t>
            </a:r>
            <a:r>
              <a:rPr lang="en-US" dirty="0">
                <a:latin typeface="Arial" charset="0"/>
                <a:ea typeface="Arial" charset="0"/>
                <a:cs typeface="Arial" charset="0"/>
              </a:rPr>
              <a:t>Crack down on</a:t>
            </a:r>
            <a:r>
              <a:rPr lang="en-US" dirty="0" smtClean="0">
                <a:latin typeface="Arial" charset="0"/>
                <a:ea typeface="Arial" charset="0"/>
                <a:cs typeface="Arial" charset="0"/>
              </a:rPr>
              <a:t> government corruption.</a:t>
            </a:r>
          </a:p>
          <a:p>
            <a:pPr marL="628650" lvl="1" indent="-455613" eaLnBrk="1" hangingPunct="1">
              <a:lnSpc>
                <a:spcPct val="95000"/>
              </a:lnSpc>
              <a:spcBef>
                <a:spcPct val="25000"/>
              </a:spcBef>
              <a:buSzPct val="115000"/>
              <a:buFont typeface="Wingdings" charset="2"/>
              <a:buNone/>
            </a:pPr>
            <a:r>
              <a:rPr lang="en-US" sz="2600" b="1" dirty="0" err="1">
                <a:solidFill>
                  <a:srgbClr val="C00000"/>
                </a:solidFill>
                <a:latin typeface="Arial" charset="0"/>
                <a:ea typeface="Arial" charset="0"/>
                <a:cs typeface="Arial" charset="0"/>
              </a:rPr>
              <a:t>e</a:t>
            </a:r>
            <a:r>
              <a:rPr lang="en-US" sz="2600" b="1" dirty="0">
                <a:solidFill>
                  <a:srgbClr val="C00000"/>
                </a:solidFill>
                <a:latin typeface="Arial" charset="0"/>
                <a:ea typeface="Arial" charset="0"/>
                <a:cs typeface="Arial" charset="0"/>
              </a:rPr>
              <a:t>.</a:t>
            </a:r>
            <a:r>
              <a:rPr lang="en-US" sz="2600" b="1" dirty="0">
                <a:solidFill>
                  <a:srgbClr val="339966"/>
                </a:solidFill>
                <a:latin typeface="Arial" charset="0"/>
                <a:ea typeface="Arial" charset="0"/>
                <a:cs typeface="Arial" charset="0"/>
              </a:rPr>
              <a:t>	</a:t>
            </a:r>
            <a:r>
              <a:rPr lang="en-US" dirty="0">
                <a:latin typeface="Arial" charset="0"/>
                <a:ea typeface="Arial" charset="0"/>
                <a:cs typeface="Arial" charset="0"/>
              </a:rPr>
              <a:t>Restrict imports to protect domestic </a:t>
            </a:r>
            <a:r>
              <a:rPr lang="en-US" dirty="0" smtClean="0">
                <a:latin typeface="Arial" charset="0"/>
                <a:ea typeface="Arial" charset="0"/>
                <a:cs typeface="Arial" charset="0"/>
              </a:rPr>
              <a:t>industries.</a:t>
            </a:r>
          </a:p>
          <a:p>
            <a:pPr marL="628650" lvl="1" indent="-455613" eaLnBrk="1" hangingPunct="1">
              <a:lnSpc>
                <a:spcPct val="95000"/>
              </a:lnSpc>
              <a:spcBef>
                <a:spcPct val="25000"/>
              </a:spcBef>
              <a:buSzPct val="115000"/>
              <a:buFont typeface="Wingdings" charset="2"/>
              <a:buNone/>
            </a:pPr>
            <a:r>
              <a:rPr lang="en-US" sz="2600" b="1" dirty="0" err="1">
                <a:solidFill>
                  <a:srgbClr val="C00000"/>
                </a:solidFill>
                <a:latin typeface="Arial" charset="0"/>
                <a:ea typeface="Arial" charset="0"/>
                <a:cs typeface="Arial" charset="0"/>
              </a:rPr>
              <a:t>f</a:t>
            </a:r>
            <a:r>
              <a:rPr lang="en-US" sz="2600" b="1" dirty="0">
                <a:solidFill>
                  <a:srgbClr val="C00000"/>
                </a:solidFill>
                <a:latin typeface="Arial" charset="0"/>
                <a:ea typeface="Arial" charset="0"/>
                <a:cs typeface="Arial" charset="0"/>
              </a:rPr>
              <a:t>.</a:t>
            </a:r>
            <a:r>
              <a:rPr lang="en-US" sz="2600" b="1" dirty="0">
                <a:solidFill>
                  <a:srgbClr val="339966"/>
                </a:solidFill>
                <a:latin typeface="Arial" charset="0"/>
                <a:ea typeface="Arial" charset="0"/>
                <a:cs typeface="Arial" charset="0"/>
              </a:rPr>
              <a:t>	</a:t>
            </a:r>
            <a:r>
              <a:rPr lang="en-US" dirty="0">
                <a:latin typeface="Arial" charset="0"/>
                <a:ea typeface="Arial" charset="0"/>
                <a:cs typeface="Arial" charset="0"/>
              </a:rPr>
              <a:t>Allow free </a:t>
            </a:r>
            <a:r>
              <a:rPr lang="en-US" dirty="0" smtClean="0">
                <a:latin typeface="Arial" charset="0"/>
                <a:ea typeface="Arial" charset="0"/>
                <a:cs typeface="Arial" charset="0"/>
              </a:rPr>
              <a:t>trade.</a:t>
            </a:r>
          </a:p>
          <a:p>
            <a:pPr marL="628650" lvl="1" indent="-455613" eaLnBrk="1" hangingPunct="1">
              <a:lnSpc>
                <a:spcPct val="95000"/>
              </a:lnSpc>
              <a:spcBef>
                <a:spcPct val="25000"/>
              </a:spcBef>
              <a:buSzPct val="115000"/>
              <a:buFont typeface="Wingdings" charset="2"/>
              <a:buNone/>
            </a:pPr>
            <a:endParaRPr lang="en-US" dirty="0">
              <a:latin typeface="Arial" charset="0"/>
              <a:ea typeface="Arial" charset="0"/>
              <a:cs typeface="Arial" charset="0"/>
            </a:endParaRPr>
          </a:p>
        </p:txBody>
      </p:sp>
      <p:sp>
        <p:nvSpPr>
          <p:cNvPr id="43013"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dirty="0" smtClean="0">
                <a:solidFill>
                  <a:srgbClr val="6C45BB"/>
                </a:solidFill>
                <a:latin typeface="Arial" charset="0"/>
                <a:ea typeface="Arial" charset="0"/>
                <a:cs typeface="Arial" charset="0"/>
              </a:rPr>
              <a:t>In this chapter, look for the answers to these questions:</a:t>
            </a:r>
          </a:p>
        </p:txBody>
      </p:sp>
      <p:sp>
        <p:nvSpPr>
          <p:cNvPr id="8195"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a:latin typeface="Arial" charset="0"/>
                <a:cs typeface="ＭＳ Ｐゴシック" charset="-128"/>
              </a:rPr>
              <a:t>What are the facts about living standards and growth rates around the world?</a:t>
            </a:r>
          </a:p>
          <a:p>
            <a:pPr marL="285750" indent="-285750" eaLnBrk="1" hangingPunct="1">
              <a:buClr>
                <a:srgbClr val="6C45BB"/>
              </a:buClr>
              <a:buSzPct val="120000"/>
              <a:buFont typeface="Arial" charset="0"/>
              <a:buChar char="•"/>
            </a:pPr>
            <a:r>
              <a:rPr lang="en-US">
                <a:latin typeface="Arial" charset="0"/>
                <a:cs typeface="ＭＳ Ｐゴシック" charset="-128"/>
              </a:rPr>
              <a:t>Why does productivity matter for living standards?</a:t>
            </a:r>
          </a:p>
          <a:p>
            <a:pPr marL="285750" indent="-285750" eaLnBrk="1" hangingPunct="1">
              <a:buClr>
                <a:srgbClr val="6C45BB"/>
              </a:buClr>
              <a:buSzPct val="120000"/>
              <a:buFont typeface="Arial" charset="0"/>
              <a:buChar char="•"/>
            </a:pPr>
            <a:r>
              <a:rPr lang="en-US">
                <a:latin typeface="Arial" charset="0"/>
                <a:cs typeface="ＭＳ Ｐゴシック" charset="-128"/>
              </a:rPr>
              <a:t>What determines productivity and its growth rate?  </a:t>
            </a:r>
          </a:p>
          <a:p>
            <a:pPr marL="285750" indent="-285750" eaLnBrk="1" hangingPunct="1">
              <a:buClr>
                <a:srgbClr val="6C45BB"/>
              </a:buClr>
              <a:buSzPct val="120000"/>
              <a:buFont typeface="Arial" charset="0"/>
              <a:buChar char="•"/>
            </a:pPr>
            <a:r>
              <a:rPr lang="en-US">
                <a:latin typeface="Arial" charset="0"/>
                <a:cs typeface="ＭＳ Ｐゴシック" charset="-128"/>
              </a:rPr>
              <a:t>How can public policy affect growth and living standards?</a:t>
            </a:r>
            <a:endParaRPr lang="en-US" smtClean="0">
              <a:latin typeface="Arial" charset="0"/>
              <a:cs typeface="ＭＳ Ｐゴシック" charset="-128"/>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0" y="307975"/>
            <a:ext cx="9144000" cy="969963"/>
          </a:xfrm>
        </p:spPr>
        <p:txBody>
          <a:bodyPr rtlCol="0">
            <a:normAutofit fontScale="90000"/>
          </a:bodyPr>
          <a:lstStyle/>
          <a:p>
            <a:pPr algn="ctr" eaLnBrk="1" fontAlgn="auto" hangingPunct="1">
              <a:lnSpc>
                <a:spcPct val="110000"/>
              </a:lnSpc>
              <a:spcAft>
                <a:spcPts val="0"/>
              </a:spcAft>
              <a:defRPr/>
            </a:pPr>
            <a:r>
              <a:rPr lang="en-US" sz="3600" dirty="0" smtClean="0"/>
              <a:t>ECONOMIC GROWTH </a:t>
            </a:r>
            <a:br>
              <a:rPr lang="en-US" sz="3600" dirty="0" smtClean="0"/>
            </a:br>
            <a:r>
              <a:rPr lang="en-US" sz="3600" dirty="0" smtClean="0"/>
              <a:t>AND PUBLIC POLICY</a:t>
            </a:r>
          </a:p>
        </p:txBody>
      </p:sp>
      <p:sp>
        <p:nvSpPr>
          <p:cNvPr id="134148" name="Rectangle 4"/>
          <p:cNvSpPr>
            <a:spLocks noChangeArrowheads="1"/>
          </p:cNvSpPr>
          <p:nvPr/>
        </p:nvSpPr>
        <p:spPr bwMode="auto">
          <a:xfrm>
            <a:off x="1460500" y="2209800"/>
            <a:ext cx="6167438" cy="1862138"/>
          </a:xfrm>
          <a:prstGeom prst="rect">
            <a:avLst/>
          </a:prstGeom>
          <a:solidFill>
            <a:srgbClr val="FFCCCC"/>
          </a:solidFill>
          <a:ln w="9525">
            <a:noFill/>
            <a:miter lim="800000"/>
            <a:headEnd/>
            <a:tailEnd/>
          </a:ln>
          <a:effectLst>
            <a:outerShdw blurRad="50800" dist="76200" dir="2700000" algn="tl" rotWithShape="0">
              <a:prstClr val="black">
                <a:alpha val="40000"/>
              </a:prstClr>
            </a:outerShdw>
          </a:effectLst>
        </p:spPr>
        <p:txBody>
          <a:bodyPr lIns="137160" tIns="91440" rIns="137160" bIns="91440" anchor="ctr"/>
          <a:lstStyle/>
          <a:p>
            <a:pPr fontAlgn="auto">
              <a:lnSpc>
                <a:spcPct val="110000"/>
              </a:lnSpc>
              <a:spcBef>
                <a:spcPct val="45000"/>
              </a:spcBef>
              <a:spcAft>
                <a:spcPts val="0"/>
              </a:spcAft>
              <a:buClr>
                <a:srgbClr val="00B85C"/>
              </a:buClr>
              <a:buSzPct val="120000"/>
              <a:buFont typeface="Wingdings" pitchFamily="2" charset="2"/>
              <a:buNone/>
              <a:defRPr/>
            </a:pPr>
            <a:r>
              <a:rPr lang="en-US" sz="3000" dirty="0">
                <a:solidFill>
                  <a:srgbClr val="000000"/>
                </a:solidFill>
                <a:latin typeface="+mn-lt"/>
                <a:ea typeface="+mn-ea"/>
                <a:cs typeface="Arial" charset="0"/>
              </a:rPr>
              <a:t>Next, we look at the ways</a:t>
            </a:r>
            <a:r>
              <a:rPr lang="en-US" sz="3000" dirty="0" smtClean="0">
                <a:solidFill>
                  <a:srgbClr val="000000"/>
                </a:solidFill>
                <a:latin typeface="+mn-lt"/>
                <a:ea typeface="+mn-ea"/>
                <a:cs typeface="Arial" charset="0"/>
              </a:rPr>
              <a:t> public </a:t>
            </a:r>
            <a:r>
              <a:rPr lang="en-US" sz="3000" dirty="0">
                <a:solidFill>
                  <a:srgbClr val="000000"/>
                </a:solidFill>
                <a:latin typeface="+mn-lt"/>
                <a:ea typeface="+mn-ea"/>
                <a:cs typeface="Arial" charset="0"/>
              </a:rPr>
              <a:t>policy can affect</a:t>
            </a:r>
            <a:r>
              <a:rPr lang="en-US" sz="3000" dirty="0" smtClean="0">
                <a:solidFill>
                  <a:srgbClr val="000000"/>
                </a:solidFill>
                <a:latin typeface="+mn-lt"/>
                <a:ea typeface="+mn-ea"/>
                <a:cs typeface="Arial" charset="0"/>
              </a:rPr>
              <a:t> long</a:t>
            </a:r>
            <a:r>
              <a:rPr lang="en-US" sz="3000" dirty="0">
                <a:solidFill>
                  <a:srgbClr val="000000"/>
                </a:solidFill>
                <a:latin typeface="+mn-lt"/>
                <a:ea typeface="+mn-ea"/>
                <a:cs typeface="Arial" charset="0"/>
              </a:rPr>
              <a:t>-run growth in productivity</a:t>
            </a:r>
            <a:r>
              <a:rPr lang="en-US" sz="3000" dirty="0" smtClean="0">
                <a:solidFill>
                  <a:srgbClr val="000000"/>
                </a:solidFill>
                <a:latin typeface="+mn-lt"/>
                <a:ea typeface="+mn-ea"/>
                <a:cs typeface="Arial" charset="0"/>
              </a:rPr>
              <a:t> and </a:t>
            </a:r>
            <a:r>
              <a:rPr lang="en-US" sz="3000" dirty="0">
                <a:solidFill>
                  <a:srgbClr val="000000"/>
                </a:solidFill>
                <a:latin typeface="+mn-lt"/>
                <a:ea typeface="+mn-ea"/>
                <a:cs typeface="Arial" charset="0"/>
              </a:rPr>
              <a:t>living standards.</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Saving and Investment</a:t>
            </a:r>
          </a:p>
        </p:txBody>
      </p:sp>
      <p:sp>
        <p:nvSpPr>
          <p:cNvPr id="27653" name="Rectangle 3"/>
          <p:cNvSpPr>
            <a:spLocks noGrp="1" noChangeArrowheads="1"/>
          </p:cNvSpPr>
          <p:nvPr>
            <p:ph idx="1"/>
          </p:nvPr>
        </p:nvSpPr>
        <p:spPr>
          <a:xfrm>
            <a:off x="457200" y="1219200"/>
            <a:ext cx="8229600" cy="5334000"/>
          </a:xfrm>
        </p:spPr>
        <p:txBody>
          <a:bodyPr/>
          <a:lstStyle/>
          <a:p>
            <a:pPr eaLnBrk="1" hangingPunct="1">
              <a:spcBef>
                <a:spcPct val="50000"/>
              </a:spcBef>
              <a:buFont typeface="Wingdings" charset="2"/>
              <a:buChar char="§"/>
            </a:pPr>
            <a:r>
              <a:rPr lang="en-US" smtClean="0">
                <a:latin typeface="Arial" charset="0"/>
                <a:cs typeface="ＭＳ Ｐゴシック" charset="-128"/>
              </a:rPr>
              <a:t>We can boost productivity by increasing </a:t>
            </a:r>
            <a:r>
              <a:rPr lang="en-US" b="1" smtClean="0">
                <a:latin typeface="Arial" charset="0"/>
                <a:cs typeface="ＭＳ Ｐゴシック" charset="-128"/>
              </a:rPr>
              <a:t>K</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which requires investment. </a:t>
            </a:r>
          </a:p>
          <a:p>
            <a:pPr eaLnBrk="1" hangingPunct="1">
              <a:spcBef>
                <a:spcPct val="50000"/>
              </a:spcBef>
              <a:buFont typeface="Wingdings" charset="2"/>
              <a:buChar char="§"/>
            </a:pPr>
            <a:r>
              <a:rPr lang="en-US" smtClean="0">
                <a:latin typeface="Arial" charset="0"/>
                <a:cs typeface="ＭＳ Ｐゴシック" charset="-128"/>
              </a:rPr>
              <a:t>Since resources scarce, producing more capital requires producing fewer consumption goods.  </a:t>
            </a:r>
          </a:p>
          <a:p>
            <a:pPr eaLnBrk="1" hangingPunct="1">
              <a:spcBef>
                <a:spcPct val="50000"/>
              </a:spcBef>
              <a:buFont typeface="Wingdings" charset="2"/>
              <a:buChar char="§"/>
            </a:pPr>
            <a:r>
              <a:rPr lang="en-US" smtClean="0">
                <a:latin typeface="Arial" charset="0"/>
                <a:cs typeface="ＭＳ Ｐゴシック" charset="-128"/>
              </a:rPr>
              <a:t>Reducing consumption = increasing saving.  </a:t>
            </a:r>
            <a:br>
              <a:rPr lang="en-US" smtClean="0">
                <a:latin typeface="Arial" charset="0"/>
                <a:cs typeface="ＭＳ Ｐゴシック" charset="-128"/>
              </a:rPr>
            </a:br>
            <a:r>
              <a:rPr lang="en-US" smtClean="0">
                <a:latin typeface="Arial" charset="0"/>
                <a:cs typeface="ＭＳ Ｐゴシック" charset="-128"/>
              </a:rPr>
              <a:t>This extra saving funds the production of investment goods. </a:t>
            </a:r>
            <a:br>
              <a:rPr lang="en-US" smtClean="0">
                <a:latin typeface="Arial" charset="0"/>
                <a:cs typeface="ＭＳ Ｐゴシック" charset="-128"/>
              </a:rPr>
            </a:br>
            <a:r>
              <a:rPr lang="en-US" smtClean="0">
                <a:latin typeface="Arial" charset="0"/>
                <a:cs typeface="ＭＳ Ｐゴシック" charset="-128"/>
              </a:rPr>
              <a:t>   </a:t>
            </a:r>
            <a:r>
              <a:rPr lang="en-US" sz="2500" i="1" smtClean="0">
                <a:latin typeface="Arial" charset="0"/>
                <a:cs typeface="ＭＳ Ｐゴシック" charset="-128"/>
              </a:rPr>
              <a:t>(More details in the next chapter.)</a:t>
            </a:r>
          </a:p>
          <a:p>
            <a:pPr eaLnBrk="1" hangingPunct="1">
              <a:spcBef>
                <a:spcPct val="50000"/>
              </a:spcBef>
              <a:buFont typeface="Wingdings" charset="2"/>
              <a:buChar char="§"/>
            </a:pPr>
            <a:r>
              <a:rPr lang="en-US" smtClean="0">
                <a:latin typeface="Arial" charset="0"/>
                <a:cs typeface="ＭＳ Ｐゴシック" charset="-128"/>
              </a:rPr>
              <a:t>Hence, a tradeoff between current and future consumption.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left)">
                                      <p:cBhvr>
                                        <p:cTn id="12" dur="500"/>
                                        <p:tgtEl>
                                          <p:spTgt spid="276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left)">
                                      <p:cBhvr>
                                        <p:cTn id="17" dur="500"/>
                                        <p:tgtEl>
                                          <p:spTgt spid="2765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left)">
                                      <p:cBhvr>
                                        <p:cTn id="22" dur="500"/>
                                        <p:tgtEl>
                                          <p:spTgt spid="276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200" smtClean="0"/>
              <a:t>Diminishing Returns and the Catch-Up Effect</a:t>
            </a:r>
          </a:p>
        </p:txBody>
      </p:sp>
      <p:sp>
        <p:nvSpPr>
          <p:cNvPr id="2867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The government can implement policies that raise saving and investment. </a:t>
            </a:r>
            <a:r>
              <a:rPr lang="en-US" sz="2500" i="1" dirty="0" smtClean="0">
                <a:latin typeface="Arial" charset="0"/>
                <a:cs typeface="ＭＳ Ｐゴシック" charset="-128"/>
              </a:rPr>
              <a:t>(Details in next chapter.)</a:t>
            </a:r>
            <a:r>
              <a:rPr lang="en-US" dirty="0" smtClean="0">
                <a:latin typeface="Arial" charset="0"/>
                <a:cs typeface="ＭＳ Ｐゴシック" charset="-128"/>
              </a:rPr>
              <a:t> </a:t>
            </a:r>
            <a:br>
              <a:rPr lang="en-US" dirty="0" smtClean="0">
                <a:latin typeface="Arial" charset="0"/>
                <a:cs typeface="ＭＳ Ｐゴシック" charset="-128"/>
              </a:rPr>
            </a:br>
            <a:r>
              <a:rPr lang="en-US" dirty="0" smtClean="0">
                <a:latin typeface="Arial" charset="0"/>
                <a:cs typeface="ＭＳ Ｐゴシック" charset="-128"/>
              </a:rPr>
              <a:t>Then </a:t>
            </a:r>
            <a:r>
              <a:rPr lang="en-US" b="1" dirty="0" smtClean="0">
                <a:latin typeface="Arial" charset="0"/>
                <a:cs typeface="ＭＳ Ｐゴシック" charset="-128"/>
              </a:rPr>
              <a:t>K</a:t>
            </a:r>
            <a:r>
              <a:rPr lang="en-US" dirty="0" smtClean="0">
                <a:latin typeface="Arial" charset="0"/>
                <a:cs typeface="ＭＳ Ｐゴシック" charset="-128"/>
              </a:rPr>
              <a:t> will rise, causing productivity and living standards to rise.  </a:t>
            </a:r>
          </a:p>
          <a:p>
            <a:pPr eaLnBrk="1" hangingPunct="1">
              <a:buFont typeface="Wingdings" charset="2"/>
              <a:buChar char="§"/>
            </a:pPr>
            <a:r>
              <a:rPr lang="en-US" dirty="0" smtClean="0">
                <a:latin typeface="Arial" charset="0"/>
                <a:cs typeface="ＭＳ Ｐゴシック" charset="-128"/>
              </a:rPr>
              <a:t>But this faster growth is temporary, due to </a:t>
            </a:r>
            <a:r>
              <a:rPr lang="en-US" b="1" dirty="0" smtClean="0">
                <a:solidFill>
                  <a:srgbClr val="CC0000"/>
                </a:solidFill>
                <a:latin typeface="Arial" charset="0"/>
                <a:cs typeface="ＭＳ Ｐゴシック" charset="-128"/>
              </a:rPr>
              <a:t>diminishing returns to capital</a:t>
            </a:r>
            <a:r>
              <a:rPr lang="en-US" dirty="0" smtClean="0">
                <a:latin typeface="Arial" charset="0"/>
                <a:cs typeface="ＭＳ Ｐゴシック" charset="-128"/>
              </a:rPr>
              <a:t>:  As </a:t>
            </a:r>
            <a:r>
              <a:rPr lang="en-US" b="1" dirty="0" smtClean="0">
                <a:latin typeface="Arial" charset="0"/>
                <a:cs typeface="ＭＳ Ｐゴシック" charset="-128"/>
              </a:rPr>
              <a:t>K</a:t>
            </a:r>
            <a:r>
              <a:rPr lang="en-US" dirty="0" smtClean="0">
                <a:latin typeface="Arial" charset="0"/>
                <a:cs typeface="ＭＳ Ｐゴシック" charset="-128"/>
              </a:rPr>
              <a:t> rises, the extra output from an additional unit of </a:t>
            </a:r>
            <a:r>
              <a:rPr lang="en-US" b="1" dirty="0" smtClean="0">
                <a:latin typeface="Arial" charset="0"/>
                <a:cs typeface="ＭＳ Ｐゴシック" charset="-128"/>
              </a:rPr>
              <a:t>K</a:t>
            </a:r>
            <a:r>
              <a:rPr lang="en-US" dirty="0" smtClean="0">
                <a:latin typeface="Arial" charset="0"/>
                <a:cs typeface="ＭＳ Ｐゴシック" charset="-128"/>
              </a:rPr>
              <a:t> falls….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Effect transition="in" filter="wipe(left)">
                                      <p:cBhvr>
                                        <p:cTn id="7" dur="500"/>
                                        <p:tgtEl>
                                          <p:spTgt spid="286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7">
                                            <p:txEl>
                                              <p:pRg st="1" end="1"/>
                                            </p:txEl>
                                          </p:spTgt>
                                        </p:tgtEl>
                                        <p:attrNameLst>
                                          <p:attrName>style.visibility</p:attrName>
                                        </p:attrNameLst>
                                      </p:cBhvr>
                                      <p:to>
                                        <p:strVal val="visible"/>
                                      </p:to>
                                    </p:set>
                                    <p:animEffect transition="in" filter="wipe(left)">
                                      <p:cBhvr>
                                        <p:cTn id="12" dur="500"/>
                                        <p:tgtEl>
                                          <p:spTgt spid="286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8"/>
          <p:cNvGrpSpPr>
            <a:grpSpLocks/>
          </p:cNvGrpSpPr>
          <p:nvPr/>
        </p:nvGrpSpPr>
        <p:grpSpPr bwMode="auto">
          <a:xfrm>
            <a:off x="1050925" y="1406525"/>
            <a:ext cx="2509838" cy="1196975"/>
            <a:chOff x="1330" y="890"/>
            <a:chExt cx="1275" cy="754"/>
          </a:xfrm>
        </p:grpSpPr>
        <p:sp>
          <p:nvSpPr>
            <p:cNvPr id="51239" name="Line 79"/>
            <p:cNvSpPr>
              <a:spLocks noChangeShapeType="1"/>
            </p:cNvSpPr>
            <p:nvPr/>
          </p:nvSpPr>
          <p:spPr bwMode="auto">
            <a:xfrm flipV="1">
              <a:off x="2271" y="907"/>
              <a:ext cx="334" cy="240"/>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51240" name="Text Box 80"/>
            <p:cNvSpPr txBox="1">
              <a:spLocks noChangeArrowheads="1"/>
            </p:cNvSpPr>
            <p:nvPr/>
          </p:nvSpPr>
          <p:spPr bwMode="auto">
            <a:xfrm>
              <a:off x="1330" y="890"/>
              <a:ext cx="986" cy="75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Output per worker (productivity)</a:t>
              </a:r>
            </a:p>
          </p:txBody>
        </p:sp>
      </p:grpSp>
      <p:sp>
        <p:nvSpPr>
          <p:cNvPr id="29701" name="Rectangle 2"/>
          <p:cNvSpPr>
            <a:spLocks noGrp="1" noChangeArrowheads="1"/>
          </p:cNvSpPr>
          <p:nvPr>
            <p:ph type="title" idx="4294967295"/>
          </p:nvPr>
        </p:nvSpPr>
        <p:spPr>
          <a:xfrm>
            <a:off x="0" y="141288"/>
            <a:ext cx="9144000" cy="755650"/>
          </a:xfrm>
        </p:spPr>
        <p:txBody>
          <a:bodyPr rtlCol="0">
            <a:normAutofit fontScale="90000"/>
          </a:bodyPr>
          <a:lstStyle/>
          <a:p>
            <a:pPr algn="ctr" eaLnBrk="1" fontAlgn="auto" hangingPunct="1">
              <a:spcAft>
                <a:spcPts val="0"/>
              </a:spcAft>
              <a:defRPr/>
            </a:pPr>
            <a:r>
              <a:rPr lang="en-US" sz="3000" dirty="0" smtClean="0"/>
              <a:t>The Production Function &amp; Diminishing Returns</a:t>
            </a:r>
          </a:p>
        </p:txBody>
      </p:sp>
      <p:sp>
        <p:nvSpPr>
          <p:cNvPr id="63521" name="Arc 33"/>
          <p:cNvSpPr>
            <a:spLocks/>
          </p:cNvSpPr>
          <p:nvPr/>
        </p:nvSpPr>
        <p:spPr bwMode="auto">
          <a:xfrm flipH="1">
            <a:off x="3908425" y="1993900"/>
            <a:ext cx="4802188" cy="4019550"/>
          </a:xfrm>
          <a:custGeom>
            <a:avLst/>
            <a:gdLst>
              <a:gd name="T0" fmla="*/ 2147483647 w 21272"/>
              <a:gd name="T1" fmla="*/ 0 h 21385"/>
              <a:gd name="T2" fmla="*/ 2147483647 w 21272"/>
              <a:gd name="T3" fmla="*/ 2147483647 h 21385"/>
              <a:gd name="T4" fmla="*/ 0 w 21272"/>
              <a:gd name="T5" fmla="*/ 2147483647 h 21385"/>
              <a:gd name="T6" fmla="*/ 0 60000 65536"/>
              <a:gd name="T7" fmla="*/ 0 60000 65536"/>
              <a:gd name="T8" fmla="*/ 0 60000 65536"/>
              <a:gd name="T9" fmla="*/ 0 w 21272"/>
              <a:gd name="T10" fmla="*/ 0 h 21385"/>
              <a:gd name="T11" fmla="*/ 21272 w 21272"/>
              <a:gd name="T12" fmla="*/ 21385 h 21385"/>
            </a:gdLst>
            <a:ahLst/>
            <a:cxnLst>
              <a:cxn ang="T6">
                <a:pos x="T0" y="T1"/>
              </a:cxn>
              <a:cxn ang="T7">
                <a:pos x="T2" y="T3"/>
              </a:cxn>
              <a:cxn ang="T8">
                <a:pos x="T4" y="T5"/>
              </a:cxn>
            </a:cxnLst>
            <a:rect l="T9" t="T10" r="T11" b="T12"/>
            <a:pathLst>
              <a:path w="21272" h="21385" fill="none" extrusionOk="0">
                <a:moveTo>
                  <a:pt x="3037" y="-1"/>
                </a:moveTo>
                <a:cubicBezTo>
                  <a:pt x="12290" y="1313"/>
                  <a:pt x="19649" y="8430"/>
                  <a:pt x="21271" y="17635"/>
                </a:cubicBezTo>
              </a:path>
              <a:path w="21272" h="21385" stroke="0" extrusionOk="0">
                <a:moveTo>
                  <a:pt x="3037" y="-1"/>
                </a:moveTo>
                <a:cubicBezTo>
                  <a:pt x="12290" y="1313"/>
                  <a:pt x="19649" y="8430"/>
                  <a:pt x="21271" y="17635"/>
                </a:cubicBezTo>
                <a:lnTo>
                  <a:pt x="0" y="21385"/>
                </a:lnTo>
                <a:lnTo>
                  <a:pt x="3037" y="-1"/>
                </a:lnTo>
                <a:close/>
              </a:path>
            </a:pathLst>
          </a:custGeom>
          <a:noFill/>
          <a:ln w="38100">
            <a:solidFill>
              <a:srgbClr val="000099"/>
            </a:solidFill>
            <a:round/>
            <a:headEnd/>
            <a:tailEnd/>
          </a:ln>
        </p:spPr>
        <p:txBody>
          <a:bodyPr wrap="none" anchor="ctr">
            <a:prstTxWarp prst="textNoShape">
              <a:avLst/>
            </a:prstTxWarp>
          </a:bodyPr>
          <a:lstStyle/>
          <a:p>
            <a:endParaRPr lang="en-US" sz="1800"/>
          </a:p>
        </p:txBody>
      </p:sp>
      <p:grpSp>
        <p:nvGrpSpPr>
          <p:cNvPr id="3" name="Group 77"/>
          <p:cNvGrpSpPr>
            <a:grpSpLocks/>
          </p:cNvGrpSpPr>
          <p:nvPr/>
        </p:nvGrpSpPr>
        <p:grpSpPr bwMode="auto">
          <a:xfrm>
            <a:off x="3544888" y="1108075"/>
            <a:ext cx="5310187" cy="4430713"/>
            <a:chOff x="2051" y="649"/>
            <a:chExt cx="3345" cy="2791"/>
          </a:xfrm>
        </p:grpSpPr>
        <p:grpSp>
          <p:nvGrpSpPr>
            <p:cNvPr id="51234" name="Group 4"/>
            <p:cNvGrpSpPr>
              <a:grpSpLocks/>
            </p:cNvGrpSpPr>
            <p:nvPr/>
          </p:nvGrpSpPr>
          <p:grpSpPr bwMode="auto">
            <a:xfrm>
              <a:off x="2266" y="919"/>
              <a:ext cx="2671" cy="2378"/>
              <a:chOff x="1098" y="1361"/>
              <a:chExt cx="2116" cy="2027"/>
            </a:xfrm>
          </p:grpSpPr>
          <p:sp>
            <p:nvSpPr>
              <p:cNvPr id="51237" name="Line 5"/>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1238" name="Line 6"/>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1235" name="Text Box 31"/>
            <p:cNvSpPr txBox="1">
              <a:spLocks noChangeArrowheads="1"/>
            </p:cNvSpPr>
            <p:nvPr/>
          </p:nvSpPr>
          <p:spPr bwMode="auto">
            <a:xfrm>
              <a:off x="4917" y="3152"/>
              <a:ext cx="479"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K</a:t>
              </a:r>
              <a:r>
                <a:rPr lang="en-US">
                  <a:ea typeface="Arial" charset="0"/>
                  <a:cs typeface="Arial" charset="0"/>
                </a:rPr>
                <a:t>/</a:t>
              </a:r>
              <a:r>
                <a:rPr lang="en-US" b="1">
                  <a:ea typeface="Arial" charset="0"/>
                  <a:cs typeface="Arial" charset="0"/>
                </a:rPr>
                <a:t>L</a:t>
              </a:r>
              <a:endParaRPr lang="en-US">
                <a:ea typeface="Arial" charset="0"/>
                <a:cs typeface="Arial" charset="0"/>
              </a:endParaRPr>
            </a:p>
          </p:txBody>
        </p:sp>
        <p:sp>
          <p:nvSpPr>
            <p:cNvPr id="51236" name="Text Box 34"/>
            <p:cNvSpPr txBox="1">
              <a:spLocks noChangeArrowheads="1"/>
            </p:cNvSpPr>
            <p:nvPr/>
          </p:nvSpPr>
          <p:spPr bwMode="auto">
            <a:xfrm>
              <a:off x="2051" y="649"/>
              <a:ext cx="427"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Y</a:t>
              </a:r>
              <a:r>
                <a:rPr lang="en-US">
                  <a:ea typeface="Arial" charset="0"/>
                  <a:cs typeface="Arial" charset="0"/>
                </a:rPr>
                <a:t>/</a:t>
              </a:r>
              <a:r>
                <a:rPr lang="en-US" b="1">
                  <a:ea typeface="Arial" charset="0"/>
                  <a:cs typeface="Arial" charset="0"/>
                </a:rPr>
                <a:t>L</a:t>
              </a:r>
              <a:endParaRPr lang="en-US">
                <a:ea typeface="Arial" charset="0"/>
                <a:cs typeface="Arial" charset="0"/>
              </a:endParaRPr>
            </a:p>
          </p:txBody>
        </p:sp>
      </p:grpSp>
      <p:grpSp>
        <p:nvGrpSpPr>
          <p:cNvPr id="5" name="Group 71"/>
          <p:cNvGrpSpPr>
            <a:grpSpLocks/>
          </p:cNvGrpSpPr>
          <p:nvPr/>
        </p:nvGrpSpPr>
        <p:grpSpPr bwMode="auto">
          <a:xfrm>
            <a:off x="3894138" y="4191000"/>
            <a:ext cx="490537" cy="1119188"/>
            <a:chOff x="2334" y="2591"/>
            <a:chExt cx="309" cy="705"/>
          </a:xfrm>
        </p:grpSpPr>
        <p:grpSp>
          <p:nvGrpSpPr>
            <p:cNvPr id="51230" name="Group 35"/>
            <p:cNvGrpSpPr>
              <a:grpSpLocks/>
            </p:cNvGrpSpPr>
            <p:nvPr/>
          </p:nvGrpSpPr>
          <p:grpSpPr bwMode="auto">
            <a:xfrm>
              <a:off x="2334" y="2635"/>
              <a:ext cx="264" cy="661"/>
              <a:chOff x="357" y="2450"/>
              <a:chExt cx="795" cy="646"/>
            </a:xfrm>
          </p:grpSpPr>
          <p:sp>
            <p:nvSpPr>
              <p:cNvPr id="51232" name="Line 36"/>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1233" name="Line 37"/>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1231" name="Oval 38"/>
            <p:cNvSpPr>
              <a:spLocks noChangeArrowheads="1"/>
            </p:cNvSpPr>
            <p:nvPr/>
          </p:nvSpPr>
          <p:spPr bwMode="auto">
            <a:xfrm>
              <a:off x="2555" y="259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7" name="Group 72"/>
          <p:cNvGrpSpPr>
            <a:grpSpLocks/>
          </p:cNvGrpSpPr>
          <p:nvPr/>
        </p:nvGrpSpPr>
        <p:grpSpPr bwMode="auto">
          <a:xfrm>
            <a:off x="3892550" y="3417888"/>
            <a:ext cx="1069975" cy="1893887"/>
            <a:chOff x="2333" y="2104"/>
            <a:chExt cx="674" cy="1193"/>
          </a:xfrm>
        </p:grpSpPr>
        <p:grpSp>
          <p:nvGrpSpPr>
            <p:cNvPr id="51226" name="Group 39"/>
            <p:cNvGrpSpPr>
              <a:grpSpLocks/>
            </p:cNvGrpSpPr>
            <p:nvPr/>
          </p:nvGrpSpPr>
          <p:grpSpPr bwMode="auto">
            <a:xfrm>
              <a:off x="2333" y="2145"/>
              <a:ext cx="633" cy="1152"/>
              <a:chOff x="357" y="2450"/>
              <a:chExt cx="795" cy="646"/>
            </a:xfrm>
          </p:grpSpPr>
          <p:sp>
            <p:nvSpPr>
              <p:cNvPr id="51228" name="Line 4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1229" name="Line 4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1227" name="Oval 61"/>
            <p:cNvSpPr>
              <a:spLocks noChangeArrowheads="1"/>
            </p:cNvSpPr>
            <p:nvPr/>
          </p:nvSpPr>
          <p:spPr bwMode="auto">
            <a:xfrm>
              <a:off x="2919" y="2104"/>
              <a:ext cx="88" cy="87"/>
            </a:xfrm>
            <a:prstGeom prst="ellipse">
              <a:avLst/>
            </a:prstGeom>
            <a:solidFill>
              <a:srgbClr val="33CC33"/>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9" name="Group 73"/>
          <p:cNvGrpSpPr>
            <a:grpSpLocks/>
          </p:cNvGrpSpPr>
          <p:nvPr/>
        </p:nvGrpSpPr>
        <p:grpSpPr bwMode="auto">
          <a:xfrm>
            <a:off x="3897313" y="2246313"/>
            <a:ext cx="2867025" cy="3060700"/>
            <a:chOff x="2336" y="1366"/>
            <a:chExt cx="1806" cy="1928"/>
          </a:xfrm>
        </p:grpSpPr>
        <p:grpSp>
          <p:nvGrpSpPr>
            <p:cNvPr id="51222" name="Group 55"/>
            <p:cNvGrpSpPr>
              <a:grpSpLocks/>
            </p:cNvGrpSpPr>
            <p:nvPr/>
          </p:nvGrpSpPr>
          <p:grpSpPr bwMode="auto">
            <a:xfrm>
              <a:off x="2336" y="1409"/>
              <a:ext cx="1765" cy="1885"/>
              <a:chOff x="357" y="2450"/>
              <a:chExt cx="795" cy="646"/>
            </a:xfrm>
          </p:grpSpPr>
          <p:sp>
            <p:nvSpPr>
              <p:cNvPr id="51224" name="Line 56"/>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1225" name="Line 57"/>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1223" name="Oval 62"/>
            <p:cNvSpPr>
              <a:spLocks noChangeArrowheads="1"/>
            </p:cNvSpPr>
            <p:nvPr/>
          </p:nvSpPr>
          <p:spPr bwMode="auto">
            <a:xfrm>
              <a:off x="4054" y="136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1" name="Group 74"/>
          <p:cNvGrpSpPr>
            <a:grpSpLocks/>
          </p:cNvGrpSpPr>
          <p:nvPr/>
        </p:nvGrpSpPr>
        <p:grpSpPr bwMode="auto">
          <a:xfrm>
            <a:off x="3892550" y="2062163"/>
            <a:ext cx="3457575" cy="3246437"/>
            <a:chOff x="2333" y="1250"/>
            <a:chExt cx="2178" cy="2045"/>
          </a:xfrm>
        </p:grpSpPr>
        <p:grpSp>
          <p:nvGrpSpPr>
            <p:cNvPr id="51218" name="Group 58"/>
            <p:cNvGrpSpPr>
              <a:grpSpLocks/>
            </p:cNvGrpSpPr>
            <p:nvPr/>
          </p:nvGrpSpPr>
          <p:grpSpPr bwMode="auto">
            <a:xfrm>
              <a:off x="2333" y="1294"/>
              <a:ext cx="2136" cy="2001"/>
              <a:chOff x="357" y="2450"/>
              <a:chExt cx="795" cy="646"/>
            </a:xfrm>
          </p:grpSpPr>
          <p:sp>
            <p:nvSpPr>
              <p:cNvPr id="51220" name="Line 59"/>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1221" name="Line 60"/>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1219" name="Oval 63"/>
            <p:cNvSpPr>
              <a:spLocks noChangeArrowheads="1"/>
            </p:cNvSpPr>
            <p:nvPr/>
          </p:nvSpPr>
          <p:spPr bwMode="auto">
            <a:xfrm>
              <a:off x="4423" y="1250"/>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63554" name="Line 66"/>
          <p:cNvSpPr>
            <a:spLocks noChangeShapeType="1"/>
          </p:cNvSpPr>
          <p:nvPr/>
        </p:nvSpPr>
        <p:spPr bwMode="auto">
          <a:xfrm>
            <a:off x="4314825" y="5308600"/>
            <a:ext cx="579438" cy="0"/>
          </a:xfrm>
          <a:prstGeom prst="line">
            <a:avLst/>
          </a:prstGeom>
          <a:noFill/>
          <a:ln w="50800">
            <a:solidFill>
              <a:srgbClr val="33CC33"/>
            </a:solidFill>
            <a:round/>
            <a:headEnd/>
            <a:tailEnd type="triangle" w="lg" len="med"/>
          </a:ln>
        </p:spPr>
        <p:txBody>
          <a:bodyPr>
            <a:prstTxWarp prst="textNoShape">
              <a:avLst/>
            </a:prstTxWarp>
          </a:bodyPr>
          <a:lstStyle/>
          <a:p>
            <a:endParaRPr lang="en-US"/>
          </a:p>
        </p:txBody>
      </p:sp>
      <p:sp>
        <p:nvSpPr>
          <p:cNvPr id="63555" name="Line 67"/>
          <p:cNvSpPr>
            <a:spLocks noChangeShapeType="1"/>
          </p:cNvSpPr>
          <p:nvPr/>
        </p:nvSpPr>
        <p:spPr bwMode="auto">
          <a:xfrm>
            <a:off x="6705600" y="5308600"/>
            <a:ext cx="579438" cy="0"/>
          </a:xfrm>
          <a:prstGeom prst="line">
            <a:avLst/>
          </a:prstGeom>
          <a:noFill/>
          <a:ln w="50800">
            <a:solidFill>
              <a:srgbClr val="FF0000"/>
            </a:solidFill>
            <a:round/>
            <a:headEnd/>
            <a:tailEnd type="triangle" w="lg" len="med"/>
          </a:ln>
        </p:spPr>
        <p:txBody>
          <a:bodyPr>
            <a:prstTxWarp prst="textNoShape">
              <a:avLst/>
            </a:prstTxWarp>
          </a:bodyPr>
          <a:lstStyle/>
          <a:p>
            <a:endParaRPr lang="en-US"/>
          </a:p>
        </p:txBody>
      </p:sp>
      <p:sp>
        <p:nvSpPr>
          <p:cNvPr id="63556" name="Line 68"/>
          <p:cNvSpPr>
            <a:spLocks noChangeShapeType="1"/>
          </p:cNvSpPr>
          <p:nvPr/>
        </p:nvSpPr>
        <p:spPr bwMode="auto">
          <a:xfrm rot="-5400000">
            <a:off x="3806031" y="2224882"/>
            <a:ext cx="179387" cy="0"/>
          </a:xfrm>
          <a:prstGeom prst="line">
            <a:avLst/>
          </a:prstGeom>
          <a:noFill/>
          <a:ln w="50800">
            <a:solidFill>
              <a:srgbClr val="FF0000"/>
            </a:solidFill>
            <a:round/>
            <a:headEnd/>
            <a:tailEnd type="triangle" w="med" len="sm"/>
          </a:ln>
        </p:spPr>
        <p:txBody>
          <a:bodyPr>
            <a:prstTxWarp prst="textNoShape">
              <a:avLst/>
            </a:prstTxWarp>
          </a:bodyPr>
          <a:lstStyle/>
          <a:p>
            <a:endParaRPr lang="en-US"/>
          </a:p>
        </p:txBody>
      </p:sp>
      <p:sp>
        <p:nvSpPr>
          <p:cNvPr id="63557" name="Line 69"/>
          <p:cNvSpPr>
            <a:spLocks noChangeShapeType="1"/>
          </p:cNvSpPr>
          <p:nvPr/>
        </p:nvSpPr>
        <p:spPr bwMode="auto">
          <a:xfrm rot="-5400000">
            <a:off x="3505993" y="3869532"/>
            <a:ext cx="779463" cy="0"/>
          </a:xfrm>
          <a:prstGeom prst="line">
            <a:avLst/>
          </a:prstGeom>
          <a:noFill/>
          <a:ln w="50800">
            <a:solidFill>
              <a:srgbClr val="33CC33"/>
            </a:solidFill>
            <a:round/>
            <a:headEnd/>
            <a:tailEnd type="triangle" w="lg" len="med"/>
          </a:ln>
        </p:spPr>
        <p:txBody>
          <a:bodyPr>
            <a:prstTxWarp prst="textNoShape">
              <a:avLst/>
            </a:prstTxWarp>
          </a:bodyPr>
          <a:lstStyle/>
          <a:p>
            <a:endParaRPr lang="en-US"/>
          </a:p>
        </p:txBody>
      </p:sp>
      <p:grpSp>
        <p:nvGrpSpPr>
          <p:cNvPr id="13" name="Group 81"/>
          <p:cNvGrpSpPr>
            <a:grpSpLocks/>
          </p:cNvGrpSpPr>
          <p:nvPr/>
        </p:nvGrpSpPr>
        <p:grpSpPr bwMode="auto">
          <a:xfrm>
            <a:off x="6022975" y="5541963"/>
            <a:ext cx="2690813" cy="849312"/>
            <a:chOff x="3703" y="3309"/>
            <a:chExt cx="1695" cy="535"/>
          </a:xfrm>
        </p:grpSpPr>
        <p:sp>
          <p:nvSpPr>
            <p:cNvPr id="51216" name="Line 82"/>
            <p:cNvSpPr>
              <a:spLocks noChangeShapeType="1"/>
            </p:cNvSpPr>
            <p:nvPr/>
          </p:nvSpPr>
          <p:spPr bwMode="auto">
            <a:xfrm flipV="1">
              <a:off x="5050" y="3309"/>
              <a:ext cx="127" cy="281"/>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51217" name="Text Box 83"/>
            <p:cNvSpPr txBox="1">
              <a:spLocks noChangeArrowheads="1"/>
            </p:cNvSpPr>
            <p:nvPr/>
          </p:nvSpPr>
          <p:spPr bwMode="auto">
            <a:xfrm>
              <a:off x="3703" y="3550"/>
              <a:ext cx="1695" cy="29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Capital per worker</a:t>
              </a:r>
            </a:p>
          </p:txBody>
        </p:sp>
      </p:grpSp>
      <p:sp>
        <p:nvSpPr>
          <p:cNvPr id="63572" name="Text Box 84"/>
          <p:cNvSpPr txBox="1">
            <a:spLocks noChangeArrowheads="1"/>
          </p:cNvSpPr>
          <p:nvPr/>
        </p:nvSpPr>
        <p:spPr bwMode="auto">
          <a:xfrm>
            <a:off x="485775" y="1306513"/>
            <a:ext cx="2770188" cy="2101850"/>
          </a:xfrm>
          <a:prstGeom prst="rect">
            <a:avLst/>
          </a:prstGeom>
          <a:solidFill>
            <a:srgbClr val="CCFFCC"/>
          </a:solidFill>
          <a:ln w="9525">
            <a:solidFill>
              <a:srgbClr val="008000"/>
            </a:solidFill>
            <a:miter lim="800000"/>
            <a:headEnd/>
            <a:tailEnd/>
          </a:ln>
        </p:spPr>
        <p:txBody>
          <a:bodyPr>
            <a:prstTxWarp prst="textNoShape">
              <a:avLst/>
            </a:prstTxWarp>
            <a:spAutoFit/>
          </a:bodyPr>
          <a:lstStyle/>
          <a:p>
            <a:pPr>
              <a:lnSpc>
                <a:spcPct val="105000"/>
              </a:lnSpc>
              <a:spcBef>
                <a:spcPct val="50000"/>
              </a:spcBef>
            </a:pPr>
            <a:r>
              <a:rPr lang="en-US" sz="2500">
                <a:ea typeface="Arial" charset="0"/>
                <a:cs typeface="Arial" charset="0"/>
              </a:rPr>
              <a:t>If workers </a:t>
            </a:r>
            <a:br>
              <a:rPr lang="en-US" sz="2500">
                <a:ea typeface="Arial" charset="0"/>
                <a:cs typeface="Arial" charset="0"/>
              </a:rPr>
            </a:br>
            <a:r>
              <a:rPr lang="en-US" sz="2500">
                <a:ea typeface="Arial" charset="0"/>
                <a:cs typeface="Arial" charset="0"/>
              </a:rPr>
              <a:t>have little </a:t>
            </a:r>
            <a:r>
              <a:rPr lang="en-US" sz="2500" b="1">
                <a:ea typeface="Arial" charset="0"/>
                <a:cs typeface="Arial" charset="0"/>
              </a:rPr>
              <a:t>K</a:t>
            </a:r>
            <a:r>
              <a:rPr lang="en-US" sz="2500">
                <a:ea typeface="Arial" charset="0"/>
                <a:cs typeface="Arial" charset="0"/>
              </a:rPr>
              <a:t>, </a:t>
            </a:r>
            <a:br>
              <a:rPr lang="en-US" sz="2500">
                <a:ea typeface="Arial" charset="0"/>
                <a:cs typeface="Arial" charset="0"/>
              </a:rPr>
            </a:br>
            <a:r>
              <a:rPr lang="en-US" sz="2500">
                <a:ea typeface="Arial" charset="0"/>
                <a:cs typeface="Arial" charset="0"/>
              </a:rPr>
              <a:t>giving them more increases their productivity a lot.</a:t>
            </a:r>
          </a:p>
        </p:txBody>
      </p:sp>
      <p:sp>
        <p:nvSpPr>
          <p:cNvPr id="63573" name="Text Box 85"/>
          <p:cNvSpPr txBox="1">
            <a:spLocks noChangeArrowheads="1"/>
          </p:cNvSpPr>
          <p:nvPr/>
        </p:nvSpPr>
        <p:spPr bwMode="auto">
          <a:xfrm>
            <a:off x="508000" y="3649663"/>
            <a:ext cx="2770188" cy="2501900"/>
          </a:xfrm>
          <a:prstGeom prst="rect">
            <a:avLst/>
          </a:prstGeom>
          <a:solidFill>
            <a:srgbClr val="FFCCCC">
              <a:alpha val="59999"/>
            </a:srgbClr>
          </a:solidFill>
          <a:ln w="9525">
            <a:solidFill>
              <a:srgbClr val="FF0000"/>
            </a:solidFill>
            <a:miter lim="800000"/>
            <a:headEnd/>
            <a:tailEnd/>
          </a:ln>
        </p:spPr>
        <p:txBody>
          <a:bodyPr>
            <a:prstTxWarp prst="textNoShape">
              <a:avLst/>
            </a:prstTxWarp>
            <a:spAutoFit/>
          </a:bodyPr>
          <a:lstStyle/>
          <a:p>
            <a:pPr>
              <a:lnSpc>
                <a:spcPct val="105000"/>
              </a:lnSpc>
              <a:spcBef>
                <a:spcPct val="50000"/>
              </a:spcBef>
            </a:pPr>
            <a:r>
              <a:rPr lang="en-US" sz="2500">
                <a:ea typeface="Arial" charset="0"/>
                <a:cs typeface="Arial" charset="0"/>
              </a:rPr>
              <a:t>If workers already have a lot of </a:t>
            </a:r>
            <a:r>
              <a:rPr lang="en-US" sz="2500" b="1">
                <a:ea typeface="Arial" charset="0"/>
                <a:cs typeface="Arial" charset="0"/>
              </a:rPr>
              <a:t>K</a:t>
            </a:r>
            <a:r>
              <a:rPr lang="en-US" sz="2500">
                <a:ea typeface="Arial" charset="0"/>
                <a:cs typeface="Arial" charset="0"/>
              </a:rPr>
              <a:t>, </a:t>
            </a:r>
            <a:br>
              <a:rPr lang="en-US" sz="2500">
                <a:ea typeface="Arial" charset="0"/>
                <a:cs typeface="Arial" charset="0"/>
              </a:rPr>
            </a:br>
            <a:r>
              <a:rPr lang="en-US" sz="2500">
                <a:ea typeface="Arial" charset="0"/>
                <a:cs typeface="Arial" charset="0"/>
              </a:rPr>
              <a:t>giving them more increases productivity </a:t>
            </a:r>
            <a:br>
              <a:rPr lang="en-US" sz="2500">
                <a:ea typeface="Arial" charset="0"/>
                <a:cs typeface="Arial" charset="0"/>
              </a:rPr>
            </a:br>
            <a:r>
              <a:rPr lang="en-US" sz="2500">
                <a:ea typeface="Arial" charset="0"/>
                <a:cs typeface="Arial" charset="0"/>
              </a:rPr>
              <a:t>fairly little.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par>
                                <p:cTn id="24" presetID="18" presetClass="entr" presetSubtype="3" fill="hold" grpId="0" nodeType="withEffect">
                                  <p:stCondLst>
                                    <p:cond delay="0"/>
                                  </p:stCondLst>
                                  <p:childTnLst>
                                    <p:set>
                                      <p:cBhvr>
                                        <p:cTn id="25" dur="1" fill="hold">
                                          <p:stCondLst>
                                            <p:cond delay="0"/>
                                          </p:stCondLst>
                                        </p:cTn>
                                        <p:tgtEl>
                                          <p:spTgt spid="63521"/>
                                        </p:tgtEl>
                                        <p:attrNameLst>
                                          <p:attrName>style.visibility</p:attrName>
                                        </p:attrNameLst>
                                      </p:cBhvr>
                                      <p:to>
                                        <p:strVal val="visible"/>
                                      </p:to>
                                    </p:set>
                                    <p:animEffect transition="in" filter="strips(upRight)">
                                      <p:cBhvr>
                                        <p:cTn id="26" dur="500"/>
                                        <p:tgtEl>
                                          <p:spTgt spid="635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3572"/>
                                        </p:tgtEl>
                                        <p:attrNameLst>
                                          <p:attrName>style.visibility</p:attrName>
                                        </p:attrNameLst>
                                      </p:cBhvr>
                                      <p:to>
                                        <p:strVal val="visible"/>
                                      </p:to>
                                    </p:set>
                                    <p:animEffect transition="in" filter="fade">
                                      <p:cBhvr>
                                        <p:cTn id="31" dur="500"/>
                                        <p:tgtEl>
                                          <p:spTgt spid="63572"/>
                                        </p:tgtEl>
                                      </p:cBhvr>
                                    </p:animEffect>
                                  </p:childTnLst>
                                </p:cTn>
                              </p:par>
                              <p:par>
                                <p:cTn id="32" presetID="18" presetClass="entr" presetSubtype="9"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strips(upLeft)">
                                      <p:cBhvr>
                                        <p:cTn id="34" dur="500"/>
                                        <p:tgtEl>
                                          <p:spTgt spid="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63554"/>
                                        </p:tgtEl>
                                        <p:attrNameLst>
                                          <p:attrName>style.visibility</p:attrName>
                                        </p:attrNameLst>
                                      </p:cBhvr>
                                      <p:to>
                                        <p:strVal val="visible"/>
                                      </p:to>
                                    </p:set>
                                    <p:anim calcmode="lin" valueType="num">
                                      <p:cBhvr>
                                        <p:cTn id="39" dur="500" fill="hold"/>
                                        <p:tgtEl>
                                          <p:spTgt spid="63554"/>
                                        </p:tgtEl>
                                        <p:attrNameLst>
                                          <p:attrName>ppt_x</p:attrName>
                                        </p:attrNameLst>
                                      </p:cBhvr>
                                      <p:tavLst>
                                        <p:tav tm="0">
                                          <p:val>
                                            <p:strVal val="#ppt_x-#ppt_w/2"/>
                                          </p:val>
                                        </p:tav>
                                        <p:tav tm="100000">
                                          <p:val>
                                            <p:strVal val="#ppt_x"/>
                                          </p:val>
                                        </p:tav>
                                      </p:tavLst>
                                    </p:anim>
                                    <p:anim calcmode="lin" valueType="num">
                                      <p:cBhvr>
                                        <p:cTn id="40" dur="500" fill="hold"/>
                                        <p:tgtEl>
                                          <p:spTgt spid="63554"/>
                                        </p:tgtEl>
                                        <p:attrNameLst>
                                          <p:attrName>ppt_y</p:attrName>
                                        </p:attrNameLst>
                                      </p:cBhvr>
                                      <p:tavLst>
                                        <p:tav tm="0">
                                          <p:val>
                                            <p:strVal val="#ppt_y"/>
                                          </p:val>
                                        </p:tav>
                                        <p:tav tm="100000">
                                          <p:val>
                                            <p:strVal val="#ppt_y"/>
                                          </p:val>
                                        </p:tav>
                                      </p:tavLst>
                                    </p:anim>
                                    <p:anim calcmode="lin" valueType="num">
                                      <p:cBhvr>
                                        <p:cTn id="41" dur="500" fill="hold"/>
                                        <p:tgtEl>
                                          <p:spTgt spid="63554"/>
                                        </p:tgtEl>
                                        <p:attrNameLst>
                                          <p:attrName>ppt_w</p:attrName>
                                        </p:attrNameLst>
                                      </p:cBhvr>
                                      <p:tavLst>
                                        <p:tav tm="0">
                                          <p:val>
                                            <p:fltVal val="0"/>
                                          </p:val>
                                        </p:tav>
                                        <p:tav tm="100000">
                                          <p:val>
                                            <p:strVal val="#ppt_w"/>
                                          </p:val>
                                        </p:tav>
                                      </p:tavLst>
                                    </p:anim>
                                    <p:anim calcmode="lin" valueType="num">
                                      <p:cBhvr>
                                        <p:cTn id="42" dur="500" fill="hold"/>
                                        <p:tgtEl>
                                          <p:spTgt spid="63554"/>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500"/>
                            </p:stCondLst>
                            <p:childTnLst>
                              <p:par>
                                <p:cTn id="44" presetID="18" presetClass="entr" presetSubtype="9"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strips(upLeft)">
                                      <p:cBhvr>
                                        <p:cTn id="46" dur="500"/>
                                        <p:tgtEl>
                                          <p:spTgt spid="7"/>
                                        </p:tgtEl>
                                      </p:cBhvr>
                                    </p:animEffect>
                                  </p:childTnLst>
                                </p:cTn>
                              </p:par>
                            </p:childTnLst>
                          </p:cTn>
                        </p:par>
                        <p:par>
                          <p:cTn id="47" fill="hold" nodeType="afterGroup">
                            <p:stCondLst>
                              <p:cond delay="1000"/>
                            </p:stCondLst>
                            <p:childTnLst>
                              <p:par>
                                <p:cTn id="48" presetID="17" presetClass="entr" presetSubtype="4" fill="hold" grpId="0" nodeType="afterEffect">
                                  <p:stCondLst>
                                    <p:cond delay="0"/>
                                  </p:stCondLst>
                                  <p:childTnLst>
                                    <p:set>
                                      <p:cBhvr>
                                        <p:cTn id="49" dur="1" fill="hold">
                                          <p:stCondLst>
                                            <p:cond delay="0"/>
                                          </p:stCondLst>
                                        </p:cTn>
                                        <p:tgtEl>
                                          <p:spTgt spid="63557"/>
                                        </p:tgtEl>
                                        <p:attrNameLst>
                                          <p:attrName>style.visibility</p:attrName>
                                        </p:attrNameLst>
                                      </p:cBhvr>
                                      <p:to>
                                        <p:strVal val="visible"/>
                                      </p:to>
                                    </p:set>
                                    <p:anim calcmode="lin" valueType="num">
                                      <p:cBhvr>
                                        <p:cTn id="50" dur="500" fill="hold"/>
                                        <p:tgtEl>
                                          <p:spTgt spid="63557"/>
                                        </p:tgtEl>
                                        <p:attrNameLst>
                                          <p:attrName>ppt_x</p:attrName>
                                        </p:attrNameLst>
                                      </p:cBhvr>
                                      <p:tavLst>
                                        <p:tav tm="0">
                                          <p:val>
                                            <p:strVal val="#ppt_x"/>
                                          </p:val>
                                        </p:tav>
                                        <p:tav tm="100000">
                                          <p:val>
                                            <p:strVal val="#ppt_x"/>
                                          </p:val>
                                        </p:tav>
                                      </p:tavLst>
                                    </p:anim>
                                    <p:anim calcmode="lin" valueType="num">
                                      <p:cBhvr>
                                        <p:cTn id="51" dur="500" fill="hold"/>
                                        <p:tgtEl>
                                          <p:spTgt spid="63557"/>
                                        </p:tgtEl>
                                        <p:attrNameLst>
                                          <p:attrName>ppt_y</p:attrName>
                                        </p:attrNameLst>
                                      </p:cBhvr>
                                      <p:tavLst>
                                        <p:tav tm="0">
                                          <p:val>
                                            <p:strVal val="#ppt_y+#ppt_h/2"/>
                                          </p:val>
                                        </p:tav>
                                        <p:tav tm="100000">
                                          <p:val>
                                            <p:strVal val="#ppt_y"/>
                                          </p:val>
                                        </p:tav>
                                      </p:tavLst>
                                    </p:anim>
                                    <p:anim calcmode="lin" valueType="num">
                                      <p:cBhvr>
                                        <p:cTn id="52" dur="500" fill="hold"/>
                                        <p:tgtEl>
                                          <p:spTgt spid="63557"/>
                                        </p:tgtEl>
                                        <p:attrNameLst>
                                          <p:attrName>ppt_w</p:attrName>
                                        </p:attrNameLst>
                                      </p:cBhvr>
                                      <p:tavLst>
                                        <p:tav tm="0">
                                          <p:val>
                                            <p:strVal val="#ppt_w"/>
                                          </p:val>
                                        </p:tav>
                                        <p:tav tm="100000">
                                          <p:val>
                                            <p:strVal val="#ppt_w"/>
                                          </p:val>
                                        </p:tav>
                                      </p:tavLst>
                                    </p:anim>
                                    <p:anim calcmode="lin" valueType="num">
                                      <p:cBhvr>
                                        <p:cTn id="53" dur="500" fill="hold"/>
                                        <p:tgtEl>
                                          <p:spTgt spid="63557"/>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63573"/>
                                        </p:tgtEl>
                                        <p:attrNameLst>
                                          <p:attrName>style.visibility</p:attrName>
                                        </p:attrNameLst>
                                      </p:cBhvr>
                                      <p:to>
                                        <p:strVal val="visible"/>
                                      </p:to>
                                    </p:set>
                                    <p:animEffect transition="in" filter="fade">
                                      <p:cBhvr>
                                        <p:cTn id="58" dur="500"/>
                                        <p:tgtEl>
                                          <p:spTgt spid="63573"/>
                                        </p:tgtEl>
                                      </p:cBhvr>
                                    </p:animEffect>
                                  </p:childTnLst>
                                </p:cTn>
                              </p:par>
                              <p:par>
                                <p:cTn id="59" presetID="18" presetClass="entr" presetSubtype="9" fill="hold"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strips(upLeft)">
                                      <p:cBhvr>
                                        <p:cTn id="61" dur="500"/>
                                        <p:tgtEl>
                                          <p:spTgt spid="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7" presetClass="entr" presetSubtype="8" fill="hold" grpId="0" nodeType="clickEffect">
                                  <p:stCondLst>
                                    <p:cond delay="0"/>
                                  </p:stCondLst>
                                  <p:childTnLst>
                                    <p:set>
                                      <p:cBhvr>
                                        <p:cTn id="65" dur="1" fill="hold">
                                          <p:stCondLst>
                                            <p:cond delay="0"/>
                                          </p:stCondLst>
                                        </p:cTn>
                                        <p:tgtEl>
                                          <p:spTgt spid="63555"/>
                                        </p:tgtEl>
                                        <p:attrNameLst>
                                          <p:attrName>style.visibility</p:attrName>
                                        </p:attrNameLst>
                                      </p:cBhvr>
                                      <p:to>
                                        <p:strVal val="visible"/>
                                      </p:to>
                                    </p:set>
                                    <p:anim calcmode="lin" valueType="num">
                                      <p:cBhvr>
                                        <p:cTn id="66" dur="500" fill="hold"/>
                                        <p:tgtEl>
                                          <p:spTgt spid="63555"/>
                                        </p:tgtEl>
                                        <p:attrNameLst>
                                          <p:attrName>ppt_x</p:attrName>
                                        </p:attrNameLst>
                                      </p:cBhvr>
                                      <p:tavLst>
                                        <p:tav tm="0">
                                          <p:val>
                                            <p:strVal val="#ppt_x-#ppt_w/2"/>
                                          </p:val>
                                        </p:tav>
                                        <p:tav tm="100000">
                                          <p:val>
                                            <p:strVal val="#ppt_x"/>
                                          </p:val>
                                        </p:tav>
                                      </p:tavLst>
                                    </p:anim>
                                    <p:anim calcmode="lin" valueType="num">
                                      <p:cBhvr>
                                        <p:cTn id="67" dur="500" fill="hold"/>
                                        <p:tgtEl>
                                          <p:spTgt spid="63555"/>
                                        </p:tgtEl>
                                        <p:attrNameLst>
                                          <p:attrName>ppt_y</p:attrName>
                                        </p:attrNameLst>
                                      </p:cBhvr>
                                      <p:tavLst>
                                        <p:tav tm="0">
                                          <p:val>
                                            <p:strVal val="#ppt_y"/>
                                          </p:val>
                                        </p:tav>
                                        <p:tav tm="100000">
                                          <p:val>
                                            <p:strVal val="#ppt_y"/>
                                          </p:val>
                                        </p:tav>
                                      </p:tavLst>
                                    </p:anim>
                                    <p:anim calcmode="lin" valueType="num">
                                      <p:cBhvr>
                                        <p:cTn id="68" dur="500" fill="hold"/>
                                        <p:tgtEl>
                                          <p:spTgt spid="63555"/>
                                        </p:tgtEl>
                                        <p:attrNameLst>
                                          <p:attrName>ppt_w</p:attrName>
                                        </p:attrNameLst>
                                      </p:cBhvr>
                                      <p:tavLst>
                                        <p:tav tm="0">
                                          <p:val>
                                            <p:fltVal val="0"/>
                                          </p:val>
                                        </p:tav>
                                        <p:tav tm="100000">
                                          <p:val>
                                            <p:strVal val="#ppt_w"/>
                                          </p:val>
                                        </p:tav>
                                      </p:tavLst>
                                    </p:anim>
                                    <p:anim calcmode="lin" valueType="num">
                                      <p:cBhvr>
                                        <p:cTn id="69" dur="500" fill="hold"/>
                                        <p:tgtEl>
                                          <p:spTgt spid="63555"/>
                                        </p:tgtEl>
                                        <p:attrNameLst>
                                          <p:attrName>ppt_h</p:attrName>
                                        </p:attrNameLst>
                                      </p:cBhvr>
                                      <p:tavLst>
                                        <p:tav tm="0">
                                          <p:val>
                                            <p:strVal val="#ppt_h"/>
                                          </p:val>
                                        </p:tav>
                                        <p:tav tm="100000">
                                          <p:val>
                                            <p:strVal val="#ppt_h"/>
                                          </p:val>
                                        </p:tav>
                                      </p:tavLst>
                                    </p:anim>
                                  </p:childTnLst>
                                </p:cTn>
                              </p:par>
                            </p:childTnLst>
                          </p:cTn>
                        </p:par>
                        <p:par>
                          <p:cTn id="70" fill="hold" nodeType="afterGroup">
                            <p:stCondLst>
                              <p:cond delay="500"/>
                            </p:stCondLst>
                            <p:childTnLst>
                              <p:par>
                                <p:cTn id="71" presetID="18" presetClass="entr" presetSubtype="9" fill="hold"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strips(upLeft)">
                                      <p:cBhvr>
                                        <p:cTn id="73" dur="500"/>
                                        <p:tgtEl>
                                          <p:spTgt spid="11"/>
                                        </p:tgtEl>
                                      </p:cBhvr>
                                    </p:animEffect>
                                  </p:childTnLst>
                                </p:cTn>
                              </p:par>
                            </p:childTnLst>
                          </p:cTn>
                        </p:par>
                        <p:par>
                          <p:cTn id="74" fill="hold" nodeType="afterGroup">
                            <p:stCondLst>
                              <p:cond delay="1000"/>
                            </p:stCondLst>
                            <p:childTnLst>
                              <p:par>
                                <p:cTn id="75" presetID="17" presetClass="entr" presetSubtype="4" fill="hold" grpId="0" nodeType="afterEffect">
                                  <p:stCondLst>
                                    <p:cond delay="0"/>
                                  </p:stCondLst>
                                  <p:childTnLst>
                                    <p:set>
                                      <p:cBhvr>
                                        <p:cTn id="76" dur="1" fill="hold">
                                          <p:stCondLst>
                                            <p:cond delay="0"/>
                                          </p:stCondLst>
                                        </p:cTn>
                                        <p:tgtEl>
                                          <p:spTgt spid="63556"/>
                                        </p:tgtEl>
                                        <p:attrNameLst>
                                          <p:attrName>style.visibility</p:attrName>
                                        </p:attrNameLst>
                                      </p:cBhvr>
                                      <p:to>
                                        <p:strVal val="visible"/>
                                      </p:to>
                                    </p:set>
                                    <p:anim calcmode="lin" valueType="num">
                                      <p:cBhvr>
                                        <p:cTn id="77" dur="500" fill="hold"/>
                                        <p:tgtEl>
                                          <p:spTgt spid="63556"/>
                                        </p:tgtEl>
                                        <p:attrNameLst>
                                          <p:attrName>ppt_x</p:attrName>
                                        </p:attrNameLst>
                                      </p:cBhvr>
                                      <p:tavLst>
                                        <p:tav tm="0">
                                          <p:val>
                                            <p:strVal val="#ppt_x"/>
                                          </p:val>
                                        </p:tav>
                                        <p:tav tm="100000">
                                          <p:val>
                                            <p:strVal val="#ppt_x"/>
                                          </p:val>
                                        </p:tav>
                                      </p:tavLst>
                                    </p:anim>
                                    <p:anim calcmode="lin" valueType="num">
                                      <p:cBhvr>
                                        <p:cTn id="78" dur="500" fill="hold"/>
                                        <p:tgtEl>
                                          <p:spTgt spid="63556"/>
                                        </p:tgtEl>
                                        <p:attrNameLst>
                                          <p:attrName>ppt_y</p:attrName>
                                        </p:attrNameLst>
                                      </p:cBhvr>
                                      <p:tavLst>
                                        <p:tav tm="0">
                                          <p:val>
                                            <p:strVal val="#ppt_y+#ppt_h/2"/>
                                          </p:val>
                                        </p:tav>
                                        <p:tav tm="100000">
                                          <p:val>
                                            <p:strVal val="#ppt_y"/>
                                          </p:val>
                                        </p:tav>
                                      </p:tavLst>
                                    </p:anim>
                                    <p:anim calcmode="lin" valueType="num">
                                      <p:cBhvr>
                                        <p:cTn id="79" dur="500" fill="hold"/>
                                        <p:tgtEl>
                                          <p:spTgt spid="63556"/>
                                        </p:tgtEl>
                                        <p:attrNameLst>
                                          <p:attrName>ppt_w</p:attrName>
                                        </p:attrNameLst>
                                      </p:cBhvr>
                                      <p:tavLst>
                                        <p:tav tm="0">
                                          <p:val>
                                            <p:strVal val="#ppt_w"/>
                                          </p:val>
                                        </p:tav>
                                        <p:tav tm="100000">
                                          <p:val>
                                            <p:strVal val="#ppt_w"/>
                                          </p:val>
                                        </p:tav>
                                      </p:tavLst>
                                    </p:anim>
                                    <p:anim calcmode="lin" valueType="num">
                                      <p:cBhvr>
                                        <p:cTn id="80" dur="500" fill="hold"/>
                                        <p:tgtEl>
                                          <p:spTgt spid="635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1" grpId="0" animBg="1"/>
      <p:bldP spid="63554" grpId="0" animBg="1"/>
      <p:bldP spid="63555" grpId="0" animBg="1"/>
      <p:bldP spid="63556" grpId="0" animBg="1"/>
      <p:bldP spid="63557" grpId="0" animBg="1"/>
      <p:bldP spid="63572" grpId="0" animBg="1"/>
      <p:bldP spid="6357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98" name="Text Box 42"/>
          <p:cNvSpPr txBox="1">
            <a:spLocks noChangeArrowheads="1"/>
          </p:cNvSpPr>
          <p:nvPr/>
        </p:nvSpPr>
        <p:spPr bwMode="auto">
          <a:xfrm>
            <a:off x="503238" y="219075"/>
            <a:ext cx="8335962" cy="927100"/>
          </a:xfrm>
          <a:prstGeom prst="rect">
            <a:avLst/>
          </a:prstGeom>
          <a:noFill/>
          <a:ln w="9525">
            <a:noFill/>
            <a:miter lim="800000"/>
            <a:headEnd/>
            <a:tailEnd/>
          </a:ln>
        </p:spPr>
        <p:txBody>
          <a:bodyPr>
            <a:prstTxWarp prst="textNoShape">
              <a:avLst/>
            </a:prstTxWarp>
            <a:spAutoFit/>
          </a:bodyPr>
          <a:lstStyle/>
          <a:p>
            <a:pPr>
              <a:lnSpc>
                <a:spcPct val="105000"/>
              </a:lnSpc>
              <a:spcBef>
                <a:spcPct val="50000"/>
              </a:spcBef>
            </a:pPr>
            <a:r>
              <a:rPr lang="en-US" sz="2600">
                <a:ea typeface="Arial" charset="0"/>
                <a:cs typeface="Arial" charset="0"/>
              </a:rPr>
              <a:t>				the property whereby poor countries tend to grow more rapidly than rich ones </a:t>
            </a:r>
          </a:p>
        </p:txBody>
      </p:sp>
      <p:sp>
        <p:nvSpPr>
          <p:cNvPr id="30725" name="Rectangle 2"/>
          <p:cNvSpPr>
            <a:spLocks noGrp="1" noChangeArrowheads="1"/>
          </p:cNvSpPr>
          <p:nvPr>
            <p:ph type="title" idx="4294967295"/>
          </p:nvPr>
        </p:nvSpPr>
        <p:spPr>
          <a:xfrm>
            <a:off x="317500" y="152400"/>
            <a:ext cx="3965575" cy="612775"/>
          </a:xfrm>
        </p:spPr>
        <p:txBody>
          <a:bodyPr rtlCol="0">
            <a:normAutofit fontScale="90000"/>
          </a:bodyPr>
          <a:lstStyle/>
          <a:p>
            <a:pPr eaLnBrk="1" fontAlgn="auto" hangingPunct="1">
              <a:spcAft>
                <a:spcPts val="0"/>
              </a:spcAft>
              <a:defRPr/>
            </a:pPr>
            <a:r>
              <a:rPr lang="en-US" sz="3200" dirty="0" smtClean="0">
                <a:solidFill>
                  <a:srgbClr val="CC0000"/>
                </a:solidFill>
              </a:rPr>
              <a:t>The catch-up effect:</a:t>
            </a:r>
          </a:p>
        </p:txBody>
      </p:sp>
      <p:sp>
        <p:nvSpPr>
          <p:cNvPr id="53251" name="Arc 3"/>
          <p:cNvSpPr>
            <a:spLocks/>
          </p:cNvSpPr>
          <p:nvPr/>
        </p:nvSpPr>
        <p:spPr bwMode="auto">
          <a:xfrm flipH="1">
            <a:off x="3908425" y="1993900"/>
            <a:ext cx="4802188" cy="4019550"/>
          </a:xfrm>
          <a:custGeom>
            <a:avLst/>
            <a:gdLst>
              <a:gd name="T0" fmla="*/ 2147483647 w 21272"/>
              <a:gd name="T1" fmla="*/ 0 h 21385"/>
              <a:gd name="T2" fmla="*/ 2147483647 w 21272"/>
              <a:gd name="T3" fmla="*/ 2147483647 h 21385"/>
              <a:gd name="T4" fmla="*/ 0 w 21272"/>
              <a:gd name="T5" fmla="*/ 2147483647 h 21385"/>
              <a:gd name="T6" fmla="*/ 0 60000 65536"/>
              <a:gd name="T7" fmla="*/ 0 60000 65536"/>
              <a:gd name="T8" fmla="*/ 0 60000 65536"/>
              <a:gd name="T9" fmla="*/ 0 w 21272"/>
              <a:gd name="T10" fmla="*/ 0 h 21385"/>
              <a:gd name="T11" fmla="*/ 21272 w 21272"/>
              <a:gd name="T12" fmla="*/ 21385 h 21385"/>
            </a:gdLst>
            <a:ahLst/>
            <a:cxnLst>
              <a:cxn ang="T6">
                <a:pos x="T0" y="T1"/>
              </a:cxn>
              <a:cxn ang="T7">
                <a:pos x="T2" y="T3"/>
              </a:cxn>
              <a:cxn ang="T8">
                <a:pos x="T4" y="T5"/>
              </a:cxn>
            </a:cxnLst>
            <a:rect l="T9" t="T10" r="T11" b="T12"/>
            <a:pathLst>
              <a:path w="21272" h="21385" fill="none" extrusionOk="0">
                <a:moveTo>
                  <a:pt x="3037" y="-1"/>
                </a:moveTo>
                <a:cubicBezTo>
                  <a:pt x="12290" y="1313"/>
                  <a:pt x="19649" y="8430"/>
                  <a:pt x="21271" y="17635"/>
                </a:cubicBezTo>
              </a:path>
              <a:path w="21272" h="21385" stroke="0" extrusionOk="0">
                <a:moveTo>
                  <a:pt x="3037" y="-1"/>
                </a:moveTo>
                <a:cubicBezTo>
                  <a:pt x="12290" y="1313"/>
                  <a:pt x="19649" y="8430"/>
                  <a:pt x="21271" y="17635"/>
                </a:cubicBezTo>
                <a:lnTo>
                  <a:pt x="0" y="21385"/>
                </a:lnTo>
                <a:lnTo>
                  <a:pt x="3037" y="-1"/>
                </a:lnTo>
                <a:close/>
              </a:path>
            </a:pathLst>
          </a:custGeom>
          <a:noFill/>
          <a:ln w="38100">
            <a:solidFill>
              <a:srgbClr val="000099"/>
            </a:solidFill>
            <a:round/>
            <a:headEnd/>
            <a:tailEnd/>
          </a:ln>
        </p:spPr>
        <p:txBody>
          <a:bodyPr wrap="none" anchor="ctr">
            <a:prstTxWarp prst="textNoShape">
              <a:avLst/>
            </a:prstTxWarp>
          </a:bodyPr>
          <a:lstStyle/>
          <a:p>
            <a:endParaRPr lang="en-US" sz="1800"/>
          </a:p>
        </p:txBody>
      </p:sp>
      <p:grpSp>
        <p:nvGrpSpPr>
          <p:cNvPr id="53252" name="Group 4"/>
          <p:cNvGrpSpPr>
            <a:grpSpLocks/>
          </p:cNvGrpSpPr>
          <p:nvPr/>
        </p:nvGrpSpPr>
        <p:grpSpPr bwMode="auto">
          <a:xfrm>
            <a:off x="3544888" y="1108075"/>
            <a:ext cx="5310187" cy="4430713"/>
            <a:chOff x="2051" y="649"/>
            <a:chExt cx="3345" cy="2791"/>
          </a:xfrm>
        </p:grpSpPr>
        <p:grpSp>
          <p:nvGrpSpPr>
            <p:cNvPr id="53289" name="Group 5"/>
            <p:cNvGrpSpPr>
              <a:grpSpLocks/>
            </p:cNvGrpSpPr>
            <p:nvPr/>
          </p:nvGrpSpPr>
          <p:grpSpPr bwMode="auto">
            <a:xfrm>
              <a:off x="2266" y="919"/>
              <a:ext cx="2671" cy="2378"/>
              <a:chOff x="1098" y="1361"/>
              <a:chExt cx="2116" cy="2027"/>
            </a:xfrm>
          </p:grpSpPr>
          <p:sp>
            <p:nvSpPr>
              <p:cNvPr id="53292"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53293"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53290" name="Text Box 8"/>
            <p:cNvSpPr txBox="1">
              <a:spLocks noChangeArrowheads="1"/>
            </p:cNvSpPr>
            <p:nvPr/>
          </p:nvSpPr>
          <p:spPr bwMode="auto">
            <a:xfrm>
              <a:off x="4917" y="3152"/>
              <a:ext cx="479" cy="288"/>
            </a:xfrm>
            <a:prstGeom prst="rect">
              <a:avLst/>
            </a:prstGeom>
            <a:noFill/>
            <a:ln w="9525">
              <a:noFill/>
              <a:miter lim="800000"/>
              <a:headEnd/>
              <a:tailEnd/>
            </a:ln>
          </p:spPr>
          <p:txBody>
            <a:bodyPr>
              <a:prstTxWarp prst="textNoShape">
                <a:avLst/>
              </a:prstTxWarp>
              <a:spAutoFit/>
            </a:bodyPr>
            <a:lstStyle/>
            <a:p>
              <a:pPr>
                <a:spcBef>
                  <a:spcPct val="50000"/>
                </a:spcBef>
              </a:pPr>
              <a:r>
                <a:rPr lang="en-US" b="1">
                  <a:ea typeface="Arial" charset="0"/>
                  <a:cs typeface="Arial" charset="0"/>
                </a:rPr>
                <a:t>K</a:t>
              </a:r>
              <a:r>
                <a:rPr lang="en-US">
                  <a:ea typeface="Arial" charset="0"/>
                  <a:cs typeface="Arial" charset="0"/>
                </a:rPr>
                <a:t>/</a:t>
              </a:r>
              <a:r>
                <a:rPr lang="en-US" b="1">
                  <a:ea typeface="Arial" charset="0"/>
                  <a:cs typeface="Arial" charset="0"/>
                </a:rPr>
                <a:t>L</a:t>
              </a:r>
              <a:endParaRPr lang="en-US">
                <a:ea typeface="Arial" charset="0"/>
                <a:cs typeface="Arial" charset="0"/>
              </a:endParaRPr>
            </a:p>
          </p:txBody>
        </p:sp>
        <p:sp>
          <p:nvSpPr>
            <p:cNvPr id="53291" name="Text Box 9"/>
            <p:cNvSpPr txBox="1">
              <a:spLocks noChangeArrowheads="1"/>
            </p:cNvSpPr>
            <p:nvPr/>
          </p:nvSpPr>
          <p:spPr bwMode="auto">
            <a:xfrm>
              <a:off x="2051" y="649"/>
              <a:ext cx="427"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Y</a:t>
              </a:r>
              <a:r>
                <a:rPr lang="en-US">
                  <a:ea typeface="Arial" charset="0"/>
                  <a:cs typeface="Arial" charset="0"/>
                </a:rPr>
                <a:t>/</a:t>
              </a:r>
              <a:r>
                <a:rPr lang="en-US" b="1">
                  <a:ea typeface="Arial" charset="0"/>
                  <a:cs typeface="Arial" charset="0"/>
                </a:rPr>
                <a:t>L</a:t>
              </a:r>
              <a:endParaRPr lang="en-US">
                <a:ea typeface="Arial" charset="0"/>
                <a:cs typeface="Arial" charset="0"/>
              </a:endParaRPr>
            </a:p>
          </p:txBody>
        </p:sp>
      </p:grpSp>
      <p:grpSp>
        <p:nvGrpSpPr>
          <p:cNvPr id="4" name="Group 10"/>
          <p:cNvGrpSpPr>
            <a:grpSpLocks/>
          </p:cNvGrpSpPr>
          <p:nvPr/>
        </p:nvGrpSpPr>
        <p:grpSpPr bwMode="auto">
          <a:xfrm>
            <a:off x="3894138" y="4191000"/>
            <a:ext cx="490537" cy="1119188"/>
            <a:chOff x="2334" y="2591"/>
            <a:chExt cx="309" cy="705"/>
          </a:xfrm>
        </p:grpSpPr>
        <p:grpSp>
          <p:nvGrpSpPr>
            <p:cNvPr id="53285" name="Group 11"/>
            <p:cNvGrpSpPr>
              <a:grpSpLocks/>
            </p:cNvGrpSpPr>
            <p:nvPr/>
          </p:nvGrpSpPr>
          <p:grpSpPr bwMode="auto">
            <a:xfrm>
              <a:off x="2334" y="2635"/>
              <a:ext cx="264" cy="661"/>
              <a:chOff x="357" y="2450"/>
              <a:chExt cx="795" cy="646"/>
            </a:xfrm>
          </p:grpSpPr>
          <p:sp>
            <p:nvSpPr>
              <p:cNvPr id="53287" name="Line 12"/>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3288" name="Line 13"/>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3286" name="Oval 14"/>
            <p:cNvSpPr>
              <a:spLocks noChangeArrowheads="1"/>
            </p:cNvSpPr>
            <p:nvPr/>
          </p:nvSpPr>
          <p:spPr bwMode="auto">
            <a:xfrm>
              <a:off x="2555" y="2591"/>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6" name="Group 15"/>
          <p:cNvGrpSpPr>
            <a:grpSpLocks/>
          </p:cNvGrpSpPr>
          <p:nvPr/>
        </p:nvGrpSpPr>
        <p:grpSpPr bwMode="auto">
          <a:xfrm>
            <a:off x="3892550" y="3417888"/>
            <a:ext cx="1069975" cy="1893887"/>
            <a:chOff x="2333" y="2104"/>
            <a:chExt cx="674" cy="1193"/>
          </a:xfrm>
        </p:grpSpPr>
        <p:grpSp>
          <p:nvGrpSpPr>
            <p:cNvPr id="53281" name="Group 16"/>
            <p:cNvGrpSpPr>
              <a:grpSpLocks/>
            </p:cNvGrpSpPr>
            <p:nvPr/>
          </p:nvGrpSpPr>
          <p:grpSpPr bwMode="auto">
            <a:xfrm>
              <a:off x="2333" y="2145"/>
              <a:ext cx="633" cy="1152"/>
              <a:chOff x="357" y="2450"/>
              <a:chExt cx="795" cy="646"/>
            </a:xfrm>
          </p:grpSpPr>
          <p:sp>
            <p:nvSpPr>
              <p:cNvPr id="53283" name="Line 17"/>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3284" name="Line 18"/>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3282" name="Oval 19"/>
            <p:cNvSpPr>
              <a:spLocks noChangeArrowheads="1"/>
            </p:cNvSpPr>
            <p:nvPr/>
          </p:nvSpPr>
          <p:spPr bwMode="auto">
            <a:xfrm>
              <a:off x="2919" y="2104"/>
              <a:ext cx="88" cy="87"/>
            </a:xfrm>
            <a:prstGeom prst="ellipse">
              <a:avLst/>
            </a:prstGeom>
            <a:solidFill>
              <a:srgbClr val="33CC33"/>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8" name="Group 20"/>
          <p:cNvGrpSpPr>
            <a:grpSpLocks/>
          </p:cNvGrpSpPr>
          <p:nvPr/>
        </p:nvGrpSpPr>
        <p:grpSpPr bwMode="auto">
          <a:xfrm>
            <a:off x="3897313" y="2246313"/>
            <a:ext cx="2867025" cy="3060700"/>
            <a:chOff x="2336" y="1366"/>
            <a:chExt cx="1806" cy="1928"/>
          </a:xfrm>
        </p:grpSpPr>
        <p:grpSp>
          <p:nvGrpSpPr>
            <p:cNvPr id="53277" name="Group 21"/>
            <p:cNvGrpSpPr>
              <a:grpSpLocks/>
            </p:cNvGrpSpPr>
            <p:nvPr/>
          </p:nvGrpSpPr>
          <p:grpSpPr bwMode="auto">
            <a:xfrm>
              <a:off x="2336" y="1409"/>
              <a:ext cx="1765" cy="1885"/>
              <a:chOff x="357" y="2450"/>
              <a:chExt cx="795" cy="646"/>
            </a:xfrm>
          </p:grpSpPr>
          <p:sp>
            <p:nvSpPr>
              <p:cNvPr id="53279" name="Line 22"/>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3280" name="Line 23"/>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3278" name="Oval 24"/>
            <p:cNvSpPr>
              <a:spLocks noChangeArrowheads="1"/>
            </p:cNvSpPr>
            <p:nvPr/>
          </p:nvSpPr>
          <p:spPr bwMode="auto">
            <a:xfrm>
              <a:off x="4054" y="1366"/>
              <a:ext cx="88" cy="87"/>
            </a:xfrm>
            <a:prstGeom prst="ellipse">
              <a:avLst/>
            </a:prstGeom>
            <a:solidFill>
              <a:srgbClr val="00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 name="Group 25"/>
          <p:cNvGrpSpPr>
            <a:grpSpLocks/>
          </p:cNvGrpSpPr>
          <p:nvPr/>
        </p:nvGrpSpPr>
        <p:grpSpPr bwMode="auto">
          <a:xfrm>
            <a:off x="3892550" y="2062163"/>
            <a:ext cx="3457575" cy="3246437"/>
            <a:chOff x="2333" y="1250"/>
            <a:chExt cx="2178" cy="2045"/>
          </a:xfrm>
        </p:grpSpPr>
        <p:grpSp>
          <p:nvGrpSpPr>
            <p:cNvPr id="53273" name="Group 26"/>
            <p:cNvGrpSpPr>
              <a:grpSpLocks/>
            </p:cNvGrpSpPr>
            <p:nvPr/>
          </p:nvGrpSpPr>
          <p:grpSpPr bwMode="auto">
            <a:xfrm>
              <a:off x="2333" y="1294"/>
              <a:ext cx="2136" cy="2001"/>
              <a:chOff x="357" y="2450"/>
              <a:chExt cx="795" cy="646"/>
            </a:xfrm>
          </p:grpSpPr>
          <p:sp>
            <p:nvSpPr>
              <p:cNvPr id="53275" name="Line 27"/>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53276" name="Line 28"/>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53274" name="Oval 29"/>
            <p:cNvSpPr>
              <a:spLocks noChangeArrowheads="1"/>
            </p:cNvSpPr>
            <p:nvPr/>
          </p:nvSpPr>
          <p:spPr bwMode="auto">
            <a:xfrm>
              <a:off x="4423" y="1250"/>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47486" name="Line 30"/>
          <p:cNvSpPr>
            <a:spLocks noChangeShapeType="1"/>
          </p:cNvSpPr>
          <p:nvPr/>
        </p:nvSpPr>
        <p:spPr bwMode="auto">
          <a:xfrm>
            <a:off x="4314825" y="5308600"/>
            <a:ext cx="579438" cy="0"/>
          </a:xfrm>
          <a:prstGeom prst="line">
            <a:avLst/>
          </a:prstGeom>
          <a:noFill/>
          <a:ln w="50800">
            <a:solidFill>
              <a:srgbClr val="33CC33"/>
            </a:solidFill>
            <a:round/>
            <a:headEnd/>
            <a:tailEnd type="triangle" w="lg" len="med"/>
          </a:ln>
        </p:spPr>
        <p:txBody>
          <a:bodyPr>
            <a:prstTxWarp prst="textNoShape">
              <a:avLst/>
            </a:prstTxWarp>
          </a:bodyPr>
          <a:lstStyle/>
          <a:p>
            <a:endParaRPr lang="en-US"/>
          </a:p>
        </p:txBody>
      </p:sp>
      <p:sp>
        <p:nvSpPr>
          <p:cNvPr id="147487" name="Line 31"/>
          <p:cNvSpPr>
            <a:spLocks noChangeShapeType="1"/>
          </p:cNvSpPr>
          <p:nvPr/>
        </p:nvSpPr>
        <p:spPr bwMode="auto">
          <a:xfrm>
            <a:off x="6705600" y="5308600"/>
            <a:ext cx="579438" cy="0"/>
          </a:xfrm>
          <a:prstGeom prst="line">
            <a:avLst/>
          </a:prstGeom>
          <a:noFill/>
          <a:ln w="50800">
            <a:solidFill>
              <a:srgbClr val="FF0000"/>
            </a:solidFill>
            <a:round/>
            <a:headEnd/>
            <a:tailEnd type="triangle" w="lg" len="med"/>
          </a:ln>
        </p:spPr>
        <p:txBody>
          <a:bodyPr>
            <a:prstTxWarp prst="textNoShape">
              <a:avLst/>
            </a:prstTxWarp>
          </a:bodyPr>
          <a:lstStyle/>
          <a:p>
            <a:endParaRPr lang="en-US"/>
          </a:p>
        </p:txBody>
      </p:sp>
      <p:sp>
        <p:nvSpPr>
          <p:cNvPr id="147488" name="Line 32"/>
          <p:cNvSpPr>
            <a:spLocks noChangeShapeType="1"/>
          </p:cNvSpPr>
          <p:nvPr/>
        </p:nvSpPr>
        <p:spPr bwMode="auto">
          <a:xfrm rot="-5400000">
            <a:off x="3806031" y="2224882"/>
            <a:ext cx="179387" cy="0"/>
          </a:xfrm>
          <a:prstGeom prst="line">
            <a:avLst/>
          </a:prstGeom>
          <a:noFill/>
          <a:ln w="50800">
            <a:solidFill>
              <a:srgbClr val="FF0000"/>
            </a:solidFill>
            <a:round/>
            <a:headEnd/>
            <a:tailEnd type="triangle" w="med" len="sm"/>
          </a:ln>
        </p:spPr>
        <p:txBody>
          <a:bodyPr>
            <a:prstTxWarp prst="textNoShape">
              <a:avLst/>
            </a:prstTxWarp>
          </a:bodyPr>
          <a:lstStyle/>
          <a:p>
            <a:endParaRPr lang="en-US"/>
          </a:p>
        </p:txBody>
      </p:sp>
      <p:sp>
        <p:nvSpPr>
          <p:cNvPr id="147489" name="Line 33"/>
          <p:cNvSpPr>
            <a:spLocks noChangeShapeType="1"/>
          </p:cNvSpPr>
          <p:nvPr/>
        </p:nvSpPr>
        <p:spPr bwMode="auto">
          <a:xfrm rot="-5400000">
            <a:off x="3505993" y="3869532"/>
            <a:ext cx="779463" cy="0"/>
          </a:xfrm>
          <a:prstGeom prst="line">
            <a:avLst/>
          </a:prstGeom>
          <a:noFill/>
          <a:ln w="50800">
            <a:solidFill>
              <a:srgbClr val="33CC33"/>
            </a:solidFill>
            <a:round/>
            <a:headEnd/>
            <a:tailEnd type="triangle" w="lg" len="med"/>
          </a:ln>
        </p:spPr>
        <p:txBody>
          <a:bodyPr>
            <a:prstTxWarp prst="textNoShape">
              <a:avLst/>
            </a:prstTxWarp>
          </a:bodyPr>
          <a:lstStyle/>
          <a:p>
            <a:endParaRPr lang="en-US"/>
          </a:p>
        </p:txBody>
      </p:sp>
      <p:grpSp>
        <p:nvGrpSpPr>
          <p:cNvPr id="12" name="Group 50"/>
          <p:cNvGrpSpPr>
            <a:grpSpLocks/>
          </p:cNvGrpSpPr>
          <p:nvPr/>
        </p:nvGrpSpPr>
        <p:grpSpPr bwMode="auto">
          <a:xfrm>
            <a:off x="1638300" y="5356225"/>
            <a:ext cx="2671763" cy="941388"/>
            <a:chOff x="1032" y="3374"/>
            <a:chExt cx="1683" cy="593"/>
          </a:xfrm>
        </p:grpSpPr>
        <p:sp>
          <p:nvSpPr>
            <p:cNvPr id="53271" name="Line 46"/>
            <p:cNvSpPr>
              <a:spLocks noChangeShapeType="1"/>
            </p:cNvSpPr>
            <p:nvPr/>
          </p:nvSpPr>
          <p:spPr bwMode="auto">
            <a:xfrm flipV="1">
              <a:off x="2304" y="3374"/>
              <a:ext cx="411" cy="338"/>
            </a:xfrm>
            <a:prstGeom prst="line">
              <a:avLst/>
            </a:prstGeom>
            <a:noFill/>
            <a:ln w="9525">
              <a:solidFill>
                <a:srgbClr val="009900"/>
              </a:solidFill>
              <a:round/>
              <a:headEnd/>
              <a:tailEnd/>
            </a:ln>
          </p:spPr>
          <p:txBody>
            <a:bodyPr>
              <a:prstTxWarp prst="textNoShape">
                <a:avLst/>
              </a:prstTxWarp>
            </a:bodyPr>
            <a:lstStyle/>
            <a:p>
              <a:endParaRPr lang="en-US"/>
            </a:p>
          </p:txBody>
        </p:sp>
        <p:sp>
          <p:nvSpPr>
            <p:cNvPr id="53272" name="Text Box 40"/>
            <p:cNvSpPr txBox="1">
              <a:spLocks noChangeArrowheads="1"/>
            </p:cNvSpPr>
            <p:nvPr/>
          </p:nvSpPr>
          <p:spPr bwMode="auto">
            <a:xfrm>
              <a:off x="1032" y="3399"/>
              <a:ext cx="1304" cy="568"/>
            </a:xfrm>
            <a:prstGeom prst="rect">
              <a:avLst/>
            </a:prstGeom>
            <a:solidFill>
              <a:srgbClr val="CCFFCC"/>
            </a:solidFill>
            <a:ln w="9525">
              <a:solidFill>
                <a:srgbClr val="008000"/>
              </a:solidFill>
              <a:miter lim="800000"/>
              <a:headEnd/>
              <a:tailEnd/>
            </a:ln>
          </p:spPr>
          <p:txBody>
            <a:bodyPr>
              <a:prstTxWarp prst="textNoShape">
                <a:avLst/>
              </a:prstTxWarp>
              <a:spAutoFit/>
            </a:bodyPr>
            <a:lstStyle/>
            <a:p>
              <a:pPr algn="ctr">
                <a:lnSpc>
                  <a:spcPct val="105000"/>
                </a:lnSpc>
                <a:spcBef>
                  <a:spcPct val="50000"/>
                </a:spcBef>
              </a:pPr>
              <a:r>
                <a:rPr lang="en-US" sz="2500">
                  <a:ea typeface="Arial" charset="0"/>
                  <a:cs typeface="Arial" charset="0"/>
                </a:rPr>
                <a:t>Poor country starts here</a:t>
              </a:r>
            </a:p>
          </p:txBody>
        </p:sp>
      </p:grpSp>
      <p:grpSp>
        <p:nvGrpSpPr>
          <p:cNvPr id="13" name="Group 51"/>
          <p:cNvGrpSpPr>
            <a:grpSpLocks/>
          </p:cNvGrpSpPr>
          <p:nvPr/>
        </p:nvGrpSpPr>
        <p:grpSpPr bwMode="auto">
          <a:xfrm>
            <a:off x="5095875" y="5370513"/>
            <a:ext cx="3589338" cy="900112"/>
            <a:chOff x="3210" y="3383"/>
            <a:chExt cx="2261" cy="567"/>
          </a:xfrm>
        </p:grpSpPr>
        <p:sp>
          <p:nvSpPr>
            <p:cNvPr id="53269" name="Line 45"/>
            <p:cNvSpPr>
              <a:spLocks noChangeShapeType="1"/>
            </p:cNvSpPr>
            <p:nvPr/>
          </p:nvSpPr>
          <p:spPr bwMode="auto">
            <a:xfrm flipV="1">
              <a:off x="4137" y="3383"/>
              <a:ext cx="82" cy="284"/>
            </a:xfrm>
            <a:prstGeom prst="line">
              <a:avLst/>
            </a:prstGeom>
            <a:noFill/>
            <a:ln w="9525">
              <a:solidFill>
                <a:srgbClr val="FF0000"/>
              </a:solidFill>
              <a:round/>
              <a:headEnd/>
              <a:tailEnd/>
            </a:ln>
          </p:spPr>
          <p:txBody>
            <a:bodyPr>
              <a:prstTxWarp prst="textNoShape">
                <a:avLst/>
              </a:prstTxWarp>
            </a:bodyPr>
            <a:lstStyle/>
            <a:p>
              <a:endParaRPr lang="en-US"/>
            </a:p>
          </p:txBody>
        </p:sp>
        <p:sp>
          <p:nvSpPr>
            <p:cNvPr id="53270" name="Text Box 41"/>
            <p:cNvSpPr txBox="1">
              <a:spLocks noChangeArrowheads="1"/>
            </p:cNvSpPr>
            <p:nvPr/>
          </p:nvSpPr>
          <p:spPr bwMode="auto">
            <a:xfrm>
              <a:off x="3210" y="3634"/>
              <a:ext cx="2261" cy="316"/>
            </a:xfrm>
            <a:prstGeom prst="rect">
              <a:avLst/>
            </a:prstGeom>
            <a:solidFill>
              <a:srgbClr val="FFCCCC"/>
            </a:solidFill>
            <a:ln w="9525">
              <a:solidFill>
                <a:srgbClr val="FF0000"/>
              </a:solidFill>
              <a:miter lim="800000"/>
              <a:headEnd/>
              <a:tailEnd/>
            </a:ln>
          </p:spPr>
          <p:txBody>
            <a:bodyPr>
              <a:prstTxWarp prst="textNoShape">
                <a:avLst/>
              </a:prstTxWarp>
              <a:spAutoFit/>
            </a:bodyPr>
            <a:lstStyle/>
            <a:p>
              <a:pPr>
                <a:lnSpc>
                  <a:spcPct val="105000"/>
                </a:lnSpc>
                <a:spcBef>
                  <a:spcPct val="50000"/>
                </a:spcBef>
              </a:pPr>
              <a:r>
                <a:rPr lang="en-US" sz="2500">
                  <a:ea typeface="Arial" charset="0"/>
                  <a:cs typeface="Arial" charset="0"/>
                </a:rPr>
                <a:t>Rich country starts here</a:t>
              </a:r>
            </a:p>
          </p:txBody>
        </p:sp>
      </p:grpSp>
      <p:grpSp>
        <p:nvGrpSpPr>
          <p:cNvPr id="14" name="Group 52"/>
          <p:cNvGrpSpPr>
            <a:grpSpLocks/>
          </p:cNvGrpSpPr>
          <p:nvPr/>
        </p:nvGrpSpPr>
        <p:grpSpPr bwMode="auto">
          <a:xfrm>
            <a:off x="774700" y="3405188"/>
            <a:ext cx="3030538" cy="901700"/>
            <a:chOff x="488" y="2145"/>
            <a:chExt cx="1909" cy="568"/>
          </a:xfrm>
        </p:grpSpPr>
        <p:sp>
          <p:nvSpPr>
            <p:cNvPr id="53267" name="Line 48"/>
            <p:cNvSpPr>
              <a:spLocks noChangeShapeType="1"/>
            </p:cNvSpPr>
            <p:nvPr/>
          </p:nvSpPr>
          <p:spPr bwMode="auto">
            <a:xfrm>
              <a:off x="1860" y="2433"/>
              <a:ext cx="537" cy="0"/>
            </a:xfrm>
            <a:prstGeom prst="line">
              <a:avLst/>
            </a:prstGeom>
            <a:noFill/>
            <a:ln w="9525">
              <a:solidFill>
                <a:srgbClr val="009900"/>
              </a:solidFill>
              <a:round/>
              <a:headEnd/>
              <a:tailEnd/>
            </a:ln>
          </p:spPr>
          <p:txBody>
            <a:bodyPr>
              <a:prstTxWarp prst="textNoShape">
                <a:avLst/>
              </a:prstTxWarp>
            </a:bodyPr>
            <a:lstStyle/>
            <a:p>
              <a:endParaRPr lang="en-US"/>
            </a:p>
          </p:txBody>
        </p:sp>
        <p:sp>
          <p:nvSpPr>
            <p:cNvPr id="53268" name="Text Box 43"/>
            <p:cNvSpPr txBox="1">
              <a:spLocks noChangeArrowheads="1"/>
            </p:cNvSpPr>
            <p:nvPr/>
          </p:nvSpPr>
          <p:spPr bwMode="auto">
            <a:xfrm>
              <a:off x="488" y="2145"/>
              <a:ext cx="1424" cy="568"/>
            </a:xfrm>
            <a:prstGeom prst="rect">
              <a:avLst/>
            </a:prstGeom>
            <a:solidFill>
              <a:srgbClr val="CCFFCC"/>
            </a:solidFill>
            <a:ln w="9525">
              <a:solidFill>
                <a:srgbClr val="008000"/>
              </a:solidFill>
              <a:miter lim="800000"/>
              <a:headEnd/>
              <a:tailEnd/>
            </a:ln>
          </p:spPr>
          <p:txBody>
            <a:bodyPr>
              <a:prstTxWarp prst="textNoShape">
                <a:avLst/>
              </a:prstTxWarp>
              <a:spAutoFit/>
            </a:bodyPr>
            <a:lstStyle/>
            <a:p>
              <a:pPr algn="r">
                <a:lnSpc>
                  <a:spcPct val="105000"/>
                </a:lnSpc>
                <a:spcBef>
                  <a:spcPct val="50000"/>
                </a:spcBef>
              </a:pPr>
              <a:r>
                <a:rPr lang="en-US" sz="2500">
                  <a:ea typeface="Arial" charset="0"/>
                  <a:cs typeface="Arial" charset="0"/>
                </a:rPr>
                <a:t>Poor country’s growth</a:t>
              </a:r>
            </a:p>
          </p:txBody>
        </p:sp>
      </p:grpSp>
      <p:grpSp>
        <p:nvGrpSpPr>
          <p:cNvPr id="15" name="Group 53"/>
          <p:cNvGrpSpPr>
            <a:grpSpLocks/>
          </p:cNvGrpSpPr>
          <p:nvPr/>
        </p:nvGrpSpPr>
        <p:grpSpPr bwMode="auto">
          <a:xfrm>
            <a:off x="1020763" y="1773238"/>
            <a:ext cx="2751137" cy="901700"/>
            <a:chOff x="643" y="1117"/>
            <a:chExt cx="1733" cy="568"/>
          </a:xfrm>
        </p:grpSpPr>
        <p:sp>
          <p:nvSpPr>
            <p:cNvPr id="53265" name="Line 49"/>
            <p:cNvSpPr>
              <a:spLocks noChangeShapeType="1"/>
            </p:cNvSpPr>
            <p:nvPr/>
          </p:nvSpPr>
          <p:spPr bwMode="auto">
            <a:xfrm>
              <a:off x="1839" y="1404"/>
              <a:ext cx="537" cy="0"/>
            </a:xfrm>
            <a:prstGeom prst="line">
              <a:avLst/>
            </a:prstGeom>
            <a:noFill/>
            <a:ln w="9525">
              <a:solidFill>
                <a:srgbClr val="FF0000"/>
              </a:solidFill>
              <a:round/>
              <a:headEnd/>
              <a:tailEnd/>
            </a:ln>
          </p:spPr>
          <p:txBody>
            <a:bodyPr>
              <a:prstTxWarp prst="textNoShape">
                <a:avLst/>
              </a:prstTxWarp>
            </a:bodyPr>
            <a:lstStyle/>
            <a:p>
              <a:endParaRPr lang="en-US"/>
            </a:p>
          </p:txBody>
        </p:sp>
        <p:sp>
          <p:nvSpPr>
            <p:cNvPr id="53266" name="Text Box 44"/>
            <p:cNvSpPr txBox="1">
              <a:spLocks noChangeArrowheads="1"/>
            </p:cNvSpPr>
            <p:nvPr/>
          </p:nvSpPr>
          <p:spPr bwMode="auto">
            <a:xfrm>
              <a:off x="643" y="1117"/>
              <a:ext cx="1394" cy="568"/>
            </a:xfrm>
            <a:prstGeom prst="rect">
              <a:avLst/>
            </a:prstGeom>
            <a:solidFill>
              <a:srgbClr val="FFCCCC"/>
            </a:solidFill>
            <a:ln w="9525">
              <a:solidFill>
                <a:srgbClr val="FF0000"/>
              </a:solidFill>
              <a:miter lim="800000"/>
              <a:headEnd/>
              <a:tailEnd/>
            </a:ln>
          </p:spPr>
          <p:txBody>
            <a:bodyPr>
              <a:prstTxWarp prst="textNoShape">
                <a:avLst/>
              </a:prstTxWarp>
              <a:spAutoFit/>
            </a:bodyPr>
            <a:lstStyle/>
            <a:p>
              <a:pPr algn="r">
                <a:lnSpc>
                  <a:spcPct val="105000"/>
                </a:lnSpc>
                <a:spcBef>
                  <a:spcPct val="50000"/>
                </a:spcBef>
              </a:pPr>
              <a:r>
                <a:rPr lang="en-US" sz="2500">
                  <a:ea typeface="Arial" charset="0"/>
                  <a:cs typeface="Arial" charset="0"/>
                </a:rPr>
                <a:t>Rich country’s growth</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98"/>
                                        </p:tgtEl>
                                        <p:attrNameLst>
                                          <p:attrName>style.visibility</p:attrName>
                                        </p:attrNameLst>
                                      </p:cBhvr>
                                      <p:to>
                                        <p:strVal val="visible"/>
                                      </p:to>
                                    </p:set>
                                    <p:animEffect transition="in" filter="wipe(left)">
                                      <p:cBhvr>
                                        <p:cTn id="7" dur="500"/>
                                        <p:tgtEl>
                                          <p:spTgt spid="147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upRight)">
                                      <p:cBhvr>
                                        <p:cTn id="12" dur="500"/>
                                        <p:tgtEl>
                                          <p:spTgt spid="12"/>
                                        </p:tgtEl>
                                      </p:cBhvr>
                                    </p:animEffect>
                                  </p:childTnLst>
                                </p:cTn>
                              </p:par>
                            </p:childTnLst>
                          </p:cTn>
                        </p:par>
                        <p:par>
                          <p:cTn id="13" fill="hold" nodeType="afterGroup">
                            <p:stCondLst>
                              <p:cond delay="500"/>
                            </p:stCondLst>
                            <p:childTnLst>
                              <p:par>
                                <p:cTn id="14" presetID="18" presetClass="entr" presetSubtype="9"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upLeft)">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3"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upRight)">
                                      <p:cBhvr>
                                        <p:cTn id="21" dur="500"/>
                                        <p:tgtEl>
                                          <p:spTgt spid="13"/>
                                        </p:tgtEl>
                                      </p:cBhvr>
                                    </p:animEffect>
                                  </p:childTnLst>
                                </p:cTn>
                              </p:par>
                            </p:childTnLst>
                          </p:cTn>
                        </p:par>
                        <p:par>
                          <p:cTn id="22" fill="hold" nodeType="afterGroup">
                            <p:stCondLst>
                              <p:cond delay="500"/>
                            </p:stCondLst>
                            <p:childTnLst>
                              <p:par>
                                <p:cTn id="23" presetID="18" presetClass="entr" presetSubtype="9"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trips(upLeft)">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8" fill="hold" grpId="0" nodeType="clickEffect">
                                  <p:stCondLst>
                                    <p:cond delay="0"/>
                                  </p:stCondLst>
                                  <p:childTnLst>
                                    <p:set>
                                      <p:cBhvr>
                                        <p:cTn id="29" dur="1" fill="hold">
                                          <p:stCondLst>
                                            <p:cond delay="0"/>
                                          </p:stCondLst>
                                        </p:cTn>
                                        <p:tgtEl>
                                          <p:spTgt spid="147486"/>
                                        </p:tgtEl>
                                        <p:attrNameLst>
                                          <p:attrName>style.visibility</p:attrName>
                                        </p:attrNameLst>
                                      </p:cBhvr>
                                      <p:to>
                                        <p:strVal val="visible"/>
                                      </p:to>
                                    </p:set>
                                    <p:anim calcmode="lin" valueType="num">
                                      <p:cBhvr>
                                        <p:cTn id="30" dur="500" fill="hold"/>
                                        <p:tgtEl>
                                          <p:spTgt spid="147486"/>
                                        </p:tgtEl>
                                        <p:attrNameLst>
                                          <p:attrName>ppt_x</p:attrName>
                                        </p:attrNameLst>
                                      </p:cBhvr>
                                      <p:tavLst>
                                        <p:tav tm="0">
                                          <p:val>
                                            <p:strVal val="#ppt_x-#ppt_w/2"/>
                                          </p:val>
                                        </p:tav>
                                        <p:tav tm="100000">
                                          <p:val>
                                            <p:strVal val="#ppt_x"/>
                                          </p:val>
                                        </p:tav>
                                      </p:tavLst>
                                    </p:anim>
                                    <p:anim calcmode="lin" valueType="num">
                                      <p:cBhvr>
                                        <p:cTn id="31" dur="500" fill="hold"/>
                                        <p:tgtEl>
                                          <p:spTgt spid="147486"/>
                                        </p:tgtEl>
                                        <p:attrNameLst>
                                          <p:attrName>ppt_y</p:attrName>
                                        </p:attrNameLst>
                                      </p:cBhvr>
                                      <p:tavLst>
                                        <p:tav tm="0">
                                          <p:val>
                                            <p:strVal val="#ppt_y"/>
                                          </p:val>
                                        </p:tav>
                                        <p:tav tm="100000">
                                          <p:val>
                                            <p:strVal val="#ppt_y"/>
                                          </p:val>
                                        </p:tav>
                                      </p:tavLst>
                                    </p:anim>
                                    <p:anim calcmode="lin" valueType="num">
                                      <p:cBhvr>
                                        <p:cTn id="32" dur="500" fill="hold"/>
                                        <p:tgtEl>
                                          <p:spTgt spid="147486"/>
                                        </p:tgtEl>
                                        <p:attrNameLst>
                                          <p:attrName>ppt_w</p:attrName>
                                        </p:attrNameLst>
                                      </p:cBhvr>
                                      <p:tavLst>
                                        <p:tav tm="0">
                                          <p:val>
                                            <p:fltVal val="0"/>
                                          </p:val>
                                        </p:tav>
                                        <p:tav tm="100000">
                                          <p:val>
                                            <p:strVal val="#ppt_w"/>
                                          </p:val>
                                        </p:tav>
                                      </p:tavLst>
                                    </p:anim>
                                    <p:anim calcmode="lin" valueType="num">
                                      <p:cBhvr>
                                        <p:cTn id="33" dur="500" fill="hold"/>
                                        <p:tgtEl>
                                          <p:spTgt spid="147486"/>
                                        </p:tgtEl>
                                        <p:attrNameLst>
                                          <p:attrName>ppt_h</p:attrName>
                                        </p:attrNameLst>
                                      </p:cBhvr>
                                      <p:tavLst>
                                        <p:tav tm="0">
                                          <p:val>
                                            <p:strVal val="#ppt_h"/>
                                          </p:val>
                                        </p:tav>
                                        <p:tav tm="100000">
                                          <p:val>
                                            <p:strVal val="#ppt_h"/>
                                          </p:val>
                                        </p:tav>
                                      </p:tavLst>
                                    </p:anim>
                                  </p:childTnLst>
                                </p:cTn>
                              </p:par>
                            </p:childTnLst>
                          </p:cTn>
                        </p:par>
                        <p:par>
                          <p:cTn id="34" fill="hold" nodeType="afterGroup">
                            <p:stCondLst>
                              <p:cond delay="500"/>
                            </p:stCondLst>
                            <p:childTnLst>
                              <p:par>
                                <p:cTn id="35" presetID="18" presetClass="entr" presetSubtype="9"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strips(upLeft)">
                                      <p:cBhvr>
                                        <p:cTn id="37" dur="500"/>
                                        <p:tgtEl>
                                          <p:spTgt spid="6"/>
                                        </p:tgtEl>
                                      </p:cBhvr>
                                    </p:animEffect>
                                  </p:childTnLst>
                                </p:cTn>
                              </p:par>
                            </p:childTnLst>
                          </p:cTn>
                        </p:par>
                        <p:par>
                          <p:cTn id="38" fill="hold" nodeType="afterGroup">
                            <p:stCondLst>
                              <p:cond delay="1000"/>
                            </p:stCondLst>
                            <p:childTnLst>
                              <p:par>
                                <p:cTn id="39" presetID="17" presetClass="entr" presetSubtype="4" fill="hold" grpId="0" nodeType="afterEffect">
                                  <p:stCondLst>
                                    <p:cond delay="0"/>
                                  </p:stCondLst>
                                  <p:childTnLst>
                                    <p:set>
                                      <p:cBhvr>
                                        <p:cTn id="40" dur="1" fill="hold">
                                          <p:stCondLst>
                                            <p:cond delay="0"/>
                                          </p:stCondLst>
                                        </p:cTn>
                                        <p:tgtEl>
                                          <p:spTgt spid="147489"/>
                                        </p:tgtEl>
                                        <p:attrNameLst>
                                          <p:attrName>style.visibility</p:attrName>
                                        </p:attrNameLst>
                                      </p:cBhvr>
                                      <p:to>
                                        <p:strVal val="visible"/>
                                      </p:to>
                                    </p:set>
                                    <p:anim calcmode="lin" valueType="num">
                                      <p:cBhvr>
                                        <p:cTn id="41" dur="500" fill="hold"/>
                                        <p:tgtEl>
                                          <p:spTgt spid="147489"/>
                                        </p:tgtEl>
                                        <p:attrNameLst>
                                          <p:attrName>ppt_x</p:attrName>
                                        </p:attrNameLst>
                                      </p:cBhvr>
                                      <p:tavLst>
                                        <p:tav tm="0">
                                          <p:val>
                                            <p:strVal val="#ppt_x"/>
                                          </p:val>
                                        </p:tav>
                                        <p:tav tm="100000">
                                          <p:val>
                                            <p:strVal val="#ppt_x"/>
                                          </p:val>
                                        </p:tav>
                                      </p:tavLst>
                                    </p:anim>
                                    <p:anim calcmode="lin" valueType="num">
                                      <p:cBhvr>
                                        <p:cTn id="42" dur="500" fill="hold"/>
                                        <p:tgtEl>
                                          <p:spTgt spid="147489"/>
                                        </p:tgtEl>
                                        <p:attrNameLst>
                                          <p:attrName>ppt_y</p:attrName>
                                        </p:attrNameLst>
                                      </p:cBhvr>
                                      <p:tavLst>
                                        <p:tav tm="0">
                                          <p:val>
                                            <p:strVal val="#ppt_y+#ppt_h/2"/>
                                          </p:val>
                                        </p:tav>
                                        <p:tav tm="100000">
                                          <p:val>
                                            <p:strVal val="#ppt_y"/>
                                          </p:val>
                                        </p:tav>
                                      </p:tavLst>
                                    </p:anim>
                                    <p:anim calcmode="lin" valueType="num">
                                      <p:cBhvr>
                                        <p:cTn id="43" dur="500" fill="hold"/>
                                        <p:tgtEl>
                                          <p:spTgt spid="147489"/>
                                        </p:tgtEl>
                                        <p:attrNameLst>
                                          <p:attrName>ppt_w</p:attrName>
                                        </p:attrNameLst>
                                      </p:cBhvr>
                                      <p:tavLst>
                                        <p:tav tm="0">
                                          <p:val>
                                            <p:strVal val="#ppt_w"/>
                                          </p:val>
                                        </p:tav>
                                        <p:tav tm="100000">
                                          <p:val>
                                            <p:strVal val="#ppt_w"/>
                                          </p:val>
                                        </p:tav>
                                      </p:tavLst>
                                    </p:anim>
                                    <p:anim calcmode="lin" valueType="num">
                                      <p:cBhvr>
                                        <p:cTn id="44" dur="500" fill="hold"/>
                                        <p:tgtEl>
                                          <p:spTgt spid="147489"/>
                                        </p:tgtEl>
                                        <p:attrNameLst>
                                          <p:attrName>ppt_h</p:attrName>
                                        </p:attrNameLst>
                                      </p:cBhvr>
                                      <p:tavLst>
                                        <p:tav tm="0">
                                          <p:val>
                                            <p:fltVal val="0"/>
                                          </p:val>
                                        </p:tav>
                                        <p:tav tm="100000">
                                          <p:val>
                                            <p:strVal val="#ppt_h"/>
                                          </p:val>
                                        </p:tav>
                                      </p:tavLst>
                                    </p:anim>
                                  </p:childTnLst>
                                </p:cTn>
                              </p:par>
                            </p:childTnLst>
                          </p:cTn>
                        </p:par>
                        <p:par>
                          <p:cTn id="45" fill="hold" nodeType="afterGroup">
                            <p:stCondLst>
                              <p:cond delay="1500"/>
                            </p:stCondLst>
                            <p:childTnLst>
                              <p:par>
                                <p:cTn id="46" presetID="18" presetClass="entr" presetSubtype="12" fill="hold"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strips(downLeft)">
                                      <p:cBhvr>
                                        <p:cTn id="48" dur="500"/>
                                        <p:tgtEl>
                                          <p:spTgt spid="1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147487"/>
                                        </p:tgtEl>
                                        <p:attrNameLst>
                                          <p:attrName>style.visibility</p:attrName>
                                        </p:attrNameLst>
                                      </p:cBhvr>
                                      <p:to>
                                        <p:strVal val="visible"/>
                                      </p:to>
                                    </p:set>
                                    <p:anim calcmode="lin" valueType="num">
                                      <p:cBhvr>
                                        <p:cTn id="53" dur="500" fill="hold"/>
                                        <p:tgtEl>
                                          <p:spTgt spid="147487"/>
                                        </p:tgtEl>
                                        <p:attrNameLst>
                                          <p:attrName>ppt_x</p:attrName>
                                        </p:attrNameLst>
                                      </p:cBhvr>
                                      <p:tavLst>
                                        <p:tav tm="0">
                                          <p:val>
                                            <p:strVal val="#ppt_x-#ppt_w/2"/>
                                          </p:val>
                                        </p:tav>
                                        <p:tav tm="100000">
                                          <p:val>
                                            <p:strVal val="#ppt_x"/>
                                          </p:val>
                                        </p:tav>
                                      </p:tavLst>
                                    </p:anim>
                                    <p:anim calcmode="lin" valueType="num">
                                      <p:cBhvr>
                                        <p:cTn id="54" dur="500" fill="hold"/>
                                        <p:tgtEl>
                                          <p:spTgt spid="147487"/>
                                        </p:tgtEl>
                                        <p:attrNameLst>
                                          <p:attrName>ppt_y</p:attrName>
                                        </p:attrNameLst>
                                      </p:cBhvr>
                                      <p:tavLst>
                                        <p:tav tm="0">
                                          <p:val>
                                            <p:strVal val="#ppt_y"/>
                                          </p:val>
                                        </p:tav>
                                        <p:tav tm="100000">
                                          <p:val>
                                            <p:strVal val="#ppt_y"/>
                                          </p:val>
                                        </p:tav>
                                      </p:tavLst>
                                    </p:anim>
                                    <p:anim calcmode="lin" valueType="num">
                                      <p:cBhvr>
                                        <p:cTn id="55" dur="500" fill="hold"/>
                                        <p:tgtEl>
                                          <p:spTgt spid="147487"/>
                                        </p:tgtEl>
                                        <p:attrNameLst>
                                          <p:attrName>ppt_w</p:attrName>
                                        </p:attrNameLst>
                                      </p:cBhvr>
                                      <p:tavLst>
                                        <p:tav tm="0">
                                          <p:val>
                                            <p:fltVal val="0"/>
                                          </p:val>
                                        </p:tav>
                                        <p:tav tm="100000">
                                          <p:val>
                                            <p:strVal val="#ppt_w"/>
                                          </p:val>
                                        </p:tav>
                                      </p:tavLst>
                                    </p:anim>
                                    <p:anim calcmode="lin" valueType="num">
                                      <p:cBhvr>
                                        <p:cTn id="56" dur="500" fill="hold"/>
                                        <p:tgtEl>
                                          <p:spTgt spid="147487"/>
                                        </p:tgtEl>
                                        <p:attrNameLst>
                                          <p:attrName>ppt_h</p:attrName>
                                        </p:attrNameLst>
                                      </p:cBhvr>
                                      <p:tavLst>
                                        <p:tav tm="0">
                                          <p:val>
                                            <p:strVal val="#ppt_h"/>
                                          </p:val>
                                        </p:tav>
                                        <p:tav tm="100000">
                                          <p:val>
                                            <p:strVal val="#ppt_h"/>
                                          </p:val>
                                        </p:tav>
                                      </p:tavLst>
                                    </p:anim>
                                  </p:childTnLst>
                                </p:cTn>
                              </p:par>
                            </p:childTnLst>
                          </p:cTn>
                        </p:par>
                        <p:par>
                          <p:cTn id="57" fill="hold" nodeType="afterGroup">
                            <p:stCondLst>
                              <p:cond delay="500"/>
                            </p:stCondLst>
                            <p:childTnLst>
                              <p:par>
                                <p:cTn id="58" presetID="18" presetClass="entr" presetSubtype="9" fill="hold"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strips(upLeft)">
                                      <p:cBhvr>
                                        <p:cTn id="60" dur="500"/>
                                        <p:tgtEl>
                                          <p:spTgt spid="10"/>
                                        </p:tgtEl>
                                      </p:cBhvr>
                                    </p:animEffect>
                                  </p:childTnLst>
                                </p:cTn>
                              </p:par>
                            </p:childTnLst>
                          </p:cTn>
                        </p:par>
                        <p:par>
                          <p:cTn id="61" fill="hold" nodeType="afterGroup">
                            <p:stCondLst>
                              <p:cond delay="1000"/>
                            </p:stCondLst>
                            <p:childTnLst>
                              <p:par>
                                <p:cTn id="62" presetID="17" presetClass="entr" presetSubtype="4" fill="hold" grpId="0" nodeType="afterEffect">
                                  <p:stCondLst>
                                    <p:cond delay="0"/>
                                  </p:stCondLst>
                                  <p:childTnLst>
                                    <p:set>
                                      <p:cBhvr>
                                        <p:cTn id="63" dur="1" fill="hold">
                                          <p:stCondLst>
                                            <p:cond delay="0"/>
                                          </p:stCondLst>
                                        </p:cTn>
                                        <p:tgtEl>
                                          <p:spTgt spid="147488"/>
                                        </p:tgtEl>
                                        <p:attrNameLst>
                                          <p:attrName>style.visibility</p:attrName>
                                        </p:attrNameLst>
                                      </p:cBhvr>
                                      <p:to>
                                        <p:strVal val="visible"/>
                                      </p:to>
                                    </p:set>
                                    <p:anim calcmode="lin" valueType="num">
                                      <p:cBhvr>
                                        <p:cTn id="64" dur="500" fill="hold"/>
                                        <p:tgtEl>
                                          <p:spTgt spid="147488"/>
                                        </p:tgtEl>
                                        <p:attrNameLst>
                                          <p:attrName>ppt_x</p:attrName>
                                        </p:attrNameLst>
                                      </p:cBhvr>
                                      <p:tavLst>
                                        <p:tav tm="0">
                                          <p:val>
                                            <p:strVal val="#ppt_x"/>
                                          </p:val>
                                        </p:tav>
                                        <p:tav tm="100000">
                                          <p:val>
                                            <p:strVal val="#ppt_x"/>
                                          </p:val>
                                        </p:tav>
                                      </p:tavLst>
                                    </p:anim>
                                    <p:anim calcmode="lin" valueType="num">
                                      <p:cBhvr>
                                        <p:cTn id="65" dur="500" fill="hold"/>
                                        <p:tgtEl>
                                          <p:spTgt spid="147488"/>
                                        </p:tgtEl>
                                        <p:attrNameLst>
                                          <p:attrName>ppt_y</p:attrName>
                                        </p:attrNameLst>
                                      </p:cBhvr>
                                      <p:tavLst>
                                        <p:tav tm="0">
                                          <p:val>
                                            <p:strVal val="#ppt_y+#ppt_h/2"/>
                                          </p:val>
                                        </p:tav>
                                        <p:tav tm="100000">
                                          <p:val>
                                            <p:strVal val="#ppt_y"/>
                                          </p:val>
                                        </p:tav>
                                      </p:tavLst>
                                    </p:anim>
                                    <p:anim calcmode="lin" valueType="num">
                                      <p:cBhvr>
                                        <p:cTn id="66" dur="500" fill="hold"/>
                                        <p:tgtEl>
                                          <p:spTgt spid="147488"/>
                                        </p:tgtEl>
                                        <p:attrNameLst>
                                          <p:attrName>ppt_w</p:attrName>
                                        </p:attrNameLst>
                                      </p:cBhvr>
                                      <p:tavLst>
                                        <p:tav tm="0">
                                          <p:val>
                                            <p:strVal val="#ppt_w"/>
                                          </p:val>
                                        </p:tav>
                                        <p:tav tm="100000">
                                          <p:val>
                                            <p:strVal val="#ppt_w"/>
                                          </p:val>
                                        </p:tav>
                                      </p:tavLst>
                                    </p:anim>
                                    <p:anim calcmode="lin" valueType="num">
                                      <p:cBhvr>
                                        <p:cTn id="67" dur="500" fill="hold"/>
                                        <p:tgtEl>
                                          <p:spTgt spid="147488"/>
                                        </p:tgtEl>
                                        <p:attrNameLst>
                                          <p:attrName>ppt_h</p:attrName>
                                        </p:attrNameLst>
                                      </p:cBhvr>
                                      <p:tavLst>
                                        <p:tav tm="0">
                                          <p:val>
                                            <p:fltVal val="0"/>
                                          </p:val>
                                        </p:tav>
                                        <p:tav tm="100000">
                                          <p:val>
                                            <p:strVal val="#ppt_h"/>
                                          </p:val>
                                        </p:tav>
                                      </p:tavLst>
                                    </p:anim>
                                  </p:childTnLst>
                                </p:cTn>
                              </p:par>
                            </p:childTnLst>
                          </p:cTn>
                        </p:par>
                        <p:par>
                          <p:cTn id="68" fill="hold" nodeType="afterGroup">
                            <p:stCondLst>
                              <p:cond delay="1500"/>
                            </p:stCondLst>
                            <p:childTnLst>
                              <p:par>
                                <p:cTn id="69" presetID="18" presetClass="entr" presetSubtype="9" fill="hold"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strips(upLeft)">
                                      <p:cBhvr>
                                        <p:cTn id="7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98" grpId="0"/>
      <p:bldP spid="147486" grpId="0" animBg="1"/>
      <p:bldP spid="147487" grpId="0" animBg="1"/>
      <p:bldP spid="147488" grpId="0" animBg="1"/>
      <p:bldP spid="14748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Example of the Catch-Up Effect</a:t>
            </a:r>
          </a:p>
        </p:txBody>
      </p:sp>
      <p:sp>
        <p:nvSpPr>
          <p:cNvPr id="3174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Over 1960–1990, the U.S. and S. Korea devoted a similar share of GDP to investment, so you might expect they would have similar growth performance.  </a:t>
            </a:r>
          </a:p>
          <a:p>
            <a:pPr eaLnBrk="1" hangingPunct="1">
              <a:buFont typeface="Wingdings" charset="2"/>
              <a:buChar char="§"/>
            </a:pPr>
            <a:r>
              <a:rPr lang="en-US" dirty="0" smtClean="0">
                <a:latin typeface="Arial" charset="0"/>
                <a:cs typeface="ＭＳ Ｐゴシック" charset="-128"/>
              </a:rPr>
              <a:t>But growth was &gt;6% in Korea and only 2% in the U.S.  </a:t>
            </a:r>
          </a:p>
          <a:p>
            <a:pPr eaLnBrk="1" hangingPunct="1">
              <a:buFont typeface="Wingdings" charset="2"/>
              <a:buChar char="§"/>
            </a:pPr>
            <a:r>
              <a:rPr lang="en-US" dirty="0" smtClean="0">
                <a:latin typeface="Arial" charset="0"/>
                <a:cs typeface="ＭＳ Ｐゴシック" charset="-128"/>
              </a:rPr>
              <a:t>Explanation:  the catch-up effect.  In 1960, </a:t>
            </a:r>
            <a:r>
              <a:rPr lang="en-US" b="1" dirty="0" smtClean="0">
                <a:latin typeface="Arial" charset="0"/>
                <a:cs typeface="ＭＳ Ｐゴシック" charset="-128"/>
              </a:rPr>
              <a:t>K</a:t>
            </a:r>
            <a:r>
              <a:rPr lang="en-US" dirty="0" smtClean="0">
                <a:latin typeface="Arial" charset="0"/>
                <a:cs typeface="ＭＳ Ｐゴシック" charset="-128"/>
              </a:rPr>
              <a:t>/</a:t>
            </a:r>
            <a:r>
              <a:rPr lang="en-US" b="1" dirty="0" smtClean="0">
                <a:latin typeface="Arial" charset="0"/>
                <a:cs typeface="ＭＳ Ｐゴシック" charset="-128"/>
              </a:rPr>
              <a:t>L</a:t>
            </a:r>
            <a:r>
              <a:rPr lang="en-US" dirty="0" smtClean="0">
                <a:latin typeface="Arial" charset="0"/>
                <a:cs typeface="ＭＳ Ｐゴシック" charset="-128"/>
              </a:rPr>
              <a:t> was far smaller in Korea than in the U.S., hence Korea grew faster.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wipe(left)">
                                      <p:cBhvr>
                                        <p:cTn id="17" dur="500"/>
                                        <p:tgtEl>
                                          <p:spTgt spid="317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Investment from Abroad</a:t>
            </a:r>
          </a:p>
        </p:txBody>
      </p:sp>
      <p:sp>
        <p:nvSpPr>
          <p:cNvPr id="32773" name="Rectangle 3"/>
          <p:cNvSpPr>
            <a:spLocks noGrp="1" noChangeArrowheads="1"/>
          </p:cNvSpPr>
          <p:nvPr>
            <p:ph idx="1"/>
          </p:nvPr>
        </p:nvSpPr>
        <p:spPr>
          <a:xfrm>
            <a:off x="457200" y="990600"/>
            <a:ext cx="8229600" cy="5562600"/>
          </a:xfrm>
        </p:spPr>
        <p:txBody>
          <a:bodyPr/>
          <a:lstStyle/>
          <a:p>
            <a:pPr eaLnBrk="1" hangingPunct="1">
              <a:buFont typeface="Wingdings" charset="2"/>
              <a:buChar char="§"/>
            </a:pPr>
            <a:r>
              <a:rPr lang="en-US" sz="2600" dirty="0" smtClean="0">
                <a:latin typeface="Arial" charset="0"/>
                <a:cs typeface="ＭＳ Ｐゴシック" charset="-128"/>
              </a:rPr>
              <a:t>To raise </a:t>
            </a:r>
            <a:r>
              <a:rPr lang="en-US" sz="2600" b="1" dirty="0" smtClean="0">
                <a:latin typeface="Arial" charset="0"/>
                <a:cs typeface="ＭＳ Ｐゴシック" charset="-128"/>
              </a:rPr>
              <a:t>K</a:t>
            </a:r>
            <a:r>
              <a:rPr lang="en-US" sz="2600" dirty="0" smtClean="0">
                <a:latin typeface="Arial" charset="0"/>
                <a:cs typeface="ＭＳ Ｐゴシック" charset="-128"/>
              </a:rPr>
              <a:t>/</a:t>
            </a:r>
            <a:r>
              <a:rPr lang="en-US" sz="2600" b="1" dirty="0" smtClean="0">
                <a:latin typeface="Arial" charset="0"/>
                <a:cs typeface="ＭＳ Ｐゴシック" charset="-128"/>
              </a:rPr>
              <a:t>L</a:t>
            </a:r>
            <a:r>
              <a:rPr lang="en-US" sz="2600" dirty="0" smtClean="0">
                <a:latin typeface="Arial" charset="0"/>
                <a:cs typeface="ＭＳ Ｐゴシック" charset="-128"/>
              </a:rPr>
              <a:t> and hence productivity, wages, and living standards, the government can also encourage…</a:t>
            </a:r>
          </a:p>
          <a:p>
            <a:pPr lvl="1" eaLnBrk="1" hangingPunct="1">
              <a:buFont typeface="Wingdings" charset="2"/>
              <a:buChar char="§"/>
            </a:pPr>
            <a:r>
              <a:rPr lang="en-US" sz="2600" b="1" dirty="0" smtClean="0">
                <a:solidFill>
                  <a:srgbClr val="CC0000"/>
                </a:solidFill>
                <a:latin typeface="Arial" charset="0"/>
                <a:ea typeface="Arial" charset="0"/>
                <a:cs typeface="Arial" charset="0"/>
              </a:rPr>
              <a:t>foreign direct investment</a:t>
            </a:r>
            <a:r>
              <a:rPr lang="en-US" sz="2600" dirty="0" smtClean="0">
                <a:latin typeface="Arial" charset="0"/>
                <a:ea typeface="Arial" charset="0"/>
                <a:cs typeface="Arial" charset="0"/>
              </a:rPr>
              <a:t>:  a capital investment (e.g., a factory) that is owned and operated by a foreign entity.</a:t>
            </a:r>
          </a:p>
          <a:p>
            <a:pPr lvl="1" eaLnBrk="1" hangingPunct="1">
              <a:buFont typeface="Wingdings" charset="2"/>
              <a:buChar char="§"/>
            </a:pPr>
            <a:r>
              <a:rPr lang="en-US" sz="2600" b="1" dirty="0" smtClean="0">
                <a:solidFill>
                  <a:srgbClr val="CC0000"/>
                </a:solidFill>
                <a:latin typeface="Arial" charset="0"/>
                <a:ea typeface="Arial" charset="0"/>
                <a:cs typeface="Arial" charset="0"/>
              </a:rPr>
              <a:t>foreign portfolio investment</a:t>
            </a:r>
            <a:r>
              <a:rPr lang="en-US" sz="2600" dirty="0" smtClean="0">
                <a:latin typeface="Arial" charset="0"/>
                <a:ea typeface="Arial" charset="0"/>
                <a:cs typeface="Arial" charset="0"/>
              </a:rPr>
              <a:t>:  a capital investment financed with foreign money but operated by domestic residents.</a:t>
            </a:r>
          </a:p>
          <a:p>
            <a:pPr eaLnBrk="1" hangingPunct="1">
              <a:buFont typeface="Wingdings" charset="2"/>
              <a:buChar char="§"/>
            </a:pPr>
            <a:r>
              <a:rPr lang="en-US" sz="2600" dirty="0" smtClean="0">
                <a:latin typeface="Arial" charset="0"/>
                <a:cs typeface="ＭＳ Ｐゴシック" charset="-128"/>
              </a:rPr>
              <a:t>Some of the returns from these investments </a:t>
            </a:r>
            <a:br>
              <a:rPr lang="en-US" sz="2600" dirty="0" smtClean="0">
                <a:latin typeface="Arial" charset="0"/>
                <a:cs typeface="ＭＳ Ｐゴシック" charset="-128"/>
              </a:rPr>
            </a:br>
            <a:r>
              <a:rPr lang="en-US" sz="2600" dirty="0" smtClean="0">
                <a:latin typeface="Arial" charset="0"/>
                <a:cs typeface="ＭＳ Ｐゴシック" charset="-128"/>
              </a:rPr>
              <a:t>flow back to the foreign countries that supplied </a:t>
            </a:r>
            <a:br>
              <a:rPr lang="en-US" sz="2600" dirty="0" smtClean="0">
                <a:latin typeface="Arial" charset="0"/>
                <a:cs typeface="ＭＳ Ｐゴシック" charset="-128"/>
              </a:rPr>
            </a:br>
            <a:r>
              <a:rPr lang="en-US" sz="2600" dirty="0" smtClean="0">
                <a:latin typeface="Arial" charset="0"/>
                <a:cs typeface="ＭＳ Ｐゴシック" charset="-128"/>
              </a:rPr>
              <a:t>the funds.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pPr eaLnBrk="1" hangingPunct="1"/>
            <a:r>
              <a:rPr lang="en-US" smtClean="0"/>
              <a:t>Investment from Abroad</a:t>
            </a:r>
          </a:p>
        </p:txBody>
      </p:sp>
      <p:sp>
        <p:nvSpPr>
          <p:cNvPr id="33797" name="Rectangle 3"/>
          <p:cNvSpPr>
            <a:spLocks noGrp="1" noChangeArrowheads="1"/>
          </p:cNvSpPr>
          <p:nvPr>
            <p:ph type="body" idx="4294967295"/>
          </p:nvPr>
        </p:nvSpPr>
        <p:spPr/>
        <p:txBody>
          <a:bodyPr/>
          <a:lstStyle/>
          <a:p>
            <a:pPr eaLnBrk="1" hangingPunct="1"/>
            <a:r>
              <a:rPr lang="en-US" sz="2700" smtClean="0"/>
              <a:t>Especially beneficial in poor countries that cannot generate enough saving to fund investment projects themselves.  </a:t>
            </a:r>
          </a:p>
          <a:p>
            <a:pPr eaLnBrk="1" hangingPunct="1"/>
            <a:r>
              <a:rPr lang="en-US" sz="2700" smtClean="0"/>
              <a:t>Also helps poor countries learn state-of-the-art technologies developed in other countries.  </a:t>
            </a:r>
          </a:p>
          <a:p>
            <a:pPr eaLnBrk="1" hangingPunct="1"/>
            <a:endParaRPr lang="en-US" sz="27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animEffect transition="in" filter="wipe(left)">
                                      <p:cBhvr>
                                        <p:cTn id="7" dur="500"/>
                                        <p:tgtEl>
                                          <p:spTgt spid="337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7">
                                            <p:txEl>
                                              <p:pRg st="1" end="1"/>
                                            </p:txEl>
                                          </p:spTgt>
                                        </p:tgtEl>
                                        <p:attrNameLst>
                                          <p:attrName>style.visibility</p:attrName>
                                        </p:attrNameLst>
                                      </p:cBhvr>
                                      <p:to>
                                        <p:strVal val="visible"/>
                                      </p:to>
                                    </p:set>
                                    <p:animEffect transition="in" filter="wipe(left)">
                                      <p:cBhvr>
                                        <p:cTn id="12" dur="500"/>
                                        <p:tgtEl>
                                          <p:spTgt spid="337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Education</a:t>
            </a:r>
          </a:p>
        </p:txBody>
      </p:sp>
      <p:sp>
        <p:nvSpPr>
          <p:cNvPr id="3482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600" dirty="0" smtClean="0">
                <a:latin typeface="Arial" charset="0"/>
                <a:cs typeface="ＭＳ Ｐゴシック" charset="-128"/>
              </a:rPr>
              <a:t>Government can increase productivity by promoting education–investment in human capital (</a:t>
            </a:r>
            <a:r>
              <a:rPr lang="en-US" sz="2600" b="1" dirty="0" smtClean="0">
                <a:latin typeface="Arial" charset="0"/>
                <a:cs typeface="ＭＳ Ｐゴシック" charset="-128"/>
              </a:rPr>
              <a:t>H</a:t>
            </a:r>
            <a:r>
              <a:rPr lang="en-US" sz="2600" dirty="0" smtClean="0">
                <a:latin typeface="Arial" charset="0"/>
                <a:cs typeface="ＭＳ Ｐゴシック" charset="-128"/>
              </a:rPr>
              <a:t>).</a:t>
            </a:r>
          </a:p>
          <a:p>
            <a:pPr lvl="1" eaLnBrk="1" hangingPunct="1">
              <a:buFont typeface="Wingdings" charset="2"/>
              <a:buChar char="§"/>
            </a:pPr>
            <a:r>
              <a:rPr lang="en-US" sz="2600" dirty="0" smtClean="0">
                <a:latin typeface="Arial" charset="0"/>
                <a:ea typeface="Arial" charset="0"/>
                <a:cs typeface="Arial" charset="0"/>
              </a:rPr>
              <a:t>Public schools, subsidized loans for college.</a:t>
            </a:r>
          </a:p>
          <a:p>
            <a:pPr eaLnBrk="1" hangingPunct="1">
              <a:spcBef>
                <a:spcPct val="50000"/>
              </a:spcBef>
              <a:buFont typeface="Wingdings" charset="2"/>
              <a:buChar char="§"/>
            </a:pPr>
            <a:r>
              <a:rPr lang="en-US" sz="2600" dirty="0" smtClean="0">
                <a:latin typeface="Arial" charset="0"/>
                <a:cs typeface="ＭＳ Ｐゴシック" charset="-128"/>
              </a:rPr>
              <a:t>Education has significant effects:  </a:t>
            </a:r>
          </a:p>
          <a:p>
            <a:pPr lvl="1" eaLnBrk="1" hangingPunct="1">
              <a:spcBef>
                <a:spcPct val="50000"/>
              </a:spcBef>
              <a:buFont typeface="Wingdings" charset="2"/>
              <a:buChar char="§"/>
            </a:pPr>
            <a:r>
              <a:rPr lang="en-US" sz="2500" dirty="0" smtClean="0">
                <a:latin typeface="Arial" charset="0"/>
                <a:cs typeface="ＭＳ Ｐゴシック" charset="-128"/>
              </a:rPr>
              <a:t>In the U.S., each year of schooling raises a worker’s wage by 10%.  </a:t>
            </a:r>
          </a:p>
          <a:p>
            <a:pPr eaLnBrk="1" hangingPunct="1">
              <a:spcBef>
                <a:spcPct val="50000"/>
              </a:spcBef>
              <a:buFont typeface="Wingdings" charset="2"/>
              <a:buChar char="§"/>
            </a:pPr>
            <a:r>
              <a:rPr lang="en-US" sz="2600" dirty="0" smtClean="0">
                <a:latin typeface="Arial" charset="0"/>
                <a:cs typeface="ＭＳ Ｐゴシック" charset="-128"/>
              </a:rPr>
              <a:t>But investing in </a:t>
            </a:r>
            <a:r>
              <a:rPr lang="en-US" sz="2600" b="1" dirty="0" smtClean="0">
                <a:latin typeface="Arial" charset="0"/>
                <a:cs typeface="ＭＳ Ｐゴシック" charset="-128"/>
              </a:rPr>
              <a:t>H</a:t>
            </a:r>
            <a:r>
              <a:rPr lang="en-US" sz="2600" dirty="0" smtClean="0">
                <a:latin typeface="Arial" charset="0"/>
                <a:cs typeface="ＭＳ Ｐゴシック" charset="-128"/>
              </a:rPr>
              <a:t> also involves a tradeoff between the present &amp; future:  </a:t>
            </a:r>
          </a:p>
          <a:p>
            <a:pPr lvl="1" eaLnBrk="1" hangingPunct="1">
              <a:spcBef>
                <a:spcPct val="50000"/>
              </a:spcBef>
              <a:buFont typeface="Wingdings" charset="2"/>
              <a:buChar char="§"/>
            </a:pPr>
            <a:r>
              <a:rPr lang="en-US" sz="2500" dirty="0" smtClean="0">
                <a:latin typeface="Arial" charset="0"/>
                <a:cs typeface="ＭＳ Ｐゴシック" charset="-128"/>
              </a:rPr>
              <a:t>Spending a year in school requires sacrificing a year’s wages now to have higher wages later.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1">
                                            <p:txEl>
                                              <p:pRg st="3" end="3"/>
                                            </p:txEl>
                                          </p:spTgt>
                                        </p:tgtEl>
                                        <p:attrNameLst>
                                          <p:attrName>style.visibility</p:attrName>
                                        </p:attrNameLst>
                                      </p:cBhvr>
                                      <p:to>
                                        <p:strVal val="visible"/>
                                      </p:to>
                                    </p:set>
                                    <p:animEffect transition="in" filter="wipe(left)">
                                      <p:cBhvr>
                                        <p:cTn id="22" dur="500"/>
                                        <p:tgtEl>
                                          <p:spTgt spid="348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1">
                                            <p:txEl>
                                              <p:pRg st="4" end="4"/>
                                            </p:txEl>
                                          </p:spTgt>
                                        </p:tgtEl>
                                        <p:attrNameLst>
                                          <p:attrName>style.visibility</p:attrName>
                                        </p:attrNameLst>
                                      </p:cBhvr>
                                      <p:to>
                                        <p:strVal val="visible"/>
                                      </p:to>
                                    </p:set>
                                    <p:animEffect transition="in" filter="wipe(left)">
                                      <p:cBhvr>
                                        <p:cTn id="27" dur="500"/>
                                        <p:tgtEl>
                                          <p:spTgt spid="348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21">
                                            <p:txEl>
                                              <p:pRg st="5" end="5"/>
                                            </p:txEl>
                                          </p:spTgt>
                                        </p:tgtEl>
                                        <p:attrNameLst>
                                          <p:attrName>style.visibility</p:attrName>
                                        </p:attrNameLst>
                                      </p:cBhvr>
                                      <p:to>
                                        <p:strVal val="visible"/>
                                      </p:to>
                                    </p:set>
                                    <p:animEffect transition="in" filter="wipe(left)">
                                      <p:cBhvr>
                                        <p:cTn id="32" dur="500"/>
                                        <p:tgtEl>
                                          <p:spTgt spid="3482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bldLvl="4"/>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Health and Nutrition</a:t>
            </a:r>
          </a:p>
        </p:txBody>
      </p:sp>
      <p:sp>
        <p:nvSpPr>
          <p:cNvPr id="35845" name="Rectangle 3"/>
          <p:cNvSpPr>
            <a:spLocks noGrp="1" noRot="1" noChangeAspect="1" noMove="1" noResize="1" noEditPoints="1" noAdjustHandles="1" noChangeArrowheads="1" noChangeShapeType="1" noTextEdit="1"/>
          </p:cNvSpPr>
          <p:nvPr>
            <p:ph idx="1"/>
          </p:nvPr>
        </p:nvSpPr>
        <p:spPr>
          <a:xfrm>
            <a:off x="457200" y="1219200"/>
            <a:ext cx="8229600" cy="5105400"/>
          </a:xfrm>
          <a:blipFill rotWithShape="1">
            <a:blip r:embed="rId3" cstate="print"/>
            <a:stretch>
              <a:fillRect l="-1185" t="-1193" r="-148"/>
            </a:stretch>
          </a:blipFill>
        </p:spPr>
        <p:txBody>
          <a:bodyPr rtlCol="0">
            <a:normAutofit/>
          </a:bodyPr>
          <a:lstStyle/>
          <a:p>
            <a:pPr eaLnBrk="1" fontAlgn="auto" hangingPunct="1">
              <a:spcAft>
                <a:spcPts val="0"/>
              </a:spcAft>
              <a:defRPr/>
            </a:pPr>
            <a:r>
              <a:rPr lang="en-US">
                <a:noFill/>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5">
                                            <p:txEl>
                                              <p:pRg st="3" end="3"/>
                                            </p:txEl>
                                          </p:spTgt>
                                        </p:tgtEl>
                                        <p:attrNameLst>
                                          <p:attrName>style.visibility</p:attrName>
                                        </p:attrNameLst>
                                      </p:cBhvr>
                                      <p:to>
                                        <p:strVal val="visible"/>
                                      </p:to>
                                    </p:set>
                                    <p:animEffect transition="in" filter="wipe(left)">
                                      <p:cBhvr>
                                        <p:cTn id="22" dur="500"/>
                                        <p:tgtEl>
                                          <p:spTgt spid="358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3399"/>
            </a:gs>
            <a:gs pos="100000">
              <a:schemeClr val="tx1"/>
            </a:gs>
          </a:gsLst>
          <a:lin ang="2700000" scaled="1"/>
        </a:grad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title" idx="4294967295"/>
          </p:nvPr>
        </p:nvSpPr>
        <p:spPr>
          <a:xfrm>
            <a:off x="0" y="119063"/>
            <a:ext cx="8464550" cy="928687"/>
          </a:xfrm>
          <a:effectLst>
            <a:outerShdw dist="35921" dir="2700000" algn="ctr" rotWithShape="0">
              <a:schemeClr val="tx1"/>
            </a:outerShdw>
          </a:effectLst>
        </p:spPr>
        <p:txBody>
          <a:bodyPr rtlCol="0">
            <a:normAutofit/>
          </a:bodyPr>
          <a:lstStyle/>
          <a:p>
            <a:pPr eaLnBrk="1" fontAlgn="auto" hangingPunct="1">
              <a:spcAft>
                <a:spcPts val="0"/>
              </a:spcAft>
              <a:defRPr/>
            </a:pPr>
            <a:r>
              <a:rPr lang="en-US" sz="3200" i="1" dirty="0" smtClean="0">
                <a:solidFill>
                  <a:schemeClr val="bg1"/>
                </a:solidFill>
                <a:latin typeface="Arial" charset="0"/>
              </a:rPr>
              <a:t>A typical family in the Arab World</a:t>
            </a:r>
          </a:p>
        </p:txBody>
      </p:sp>
      <p:sp>
        <p:nvSpPr>
          <p:cNvPr id="92167" name="Rectangle 7"/>
          <p:cNvSpPr>
            <a:spLocks noChangeArrowheads="1"/>
          </p:cNvSpPr>
          <p:nvPr/>
        </p:nvSpPr>
        <p:spPr bwMode="auto">
          <a:xfrm>
            <a:off x="222250" y="5368925"/>
            <a:ext cx="5475288" cy="1333500"/>
          </a:xfrm>
          <a:prstGeom prst="rect">
            <a:avLst/>
          </a:prstGeom>
          <a:noFill/>
          <a:ln>
            <a:noFill/>
          </a:ln>
          <a:effectLst>
            <a:outerShdw dist="35921" dir="2700000" algn="ctr" rotWithShape="0">
              <a:schemeClr val="tx1"/>
            </a:outerShdw>
          </a:effectLst>
          <a:extLst/>
        </p:spPr>
        <p:txBody>
          <a:bodyPr/>
          <a:lstStyle/>
          <a:p>
            <a:r>
              <a:rPr lang="en-GB" sz="1800" i="1" dirty="0" smtClean="0">
                <a:solidFill>
                  <a:schemeClr val="bg1">
                    <a:lumMod val="95000"/>
                  </a:schemeClr>
                </a:solidFill>
              </a:rPr>
              <a:t>Following on the heels of the research by </a:t>
            </a:r>
            <a:r>
              <a:rPr lang="en-GB" sz="1800" i="1" dirty="0" err="1" smtClean="0">
                <a:solidFill>
                  <a:schemeClr val="bg1">
                    <a:lumMod val="95000"/>
                  </a:schemeClr>
                </a:solidFill>
              </a:rPr>
              <a:t>Fogel</a:t>
            </a:r>
            <a:r>
              <a:rPr lang="en-GB" sz="1800" i="1" dirty="0" smtClean="0">
                <a:solidFill>
                  <a:schemeClr val="bg1">
                    <a:lumMod val="95000"/>
                  </a:schemeClr>
                </a:solidFill>
              </a:rPr>
              <a:t>, other economists have looked at links between nutrition and standards of living.</a:t>
            </a:r>
          </a:p>
        </p:txBody>
      </p:sp>
      <p:pic>
        <p:nvPicPr>
          <p:cNvPr id="2050" name="Picture 2"/>
          <p:cNvPicPr>
            <a:picLocks noChangeAspect="1" noChangeArrowheads="1"/>
          </p:cNvPicPr>
          <p:nvPr/>
        </p:nvPicPr>
        <p:blipFill>
          <a:blip r:embed="rId3" cstate="print"/>
          <a:srcRect/>
          <a:stretch>
            <a:fillRect/>
          </a:stretch>
        </p:blipFill>
        <p:spPr bwMode="auto">
          <a:xfrm>
            <a:off x="827584" y="1052736"/>
            <a:ext cx="3495675" cy="372427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67"/>
                                        </p:tgtEl>
                                        <p:attrNameLst>
                                          <p:attrName>style.visibility</p:attrName>
                                        </p:attrNameLst>
                                      </p:cBhvr>
                                      <p:to>
                                        <p:strVal val="visible"/>
                                      </p:to>
                                    </p:set>
                                    <p:animEffect transition="in" filter="fade">
                                      <p:cBhvr>
                                        <p:cTn id="7" dur="1000"/>
                                        <p:tgtEl>
                                          <p:spTgt spid="92167"/>
                                        </p:tgtEl>
                                      </p:cBhvr>
                                    </p:animEffect>
                                    <p:anim calcmode="lin" valueType="num">
                                      <p:cBhvr>
                                        <p:cTn id="8" dur="1000" fill="hold"/>
                                        <p:tgtEl>
                                          <p:spTgt spid="92167"/>
                                        </p:tgtEl>
                                        <p:attrNameLst>
                                          <p:attrName>ppt_x</p:attrName>
                                        </p:attrNameLst>
                                      </p:cBhvr>
                                      <p:tavLst>
                                        <p:tav tm="0">
                                          <p:val>
                                            <p:strVal val="#ppt_x"/>
                                          </p:val>
                                        </p:tav>
                                        <p:tav tm="100000">
                                          <p:val>
                                            <p:strVal val="#ppt_x"/>
                                          </p:val>
                                        </p:tav>
                                      </p:tavLst>
                                    </p:anim>
                                    <p:anim calcmode="lin" valueType="num">
                                      <p:cBhvr>
                                        <p:cTn id="9" dur="1000" fill="hold"/>
                                        <p:tgtEl>
                                          <p:spTgt spid="921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en-US" smtClean="0"/>
              <a:t>Property Rights and Political Stability</a:t>
            </a:r>
          </a:p>
        </p:txBody>
      </p:sp>
      <p:sp>
        <p:nvSpPr>
          <p:cNvPr id="166915" name="Rectangle 3"/>
          <p:cNvSpPr>
            <a:spLocks noGrp="1" noChangeArrowheads="1"/>
          </p:cNvSpPr>
          <p:nvPr>
            <p:ph type="body" idx="4294967295"/>
          </p:nvPr>
        </p:nvSpPr>
        <p:spPr/>
        <p:txBody>
          <a:bodyPr/>
          <a:lstStyle/>
          <a:p>
            <a:pPr marL="342000" eaLnBrk="1" hangingPunct="1"/>
            <a:r>
              <a:rPr lang="en-US" dirty="0" smtClean="0"/>
              <a:t>Recall:  </a:t>
            </a:r>
          </a:p>
          <a:p>
            <a:pPr marL="742050" lvl="1" eaLnBrk="1" hangingPunct="1"/>
            <a:r>
              <a:rPr lang="en-US" b="1" i="1" dirty="0" smtClean="0">
                <a:solidFill>
                  <a:srgbClr val="996633"/>
                </a:solidFill>
              </a:rPr>
              <a:t>Markets are usually a good way to organize economic activity.</a:t>
            </a:r>
            <a:r>
              <a:rPr lang="en-US" b="1" i="1" dirty="0" smtClean="0"/>
              <a:t> </a:t>
            </a:r>
            <a:endParaRPr lang="en-US" dirty="0" smtClean="0"/>
          </a:p>
          <a:p>
            <a:pPr marL="742050" lvl="1" eaLnBrk="1" hangingPunct="1"/>
            <a:r>
              <a:rPr lang="en-US" dirty="0" smtClean="0"/>
              <a:t>The price system allocates resources to their most efficient uses. </a:t>
            </a:r>
          </a:p>
          <a:p>
            <a:pPr eaLnBrk="1" hangingPunct="1"/>
            <a:r>
              <a:rPr lang="en-US" dirty="0" smtClean="0"/>
              <a:t>This requires respect for </a:t>
            </a:r>
            <a:r>
              <a:rPr lang="en-US" b="1" dirty="0" smtClean="0">
                <a:solidFill>
                  <a:srgbClr val="CC0000"/>
                </a:solidFill>
              </a:rPr>
              <a:t>property rights</a:t>
            </a:r>
            <a:r>
              <a:rPr lang="en-US" dirty="0" smtClean="0"/>
              <a:t>, the ability of people to exercise authority over the resources they own.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wipe(left)">
                                      <p:cBhvr>
                                        <p:cTn id="7" dur="500"/>
                                        <p:tgtEl>
                                          <p:spTgt spid="1669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6915">
                                            <p:txEl>
                                              <p:pRg st="1" end="1"/>
                                            </p:txEl>
                                          </p:spTgt>
                                        </p:tgtEl>
                                        <p:attrNameLst>
                                          <p:attrName>style.visibility</p:attrName>
                                        </p:attrNameLst>
                                      </p:cBhvr>
                                      <p:to>
                                        <p:strVal val="visible"/>
                                      </p:to>
                                    </p:set>
                                    <p:animEffect transition="in" filter="wipe(left)">
                                      <p:cBhvr>
                                        <p:cTn id="10" dur="500"/>
                                        <p:tgtEl>
                                          <p:spTgt spid="16691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6915">
                                            <p:txEl>
                                              <p:pRg st="2" end="2"/>
                                            </p:txEl>
                                          </p:spTgt>
                                        </p:tgtEl>
                                        <p:attrNameLst>
                                          <p:attrName>style.visibility</p:attrName>
                                        </p:attrNameLst>
                                      </p:cBhvr>
                                      <p:to>
                                        <p:strVal val="visible"/>
                                      </p:to>
                                    </p:set>
                                    <p:animEffect transition="in" filter="wipe(left)">
                                      <p:cBhvr>
                                        <p:cTn id="13" dur="500"/>
                                        <p:tgtEl>
                                          <p:spTgt spid="16691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6915">
                                            <p:txEl>
                                              <p:pRg st="3" end="3"/>
                                            </p:txEl>
                                          </p:spTgt>
                                        </p:tgtEl>
                                        <p:attrNameLst>
                                          <p:attrName>style.visibility</p:attrName>
                                        </p:attrNameLst>
                                      </p:cBhvr>
                                      <p:to>
                                        <p:strVal val="visible"/>
                                      </p:to>
                                    </p:set>
                                    <p:animEffect transition="in" filter="wipe(left)">
                                      <p:cBhvr>
                                        <p:cTn id="18" dur="500"/>
                                        <p:tgtEl>
                                          <p:spTgt spid="166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en-US" smtClean="0"/>
              <a:t>Property Rights and Political Stability</a:t>
            </a:r>
          </a:p>
        </p:txBody>
      </p:sp>
      <p:sp>
        <p:nvSpPr>
          <p:cNvPr id="166915" name="Rectangle 3"/>
          <p:cNvSpPr>
            <a:spLocks noGrp="1" noChangeArrowheads="1"/>
          </p:cNvSpPr>
          <p:nvPr>
            <p:ph type="body" idx="4294967295"/>
          </p:nvPr>
        </p:nvSpPr>
        <p:spPr/>
        <p:txBody>
          <a:bodyPr/>
          <a:lstStyle/>
          <a:p>
            <a:pPr eaLnBrk="1" hangingPunct="1"/>
            <a:r>
              <a:rPr lang="en-US" dirty="0" smtClean="0"/>
              <a:t>In many poor countries, the justice system doesn’t work very well:</a:t>
            </a:r>
          </a:p>
          <a:p>
            <a:pPr lvl="1" eaLnBrk="1" hangingPunct="1"/>
            <a:r>
              <a:rPr lang="en-US" dirty="0" smtClean="0"/>
              <a:t>Contracts aren’t always enforced.</a:t>
            </a:r>
          </a:p>
          <a:p>
            <a:pPr lvl="1" eaLnBrk="1" hangingPunct="1"/>
            <a:r>
              <a:rPr lang="en-US" dirty="0" smtClean="0"/>
              <a:t>Fraud, corruption often go unpunished.</a:t>
            </a:r>
          </a:p>
          <a:p>
            <a:pPr lvl="1" eaLnBrk="1" hangingPunct="1"/>
            <a:r>
              <a:rPr lang="en-US" dirty="0" smtClean="0"/>
              <a:t>In some, firms must bribe government officials for permits.</a:t>
            </a:r>
          </a:p>
          <a:p>
            <a:pPr eaLnBrk="1" hangingPunct="1"/>
            <a:r>
              <a:rPr lang="en-US" dirty="0" smtClean="0"/>
              <a:t>Political instability (e.g., frequent coups) creates uncertainty over whether property rights will be protected in the future.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wipe(left)">
                                      <p:cBhvr>
                                        <p:cTn id="7" dur="500"/>
                                        <p:tgtEl>
                                          <p:spTgt spid="1669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6915">
                                            <p:txEl>
                                              <p:pRg st="1" end="1"/>
                                            </p:txEl>
                                          </p:spTgt>
                                        </p:tgtEl>
                                        <p:attrNameLst>
                                          <p:attrName>style.visibility</p:attrName>
                                        </p:attrNameLst>
                                      </p:cBhvr>
                                      <p:to>
                                        <p:strVal val="visible"/>
                                      </p:to>
                                    </p:set>
                                    <p:animEffect transition="in" filter="wipe(left)">
                                      <p:cBhvr>
                                        <p:cTn id="10" dur="500"/>
                                        <p:tgtEl>
                                          <p:spTgt spid="16691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6915">
                                            <p:txEl>
                                              <p:pRg st="2" end="2"/>
                                            </p:txEl>
                                          </p:spTgt>
                                        </p:tgtEl>
                                        <p:attrNameLst>
                                          <p:attrName>style.visibility</p:attrName>
                                        </p:attrNameLst>
                                      </p:cBhvr>
                                      <p:to>
                                        <p:strVal val="visible"/>
                                      </p:to>
                                    </p:set>
                                    <p:animEffect transition="in" filter="wipe(left)">
                                      <p:cBhvr>
                                        <p:cTn id="13" dur="500"/>
                                        <p:tgtEl>
                                          <p:spTgt spid="16691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6915">
                                            <p:txEl>
                                              <p:pRg st="3" end="3"/>
                                            </p:txEl>
                                          </p:spTgt>
                                        </p:tgtEl>
                                        <p:attrNameLst>
                                          <p:attrName>style.visibility</p:attrName>
                                        </p:attrNameLst>
                                      </p:cBhvr>
                                      <p:to>
                                        <p:strVal val="visible"/>
                                      </p:to>
                                    </p:set>
                                    <p:animEffect transition="in" filter="wipe(left)">
                                      <p:cBhvr>
                                        <p:cTn id="16" dur="500"/>
                                        <p:tgtEl>
                                          <p:spTgt spid="16691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6915">
                                            <p:txEl>
                                              <p:pRg st="4" end="4"/>
                                            </p:txEl>
                                          </p:spTgt>
                                        </p:tgtEl>
                                        <p:attrNameLst>
                                          <p:attrName>style.visibility</p:attrName>
                                        </p:attrNameLst>
                                      </p:cBhvr>
                                      <p:to>
                                        <p:strVal val="visible"/>
                                      </p:to>
                                    </p:set>
                                    <p:animEffect transition="in" filter="wipe(left)">
                                      <p:cBhvr>
                                        <p:cTn id="21" dur="500"/>
                                        <p:tgtEl>
                                          <p:spTgt spid="166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idx="4294967295"/>
          </p:nvPr>
        </p:nvSpPr>
        <p:spPr/>
        <p:txBody>
          <a:bodyPr rtlCol="0">
            <a:normAutofit fontScale="90000"/>
          </a:bodyPr>
          <a:lstStyle/>
          <a:p>
            <a:pPr eaLnBrk="1" fontAlgn="auto" hangingPunct="1">
              <a:spcAft>
                <a:spcPts val="0"/>
              </a:spcAft>
              <a:defRPr/>
            </a:pPr>
            <a:r>
              <a:rPr lang="en-US" smtClean="0"/>
              <a:t>Property Rights and Political Stability</a:t>
            </a:r>
          </a:p>
        </p:txBody>
      </p:sp>
      <p:sp>
        <p:nvSpPr>
          <p:cNvPr id="38917" name="Rectangle 3"/>
          <p:cNvSpPr>
            <a:spLocks noGrp="1" noChangeArrowheads="1"/>
          </p:cNvSpPr>
          <p:nvPr>
            <p:ph type="body" idx="4294967295"/>
          </p:nvPr>
        </p:nvSpPr>
        <p:spPr/>
        <p:txBody>
          <a:bodyPr/>
          <a:lstStyle/>
          <a:p>
            <a:pPr eaLnBrk="1" hangingPunct="1"/>
            <a:r>
              <a:rPr lang="en-US" dirty="0" smtClean="0"/>
              <a:t>When people fear their capital may be stolen by criminals or confiscated by a corrupt government, </a:t>
            </a:r>
            <a:br>
              <a:rPr lang="en-US" dirty="0" smtClean="0"/>
            </a:br>
            <a:r>
              <a:rPr lang="en-US" dirty="0" smtClean="0"/>
              <a:t>there is less investment, including from abroad, and the economy functions less efficiently.    </a:t>
            </a:r>
            <a:br>
              <a:rPr lang="en-US" dirty="0" smtClean="0"/>
            </a:br>
            <a:r>
              <a:rPr lang="en-US" dirty="0" smtClean="0"/>
              <a:t>Result:  lower living standards.</a:t>
            </a:r>
          </a:p>
          <a:p>
            <a:pPr eaLnBrk="1" hangingPunct="1"/>
            <a:r>
              <a:rPr lang="en-US" dirty="0" smtClean="0"/>
              <a:t>Economic stability, efficiency, and healthy growth require law enforcement, effective courts, </a:t>
            </a:r>
            <a:br>
              <a:rPr lang="en-US" dirty="0" smtClean="0"/>
            </a:br>
            <a:r>
              <a:rPr lang="en-US" dirty="0" smtClean="0"/>
              <a:t>a stable constitution, and honest government officials.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Effect transition="in" filter="wipe(left)">
                                      <p:cBhvr>
                                        <p:cTn id="7" dur="500"/>
                                        <p:tgtEl>
                                          <p:spTgt spid="389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7">
                                            <p:txEl>
                                              <p:pRg st="1" end="1"/>
                                            </p:txEl>
                                          </p:spTgt>
                                        </p:tgtEl>
                                        <p:attrNameLst>
                                          <p:attrName>style.visibility</p:attrName>
                                        </p:attrNameLst>
                                      </p:cBhvr>
                                      <p:to>
                                        <p:strVal val="visible"/>
                                      </p:to>
                                    </p:set>
                                    <p:animEffect transition="in" filter="wipe(left)">
                                      <p:cBhvr>
                                        <p:cTn id="12" dur="500"/>
                                        <p:tgtEl>
                                          <p:spTgt spid="389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bldLvl="4"/>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idx="4294967295"/>
          </p:nvPr>
        </p:nvSpPr>
        <p:spPr/>
        <p:txBody>
          <a:bodyPr/>
          <a:lstStyle/>
          <a:p>
            <a:pPr eaLnBrk="1" hangingPunct="1"/>
            <a:r>
              <a:rPr lang="en-US" smtClean="0"/>
              <a:t>Free Trade</a:t>
            </a:r>
          </a:p>
        </p:txBody>
      </p:sp>
      <p:sp>
        <p:nvSpPr>
          <p:cNvPr id="39941" name="Rectangle 3"/>
          <p:cNvSpPr>
            <a:spLocks noGrp="1" noChangeArrowheads="1"/>
          </p:cNvSpPr>
          <p:nvPr>
            <p:ph type="body" idx="4294967295"/>
          </p:nvPr>
        </p:nvSpPr>
        <p:spPr/>
        <p:txBody>
          <a:bodyPr/>
          <a:lstStyle/>
          <a:p>
            <a:pPr eaLnBrk="1" hangingPunct="1"/>
            <a:r>
              <a:rPr lang="en-US" b="1" dirty="0" smtClean="0">
                <a:solidFill>
                  <a:srgbClr val="990099"/>
                </a:solidFill>
              </a:rPr>
              <a:t>Inward-oriented policies</a:t>
            </a:r>
            <a:r>
              <a:rPr lang="en-US" dirty="0" smtClean="0"/>
              <a:t> </a:t>
            </a:r>
            <a:br>
              <a:rPr lang="en-US" dirty="0" smtClean="0"/>
            </a:br>
            <a:r>
              <a:rPr lang="en-US" dirty="0" smtClean="0"/>
              <a:t>(e.g., tariffs, limits on investment from abroad) aim to raise living standards by avoiding interaction with other countries.  </a:t>
            </a:r>
          </a:p>
          <a:p>
            <a:pPr eaLnBrk="1" hangingPunct="1"/>
            <a:r>
              <a:rPr lang="en-US" b="1" dirty="0" smtClean="0">
                <a:solidFill>
                  <a:srgbClr val="990099"/>
                </a:solidFill>
              </a:rPr>
              <a:t>Outward-oriented policies</a:t>
            </a:r>
            <a:r>
              <a:rPr lang="en-US" dirty="0" smtClean="0"/>
              <a:t> (e.g., the elimination of restrictions on trade or foreign investment) promote integration with the world economy.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1">
                                            <p:txEl>
                                              <p:pRg st="1" end="1"/>
                                            </p:txEl>
                                          </p:spTgt>
                                        </p:tgtEl>
                                        <p:attrNameLst>
                                          <p:attrName>style.visibility</p:attrName>
                                        </p:attrNameLst>
                                      </p:cBhvr>
                                      <p:to>
                                        <p:strVal val="visible"/>
                                      </p:to>
                                    </p:set>
                                    <p:animEffect transition="in" filter="wipe(left)">
                                      <p:cBhvr>
                                        <p:cTn id="12" dur="500"/>
                                        <p:tgtEl>
                                          <p:spTgt spid="3994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Free Trade</a:t>
            </a:r>
          </a:p>
        </p:txBody>
      </p:sp>
      <p:sp>
        <p:nvSpPr>
          <p:cNvPr id="73730"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Recall:  </a:t>
            </a:r>
            <a:r>
              <a:rPr lang="en-US" sz="2700" b="1" i="1" smtClean="0">
                <a:solidFill>
                  <a:srgbClr val="996633"/>
                </a:solidFill>
                <a:latin typeface="Arial" charset="0"/>
                <a:cs typeface="ＭＳ Ｐゴシック" charset="-128"/>
              </a:rPr>
              <a:t>Trade can make everyone better off.</a:t>
            </a:r>
            <a:endParaRPr lang="en-US" sz="2700" smtClean="0">
              <a:solidFill>
                <a:srgbClr val="996633"/>
              </a:solidFill>
              <a:latin typeface="Arial" charset="0"/>
              <a:cs typeface="ＭＳ Ｐゴシック" charset="-128"/>
            </a:endParaRPr>
          </a:p>
          <a:p>
            <a:pPr eaLnBrk="1" hangingPunct="1">
              <a:buFont typeface="Wingdings" charset="2"/>
              <a:buChar char="§"/>
            </a:pPr>
            <a:r>
              <a:rPr lang="en-US" sz="2700" smtClean="0">
                <a:latin typeface="Arial" charset="0"/>
                <a:cs typeface="ＭＳ Ｐゴシック" charset="-128"/>
              </a:rPr>
              <a:t>Trade has similar effects as discovering new technologies—it improves productivity and living standards.  </a:t>
            </a:r>
          </a:p>
          <a:p>
            <a:pPr eaLnBrk="1" hangingPunct="1">
              <a:buFont typeface="Wingdings" charset="2"/>
              <a:buChar char="§"/>
            </a:pPr>
            <a:r>
              <a:rPr lang="en-US" sz="2700" smtClean="0">
                <a:latin typeface="Arial" charset="0"/>
                <a:cs typeface="ＭＳ Ｐゴシック" charset="-128"/>
              </a:rPr>
              <a:t>Countries with inward-oriented policies have generally failed to create growth.</a:t>
            </a:r>
          </a:p>
          <a:p>
            <a:pPr lvl="1" eaLnBrk="1" hangingPunct="1">
              <a:buFont typeface="Wingdings" charset="2"/>
              <a:buChar char="§"/>
            </a:pPr>
            <a:r>
              <a:rPr lang="en-US" sz="2600" smtClean="0">
                <a:latin typeface="Arial" charset="0"/>
                <a:ea typeface="Arial" charset="0"/>
                <a:cs typeface="Arial" charset="0"/>
              </a:rPr>
              <a:t>e.g., Argentina during the 20th century.</a:t>
            </a:r>
          </a:p>
          <a:p>
            <a:pPr eaLnBrk="1" hangingPunct="1">
              <a:buFont typeface="Wingdings" charset="2"/>
              <a:buChar char="§"/>
            </a:pPr>
            <a:r>
              <a:rPr lang="en-US" sz="2700" smtClean="0">
                <a:latin typeface="Arial" charset="0"/>
                <a:cs typeface="ＭＳ Ｐゴシック" charset="-128"/>
              </a:rPr>
              <a:t>Countries with outward-oriented policies have </a:t>
            </a:r>
            <a:br>
              <a:rPr lang="en-US" sz="2700" smtClean="0">
                <a:latin typeface="Arial" charset="0"/>
                <a:cs typeface="ＭＳ Ｐゴシック" charset="-128"/>
              </a:rPr>
            </a:br>
            <a:r>
              <a:rPr lang="en-US" sz="2700" smtClean="0">
                <a:latin typeface="Arial" charset="0"/>
                <a:cs typeface="ＭＳ Ｐゴシック" charset="-128"/>
              </a:rPr>
              <a:t>often succeeded.  </a:t>
            </a:r>
          </a:p>
          <a:p>
            <a:pPr lvl="1" eaLnBrk="1" hangingPunct="1">
              <a:buFont typeface="Wingdings" charset="2"/>
              <a:buChar char="§"/>
            </a:pPr>
            <a:r>
              <a:rPr lang="en-US" sz="2600" smtClean="0">
                <a:latin typeface="Arial" charset="0"/>
                <a:ea typeface="Arial" charset="0"/>
                <a:cs typeface="Arial" charset="0"/>
              </a:rPr>
              <a:t>e.g., South Korea, Singapore, Taiwan after 1960.</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Research and Development</a:t>
            </a:r>
          </a:p>
        </p:txBody>
      </p:sp>
      <p:sp>
        <p:nvSpPr>
          <p:cNvPr id="4198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Technological progress is the main reason why living standards rise over the long run.  </a:t>
            </a:r>
          </a:p>
          <a:p>
            <a:pPr eaLnBrk="1" hangingPunct="1">
              <a:buFont typeface="Wingdings" charset="2"/>
              <a:buChar char="§"/>
            </a:pPr>
            <a:r>
              <a:rPr lang="en-US" dirty="0" smtClean="0">
                <a:latin typeface="Arial" charset="0"/>
                <a:cs typeface="ＭＳ Ｐゴシック" charset="-128"/>
              </a:rPr>
              <a:t>One reason is that knowledge is a </a:t>
            </a:r>
            <a:r>
              <a:rPr lang="en-US" b="1" dirty="0" smtClean="0">
                <a:solidFill>
                  <a:srgbClr val="990099"/>
                </a:solidFill>
                <a:latin typeface="Arial" charset="0"/>
                <a:cs typeface="ＭＳ Ｐゴシック" charset="-128"/>
              </a:rPr>
              <a:t>public good</a:t>
            </a:r>
            <a:r>
              <a:rPr lang="en-US" dirty="0" smtClean="0">
                <a:latin typeface="Arial" charset="0"/>
                <a:cs typeface="ＭＳ Ｐゴシック" charset="-128"/>
              </a:rPr>
              <a:t>:  Ideas can be shared freely, increasing the productivity of many. </a:t>
            </a:r>
          </a:p>
          <a:p>
            <a:pPr eaLnBrk="1" hangingPunct="1">
              <a:buFont typeface="Wingdings" charset="2"/>
              <a:buChar char="§"/>
            </a:pPr>
            <a:r>
              <a:rPr lang="en-US" dirty="0" smtClean="0">
                <a:latin typeface="Arial" charset="0"/>
                <a:cs typeface="ＭＳ Ｐゴシック" charset="-128"/>
              </a:rPr>
              <a:t>Policies to promote tech. progress:</a:t>
            </a:r>
          </a:p>
          <a:p>
            <a:pPr lvl="1" eaLnBrk="1" hangingPunct="1">
              <a:buFont typeface="Wingdings" charset="2"/>
              <a:buChar char="§"/>
            </a:pPr>
            <a:r>
              <a:rPr lang="en-US" dirty="0" smtClean="0">
                <a:latin typeface="Arial" charset="0"/>
                <a:ea typeface="Arial" charset="0"/>
                <a:cs typeface="Arial" charset="0"/>
              </a:rPr>
              <a:t>Patent laws.</a:t>
            </a:r>
          </a:p>
          <a:p>
            <a:pPr lvl="1" eaLnBrk="1" hangingPunct="1">
              <a:buFont typeface="Wingdings" charset="2"/>
              <a:buChar char="§"/>
            </a:pPr>
            <a:r>
              <a:rPr lang="en-US" dirty="0" smtClean="0">
                <a:latin typeface="Arial" charset="0"/>
                <a:ea typeface="Arial" charset="0"/>
                <a:cs typeface="Arial" charset="0"/>
              </a:rPr>
              <a:t>Tax incentives or direct support for private sector research and development.</a:t>
            </a:r>
          </a:p>
          <a:p>
            <a:pPr lvl="1" eaLnBrk="1" hangingPunct="1">
              <a:buFont typeface="Wingdings" charset="2"/>
              <a:buChar char="§"/>
            </a:pPr>
            <a:r>
              <a:rPr lang="en-US" dirty="0" smtClean="0">
                <a:latin typeface="Arial" charset="0"/>
                <a:ea typeface="Arial" charset="0"/>
                <a:cs typeface="Arial" charset="0"/>
              </a:rPr>
              <a:t>Grants for basic research at universities.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wipe(left)">
                                      <p:cBhvr>
                                        <p:cTn id="7" dur="500"/>
                                        <p:tgtEl>
                                          <p:spTgt spid="419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9">
                                            <p:txEl>
                                              <p:pRg st="1" end="1"/>
                                            </p:txEl>
                                          </p:spTgt>
                                        </p:tgtEl>
                                        <p:attrNameLst>
                                          <p:attrName>style.visibility</p:attrName>
                                        </p:attrNameLst>
                                      </p:cBhvr>
                                      <p:to>
                                        <p:strVal val="visible"/>
                                      </p:to>
                                    </p:set>
                                    <p:animEffect transition="in" filter="wipe(left)">
                                      <p:cBhvr>
                                        <p:cTn id="12" dur="500"/>
                                        <p:tgtEl>
                                          <p:spTgt spid="419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9">
                                            <p:txEl>
                                              <p:pRg st="2" end="2"/>
                                            </p:txEl>
                                          </p:spTgt>
                                        </p:tgtEl>
                                        <p:attrNameLst>
                                          <p:attrName>style.visibility</p:attrName>
                                        </p:attrNameLst>
                                      </p:cBhvr>
                                      <p:to>
                                        <p:strVal val="visible"/>
                                      </p:to>
                                    </p:set>
                                    <p:animEffect transition="in" filter="wipe(left)">
                                      <p:cBhvr>
                                        <p:cTn id="17" dur="500"/>
                                        <p:tgtEl>
                                          <p:spTgt spid="4198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989">
                                            <p:txEl>
                                              <p:pRg st="3" end="3"/>
                                            </p:txEl>
                                          </p:spTgt>
                                        </p:tgtEl>
                                        <p:attrNameLst>
                                          <p:attrName>style.visibility</p:attrName>
                                        </p:attrNameLst>
                                      </p:cBhvr>
                                      <p:to>
                                        <p:strVal val="visible"/>
                                      </p:to>
                                    </p:set>
                                    <p:animEffect transition="in" filter="wipe(left)">
                                      <p:cBhvr>
                                        <p:cTn id="22" dur="500"/>
                                        <p:tgtEl>
                                          <p:spTgt spid="4198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1989">
                                            <p:txEl>
                                              <p:pRg st="4" end="4"/>
                                            </p:txEl>
                                          </p:spTgt>
                                        </p:tgtEl>
                                        <p:attrNameLst>
                                          <p:attrName>style.visibility</p:attrName>
                                        </p:attrNameLst>
                                      </p:cBhvr>
                                      <p:to>
                                        <p:strVal val="visible"/>
                                      </p:to>
                                    </p:set>
                                    <p:animEffect transition="in" filter="wipe(left)">
                                      <p:cBhvr>
                                        <p:cTn id="27" dur="500"/>
                                        <p:tgtEl>
                                          <p:spTgt spid="4198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989">
                                            <p:txEl>
                                              <p:pRg st="5" end="5"/>
                                            </p:txEl>
                                          </p:spTgt>
                                        </p:tgtEl>
                                        <p:attrNameLst>
                                          <p:attrName>style.visibility</p:attrName>
                                        </p:attrNameLst>
                                      </p:cBhvr>
                                      <p:to>
                                        <p:strVal val="visible"/>
                                      </p:to>
                                    </p:set>
                                    <p:animEffect transition="in" filter="wipe(left)">
                                      <p:cBhvr>
                                        <p:cTn id="32" dur="500"/>
                                        <p:tgtEl>
                                          <p:spTgt spid="4198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idx="4294967295"/>
          </p:nvPr>
        </p:nvSpPr>
        <p:spPr/>
        <p:txBody>
          <a:bodyPr/>
          <a:lstStyle/>
          <a:p>
            <a:pPr eaLnBrk="1" hangingPunct="1"/>
            <a:r>
              <a:rPr lang="en-US" dirty="0" smtClean="0"/>
              <a:t>Population Growth</a:t>
            </a:r>
          </a:p>
        </p:txBody>
      </p:sp>
      <p:sp>
        <p:nvSpPr>
          <p:cNvPr id="43013" name="Rectangle 3"/>
          <p:cNvSpPr>
            <a:spLocks noGrp="1" noChangeArrowheads="1"/>
          </p:cNvSpPr>
          <p:nvPr>
            <p:ph type="body" idx="4294967295"/>
          </p:nvPr>
        </p:nvSpPr>
        <p:spPr/>
        <p:txBody>
          <a:bodyPr/>
          <a:lstStyle/>
          <a:p>
            <a:pPr eaLnBrk="1" hangingPunct="1">
              <a:buFont typeface="Wingdings" charset="2"/>
              <a:buNone/>
            </a:pPr>
            <a:r>
              <a:rPr lang="en-US" sz="2600" dirty="0" smtClean="0"/>
              <a:t>…may affect living standards in 3 different ways:</a:t>
            </a:r>
          </a:p>
          <a:p>
            <a:pPr eaLnBrk="1" hangingPunct="1">
              <a:buFont typeface="Wingdings" charset="2"/>
              <a:buNone/>
            </a:pPr>
            <a:r>
              <a:rPr lang="en-US" sz="2600" b="1" u="sng" dirty="0" smtClean="0"/>
              <a:t>1.  </a:t>
            </a:r>
            <a:r>
              <a:rPr lang="en-US" sz="2600" u="sng" dirty="0" smtClean="0"/>
              <a:t>Stretching natural resources</a:t>
            </a:r>
          </a:p>
          <a:p>
            <a:pPr eaLnBrk="1" hangingPunct="1"/>
            <a:r>
              <a:rPr lang="en-US" sz="2600" dirty="0" smtClean="0"/>
              <a:t>200 years ago, Malthus argued that population growth would strain society’s ability to provide for itself.</a:t>
            </a:r>
          </a:p>
          <a:p>
            <a:pPr eaLnBrk="1" hangingPunct="1"/>
            <a:r>
              <a:rPr lang="en-US" sz="2600" dirty="0" smtClean="0"/>
              <a:t>Since then, the world population has increased </a:t>
            </a:r>
            <a:r>
              <a:rPr lang="en-US" sz="2600" dirty="0" err="1" smtClean="0"/>
              <a:t>sixfold</a:t>
            </a:r>
            <a:r>
              <a:rPr lang="en-US" sz="2600" dirty="0" smtClean="0"/>
              <a:t>.  If Malthus was right, living standards would have fallen. Instead, they’ve risen.  </a:t>
            </a:r>
          </a:p>
          <a:p>
            <a:pPr eaLnBrk="1" hangingPunct="1"/>
            <a:r>
              <a:rPr lang="en-US" sz="2600" dirty="0" smtClean="0"/>
              <a:t>Malthus failed to account for technological progress and productivity growth.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3">
                                            <p:txEl>
                                              <p:pRg st="4" end="4"/>
                                            </p:txEl>
                                          </p:spTgt>
                                        </p:tgtEl>
                                        <p:attrNameLst>
                                          <p:attrName>style.visibility</p:attrName>
                                        </p:attrNameLst>
                                      </p:cBhvr>
                                      <p:to>
                                        <p:strVal val="visible"/>
                                      </p:to>
                                    </p:set>
                                    <p:animEffect transition="in" filter="wipe(left)">
                                      <p:cBhvr>
                                        <p:cTn id="27" dur="500"/>
                                        <p:tgtEl>
                                          <p:spTgt spid="430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eaLnBrk="1" hangingPunct="1"/>
            <a:r>
              <a:rPr lang="en-US" dirty="0" smtClean="0">
                <a:latin typeface="Tahoma" charset="0"/>
                <a:ea typeface="Tahoma" charset="0"/>
                <a:cs typeface="Tahoma" charset="0"/>
              </a:rPr>
              <a:t>Population Growth</a:t>
            </a:r>
          </a:p>
        </p:txBody>
      </p:sp>
      <p:sp>
        <p:nvSpPr>
          <p:cNvPr id="44037" name="Rectangle 3"/>
          <p:cNvSpPr>
            <a:spLocks noGrp="1" noChangeArrowheads="1"/>
          </p:cNvSpPr>
          <p:nvPr>
            <p:ph idx="1"/>
          </p:nvPr>
        </p:nvSpPr>
        <p:spPr>
          <a:xfrm>
            <a:off x="457200" y="1219200"/>
            <a:ext cx="8229600" cy="4979988"/>
          </a:xfrm>
        </p:spPr>
        <p:txBody>
          <a:bodyPr/>
          <a:lstStyle/>
          <a:p>
            <a:pPr eaLnBrk="1" hangingPunct="1">
              <a:buFont typeface="Wingdings" charset="2"/>
              <a:buNone/>
            </a:pPr>
            <a:r>
              <a:rPr lang="en-US" sz="2600" b="1" u="sng" dirty="0" smtClean="0">
                <a:latin typeface="Arial" charset="0"/>
                <a:cs typeface="ＭＳ Ｐゴシック" charset="-128"/>
              </a:rPr>
              <a:t>2.  </a:t>
            </a:r>
            <a:r>
              <a:rPr lang="en-US" u="sng" dirty="0" smtClean="0">
                <a:latin typeface="Arial" charset="0"/>
                <a:cs typeface="ＭＳ Ｐゴシック" charset="-128"/>
              </a:rPr>
              <a:t>Diluting the capital stock</a:t>
            </a:r>
            <a:r>
              <a:rPr lang="en-US" dirty="0" smtClean="0">
                <a:latin typeface="Arial" charset="0"/>
                <a:cs typeface="ＭＳ Ｐゴシック" charset="-128"/>
              </a:rPr>
              <a:t> </a:t>
            </a:r>
            <a:r>
              <a:rPr lang="en-US" sz="2700" dirty="0" smtClean="0">
                <a:latin typeface="Arial" charset="0"/>
                <a:cs typeface="ＭＳ Ｐゴシック" charset="-128"/>
              </a:rPr>
              <a:t> </a:t>
            </a:r>
          </a:p>
          <a:p>
            <a:pPr eaLnBrk="1" hangingPunct="1">
              <a:buFont typeface="Wingdings" charset="2"/>
              <a:buChar char="§"/>
            </a:pPr>
            <a:r>
              <a:rPr lang="en-US" sz="2700" dirty="0" smtClean="0">
                <a:latin typeface="Arial" charset="0"/>
                <a:cs typeface="ＭＳ Ｐゴシック" charset="-128"/>
              </a:rPr>
              <a:t>Bigger population = higher </a:t>
            </a:r>
            <a:r>
              <a:rPr lang="en-US" sz="2700" b="1" dirty="0" smtClean="0">
                <a:latin typeface="Arial" charset="0"/>
                <a:cs typeface="ＭＳ Ｐゴシック" charset="-128"/>
              </a:rPr>
              <a:t>L</a:t>
            </a:r>
            <a:r>
              <a:rPr lang="en-US" sz="2700" dirty="0" smtClean="0">
                <a:latin typeface="Arial" charset="0"/>
                <a:cs typeface="ＭＳ Ｐゴシック" charset="-128"/>
              </a:rPr>
              <a:t> = lower </a:t>
            </a:r>
            <a:r>
              <a:rPr lang="en-US" sz="2700" b="1" dirty="0" smtClean="0">
                <a:latin typeface="Arial" charset="0"/>
                <a:cs typeface="ＭＳ Ｐゴシック" charset="-128"/>
              </a:rPr>
              <a:t>K</a:t>
            </a:r>
            <a:r>
              <a:rPr lang="en-US" sz="2700" dirty="0" smtClean="0">
                <a:latin typeface="Arial" charset="0"/>
                <a:cs typeface="ＭＳ Ｐゴシック" charset="-128"/>
              </a:rPr>
              <a:t>/</a:t>
            </a:r>
            <a:r>
              <a:rPr lang="en-US" sz="2700" b="1" dirty="0" smtClean="0">
                <a:latin typeface="Arial" charset="0"/>
                <a:cs typeface="ＭＳ Ｐゴシック" charset="-128"/>
              </a:rPr>
              <a:t>L</a:t>
            </a:r>
            <a:r>
              <a:rPr lang="en-US" sz="2700" dirty="0" smtClean="0">
                <a:latin typeface="Arial" charset="0"/>
                <a:cs typeface="ＭＳ Ｐゴシック" charset="-128"/>
              </a:rPr>
              <a:t> </a:t>
            </a:r>
            <a:br>
              <a:rPr lang="en-US" sz="2700" dirty="0" smtClean="0">
                <a:latin typeface="Arial" charset="0"/>
                <a:cs typeface="ＭＳ Ｐゴシック" charset="-128"/>
              </a:rPr>
            </a:br>
            <a:r>
              <a:rPr lang="en-US" sz="2700" dirty="0" smtClean="0">
                <a:latin typeface="Arial" charset="0"/>
                <a:cs typeface="ＭＳ Ｐゴシック" charset="-128"/>
              </a:rPr>
              <a:t> = lower productivity &amp; living standards. </a:t>
            </a:r>
          </a:p>
          <a:p>
            <a:pPr eaLnBrk="1" hangingPunct="1">
              <a:buFont typeface="Wingdings" charset="2"/>
              <a:buChar char="§"/>
            </a:pPr>
            <a:r>
              <a:rPr lang="en-US" sz="2700" dirty="0" smtClean="0">
                <a:latin typeface="Arial" charset="0"/>
                <a:cs typeface="ＭＳ Ｐゴシック" charset="-128"/>
              </a:rPr>
              <a:t>This applies to </a:t>
            </a:r>
            <a:r>
              <a:rPr lang="en-US" sz="2700" b="1" dirty="0" smtClean="0">
                <a:latin typeface="Arial" charset="0"/>
                <a:cs typeface="ＭＳ Ｐゴシック" charset="-128"/>
              </a:rPr>
              <a:t>H</a:t>
            </a:r>
            <a:r>
              <a:rPr lang="en-US" sz="2700" dirty="0" smtClean="0">
                <a:latin typeface="Arial" charset="0"/>
                <a:cs typeface="ＭＳ Ｐゴシック" charset="-128"/>
              </a:rPr>
              <a:t> as well as </a:t>
            </a:r>
            <a:r>
              <a:rPr lang="en-US" sz="2700" b="1" dirty="0" smtClean="0">
                <a:latin typeface="Arial" charset="0"/>
                <a:cs typeface="ＭＳ Ｐゴシック" charset="-128"/>
              </a:rPr>
              <a:t>K</a:t>
            </a:r>
            <a:r>
              <a:rPr lang="en-US" sz="2700" dirty="0" smtClean="0">
                <a:latin typeface="Arial" charset="0"/>
                <a:cs typeface="ＭＳ Ｐゴシック" charset="-128"/>
              </a:rPr>
              <a:t>:  </a:t>
            </a:r>
            <a:br>
              <a:rPr lang="en-US" sz="2700" dirty="0" smtClean="0">
                <a:latin typeface="Arial" charset="0"/>
                <a:cs typeface="ＭＳ Ｐゴシック" charset="-128"/>
              </a:rPr>
            </a:br>
            <a:r>
              <a:rPr lang="en-US" sz="2700" dirty="0" smtClean="0">
                <a:latin typeface="Arial" charset="0"/>
                <a:cs typeface="ＭＳ Ｐゴシック" charset="-128"/>
              </a:rPr>
              <a:t>fast population growth = more children </a:t>
            </a:r>
            <a:br>
              <a:rPr lang="en-US" sz="2700" dirty="0" smtClean="0">
                <a:latin typeface="Arial" charset="0"/>
                <a:cs typeface="ＭＳ Ｐゴシック" charset="-128"/>
              </a:rPr>
            </a:br>
            <a:r>
              <a:rPr lang="en-US" sz="2700" dirty="0" smtClean="0">
                <a:latin typeface="Arial" charset="0"/>
                <a:cs typeface="ＭＳ Ｐゴシック" charset="-128"/>
              </a:rPr>
              <a:t> = greater strain on educational system.</a:t>
            </a:r>
          </a:p>
          <a:p>
            <a:pPr eaLnBrk="1" hangingPunct="1">
              <a:buFont typeface="Wingdings" charset="2"/>
              <a:buChar char="§"/>
            </a:pPr>
            <a:r>
              <a:rPr lang="en-US" sz="2700" dirty="0" smtClean="0">
                <a:latin typeface="Arial" charset="0"/>
                <a:cs typeface="ＭＳ Ｐゴシック" charset="-128"/>
              </a:rPr>
              <a:t>Countries with fast pop. growth tend to have lower educational attainment.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2" end="2"/>
                                            </p:txEl>
                                          </p:spTgt>
                                        </p:tgtEl>
                                        <p:attrNameLst>
                                          <p:attrName>style.visibility</p:attrName>
                                        </p:attrNameLst>
                                      </p:cBhvr>
                                      <p:to>
                                        <p:strVal val="visible"/>
                                      </p:to>
                                    </p:set>
                                    <p:animEffect transition="in" filter="wipe(left)">
                                      <p:cBhvr>
                                        <p:cTn id="17" dur="500"/>
                                        <p:tgtEl>
                                          <p:spTgt spid="440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7">
                                            <p:txEl>
                                              <p:pRg st="3" end="3"/>
                                            </p:txEl>
                                          </p:spTgt>
                                        </p:tgtEl>
                                        <p:attrNameLst>
                                          <p:attrName>style.visibility</p:attrName>
                                        </p:attrNameLst>
                                      </p:cBhvr>
                                      <p:to>
                                        <p:strVal val="visible"/>
                                      </p:to>
                                    </p:set>
                                    <p:animEffect transition="in" filter="wipe(left)">
                                      <p:cBhvr>
                                        <p:cTn id="22" dur="500"/>
                                        <p:tgtEl>
                                          <p:spTgt spid="440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idx="4294967295"/>
          </p:nvPr>
        </p:nvSpPr>
        <p:spPr/>
        <p:txBody>
          <a:bodyPr/>
          <a:lstStyle/>
          <a:p>
            <a:pPr eaLnBrk="1" hangingPunct="1"/>
            <a:r>
              <a:rPr lang="en-US" dirty="0" smtClean="0"/>
              <a:t>Population Growth</a:t>
            </a:r>
          </a:p>
        </p:txBody>
      </p:sp>
      <p:sp>
        <p:nvSpPr>
          <p:cNvPr id="45061" name="Rectangle 3"/>
          <p:cNvSpPr>
            <a:spLocks noGrp="1" noChangeArrowheads="1"/>
          </p:cNvSpPr>
          <p:nvPr>
            <p:ph type="body" idx="4294967295"/>
          </p:nvPr>
        </p:nvSpPr>
        <p:spPr>
          <a:xfrm>
            <a:off x="457200" y="1866900"/>
            <a:ext cx="8313738" cy="4103688"/>
          </a:xfrm>
        </p:spPr>
        <p:txBody>
          <a:bodyPr/>
          <a:lstStyle/>
          <a:p>
            <a:pPr marL="0" indent="0" eaLnBrk="1" hangingPunct="1">
              <a:buFont typeface="Wingdings" charset="2"/>
              <a:buNone/>
            </a:pPr>
            <a:r>
              <a:rPr lang="en-US" sz="2700" dirty="0" smtClean="0"/>
              <a:t>To combat this, many developing countries use policy to control population growth.</a:t>
            </a:r>
          </a:p>
          <a:p>
            <a:pPr marL="400050" lvl="1" eaLnBrk="1" hangingPunct="1">
              <a:spcBef>
                <a:spcPct val="50000"/>
              </a:spcBef>
              <a:buClr>
                <a:srgbClr val="339966"/>
              </a:buClr>
            </a:pPr>
            <a:r>
              <a:rPr lang="en-US" dirty="0" smtClean="0"/>
              <a:t>China’s one child per family laws.</a:t>
            </a:r>
          </a:p>
          <a:p>
            <a:pPr marL="400050" lvl="1" eaLnBrk="1" hangingPunct="1">
              <a:spcBef>
                <a:spcPct val="50000"/>
              </a:spcBef>
              <a:buClr>
                <a:srgbClr val="339966"/>
              </a:buClr>
            </a:pPr>
            <a:r>
              <a:rPr lang="en-US" dirty="0" smtClean="0"/>
              <a:t>Birth control education &amp; availability.</a:t>
            </a:r>
          </a:p>
          <a:p>
            <a:pPr marL="400050" lvl="1" eaLnBrk="1" hangingPunct="1">
              <a:spcBef>
                <a:spcPct val="50000"/>
              </a:spcBef>
              <a:buClr>
                <a:srgbClr val="339966"/>
              </a:buClr>
            </a:pPr>
            <a:r>
              <a:rPr lang="en-US" dirty="0" smtClean="0"/>
              <a:t>Promote female literacy - tends to lead to fewer children.</a:t>
            </a:r>
          </a:p>
        </p:txBody>
      </p:sp>
      <p:sp>
        <p:nvSpPr>
          <p:cNvPr id="81923" name="Rectangle 4"/>
          <p:cNvSpPr>
            <a:spLocks noChangeArrowheads="1"/>
          </p:cNvSpPr>
          <p:nvPr/>
        </p:nvSpPr>
        <p:spPr bwMode="auto">
          <a:xfrm>
            <a:off x="458788" y="1219200"/>
            <a:ext cx="8229600" cy="685800"/>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00B85C"/>
              </a:buClr>
              <a:buSzPct val="120000"/>
              <a:buFont typeface="Wingdings" charset="2"/>
              <a:buNone/>
            </a:pPr>
            <a:r>
              <a:rPr lang="en-US" sz="2600" b="1" u="sng">
                <a:ea typeface="Arial" charset="0"/>
                <a:cs typeface="Arial" charset="0"/>
              </a:rPr>
              <a:t>2.  </a:t>
            </a:r>
            <a:r>
              <a:rPr lang="en-US" sz="2800" u="sng">
                <a:ea typeface="Arial" charset="0"/>
                <a:cs typeface="Arial" charset="0"/>
              </a:rPr>
              <a:t>Diluting the capital stock</a:t>
            </a:r>
            <a:r>
              <a:rPr lang="en-US" sz="2800">
                <a:ea typeface="Arial" charset="0"/>
                <a:cs typeface="Arial" charset="0"/>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Effect transition="in" filter="wipe(left)">
                                      <p:cBhvr>
                                        <p:cTn id="7" dur="500"/>
                                        <p:tgtEl>
                                          <p:spTgt spid="450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1">
                                            <p:txEl>
                                              <p:pRg st="1" end="1"/>
                                            </p:txEl>
                                          </p:spTgt>
                                        </p:tgtEl>
                                        <p:attrNameLst>
                                          <p:attrName>style.visibility</p:attrName>
                                        </p:attrNameLst>
                                      </p:cBhvr>
                                      <p:to>
                                        <p:strVal val="visible"/>
                                      </p:to>
                                    </p:set>
                                    <p:animEffect transition="in" filter="wipe(left)">
                                      <p:cBhvr>
                                        <p:cTn id="12" dur="500"/>
                                        <p:tgtEl>
                                          <p:spTgt spid="450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61">
                                            <p:txEl>
                                              <p:pRg st="2" end="2"/>
                                            </p:txEl>
                                          </p:spTgt>
                                        </p:tgtEl>
                                        <p:attrNameLst>
                                          <p:attrName>style.visibility</p:attrName>
                                        </p:attrNameLst>
                                      </p:cBhvr>
                                      <p:to>
                                        <p:strVal val="visible"/>
                                      </p:to>
                                    </p:set>
                                    <p:animEffect transition="in" filter="wipe(left)">
                                      <p:cBhvr>
                                        <p:cTn id="17" dur="500"/>
                                        <p:tgtEl>
                                          <p:spTgt spid="4506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61">
                                            <p:txEl>
                                              <p:pRg st="3" end="3"/>
                                            </p:txEl>
                                          </p:spTgt>
                                        </p:tgtEl>
                                        <p:attrNameLst>
                                          <p:attrName>style.visibility</p:attrName>
                                        </p:attrNameLst>
                                      </p:cBhvr>
                                      <p:to>
                                        <p:strVal val="visible"/>
                                      </p:to>
                                    </p:set>
                                    <p:animEffect transition="in" filter="wipe(left)">
                                      <p:cBhvr>
                                        <p:cTn id="22" dur="500"/>
                                        <p:tgtEl>
                                          <p:spTgt spid="450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pPr eaLnBrk="1" hangingPunct="1"/>
            <a:r>
              <a:rPr lang="en-US" dirty="0" smtClean="0">
                <a:latin typeface="Tahoma" charset="0"/>
                <a:ea typeface="Tahoma" charset="0"/>
                <a:cs typeface="Tahoma" charset="0"/>
              </a:rPr>
              <a:t>Population Growth</a:t>
            </a:r>
          </a:p>
        </p:txBody>
      </p:sp>
      <p:sp>
        <p:nvSpPr>
          <p:cNvPr id="46085" name="Rectangle 3"/>
          <p:cNvSpPr>
            <a:spLocks noGrp="1" noChangeArrowheads="1"/>
          </p:cNvSpPr>
          <p:nvPr>
            <p:ph idx="1"/>
          </p:nvPr>
        </p:nvSpPr>
        <p:spPr>
          <a:xfrm>
            <a:off x="457200" y="1219200"/>
            <a:ext cx="8229600" cy="5410200"/>
          </a:xfrm>
        </p:spPr>
        <p:txBody>
          <a:bodyPr/>
          <a:lstStyle/>
          <a:p>
            <a:pPr eaLnBrk="1" hangingPunct="1">
              <a:buFont typeface="Wingdings" charset="2"/>
              <a:buNone/>
            </a:pPr>
            <a:r>
              <a:rPr lang="en-US" sz="2600" b="1" u="sng" dirty="0" smtClean="0">
                <a:latin typeface="Arial" charset="0"/>
                <a:cs typeface="ＭＳ Ｐゴシック" charset="-128"/>
              </a:rPr>
              <a:t>3.  </a:t>
            </a:r>
            <a:r>
              <a:rPr lang="en-US" sz="2600" u="sng" dirty="0" smtClean="0">
                <a:latin typeface="Arial" charset="0"/>
                <a:cs typeface="ＭＳ Ｐゴシック" charset="-128"/>
              </a:rPr>
              <a:t>Promoting tech. progress</a:t>
            </a:r>
            <a:endParaRPr lang="en-US" sz="2600" dirty="0" smtClean="0">
              <a:latin typeface="Arial" charset="0"/>
              <a:cs typeface="ＭＳ Ｐゴシック" charset="-128"/>
            </a:endParaRPr>
          </a:p>
          <a:p>
            <a:pPr eaLnBrk="1" hangingPunct="1">
              <a:spcBef>
                <a:spcPct val="35000"/>
              </a:spcBef>
              <a:buFont typeface="Wingdings" charset="2"/>
              <a:buChar char="§"/>
            </a:pPr>
            <a:r>
              <a:rPr lang="en-US" sz="2600" dirty="0" smtClean="0">
                <a:latin typeface="Arial" charset="0"/>
                <a:cs typeface="ＭＳ Ｐゴシック" charset="-128"/>
              </a:rPr>
              <a:t>More people </a:t>
            </a:r>
          </a:p>
          <a:p>
            <a:pPr lvl="1" eaLnBrk="1" hangingPunct="1">
              <a:buFont typeface="Wingdings" charset="2"/>
              <a:buNone/>
            </a:pPr>
            <a:r>
              <a:rPr lang="en-US" sz="2600" dirty="0" smtClean="0">
                <a:latin typeface="Arial" charset="0"/>
                <a:ea typeface="Arial" charset="0"/>
                <a:cs typeface="Arial" charset="0"/>
              </a:rPr>
              <a:t>= more scientists, inventors, engineers.</a:t>
            </a:r>
          </a:p>
          <a:p>
            <a:pPr lvl="1" eaLnBrk="1" hangingPunct="1">
              <a:buFont typeface="Wingdings" charset="2"/>
              <a:buNone/>
            </a:pPr>
            <a:r>
              <a:rPr lang="en-US" sz="2600" dirty="0" smtClean="0">
                <a:latin typeface="Arial" charset="0"/>
                <a:ea typeface="Arial" charset="0"/>
                <a:cs typeface="Arial" charset="0"/>
              </a:rPr>
              <a:t>= more frequent discoveries.</a:t>
            </a:r>
          </a:p>
          <a:p>
            <a:pPr lvl="1" eaLnBrk="1" hangingPunct="1">
              <a:buFont typeface="Wingdings" charset="2"/>
              <a:buNone/>
            </a:pPr>
            <a:r>
              <a:rPr lang="en-US" sz="2600" dirty="0" smtClean="0">
                <a:latin typeface="Arial" charset="0"/>
                <a:ea typeface="Arial" charset="0"/>
                <a:cs typeface="Arial" charset="0"/>
              </a:rPr>
              <a:t>= faster technological progress &amp; economic growth.</a:t>
            </a:r>
          </a:p>
          <a:p>
            <a:pPr eaLnBrk="1" hangingPunct="1">
              <a:spcBef>
                <a:spcPct val="35000"/>
              </a:spcBef>
              <a:buFont typeface="Wingdings" charset="2"/>
              <a:buChar char="§"/>
            </a:pPr>
            <a:r>
              <a:rPr lang="en-US" sz="2600" dirty="0" smtClean="0">
                <a:latin typeface="Arial" charset="0"/>
                <a:cs typeface="ＭＳ Ｐゴシック" charset="-128"/>
              </a:rPr>
              <a:t>Evidence from Michael Kremer:  </a:t>
            </a:r>
            <a:br>
              <a:rPr lang="en-US" sz="2600" dirty="0" smtClean="0">
                <a:latin typeface="Arial" charset="0"/>
                <a:cs typeface="ＭＳ Ｐゴシック" charset="-128"/>
              </a:rPr>
            </a:br>
            <a:r>
              <a:rPr lang="en-US" sz="2600" dirty="0" smtClean="0">
                <a:latin typeface="Arial" charset="0"/>
                <a:cs typeface="ＭＳ Ｐゴシック" charset="-128"/>
              </a:rPr>
              <a:t>Over the course of human history,</a:t>
            </a:r>
          </a:p>
          <a:p>
            <a:pPr lvl="1" eaLnBrk="1" hangingPunct="1">
              <a:buFont typeface="Wingdings" charset="2"/>
              <a:buChar char="§"/>
            </a:pPr>
            <a:r>
              <a:rPr lang="en-US" sz="2600" dirty="0" smtClean="0">
                <a:latin typeface="Arial" charset="0"/>
                <a:ea typeface="Arial" charset="0"/>
                <a:cs typeface="Arial" charset="0"/>
              </a:rPr>
              <a:t>growth rates increased as the world’s population increased.</a:t>
            </a:r>
          </a:p>
          <a:p>
            <a:pPr lvl="1" eaLnBrk="1" hangingPunct="1">
              <a:buFont typeface="Wingdings" charset="2"/>
              <a:buChar char="§"/>
            </a:pPr>
            <a:r>
              <a:rPr lang="en-US" sz="2600" dirty="0" smtClean="0">
                <a:latin typeface="Arial" charset="0"/>
                <a:ea typeface="Arial" charset="0"/>
                <a:cs typeface="Arial" charset="0"/>
              </a:rPr>
              <a:t>more populated regions grew faster than </a:t>
            </a:r>
            <a:br>
              <a:rPr lang="en-US" sz="2600" dirty="0" smtClean="0">
                <a:latin typeface="Arial" charset="0"/>
                <a:ea typeface="Arial" charset="0"/>
                <a:cs typeface="Arial" charset="0"/>
              </a:rPr>
            </a:br>
            <a:r>
              <a:rPr lang="en-US" sz="2600" dirty="0" smtClean="0">
                <a:latin typeface="Arial" charset="0"/>
                <a:ea typeface="Arial" charset="0"/>
                <a:cs typeface="Arial" charset="0"/>
              </a:rPr>
              <a:t>less populated ones.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1" end="1"/>
                                            </p:txEl>
                                          </p:spTgt>
                                        </p:tgtEl>
                                        <p:attrNameLst>
                                          <p:attrName>style.visibility</p:attrName>
                                        </p:attrNameLst>
                                      </p:cBhvr>
                                      <p:to>
                                        <p:strVal val="visible"/>
                                      </p:to>
                                    </p:set>
                                    <p:animEffect transition="in" filter="wipe(left)">
                                      <p:cBhvr>
                                        <p:cTn id="12" dur="500"/>
                                        <p:tgtEl>
                                          <p:spTgt spid="460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2" end="2"/>
                                            </p:txEl>
                                          </p:spTgt>
                                        </p:tgtEl>
                                        <p:attrNameLst>
                                          <p:attrName>style.visibility</p:attrName>
                                        </p:attrNameLst>
                                      </p:cBhvr>
                                      <p:to>
                                        <p:strVal val="visible"/>
                                      </p:to>
                                    </p:set>
                                    <p:animEffect transition="in" filter="wipe(left)">
                                      <p:cBhvr>
                                        <p:cTn id="17" dur="500"/>
                                        <p:tgtEl>
                                          <p:spTgt spid="460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5">
                                            <p:txEl>
                                              <p:pRg st="3" end="3"/>
                                            </p:txEl>
                                          </p:spTgt>
                                        </p:tgtEl>
                                        <p:attrNameLst>
                                          <p:attrName>style.visibility</p:attrName>
                                        </p:attrNameLst>
                                      </p:cBhvr>
                                      <p:to>
                                        <p:strVal val="visible"/>
                                      </p:to>
                                    </p:set>
                                    <p:animEffect transition="in" filter="wipe(left)">
                                      <p:cBhvr>
                                        <p:cTn id="22" dur="500"/>
                                        <p:tgtEl>
                                          <p:spTgt spid="4608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6085">
                                            <p:txEl>
                                              <p:pRg st="4" end="4"/>
                                            </p:txEl>
                                          </p:spTgt>
                                        </p:tgtEl>
                                        <p:attrNameLst>
                                          <p:attrName>style.visibility</p:attrName>
                                        </p:attrNameLst>
                                      </p:cBhvr>
                                      <p:to>
                                        <p:strVal val="visible"/>
                                      </p:to>
                                    </p:set>
                                    <p:animEffect transition="in" filter="wipe(left)">
                                      <p:cBhvr>
                                        <p:cTn id="27" dur="500"/>
                                        <p:tgtEl>
                                          <p:spTgt spid="4608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6085">
                                            <p:txEl>
                                              <p:pRg st="5" end="5"/>
                                            </p:txEl>
                                          </p:spTgt>
                                        </p:tgtEl>
                                        <p:attrNameLst>
                                          <p:attrName>style.visibility</p:attrName>
                                        </p:attrNameLst>
                                      </p:cBhvr>
                                      <p:to>
                                        <p:strVal val="visible"/>
                                      </p:to>
                                    </p:set>
                                    <p:animEffect transition="in" filter="wipe(left)">
                                      <p:cBhvr>
                                        <p:cTn id="32" dur="500"/>
                                        <p:tgtEl>
                                          <p:spTgt spid="4608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6085">
                                            <p:txEl>
                                              <p:pRg st="6" end="6"/>
                                            </p:txEl>
                                          </p:spTgt>
                                        </p:tgtEl>
                                        <p:attrNameLst>
                                          <p:attrName>style.visibility</p:attrName>
                                        </p:attrNameLst>
                                      </p:cBhvr>
                                      <p:to>
                                        <p:strVal val="visible"/>
                                      </p:to>
                                    </p:set>
                                    <p:animEffect transition="in" filter="wipe(left)">
                                      <p:cBhvr>
                                        <p:cTn id="37" dur="500"/>
                                        <p:tgtEl>
                                          <p:spTgt spid="4608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6085">
                                            <p:txEl>
                                              <p:pRg st="7" end="7"/>
                                            </p:txEl>
                                          </p:spTgt>
                                        </p:tgtEl>
                                        <p:attrNameLst>
                                          <p:attrName>style.visibility</p:attrName>
                                        </p:attrNameLst>
                                      </p:cBhvr>
                                      <p:to>
                                        <p:strVal val="visible"/>
                                      </p:to>
                                    </p:set>
                                    <p:animEffect transition="in" filter="wipe(left)">
                                      <p:cBhvr>
                                        <p:cTn id="42" dur="500"/>
                                        <p:tgtEl>
                                          <p:spTgt spid="460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663300"/>
            </a:gs>
            <a:gs pos="100000">
              <a:schemeClr val="tx1"/>
            </a:gs>
          </a:gsLst>
          <a:lin ang="2700000" scaled="1"/>
        </a:gradFill>
        <a:effectLst/>
      </p:bgPr>
    </p:bg>
    <p:spTree>
      <p:nvGrpSpPr>
        <p:cNvPr id="1" name=""/>
        <p:cNvGrpSpPr/>
        <p:nvPr/>
      </p:nvGrpSpPr>
      <p:grpSpPr>
        <a:xfrm>
          <a:off x="0" y="0"/>
          <a:ext cx="0" cy="0"/>
          <a:chOff x="0" y="0"/>
          <a:chExt cx="0" cy="0"/>
        </a:xfrm>
      </p:grpSpPr>
      <p:pic>
        <p:nvPicPr>
          <p:cNvPr id="12290" name="Picture 5" descr="25"/>
          <p:cNvPicPr>
            <a:picLocks noChangeAspect="1" noChangeArrowheads="1"/>
          </p:cNvPicPr>
          <p:nvPr/>
        </p:nvPicPr>
        <p:blipFill>
          <a:blip r:embed="rId3" cstate="print"/>
          <a:srcRect l="6737" t="1237" r="4210" b="2475"/>
          <a:stretch>
            <a:fillRect/>
          </a:stretch>
        </p:blipFill>
        <p:spPr bwMode="auto">
          <a:xfrm>
            <a:off x="152400" y="1066800"/>
            <a:ext cx="5895975" cy="4339173"/>
          </a:xfrm>
          <a:prstGeom prst="rect">
            <a:avLst/>
          </a:prstGeom>
          <a:noFill/>
          <a:ln w="9525">
            <a:noFill/>
            <a:miter lim="800000"/>
            <a:headEnd/>
            <a:tailEnd/>
          </a:ln>
        </p:spPr>
      </p:pic>
      <p:sp>
        <p:nvSpPr>
          <p:cNvPr id="10243" name="Rectangle 3"/>
          <p:cNvSpPr>
            <a:spLocks noGrp="1" noChangeArrowheads="1"/>
          </p:cNvSpPr>
          <p:nvPr>
            <p:ph type="title" idx="4294967295"/>
          </p:nvPr>
        </p:nvSpPr>
        <p:spPr>
          <a:xfrm>
            <a:off x="0" y="144463"/>
            <a:ext cx="7940675" cy="884237"/>
          </a:xfrm>
          <a:effectLst>
            <a:outerShdw dist="35921" dir="2700000" algn="ctr" rotWithShape="0">
              <a:schemeClr val="tx1"/>
            </a:outerShdw>
          </a:effectLst>
        </p:spPr>
        <p:txBody>
          <a:bodyPr rtlCol="0">
            <a:normAutofit fontScale="90000"/>
          </a:bodyPr>
          <a:lstStyle/>
          <a:p>
            <a:pPr eaLnBrk="1" fontAlgn="auto" hangingPunct="1">
              <a:spcAft>
                <a:spcPts val="0"/>
              </a:spcAft>
              <a:defRPr/>
            </a:pPr>
            <a:r>
              <a:rPr lang="en-US" sz="3200" i="1" smtClean="0">
                <a:solidFill>
                  <a:schemeClr val="bg1"/>
                </a:solidFill>
                <a:latin typeface="Arial" charset="0"/>
              </a:rPr>
              <a:t>A typical family with all their possessions in Mali, a poor country</a:t>
            </a:r>
          </a:p>
        </p:txBody>
      </p:sp>
      <p:sp>
        <p:nvSpPr>
          <p:cNvPr id="88070" name="Rectangle 6"/>
          <p:cNvSpPr>
            <a:spLocks noChangeArrowheads="1"/>
          </p:cNvSpPr>
          <p:nvPr/>
        </p:nvSpPr>
        <p:spPr bwMode="auto">
          <a:xfrm>
            <a:off x="222250" y="5368925"/>
            <a:ext cx="5475288" cy="1333500"/>
          </a:xfrm>
          <a:prstGeom prst="rect">
            <a:avLst/>
          </a:prstGeom>
          <a:noFill/>
          <a:ln>
            <a:noFill/>
          </a:ln>
          <a:effectLst>
            <a:outerShdw dist="35921" dir="2700000" algn="ctr" rotWithShape="0">
              <a:schemeClr val="tx1"/>
            </a:outerShdw>
          </a:effectLst>
          <a:extLst/>
        </p:spPr>
        <p:txBody>
          <a:bodyPr/>
          <a:lstStyle/>
          <a:p>
            <a:pPr marL="342900" indent="-342900">
              <a:spcBef>
                <a:spcPct val="10000"/>
              </a:spcBef>
              <a:buClr>
                <a:srgbClr val="808080"/>
              </a:buClr>
              <a:buSzPct val="120000"/>
              <a:tabLst>
                <a:tab pos="3490913" algn="l"/>
              </a:tabLst>
              <a:defRPr/>
            </a:pPr>
            <a:r>
              <a:rPr lang="en-US" sz="2500" dirty="0">
                <a:solidFill>
                  <a:srgbClr val="FFFFFF"/>
                </a:solidFill>
                <a:latin typeface="+mn-lt"/>
                <a:ea typeface="+mn-ea"/>
                <a:cs typeface="Arial" charset="0"/>
              </a:rPr>
              <a:t>GDP per capita: 	$1,090</a:t>
            </a:r>
          </a:p>
          <a:p>
            <a:pPr marL="342900" indent="-342900">
              <a:spcBef>
                <a:spcPct val="10000"/>
              </a:spcBef>
              <a:buClr>
                <a:srgbClr val="808080"/>
              </a:buClr>
              <a:buSzPct val="120000"/>
              <a:tabLst>
                <a:tab pos="3490913" algn="l"/>
              </a:tabLst>
              <a:defRPr/>
            </a:pPr>
            <a:r>
              <a:rPr lang="en-US" sz="2500" dirty="0">
                <a:solidFill>
                  <a:srgbClr val="FFFFFF"/>
                </a:solidFill>
                <a:latin typeface="+mn-lt"/>
                <a:ea typeface="+mn-ea"/>
                <a:cs typeface="Arial" charset="0"/>
              </a:rPr>
              <a:t>Life expectancy:  	52 years</a:t>
            </a:r>
          </a:p>
          <a:p>
            <a:pPr marL="342900" indent="-342900">
              <a:spcBef>
                <a:spcPct val="10000"/>
              </a:spcBef>
              <a:buClr>
                <a:srgbClr val="808080"/>
              </a:buClr>
              <a:buSzPct val="120000"/>
              <a:tabLst>
                <a:tab pos="3490913" algn="l"/>
              </a:tabLst>
              <a:defRPr/>
            </a:pPr>
            <a:r>
              <a:rPr lang="en-US" sz="2500" dirty="0">
                <a:solidFill>
                  <a:srgbClr val="FFFFFF"/>
                </a:solidFill>
                <a:latin typeface="+mn-lt"/>
                <a:ea typeface="+mn-ea"/>
                <a:cs typeface="Arial" charset="0"/>
              </a:rPr>
              <a:t>Adult literacy: 	46%</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8070"/>
                                        </p:tgtEl>
                                        <p:attrNameLst>
                                          <p:attrName>style.visibility</p:attrName>
                                        </p:attrNameLst>
                                      </p:cBhvr>
                                      <p:to>
                                        <p:strVal val="visible"/>
                                      </p:to>
                                    </p:set>
                                    <p:animEffect transition="in" filter="fade">
                                      <p:cBhvr>
                                        <p:cTn id="7" dur="1000"/>
                                        <p:tgtEl>
                                          <p:spTgt spid="88070"/>
                                        </p:tgtEl>
                                      </p:cBhvr>
                                    </p:animEffect>
                                    <p:anim calcmode="lin" valueType="num">
                                      <p:cBhvr>
                                        <p:cTn id="8" dur="1000" fill="hold"/>
                                        <p:tgtEl>
                                          <p:spTgt spid="88070"/>
                                        </p:tgtEl>
                                        <p:attrNameLst>
                                          <p:attrName>ppt_x</p:attrName>
                                        </p:attrNameLst>
                                      </p:cBhvr>
                                      <p:tavLst>
                                        <p:tav tm="0">
                                          <p:val>
                                            <p:strVal val="#ppt_x"/>
                                          </p:val>
                                        </p:tav>
                                        <p:tav tm="100000">
                                          <p:val>
                                            <p:strVal val="#ppt_x"/>
                                          </p:val>
                                        </p:tav>
                                      </p:tavLst>
                                    </p:anim>
                                    <p:anim calcmode="lin" valueType="num">
                                      <p:cBhvr>
                                        <p:cTn id="9" dur="1000" fill="hold"/>
                                        <p:tgtEl>
                                          <p:spTgt spid="880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0"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8601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Review productivity concepts</a:t>
            </a:r>
          </a:p>
        </p:txBody>
      </p:sp>
      <p:sp>
        <p:nvSpPr>
          <p:cNvPr id="86020" name="Content Placeholder 2"/>
          <p:cNvSpPr>
            <a:spLocks noGrp="1"/>
          </p:cNvSpPr>
          <p:nvPr>
            <p:ph idx="1"/>
          </p:nvPr>
        </p:nvSpPr>
        <p:spPr>
          <a:xfrm>
            <a:off x="457200" y="1371600"/>
            <a:ext cx="8229600" cy="5105400"/>
          </a:xfrm>
        </p:spPr>
        <p:txBody>
          <a:bodyPr/>
          <a:lstStyle/>
          <a:p>
            <a:pPr eaLnBrk="1" hangingPunct="1">
              <a:buClr>
                <a:srgbClr val="CC0000"/>
              </a:buClr>
              <a:buFont typeface="Wingdings" charset="2"/>
              <a:buChar char="§"/>
            </a:pPr>
            <a:r>
              <a:rPr lang="en-US">
                <a:latin typeface="Arial" charset="0"/>
                <a:cs typeface="ＭＳ Ｐゴシック" charset="-128"/>
              </a:rPr>
              <a:t>List the determinants of productivity.  </a:t>
            </a:r>
          </a:p>
          <a:p>
            <a:pPr eaLnBrk="1" hangingPunct="1">
              <a:buClr>
                <a:srgbClr val="CC0000"/>
              </a:buClr>
              <a:buFont typeface="Wingdings" charset="2"/>
              <a:buChar char="§"/>
            </a:pPr>
            <a:r>
              <a:rPr lang="en-US">
                <a:latin typeface="Arial" charset="0"/>
                <a:cs typeface="ＭＳ Ｐゴシック" charset="-128"/>
              </a:rPr>
              <a:t>List three policies that attempt to raise living standards by increasing one of the determinants of productivity.</a:t>
            </a:r>
          </a:p>
        </p:txBody>
      </p:sp>
      <p:sp>
        <p:nvSpPr>
          <p:cNvPr id="86021"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8806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88068"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
        <p:nvSpPr>
          <p:cNvPr id="8" name="Rectangle 2"/>
          <p:cNvSpPr txBox="1">
            <a:spLocks noChangeArrowheads="1"/>
          </p:cNvSpPr>
          <p:nvPr/>
        </p:nvSpPr>
        <p:spPr bwMode="auto">
          <a:xfrm>
            <a:off x="608013" y="1425575"/>
            <a:ext cx="8218487" cy="5035550"/>
          </a:xfrm>
          <a:prstGeom prst="rect">
            <a:avLst/>
          </a:prstGeom>
          <a:noFill/>
          <a:ln w="9525">
            <a:noFill/>
            <a:miter lim="800000"/>
            <a:headEnd/>
            <a:tailEnd/>
          </a:ln>
        </p:spPr>
        <p:txBody>
          <a:bodyPr>
            <a:prstTxWarp prst="textNoShape">
              <a:avLst/>
            </a:prstTxWarp>
          </a:bodyPr>
          <a:lstStyle/>
          <a:p>
            <a:pPr marL="225425" indent="-225425">
              <a:lnSpc>
                <a:spcPct val="105000"/>
              </a:lnSpc>
              <a:spcBef>
                <a:spcPts val="1200"/>
              </a:spcBef>
              <a:buClr>
                <a:srgbClr val="003399"/>
              </a:buClr>
              <a:buFont typeface="Wingdings" charset="2"/>
              <a:buNone/>
            </a:pPr>
            <a:r>
              <a:rPr lang="en-US" sz="2700" u="sng" dirty="0">
                <a:ea typeface="Arial" charset="0"/>
                <a:cs typeface="Arial" charset="0"/>
              </a:rPr>
              <a:t>Determinants of productivity:</a:t>
            </a:r>
            <a:br>
              <a:rPr lang="en-US" sz="2700" u="sng" dirty="0">
                <a:ea typeface="Arial" charset="0"/>
                <a:cs typeface="Arial" charset="0"/>
              </a:rPr>
            </a:br>
            <a:r>
              <a:rPr lang="en-US" sz="2700" b="1" dirty="0">
                <a:ea typeface="Arial" charset="0"/>
                <a:cs typeface="Arial" charset="0"/>
              </a:rPr>
              <a:t>K</a:t>
            </a:r>
            <a:r>
              <a:rPr lang="en-US" sz="2700" dirty="0">
                <a:ea typeface="Arial" charset="0"/>
                <a:cs typeface="Arial" charset="0"/>
              </a:rPr>
              <a:t>/</a:t>
            </a:r>
            <a:r>
              <a:rPr lang="en-US" sz="2700" b="1" dirty="0">
                <a:ea typeface="Arial" charset="0"/>
                <a:cs typeface="Arial" charset="0"/>
              </a:rPr>
              <a:t>L</a:t>
            </a:r>
            <a:r>
              <a:rPr lang="en-US" sz="2700" dirty="0">
                <a:ea typeface="Arial" charset="0"/>
                <a:cs typeface="Arial" charset="0"/>
              </a:rPr>
              <a:t>, physical capital per </a:t>
            </a:r>
            <a:r>
              <a:rPr lang="en-US" sz="2700" dirty="0" smtClean="0">
                <a:ea typeface="Arial" charset="0"/>
                <a:cs typeface="Arial" charset="0"/>
              </a:rPr>
              <a:t>worker. </a:t>
            </a:r>
            <a:r>
              <a:rPr lang="en-US" sz="2700" dirty="0">
                <a:ea typeface="Arial" charset="0"/>
                <a:cs typeface="Arial" charset="0"/>
              </a:rPr>
              <a:t/>
            </a:r>
            <a:br>
              <a:rPr lang="en-US" sz="2700" dirty="0">
                <a:ea typeface="Arial" charset="0"/>
                <a:cs typeface="Arial" charset="0"/>
              </a:rPr>
            </a:br>
            <a:r>
              <a:rPr lang="en-US" sz="2700" b="1" dirty="0">
                <a:ea typeface="Arial" charset="0"/>
                <a:cs typeface="Arial" charset="0"/>
              </a:rPr>
              <a:t>H</a:t>
            </a:r>
            <a:r>
              <a:rPr lang="en-US" sz="2700" dirty="0">
                <a:ea typeface="Arial" charset="0"/>
                <a:cs typeface="Arial" charset="0"/>
              </a:rPr>
              <a:t>/</a:t>
            </a:r>
            <a:r>
              <a:rPr lang="en-US" sz="2700" b="1" dirty="0">
                <a:ea typeface="Arial" charset="0"/>
                <a:cs typeface="Arial" charset="0"/>
              </a:rPr>
              <a:t>L</a:t>
            </a:r>
            <a:r>
              <a:rPr lang="en-US" sz="2700" dirty="0">
                <a:ea typeface="Arial" charset="0"/>
                <a:cs typeface="Arial" charset="0"/>
              </a:rPr>
              <a:t>, human capital per </a:t>
            </a:r>
            <a:r>
              <a:rPr lang="en-US" sz="2700" dirty="0" smtClean="0">
                <a:ea typeface="Arial" charset="0"/>
                <a:cs typeface="Arial" charset="0"/>
              </a:rPr>
              <a:t>worker.</a:t>
            </a:r>
            <a:br>
              <a:rPr lang="en-US" sz="2700" dirty="0" smtClean="0">
                <a:ea typeface="Arial" charset="0"/>
                <a:cs typeface="Arial" charset="0"/>
              </a:rPr>
            </a:br>
            <a:r>
              <a:rPr lang="en-US" sz="2700" b="1" dirty="0">
                <a:ea typeface="Arial" charset="0"/>
                <a:cs typeface="Arial" charset="0"/>
              </a:rPr>
              <a:t>N</a:t>
            </a:r>
            <a:r>
              <a:rPr lang="en-US" sz="2700" dirty="0">
                <a:ea typeface="Arial" charset="0"/>
                <a:cs typeface="Arial" charset="0"/>
              </a:rPr>
              <a:t>/</a:t>
            </a:r>
            <a:r>
              <a:rPr lang="en-US" sz="2700" b="1" dirty="0">
                <a:ea typeface="Arial" charset="0"/>
                <a:cs typeface="Arial" charset="0"/>
              </a:rPr>
              <a:t>L</a:t>
            </a:r>
            <a:r>
              <a:rPr lang="en-US" sz="2700" dirty="0">
                <a:ea typeface="Arial" charset="0"/>
                <a:cs typeface="Arial" charset="0"/>
              </a:rPr>
              <a:t>, natural resources per </a:t>
            </a:r>
            <a:r>
              <a:rPr lang="en-US" sz="2700" dirty="0" smtClean="0">
                <a:ea typeface="Arial" charset="0"/>
                <a:cs typeface="Arial" charset="0"/>
              </a:rPr>
              <a:t>worker. </a:t>
            </a:r>
            <a:r>
              <a:rPr lang="en-US" sz="2700" dirty="0">
                <a:ea typeface="Arial" charset="0"/>
                <a:cs typeface="Arial" charset="0"/>
              </a:rPr>
              <a:t/>
            </a:r>
            <a:br>
              <a:rPr lang="en-US" sz="2700" dirty="0">
                <a:ea typeface="Arial" charset="0"/>
                <a:cs typeface="Arial" charset="0"/>
              </a:rPr>
            </a:br>
            <a:r>
              <a:rPr lang="en-US" sz="2700" b="1" dirty="0">
                <a:ea typeface="Arial" charset="0"/>
                <a:cs typeface="Arial" charset="0"/>
              </a:rPr>
              <a:t>A</a:t>
            </a:r>
            <a:r>
              <a:rPr lang="en-US" sz="2700" dirty="0">
                <a:ea typeface="Arial" charset="0"/>
                <a:cs typeface="Arial" charset="0"/>
              </a:rPr>
              <a:t>, technological </a:t>
            </a:r>
            <a:r>
              <a:rPr lang="en-US" sz="2700" dirty="0" smtClean="0">
                <a:ea typeface="Arial" charset="0"/>
                <a:cs typeface="Arial" charset="0"/>
              </a:rPr>
              <a:t>knowledge.</a:t>
            </a:r>
          </a:p>
          <a:p>
            <a:pPr marL="225425" indent="-225425">
              <a:lnSpc>
                <a:spcPct val="105000"/>
              </a:lnSpc>
              <a:spcBef>
                <a:spcPct val="60000"/>
              </a:spcBef>
              <a:buClr>
                <a:srgbClr val="003399"/>
              </a:buClr>
              <a:buFont typeface="Wingdings" charset="2"/>
              <a:buNone/>
            </a:pPr>
            <a:r>
              <a:rPr lang="en-US" sz="2700" u="sng" dirty="0">
                <a:ea typeface="Arial" charset="0"/>
                <a:cs typeface="Arial" charset="0"/>
              </a:rPr>
              <a:t>Policies to boost productivity:</a:t>
            </a:r>
          </a:p>
          <a:p>
            <a:pPr marL="795338" lvl="1" indent="-338138">
              <a:lnSpc>
                <a:spcPct val="105000"/>
              </a:lnSpc>
              <a:spcBef>
                <a:spcPct val="35000"/>
              </a:spcBef>
              <a:buClr>
                <a:srgbClr val="CC9900"/>
              </a:buClr>
              <a:buFont typeface="Wingdings" charset="2"/>
              <a:buChar char="§"/>
            </a:pPr>
            <a:r>
              <a:rPr lang="en-US" sz="2500" dirty="0">
                <a:ea typeface="Arial" charset="0"/>
                <a:cs typeface="Arial" charset="0"/>
              </a:rPr>
              <a:t>Encourage saving and investment, to raise </a:t>
            </a:r>
            <a:r>
              <a:rPr lang="en-US" sz="2500" b="1" dirty="0">
                <a:ea typeface="Arial" charset="0"/>
                <a:cs typeface="Arial" charset="0"/>
              </a:rPr>
              <a:t>K</a:t>
            </a:r>
            <a:r>
              <a:rPr lang="en-US" sz="2500" dirty="0">
                <a:ea typeface="Arial" charset="0"/>
                <a:cs typeface="Arial" charset="0"/>
              </a:rPr>
              <a:t>/</a:t>
            </a:r>
            <a:r>
              <a:rPr lang="en-US" sz="2500" b="1" dirty="0" smtClean="0">
                <a:ea typeface="Arial" charset="0"/>
                <a:cs typeface="Arial" charset="0"/>
              </a:rPr>
              <a:t>L.</a:t>
            </a:r>
          </a:p>
          <a:p>
            <a:pPr marL="795338" lvl="1" indent="-338138">
              <a:lnSpc>
                <a:spcPct val="105000"/>
              </a:lnSpc>
              <a:spcBef>
                <a:spcPct val="35000"/>
              </a:spcBef>
              <a:buClr>
                <a:srgbClr val="CC9900"/>
              </a:buClr>
              <a:buFont typeface="Wingdings" charset="2"/>
              <a:buChar char="§"/>
            </a:pPr>
            <a:r>
              <a:rPr lang="en-US" sz="2500" dirty="0">
                <a:ea typeface="Arial" charset="0"/>
                <a:cs typeface="Arial" charset="0"/>
              </a:rPr>
              <a:t>Encourage investment from abroad, to raise </a:t>
            </a:r>
            <a:r>
              <a:rPr lang="en-US" sz="2500" b="1" dirty="0">
                <a:ea typeface="Arial" charset="0"/>
                <a:cs typeface="Arial" charset="0"/>
              </a:rPr>
              <a:t>K</a:t>
            </a:r>
            <a:r>
              <a:rPr lang="en-US" sz="2500" dirty="0">
                <a:ea typeface="Arial" charset="0"/>
                <a:cs typeface="Arial" charset="0"/>
              </a:rPr>
              <a:t>/</a:t>
            </a:r>
            <a:r>
              <a:rPr lang="en-US" sz="2500" b="1" dirty="0" smtClean="0">
                <a:ea typeface="Arial" charset="0"/>
                <a:cs typeface="Arial" charset="0"/>
              </a:rPr>
              <a:t>L.</a:t>
            </a:r>
          </a:p>
          <a:p>
            <a:pPr marL="795338" lvl="1" indent="-338138">
              <a:lnSpc>
                <a:spcPct val="105000"/>
              </a:lnSpc>
              <a:spcBef>
                <a:spcPct val="35000"/>
              </a:spcBef>
              <a:buClr>
                <a:srgbClr val="CC9900"/>
              </a:buClr>
              <a:buFont typeface="Wingdings" charset="2"/>
              <a:buChar char="§"/>
            </a:pPr>
            <a:r>
              <a:rPr lang="en-US" sz="2500" dirty="0">
                <a:ea typeface="Arial" charset="0"/>
                <a:cs typeface="Arial" charset="0"/>
              </a:rPr>
              <a:t>Provide public education, to raise </a:t>
            </a:r>
            <a:r>
              <a:rPr lang="en-US" sz="2500" b="1" dirty="0">
                <a:ea typeface="Arial" charset="0"/>
                <a:cs typeface="Arial" charset="0"/>
              </a:rPr>
              <a:t>H</a:t>
            </a:r>
            <a:r>
              <a:rPr lang="en-US" sz="2500" dirty="0">
                <a:ea typeface="Arial" charset="0"/>
                <a:cs typeface="Arial" charset="0"/>
              </a:rPr>
              <a:t>/</a:t>
            </a:r>
            <a:r>
              <a:rPr lang="en-US" sz="2500" b="1" dirty="0" smtClean="0">
                <a:ea typeface="Arial" charset="0"/>
                <a:cs typeface="Arial" charset="0"/>
              </a:rPr>
              <a:t>L.</a:t>
            </a:r>
            <a:endParaRPr lang="en-US" sz="2500" b="1" dirty="0">
              <a:ea typeface="Arial"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4"/>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9011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90116" name="TextBox 6"/>
          <p:cNvSpPr txBox="1">
            <a:spLocks noChangeArrowheads="1"/>
          </p:cNvSpPr>
          <p:nvPr/>
        </p:nvSpPr>
        <p:spPr bwMode="auto">
          <a:xfrm>
            <a:off x="304800" y="6500813"/>
            <a:ext cx="57912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5" name="Rectangle 2"/>
          <p:cNvSpPr txBox="1">
            <a:spLocks noChangeArrowheads="1"/>
          </p:cNvSpPr>
          <p:nvPr/>
        </p:nvSpPr>
        <p:spPr bwMode="auto">
          <a:xfrm>
            <a:off x="608013" y="1425575"/>
            <a:ext cx="8218487" cy="5035550"/>
          </a:xfrm>
          <a:prstGeom prst="rect">
            <a:avLst/>
          </a:prstGeom>
          <a:noFill/>
          <a:ln w="9525">
            <a:noFill/>
            <a:miter lim="800000"/>
            <a:headEnd/>
            <a:tailEnd/>
          </a:ln>
        </p:spPr>
        <p:txBody>
          <a:bodyPr>
            <a:prstTxWarp prst="textNoShape">
              <a:avLst/>
            </a:prstTxWarp>
          </a:bodyPr>
          <a:lstStyle/>
          <a:p>
            <a:pPr marL="225425" indent="-225425">
              <a:lnSpc>
                <a:spcPct val="105000"/>
              </a:lnSpc>
              <a:spcBef>
                <a:spcPts val="1200"/>
              </a:spcBef>
              <a:buClr>
                <a:srgbClr val="003399"/>
              </a:buClr>
              <a:buFont typeface="Wingdings" charset="2"/>
              <a:buNone/>
            </a:pPr>
            <a:r>
              <a:rPr lang="en-US" sz="2700" u="sng" dirty="0">
                <a:ea typeface="Arial" charset="0"/>
                <a:cs typeface="Arial" charset="0"/>
              </a:rPr>
              <a:t>Determinants of productivity:</a:t>
            </a:r>
            <a:br>
              <a:rPr lang="en-US" sz="2700" u="sng" dirty="0">
                <a:ea typeface="Arial" charset="0"/>
                <a:cs typeface="Arial" charset="0"/>
              </a:rPr>
            </a:br>
            <a:r>
              <a:rPr lang="en-US" sz="2700" b="1" dirty="0">
                <a:ea typeface="Arial" charset="0"/>
                <a:cs typeface="Arial" charset="0"/>
              </a:rPr>
              <a:t>K</a:t>
            </a:r>
            <a:r>
              <a:rPr lang="en-US" sz="2700" dirty="0">
                <a:ea typeface="Arial" charset="0"/>
                <a:cs typeface="Arial" charset="0"/>
              </a:rPr>
              <a:t>/</a:t>
            </a:r>
            <a:r>
              <a:rPr lang="en-US" sz="2700" b="1" dirty="0">
                <a:ea typeface="Arial" charset="0"/>
                <a:cs typeface="Arial" charset="0"/>
              </a:rPr>
              <a:t>L</a:t>
            </a:r>
            <a:r>
              <a:rPr lang="en-US" sz="2700" dirty="0">
                <a:ea typeface="Arial" charset="0"/>
                <a:cs typeface="Arial" charset="0"/>
              </a:rPr>
              <a:t>, physical capital per worker</a:t>
            </a:r>
            <a:r>
              <a:rPr lang="en-US" sz="2700" dirty="0" smtClean="0">
                <a:ea typeface="Arial" charset="0"/>
                <a:cs typeface="Arial" charset="0"/>
              </a:rPr>
              <a:t> .</a:t>
            </a:r>
            <a:br>
              <a:rPr lang="en-US" sz="2700" dirty="0" smtClean="0">
                <a:ea typeface="Arial" charset="0"/>
                <a:cs typeface="Arial" charset="0"/>
              </a:rPr>
            </a:br>
            <a:r>
              <a:rPr lang="en-US" sz="2700" b="1" dirty="0">
                <a:ea typeface="Arial" charset="0"/>
                <a:cs typeface="Arial" charset="0"/>
              </a:rPr>
              <a:t>H</a:t>
            </a:r>
            <a:r>
              <a:rPr lang="en-US" sz="2700" dirty="0">
                <a:ea typeface="Arial" charset="0"/>
                <a:cs typeface="Arial" charset="0"/>
              </a:rPr>
              <a:t>/</a:t>
            </a:r>
            <a:r>
              <a:rPr lang="en-US" sz="2700" b="1" dirty="0">
                <a:ea typeface="Arial" charset="0"/>
                <a:cs typeface="Arial" charset="0"/>
              </a:rPr>
              <a:t>L</a:t>
            </a:r>
            <a:r>
              <a:rPr lang="en-US" sz="2700" dirty="0">
                <a:ea typeface="Arial" charset="0"/>
                <a:cs typeface="Arial" charset="0"/>
              </a:rPr>
              <a:t>, human capital per </a:t>
            </a:r>
            <a:r>
              <a:rPr lang="en-US" sz="2700" dirty="0" smtClean="0">
                <a:ea typeface="Arial" charset="0"/>
                <a:cs typeface="Arial" charset="0"/>
              </a:rPr>
              <a:t>worker.</a:t>
            </a:r>
            <a:br>
              <a:rPr lang="en-US" sz="2700" dirty="0" smtClean="0">
                <a:ea typeface="Arial" charset="0"/>
                <a:cs typeface="Arial" charset="0"/>
              </a:rPr>
            </a:br>
            <a:r>
              <a:rPr lang="en-US" sz="2700" b="1" dirty="0">
                <a:ea typeface="Arial" charset="0"/>
                <a:cs typeface="Arial" charset="0"/>
              </a:rPr>
              <a:t>N</a:t>
            </a:r>
            <a:r>
              <a:rPr lang="en-US" sz="2700" dirty="0">
                <a:ea typeface="Arial" charset="0"/>
                <a:cs typeface="Arial" charset="0"/>
              </a:rPr>
              <a:t>/</a:t>
            </a:r>
            <a:r>
              <a:rPr lang="en-US" sz="2700" b="1" dirty="0">
                <a:ea typeface="Arial" charset="0"/>
                <a:cs typeface="Arial" charset="0"/>
              </a:rPr>
              <a:t>L</a:t>
            </a:r>
            <a:r>
              <a:rPr lang="en-US" sz="2700" dirty="0">
                <a:ea typeface="Arial" charset="0"/>
                <a:cs typeface="Arial" charset="0"/>
              </a:rPr>
              <a:t>, natural resources per </a:t>
            </a:r>
            <a:r>
              <a:rPr lang="en-US" sz="2700" dirty="0" smtClean="0">
                <a:ea typeface="Arial" charset="0"/>
                <a:cs typeface="Arial" charset="0"/>
              </a:rPr>
              <a:t>worker. </a:t>
            </a:r>
            <a:r>
              <a:rPr lang="en-US" sz="2700" dirty="0">
                <a:ea typeface="Arial" charset="0"/>
                <a:cs typeface="Arial" charset="0"/>
              </a:rPr>
              <a:t/>
            </a:r>
            <a:br>
              <a:rPr lang="en-US" sz="2700" dirty="0">
                <a:ea typeface="Arial" charset="0"/>
                <a:cs typeface="Arial" charset="0"/>
              </a:rPr>
            </a:br>
            <a:r>
              <a:rPr lang="en-US" sz="2700" b="1" dirty="0">
                <a:ea typeface="Arial" charset="0"/>
                <a:cs typeface="Arial" charset="0"/>
              </a:rPr>
              <a:t>A</a:t>
            </a:r>
            <a:r>
              <a:rPr lang="en-US" sz="2700" dirty="0">
                <a:ea typeface="Arial" charset="0"/>
                <a:cs typeface="Arial" charset="0"/>
              </a:rPr>
              <a:t>, technological </a:t>
            </a:r>
            <a:r>
              <a:rPr lang="en-US" sz="2700" dirty="0" smtClean="0">
                <a:ea typeface="Arial" charset="0"/>
                <a:cs typeface="Arial" charset="0"/>
              </a:rPr>
              <a:t>knowledge.</a:t>
            </a:r>
          </a:p>
          <a:p>
            <a:pPr marL="225425" indent="-225425">
              <a:lnSpc>
                <a:spcPct val="105000"/>
              </a:lnSpc>
              <a:spcBef>
                <a:spcPct val="60000"/>
              </a:spcBef>
              <a:buClr>
                <a:srgbClr val="003399"/>
              </a:buClr>
              <a:buFont typeface="Wingdings" charset="2"/>
              <a:buNone/>
            </a:pPr>
            <a:r>
              <a:rPr lang="en-US" sz="2700" u="sng" dirty="0">
                <a:ea typeface="Arial" charset="0"/>
                <a:cs typeface="Arial" charset="0"/>
              </a:rPr>
              <a:t>Policies to boost productivity:</a:t>
            </a:r>
          </a:p>
          <a:p>
            <a:pPr marL="795338" lvl="1" indent="-338138">
              <a:lnSpc>
                <a:spcPct val="105000"/>
              </a:lnSpc>
              <a:spcBef>
                <a:spcPct val="35000"/>
              </a:spcBef>
              <a:buClr>
                <a:srgbClr val="CC9900"/>
              </a:buClr>
              <a:buFont typeface="Wingdings" charset="2"/>
              <a:buChar char="§"/>
            </a:pPr>
            <a:r>
              <a:rPr lang="en-US" sz="2500" dirty="0">
                <a:ea typeface="Arial" charset="0"/>
                <a:cs typeface="Arial" charset="0"/>
              </a:rPr>
              <a:t>Patent laws or grants, to increase </a:t>
            </a:r>
            <a:r>
              <a:rPr lang="en-US" sz="2500" b="1" dirty="0" smtClean="0">
                <a:ea typeface="Arial" charset="0"/>
                <a:cs typeface="Arial" charset="0"/>
              </a:rPr>
              <a:t>A.</a:t>
            </a:r>
          </a:p>
          <a:p>
            <a:pPr marL="795338" lvl="1" indent="-338138">
              <a:lnSpc>
                <a:spcPct val="105000"/>
              </a:lnSpc>
              <a:spcBef>
                <a:spcPct val="35000"/>
              </a:spcBef>
              <a:buClr>
                <a:srgbClr val="CC9900"/>
              </a:buClr>
              <a:buFont typeface="Wingdings" charset="2"/>
              <a:buChar char="§"/>
            </a:pPr>
            <a:r>
              <a:rPr lang="en-US" sz="2500" dirty="0">
                <a:ea typeface="Arial" charset="0"/>
                <a:cs typeface="Arial" charset="0"/>
              </a:rPr>
              <a:t>Control population growth, to increase </a:t>
            </a:r>
            <a:r>
              <a:rPr lang="en-US" sz="2500" b="1" dirty="0">
                <a:ea typeface="Arial" charset="0"/>
                <a:cs typeface="Arial" charset="0"/>
              </a:rPr>
              <a:t>K</a:t>
            </a:r>
            <a:r>
              <a:rPr lang="en-US" sz="2500" dirty="0">
                <a:ea typeface="Arial" charset="0"/>
                <a:cs typeface="Arial" charset="0"/>
              </a:rPr>
              <a:t>/</a:t>
            </a:r>
            <a:r>
              <a:rPr lang="en-US" sz="2500" b="1" dirty="0" smtClean="0">
                <a:ea typeface="Arial" charset="0"/>
                <a:cs typeface="Arial" charset="0"/>
              </a:rPr>
              <a:t>L.</a:t>
            </a:r>
            <a:endParaRPr lang="en-US" sz="2500" b="1" dirty="0">
              <a:ea typeface="Arial"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left)">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4"/>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Are Natural Resources a Limit to Growth?</a:t>
            </a:r>
          </a:p>
        </p:txBody>
      </p:sp>
      <p:sp>
        <p:nvSpPr>
          <p:cNvPr id="50181" name="Rectangle 3"/>
          <p:cNvSpPr>
            <a:spLocks noGrp="1" noChangeArrowheads="1"/>
          </p:cNvSpPr>
          <p:nvPr>
            <p:ph idx="1"/>
          </p:nvPr>
        </p:nvSpPr>
        <p:spPr>
          <a:xfrm>
            <a:off x="457200" y="1219200"/>
            <a:ext cx="8229600" cy="5334000"/>
          </a:xfrm>
        </p:spPr>
        <p:txBody>
          <a:bodyPr/>
          <a:lstStyle/>
          <a:p>
            <a:pPr eaLnBrk="1" hangingPunct="1">
              <a:buFont typeface="Wingdings" charset="2"/>
              <a:buChar char="§"/>
            </a:pPr>
            <a:r>
              <a:rPr lang="en-US" sz="2600" dirty="0" smtClean="0">
                <a:latin typeface="Arial" charset="0"/>
                <a:cs typeface="ＭＳ Ｐゴシック" charset="-128"/>
              </a:rPr>
              <a:t>Some argue that population growth is depleting the Earth’s non-renewable resources, and thus will limit growth in living standards. </a:t>
            </a:r>
          </a:p>
          <a:p>
            <a:pPr eaLnBrk="1" hangingPunct="1">
              <a:buFont typeface="Wingdings" charset="2"/>
              <a:buChar char="§"/>
            </a:pPr>
            <a:r>
              <a:rPr lang="en-US" sz="2600" dirty="0" smtClean="0">
                <a:latin typeface="Arial" charset="0"/>
                <a:cs typeface="ＭＳ Ｐゴシック" charset="-128"/>
              </a:rPr>
              <a:t>But technological progress often yields ways to avoid these limits:</a:t>
            </a:r>
          </a:p>
          <a:p>
            <a:pPr lvl="1" eaLnBrk="1" hangingPunct="1">
              <a:buFont typeface="Wingdings" charset="2"/>
              <a:buChar char="§"/>
            </a:pPr>
            <a:r>
              <a:rPr lang="en-US" sz="2600" dirty="0" smtClean="0">
                <a:latin typeface="Arial" charset="0"/>
                <a:ea typeface="Arial" charset="0"/>
                <a:cs typeface="Arial" charset="0"/>
              </a:rPr>
              <a:t>Hybrid cars use less gas.</a:t>
            </a:r>
          </a:p>
          <a:p>
            <a:pPr lvl="1" eaLnBrk="1" hangingPunct="1">
              <a:buFont typeface="Wingdings" charset="2"/>
              <a:buChar char="§"/>
            </a:pPr>
            <a:r>
              <a:rPr lang="en-US" sz="2600" dirty="0" smtClean="0">
                <a:latin typeface="Arial" charset="0"/>
                <a:ea typeface="Arial" charset="0"/>
                <a:cs typeface="Arial" charset="0"/>
              </a:rPr>
              <a:t>Better insulation in homes reduces the energy required to heat or cool them.</a:t>
            </a:r>
          </a:p>
          <a:p>
            <a:pPr eaLnBrk="1" hangingPunct="1">
              <a:buFont typeface="Wingdings" charset="2"/>
              <a:buChar char="§"/>
            </a:pPr>
            <a:r>
              <a:rPr lang="en-US" sz="2600" dirty="0" smtClean="0">
                <a:latin typeface="Arial" charset="0"/>
                <a:cs typeface="ＭＳ Ｐゴシック" charset="-128"/>
              </a:rPr>
              <a:t>As a resource becomes scarcer, its market price rises, which increases the incentive to conserve it and develop alternatives.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81">
                                            <p:txEl>
                                              <p:pRg st="0" end="0"/>
                                            </p:txEl>
                                          </p:spTgt>
                                        </p:tgtEl>
                                        <p:attrNameLst>
                                          <p:attrName>style.visibility</p:attrName>
                                        </p:attrNameLst>
                                      </p:cBhvr>
                                      <p:to>
                                        <p:strVal val="visible"/>
                                      </p:to>
                                    </p:set>
                                    <p:animEffect transition="in" filter="wipe(left)">
                                      <p:cBhvr>
                                        <p:cTn id="7" dur="500"/>
                                        <p:tgtEl>
                                          <p:spTgt spid="501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81">
                                            <p:txEl>
                                              <p:pRg st="1" end="1"/>
                                            </p:txEl>
                                          </p:spTgt>
                                        </p:tgtEl>
                                        <p:attrNameLst>
                                          <p:attrName>style.visibility</p:attrName>
                                        </p:attrNameLst>
                                      </p:cBhvr>
                                      <p:to>
                                        <p:strVal val="visible"/>
                                      </p:to>
                                    </p:set>
                                    <p:animEffect transition="in" filter="wipe(left)">
                                      <p:cBhvr>
                                        <p:cTn id="12" dur="500"/>
                                        <p:tgtEl>
                                          <p:spTgt spid="5018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81">
                                            <p:txEl>
                                              <p:pRg st="2" end="2"/>
                                            </p:txEl>
                                          </p:spTgt>
                                        </p:tgtEl>
                                        <p:attrNameLst>
                                          <p:attrName>style.visibility</p:attrName>
                                        </p:attrNameLst>
                                      </p:cBhvr>
                                      <p:to>
                                        <p:strVal val="visible"/>
                                      </p:to>
                                    </p:set>
                                    <p:animEffect transition="in" filter="wipe(left)">
                                      <p:cBhvr>
                                        <p:cTn id="17" dur="500"/>
                                        <p:tgtEl>
                                          <p:spTgt spid="5018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81">
                                            <p:txEl>
                                              <p:pRg st="3" end="3"/>
                                            </p:txEl>
                                          </p:spTgt>
                                        </p:tgtEl>
                                        <p:attrNameLst>
                                          <p:attrName>style.visibility</p:attrName>
                                        </p:attrNameLst>
                                      </p:cBhvr>
                                      <p:to>
                                        <p:strVal val="visible"/>
                                      </p:to>
                                    </p:set>
                                    <p:animEffect transition="in" filter="wipe(left)">
                                      <p:cBhvr>
                                        <p:cTn id="22" dur="500"/>
                                        <p:tgtEl>
                                          <p:spTgt spid="5018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0181">
                                            <p:txEl>
                                              <p:pRg st="4" end="4"/>
                                            </p:txEl>
                                          </p:spTgt>
                                        </p:tgtEl>
                                        <p:attrNameLst>
                                          <p:attrName>style.visibility</p:attrName>
                                        </p:attrNameLst>
                                      </p:cBhvr>
                                      <p:to>
                                        <p:strVal val="visible"/>
                                      </p:to>
                                    </p:set>
                                    <p:animEffect transition="in" filter="wipe(left)">
                                      <p:cBhvr>
                                        <p:cTn id="27" dur="500"/>
                                        <p:tgtEl>
                                          <p:spTgt spid="501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build="p" bldLvl="4"/>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CONCLUSION</a:t>
            </a:r>
          </a:p>
        </p:txBody>
      </p:sp>
      <p:sp>
        <p:nvSpPr>
          <p:cNvPr id="5120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z="2700" smtClean="0">
                <a:latin typeface="Arial" charset="0"/>
                <a:cs typeface="ＭＳ Ｐゴシック" charset="-128"/>
              </a:rPr>
              <a:t>In the long run, living standards are determined by productivity.  </a:t>
            </a:r>
          </a:p>
          <a:p>
            <a:pPr eaLnBrk="1" hangingPunct="1">
              <a:buFont typeface="Wingdings" charset="2"/>
              <a:buChar char="§"/>
            </a:pPr>
            <a:r>
              <a:rPr lang="en-US" sz="2700" smtClean="0">
                <a:latin typeface="Arial" charset="0"/>
                <a:cs typeface="ＭＳ Ｐゴシック" charset="-128"/>
              </a:rPr>
              <a:t>Policies that affect the determinants of productivity will therefore affect the next generation’s living standards.  </a:t>
            </a:r>
          </a:p>
          <a:p>
            <a:pPr eaLnBrk="1" hangingPunct="1">
              <a:buFont typeface="Wingdings" charset="2"/>
              <a:buChar char="§"/>
            </a:pPr>
            <a:r>
              <a:rPr lang="en-US" sz="2700" smtClean="0">
                <a:latin typeface="Arial" charset="0"/>
                <a:cs typeface="ＭＳ Ｐゴシック" charset="-128"/>
              </a:rPr>
              <a:t>One of these determinants is saving and investment.  </a:t>
            </a:r>
          </a:p>
          <a:p>
            <a:pPr eaLnBrk="1" hangingPunct="1">
              <a:buFont typeface="Wingdings" charset="2"/>
              <a:buChar char="§"/>
            </a:pPr>
            <a:r>
              <a:rPr lang="en-US" sz="2700" smtClean="0">
                <a:latin typeface="Arial" charset="0"/>
                <a:cs typeface="ＭＳ Ｐゴシック" charset="-128"/>
              </a:rPr>
              <a:t>In the next chapter, we will learn how saving and investment are determined, and how policies can affect them.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5">
                                            <p:txEl>
                                              <p:pRg st="0" end="0"/>
                                            </p:txEl>
                                          </p:spTgt>
                                        </p:tgtEl>
                                        <p:attrNameLst>
                                          <p:attrName>style.visibility</p:attrName>
                                        </p:attrNameLst>
                                      </p:cBhvr>
                                      <p:to>
                                        <p:strVal val="visible"/>
                                      </p:to>
                                    </p:set>
                                    <p:animEffect transition="in" filter="wipe(left)">
                                      <p:cBhvr>
                                        <p:cTn id="7" dur="500"/>
                                        <p:tgtEl>
                                          <p:spTgt spid="512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5">
                                            <p:txEl>
                                              <p:pRg st="1" end="1"/>
                                            </p:txEl>
                                          </p:spTgt>
                                        </p:tgtEl>
                                        <p:attrNameLst>
                                          <p:attrName>style.visibility</p:attrName>
                                        </p:attrNameLst>
                                      </p:cBhvr>
                                      <p:to>
                                        <p:strVal val="visible"/>
                                      </p:to>
                                    </p:set>
                                    <p:animEffect transition="in" filter="wipe(left)">
                                      <p:cBhvr>
                                        <p:cTn id="12" dur="500"/>
                                        <p:tgtEl>
                                          <p:spTgt spid="512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5">
                                            <p:txEl>
                                              <p:pRg st="2" end="2"/>
                                            </p:txEl>
                                          </p:spTgt>
                                        </p:tgtEl>
                                        <p:attrNameLst>
                                          <p:attrName>style.visibility</p:attrName>
                                        </p:attrNameLst>
                                      </p:cBhvr>
                                      <p:to>
                                        <p:strVal val="visible"/>
                                      </p:to>
                                    </p:set>
                                    <p:animEffect transition="in" filter="wipe(left)">
                                      <p:cBhvr>
                                        <p:cTn id="17" dur="500"/>
                                        <p:tgtEl>
                                          <p:spTgt spid="512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5">
                                            <p:txEl>
                                              <p:pRg st="3" end="3"/>
                                            </p:txEl>
                                          </p:spTgt>
                                        </p:tgtEl>
                                        <p:attrNameLst>
                                          <p:attrName>style.visibility</p:attrName>
                                        </p:attrNameLst>
                                      </p:cBhvr>
                                      <p:to>
                                        <p:strVal val="visible"/>
                                      </p:to>
                                    </p:set>
                                    <p:animEffect transition="in" filter="wipe(left)">
                                      <p:cBhvr>
                                        <p:cTn id="22" dur="500"/>
                                        <p:tgtEl>
                                          <p:spTgt spid="512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build="p" bldLvl="4"/>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9625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96260"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a:latin typeface="Arial" charset="0"/>
                <a:cs typeface="ＭＳ Ｐゴシック" charset="-128"/>
              </a:rPr>
              <a:t>There are great differences across countries in living standards and growth rates.  </a:t>
            </a:r>
          </a:p>
          <a:p>
            <a:pPr eaLnBrk="1" hangingPunct="1">
              <a:buClrTx/>
              <a:buSzPct val="120000"/>
              <a:buFont typeface="Arial" charset="0"/>
              <a:buChar char="•"/>
            </a:pPr>
            <a:r>
              <a:rPr lang="en-US">
                <a:latin typeface="Arial" charset="0"/>
                <a:cs typeface="ＭＳ Ｐゴシック" charset="-128"/>
              </a:rPr>
              <a:t>Productivity (output per unit of labor) is the main determinant of living standards in the long run. </a:t>
            </a:r>
          </a:p>
          <a:p>
            <a:pPr eaLnBrk="1" hangingPunct="1">
              <a:buClrTx/>
              <a:buSzPct val="120000"/>
              <a:buFont typeface="Arial" charset="0"/>
              <a:buChar char="•"/>
            </a:pPr>
            <a:r>
              <a:rPr lang="en-US">
                <a:latin typeface="Arial" charset="0"/>
                <a:cs typeface="ＭＳ Ｐゴシック" charset="-128"/>
              </a:rPr>
              <a:t>Productivity depends on physical and human capital per worker, natural resources per worker, and technological knowledge.  </a:t>
            </a:r>
          </a:p>
          <a:p>
            <a:pPr eaLnBrk="1" hangingPunct="1">
              <a:buClrTx/>
              <a:buSzPct val="120000"/>
              <a:buFont typeface="Arial" charset="0"/>
              <a:buChar char="•"/>
            </a:pPr>
            <a:r>
              <a:rPr lang="en-US">
                <a:latin typeface="Arial" charset="0"/>
                <a:cs typeface="ＭＳ Ｐゴシック" charset="-128"/>
              </a:rPr>
              <a:t>Growth in these </a:t>
            </a:r>
            <a:r>
              <a:rPr lang="en-US" smtClean="0">
                <a:latin typeface="Arial" charset="0"/>
                <a:cs typeface="ＭＳ Ｐゴシック" charset="-128"/>
              </a:rPr>
              <a:t>factors—especially technological progress—causes </a:t>
            </a:r>
            <a:r>
              <a:rPr lang="en-US">
                <a:latin typeface="Arial" charset="0"/>
                <a:cs typeface="ＭＳ Ｐゴシック" charset="-128"/>
              </a:rPr>
              <a:t>growth in living standards over the long run.</a:t>
            </a:r>
            <a:endParaRPr lang="en-US" smtClean="0">
              <a:latin typeface="Arial" charset="0"/>
              <a:cs typeface="ＭＳ Ｐゴシック" charset="-128"/>
            </a:endParaRPr>
          </a:p>
        </p:txBody>
      </p:sp>
      <p:sp>
        <p:nvSpPr>
          <p:cNvPr id="96261"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9830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36" name="Content Placeholder 2"/>
          <p:cNvSpPr>
            <a:spLocks noGrp="1"/>
          </p:cNvSpPr>
          <p:nvPr>
            <p:ph idx="1"/>
          </p:nvPr>
        </p:nvSpPr>
        <p:spPr>
          <a:xfrm>
            <a:off x="457200" y="1371600"/>
            <a:ext cx="8229600" cy="5105400"/>
          </a:xfrm>
        </p:spPr>
        <p:txBody>
          <a:bodyPr rtlCol="0">
            <a:normAutofit lnSpcReduction="10000"/>
          </a:bodyPr>
          <a:lstStyle/>
          <a:p>
            <a:pPr eaLnBrk="1" fontAlgn="auto" hangingPunct="1">
              <a:spcAft>
                <a:spcPts val="0"/>
              </a:spcAft>
              <a:buClrTx/>
              <a:buSzPct val="120000"/>
              <a:buFont typeface="Arial" pitchFamily="34" charset="0"/>
              <a:buChar char="•"/>
              <a:defRPr/>
            </a:pPr>
            <a:r>
              <a:rPr lang="en-US" dirty="0"/>
              <a:t>Policies can affect the following, each of which has important effects on growth</a:t>
            </a:r>
            <a:r>
              <a:rPr lang="en-US" dirty="0" smtClean="0"/>
              <a:t>:</a:t>
            </a:r>
          </a:p>
          <a:p>
            <a:pPr lvl="1" eaLnBrk="1" fontAlgn="auto" hangingPunct="1">
              <a:spcAft>
                <a:spcPts val="0"/>
              </a:spcAft>
              <a:buSzPct val="120000"/>
              <a:buFont typeface="Arial" pitchFamily="34" charset="0"/>
              <a:buChar char="•"/>
              <a:defRPr/>
            </a:pPr>
            <a:r>
              <a:rPr lang="en-US" dirty="0" smtClean="0"/>
              <a:t>Saving </a:t>
            </a:r>
            <a:r>
              <a:rPr lang="en-US" dirty="0"/>
              <a:t>and </a:t>
            </a:r>
            <a:r>
              <a:rPr lang="en-US" dirty="0" smtClean="0"/>
              <a:t>investment.</a:t>
            </a:r>
          </a:p>
          <a:p>
            <a:pPr lvl="1" eaLnBrk="1" fontAlgn="auto" hangingPunct="1">
              <a:spcAft>
                <a:spcPts val="0"/>
              </a:spcAft>
              <a:buSzPct val="120000"/>
              <a:buFont typeface="Arial" pitchFamily="34" charset="0"/>
              <a:buChar char="•"/>
              <a:defRPr/>
            </a:pPr>
            <a:r>
              <a:rPr lang="en-US" dirty="0" smtClean="0"/>
              <a:t>International trade.</a:t>
            </a:r>
          </a:p>
          <a:p>
            <a:pPr lvl="1" eaLnBrk="1" fontAlgn="auto" hangingPunct="1">
              <a:spcAft>
                <a:spcPts val="0"/>
              </a:spcAft>
              <a:buSzPct val="120000"/>
              <a:buFont typeface="Arial" pitchFamily="34" charset="0"/>
              <a:buChar char="•"/>
              <a:defRPr/>
            </a:pPr>
            <a:r>
              <a:rPr lang="en-US" dirty="0"/>
              <a:t>Education, health &amp; </a:t>
            </a:r>
            <a:r>
              <a:rPr lang="en-US" dirty="0" smtClean="0"/>
              <a:t>nutrition.</a:t>
            </a:r>
          </a:p>
          <a:p>
            <a:pPr lvl="1" eaLnBrk="1" fontAlgn="auto" hangingPunct="1">
              <a:spcAft>
                <a:spcPts val="0"/>
              </a:spcAft>
              <a:buSzPct val="120000"/>
              <a:buFont typeface="Arial" pitchFamily="34" charset="0"/>
              <a:buChar char="•"/>
              <a:defRPr/>
            </a:pPr>
            <a:r>
              <a:rPr lang="en-US" dirty="0"/>
              <a:t>Property rights and political </a:t>
            </a:r>
            <a:r>
              <a:rPr lang="en-US" dirty="0" smtClean="0"/>
              <a:t>stability.</a:t>
            </a:r>
          </a:p>
          <a:p>
            <a:pPr lvl="1" eaLnBrk="1" fontAlgn="auto" hangingPunct="1">
              <a:spcAft>
                <a:spcPts val="0"/>
              </a:spcAft>
              <a:buSzPct val="120000"/>
              <a:buFont typeface="Arial" pitchFamily="34" charset="0"/>
              <a:buChar char="•"/>
              <a:defRPr/>
            </a:pPr>
            <a:r>
              <a:rPr lang="en-US" dirty="0"/>
              <a:t>Research and </a:t>
            </a:r>
            <a:r>
              <a:rPr lang="en-US" dirty="0" smtClean="0"/>
              <a:t>development.</a:t>
            </a:r>
          </a:p>
          <a:p>
            <a:pPr lvl="1" eaLnBrk="1" fontAlgn="auto" hangingPunct="1">
              <a:spcAft>
                <a:spcPts val="0"/>
              </a:spcAft>
              <a:buSzPct val="120000"/>
              <a:buFont typeface="Arial" pitchFamily="34" charset="0"/>
              <a:buChar char="•"/>
              <a:defRPr/>
            </a:pPr>
            <a:r>
              <a:rPr lang="en-US" dirty="0"/>
              <a:t>Population </a:t>
            </a:r>
            <a:r>
              <a:rPr lang="en-US" dirty="0" smtClean="0"/>
              <a:t>growth.</a:t>
            </a:r>
          </a:p>
          <a:p>
            <a:pPr eaLnBrk="1" fontAlgn="auto" hangingPunct="1">
              <a:spcAft>
                <a:spcPts val="0"/>
              </a:spcAft>
              <a:buClrTx/>
              <a:buSzPct val="120000"/>
              <a:buFont typeface="Arial" pitchFamily="34" charset="0"/>
              <a:buChar char="•"/>
              <a:defRPr/>
            </a:pPr>
            <a:r>
              <a:rPr lang="en-US" dirty="0"/>
              <a:t>Because of diminishing returns to capital, </a:t>
            </a:r>
            <a:br>
              <a:rPr lang="en-US" dirty="0"/>
            </a:br>
            <a:r>
              <a:rPr lang="en-US" dirty="0"/>
              <a:t>growth from investment eventually slows down, </a:t>
            </a:r>
            <a:br>
              <a:rPr lang="en-US" dirty="0"/>
            </a:br>
            <a:r>
              <a:rPr lang="en-US" dirty="0"/>
              <a:t>and poor countries may “catch up” to rich ones. </a:t>
            </a:r>
          </a:p>
        </p:txBody>
      </p:sp>
      <p:sp>
        <p:nvSpPr>
          <p:cNvPr id="98309"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70" name="Rectangle 74"/>
          <p:cNvSpPr>
            <a:spLocks noChangeArrowheads="1"/>
          </p:cNvSpPr>
          <p:nvPr/>
        </p:nvSpPr>
        <p:spPr bwMode="auto">
          <a:xfrm>
            <a:off x="5462588" y="1103313"/>
            <a:ext cx="1282700" cy="5145087"/>
          </a:xfrm>
          <a:prstGeom prst="rect">
            <a:avLst/>
          </a:prstGeom>
          <a:solidFill>
            <a:srgbClr val="FFCCCC"/>
          </a:solidFill>
          <a:ln w="38100">
            <a:solidFill>
              <a:srgbClr val="FF0066"/>
            </a:solidFill>
            <a:miter lim="800000"/>
            <a:headEnd/>
            <a:tailEnd/>
          </a:ln>
        </p:spPr>
        <p:txBody>
          <a:bodyPr wrap="none" anchor="ctr">
            <a:prstTxWarp prst="textNoShape">
              <a:avLst/>
            </a:prstTxWarp>
          </a:bodyPr>
          <a:lstStyle/>
          <a:p>
            <a:endParaRPr lang="en-US" sz="1800">
              <a:ea typeface="Arial" charset="0"/>
              <a:cs typeface="Arial" charset="0"/>
            </a:endParaRPr>
          </a:p>
        </p:txBody>
      </p:sp>
      <p:graphicFrame>
        <p:nvGraphicFramePr>
          <p:cNvPr id="17482" name="Group 74"/>
          <p:cNvGraphicFramePr>
            <a:graphicFrameLocks noGrp="1"/>
          </p:cNvGraphicFramePr>
          <p:nvPr/>
        </p:nvGraphicFramePr>
        <p:xfrm>
          <a:off x="2963863" y="247650"/>
          <a:ext cx="5929312" cy="6019807"/>
        </p:xfrm>
        <a:graphic>
          <a:graphicData uri="http://schemas.openxmlformats.org/drawingml/2006/table">
            <a:tbl>
              <a:tblPr/>
              <a:tblGrid>
                <a:gridCol w="2187575"/>
                <a:gridCol w="1828800"/>
                <a:gridCol w="1912937"/>
              </a:tblGrid>
              <a:tr h="839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2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1" i="1" u="none" strike="noStrike" cap="none" normalizeH="0" baseline="0" dirty="0" smtClean="0">
                          <a:ln>
                            <a:noFill/>
                          </a:ln>
                          <a:solidFill>
                            <a:srgbClr val="800000"/>
                          </a:solidFill>
                          <a:effectLst/>
                          <a:latin typeface="Arial" charset="0"/>
                          <a:ea typeface="ＭＳ Ｐゴシック" charset="-128"/>
                          <a:cs typeface="ＭＳ Ｐゴシック" charset="-128"/>
                        </a:rPr>
                        <a:t>GDP per capita, 2010</a:t>
                      </a:r>
                      <a:endParaRPr kumimoji="0" lang="en-US" sz="22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rgbClr val="800000"/>
                          </a:solidFill>
                          <a:effectLst/>
                          <a:latin typeface="Arial" charset="0"/>
                          <a:ea typeface="ＭＳ Ｐゴシック" charset="-128"/>
                          <a:cs typeface="ＭＳ Ｐゴシック" charset="-128"/>
                        </a:rPr>
                        <a:t>Growth rate, 1970–2009</a:t>
                      </a:r>
                      <a:endParaRPr kumimoji="0" lang="en-US" sz="22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China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000000"/>
                          </a:solidFill>
                          <a:effectLst/>
                          <a:latin typeface="Arial" charset="0"/>
                          <a:ea typeface="ＭＳ Ｐゴシック" charset="-128"/>
                          <a:cs typeface="ＭＳ Ｐゴシック" charset="-128"/>
                        </a:rPr>
                        <a:t>$6,828</a:t>
                      </a:r>
                      <a:endParaRPr kumimoji="0" lang="en-US" sz="2200" b="0" i="0" u="none" strike="noStrike" cap="none" normalizeH="0" baseline="0" dirty="0">
                        <a:ln>
                          <a:noFill/>
                        </a:ln>
                        <a:solidFill>
                          <a:srgbClr val="000000"/>
                        </a:solidFill>
                        <a:effectLst/>
                        <a:latin typeface="Arial" charset="0"/>
                        <a:ea typeface="ＭＳ Ｐゴシック" charset="-128"/>
                        <a:cs typeface="ＭＳ Ｐゴシック" charset="-128"/>
                      </a:endParaRP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Arial" charset="0"/>
                          <a:ea typeface="ＭＳ Ｐゴシック" charset="-128"/>
                          <a:cs typeface="ＭＳ Ｐゴシック" charset="-128"/>
                        </a:rPr>
                        <a:t>7.4%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Singapore</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$50,633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4.7%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India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$3,296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Japan</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$32,418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Spain</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$32,150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Colombia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$8,959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United States</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Arial" charset="0"/>
                          <a:ea typeface="ＭＳ Ｐゴシック" charset="-128"/>
                          <a:cs typeface="ＭＳ Ｐゴシック" charset="-128"/>
                        </a:rPr>
                        <a:t>$45,989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Arial" charset="0"/>
                          <a:ea typeface="ＭＳ Ｐゴシック" charset="-128"/>
                          <a:cs typeface="ＭＳ Ｐゴシック" charset="-128"/>
                        </a:rPr>
                        <a:t>1.8%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Canada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$37,808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Philippines</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$3,542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Rwanda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$1,136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New Zealand</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$28,993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Argentina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$14,538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Saudi Arabia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$23,480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0.6%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Chad</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$1,300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Arial" charset="0"/>
                          <a:ea typeface="ＭＳ Ｐゴシック" charset="-128"/>
                          <a:cs typeface="ＭＳ Ｐゴシック" charset="-128"/>
                        </a:rPr>
                        <a:t>0.4%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37" name="Rectangle 2"/>
          <p:cNvSpPr>
            <a:spLocks noGrp="1" noChangeArrowheads="1"/>
          </p:cNvSpPr>
          <p:nvPr>
            <p:ph type="title" idx="4294967295"/>
          </p:nvPr>
        </p:nvSpPr>
        <p:spPr>
          <a:xfrm>
            <a:off x="344488" y="239713"/>
            <a:ext cx="2351087" cy="1838325"/>
          </a:xfrm>
        </p:spPr>
        <p:txBody>
          <a:bodyPr rtlCol="0" anchor="t">
            <a:normAutofit fontScale="90000"/>
          </a:bodyPr>
          <a:lstStyle/>
          <a:p>
            <a:pPr algn="r" eaLnBrk="1" fontAlgn="auto" hangingPunct="1">
              <a:spcAft>
                <a:spcPts val="0"/>
              </a:spcAft>
              <a:defRPr/>
            </a:pPr>
            <a:r>
              <a:rPr lang="en-US" sz="3000" i="1" smtClean="0"/>
              <a:t>Incomes </a:t>
            </a:r>
            <a:br>
              <a:rPr lang="en-US" sz="3000" i="1" smtClean="0"/>
            </a:br>
            <a:r>
              <a:rPr lang="en-US" sz="3000" i="1" smtClean="0"/>
              <a:t>and Growth Around the World</a:t>
            </a:r>
          </a:p>
        </p:txBody>
      </p:sp>
      <p:sp>
        <p:nvSpPr>
          <p:cNvPr id="106499" name="Rectangle 3"/>
          <p:cNvSpPr>
            <a:spLocks noGrp="1" noChangeArrowheads="1"/>
          </p:cNvSpPr>
          <p:nvPr>
            <p:ph type="body" idx="4294967295"/>
          </p:nvPr>
        </p:nvSpPr>
        <p:spPr>
          <a:xfrm>
            <a:off x="444500" y="2381250"/>
            <a:ext cx="2068513" cy="3757613"/>
          </a:xfrm>
        </p:spPr>
        <p:txBody>
          <a:bodyPr/>
          <a:lstStyle/>
          <a:p>
            <a:pPr marL="0" indent="0" eaLnBrk="1" hangingPunct="1">
              <a:spcBef>
                <a:spcPct val="20000"/>
              </a:spcBef>
              <a:buFont typeface="Wingdings" charset="2"/>
              <a:buNone/>
            </a:pPr>
            <a:r>
              <a:rPr lang="en-US" sz="2700" b="1" smtClean="0"/>
              <a:t>FACT 1:</a:t>
            </a:r>
          </a:p>
          <a:p>
            <a:pPr marL="0" indent="0" eaLnBrk="1" hangingPunct="1">
              <a:spcBef>
                <a:spcPct val="20000"/>
              </a:spcBef>
              <a:buFont typeface="Wingdings" charset="2"/>
              <a:buNone/>
            </a:pPr>
            <a:r>
              <a:rPr lang="en-US" sz="2700" smtClean="0"/>
              <a:t>There are vast differences </a:t>
            </a:r>
            <a:br>
              <a:rPr lang="en-US" sz="2700" smtClean="0"/>
            </a:br>
            <a:r>
              <a:rPr lang="en-US" sz="2700" smtClean="0"/>
              <a:t>in living standards around the world.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fade">
                                      <p:cBhvr>
                                        <p:cTn id="7" dur="500"/>
                                        <p:tgtEl>
                                          <p:spTgt spid="10649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6570"/>
                                        </p:tgtEl>
                                        <p:attrNameLst>
                                          <p:attrName>style.visibility</p:attrName>
                                        </p:attrNameLst>
                                      </p:cBhvr>
                                      <p:to>
                                        <p:strVal val="visible"/>
                                      </p:to>
                                    </p:set>
                                    <p:animEffect transition="in" filter="fade">
                                      <p:cBhvr>
                                        <p:cTn id="10" dur="1000"/>
                                        <p:tgtEl>
                                          <p:spTgt spid="106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70" grpId="0" animBg="1"/>
      <p:bldP spid="106499" grpId="0"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7329488" y="1103313"/>
            <a:ext cx="1282700" cy="5145087"/>
          </a:xfrm>
          <a:prstGeom prst="rect">
            <a:avLst/>
          </a:prstGeom>
          <a:solidFill>
            <a:srgbClr val="FFFFCC"/>
          </a:solidFill>
          <a:ln w="38100">
            <a:solidFill>
              <a:srgbClr val="FF9900"/>
            </a:solidFill>
            <a:miter lim="800000"/>
            <a:headEnd/>
            <a:tailEnd/>
          </a:ln>
        </p:spPr>
        <p:txBody>
          <a:bodyPr wrap="none" anchor="ctr">
            <a:prstTxWarp prst="textNoShape">
              <a:avLst/>
            </a:prstTxWarp>
          </a:bodyPr>
          <a:lstStyle/>
          <a:p>
            <a:endParaRPr lang="en-US" sz="1800">
              <a:ea typeface="Arial" charset="0"/>
              <a:cs typeface="Arial" charset="0"/>
            </a:endParaRPr>
          </a:p>
        </p:txBody>
      </p:sp>
      <p:graphicFrame>
        <p:nvGraphicFramePr>
          <p:cNvPr id="19530" name="Group 74"/>
          <p:cNvGraphicFramePr>
            <a:graphicFrameLocks noGrp="1"/>
          </p:cNvGraphicFramePr>
          <p:nvPr/>
        </p:nvGraphicFramePr>
        <p:xfrm>
          <a:off x="2963863" y="247650"/>
          <a:ext cx="5929312" cy="6019807"/>
        </p:xfrm>
        <a:graphic>
          <a:graphicData uri="http://schemas.openxmlformats.org/drawingml/2006/table">
            <a:tbl>
              <a:tblPr/>
              <a:tblGrid>
                <a:gridCol w="2187575"/>
                <a:gridCol w="1828800"/>
                <a:gridCol w="1912937"/>
              </a:tblGrid>
              <a:tr h="8397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2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rgbClr val="800000"/>
                          </a:solidFill>
                          <a:effectLst/>
                          <a:latin typeface="Arial" charset="0"/>
                          <a:ea typeface="ＭＳ Ｐゴシック" charset="-128"/>
                          <a:cs typeface="ＭＳ Ｐゴシック" charset="-128"/>
                        </a:rPr>
                        <a:t>GDP per capita, 2009</a:t>
                      </a:r>
                      <a:endParaRPr kumimoji="0" lang="en-US" sz="22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rgbClr val="800000"/>
                          </a:solidFill>
                          <a:effectLst/>
                          <a:latin typeface="Arial" charset="0"/>
                          <a:ea typeface="ＭＳ Ｐゴシック" charset="-128"/>
                          <a:cs typeface="ＭＳ Ｐゴシック" charset="-128"/>
                        </a:rPr>
                        <a:t>Growth rate, 1970–2009</a:t>
                      </a:r>
                      <a:endParaRPr kumimoji="0" lang="en-US" sz="22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China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Arial" charset="0"/>
                          <a:ea typeface="ＭＳ Ｐゴシック" charset="-128"/>
                          <a:cs typeface="ＭＳ Ｐゴシック" charset="-128"/>
                        </a:rPr>
                        <a:t>$6,828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7.4%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Singapore</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$50,633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4.7%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India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$3,296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Japan</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$32,418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Spain</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$32,150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Colombia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$8,959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United States</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$45,989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Canada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$37,808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Philippines</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$3,542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Rwanda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$1,136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New Zealand</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$28,993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Argentina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$14,538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Saudi Arabia</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$23,480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0.6%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Chad</a:t>
                      </a:r>
                    </a:p>
                  </a:txBody>
                  <a:tcPr marR="9144" marT="9144"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a:ln>
                            <a:noFill/>
                          </a:ln>
                          <a:solidFill>
                            <a:srgbClr val="000000"/>
                          </a:solidFill>
                          <a:effectLst/>
                          <a:latin typeface="Arial" charset="0"/>
                          <a:ea typeface="ＭＳ Ｐゴシック" charset="-128"/>
                          <a:cs typeface="ＭＳ Ｐゴシック" charset="-128"/>
                        </a:rPr>
                        <a:t>$1,300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200" b="0" i="0" u="none" strike="noStrike" cap="none" normalizeH="0" baseline="0" dirty="0">
                          <a:ln>
                            <a:noFill/>
                          </a:ln>
                          <a:solidFill>
                            <a:srgbClr val="000000"/>
                          </a:solidFill>
                          <a:effectLst/>
                          <a:latin typeface="Arial" charset="0"/>
                          <a:ea typeface="ＭＳ Ｐゴシック" charset="-128"/>
                          <a:cs typeface="ＭＳ Ｐゴシック" charset="-128"/>
                        </a:rPr>
                        <a:t>0.4%</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61" name="Rectangle 73"/>
          <p:cNvSpPr>
            <a:spLocks noGrp="1" noChangeArrowheads="1"/>
          </p:cNvSpPr>
          <p:nvPr>
            <p:ph type="title" idx="4294967295"/>
          </p:nvPr>
        </p:nvSpPr>
        <p:spPr>
          <a:xfrm>
            <a:off x="344488" y="239713"/>
            <a:ext cx="2351087" cy="1838325"/>
          </a:xfrm>
        </p:spPr>
        <p:txBody>
          <a:bodyPr rtlCol="0" anchor="t">
            <a:normAutofit fontScale="90000"/>
          </a:bodyPr>
          <a:lstStyle/>
          <a:p>
            <a:pPr algn="r" eaLnBrk="1" fontAlgn="auto" hangingPunct="1">
              <a:spcAft>
                <a:spcPts val="0"/>
              </a:spcAft>
              <a:defRPr/>
            </a:pPr>
            <a:r>
              <a:rPr lang="en-US" sz="3000" i="1" smtClean="0"/>
              <a:t>Incomes </a:t>
            </a:r>
            <a:br>
              <a:rPr lang="en-US" sz="3000" i="1" smtClean="0"/>
            </a:br>
            <a:r>
              <a:rPr lang="en-US" sz="3000" i="1" smtClean="0"/>
              <a:t>and Growth Around the World</a:t>
            </a:r>
          </a:p>
        </p:txBody>
      </p:sp>
      <p:sp>
        <p:nvSpPr>
          <p:cNvPr id="114762" name="Rectangle 74"/>
          <p:cNvSpPr>
            <a:spLocks noGrp="1" noChangeArrowheads="1"/>
          </p:cNvSpPr>
          <p:nvPr>
            <p:ph type="body" idx="4294967295"/>
          </p:nvPr>
        </p:nvSpPr>
        <p:spPr>
          <a:xfrm>
            <a:off x="384175" y="2366963"/>
            <a:ext cx="2078038" cy="3348037"/>
          </a:xfrm>
        </p:spPr>
        <p:txBody>
          <a:bodyPr/>
          <a:lstStyle/>
          <a:p>
            <a:pPr marL="0" indent="0" eaLnBrk="1" hangingPunct="1">
              <a:spcBef>
                <a:spcPct val="20000"/>
              </a:spcBef>
              <a:buFont typeface="Wingdings" charset="2"/>
              <a:buNone/>
            </a:pPr>
            <a:r>
              <a:rPr lang="en-US" sz="2700" b="1" smtClean="0"/>
              <a:t>FACT 2:</a:t>
            </a:r>
          </a:p>
          <a:p>
            <a:pPr marL="0" indent="0" eaLnBrk="1" hangingPunct="1">
              <a:spcBef>
                <a:spcPct val="20000"/>
              </a:spcBef>
              <a:buFont typeface="Wingdings" charset="2"/>
              <a:buNone/>
            </a:pPr>
            <a:r>
              <a:rPr lang="en-US" sz="2700" smtClean="0"/>
              <a:t>There is also great variation </a:t>
            </a:r>
            <a:br>
              <a:rPr lang="en-US" sz="2700" smtClean="0"/>
            </a:br>
            <a:r>
              <a:rPr lang="en-US" sz="2700" smtClean="0"/>
              <a:t>in growth rates across countries.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762">
                                            <p:txEl>
                                              <p:pRg st="0" end="0"/>
                                            </p:txEl>
                                          </p:spTgt>
                                        </p:tgtEl>
                                        <p:attrNameLst>
                                          <p:attrName>style.visibility</p:attrName>
                                        </p:attrNameLst>
                                      </p:cBhvr>
                                      <p:to>
                                        <p:strVal val="visible"/>
                                      </p:to>
                                    </p:set>
                                    <p:animEffect transition="in" filter="fade">
                                      <p:cBhvr>
                                        <p:cTn id="7" dur="500"/>
                                        <p:tgtEl>
                                          <p:spTgt spid="11476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4762">
                                            <p:txEl>
                                              <p:pRg st="1" end="1"/>
                                            </p:txEl>
                                          </p:spTgt>
                                        </p:tgtEl>
                                        <p:attrNameLst>
                                          <p:attrName>style.visibility</p:attrName>
                                        </p:attrNameLst>
                                      </p:cBhvr>
                                      <p:to>
                                        <p:strVal val="visible"/>
                                      </p:to>
                                    </p:set>
                                    <p:animEffect transition="in" filter="fade">
                                      <p:cBhvr>
                                        <p:cTn id="10" dur="500"/>
                                        <p:tgtEl>
                                          <p:spTgt spid="11476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4690"/>
                                        </p:tgtEl>
                                        <p:attrNameLst>
                                          <p:attrName>style.visibility</p:attrName>
                                        </p:attrNameLst>
                                      </p:cBhvr>
                                      <p:to>
                                        <p:strVal val="visible"/>
                                      </p:to>
                                    </p:set>
                                    <p:animEffect transition="in" filter="fade">
                                      <p:cBhvr>
                                        <p:cTn id="13" dur="5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p:bldP spid="11476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Incomes and Growth Around the World</a:t>
            </a:r>
          </a:p>
        </p:txBody>
      </p:sp>
      <p:sp>
        <p:nvSpPr>
          <p:cNvPr id="13317" name="Rectangle 3"/>
          <p:cNvSpPr>
            <a:spLocks noGrp="1" noChangeArrowheads="1"/>
          </p:cNvSpPr>
          <p:nvPr>
            <p:ph idx="1"/>
          </p:nvPr>
        </p:nvSpPr>
        <p:spPr>
          <a:xfrm>
            <a:off x="457200" y="1219200"/>
            <a:ext cx="8229600" cy="4979988"/>
          </a:xfrm>
        </p:spPr>
        <p:txBody>
          <a:bodyPr/>
          <a:lstStyle/>
          <a:p>
            <a:pPr marL="0" indent="0" eaLnBrk="1" hangingPunct="1">
              <a:spcBef>
                <a:spcPct val="40000"/>
              </a:spcBef>
              <a:buFont typeface="Wingdings" charset="2"/>
              <a:buNone/>
            </a:pPr>
            <a:r>
              <a:rPr lang="en-US" smtClean="0">
                <a:latin typeface="Arial" charset="0"/>
                <a:cs typeface="ＭＳ Ｐゴシック" charset="-128"/>
              </a:rPr>
              <a:t>Since growth rates vary, the country rankings can change over time:</a:t>
            </a:r>
          </a:p>
          <a:p>
            <a:pPr marL="463550" lvl="1" indent="-349250" eaLnBrk="1" hangingPunct="1">
              <a:spcBef>
                <a:spcPct val="40000"/>
              </a:spcBef>
              <a:buClr>
                <a:srgbClr val="339966"/>
              </a:buClr>
              <a:buFont typeface="Wingdings" charset="2"/>
              <a:buChar char="§"/>
            </a:pPr>
            <a:r>
              <a:rPr lang="en-US" sz="2800" smtClean="0">
                <a:latin typeface="Arial" charset="0"/>
                <a:ea typeface="Arial" charset="0"/>
                <a:cs typeface="Arial" charset="0"/>
              </a:rPr>
              <a:t>Poor countries are not necessarily doomed to poverty forever, e.g. Singapore incomes were low in 1960 and are quite high now. </a:t>
            </a:r>
          </a:p>
          <a:p>
            <a:pPr marL="463550" lvl="1" indent="-349250" eaLnBrk="1" hangingPunct="1">
              <a:spcBef>
                <a:spcPct val="40000"/>
              </a:spcBef>
              <a:buClr>
                <a:srgbClr val="339966"/>
              </a:buClr>
              <a:buFont typeface="Wingdings" charset="2"/>
              <a:buChar char="§"/>
            </a:pPr>
            <a:r>
              <a:rPr lang="en-US" sz="2800" smtClean="0">
                <a:latin typeface="Arial" charset="0"/>
                <a:ea typeface="Arial" charset="0"/>
                <a:cs typeface="Arial" charset="0"/>
              </a:rPr>
              <a:t>Rich countries can’t take their status for granted:  They may be overtaken by poorer but </a:t>
            </a:r>
            <a:br>
              <a:rPr lang="en-US" sz="2800" smtClean="0">
                <a:latin typeface="Arial" charset="0"/>
                <a:ea typeface="Arial" charset="0"/>
                <a:cs typeface="Arial" charset="0"/>
              </a:rPr>
            </a:br>
            <a:r>
              <a:rPr lang="en-US" sz="2800" smtClean="0">
                <a:latin typeface="Arial" charset="0"/>
                <a:ea typeface="Arial" charset="0"/>
                <a:cs typeface="Arial" charset="0"/>
              </a:rPr>
              <a:t>faster-growing countries.  </a:t>
            </a:r>
          </a:p>
          <a:p>
            <a:pPr marL="0" indent="0" eaLnBrk="1" hangingPunct="1">
              <a:spcBef>
                <a:spcPct val="40000"/>
              </a:spcBef>
              <a:buFont typeface="Wingdings" charset="2"/>
              <a:buNone/>
            </a:pPr>
            <a:endParaRPr lang="en-US" smtClean="0">
              <a:latin typeface="Arial" charset="0"/>
              <a:cs typeface="ＭＳ Ｐゴシック" charset="-12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ipe(left)">
                                      <p:cBhvr>
                                        <p:cTn id="7" dur="500"/>
                                        <p:tgtEl>
                                          <p:spTgt spid="133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ipe(left)">
                                      <p:cBhvr>
                                        <p:cTn id="12" dur="500"/>
                                        <p:tgtEl>
                                          <p:spTgt spid="133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ipe(left)">
                                      <p:cBhvr>
                                        <p:cTn id="17" dur="500"/>
                                        <p:tgtEl>
                                          <p:spTgt spid="133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Incomes and Growth Around the World</a:t>
            </a:r>
          </a:p>
        </p:txBody>
      </p:sp>
      <p:sp>
        <p:nvSpPr>
          <p:cNvPr id="14341" name="Rectangle 3"/>
          <p:cNvSpPr>
            <a:spLocks noGrp="1" noChangeArrowheads="1"/>
          </p:cNvSpPr>
          <p:nvPr>
            <p:ph idx="1"/>
          </p:nvPr>
        </p:nvSpPr>
        <p:spPr>
          <a:xfrm>
            <a:off x="457200" y="1219200"/>
            <a:ext cx="8229600" cy="4979988"/>
          </a:xfrm>
        </p:spPr>
        <p:txBody>
          <a:bodyPr/>
          <a:lstStyle/>
          <a:p>
            <a:pPr eaLnBrk="1" hangingPunct="1">
              <a:buFont typeface="Wingdings" charset="2"/>
              <a:buNone/>
            </a:pPr>
            <a:r>
              <a:rPr lang="en-US" smtClean="0">
                <a:latin typeface="Arial" charset="0"/>
                <a:cs typeface="ＭＳ Ｐゴシック" charset="-128"/>
              </a:rPr>
              <a:t>Questions:</a:t>
            </a:r>
          </a:p>
          <a:p>
            <a:pPr eaLnBrk="1" hangingPunct="1">
              <a:buFont typeface="Wingdings" charset="2"/>
              <a:buChar char="§"/>
            </a:pPr>
            <a:r>
              <a:rPr lang="en-US" smtClean="0">
                <a:latin typeface="Arial" charset="0"/>
                <a:cs typeface="ＭＳ Ｐゴシック" charset="-128"/>
              </a:rPr>
              <a:t>Why are some countries richer than others?</a:t>
            </a:r>
          </a:p>
          <a:p>
            <a:pPr eaLnBrk="1" hangingPunct="1">
              <a:buFont typeface="Wingdings" charset="2"/>
              <a:buChar char="§"/>
            </a:pPr>
            <a:r>
              <a:rPr lang="en-US" smtClean="0">
                <a:latin typeface="Arial" charset="0"/>
                <a:cs typeface="ＭＳ Ｐゴシック" charset="-128"/>
              </a:rPr>
              <a:t>Why do some countries grow quickly while others seem stuck in a poverty trap?</a:t>
            </a:r>
          </a:p>
          <a:p>
            <a:pPr eaLnBrk="1" hangingPunct="1">
              <a:buFont typeface="Wingdings" charset="2"/>
              <a:buChar char="§"/>
            </a:pPr>
            <a:r>
              <a:rPr lang="en-US" smtClean="0">
                <a:latin typeface="Arial" charset="0"/>
                <a:cs typeface="ＭＳ Ｐゴシック" charset="-128"/>
              </a:rPr>
              <a:t>What policies may help raise growth rates and long-run living standards?</a:t>
            </a:r>
          </a:p>
          <a:p>
            <a:pPr eaLnBrk="1" hangingPunct="1">
              <a:buFont typeface="Wingdings" charset="2"/>
              <a:buNone/>
            </a:pPr>
            <a:endParaRPr lang="en-US" smtClean="0">
              <a:latin typeface="Arial" charset="0"/>
              <a:cs typeface="ＭＳ Ｐゴシック" charset="-12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wipe(left)">
                                      <p:cBhvr>
                                        <p:cTn id="22" dur="500"/>
                                        <p:tgtEl>
                                          <p:spTgt spid="143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Productivity</a:t>
            </a:r>
          </a:p>
        </p:txBody>
      </p:sp>
      <p:sp>
        <p:nvSpPr>
          <p:cNvPr id="22530"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Recall one of the Ten Principles from Chap. 1:</a:t>
            </a:r>
            <a:br>
              <a:rPr lang="en-US" dirty="0" smtClean="0">
                <a:latin typeface="Arial" charset="0"/>
                <a:cs typeface="ＭＳ Ｐゴシック" charset="-128"/>
              </a:rPr>
            </a:br>
            <a:r>
              <a:rPr lang="en-US" dirty="0" smtClean="0">
                <a:latin typeface="Arial" charset="0"/>
                <a:cs typeface="ＭＳ Ｐゴシック" charset="-128"/>
              </a:rPr>
              <a:t>    </a:t>
            </a:r>
            <a:r>
              <a:rPr lang="en-US" dirty="0" smtClean="0">
                <a:solidFill>
                  <a:srgbClr val="996633"/>
                </a:solidFill>
                <a:latin typeface="Arial" charset="0"/>
                <a:cs typeface="ＭＳ Ｐゴシック" charset="-128"/>
              </a:rPr>
              <a:t> </a:t>
            </a:r>
            <a:r>
              <a:rPr lang="en-US" sz="2400" b="1" i="1" dirty="0" smtClean="0">
                <a:solidFill>
                  <a:srgbClr val="996633"/>
                </a:solidFill>
                <a:latin typeface="Arial" charset="0"/>
                <a:cs typeface="ＭＳ Ｐゴシック" charset="-128"/>
              </a:rPr>
              <a:t>A country’s standard of living depends</a:t>
            </a:r>
            <a:br>
              <a:rPr lang="en-US" sz="2400" b="1" i="1" dirty="0" smtClean="0">
                <a:solidFill>
                  <a:srgbClr val="996633"/>
                </a:solidFill>
                <a:latin typeface="Arial" charset="0"/>
                <a:cs typeface="ＭＳ Ｐゴシック" charset="-128"/>
              </a:rPr>
            </a:br>
            <a:r>
              <a:rPr lang="en-US" sz="2400" b="1" i="1" dirty="0" smtClean="0">
                <a:solidFill>
                  <a:srgbClr val="996633"/>
                </a:solidFill>
                <a:latin typeface="Arial" charset="0"/>
                <a:cs typeface="ＭＳ Ｐゴシック" charset="-128"/>
              </a:rPr>
              <a:t>     on its ability to produce goods and services.</a:t>
            </a:r>
            <a:endParaRPr lang="en-US" sz="2400" dirty="0" smtClean="0">
              <a:solidFill>
                <a:srgbClr val="996633"/>
              </a:solidFill>
              <a:latin typeface="Arial" charset="0"/>
              <a:cs typeface="ＭＳ Ｐゴシック" charset="-128"/>
            </a:endParaRPr>
          </a:p>
          <a:p>
            <a:pPr eaLnBrk="1" hangingPunct="1">
              <a:buFont typeface="Wingdings" charset="2"/>
              <a:buChar char="§"/>
            </a:pPr>
            <a:r>
              <a:rPr lang="en-US" dirty="0" smtClean="0">
                <a:latin typeface="Arial" charset="0"/>
                <a:cs typeface="ＭＳ Ｐゴシック" charset="-128"/>
              </a:rPr>
              <a:t>This ability depends on </a:t>
            </a:r>
            <a:r>
              <a:rPr lang="en-US" b="1" dirty="0" smtClean="0">
                <a:solidFill>
                  <a:srgbClr val="CC0000"/>
                </a:solidFill>
                <a:latin typeface="Arial" charset="0"/>
                <a:cs typeface="ＭＳ Ｐゴシック" charset="-128"/>
              </a:rPr>
              <a:t>productivity</a:t>
            </a:r>
            <a:r>
              <a:rPr lang="en-US" dirty="0" smtClean="0">
                <a:latin typeface="Arial" charset="0"/>
                <a:cs typeface="ＭＳ Ｐゴシック" charset="-128"/>
              </a:rPr>
              <a:t>, the average quantity of goods and services produced per unit of labor input.</a:t>
            </a:r>
          </a:p>
          <a:p>
            <a:pPr eaLnBrk="1" hangingPunct="1">
              <a:lnSpc>
                <a:spcPct val="110000"/>
              </a:lnSpc>
              <a:buFont typeface="Wingdings" charset="2"/>
              <a:buChar char="§"/>
            </a:pPr>
            <a:r>
              <a:rPr lang="en-US" b="1" dirty="0" smtClean="0">
                <a:latin typeface="Arial" charset="0"/>
                <a:cs typeface="ＭＳ Ｐゴシック" charset="-128"/>
              </a:rPr>
              <a:t>Y</a:t>
            </a:r>
            <a:r>
              <a:rPr lang="en-US" dirty="0" smtClean="0">
                <a:latin typeface="Arial" charset="0"/>
                <a:cs typeface="ＭＳ Ｐゴシック" charset="-128"/>
              </a:rPr>
              <a:t> = real GDP = quantity of output produced</a:t>
            </a:r>
            <a:br>
              <a:rPr lang="en-US" dirty="0" smtClean="0">
                <a:latin typeface="Arial" charset="0"/>
                <a:cs typeface="ＭＳ Ｐゴシック" charset="-128"/>
              </a:rPr>
            </a:br>
            <a:r>
              <a:rPr lang="en-US" b="1" dirty="0" smtClean="0">
                <a:latin typeface="Arial" charset="0"/>
                <a:cs typeface="ＭＳ Ｐゴシック" charset="-128"/>
              </a:rPr>
              <a:t>L</a:t>
            </a:r>
            <a:r>
              <a:rPr lang="en-US" dirty="0" smtClean="0">
                <a:latin typeface="Arial" charset="0"/>
                <a:cs typeface="ＭＳ Ｐゴシック" charset="-128"/>
              </a:rPr>
              <a:t> = quantity of labor </a:t>
            </a:r>
            <a:br>
              <a:rPr lang="en-US" dirty="0" smtClean="0">
                <a:latin typeface="Arial" charset="0"/>
                <a:cs typeface="ＭＳ Ｐゴシック" charset="-128"/>
              </a:rPr>
            </a:br>
            <a:r>
              <a:rPr lang="en-US" dirty="0" smtClean="0">
                <a:latin typeface="Arial" charset="0"/>
                <a:cs typeface="ＭＳ Ｐゴシック" charset="-128"/>
              </a:rPr>
              <a:t>so productivity = </a:t>
            </a:r>
            <a:r>
              <a:rPr lang="en-US" b="1" dirty="0" smtClean="0">
                <a:latin typeface="Arial" charset="0"/>
                <a:cs typeface="ＭＳ Ｐゴシック" charset="-128"/>
              </a:rPr>
              <a:t>Y</a:t>
            </a:r>
            <a:r>
              <a:rPr lang="en-US" dirty="0" smtClean="0">
                <a:latin typeface="Arial" charset="0"/>
                <a:cs typeface="ＭＳ Ｐゴシック" charset="-128"/>
              </a:rPr>
              <a:t>/</a:t>
            </a:r>
            <a:r>
              <a:rPr lang="en-US" b="1" dirty="0" smtClean="0">
                <a:latin typeface="Arial" charset="0"/>
                <a:cs typeface="ＭＳ Ｐゴシック" charset="-128"/>
              </a:rPr>
              <a:t>L</a:t>
            </a:r>
            <a:r>
              <a:rPr lang="en-US" dirty="0" smtClean="0">
                <a:latin typeface="Arial" charset="0"/>
                <a:cs typeface="ＭＳ Ｐゴシック" charset="-128"/>
              </a:rPr>
              <a:t> (output per worker)</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TotalTime>
  <Words>3015</Words>
  <Application>Microsoft Office PowerPoint</Application>
  <PresentationFormat>On-screen Show (4:3)</PresentationFormat>
  <Paragraphs>456</Paragraphs>
  <Slides>46</Slides>
  <Notes>46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A typical family in the Arab World</vt:lpstr>
      <vt:lpstr>A typical family with all their possessions in Mali, a poor country</vt:lpstr>
      <vt:lpstr>Incomes  and Growth Around the World</vt:lpstr>
      <vt:lpstr>Incomes  and Growth Around the World</vt:lpstr>
      <vt:lpstr>Incomes and Growth Around the World</vt:lpstr>
      <vt:lpstr>Incomes and Growth Around the World</vt:lpstr>
      <vt:lpstr>Productivity</vt:lpstr>
      <vt:lpstr>Why Productivity Is So Important</vt:lpstr>
      <vt:lpstr>Physical Capital Per Worker</vt:lpstr>
      <vt:lpstr>Human Capital Per Worker</vt:lpstr>
      <vt:lpstr>Natural Resources Per Worker</vt:lpstr>
      <vt:lpstr>Technological Knowledge</vt:lpstr>
      <vt:lpstr>Tech. Knowledge vs. Human Capital</vt:lpstr>
      <vt:lpstr>The Production Function</vt:lpstr>
      <vt:lpstr>The Production Function</vt:lpstr>
      <vt:lpstr>The Production Function</vt:lpstr>
      <vt:lpstr>ACTIVE LEARNING   1    Discussion Question</vt:lpstr>
      <vt:lpstr>ECONOMIC GROWTH  AND PUBLIC POLICY</vt:lpstr>
      <vt:lpstr>Saving and Investment</vt:lpstr>
      <vt:lpstr>Diminishing Returns and the Catch-Up Effect</vt:lpstr>
      <vt:lpstr>The Production Function &amp; Diminishing Returns</vt:lpstr>
      <vt:lpstr>The catch-up effect:</vt:lpstr>
      <vt:lpstr>Example of the Catch-Up Effect</vt:lpstr>
      <vt:lpstr>Investment from Abroad</vt:lpstr>
      <vt:lpstr>Investment from Abroad</vt:lpstr>
      <vt:lpstr>Education</vt:lpstr>
      <vt:lpstr>Health and Nutrition</vt:lpstr>
      <vt:lpstr>Property Rights and Political Stability</vt:lpstr>
      <vt:lpstr>Property Rights and Political Stability</vt:lpstr>
      <vt:lpstr>Property Rights and Political Stability</vt:lpstr>
      <vt:lpstr>Free Trade</vt:lpstr>
      <vt:lpstr>Free Trade</vt:lpstr>
      <vt:lpstr>Research and Development</vt:lpstr>
      <vt:lpstr>Population Growth</vt:lpstr>
      <vt:lpstr>Population Growth</vt:lpstr>
      <vt:lpstr>Population Growth</vt:lpstr>
      <vt:lpstr>Population Growth</vt:lpstr>
      <vt:lpstr>ACTIVE LEARNING   2    Review productivity concepts</vt:lpstr>
      <vt:lpstr>ACTIVE LEARNING   2    Answers</vt:lpstr>
      <vt:lpstr>ACTIVE LEARNING   2    Answers</vt:lpstr>
      <vt:lpstr>Are Natural Resources a Limit to Growth?</vt:lpstr>
      <vt:lpstr>CONCLUSION</vt:lpstr>
      <vt:lpstr>SUMMARY</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Grene, Jennifer</cp:lastModifiedBy>
  <cp:revision>133</cp:revision>
  <dcterms:created xsi:type="dcterms:W3CDTF">2014-12-10T14:04:31Z</dcterms:created>
  <dcterms:modified xsi:type="dcterms:W3CDTF">2015-01-19T16:47:26Z</dcterms:modified>
  <cp:category/>
</cp:coreProperties>
</file>