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3" r:id="rId1"/>
  </p:sldMasterIdLst>
  <p:notesMasterIdLst>
    <p:notesMasterId r:id="rId36"/>
  </p:notesMasterIdLst>
  <p:sldIdLst>
    <p:sldId id="266" r:id="rId2"/>
    <p:sldId id="280" r:id="rId3"/>
    <p:sldId id="290" r:id="rId4"/>
    <p:sldId id="291" r:id="rId5"/>
    <p:sldId id="327" r:id="rId6"/>
    <p:sldId id="325" r:id="rId7"/>
    <p:sldId id="326" r:id="rId8"/>
    <p:sldId id="292" r:id="rId9"/>
    <p:sldId id="293" r:id="rId10"/>
    <p:sldId id="294" r:id="rId11"/>
    <p:sldId id="295" r:id="rId12"/>
    <p:sldId id="318" r:id="rId13"/>
    <p:sldId id="319" r:id="rId14"/>
    <p:sldId id="320" r:id="rId15"/>
    <p:sldId id="323" r:id="rId16"/>
    <p:sldId id="321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286" r:id="rId29"/>
    <p:sldId id="287" r:id="rId30"/>
    <p:sldId id="324" r:id="rId31"/>
    <p:sldId id="314" r:id="rId32"/>
    <p:sldId id="317" r:id="rId33"/>
    <p:sldId id="289" r:id="rId34"/>
    <p:sldId id="288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768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47B9"/>
    <a:srgbClr val="CCFFCC"/>
    <a:srgbClr val="FFCCCC"/>
    <a:srgbClr val="FFFFCC"/>
    <a:srgbClr val="D5E5F7"/>
    <a:srgbClr val="777777"/>
    <a:srgbClr val="5F5F5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83792" autoAdjust="0"/>
  </p:normalViewPr>
  <p:slideViewPr>
    <p:cSldViewPr>
      <p:cViewPr varScale="1">
        <p:scale>
          <a:sx n="64" d="100"/>
          <a:sy n="64" d="100"/>
        </p:scale>
        <p:origin x="444" y="60"/>
      </p:cViewPr>
      <p:guideLst>
        <p:guide orient="horz" pos="76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3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cronovich\Documents\My%20Dropbox\!%20Mankiw%20Principles\my%206e%20slides\international%20unemployment%202007-20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42668730541699"/>
          <c:y val="3.03983411830995E-2"/>
          <c:w val="0.86660321463357604"/>
          <c:h val="0.7434818659031260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Sheet1!$C$20</c:f>
              <c:strCache>
                <c:ptCount val="1"/>
                <c:pt idx="0">
                  <c:v>USA</c:v>
                </c:pt>
              </c:strCache>
            </c:strRef>
          </c:tx>
          <c:spPr>
            <a:ln w="4445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Sheet1!$A$21:$A$70</c:f>
              <c:numCache>
                <c:formatCode>yyyy\-mm\-dd</c:formatCode>
                <c:ptCount val="5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</c:numCache>
            </c:numRef>
          </c:xVal>
          <c:yVal>
            <c:numRef>
              <c:f>Sheet1!$C$21:$C$70</c:f>
              <c:numCache>
                <c:formatCode>0.0</c:formatCode>
                <c:ptCount val="50"/>
                <c:pt idx="0">
                  <c:v>4.5999999999999996</c:v>
                </c:pt>
                <c:pt idx="1">
                  <c:v>4.5</c:v>
                </c:pt>
                <c:pt idx="2">
                  <c:v>4.4000000000000004</c:v>
                </c:pt>
                <c:pt idx="3">
                  <c:v>4.5</c:v>
                </c:pt>
                <c:pt idx="4">
                  <c:v>4.4000000000000004</c:v>
                </c:pt>
                <c:pt idx="5">
                  <c:v>4.5999999999999996</c:v>
                </c:pt>
                <c:pt idx="6">
                  <c:v>4.7</c:v>
                </c:pt>
                <c:pt idx="7">
                  <c:v>4.5999999999999996</c:v>
                </c:pt>
                <c:pt idx="8">
                  <c:v>4.7</c:v>
                </c:pt>
                <c:pt idx="9">
                  <c:v>4.7</c:v>
                </c:pt>
                <c:pt idx="10">
                  <c:v>4.7</c:v>
                </c:pt>
                <c:pt idx="11">
                  <c:v>5</c:v>
                </c:pt>
                <c:pt idx="12">
                  <c:v>5</c:v>
                </c:pt>
                <c:pt idx="13">
                  <c:v>4.8</c:v>
                </c:pt>
                <c:pt idx="14">
                  <c:v>5.0999999999999996</c:v>
                </c:pt>
                <c:pt idx="15">
                  <c:v>4.9000000000000004</c:v>
                </c:pt>
                <c:pt idx="16">
                  <c:v>5.4</c:v>
                </c:pt>
                <c:pt idx="17">
                  <c:v>5.6</c:v>
                </c:pt>
                <c:pt idx="18">
                  <c:v>5.8</c:v>
                </c:pt>
                <c:pt idx="19">
                  <c:v>6.1</c:v>
                </c:pt>
                <c:pt idx="20">
                  <c:v>6.2</c:v>
                </c:pt>
                <c:pt idx="21">
                  <c:v>6.6</c:v>
                </c:pt>
                <c:pt idx="22">
                  <c:v>6.8</c:v>
                </c:pt>
                <c:pt idx="23">
                  <c:v>7.3</c:v>
                </c:pt>
                <c:pt idx="24">
                  <c:v>7.8</c:v>
                </c:pt>
                <c:pt idx="25">
                  <c:v>8.2000000000000011</c:v>
                </c:pt>
                <c:pt idx="26">
                  <c:v>8.6</c:v>
                </c:pt>
                <c:pt idx="27">
                  <c:v>8.9</c:v>
                </c:pt>
                <c:pt idx="28">
                  <c:v>9.4</c:v>
                </c:pt>
                <c:pt idx="29">
                  <c:v>9.5</c:v>
                </c:pt>
                <c:pt idx="30">
                  <c:v>9.5</c:v>
                </c:pt>
                <c:pt idx="31">
                  <c:v>9.7000000000000011</c:v>
                </c:pt>
                <c:pt idx="32">
                  <c:v>9.8000000000000007</c:v>
                </c:pt>
                <c:pt idx="33">
                  <c:v>10.1</c:v>
                </c:pt>
                <c:pt idx="34">
                  <c:v>9.9</c:v>
                </c:pt>
                <c:pt idx="35">
                  <c:v>9.9</c:v>
                </c:pt>
                <c:pt idx="36">
                  <c:v>9.7000000000000011</c:v>
                </c:pt>
                <c:pt idx="37">
                  <c:v>9.7000000000000011</c:v>
                </c:pt>
                <c:pt idx="38">
                  <c:v>9.7000000000000011</c:v>
                </c:pt>
                <c:pt idx="39">
                  <c:v>9.8000000000000007</c:v>
                </c:pt>
                <c:pt idx="40">
                  <c:v>9.6</c:v>
                </c:pt>
                <c:pt idx="41">
                  <c:v>9.5</c:v>
                </c:pt>
                <c:pt idx="42">
                  <c:v>9.5</c:v>
                </c:pt>
                <c:pt idx="43">
                  <c:v>9.6</c:v>
                </c:pt>
                <c:pt idx="44">
                  <c:v>9.6</c:v>
                </c:pt>
                <c:pt idx="45">
                  <c:v>9.7000000000000011</c:v>
                </c:pt>
                <c:pt idx="46">
                  <c:v>9.8000000000000007</c:v>
                </c:pt>
                <c:pt idx="47">
                  <c:v>9.4</c:v>
                </c:pt>
                <c:pt idx="48">
                  <c:v>9</c:v>
                </c:pt>
                <c:pt idx="49">
                  <c:v>8.9</c:v>
                </c:pt>
              </c:numCache>
            </c:numRef>
          </c:yVal>
          <c:smooth val="0"/>
        </c:ser>
        <c:ser>
          <c:idx val="3"/>
          <c:order val="1"/>
          <c:tx>
            <c:strRef>
              <c:f>Sheet1!$F$20</c:f>
              <c:strCache>
                <c:ptCount val="1"/>
                <c:pt idx="0">
                  <c:v>France</c:v>
                </c:pt>
              </c:strCache>
            </c:strRef>
          </c:tx>
          <c:spPr>
            <a:ln w="44450">
              <a:solidFill>
                <a:srgbClr val="FF9900"/>
              </a:solidFill>
            </a:ln>
          </c:spPr>
          <c:marker>
            <c:symbol val="none"/>
          </c:marker>
          <c:xVal>
            <c:numRef>
              <c:f>Sheet1!$A$21:$A$70</c:f>
              <c:numCache>
                <c:formatCode>yyyy\-mm\-dd</c:formatCode>
                <c:ptCount val="5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</c:numCache>
            </c:numRef>
          </c:xVal>
          <c:yVal>
            <c:numRef>
              <c:f>Sheet1!$F$21:$F$70</c:f>
              <c:numCache>
                <c:formatCode>0.0</c:formatCode>
                <c:ptCount val="50"/>
                <c:pt idx="0">
                  <c:v>8.7000000000000011</c:v>
                </c:pt>
                <c:pt idx="1">
                  <c:v>8.6</c:v>
                </c:pt>
                <c:pt idx="2">
                  <c:v>8.5</c:v>
                </c:pt>
                <c:pt idx="3">
                  <c:v>8.3000000000000007</c:v>
                </c:pt>
                <c:pt idx="4">
                  <c:v>8.2000000000000011</c:v>
                </c:pt>
                <c:pt idx="5">
                  <c:v>8.1</c:v>
                </c:pt>
                <c:pt idx="6">
                  <c:v>8</c:v>
                </c:pt>
                <c:pt idx="7">
                  <c:v>8</c:v>
                </c:pt>
                <c:pt idx="8">
                  <c:v>7.9</c:v>
                </c:pt>
                <c:pt idx="9">
                  <c:v>7.7</c:v>
                </c:pt>
                <c:pt idx="10">
                  <c:v>7.6</c:v>
                </c:pt>
                <c:pt idx="11">
                  <c:v>7.4</c:v>
                </c:pt>
                <c:pt idx="12">
                  <c:v>7.3</c:v>
                </c:pt>
                <c:pt idx="13">
                  <c:v>7.2</c:v>
                </c:pt>
                <c:pt idx="14">
                  <c:v>7.2</c:v>
                </c:pt>
                <c:pt idx="15">
                  <c:v>7.3</c:v>
                </c:pt>
                <c:pt idx="16">
                  <c:v>7.3</c:v>
                </c:pt>
                <c:pt idx="17">
                  <c:v>7.4</c:v>
                </c:pt>
                <c:pt idx="18">
                  <c:v>7.4</c:v>
                </c:pt>
                <c:pt idx="19">
                  <c:v>7.4</c:v>
                </c:pt>
                <c:pt idx="20">
                  <c:v>7.5</c:v>
                </c:pt>
                <c:pt idx="21">
                  <c:v>7.6</c:v>
                </c:pt>
                <c:pt idx="22">
                  <c:v>7.7</c:v>
                </c:pt>
                <c:pt idx="23">
                  <c:v>8</c:v>
                </c:pt>
                <c:pt idx="24">
                  <c:v>8.4</c:v>
                </c:pt>
                <c:pt idx="25">
                  <c:v>8.7000000000000011</c:v>
                </c:pt>
                <c:pt idx="26">
                  <c:v>9</c:v>
                </c:pt>
                <c:pt idx="27">
                  <c:v>9.2000000000000011</c:v>
                </c:pt>
                <c:pt idx="28">
                  <c:v>9.3000000000000007</c:v>
                </c:pt>
                <c:pt idx="29">
                  <c:v>9.3000000000000007</c:v>
                </c:pt>
                <c:pt idx="30">
                  <c:v>9.2000000000000011</c:v>
                </c:pt>
                <c:pt idx="31">
                  <c:v>9.3000000000000007</c:v>
                </c:pt>
                <c:pt idx="32">
                  <c:v>9.4</c:v>
                </c:pt>
                <c:pt idx="33">
                  <c:v>9.6</c:v>
                </c:pt>
                <c:pt idx="34">
                  <c:v>9.7000000000000011</c:v>
                </c:pt>
                <c:pt idx="35">
                  <c:v>9.6</c:v>
                </c:pt>
                <c:pt idx="36">
                  <c:v>9.7000000000000011</c:v>
                </c:pt>
                <c:pt idx="37">
                  <c:v>9.6</c:v>
                </c:pt>
                <c:pt idx="38">
                  <c:v>9.6</c:v>
                </c:pt>
                <c:pt idx="39">
                  <c:v>9.4</c:v>
                </c:pt>
                <c:pt idx="40">
                  <c:v>9.4</c:v>
                </c:pt>
                <c:pt idx="41">
                  <c:v>9.4</c:v>
                </c:pt>
                <c:pt idx="42">
                  <c:v>9.4</c:v>
                </c:pt>
                <c:pt idx="43">
                  <c:v>9.4</c:v>
                </c:pt>
                <c:pt idx="44">
                  <c:v>9.4</c:v>
                </c:pt>
                <c:pt idx="45">
                  <c:v>9.3000000000000007</c:v>
                </c:pt>
                <c:pt idx="46">
                  <c:v>9.3000000000000007</c:v>
                </c:pt>
                <c:pt idx="47">
                  <c:v>9.3000000000000007</c:v>
                </c:pt>
                <c:pt idx="48">
                  <c:v>9.2000000000000011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Sheet1!$G$20</c:f>
              <c:strCache>
                <c:ptCount val="1"/>
                <c:pt idx="0">
                  <c:v>U.K.</c:v>
                </c:pt>
              </c:strCache>
            </c:strRef>
          </c:tx>
          <c:spPr>
            <a:ln w="4445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Sheet1!$A$21:$A$70</c:f>
              <c:numCache>
                <c:formatCode>yyyy\-mm\-dd</c:formatCode>
                <c:ptCount val="5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</c:numCache>
            </c:numRef>
          </c:xVal>
          <c:yVal>
            <c:numRef>
              <c:f>Sheet1!$G$21:$G$70</c:f>
              <c:numCache>
                <c:formatCode>0.0</c:formatCode>
                <c:ptCount val="50"/>
                <c:pt idx="0">
                  <c:v>5.6</c:v>
                </c:pt>
                <c:pt idx="1">
                  <c:v>5.5</c:v>
                </c:pt>
                <c:pt idx="2">
                  <c:v>5.5</c:v>
                </c:pt>
                <c:pt idx="3">
                  <c:v>5.4</c:v>
                </c:pt>
                <c:pt idx="4">
                  <c:v>5.4</c:v>
                </c:pt>
                <c:pt idx="5">
                  <c:v>5.3</c:v>
                </c:pt>
                <c:pt idx="6">
                  <c:v>5.3</c:v>
                </c:pt>
                <c:pt idx="7">
                  <c:v>5.3</c:v>
                </c:pt>
                <c:pt idx="8">
                  <c:v>5.3</c:v>
                </c:pt>
                <c:pt idx="9">
                  <c:v>5.3</c:v>
                </c:pt>
                <c:pt idx="10">
                  <c:v>5.2</c:v>
                </c:pt>
                <c:pt idx="11">
                  <c:v>5.2</c:v>
                </c:pt>
                <c:pt idx="12">
                  <c:v>5.2</c:v>
                </c:pt>
                <c:pt idx="13">
                  <c:v>5.2</c:v>
                </c:pt>
                <c:pt idx="14">
                  <c:v>5.3</c:v>
                </c:pt>
                <c:pt idx="15">
                  <c:v>5.2</c:v>
                </c:pt>
                <c:pt idx="16">
                  <c:v>5.4</c:v>
                </c:pt>
                <c:pt idx="17">
                  <c:v>5.5</c:v>
                </c:pt>
                <c:pt idx="18">
                  <c:v>5.7</c:v>
                </c:pt>
                <c:pt idx="19">
                  <c:v>5.9</c:v>
                </c:pt>
                <c:pt idx="20">
                  <c:v>6</c:v>
                </c:pt>
                <c:pt idx="21">
                  <c:v>6.2</c:v>
                </c:pt>
                <c:pt idx="22">
                  <c:v>6.4</c:v>
                </c:pt>
                <c:pt idx="23">
                  <c:v>6.6</c:v>
                </c:pt>
                <c:pt idx="24">
                  <c:v>6.8</c:v>
                </c:pt>
                <c:pt idx="25">
                  <c:v>7.1</c:v>
                </c:pt>
                <c:pt idx="26">
                  <c:v>7.3</c:v>
                </c:pt>
                <c:pt idx="27">
                  <c:v>7.6</c:v>
                </c:pt>
                <c:pt idx="28">
                  <c:v>7.8</c:v>
                </c:pt>
                <c:pt idx="29">
                  <c:v>7.9</c:v>
                </c:pt>
                <c:pt idx="30">
                  <c:v>7.9</c:v>
                </c:pt>
                <c:pt idx="31">
                  <c:v>7.9</c:v>
                </c:pt>
                <c:pt idx="32">
                  <c:v>7.9</c:v>
                </c:pt>
                <c:pt idx="33">
                  <c:v>7.9</c:v>
                </c:pt>
                <c:pt idx="34">
                  <c:v>7.8</c:v>
                </c:pt>
                <c:pt idx="35">
                  <c:v>7.8</c:v>
                </c:pt>
                <c:pt idx="36">
                  <c:v>8</c:v>
                </c:pt>
                <c:pt idx="37">
                  <c:v>8</c:v>
                </c:pt>
                <c:pt idx="38">
                  <c:v>7.9</c:v>
                </c:pt>
                <c:pt idx="39">
                  <c:v>7.9</c:v>
                </c:pt>
                <c:pt idx="40">
                  <c:v>7.8</c:v>
                </c:pt>
                <c:pt idx="41">
                  <c:v>7.8</c:v>
                </c:pt>
                <c:pt idx="42">
                  <c:v>7.8</c:v>
                </c:pt>
                <c:pt idx="43">
                  <c:v>7.8</c:v>
                </c:pt>
                <c:pt idx="44">
                  <c:v>7.9</c:v>
                </c:pt>
                <c:pt idx="45">
                  <c:v>7.9</c:v>
                </c:pt>
                <c:pt idx="46">
                  <c:v>7.9</c:v>
                </c:pt>
                <c:pt idx="47">
                  <c:v>8</c:v>
                </c:pt>
              </c:numCache>
            </c:numRef>
          </c:yVal>
          <c:smooth val="0"/>
        </c:ser>
        <c:ser>
          <c:idx val="5"/>
          <c:order val="3"/>
          <c:tx>
            <c:strRef>
              <c:f>Sheet1!$H$20</c:f>
              <c:strCache>
                <c:ptCount val="1"/>
                <c:pt idx="0">
                  <c:v>Canada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Sheet1!$A$21:$A$70</c:f>
              <c:numCache>
                <c:formatCode>yyyy\-mm\-dd</c:formatCode>
                <c:ptCount val="5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</c:numCache>
            </c:numRef>
          </c:xVal>
          <c:yVal>
            <c:numRef>
              <c:f>Sheet1!$H$21:$H$70</c:f>
              <c:numCache>
                <c:formatCode>0.0</c:formatCode>
                <c:ptCount val="50"/>
                <c:pt idx="0">
                  <c:v>5.4</c:v>
                </c:pt>
                <c:pt idx="1">
                  <c:v>5.4</c:v>
                </c:pt>
                <c:pt idx="2">
                  <c:v>5.4</c:v>
                </c:pt>
                <c:pt idx="3">
                  <c:v>5.3</c:v>
                </c:pt>
                <c:pt idx="4">
                  <c:v>5.0999999999999996</c:v>
                </c:pt>
                <c:pt idx="5">
                  <c:v>5.2</c:v>
                </c:pt>
                <c:pt idx="6">
                  <c:v>5.3</c:v>
                </c:pt>
                <c:pt idx="7">
                  <c:v>5.2</c:v>
                </c:pt>
                <c:pt idx="8">
                  <c:v>5.0999999999999996</c:v>
                </c:pt>
                <c:pt idx="9">
                  <c:v>5.0999999999999996</c:v>
                </c:pt>
                <c:pt idx="10">
                  <c:v>5.2</c:v>
                </c:pt>
                <c:pt idx="11">
                  <c:v>5.3</c:v>
                </c:pt>
                <c:pt idx="12">
                  <c:v>5.2</c:v>
                </c:pt>
                <c:pt idx="13">
                  <c:v>5.2</c:v>
                </c:pt>
                <c:pt idx="14">
                  <c:v>5.2</c:v>
                </c:pt>
                <c:pt idx="15">
                  <c:v>5.3</c:v>
                </c:pt>
                <c:pt idx="16">
                  <c:v>5.2</c:v>
                </c:pt>
                <c:pt idx="17">
                  <c:v>5.3</c:v>
                </c:pt>
                <c:pt idx="18">
                  <c:v>5.2</c:v>
                </c:pt>
                <c:pt idx="19">
                  <c:v>5.0999999999999996</c:v>
                </c:pt>
                <c:pt idx="20">
                  <c:v>5.2</c:v>
                </c:pt>
                <c:pt idx="21">
                  <c:v>5.3</c:v>
                </c:pt>
                <c:pt idx="22">
                  <c:v>5.6</c:v>
                </c:pt>
                <c:pt idx="23">
                  <c:v>6</c:v>
                </c:pt>
                <c:pt idx="24">
                  <c:v>6.5</c:v>
                </c:pt>
                <c:pt idx="25">
                  <c:v>7</c:v>
                </c:pt>
                <c:pt idx="26">
                  <c:v>7.2</c:v>
                </c:pt>
                <c:pt idx="27">
                  <c:v>7.4</c:v>
                </c:pt>
                <c:pt idx="28">
                  <c:v>7.6</c:v>
                </c:pt>
                <c:pt idx="29">
                  <c:v>7.6</c:v>
                </c:pt>
                <c:pt idx="30">
                  <c:v>7.7</c:v>
                </c:pt>
                <c:pt idx="31">
                  <c:v>7.7</c:v>
                </c:pt>
                <c:pt idx="32">
                  <c:v>7.4</c:v>
                </c:pt>
                <c:pt idx="33">
                  <c:v>7.4</c:v>
                </c:pt>
                <c:pt idx="34">
                  <c:v>7.5</c:v>
                </c:pt>
                <c:pt idx="35">
                  <c:v>7.5</c:v>
                </c:pt>
                <c:pt idx="36">
                  <c:v>7.4</c:v>
                </c:pt>
                <c:pt idx="37">
                  <c:v>7.4</c:v>
                </c:pt>
                <c:pt idx="38">
                  <c:v>7.4</c:v>
                </c:pt>
                <c:pt idx="39">
                  <c:v>7.3</c:v>
                </c:pt>
                <c:pt idx="40">
                  <c:v>7.2</c:v>
                </c:pt>
                <c:pt idx="41">
                  <c:v>7.1</c:v>
                </c:pt>
                <c:pt idx="42">
                  <c:v>7</c:v>
                </c:pt>
                <c:pt idx="43">
                  <c:v>7.1</c:v>
                </c:pt>
                <c:pt idx="44">
                  <c:v>7</c:v>
                </c:pt>
                <c:pt idx="45">
                  <c:v>6.9</c:v>
                </c:pt>
                <c:pt idx="46">
                  <c:v>6.7</c:v>
                </c:pt>
                <c:pt idx="47">
                  <c:v>6.5</c:v>
                </c:pt>
                <c:pt idx="48">
                  <c:v>6.7</c:v>
                </c:pt>
                <c:pt idx="49">
                  <c:v>6.8</c:v>
                </c:pt>
              </c:numCache>
            </c:numRef>
          </c:yVal>
          <c:smooth val="0"/>
        </c:ser>
        <c:ser>
          <c:idx val="8"/>
          <c:order val="4"/>
          <c:tx>
            <c:strRef>
              <c:f>Sheet1!$K$20</c:f>
              <c:strCache>
                <c:ptCount val="1"/>
                <c:pt idx="0">
                  <c:v>Sweden</c:v>
                </c:pt>
              </c:strCache>
            </c:strRef>
          </c:tx>
          <c:spPr>
            <a:ln w="44450">
              <a:solidFill>
                <a:srgbClr val="800080"/>
              </a:solidFill>
            </a:ln>
          </c:spPr>
          <c:marker>
            <c:symbol val="none"/>
          </c:marker>
          <c:xVal>
            <c:numRef>
              <c:f>Sheet1!$A$21:$A$70</c:f>
              <c:numCache>
                <c:formatCode>yyyy\-mm\-dd</c:formatCode>
                <c:ptCount val="50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</c:numCache>
            </c:numRef>
          </c:xVal>
          <c:yVal>
            <c:numRef>
              <c:f>Sheet1!$K$21:$K$70</c:f>
              <c:numCache>
                <c:formatCode>0.0</c:formatCode>
                <c:ptCount val="50"/>
                <c:pt idx="0">
                  <c:v>6.5</c:v>
                </c:pt>
                <c:pt idx="1">
                  <c:v>6.1</c:v>
                </c:pt>
                <c:pt idx="2">
                  <c:v>6.3</c:v>
                </c:pt>
                <c:pt idx="3">
                  <c:v>6</c:v>
                </c:pt>
                <c:pt idx="4">
                  <c:v>5.9</c:v>
                </c:pt>
                <c:pt idx="5">
                  <c:v>6.1</c:v>
                </c:pt>
                <c:pt idx="6">
                  <c:v>5.8</c:v>
                </c:pt>
                <c:pt idx="7">
                  <c:v>5.8</c:v>
                </c:pt>
                <c:pt idx="8">
                  <c:v>6</c:v>
                </c:pt>
                <c:pt idx="9">
                  <c:v>6.1</c:v>
                </c:pt>
                <c:pt idx="10">
                  <c:v>5.9</c:v>
                </c:pt>
                <c:pt idx="11">
                  <c:v>5.8</c:v>
                </c:pt>
                <c:pt idx="12">
                  <c:v>5.9</c:v>
                </c:pt>
                <c:pt idx="13">
                  <c:v>5.6</c:v>
                </c:pt>
                <c:pt idx="14">
                  <c:v>5.6</c:v>
                </c:pt>
                <c:pt idx="15">
                  <c:v>5.4</c:v>
                </c:pt>
                <c:pt idx="16">
                  <c:v>5.6</c:v>
                </c:pt>
                <c:pt idx="17">
                  <c:v>6.1</c:v>
                </c:pt>
                <c:pt idx="18">
                  <c:v>5.9</c:v>
                </c:pt>
                <c:pt idx="19">
                  <c:v>5.9</c:v>
                </c:pt>
                <c:pt idx="20">
                  <c:v>6.2</c:v>
                </c:pt>
                <c:pt idx="21">
                  <c:v>6.2</c:v>
                </c:pt>
                <c:pt idx="22">
                  <c:v>6.8</c:v>
                </c:pt>
                <c:pt idx="23">
                  <c:v>6.7</c:v>
                </c:pt>
                <c:pt idx="24">
                  <c:v>6.7</c:v>
                </c:pt>
                <c:pt idx="25">
                  <c:v>7.6</c:v>
                </c:pt>
                <c:pt idx="26">
                  <c:v>7.8</c:v>
                </c:pt>
                <c:pt idx="27">
                  <c:v>7.7</c:v>
                </c:pt>
                <c:pt idx="28">
                  <c:v>8.8000000000000007</c:v>
                </c:pt>
                <c:pt idx="29">
                  <c:v>8.3000000000000007</c:v>
                </c:pt>
                <c:pt idx="30">
                  <c:v>8.3000000000000007</c:v>
                </c:pt>
                <c:pt idx="31">
                  <c:v>8.6</c:v>
                </c:pt>
                <c:pt idx="32">
                  <c:v>8.5</c:v>
                </c:pt>
                <c:pt idx="33">
                  <c:v>8.6</c:v>
                </c:pt>
                <c:pt idx="34">
                  <c:v>8.6</c:v>
                </c:pt>
                <c:pt idx="35">
                  <c:v>8.8000000000000007</c:v>
                </c:pt>
                <c:pt idx="36">
                  <c:v>8.7000000000000011</c:v>
                </c:pt>
                <c:pt idx="37">
                  <c:v>8.7000000000000011</c:v>
                </c:pt>
                <c:pt idx="38">
                  <c:v>8.5</c:v>
                </c:pt>
                <c:pt idx="39">
                  <c:v>8.8000000000000007</c:v>
                </c:pt>
                <c:pt idx="40">
                  <c:v>8.6</c:v>
                </c:pt>
                <c:pt idx="41">
                  <c:v>8.1</c:v>
                </c:pt>
                <c:pt idx="42">
                  <c:v>8.3000000000000007</c:v>
                </c:pt>
                <c:pt idx="43">
                  <c:v>8.1</c:v>
                </c:pt>
                <c:pt idx="44">
                  <c:v>8</c:v>
                </c:pt>
                <c:pt idx="45">
                  <c:v>7.9</c:v>
                </c:pt>
                <c:pt idx="46">
                  <c:v>7.8</c:v>
                </c:pt>
                <c:pt idx="47">
                  <c:v>7.7</c:v>
                </c:pt>
                <c:pt idx="48">
                  <c:v>7.7</c:v>
                </c:pt>
                <c:pt idx="49">
                  <c:v>7.5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390920"/>
        <c:axId val="112394840"/>
      </c:scatterChart>
      <c:valAx>
        <c:axId val="112390920"/>
        <c:scaling>
          <c:orientation val="minMax"/>
          <c:max val="40170"/>
          <c:min val="39420"/>
        </c:scaling>
        <c:delete val="0"/>
        <c:axPos val="b"/>
        <c:numFmt formatCode="mm\-yyyy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lang="en-GB"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2394840"/>
        <c:crosses val="autoZero"/>
        <c:crossBetween val="midCat"/>
        <c:majorUnit val="30"/>
      </c:valAx>
      <c:valAx>
        <c:axId val="112394840"/>
        <c:scaling>
          <c:orientation val="minMax"/>
          <c:max val="11"/>
          <c:min val="3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en-GB" sz="2200" b="0"/>
                </a:pPr>
                <a:r>
                  <a:rPr lang="en-US" sz="2200" b="0" dirty="0" smtClean="0"/>
                  <a:t>% of labor force</a:t>
                </a:r>
                <a:endParaRPr lang="en-US" sz="2200" b="0" dirty="0"/>
              </a:p>
            </c:rich>
          </c:tx>
          <c:layout>
            <c:manualLayout>
              <c:xMode val="edge"/>
              <c:yMode val="edge"/>
              <c:x val="1.8321942952446001E-2"/>
              <c:y val="0.239994233675336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lang="en-GB"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2390920"/>
        <c:crosses val="autoZero"/>
        <c:crossBetween val="midCat"/>
        <c:majorUnit val="1"/>
        <c:minorUnit val="0.4"/>
      </c:valAx>
      <c:spPr>
        <a:solidFill>
          <a:schemeClr val="bg1"/>
        </a:solidFill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2824462830290604"/>
          <c:y val="0.42236379543466301"/>
          <c:w val="0.19190838347031899"/>
          <c:h val="0.31168495983456601"/>
        </c:manualLayout>
      </c:layout>
      <c:overlay val="0"/>
      <c:spPr>
        <a:solidFill>
          <a:srgbClr val="CCFFCC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/>
        <a:lstStyle/>
        <a:p>
          <a:pPr>
            <a:defRPr lang="en-GB" sz="2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A0CDCCD-8ECD-4F25-8D10-CF75E73D42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68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23495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2pPr>
    <a:lvl3pPr marL="45720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3pPr>
    <a:lvl4pPr marL="69215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4pPr>
    <a:lvl5pPr marL="91440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11B533-99F8-4788-B6F9-0A8BF911914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8280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61B722-029C-4BFB-81E7-65F56D467BA0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59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3901D4-5E4C-4BAE-B238-867861EA63BB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latin typeface="Arial" charset="0"/>
              </a:rPr>
              <a:t>All numbers are in trillions of dollars.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391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0D2A03-0B60-46CD-8601-BCFDC796874E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15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AB2A19-5DAF-44BE-91E4-4DB43E86671A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800" smtClean="0">
                <a:latin typeface="Arial" charset="0"/>
              </a:rPr>
              <a:t>All numbers are in trillions of dollars.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9077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B57F4F-0BD0-4A36-A4D2-421C95402A76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985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954C42-4886-4939-960A-F7EE86C6F3A9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71A5617-33A8-4353-8E79-2AFA049D6F24}" type="slidenum">
              <a:rPr lang="en-US" sz="1200">
                <a:ea typeface="Arial" charset="0"/>
                <a:cs typeface="Arial" charset="0"/>
              </a:rPr>
              <a:pPr algn="r"/>
              <a:t>16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7384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5E1648-41E0-4831-A87F-984B50ADB376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CB10240-A3B8-42D3-A7CB-CAA6E49DEB34}" type="slidenum">
              <a:rPr lang="en-US" sz="1200">
                <a:ea typeface="Arial" charset="0"/>
                <a:cs typeface="Arial" charset="0"/>
              </a:rPr>
              <a:pPr algn="r"/>
              <a:t>17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341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08A0CB-1631-4686-A169-13132A21F2A2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5A5E2B7-65ED-482D-9F04-16C091907293}" type="slidenum">
              <a:rPr lang="en-US" sz="1200">
                <a:ea typeface="Arial" charset="0"/>
                <a:cs typeface="Arial" charset="0"/>
              </a:rPr>
              <a:pPr algn="r"/>
              <a:t>18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4745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BB0F7C-96CE-4DC7-88B2-F1289DDCBC2E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A647F12-EE86-4E0B-B5D0-E096E16AF339}" type="slidenum">
              <a:rPr lang="en-US" sz="1200">
                <a:ea typeface="Arial" charset="0"/>
                <a:cs typeface="Arial" charset="0"/>
              </a:rPr>
              <a:pPr algn="r"/>
              <a:t>19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1930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2C7AC6-7FA0-4120-A2FA-CAF0903F9902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5CC6369-B554-4BFA-8D61-CB1BEF187461}" type="slidenum">
              <a:rPr lang="en-US" sz="1200">
                <a:ea typeface="Arial" charset="0"/>
                <a:cs typeface="Arial" charset="0"/>
              </a:rPr>
              <a:pPr algn="r"/>
              <a:t>20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295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E245BB-9A0D-42CF-898E-98E90688EAB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3153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E9832-8984-4129-853E-3C8FEAA41FD8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187B7DD-4C4C-4621-93B5-88A2B5961C37}" type="slidenum">
              <a:rPr lang="en-US" sz="1200">
                <a:ea typeface="Arial" charset="0"/>
                <a:cs typeface="Arial" charset="0"/>
              </a:rPr>
              <a:pPr algn="r"/>
              <a:t>21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9993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26214C-EF67-469D-8DC8-2C6C0FE46464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495ABB5-8B18-41E5-910D-BF897EB462E1}" type="slidenum">
              <a:rPr lang="en-US" sz="1200">
                <a:ea typeface="Arial" charset="0"/>
                <a:cs typeface="Arial" charset="0"/>
              </a:rPr>
              <a:pPr algn="r"/>
              <a:t>22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7658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85A497-F22D-4CFA-A5E6-48527479B6F8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E3BB23E-0B57-4025-8C00-7273AA8B2714}" type="slidenum">
              <a:rPr lang="en-US" sz="1200">
                <a:ea typeface="Arial" charset="0"/>
                <a:cs typeface="Arial" charset="0"/>
              </a:rPr>
              <a:pPr algn="r"/>
              <a:t>23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5752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70288C-58DA-4751-ADFA-5F5505E8FAAB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9FFA938-80EB-41C1-88B1-C3ABCCDA0DE0}" type="slidenum">
              <a:rPr lang="en-US" sz="1200">
                <a:ea typeface="Arial" charset="0"/>
                <a:cs typeface="Arial" charset="0"/>
              </a:rPr>
              <a:pPr algn="r"/>
              <a:t>24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2594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8DEF33-5A78-411E-B840-54D0353B7E86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AACAF9B-8434-4E23-9FC9-970EC22BD678}" type="slidenum">
              <a:rPr lang="en-US" sz="1200">
                <a:ea typeface="Arial" charset="0"/>
                <a:cs typeface="Arial" charset="0"/>
              </a:rPr>
              <a:pPr algn="r"/>
              <a:t>25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2399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1806E2-3D15-4D24-83FB-01B2AE8BE63F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9BDC6E3-1C23-430F-BBD4-01D9331B4886}" type="slidenum">
              <a:rPr lang="en-US" sz="1200">
                <a:ea typeface="Arial" charset="0"/>
                <a:cs typeface="Arial" charset="0"/>
              </a:rPr>
              <a:pPr algn="r"/>
              <a:t>26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232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41033F-6375-4CA9-951F-3A0D55FE7E37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673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05E700-B660-4E31-A8C3-BCDB08285EE9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1762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31520D-06E5-4BD8-B77B-9B451A036208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A8F6FD4-7F70-41F9-8C2B-D5857653B2ED}" type="slidenum">
              <a:rPr lang="en-US" sz="1200">
                <a:ea typeface="Arial" charset="0"/>
                <a:cs typeface="Arial" charset="0"/>
              </a:rPr>
              <a:pPr algn="r"/>
              <a:t>29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4870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173485-1B44-496F-8E73-9367D70FEA42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A55AA6F-69A3-401A-B12D-735809A29417}" type="slidenum">
              <a:rPr lang="en-US" sz="1200">
                <a:ea typeface="Arial" charset="0"/>
                <a:cs typeface="Arial" charset="0"/>
              </a:rPr>
              <a:pPr algn="r"/>
              <a:t>30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89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41D77D-FF49-4C46-9B81-4B855B38C435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7FC38E1-56C7-42B4-8747-DD6E59390AED}" type="slidenum">
              <a:rPr lang="en-US" sz="1200">
                <a:ea typeface="Arial" charset="0"/>
                <a:cs typeface="Arial" charset="0"/>
              </a:rPr>
              <a:pPr algn="r"/>
              <a:t>2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6103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CC6FAC-FB81-4A4D-8FFB-0F931FE2356C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015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5F611D-9F44-42AB-B34E-14A599530289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6521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5995AA-7822-4227-8387-10316A7A6803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0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5361C2-111C-4EB7-A9D6-EA4885F34A09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7F0A8D0-3872-4087-819B-4D7FD2792375}" type="slidenum">
              <a:rPr lang="en-US" sz="1200">
                <a:ea typeface="Arial" charset="0"/>
                <a:cs typeface="Arial" charset="0"/>
              </a:rPr>
              <a:pPr algn="r"/>
              <a:t>3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73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368ABA-DC71-4BD4-967F-CB7ECCF2401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8911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3C2D81-C869-407B-8A7A-B7EDC7EC1BA8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D97E1D7-FEDB-448E-A0CD-9F7380F709D5}" type="slidenum">
              <a:rPr lang="en-US" sz="1200">
                <a:ea typeface="Arial" charset="0"/>
                <a:cs typeface="Arial" charset="0"/>
              </a:rPr>
              <a:pPr algn="r"/>
              <a:t>7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98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9CB4B0-2B0C-422E-B268-0560DB7B9E12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317CA29-FBE1-49E0-AEAC-FCBC6C40A263}" type="slidenum">
              <a:rPr lang="en-US" sz="1200">
                <a:ea typeface="Arial" charset="0"/>
                <a:cs typeface="Arial" charset="0"/>
              </a:rPr>
              <a:pPr algn="r"/>
              <a:t>8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5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17653F-01D0-4182-9C88-216CEEDF68FE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6C36DFC-F845-463C-AAB2-B00DE8AA93CA}" type="slidenum">
              <a:rPr lang="en-US" sz="1200">
                <a:ea typeface="Arial" charset="0"/>
                <a:cs typeface="Arial" charset="0"/>
              </a:rPr>
              <a:pPr algn="r"/>
              <a:t>9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76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72464C-AE06-4370-BFE8-58CB380FCD24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50A1532-0892-4204-BD0D-80A5C0F7F819}" type="slidenum">
              <a:rPr lang="en-US" sz="1200">
                <a:ea typeface="Arial" charset="0"/>
                <a:cs typeface="Arial" charset="0"/>
              </a:rPr>
              <a:pPr algn="r"/>
              <a:t>10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34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52400" y="4138613"/>
            <a:ext cx="6858000" cy="22082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Chapter 26</a:t>
            </a:r>
          </a:p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Saving</a:t>
            </a:r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Investment, </a:t>
            </a:r>
            <a:br>
              <a:rPr lang="en-US" sz="4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and the Financial System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11113" y="6500813"/>
            <a:ext cx="58785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-11113" y="6500813"/>
            <a:ext cx="59547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Learning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EMEA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0838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fld id="{DF0D5944-2494-4F08-B654-A7EF3409C06C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>
                <a:defRPr/>
              </a:pPr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543800" y="6324600"/>
            <a:ext cx="1143000" cy="350838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fld id="{049070C5-DF50-4FC2-888F-6D362563A7A1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>
                <a:defRPr/>
              </a:pPr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006699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-11113" y="6500813"/>
            <a:ext cx="58785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Learning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EMEA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543800" y="6324600"/>
            <a:ext cx="1143000" cy="350838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fld id="{4B5AD8EF-8133-4364-8C82-51D3ACC788E1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>
                <a:defRPr/>
              </a:pPr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543800" y="6324600"/>
            <a:ext cx="1143000" cy="350838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fld id="{0FF5A070-BF32-4B80-AEB5-11479586E27B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>
                <a:defRPr/>
              </a:pPr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 kern="1200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ts val="1200"/>
        </a:spcBef>
        <a:spcAft>
          <a:spcPct val="0"/>
        </a:spcAft>
        <a:buClr>
          <a:srgbClr val="A3C167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Clr>
          <a:srgbClr val="CC9900"/>
        </a:buClr>
        <a:buFont typeface="Wingdings" charset="2"/>
        <a:buChar char="§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Clr>
          <a:srgbClr val="B3A2C7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549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N. Gregory </a:t>
            </a:r>
            <a:r>
              <a:rPr lang="en-US" sz="3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Mankiw</a:t>
            </a:r>
            <a:r>
              <a:rPr lang="en-US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&amp; Mohamed H. Rashwan</a:t>
            </a:r>
            <a:endParaRPr lang="en-US" sz="3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49" name="Group 12"/>
          <p:cNvGrpSpPr>
            <a:grpSpLocks/>
          </p:cNvGrpSpPr>
          <p:nvPr/>
        </p:nvGrpSpPr>
        <p:grpSpPr bwMode="auto">
          <a:xfrm>
            <a:off x="304800" y="1050924"/>
            <a:ext cx="6707188" cy="1539131"/>
            <a:chOff x="457200" y="2045525"/>
            <a:chExt cx="6707187" cy="1538296"/>
          </a:xfrm>
        </p:grpSpPr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457200" y="2147070"/>
              <a:ext cx="6707187" cy="1188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2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ea typeface="+mn-ea"/>
                  <a:cs typeface="Arial" charset="0"/>
                </a:rPr>
                <a:t>E</a:t>
              </a:r>
              <a:r>
                <a:rPr lang="en-US" sz="6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ea typeface="+mn-ea"/>
                  <a:cs typeface="Arial" charset="0"/>
                </a:rPr>
                <a:t>conomics</a:t>
              </a:r>
            </a:p>
          </p:txBody>
        </p:sp>
        <p:sp>
          <p:nvSpPr>
            <p:cNvPr id="6154" name="TextBox 6"/>
            <p:cNvSpPr txBox="1">
              <a:spLocks noChangeArrowheads="1"/>
            </p:cNvSpPr>
            <p:nvPr/>
          </p:nvSpPr>
          <p:spPr bwMode="auto">
            <a:xfrm>
              <a:off x="1125537" y="2045525"/>
              <a:ext cx="4681538" cy="579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rgbClr val="5F5F5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Principles of</a:t>
              </a:r>
            </a:p>
          </p:txBody>
        </p:sp>
        <p:sp>
          <p:nvSpPr>
            <p:cNvPr id="6155" name="TextBox 16"/>
            <p:cNvSpPr txBox="1">
              <a:spLocks noChangeArrowheads="1"/>
            </p:cNvSpPr>
            <p:nvPr/>
          </p:nvSpPr>
          <p:spPr bwMode="auto">
            <a:xfrm>
              <a:off x="2996208" y="3126869"/>
              <a:ext cx="2667000" cy="456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Arab World Edition</a:t>
              </a:r>
              <a:endParaRPr lang="en-US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Saving and Investment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mtClean="0">
                <a:latin typeface="Arial" charset="0"/>
                <a:cs typeface="ＭＳ Ｐゴシック" charset="-128"/>
              </a:rPr>
              <a:t>Recall the national income accounting identity:</a:t>
            </a:r>
          </a:p>
          <a:p>
            <a:pPr marL="682625" lvl="1" indent="-341313" eaLnBrk="1" hangingPunct="1">
              <a:buFont typeface="Wingdings" charset="2"/>
              <a:buNone/>
            </a:pPr>
            <a:r>
              <a:rPr lang="en-US" sz="2800" b="1" smtClean="0">
                <a:latin typeface="Tahoma" charset="0"/>
                <a:ea typeface="Arial" charset="0"/>
                <a:cs typeface="Arial" charset="0"/>
              </a:rPr>
              <a:t>Y</a:t>
            </a:r>
            <a:r>
              <a:rPr lang="en-US" sz="2800" smtClean="0">
                <a:latin typeface="Tahoma" charset="0"/>
                <a:ea typeface="Arial" charset="0"/>
                <a:cs typeface="Arial" charset="0"/>
              </a:rPr>
              <a:t> = </a:t>
            </a:r>
            <a:r>
              <a:rPr lang="en-US" sz="2800" b="1" smtClean="0">
                <a:latin typeface="Tahoma" charset="0"/>
                <a:ea typeface="Arial" charset="0"/>
                <a:cs typeface="Arial" charset="0"/>
              </a:rPr>
              <a:t>C</a:t>
            </a:r>
            <a:r>
              <a:rPr lang="en-US" sz="2800" smtClean="0">
                <a:latin typeface="Tahoma" charset="0"/>
                <a:ea typeface="Arial" charset="0"/>
                <a:cs typeface="Arial" charset="0"/>
              </a:rPr>
              <a:t> + </a:t>
            </a:r>
            <a:r>
              <a:rPr lang="en-US" sz="2800" b="1" smtClean="0">
                <a:latin typeface="Tahoma" charset="0"/>
                <a:ea typeface="Arial" charset="0"/>
                <a:cs typeface="Arial" charset="0"/>
              </a:rPr>
              <a:t>I</a:t>
            </a:r>
            <a:r>
              <a:rPr lang="en-US" sz="2800" smtClean="0">
                <a:latin typeface="Tahoma" charset="0"/>
                <a:ea typeface="Arial" charset="0"/>
                <a:cs typeface="Arial" charset="0"/>
              </a:rPr>
              <a:t> + </a:t>
            </a:r>
            <a:r>
              <a:rPr lang="en-US" sz="2800" b="1" smtClean="0">
                <a:latin typeface="Tahoma" charset="0"/>
                <a:ea typeface="Arial" charset="0"/>
                <a:cs typeface="Arial" charset="0"/>
              </a:rPr>
              <a:t>G</a:t>
            </a:r>
            <a:r>
              <a:rPr lang="en-US" sz="2800" smtClean="0">
                <a:latin typeface="Tahoma" charset="0"/>
                <a:ea typeface="Arial" charset="0"/>
                <a:cs typeface="Arial" charset="0"/>
              </a:rPr>
              <a:t> + </a:t>
            </a:r>
            <a:r>
              <a:rPr lang="en-US" sz="2800" b="1" smtClean="0">
                <a:latin typeface="Tahoma" charset="0"/>
                <a:ea typeface="Arial" charset="0"/>
                <a:cs typeface="Arial" charset="0"/>
              </a:rPr>
              <a:t>NX</a:t>
            </a:r>
            <a:r>
              <a:rPr lang="en-US" sz="2800" smtClean="0">
                <a:latin typeface="Tahoma" charset="0"/>
                <a:ea typeface="Arial" charset="0"/>
                <a:cs typeface="Arial" charset="0"/>
              </a:rPr>
              <a:t>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mtClean="0">
                <a:latin typeface="Arial" charset="0"/>
                <a:cs typeface="ＭＳ Ｐゴシック" charset="-128"/>
              </a:rPr>
              <a:t>For the rest of this chapter, focus on the closed economy case:</a:t>
            </a:r>
          </a:p>
          <a:p>
            <a:pPr marL="682625" lvl="1" indent="-341313" eaLnBrk="1" hangingPunct="1">
              <a:buFont typeface="Wingdings" charset="2"/>
              <a:buNone/>
            </a:pPr>
            <a:r>
              <a:rPr lang="en-US" sz="2800" b="1" smtClean="0">
                <a:latin typeface="Tahoma" charset="0"/>
                <a:ea typeface="Arial" charset="0"/>
                <a:cs typeface="Arial" charset="0"/>
              </a:rPr>
              <a:t>Y</a:t>
            </a:r>
            <a:r>
              <a:rPr lang="en-US" sz="2800" smtClean="0">
                <a:latin typeface="Tahoma" charset="0"/>
                <a:ea typeface="Arial" charset="0"/>
                <a:cs typeface="Arial" charset="0"/>
              </a:rPr>
              <a:t> = </a:t>
            </a:r>
            <a:r>
              <a:rPr lang="en-US" sz="2800" b="1" smtClean="0">
                <a:latin typeface="Tahoma" charset="0"/>
                <a:ea typeface="Arial" charset="0"/>
                <a:cs typeface="Arial" charset="0"/>
              </a:rPr>
              <a:t>C</a:t>
            </a:r>
            <a:r>
              <a:rPr lang="en-US" sz="2800" smtClean="0">
                <a:latin typeface="Tahoma" charset="0"/>
                <a:ea typeface="Arial" charset="0"/>
                <a:cs typeface="Arial" charset="0"/>
              </a:rPr>
              <a:t> + </a:t>
            </a:r>
            <a:r>
              <a:rPr lang="en-US" sz="2800" b="1" smtClean="0">
                <a:latin typeface="Tahoma" charset="0"/>
                <a:ea typeface="Arial" charset="0"/>
                <a:cs typeface="Arial" charset="0"/>
              </a:rPr>
              <a:t>I</a:t>
            </a:r>
            <a:r>
              <a:rPr lang="en-US" sz="2800" smtClean="0">
                <a:latin typeface="Tahoma" charset="0"/>
                <a:ea typeface="Arial" charset="0"/>
                <a:cs typeface="Arial" charset="0"/>
              </a:rPr>
              <a:t> + </a:t>
            </a:r>
            <a:r>
              <a:rPr lang="en-US" sz="2800" b="1" smtClean="0">
                <a:latin typeface="Tahoma" charset="0"/>
                <a:ea typeface="Arial" charset="0"/>
                <a:cs typeface="Arial" charset="0"/>
              </a:rPr>
              <a:t>G</a:t>
            </a:r>
            <a:endParaRPr lang="en-US" sz="2800" smtClean="0">
              <a:latin typeface="Tahoma" charset="0"/>
              <a:ea typeface="Arial" charset="0"/>
              <a:cs typeface="Arial" charset="0"/>
            </a:endParaRPr>
          </a:p>
          <a:p>
            <a:pPr marL="0" indent="0" eaLnBrk="1" hangingPunct="1">
              <a:buFont typeface="Wingdings" charset="2"/>
              <a:buNone/>
            </a:pPr>
            <a:r>
              <a:rPr lang="en-US" smtClean="0">
                <a:latin typeface="Arial" charset="0"/>
                <a:cs typeface="ＭＳ Ｐゴシック" charset="-128"/>
              </a:rPr>
              <a:t>Solve for </a:t>
            </a:r>
            <a:r>
              <a:rPr lang="en-US" b="1" smtClean="0">
                <a:latin typeface="Tahoma" charset="0"/>
                <a:cs typeface="ＭＳ Ｐゴシック" charset="-128"/>
              </a:rPr>
              <a:t>I</a:t>
            </a:r>
            <a:r>
              <a:rPr lang="en-US" smtClean="0">
                <a:latin typeface="Arial" charset="0"/>
                <a:cs typeface="ＭＳ Ｐゴシック" charset="-128"/>
              </a:rPr>
              <a:t>: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033463" y="4391025"/>
            <a:ext cx="290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ahoma" charset="0"/>
                <a:ea typeface="Arial" charset="0"/>
                <a:cs typeface="Arial" charset="0"/>
              </a:rPr>
              <a:t>I</a:t>
            </a:r>
            <a:r>
              <a:rPr lang="en-US" sz="2800">
                <a:latin typeface="Tahoma" charset="0"/>
                <a:ea typeface="Arial" charset="0"/>
                <a:cs typeface="Arial" charset="0"/>
              </a:rPr>
              <a:t>  =  </a:t>
            </a:r>
            <a:r>
              <a:rPr lang="en-US" sz="2800" b="1">
                <a:latin typeface="Tahoma" charset="0"/>
                <a:ea typeface="Arial" charset="0"/>
                <a:cs typeface="Arial" charset="0"/>
              </a:rPr>
              <a:t>Y</a:t>
            </a:r>
            <a:r>
              <a:rPr lang="en-US" sz="2800">
                <a:latin typeface="Tahoma" charset="0"/>
                <a:ea typeface="Arial" charset="0"/>
                <a:cs typeface="Arial" charset="0"/>
              </a:rPr>
              <a:t> – </a:t>
            </a:r>
            <a:r>
              <a:rPr lang="en-US" sz="2800" b="1">
                <a:latin typeface="Tahoma" charset="0"/>
                <a:ea typeface="Arial" charset="0"/>
                <a:cs typeface="Arial" charset="0"/>
              </a:rPr>
              <a:t>C </a:t>
            </a:r>
            <a:r>
              <a:rPr lang="en-US" sz="2800">
                <a:latin typeface="Tahoma" charset="0"/>
                <a:ea typeface="Arial" charset="0"/>
                <a:cs typeface="Arial" charset="0"/>
              </a:rPr>
              <a:t>– </a:t>
            </a:r>
            <a:r>
              <a:rPr lang="en-US" sz="2800" b="1">
                <a:latin typeface="Tahoma" charset="0"/>
                <a:ea typeface="Arial" charset="0"/>
                <a:cs typeface="Arial" charset="0"/>
              </a:rPr>
              <a:t>G</a:t>
            </a:r>
            <a:endParaRPr lang="en-US" sz="2800">
              <a:latin typeface="Tahoma" charset="0"/>
              <a:ea typeface="Arial" charset="0"/>
              <a:cs typeface="Arial" charset="0"/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3983038" y="4386263"/>
            <a:ext cx="4494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ahoma" charset="0"/>
                <a:ea typeface="Arial" charset="0"/>
                <a:cs typeface="Arial" charset="0"/>
              </a:rPr>
              <a:t>=  (</a:t>
            </a:r>
            <a:r>
              <a:rPr lang="en-US" sz="2800" b="1">
                <a:latin typeface="Tahoma" charset="0"/>
                <a:ea typeface="Arial" charset="0"/>
                <a:cs typeface="Arial" charset="0"/>
              </a:rPr>
              <a:t>Y</a:t>
            </a:r>
            <a:r>
              <a:rPr lang="en-US" sz="2800">
                <a:latin typeface="Tahoma" charset="0"/>
                <a:ea typeface="Arial" charset="0"/>
                <a:cs typeface="Arial" charset="0"/>
              </a:rPr>
              <a:t> – </a:t>
            </a:r>
            <a:r>
              <a:rPr lang="en-US" sz="2800" b="1">
                <a:latin typeface="Tahoma" charset="0"/>
                <a:ea typeface="Arial" charset="0"/>
                <a:cs typeface="Arial" charset="0"/>
              </a:rPr>
              <a:t>T</a:t>
            </a:r>
            <a:r>
              <a:rPr lang="en-US" sz="2800">
                <a:latin typeface="Tahoma" charset="0"/>
                <a:ea typeface="Arial" charset="0"/>
                <a:cs typeface="Arial" charset="0"/>
              </a:rPr>
              <a:t> – </a:t>
            </a:r>
            <a:r>
              <a:rPr lang="en-US" sz="2800" b="1">
                <a:latin typeface="Tahoma" charset="0"/>
                <a:ea typeface="Arial" charset="0"/>
                <a:cs typeface="Arial" charset="0"/>
              </a:rPr>
              <a:t>C</a:t>
            </a:r>
            <a:r>
              <a:rPr lang="en-US" sz="2800">
                <a:latin typeface="Tahoma" charset="0"/>
                <a:ea typeface="Arial" charset="0"/>
                <a:cs typeface="Arial" charset="0"/>
              </a:rPr>
              <a:t>) + (</a:t>
            </a:r>
            <a:r>
              <a:rPr lang="en-US" sz="2800" b="1">
                <a:latin typeface="Tahoma" charset="0"/>
                <a:ea typeface="Arial" charset="0"/>
                <a:cs typeface="Arial" charset="0"/>
              </a:rPr>
              <a:t>T</a:t>
            </a:r>
            <a:r>
              <a:rPr lang="en-US" sz="2800">
                <a:latin typeface="Tahoma" charset="0"/>
                <a:ea typeface="Arial" charset="0"/>
                <a:cs typeface="Arial" charset="0"/>
              </a:rPr>
              <a:t> – </a:t>
            </a:r>
            <a:r>
              <a:rPr lang="en-US" sz="2800" b="1">
                <a:latin typeface="Tahoma" charset="0"/>
                <a:ea typeface="Arial" charset="0"/>
                <a:cs typeface="Arial" charset="0"/>
              </a:rPr>
              <a:t>G</a:t>
            </a:r>
            <a:r>
              <a:rPr lang="en-US" sz="2800">
                <a:latin typeface="Tahoma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765175" y="5268913"/>
            <a:ext cx="7620000" cy="5715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lnSpc>
                <a:spcPct val="105000"/>
              </a:lnSpc>
              <a:spcBef>
                <a:spcPct val="45000"/>
              </a:spcBef>
              <a:spcAft>
                <a:spcPts val="0"/>
              </a:spcAft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3000" i="1" dirty="0">
                <a:ea typeface="+mn-ea"/>
                <a:cs typeface="Arial" charset="0"/>
              </a:rPr>
              <a:t>Saving</a:t>
            </a:r>
            <a:r>
              <a:rPr lang="en-US" sz="3000" dirty="0">
                <a:ea typeface="+mn-ea"/>
                <a:cs typeface="Arial" charset="0"/>
              </a:rPr>
              <a:t> = </a:t>
            </a:r>
            <a:r>
              <a:rPr lang="en-US" sz="3000" i="1" dirty="0">
                <a:ea typeface="+mn-ea"/>
                <a:cs typeface="Arial" charset="0"/>
              </a:rPr>
              <a:t>investment  in a closed economy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16450" y="3502025"/>
            <a:ext cx="3316288" cy="911225"/>
            <a:chOff x="2908" y="2126"/>
            <a:chExt cx="2089" cy="619"/>
          </a:xfrm>
        </p:grpSpPr>
        <p:sp>
          <p:nvSpPr>
            <p:cNvPr id="22535" name="AutoShape 7"/>
            <p:cNvSpPr>
              <a:spLocks/>
            </p:cNvSpPr>
            <p:nvPr/>
          </p:nvSpPr>
          <p:spPr bwMode="auto">
            <a:xfrm rot="-5400000">
              <a:off x="3797" y="1544"/>
              <a:ext cx="312" cy="2089"/>
            </a:xfrm>
            <a:prstGeom prst="rightBrace">
              <a:avLst>
                <a:gd name="adj1" fmla="val 90048"/>
                <a:gd name="adj2" fmla="val 50000"/>
              </a:avLst>
            </a:prstGeom>
            <a:noFill/>
            <a:ln w="19050">
              <a:solidFill>
                <a:srgbClr val="996633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3122" y="2126"/>
              <a:ext cx="1664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700">
                  <a:solidFill>
                    <a:srgbClr val="663300"/>
                  </a:solidFill>
                  <a:ea typeface="Arial" charset="0"/>
                  <a:cs typeface="Arial" charset="0"/>
                </a:rPr>
                <a:t>national saving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bldLvl="5"/>
      <p:bldP spid="73732" grpId="0"/>
      <p:bldP spid="73733" grpId="0"/>
      <p:bldP spid="737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Budget Deficits and Surpluses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marL="0" indent="0" eaLnBrk="1" hangingPunct="1">
              <a:spcBef>
                <a:spcPct val="70000"/>
              </a:spcBef>
              <a:buFont typeface="Wingdings" charset="2"/>
              <a:buNone/>
            </a:pPr>
            <a:r>
              <a:rPr lang="en-US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Budget surplus</a:t>
            </a:r>
          </a:p>
          <a:p>
            <a:pPr marL="682625" lvl="1" indent="-341313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=  an excess of tax revenue over government spending</a:t>
            </a:r>
          </a:p>
          <a:p>
            <a:pPr marL="682625" lvl="1" indent="-341313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=  </a:t>
            </a:r>
            <a:r>
              <a:rPr lang="en-US" b="1" dirty="0" smtClean="0">
                <a:latin typeface="Tahoma" charset="0"/>
                <a:ea typeface="Arial" charset="0"/>
                <a:cs typeface="Arial" charset="0"/>
              </a:rPr>
              <a:t>T</a:t>
            </a:r>
            <a:r>
              <a:rPr lang="en-US" dirty="0" smtClean="0">
                <a:latin typeface="Tahoma" charset="0"/>
                <a:ea typeface="Arial" charset="0"/>
                <a:cs typeface="Arial" charset="0"/>
              </a:rPr>
              <a:t> – </a:t>
            </a:r>
            <a:r>
              <a:rPr lang="en-US" b="1" dirty="0" smtClean="0">
                <a:latin typeface="Tahoma" charset="0"/>
                <a:ea typeface="Arial" charset="0"/>
                <a:cs typeface="Arial" charset="0"/>
              </a:rPr>
              <a:t>G</a:t>
            </a:r>
            <a:r>
              <a:rPr lang="en-US" dirty="0" smtClean="0">
                <a:latin typeface="Tahoma" charset="0"/>
                <a:ea typeface="Arial" charset="0"/>
                <a:cs typeface="Arial" charset="0"/>
              </a:rPr>
              <a:t>  </a:t>
            </a:r>
          </a:p>
          <a:p>
            <a:pPr marL="682625" lvl="1" indent="-341313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=	 public saving</a:t>
            </a:r>
          </a:p>
          <a:p>
            <a:pPr marL="0" indent="0" eaLnBrk="1" hangingPunct="1">
              <a:spcBef>
                <a:spcPct val="55000"/>
              </a:spcBef>
              <a:buFont typeface="Wingdings" charset="2"/>
              <a:buNone/>
            </a:pPr>
            <a:r>
              <a:rPr lang="en-US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Budget deficit</a:t>
            </a:r>
          </a:p>
          <a:p>
            <a:pPr marL="682625" lvl="1" indent="-341313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=  a shortfall of tax revenue from government spending</a:t>
            </a:r>
          </a:p>
          <a:p>
            <a:pPr marL="682625" lvl="1" indent="-341313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=  </a:t>
            </a:r>
            <a:r>
              <a:rPr lang="en-US" b="1" dirty="0" smtClean="0">
                <a:latin typeface="Tahoma" charset="0"/>
                <a:ea typeface="Arial" charset="0"/>
                <a:cs typeface="Arial" charset="0"/>
              </a:rPr>
              <a:t>G</a:t>
            </a:r>
            <a:r>
              <a:rPr lang="en-US" dirty="0" smtClean="0">
                <a:latin typeface="Tahoma" charset="0"/>
                <a:ea typeface="Arial" charset="0"/>
                <a:cs typeface="Arial" charset="0"/>
              </a:rPr>
              <a:t> – </a:t>
            </a:r>
            <a:r>
              <a:rPr lang="en-US" b="1" dirty="0" smtClean="0">
                <a:latin typeface="Tahoma" charset="0"/>
                <a:ea typeface="Arial" charset="0"/>
                <a:cs typeface="Arial" charset="0"/>
              </a:rPr>
              <a:t>T</a:t>
            </a:r>
            <a:r>
              <a:rPr lang="en-US" dirty="0" smtClean="0">
                <a:latin typeface="Tahoma" charset="0"/>
                <a:ea typeface="Arial" charset="0"/>
                <a:cs typeface="Arial" charset="0"/>
              </a:rPr>
              <a:t>  </a:t>
            </a:r>
          </a:p>
          <a:p>
            <a:pPr marL="682625" lvl="1" indent="-341313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=	 </a:t>
            </a:r>
            <a:r>
              <a:rPr lang="en-US" dirty="0" smtClean="0">
                <a:latin typeface="Tahoma" charset="0"/>
                <a:ea typeface="Arial" charset="0"/>
                <a:cs typeface="Arial" charset="0"/>
              </a:rPr>
              <a:t>–</a:t>
            </a:r>
            <a:r>
              <a:rPr lang="en-US" sz="1100" dirty="0" smtClean="0">
                <a:latin typeface="Tahoma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Tahoma" charset="0"/>
                <a:ea typeface="Arial" charset="0"/>
                <a:cs typeface="Arial" charset="0"/>
              </a:rPr>
              <a:t>(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public saving)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bldLvl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1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A.</a:t>
            </a: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Calculations</a:t>
            </a:r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Suppose:</a:t>
            </a:r>
          </a:p>
          <a:p>
            <a:pPr lvl="1" eaLnBrk="1" hangingPunct="1">
              <a:buClr>
                <a:schemeClr val="accent6">
                  <a:lumMod val="75000"/>
                </a:schemeClr>
              </a:buCl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GDP </a:t>
            </a:r>
            <a:r>
              <a:rPr lang="en-US" dirty="0">
                <a:latin typeface="Arial" charset="0"/>
                <a:cs typeface="ＭＳ Ｐゴシック" charset="-128"/>
              </a:rPr>
              <a:t>equals $10 </a:t>
            </a:r>
            <a:r>
              <a:rPr lang="en-US" dirty="0" smtClean="0">
                <a:latin typeface="Arial" charset="0"/>
                <a:cs typeface="ＭＳ Ｐゴシック" charset="-128"/>
              </a:rPr>
              <a:t>trillion. </a:t>
            </a:r>
          </a:p>
          <a:p>
            <a:pPr lvl="1" eaLnBrk="1" hangingPunct="1">
              <a:buClr>
                <a:schemeClr val="accent6">
                  <a:lumMod val="75000"/>
                </a:schemeClr>
              </a:buCl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Consumption </a:t>
            </a:r>
            <a:r>
              <a:rPr lang="en-US" dirty="0">
                <a:latin typeface="Arial" charset="0"/>
                <a:cs typeface="ＭＳ Ｐゴシック" charset="-128"/>
              </a:rPr>
              <a:t>equals $6.5 </a:t>
            </a:r>
            <a:r>
              <a:rPr lang="en-US" dirty="0" smtClean="0">
                <a:latin typeface="Arial" charset="0"/>
                <a:cs typeface="ＭＳ Ｐゴシック" charset="-128"/>
              </a:rPr>
              <a:t>trillion. </a:t>
            </a:r>
          </a:p>
          <a:p>
            <a:pPr lvl="1" eaLnBrk="1" hangingPunct="1">
              <a:buClr>
                <a:schemeClr val="accent6">
                  <a:lumMod val="75000"/>
                </a:schemeClr>
              </a:buCl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The </a:t>
            </a:r>
            <a:r>
              <a:rPr lang="en-US" dirty="0">
                <a:latin typeface="Arial" charset="0"/>
                <a:cs typeface="ＭＳ Ｐゴシック" charset="-128"/>
              </a:rPr>
              <a:t>government spends $2 trillion</a:t>
            </a:r>
            <a:r>
              <a:rPr lang="en-US" dirty="0" smtClean="0">
                <a:latin typeface="Arial" charset="0"/>
                <a:cs typeface="ＭＳ Ｐゴシック" charset="-128"/>
              </a:rPr>
              <a:t> </a:t>
            </a:r>
          </a:p>
          <a:p>
            <a:pPr lvl="1" eaLnBrk="1" hangingPunct="1">
              <a:buClr>
                <a:schemeClr val="accent6">
                  <a:lumMod val="75000"/>
                </a:schemeClr>
              </a:buCl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The government has a </a:t>
            </a:r>
            <a:r>
              <a:rPr lang="en-US" dirty="0">
                <a:latin typeface="Arial" charset="0"/>
                <a:cs typeface="ＭＳ Ｐゴシック" charset="-128"/>
              </a:rPr>
              <a:t>budget deficit of $300 billion.  </a:t>
            </a:r>
          </a:p>
          <a:p>
            <a:pPr eaLnBrk="1" hangingPunct="1">
              <a:buClr>
                <a:srgbClr val="CC0000"/>
              </a:buClr>
              <a:buFont typeface="Wingdings" charset="2"/>
              <a:buChar char="§"/>
            </a:pPr>
            <a:r>
              <a:rPr lang="en-US" dirty="0">
                <a:latin typeface="Arial" charset="0"/>
                <a:cs typeface="ＭＳ Ｐゴシック" charset="-128"/>
              </a:rPr>
              <a:t>Find public saving, taxes, private saving, national saving, and investment. </a:t>
            </a: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79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Answers, part A</a:t>
            </a:r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spcBef>
                <a:spcPct val="70000"/>
              </a:spcBef>
              <a:buFont typeface="Wingdings" charset="2"/>
              <a:buNone/>
            </a:pPr>
            <a:r>
              <a:rPr lang="en-US">
                <a:latin typeface="Arial" charset="0"/>
                <a:cs typeface="ＭＳ Ｐゴシック" charset="-128"/>
              </a:rPr>
              <a:t>Given:  </a:t>
            </a:r>
            <a:br>
              <a:rPr lang="en-US">
                <a:latin typeface="Arial" charset="0"/>
                <a:cs typeface="ＭＳ Ｐゴシック" charset="-128"/>
              </a:rPr>
            </a:br>
            <a:r>
              <a:rPr lang="en-US">
                <a:latin typeface="Arial" charset="0"/>
                <a:cs typeface="ＭＳ Ｐゴシック" charset="-128"/>
              </a:rPr>
              <a:t>   </a:t>
            </a:r>
            <a:r>
              <a:rPr lang="en-US" b="1">
                <a:latin typeface="Tahoma" charset="0"/>
                <a:cs typeface="ＭＳ Ｐゴシック" charset="-128"/>
              </a:rPr>
              <a:t>Y</a:t>
            </a:r>
            <a:r>
              <a:rPr lang="en-US">
                <a:latin typeface="Arial" charset="0"/>
                <a:cs typeface="ＭＳ Ｐゴシック" charset="-128"/>
              </a:rPr>
              <a:t> = 10.0,    </a:t>
            </a:r>
            <a:r>
              <a:rPr lang="en-US" b="1">
                <a:latin typeface="Tahoma" charset="0"/>
                <a:cs typeface="ＭＳ Ｐゴシック" charset="-128"/>
              </a:rPr>
              <a:t>C</a:t>
            </a:r>
            <a:r>
              <a:rPr lang="en-US">
                <a:latin typeface="Arial" charset="0"/>
                <a:cs typeface="ＭＳ Ｐゴシック" charset="-128"/>
              </a:rPr>
              <a:t> = 6.5,    </a:t>
            </a:r>
            <a:r>
              <a:rPr lang="en-US" b="1">
                <a:latin typeface="Tahoma" charset="0"/>
                <a:cs typeface="ＭＳ Ｐゴシック" charset="-128"/>
              </a:rPr>
              <a:t>G</a:t>
            </a:r>
            <a:r>
              <a:rPr lang="en-US">
                <a:latin typeface="Arial" charset="0"/>
                <a:cs typeface="ＭＳ Ｐゴシック" charset="-128"/>
              </a:rPr>
              <a:t> = 2.0,    </a:t>
            </a:r>
            <a:r>
              <a:rPr lang="en-US" b="1">
                <a:latin typeface="Tahoma" charset="0"/>
                <a:cs typeface="ＭＳ Ｐゴシック" charset="-128"/>
              </a:rPr>
              <a:t>G</a:t>
            </a:r>
            <a:r>
              <a:rPr lang="en-US">
                <a:latin typeface="Tahoma" charset="0"/>
                <a:cs typeface="ＭＳ Ｐゴシック" charset="-128"/>
              </a:rPr>
              <a:t> – </a:t>
            </a:r>
            <a:r>
              <a:rPr lang="en-US" b="1">
                <a:latin typeface="Tahoma" charset="0"/>
                <a:cs typeface="ＭＳ Ｐゴシック" charset="-128"/>
              </a:rPr>
              <a:t>T</a:t>
            </a:r>
            <a:r>
              <a:rPr lang="en-US">
                <a:latin typeface="Arial" charset="0"/>
                <a:cs typeface="ＭＳ Ｐゴシック" charset="-128"/>
              </a:rPr>
              <a:t> = 0.3</a:t>
            </a:r>
          </a:p>
          <a:p>
            <a:pPr eaLnBrk="1" hangingPunct="1">
              <a:spcBef>
                <a:spcPct val="70000"/>
              </a:spcBef>
              <a:buFont typeface="Wingdings" charset="2"/>
              <a:buNone/>
            </a:pPr>
            <a:r>
              <a:rPr lang="en-US">
                <a:latin typeface="Arial" charset="0"/>
                <a:cs typeface="ＭＳ Ｐゴシック" charset="-128"/>
              </a:rPr>
              <a:t>Public saving   =   </a:t>
            </a:r>
            <a:r>
              <a:rPr lang="en-US" b="1">
                <a:latin typeface="Tahoma" charset="0"/>
                <a:cs typeface="ＭＳ Ｐゴシック" charset="-128"/>
              </a:rPr>
              <a:t>T</a:t>
            </a:r>
            <a:r>
              <a:rPr lang="en-US">
                <a:latin typeface="Tahoma" charset="0"/>
                <a:cs typeface="ＭＳ Ｐゴシック" charset="-128"/>
              </a:rPr>
              <a:t> – </a:t>
            </a:r>
            <a:r>
              <a:rPr lang="en-US" b="1">
                <a:latin typeface="Tahoma" charset="0"/>
                <a:cs typeface="ＭＳ Ｐゴシック" charset="-128"/>
              </a:rPr>
              <a:t>G</a:t>
            </a:r>
            <a:r>
              <a:rPr lang="en-US">
                <a:latin typeface="Arial" charset="0"/>
                <a:cs typeface="ＭＳ Ｐゴシック" charset="-128"/>
              </a:rPr>
              <a:t>   =  </a:t>
            </a:r>
            <a:r>
              <a:rPr lang="en-US">
                <a:solidFill>
                  <a:srgbClr val="FF0000"/>
                </a:solidFill>
                <a:latin typeface="Arial" charset="0"/>
                <a:cs typeface="ＭＳ Ｐゴシック" charset="-128"/>
              </a:rPr>
              <a:t>– 0.3</a:t>
            </a:r>
          </a:p>
          <a:p>
            <a:pPr eaLnBrk="1" hangingPunct="1">
              <a:spcBef>
                <a:spcPct val="70000"/>
              </a:spcBef>
              <a:buFont typeface="Wingdings" charset="2"/>
              <a:buNone/>
            </a:pPr>
            <a:r>
              <a:rPr lang="en-US">
                <a:latin typeface="Arial" charset="0"/>
                <a:cs typeface="ＭＳ Ｐゴシック" charset="-128"/>
              </a:rPr>
              <a:t>Taxes:  </a:t>
            </a:r>
            <a:r>
              <a:rPr lang="en-US" b="1">
                <a:latin typeface="Tahoma" charset="0"/>
                <a:cs typeface="ＭＳ Ｐゴシック" charset="-128"/>
              </a:rPr>
              <a:t>T</a:t>
            </a:r>
            <a:r>
              <a:rPr lang="en-US">
                <a:latin typeface="Arial" charset="0"/>
                <a:cs typeface="ＭＳ Ｐゴシック" charset="-128"/>
              </a:rPr>
              <a:t> = </a:t>
            </a:r>
            <a:r>
              <a:rPr lang="en-US" b="1">
                <a:latin typeface="Tahoma" charset="0"/>
                <a:cs typeface="ＭＳ Ｐゴシック" charset="-128"/>
              </a:rPr>
              <a:t>G</a:t>
            </a:r>
            <a:r>
              <a:rPr lang="en-US">
                <a:latin typeface="Arial" charset="0"/>
                <a:cs typeface="ＭＳ Ｐゴシック" charset="-128"/>
              </a:rPr>
              <a:t> – 0.3 = </a:t>
            </a:r>
            <a:r>
              <a:rPr lang="en-US">
                <a:solidFill>
                  <a:srgbClr val="FF0000"/>
                </a:solidFill>
                <a:latin typeface="Arial" charset="0"/>
                <a:cs typeface="ＭＳ Ｐゴシック" charset="-128"/>
              </a:rPr>
              <a:t>1.7</a:t>
            </a:r>
          </a:p>
          <a:p>
            <a:pPr eaLnBrk="1" hangingPunct="1">
              <a:spcBef>
                <a:spcPct val="70000"/>
              </a:spcBef>
              <a:buFont typeface="Wingdings" charset="2"/>
              <a:buNone/>
            </a:pPr>
            <a:r>
              <a:rPr lang="en-US">
                <a:latin typeface="Arial" charset="0"/>
                <a:cs typeface="ＭＳ Ｐゴシック" charset="-128"/>
              </a:rPr>
              <a:t>Private saving = </a:t>
            </a:r>
            <a:r>
              <a:rPr lang="en-US" b="1">
                <a:latin typeface="Tahoma" charset="0"/>
                <a:cs typeface="ＭＳ Ｐゴシック" charset="-128"/>
              </a:rPr>
              <a:t>Y</a:t>
            </a:r>
            <a:r>
              <a:rPr lang="en-US">
                <a:latin typeface="Tahoma" charset="0"/>
                <a:cs typeface="ＭＳ Ｐゴシック" charset="-128"/>
              </a:rPr>
              <a:t> – </a:t>
            </a:r>
            <a:r>
              <a:rPr lang="en-US" b="1">
                <a:latin typeface="Tahoma" charset="0"/>
                <a:cs typeface="ＭＳ Ｐゴシック" charset="-128"/>
              </a:rPr>
              <a:t>T</a:t>
            </a:r>
            <a:r>
              <a:rPr lang="en-US">
                <a:latin typeface="Tahoma" charset="0"/>
                <a:cs typeface="ＭＳ Ｐゴシック" charset="-128"/>
              </a:rPr>
              <a:t> – </a:t>
            </a:r>
            <a:r>
              <a:rPr lang="en-US" b="1">
                <a:latin typeface="Tahoma" charset="0"/>
                <a:cs typeface="ＭＳ Ｐゴシック" charset="-128"/>
              </a:rPr>
              <a:t>C</a:t>
            </a:r>
            <a:r>
              <a:rPr lang="en-US" b="1">
                <a:latin typeface="Arial" charset="0"/>
                <a:cs typeface="ＭＳ Ｐゴシック" charset="-128"/>
              </a:rPr>
              <a:t> </a:t>
            </a:r>
            <a:r>
              <a:rPr lang="en-US">
                <a:latin typeface="Arial" charset="0"/>
                <a:cs typeface="ＭＳ Ｐゴシック" charset="-128"/>
              </a:rPr>
              <a:t>= 10 – 1.7 – 6.5 = </a:t>
            </a:r>
            <a:r>
              <a:rPr lang="en-US">
                <a:solidFill>
                  <a:srgbClr val="FF0000"/>
                </a:solidFill>
                <a:latin typeface="Arial" charset="0"/>
                <a:cs typeface="ＭＳ Ｐゴシック" charset="-128"/>
              </a:rPr>
              <a:t>1.8</a:t>
            </a:r>
          </a:p>
          <a:p>
            <a:pPr eaLnBrk="1" hangingPunct="1">
              <a:spcBef>
                <a:spcPct val="70000"/>
              </a:spcBef>
              <a:buFont typeface="Wingdings" charset="2"/>
              <a:buNone/>
            </a:pPr>
            <a:r>
              <a:rPr lang="en-US">
                <a:latin typeface="Arial" charset="0"/>
                <a:cs typeface="ＭＳ Ｐゴシック" charset="-128"/>
              </a:rPr>
              <a:t>National saving = </a:t>
            </a:r>
            <a:r>
              <a:rPr lang="en-US" b="1">
                <a:latin typeface="Tahoma" charset="0"/>
                <a:cs typeface="ＭＳ Ｐゴシック" charset="-128"/>
              </a:rPr>
              <a:t>Y</a:t>
            </a:r>
            <a:r>
              <a:rPr lang="en-US">
                <a:latin typeface="Tahoma" charset="0"/>
                <a:cs typeface="ＭＳ Ｐゴシック" charset="-128"/>
              </a:rPr>
              <a:t> – </a:t>
            </a:r>
            <a:r>
              <a:rPr lang="en-US" b="1">
                <a:latin typeface="Tahoma" charset="0"/>
                <a:cs typeface="ＭＳ Ｐゴシック" charset="-128"/>
              </a:rPr>
              <a:t>C</a:t>
            </a:r>
            <a:r>
              <a:rPr lang="en-US">
                <a:latin typeface="Tahoma" charset="0"/>
                <a:cs typeface="ＭＳ Ｐゴシック" charset="-128"/>
              </a:rPr>
              <a:t> – </a:t>
            </a:r>
            <a:r>
              <a:rPr lang="en-US" b="1">
                <a:latin typeface="Tahoma" charset="0"/>
                <a:cs typeface="ＭＳ Ｐゴシック" charset="-128"/>
              </a:rPr>
              <a:t>G</a:t>
            </a:r>
            <a:r>
              <a:rPr lang="en-US">
                <a:latin typeface="Arial" charset="0"/>
                <a:cs typeface="ＭＳ Ｐゴシック" charset="-128"/>
              </a:rPr>
              <a:t> = 10 – 6.5 = 2 = </a:t>
            </a:r>
            <a:r>
              <a:rPr lang="en-US">
                <a:solidFill>
                  <a:srgbClr val="FF0000"/>
                </a:solidFill>
                <a:latin typeface="Arial" charset="0"/>
                <a:cs typeface="ＭＳ Ｐゴシック" charset="-128"/>
              </a:rPr>
              <a:t>1.5</a:t>
            </a:r>
          </a:p>
          <a:p>
            <a:pPr eaLnBrk="1" hangingPunct="1">
              <a:spcBef>
                <a:spcPct val="70000"/>
              </a:spcBef>
              <a:buFont typeface="Wingdings" charset="2"/>
              <a:buNone/>
            </a:pPr>
            <a:r>
              <a:rPr lang="en-US">
                <a:latin typeface="Arial" charset="0"/>
                <a:cs typeface="ＭＳ Ｐゴシック" charset="-128"/>
              </a:rPr>
              <a:t>Investment = national saving = </a:t>
            </a:r>
            <a:r>
              <a:rPr lang="en-US">
                <a:solidFill>
                  <a:srgbClr val="FF0000"/>
                </a:solidFill>
                <a:latin typeface="Arial" charset="0"/>
                <a:cs typeface="ＭＳ Ｐゴシック" charset="-128"/>
              </a:rPr>
              <a:t>1.5</a:t>
            </a:r>
            <a:endParaRPr lang="en-US">
              <a:latin typeface="Arial" charset="0"/>
              <a:cs typeface="ＭＳ Ｐゴシック" charset="-128"/>
            </a:endParaRPr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79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 Learning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. EMEA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1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B.  </a:t>
            </a: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How a tax cut affects saving</a:t>
            </a:r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charset="2"/>
              <a:buChar char="§"/>
            </a:pPr>
            <a:r>
              <a:rPr lang="en-US" sz="2700">
                <a:latin typeface="Arial" charset="0"/>
                <a:cs typeface="ＭＳ Ｐゴシック" charset="-128"/>
              </a:rPr>
              <a:t>Use the numbers from the preceding exercise, </a:t>
            </a:r>
            <a:br>
              <a:rPr lang="en-US" sz="2700">
                <a:latin typeface="Arial" charset="0"/>
                <a:cs typeface="ＭＳ Ｐゴシック" charset="-128"/>
              </a:rPr>
            </a:br>
            <a:r>
              <a:rPr lang="en-US" sz="2700">
                <a:latin typeface="Arial" charset="0"/>
                <a:cs typeface="ＭＳ Ｐゴシック" charset="-128"/>
              </a:rPr>
              <a:t>but suppose now that the government cuts taxes by $200 billion.  </a:t>
            </a:r>
          </a:p>
          <a:p>
            <a:pPr eaLnBrk="1" hangingPunct="1">
              <a:buClr>
                <a:srgbClr val="C00000"/>
              </a:buClr>
              <a:buFont typeface="Wingdings" charset="2"/>
              <a:buChar char="§"/>
            </a:pPr>
            <a:r>
              <a:rPr lang="en-US" sz="2700">
                <a:latin typeface="Arial" charset="0"/>
                <a:cs typeface="ＭＳ Ｐゴシック" charset="-128"/>
              </a:rPr>
              <a:t>In each of the following two scenarios, </a:t>
            </a:r>
            <a:br>
              <a:rPr lang="en-US" sz="2700">
                <a:latin typeface="Arial" charset="0"/>
                <a:cs typeface="ＭＳ Ｐゴシック" charset="-128"/>
              </a:rPr>
            </a:br>
            <a:r>
              <a:rPr lang="en-US" sz="2700">
                <a:latin typeface="Arial" charset="0"/>
                <a:cs typeface="ＭＳ Ｐゴシック" charset="-128"/>
              </a:rPr>
              <a:t>determine what happens to public saving, </a:t>
            </a:r>
            <a:br>
              <a:rPr lang="en-US" sz="2700">
                <a:latin typeface="Arial" charset="0"/>
                <a:cs typeface="ＭＳ Ｐゴシック" charset="-128"/>
              </a:rPr>
            </a:br>
            <a:r>
              <a:rPr lang="en-US" sz="2700">
                <a:latin typeface="Arial" charset="0"/>
                <a:cs typeface="ＭＳ Ｐゴシック" charset="-128"/>
              </a:rPr>
              <a:t>private saving, national saving, and investment. </a:t>
            </a:r>
          </a:p>
          <a:p>
            <a:pPr marL="914400" lvl="1" indent="-457200" eaLnBrk="1" hangingPunct="1">
              <a:spcBef>
                <a:spcPct val="30000"/>
              </a:spcBef>
              <a:buClr>
                <a:srgbClr val="669900"/>
              </a:buClr>
              <a:buFont typeface="Wingdings" charset="2"/>
              <a:buNone/>
            </a:pPr>
            <a:r>
              <a:rPr lang="en-US" sz="2500" b="1">
                <a:solidFill>
                  <a:srgbClr val="8E47B9"/>
                </a:solidFill>
                <a:latin typeface="Arial" charset="0"/>
                <a:ea typeface="Arial" charset="0"/>
                <a:cs typeface="Arial" charset="0"/>
              </a:rPr>
              <a:t>1.	</a:t>
            </a:r>
            <a:r>
              <a:rPr lang="en-US" sz="2600">
                <a:latin typeface="Arial" charset="0"/>
                <a:ea typeface="Arial" charset="0"/>
                <a:cs typeface="Arial" charset="0"/>
              </a:rPr>
              <a:t>Consumers save the full proceeds of the </a:t>
            </a:r>
            <a:br>
              <a:rPr lang="en-US" sz="2600">
                <a:latin typeface="Arial" charset="0"/>
                <a:ea typeface="Arial" charset="0"/>
                <a:cs typeface="Arial" charset="0"/>
              </a:rPr>
            </a:br>
            <a:r>
              <a:rPr lang="en-US" sz="2600">
                <a:latin typeface="Arial" charset="0"/>
                <a:ea typeface="Arial" charset="0"/>
                <a:cs typeface="Arial" charset="0"/>
              </a:rPr>
              <a:t>tax cut.  </a:t>
            </a:r>
          </a:p>
          <a:p>
            <a:pPr marL="914400" lvl="1" indent="-457200" eaLnBrk="1" hangingPunct="1">
              <a:spcBef>
                <a:spcPct val="30000"/>
              </a:spcBef>
              <a:buClr>
                <a:srgbClr val="669900"/>
              </a:buClr>
              <a:buFont typeface="Wingdings" charset="2"/>
              <a:buNone/>
            </a:pPr>
            <a:r>
              <a:rPr lang="en-US" sz="2500" b="1">
                <a:solidFill>
                  <a:srgbClr val="8E47B9"/>
                </a:solidFill>
                <a:latin typeface="Arial" charset="0"/>
                <a:ea typeface="Arial" charset="0"/>
                <a:cs typeface="Arial" charset="0"/>
              </a:rPr>
              <a:t>2.	</a:t>
            </a:r>
            <a:r>
              <a:rPr lang="en-US" sz="2600">
                <a:latin typeface="Arial" charset="0"/>
                <a:ea typeface="Arial" charset="0"/>
                <a:cs typeface="Arial" charset="0"/>
              </a:rPr>
              <a:t>Consumers save 1/4 of the tax cut and spend the other 3/4. </a:t>
            </a:r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867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 Learning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. EMEA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Answers, part B</a:t>
            </a:r>
          </a:p>
        </p:txBody>
      </p:sp>
      <p:sp>
        <p:nvSpPr>
          <p:cNvPr id="3277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>
                <a:latin typeface="Arial" charset="0"/>
                <a:cs typeface="ＭＳ Ｐゴシック" charset="-128"/>
              </a:rPr>
              <a:t>In both scenarios, public saving falls by </a:t>
            </a:r>
            <a:br>
              <a:rPr lang="en-US">
                <a:latin typeface="Arial" charset="0"/>
                <a:cs typeface="ＭＳ Ｐゴシック" charset="-128"/>
              </a:rPr>
            </a:br>
            <a:r>
              <a:rPr lang="en-US">
                <a:latin typeface="Arial" charset="0"/>
                <a:cs typeface="ＭＳ Ｐゴシック" charset="-128"/>
              </a:rPr>
              <a:t>$200 billion, and the budget deficit rises </a:t>
            </a:r>
            <a:br>
              <a:rPr lang="en-US">
                <a:latin typeface="Arial" charset="0"/>
                <a:cs typeface="ＭＳ Ｐゴシック" charset="-128"/>
              </a:rPr>
            </a:br>
            <a:r>
              <a:rPr lang="en-US">
                <a:latin typeface="Arial" charset="0"/>
                <a:cs typeface="ＭＳ Ｐゴシック" charset="-128"/>
              </a:rPr>
              <a:t>from $300 billion to $500 billion. </a:t>
            </a:r>
          </a:p>
          <a:p>
            <a:pPr marL="688975" lvl="1" indent="-469900" eaLnBrk="1" hangingPunct="1">
              <a:spcBef>
                <a:spcPct val="45000"/>
              </a:spcBef>
              <a:buClr>
                <a:srgbClr val="CC6600"/>
              </a:buClr>
              <a:buSzPct val="95000"/>
              <a:buFont typeface="Wingdings" charset="2"/>
              <a:buNone/>
            </a:pPr>
            <a:r>
              <a:rPr lang="en-US" b="1">
                <a:solidFill>
                  <a:srgbClr val="8E47B9"/>
                </a:solidFill>
                <a:latin typeface="Arial" charset="0"/>
                <a:ea typeface="Arial" charset="0"/>
                <a:cs typeface="Arial" charset="0"/>
              </a:rPr>
              <a:t>1.</a:t>
            </a:r>
            <a:r>
              <a:rPr lang="en-US">
                <a:solidFill>
                  <a:srgbClr val="8E47B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>
                <a:solidFill>
                  <a:srgbClr val="339966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If consumers save the full $200 billion, </a:t>
            </a:r>
            <a:br>
              <a:rPr lang="en-US">
                <a:latin typeface="Arial" charset="0"/>
                <a:ea typeface="Arial" charset="0"/>
                <a:cs typeface="Arial" charset="0"/>
              </a:rPr>
            </a:br>
            <a:r>
              <a:rPr lang="en-US">
                <a:latin typeface="Arial" charset="0"/>
                <a:ea typeface="Arial" charset="0"/>
                <a:cs typeface="Arial" charset="0"/>
              </a:rPr>
              <a:t>national saving is unchanged, </a:t>
            </a:r>
            <a:br>
              <a:rPr lang="en-US">
                <a:latin typeface="Arial" charset="0"/>
                <a:ea typeface="Arial" charset="0"/>
                <a:cs typeface="Arial" charset="0"/>
              </a:rPr>
            </a:br>
            <a:r>
              <a:rPr lang="en-US">
                <a:latin typeface="Arial" charset="0"/>
                <a:ea typeface="Arial" charset="0"/>
                <a:cs typeface="Arial" charset="0"/>
              </a:rPr>
              <a:t>so investment is unchanged. </a:t>
            </a:r>
          </a:p>
          <a:p>
            <a:pPr marL="688975" lvl="1" indent="-469900" eaLnBrk="1" hangingPunct="1">
              <a:spcBef>
                <a:spcPct val="45000"/>
              </a:spcBef>
              <a:buClr>
                <a:srgbClr val="CC6600"/>
              </a:buClr>
              <a:buSzPct val="95000"/>
              <a:buFont typeface="Wingdings" charset="2"/>
              <a:buNone/>
            </a:pPr>
            <a:r>
              <a:rPr lang="en-US" b="1">
                <a:solidFill>
                  <a:srgbClr val="8E47B9"/>
                </a:solidFill>
                <a:latin typeface="Arial" charset="0"/>
                <a:ea typeface="Arial" charset="0"/>
                <a:cs typeface="Arial" charset="0"/>
              </a:rPr>
              <a:t>2.</a:t>
            </a:r>
            <a:r>
              <a:rPr lang="en-US">
                <a:solidFill>
                  <a:srgbClr val="8E47B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>
                <a:solidFill>
                  <a:srgbClr val="339966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If consumers save $50 billion and spend $150 billion, then national saving and investment each fall by $150 billion.</a:t>
            </a: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2012 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1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C.  </a:t>
            </a: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Discussion questions</a:t>
            </a:r>
          </a:p>
        </p:txBody>
      </p:sp>
      <p:sp>
        <p:nvSpPr>
          <p:cNvPr id="3482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spcBef>
                <a:spcPct val="15000"/>
              </a:spcBef>
              <a:buClr>
                <a:srgbClr val="669900"/>
              </a:buClr>
              <a:buSzPct val="130000"/>
              <a:buFont typeface="Wingdings" charset="2"/>
              <a:buNone/>
            </a:pPr>
            <a:r>
              <a:rPr lang="en-US" dirty="0">
                <a:latin typeface="Arial" charset="0"/>
                <a:cs typeface="ＭＳ Ｐゴシック" charset="-128"/>
              </a:rPr>
              <a:t>The two scenarios from this exercise were:</a:t>
            </a:r>
          </a:p>
          <a:p>
            <a:pPr marL="914400" lvl="1" indent="-457200" eaLnBrk="1" hangingPunct="1">
              <a:buClr>
                <a:srgbClr val="669900"/>
              </a:buClr>
              <a:buSzPct val="130000"/>
              <a:buFont typeface="Wingdings" charset="2"/>
              <a:buNone/>
            </a:pPr>
            <a:r>
              <a:rPr lang="en-US" b="1" dirty="0">
                <a:solidFill>
                  <a:srgbClr val="8E47B9"/>
                </a:solidFill>
                <a:latin typeface="Arial" charset="0"/>
                <a:ea typeface="Arial" charset="0"/>
                <a:cs typeface="Arial" charset="0"/>
              </a:rPr>
              <a:t>1.	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Consumers save the full proceeds of the 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tax cut.  </a:t>
            </a:r>
          </a:p>
          <a:p>
            <a:pPr marL="914400" lvl="1" indent="-457200" eaLnBrk="1" hangingPunct="1">
              <a:buClr>
                <a:srgbClr val="669900"/>
              </a:buClr>
              <a:buSzPct val="130000"/>
              <a:buFont typeface="Wingdings" charset="2"/>
              <a:buNone/>
            </a:pPr>
            <a:r>
              <a:rPr lang="en-US" b="1" dirty="0">
                <a:solidFill>
                  <a:srgbClr val="8E47B9"/>
                </a:solidFill>
                <a:latin typeface="Arial" charset="0"/>
                <a:ea typeface="Arial" charset="0"/>
                <a:cs typeface="Arial" charset="0"/>
              </a:rPr>
              <a:t>2.</a:t>
            </a:r>
            <a:r>
              <a:rPr lang="en-US" b="1" dirty="0">
                <a:solidFill>
                  <a:srgbClr val="339966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Consumers save 1/4 of the tax cut and spend the other 3/4.  </a:t>
            </a:r>
          </a:p>
          <a:p>
            <a:pPr eaLnBrk="1" hangingPunct="1">
              <a:spcBef>
                <a:spcPct val="60000"/>
              </a:spcBef>
              <a:buClr>
                <a:srgbClr val="C00000"/>
              </a:buClr>
              <a:buSzPct val="115000"/>
              <a:buFont typeface="Wingdings" charset="2"/>
              <a:buChar char="§"/>
            </a:pPr>
            <a:r>
              <a:rPr lang="en-US" dirty="0">
                <a:latin typeface="Arial" charset="0"/>
                <a:cs typeface="ＭＳ Ｐゴシック" charset="-128"/>
              </a:rPr>
              <a:t>Which of these two scenarios do you think is more realistic?</a:t>
            </a:r>
          </a:p>
          <a:p>
            <a:pPr eaLnBrk="1" hangingPunct="1">
              <a:buClr>
                <a:srgbClr val="C00000"/>
              </a:buClr>
              <a:buSzPct val="115000"/>
              <a:buFont typeface="Wingdings" charset="2"/>
              <a:buChar char="§"/>
            </a:pPr>
            <a:r>
              <a:rPr lang="en-US" dirty="0">
                <a:latin typeface="Arial" charset="0"/>
                <a:cs typeface="ＭＳ Ｐゴシック" charset="-128"/>
              </a:rPr>
              <a:t>Why is this question important?</a:t>
            </a:r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79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 Learning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. EMEA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Meaning of Saving and Investment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Private saving</a:t>
            </a:r>
            <a:r>
              <a:rPr lang="en-US" dirty="0" smtClean="0">
                <a:latin typeface="Arial" charset="0"/>
                <a:cs typeface="ＭＳ Ｐゴシック" charset="-128"/>
              </a:rPr>
              <a:t> is the income remaining after households pay their taxes and pay for consumption.  </a:t>
            </a:r>
          </a:p>
          <a:p>
            <a:pPr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Examples of what U.S households do with saving:</a:t>
            </a:r>
          </a:p>
          <a:p>
            <a:pPr lvl="1" eaLnBrk="1" hangingPunct="1">
              <a:spcBef>
                <a:spcPct val="20000"/>
              </a:spcBef>
              <a:buFont typeface="Wingdings" charset="2"/>
              <a:buChar char="§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Buy corporate bonds or equities.</a:t>
            </a:r>
          </a:p>
          <a:p>
            <a:pPr lvl="1" eaLnBrk="1" hangingPunct="1">
              <a:spcBef>
                <a:spcPct val="20000"/>
              </a:spcBef>
              <a:buFont typeface="Wingdings" charset="2"/>
              <a:buChar char="§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Purchase a certificate of deposit at the bank.</a:t>
            </a:r>
          </a:p>
          <a:p>
            <a:pPr lvl="1" eaLnBrk="1" hangingPunct="1">
              <a:spcBef>
                <a:spcPct val="20000"/>
              </a:spcBef>
              <a:buFont typeface="Wingdings" charset="2"/>
              <a:buChar char="§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Buy shares of a mutual fund.</a:t>
            </a:r>
          </a:p>
          <a:p>
            <a:pPr lvl="1" eaLnBrk="1" hangingPunct="1">
              <a:spcBef>
                <a:spcPct val="20000"/>
              </a:spcBef>
              <a:buFont typeface="Wingdings" charset="2"/>
              <a:buChar char="§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Let accumulate in saving or checking accounts.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bldLvl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5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Meaning of Saving and Investment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b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Investment</a:t>
            </a:r>
            <a:r>
              <a:rPr lang="en-US" smtClean="0">
                <a:latin typeface="Arial" charset="0"/>
                <a:cs typeface="ＭＳ Ｐゴシック" charset="-128"/>
              </a:rPr>
              <a:t> is the purchase of new capital. </a:t>
            </a:r>
          </a:p>
          <a:p>
            <a:pPr eaLnBrk="1" hangingPunct="1"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Examples of investment:</a:t>
            </a:r>
          </a:p>
          <a:p>
            <a:pPr lvl="1" eaLnBrk="1" hangingPunct="1">
              <a:spcBef>
                <a:spcPts val="6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ea typeface="Arial" charset="0"/>
                <a:cs typeface="Arial" charset="0"/>
              </a:rPr>
              <a:t>A large manufacturing company spends $250 million to build a new factory. </a:t>
            </a:r>
          </a:p>
          <a:p>
            <a:pPr lvl="1" eaLnBrk="1" hangingPunct="1">
              <a:spcBef>
                <a:spcPts val="6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ea typeface="Arial" charset="0"/>
                <a:cs typeface="Arial" charset="0"/>
              </a:rPr>
              <a:t>You buy $5000 worth of computer equipment for your business.  </a:t>
            </a:r>
          </a:p>
          <a:p>
            <a:pPr lvl="1" eaLnBrk="1" hangingPunct="1">
              <a:spcBef>
                <a:spcPts val="6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ea typeface="Arial" charset="0"/>
                <a:cs typeface="Arial" charset="0"/>
              </a:rPr>
              <a:t>Your parents spend $300,000 to have a new house built.  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582613" y="5257800"/>
            <a:ext cx="7951787" cy="1092200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05000"/>
              </a:lnSpc>
              <a:spcBef>
                <a:spcPct val="45000"/>
              </a:spcBef>
              <a:spcAft>
                <a:spcPts val="0"/>
              </a:spcAft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900" i="1" dirty="0">
                <a:ea typeface="+mn-ea"/>
                <a:cs typeface="Arial" charset="0"/>
              </a:rPr>
              <a:t>Remember:  In economics, investment is NOT the purchase of stocks and bonds!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0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0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build="p" bldLvl="5"/>
      <p:bldP spid="860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Market for Loanable Funds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supply–demand model of the financial system</a:t>
            </a:r>
          </a:p>
          <a:p>
            <a:pPr eaLnBrk="1" hangingPunct="1"/>
            <a:r>
              <a:rPr lang="en-US" dirty="0" smtClean="0"/>
              <a:t>Helps us understand:</a:t>
            </a:r>
          </a:p>
          <a:p>
            <a:pPr lvl="1" eaLnBrk="1" hangingPunct="1"/>
            <a:r>
              <a:rPr lang="en-US" sz="2800" dirty="0" smtClean="0"/>
              <a:t>How the financial system coordinates </a:t>
            </a:r>
            <a:br>
              <a:rPr lang="en-US" sz="2800" dirty="0" smtClean="0"/>
            </a:br>
            <a:r>
              <a:rPr lang="en-US" sz="2800" dirty="0" smtClean="0"/>
              <a:t>saving &amp; investment.</a:t>
            </a:r>
          </a:p>
          <a:p>
            <a:pPr lvl="1" eaLnBrk="1" hangingPunct="1"/>
            <a:r>
              <a:rPr lang="en-US" sz="2800" dirty="0" smtClean="0"/>
              <a:t>How government policies and other factors affect saving, investment, the interest rate.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 bldLvl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87338"/>
            <a:ext cx="8229600" cy="9144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3100" i="1" dirty="0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  <a:t>In this chapter, look for the answers to these questions: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1388"/>
          </a:xfrm>
        </p:spPr>
        <p:txBody>
          <a:bodyPr/>
          <a:lstStyle/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dirty="0">
                <a:latin typeface="Arial" charset="0"/>
                <a:cs typeface="ＭＳ Ｐゴシック" charset="-128"/>
              </a:rPr>
              <a:t>What are the main types of financial institutions and what is their function?  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dirty="0">
                <a:latin typeface="Arial" charset="0"/>
                <a:cs typeface="ＭＳ Ｐゴシック" charset="-128"/>
              </a:rPr>
              <a:t>What are the three kinds of saving? 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dirty="0">
                <a:latin typeface="Arial" charset="0"/>
                <a:cs typeface="ＭＳ Ｐゴシック" charset="-128"/>
              </a:rPr>
              <a:t>What’s the difference between saving and investment?  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dirty="0">
                <a:latin typeface="Arial" charset="0"/>
                <a:cs typeface="ＭＳ Ｐゴシック" charset="-128"/>
              </a:rPr>
              <a:t>How does the financial system coordinate saving and investment?  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dirty="0">
                <a:latin typeface="Arial" charset="0"/>
                <a:cs typeface="ＭＳ Ｐゴシック" charset="-128"/>
              </a:rPr>
              <a:t>How do</a:t>
            </a:r>
            <a:r>
              <a:rPr lang="en-US" dirty="0" smtClean="0">
                <a:latin typeface="Arial" charset="0"/>
                <a:cs typeface="ＭＳ Ｐゴシック" charset="-128"/>
              </a:rPr>
              <a:t> government </a:t>
            </a:r>
            <a:r>
              <a:rPr lang="en-US" dirty="0">
                <a:latin typeface="Arial" charset="0"/>
                <a:cs typeface="ＭＳ Ｐゴシック" charset="-128"/>
              </a:rPr>
              <a:t>policies affect saving, investment, and the interest rate?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Market for Loanable Funds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spcBef>
                <a:spcPct val="30000"/>
              </a:spcBef>
              <a:buFont typeface="Wingdings" charset="2"/>
              <a:buNone/>
            </a:pPr>
            <a:r>
              <a:rPr lang="en-US" dirty="0" smtClean="0"/>
              <a:t>Assume:  Only one financial market</a:t>
            </a:r>
          </a:p>
          <a:p>
            <a:pPr marL="506413" lvl="1" eaLnBrk="1" hangingPunct="1">
              <a:spcBef>
                <a:spcPct val="30000"/>
              </a:spcBef>
              <a:buClr>
                <a:srgbClr val="339966"/>
              </a:buClr>
            </a:pPr>
            <a:r>
              <a:rPr lang="en-US" sz="2800" dirty="0" smtClean="0"/>
              <a:t>All savers deposit their saving in this market.</a:t>
            </a:r>
          </a:p>
          <a:p>
            <a:pPr marL="506413" lvl="1" eaLnBrk="1" hangingPunct="1">
              <a:spcBef>
                <a:spcPct val="30000"/>
              </a:spcBef>
              <a:buClr>
                <a:srgbClr val="339966"/>
              </a:buClr>
            </a:pPr>
            <a:r>
              <a:rPr lang="en-US" sz="2800" dirty="0" smtClean="0"/>
              <a:t>All borrowers take out loans from this market.</a:t>
            </a:r>
          </a:p>
          <a:p>
            <a:pPr marL="506413" lvl="1" eaLnBrk="1" hangingPunct="1">
              <a:spcBef>
                <a:spcPct val="30000"/>
              </a:spcBef>
              <a:buClr>
                <a:srgbClr val="339966"/>
              </a:buClr>
            </a:pPr>
            <a:r>
              <a:rPr lang="en-US" sz="2800" dirty="0" smtClean="0"/>
              <a:t>There is one interest rate, which is both the return to saving and the cost of borrowing.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bldLvl="4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Market for Loanable Funds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dirty="0" smtClean="0"/>
              <a:t>The supply of </a:t>
            </a:r>
            <a:r>
              <a:rPr lang="en-US" dirty="0" err="1" smtClean="0"/>
              <a:t>loanable</a:t>
            </a:r>
            <a:r>
              <a:rPr lang="en-US" dirty="0" smtClean="0"/>
              <a:t> funds comes from saving:</a:t>
            </a:r>
          </a:p>
          <a:p>
            <a:pPr marL="506413" lvl="1" eaLnBrk="1" hangingPunct="1">
              <a:buClr>
                <a:srgbClr val="339966"/>
              </a:buClr>
            </a:pPr>
            <a:r>
              <a:rPr lang="en-US" sz="2800" dirty="0" smtClean="0"/>
              <a:t>Households with extra income can loan it out and earn interest. </a:t>
            </a:r>
          </a:p>
          <a:p>
            <a:pPr marL="506413" lvl="1" eaLnBrk="1" hangingPunct="1">
              <a:buClr>
                <a:srgbClr val="339966"/>
              </a:buClr>
            </a:pPr>
            <a:r>
              <a:rPr lang="en-US" sz="2800" dirty="0" smtClean="0"/>
              <a:t>Public saving, </a:t>
            </a:r>
            <a:r>
              <a:rPr lang="en-US" sz="2800" dirty="0" smtClean="0">
                <a:solidFill>
                  <a:srgbClr val="0000FF"/>
                </a:solidFill>
              </a:rPr>
              <a:t>if positive</a:t>
            </a:r>
            <a:r>
              <a:rPr lang="en-US" sz="2800" dirty="0" smtClean="0"/>
              <a:t>, adds to national saving and the supply of </a:t>
            </a:r>
            <a:r>
              <a:rPr lang="en-US" sz="2800" dirty="0" err="1" smtClean="0"/>
              <a:t>loanable</a:t>
            </a:r>
            <a:r>
              <a:rPr lang="en-US" sz="2800" dirty="0" smtClean="0"/>
              <a:t> funds.  </a:t>
            </a:r>
          </a:p>
          <a:p>
            <a:pPr marL="506413" lvl="1" eaLnBrk="1" hangingPunct="1">
              <a:buFont typeface="Wingdings" charset="2"/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00FF"/>
                </a:solidFill>
              </a:rPr>
              <a:t>If negative</a:t>
            </a:r>
            <a:r>
              <a:rPr lang="en-US" sz="2800" dirty="0" smtClean="0"/>
              <a:t>, it reduces national saving and the supply of </a:t>
            </a:r>
            <a:r>
              <a:rPr lang="en-US" sz="2800" dirty="0" err="1" smtClean="0"/>
              <a:t>loanable</a:t>
            </a:r>
            <a:r>
              <a:rPr lang="en-US" sz="2800" dirty="0" smtClean="0"/>
              <a:t> funds. </a:t>
            </a:r>
            <a:endParaRPr lang="en-US" sz="2800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 bldLvl="4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Slope of the Supply Curve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" y="1573213"/>
            <a:ext cx="6235700" cy="4527550"/>
            <a:chOff x="987" y="1018"/>
            <a:chExt cx="3928" cy="2852"/>
          </a:xfrm>
        </p:grpSpPr>
        <p:grpSp>
          <p:nvGrpSpPr>
            <p:cNvPr id="47126" name="Group 4"/>
            <p:cNvGrpSpPr>
              <a:grpSpLocks/>
            </p:cNvGrpSpPr>
            <p:nvPr/>
          </p:nvGrpSpPr>
          <p:grpSpPr bwMode="auto">
            <a:xfrm>
              <a:off x="1852" y="1119"/>
              <a:ext cx="2978" cy="2280"/>
              <a:chOff x="2602" y="1083"/>
              <a:chExt cx="3055" cy="2115"/>
            </a:xfrm>
          </p:grpSpPr>
          <p:sp>
            <p:nvSpPr>
              <p:cNvPr id="47129" name="Line 5"/>
              <p:cNvSpPr>
                <a:spLocks noChangeShapeType="1"/>
              </p:cNvSpPr>
              <p:nvPr/>
            </p:nvSpPr>
            <p:spPr bwMode="auto">
              <a:xfrm>
                <a:off x="2603" y="1083"/>
                <a:ext cx="0" cy="2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30" name="Line 6"/>
              <p:cNvSpPr>
                <a:spLocks noChangeShapeType="1"/>
              </p:cNvSpPr>
              <p:nvPr/>
            </p:nvSpPr>
            <p:spPr bwMode="auto">
              <a:xfrm>
                <a:off x="2602" y="3197"/>
                <a:ext cx="30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7127" name="Text Box 7"/>
            <p:cNvSpPr txBox="1">
              <a:spLocks noChangeArrowheads="1"/>
            </p:cNvSpPr>
            <p:nvPr/>
          </p:nvSpPr>
          <p:spPr bwMode="auto">
            <a:xfrm>
              <a:off x="987" y="1018"/>
              <a:ext cx="86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200">
                  <a:ea typeface="Arial" charset="0"/>
                  <a:cs typeface="Arial" charset="0"/>
                </a:rPr>
                <a:t>Interest</a:t>
              </a:r>
              <a:br>
                <a:rPr lang="en-US" sz="2200">
                  <a:ea typeface="Arial" charset="0"/>
                  <a:cs typeface="Arial" charset="0"/>
                </a:rPr>
              </a:br>
              <a:r>
                <a:rPr lang="en-US" sz="2200">
                  <a:ea typeface="Arial" charset="0"/>
                  <a:cs typeface="Arial" charset="0"/>
                </a:rPr>
                <a:t>Rate</a:t>
              </a:r>
            </a:p>
          </p:txBody>
        </p:sp>
        <p:sp>
          <p:nvSpPr>
            <p:cNvPr id="47128" name="Text Box 8"/>
            <p:cNvSpPr txBox="1">
              <a:spLocks noChangeArrowheads="1"/>
            </p:cNvSpPr>
            <p:nvPr/>
          </p:nvSpPr>
          <p:spPr bwMode="auto">
            <a:xfrm>
              <a:off x="3255" y="3390"/>
              <a:ext cx="16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200">
                  <a:ea typeface="Arial" charset="0"/>
                  <a:cs typeface="Arial" charset="0"/>
                </a:rPr>
                <a:t>Loanable Funds ($billions)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244725" y="1916113"/>
            <a:ext cx="2860675" cy="3121025"/>
            <a:chOff x="1414" y="1207"/>
            <a:chExt cx="1802" cy="1966"/>
          </a:xfrm>
        </p:grpSpPr>
        <p:sp>
          <p:nvSpPr>
            <p:cNvPr id="47124" name="Line 10"/>
            <p:cNvSpPr>
              <a:spLocks noChangeShapeType="1"/>
            </p:cNvSpPr>
            <p:nvPr/>
          </p:nvSpPr>
          <p:spPr bwMode="auto">
            <a:xfrm flipV="1">
              <a:off x="1414" y="1390"/>
              <a:ext cx="1088" cy="1783"/>
            </a:xfrm>
            <a:prstGeom prst="line">
              <a:avLst/>
            </a:prstGeom>
            <a:noFill/>
            <a:ln w="28575">
              <a:solidFill>
                <a:srgbClr val="99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5" name="Text Box 11"/>
            <p:cNvSpPr txBox="1">
              <a:spLocks noChangeArrowheads="1"/>
            </p:cNvSpPr>
            <p:nvPr/>
          </p:nvSpPr>
          <p:spPr bwMode="auto">
            <a:xfrm>
              <a:off x="2485" y="1207"/>
              <a:ext cx="73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ea typeface="Arial" charset="0"/>
                  <a:cs typeface="Arial" charset="0"/>
                </a:rPr>
                <a:t>Supply</a:t>
              </a:r>
            </a:p>
          </p:txBody>
        </p:sp>
      </p:grp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5919788" y="1293813"/>
            <a:ext cx="2584450" cy="3432175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600" dirty="0" smtClean="0">
                <a:ea typeface="+mn-ea"/>
                <a:cs typeface="Arial" charset="0"/>
              </a:rPr>
              <a:t>An increase in the interest rate makes saving more attractive, which increases the quantity of loanable funds supplied.</a:t>
            </a: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88988" y="4198938"/>
            <a:ext cx="2136775" cy="1597025"/>
            <a:chOff x="497" y="2645"/>
            <a:chExt cx="1346" cy="1006"/>
          </a:xfrm>
        </p:grpSpPr>
        <p:grpSp>
          <p:nvGrpSpPr>
            <p:cNvPr id="47119" name="Group 14"/>
            <p:cNvGrpSpPr>
              <a:grpSpLocks/>
            </p:cNvGrpSpPr>
            <p:nvPr/>
          </p:nvGrpSpPr>
          <p:grpSpPr bwMode="auto">
            <a:xfrm>
              <a:off x="892" y="2780"/>
              <a:ext cx="760" cy="583"/>
              <a:chOff x="357" y="2450"/>
              <a:chExt cx="795" cy="646"/>
            </a:xfrm>
          </p:grpSpPr>
          <p:sp>
            <p:nvSpPr>
              <p:cNvPr id="47122" name="Line 15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23" name="Line 16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7120" name="Text Box 17"/>
            <p:cNvSpPr txBox="1">
              <a:spLocks noChangeArrowheads="1"/>
            </p:cNvSpPr>
            <p:nvPr/>
          </p:nvSpPr>
          <p:spPr bwMode="auto">
            <a:xfrm>
              <a:off x="1455" y="3353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60</a:t>
              </a:r>
            </a:p>
          </p:txBody>
        </p:sp>
        <p:sp>
          <p:nvSpPr>
            <p:cNvPr id="47121" name="Text Box 18"/>
            <p:cNvSpPr txBox="1">
              <a:spLocks noChangeArrowheads="1"/>
            </p:cNvSpPr>
            <p:nvPr/>
          </p:nvSpPr>
          <p:spPr bwMode="auto">
            <a:xfrm>
              <a:off x="497" y="2645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3%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782638" y="2789238"/>
            <a:ext cx="3041650" cy="3000375"/>
            <a:chOff x="493" y="1757"/>
            <a:chExt cx="1916" cy="1890"/>
          </a:xfrm>
        </p:grpSpPr>
        <p:sp>
          <p:nvSpPr>
            <p:cNvPr id="47111" name="Line 20"/>
            <p:cNvSpPr>
              <a:spLocks noChangeShapeType="1"/>
            </p:cNvSpPr>
            <p:nvPr/>
          </p:nvSpPr>
          <p:spPr bwMode="auto">
            <a:xfrm flipV="1">
              <a:off x="964" y="1902"/>
              <a:ext cx="0" cy="869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2" name="Line 21"/>
            <p:cNvSpPr>
              <a:spLocks noChangeShapeType="1"/>
            </p:cNvSpPr>
            <p:nvPr/>
          </p:nvSpPr>
          <p:spPr bwMode="auto">
            <a:xfrm flipV="1">
              <a:off x="1691" y="3305"/>
              <a:ext cx="484" cy="0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113" name="Group 22"/>
            <p:cNvGrpSpPr>
              <a:grpSpLocks/>
            </p:cNvGrpSpPr>
            <p:nvPr/>
          </p:nvGrpSpPr>
          <p:grpSpPr bwMode="auto">
            <a:xfrm>
              <a:off x="493" y="1757"/>
              <a:ext cx="1916" cy="1890"/>
              <a:chOff x="493" y="1757"/>
              <a:chExt cx="1916" cy="1890"/>
            </a:xfrm>
          </p:grpSpPr>
          <p:grpSp>
            <p:nvGrpSpPr>
              <p:cNvPr id="47114" name="Group 23"/>
              <p:cNvGrpSpPr>
                <a:grpSpLocks/>
              </p:cNvGrpSpPr>
              <p:nvPr/>
            </p:nvGrpSpPr>
            <p:grpSpPr bwMode="auto">
              <a:xfrm>
                <a:off x="888" y="1898"/>
                <a:ext cx="1299" cy="1461"/>
                <a:chOff x="357" y="2450"/>
                <a:chExt cx="795" cy="646"/>
              </a:xfrm>
            </p:grpSpPr>
            <p:sp>
              <p:nvSpPr>
                <p:cNvPr id="47117" name="Line 24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118" name="Line 25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7115" name="Text Box 26"/>
              <p:cNvSpPr txBox="1">
                <a:spLocks noChangeArrowheads="1"/>
              </p:cNvSpPr>
              <p:nvPr/>
            </p:nvSpPr>
            <p:spPr bwMode="auto">
              <a:xfrm>
                <a:off x="2021" y="3349"/>
                <a:ext cx="388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>
                    <a:ea typeface="Arial" charset="0"/>
                    <a:cs typeface="Arial" charset="0"/>
                  </a:rPr>
                  <a:t>80</a:t>
                </a:r>
              </a:p>
            </p:txBody>
          </p:sp>
          <p:sp>
            <p:nvSpPr>
              <p:cNvPr id="47116" name="Text Box 27"/>
              <p:cNvSpPr txBox="1">
                <a:spLocks noChangeArrowheads="1"/>
              </p:cNvSpPr>
              <p:nvPr/>
            </p:nvSpPr>
            <p:spPr bwMode="auto">
              <a:xfrm>
                <a:off x="493" y="1757"/>
                <a:ext cx="388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>
                    <a:ea typeface="Arial" charset="0"/>
                    <a:cs typeface="Arial" charset="0"/>
                  </a:rPr>
                  <a:t>6%</a:t>
                </a:r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Market for Loanable Funds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463550" y="1030288"/>
            <a:ext cx="7929563" cy="318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50000"/>
              </a:spcBef>
              <a:buClr>
                <a:srgbClr val="CC6600"/>
              </a:buClr>
              <a:buSzPct val="120000"/>
              <a:buFont typeface="Wingdings" charset="2"/>
              <a:buNone/>
            </a:pPr>
            <a:r>
              <a:rPr lang="en-US" sz="2800">
                <a:ea typeface="Arial" charset="0"/>
                <a:cs typeface="Arial" charset="0"/>
              </a:rPr>
              <a:t>The demand for loanable funds comes from investment: </a:t>
            </a:r>
          </a:p>
          <a:p>
            <a:pPr marL="501650" lvl="1" indent="-28575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charset="2"/>
              <a:buChar char="§"/>
            </a:pPr>
            <a:r>
              <a:rPr lang="en-US" sz="2800">
                <a:ea typeface="Arial" charset="0"/>
                <a:cs typeface="Arial" charset="0"/>
              </a:rPr>
              <a:t>Firms borrow the funds they need to pay for new equipment, factories, etc.   </a:t>
            </a:r>
          </a:p>
          <a:p>
            <a:pPr marL="501650" lvl="1" indent="-28575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charset="2"/>
              <a:buChar char="§"/>
            </a:pPr>
            <a:r>
              <a:rPr lang="en-US" sz="2800">
                <a:ea typeface="Arial" charset="0"/>
                <a:cs typeface="Arial" charset="0"/>
              </a:rPr>
              <a:t>Households borrow the funds they need to purchase new houses.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Slope of the Demand Curve</a:t>
            </a:r>
          </a:p>
        </p:txBody>
      </p:sp>
      <p:grpSp>
        <p:nvGrpSpPr>
          <p:cNvPr id="51202" name="Group 3"/>
          <p:cNvGrpSpPr>
            <a:grpSpLocks/>
          </p:cNvGrpSpPr>
          <p:nvPr/>
        </p:nvGrpSpPr>
        <p:grpSpPr bwMode="auto">
          <a:xfrm>
            <a:off x="38100" y="1573213"/>
            <a:ext cx="6235700" cy="4527550"/>
            <a:chOff x="987" y="1018"/>
            <a:chExt cx="3928" cy="2852"/>
          </a:xfrm>
        </p:grpSpPr>
        <p:grpSp>
          <p:nvGrpSpPr>
            <p:cNvPr id="51221" name="Group 4"/>
            <p:cNvGrpSpPr>
              <a:grpSpLocks/>
            </p:cNvGrpSpPr>
            <p:nvPr/>
          </p:nvGrpSpPr>
          <p:grpSpPr bwMode="auto">
            <a:xfrm>
              <a:off x="1852" y="1119"/>
              <a:ext cx="2978" cy="2280"/>
              <a:chOff x="2602" y="1083"/>
              <a:chExt cx="3055" cy="2115"/>
            </a:xfrm>
          </p:grpSpPr>
          <p:sp>
            <p:nvSpPr>
              <p:cNvPr id="51224" name="Line 5"/>
              <p:cNvSpPr>
                <a:spLocks noChangeShapeType="1"/>
              </p:cNvSpPr>
              <p:nvPr/>
            </p:nvSpPr>
            <p:spPr bwMode="auto">
              <a:xfrm>
                <a:off x="2603" y="1083"/>
                <a:ext cx="0" cy="2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25" name="Line 6"/>
              <p:cNvSpPr>
                <a:spLocks noChangeShapeType="1"/>
              </p:cNvSpPr>
              <p:nvPr/>
            </p:nvSpPr>
            <p:spPr bwMode="auto">
              <a:xfrm>
                <a:off x="2602" y="3197"/>
                <a:ext cx="30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1222" name="Text Box 7"/>
            <p:cNvSpPr txBox="1">
              <a:spLocks noChangeArrowheads="1"/>
            </p:cNvSpPr>
            <p:nvPr/>
          </p:nvSpPr>
          <p:spPr bwMode="auto">
            <a:xfrm>
              <a:off x="987" y="1018"/>
              <a:ext cx="86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200">
                  <a:ea typeface="Arial" charset="0"/>
                  <a:cs typeface="Arial" charset="0"/>
                </a:rPr>
                <a:t>Interest</a:t>
              </a:r>
              <a:br>
                <a:rPr lang="en-US" sz="2200">
                  <a:ea typeface="Arial" charset="0"/>
                  <a:cs typeface="Arial" charset="0"/>
                </a:rPr>
              </a:br>
              <a:r>
                <a:rPr lang="en-US" sz="2200">
                  <a:ea typeface="Arial" charset="0"/>
                  <a:cs typeface="Arial" charset="0"/>
                </a:rPr>
                <a:t>Rate</a:t>
              </a:r>
            </a:p>
          </p:txBody>
        </p:sp>
        <p:sp>
          <p:nvSpPr>
            <p:cNvPr id="51223" name="Text Box 8"/>
            <p:cNvSpPr txBox="1">
              <a:spLocks noChangeArrowheads="1"/>
            </p:cNvSpPr>
            <p:nvPr/>
          </p:nvSpPr>
          <p:spPr bwMode="auto">
            <a:xfrm>
              <a:off x="3255" y="3390"/>
              <a:ext cx="16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200">
                  <a:ea typeface="Arial" charset="0"/>
                  <a:cs typeface="Arial" charset="0"/>
                </a:rPr>
                <a:t>Loanable Funds ($billions)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808163" y="2192338"/>
            <a:ext cx="3981450" cy="2765425"/>
            <a:chOff x="1139" y="1381"/>
            <a:chExt cx="2508" cy="1742"/>
          </a:xfrm>
        </p:grpSpPr>
        <p:sp>
          <p:nvSpPr>
            <p:cNvPr id="51219" name="Line 10"/>
            <p:cNvSpPr>
              <a:spLocks noChangeShapeType="1"/>
            </p:cNvSpPr>
            <p:nvPr/>
          </p:nvSpPr>
          <p:spPr bwMode="auto">
            <a:xfrm>
              <a:off x="1139" y="1381"/>
              <a:ext cx="1701" cy="1545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20" name="Text Box 11"/>
            <p:cNvSpPr txBox="1">
              <a:spLocks noChangeArrowheads="1"/>
            </p:cNvSpPr>
            <p:nvPr/>
          </p:nvSpPr>
          <p:spPr bwMode="auto">
            <a:xfrm>
              <a:off x="2788" y="2854"/>
              <a:ext cx="85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ea typeface="Arial" charset="0"/>
                  <a:cs typeface="Arial" charset="0"/>
                </a:rPr>
                <a:t>Demand</a:t>
              </a:r>
            </a:p>
          </p:txBody>
        </p:sp>
      </p:grpSp>
      <p:sp>
        <p:nvSpPr>
          <p:cNvPr id="97292" name="Line 12"/>
          <p:cNvSpPr>
            <a:spLocks noChangeShapeType="1"/>
          </p:cNvSpPr>
          <p:nvPr/>
        </p:nvSpPr>
        <p:spPr bwMode="auto">
          <a:xfrm flipV="1">
            <a:off x="1509713" y="2709863"/>
            <a:ext cx="15875" cy="1162050"/>
          </a:xfrm>
          <a:prstGeom prst="line">
            <a:avLst/>
          </a:prstGeom>
          <a:noFill/>
          <a:ln w="31750">
            <a:solidFill>
              <a:srgbClr val="0099CC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flipV="1">
            <a:off x="2409825" y="5232400"/>
            <a:ext cx="1260475" cy="0"/>
          </a:xfrm>
          <a:prstGeom prst="line">
            <a:avLst/>
          </a:prstGeom>
          <a:noFill/>
          <a:ln w="31750">
            <a:solidFill>
              <a:srgbClr val="0099CC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4629150" y="1250950"/>
            <a:ext cx="3571875" cy="259715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600" dirty="0" smtClean="0">
                <a:ea typeface="+mn-ea"/>
                <a:cs typeface="Arial" charset="0"/>
              </a:rPr>
              <a:t>A fall in the interest rate reduces the cost of borrowing, which increases the quantity of loanable funds demanded.</a:t>
            </a: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782638" y="2487613"/>
            <a:ext cx="1952625" cy="3308350"/>
            <a:chOff x="493" y="1567"/>
            <a:chExt cx="1230" cy="2084"/>
          </a:xfrm>
        </p:grpSpPr>
        <p:grpSp>
          <p:nvGrpSpPr>
            <p:cNvPr id="51214" name="Group 16"/>
            <p:cNvGrpSpPr>
              <a:grpSpLocks/>
            </p:cNvGrpSpPr>
            <p:nvPr/>
          </p:nvGrpSpPr>
          <p:grpSpPr bwMode="auto">
            <a:xfrm>
              <a:off x="888" y="1706"/>
              <a:ext cx="613" cy="1653"/>
              <a:chOff x="357" y="2450"/>
              <a:chExt cx="795" cy="646"/>
            </a:xfrm>
          </p:grpSpPr>
          <p:sp>
            <p:nvSpPr>
              <p:cNvPr id="51217" name="Line 17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18" name="Line 18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1215" name="Text Box 19"/>
            <p:cNvSpPr txBox="1">
              <a:spLocks noChangeArrowheads="1"/>
            </p:cNvSpPr>
            <p:nvPr/>
          </p:nvSpPr>
          <p:spPr bwMode="auto">
            <a:xfrm>
              <a:off x="1335" y="3353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50</a:t>
              </a:r>
            </a:p>
          </p:txBody>
        </p:sp>
        <p:sp>
          <p:nvSpPr>
            <p:cNvPr id="51216" name="Text Box 20"/>
            <p:cNvSpPr txBox="1">
              <a:spLocks noChangeArrowheads="1"/>
            </p:cNvSpPr>
            <p:nvPr/>
          </p:nvSpPr>
          <p:spPr bwMode="auto">
            <a:xfrm>
              <a:off x="493" y="1567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7%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773113" y="3659188"/>
            <a:ext cx="3194050" cy="2146300"/>
            <a:chOff x="487" y="2305"/>
            <a:chExt cx="2012" cy="1352"/>
          </a:xfrm>
        </p:grpSpPr>
        <p:grpSp>
          <p:nvGrpSpPr>
            <p:cNvPr id="51209" name="Group 22"/>
            <p:cNvGrpSpPr>
              <a:grpSpLocks/>
            </p:cNvGrpSpPr>
            <p:nvPr/>
          </p:nvGrpSpPr>
          <p:grpSpPr bwMode="auto">
            <a:xfrm>
              <a:off x="892" y="2451"/>
              <a:ext cx="1418" cy="922"/>
              <a:chOff x="357" y="2450"/>
              <a:chExt cx="795" cy="646"/>
            </a:xfrm>
          </p:grpSpPr>
          <p:sp>
            <p:nvSpPr>
              <p:cNvPr id="51212" name="Line 23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13" name="Line 24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1210" name="Text Box 25"/>
            <p:cNvSpPr txBox="1">
              <a:spLocks noChangeArrowheads="1"/>
            </p:cNvSpPr>
            <p:nvPr/>
          </p:nvSpPr>
          <p:spPr bwMode="auto">
            <a:xfrm>
              <a:off x="487" y="2305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4%</a:t>
              </a:r>
            </a:p>
          </p:txBody>
        </p:sp>
        <p:sp>
          <p:nvSpPr>
            <p:cNvPr id="51211" name="Text Box 26"/>
            <p:cNvSpPr txBox="1">
              <a:spLocks noChangeArrowheads="1"/>
            </p:cNvSpPr>
            <p:nvPr/>
          </p:nvSpPr>
          <p:spPr bwMode="auto">
            <a:xfrm>
              <a:off x="2111" y="3359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80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2" grpId="0" animBg="1"/>
      <p:bldP spid="97293" grpId="0" animBg="1"/>
      <p:bldP spid="9729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Equilibrium</a:t>
            </a:r>
          </a:p>
        </p:txBody>
      </p:sp>
      <p:grpSp>
        <p:nvGrpSpPr>
          <p:cNvPr id="53250" name="Group 3"/>
          <p:cNvGrpSpPr>
            <a:grpSpLocks/>
          </p:cNvGrpSpPr>
          <p:nvPr/>
        </p:nvGrpSpPr>
        <p:grpSpPr bwMode="auto">
          <a:xfrm>
            <a:off x="38100" y="1573213"/>
            <a:ext cx="6515100" cy="4527550"/>
            <a:chOff x="987" y="1018"/>
            <a:chExt cx="4104" cy="2852"/>
          </a:xfrm>
        </p:grpSpPr>
        <p:grpSp>
          <p:nvGrpSpPr>
            <p:cNvPr id="53268" name="Group 4"/>
            <p:cNvGrpSpPr>
              <a:grpSpLocks/>
            </p:cNvGrpSpPr>
            <p:nvPr/>
          </p:nvGrpSpPr>
          <p:grpSpPr bwMode="auto">
            <a:xfrm>
              <a:off x="1852" y="1119"/>
              <a:ext cx="2978" cy="2280"/>
              <a:chOff x="2602" y="1083"/>
              <a:chExt cx="3055" cy="2115"/>
            </a:xfrm>
          </p:grpSpPr>
          <p:sp>
            <p:nvSpPr>
              <p:cNvPr id="53271" name="Line 5"/>
              <p:cNvSpPr>
                <a:spLocks noChangeShapeType="1"/>
              </p:cNvSpPr>
              <p:nvPr/>
            </p:nvSpPr>
            <p:spPr bwMode="auto">
              <a:xfrm>
                <a:off x="2603" y="1083"/>
                <a:ext cx="0" cy="2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72" name="Line 6"/>
              <p:cNvSpPr>
                <a:spLocks noChangeShapeType="1"/>
              </p:cNvSpPr>
              <p:nvPr/>
            </p:nvSpPr>
            <p:spPr bwMode="auto">
              <a:xfrm>
                <a:off x="2602" y="3197"/>
                <a:ext cx="30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3269" name="Text Box 7"/>
            <p:cNvSpPr txBox="1">
              <a:spLocks noChangeArrowheads="1"/>
            </p:cNvSpPr>
            <p:nvPr/>
          </p:nvSpPr>
          <p:spPr bwMode="auto">
            <a:xfrm>
              <a:off x="987" y="1018"/>
              <a:ext cx="86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200">
                  <a:ea typeface="Arial" charset="0"/>
                  <a:cs typeface="Arial" charset="0"/>
                </a:rPr>
                <a:t>Interest</a:t>
              </a:r>
              <a:br>
                <a:rPr lang="en-US" sz="2200">
                  <a:ea typeface="Arial" charset="0"/>
                  <a:cs typeface="Arial" charset="0"/>
                </a:rPr>
              </a:br>
              <a:r>
                <a:rPr lang="en-US" sz="2200">
                  <a:ea typeface="Arial" charset="0"/>
                  <a:cs typeface="Arial" charset="0"/>
                </a:rPr>
                <a:t>Rate</a:t>
              </a:r>
            </a:p>
          </p:txBody>
        </p:sp>
        <p:sp>
          <p:nvSpPr>
            <p:cNvPr id="53270" name="Text Box 8"/>
            <p:cNvSpPr txBox="1">
              <a:spLocks noChangeArrowheads="1"/>
            </p:cNvSpPr>
            <p:nvPr/>
          </p:nvSpPr>
          <p:spPr bwMode="auto">
            <a:xfrm>
              <a:off x="3171" y="339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200" dirty="0" err="1">
                  <a:ea typeface="Arial" charset="0"/>
                  <a:cs typeface="Arial" charset="0"/>
                </a:rPr>
                <a:t>Loanable</a:t>
              </a:r>
              <a:r>
                <a:rPr lang="en-US" sz="2200" dirty="0">
                  <a:ea typeface="Arial" charset="0"/>
                  <a:cs typeface="Arial" charset="0"/>
                </a:rPr>
                <a:t> </a:t>
              </a:r>
              <a:r>
                <a:rPr lang="en-US" sz="2200" dirty="0" smtClean="0">
                  <a:ea typeface="Arial" charset="0"/>
                  <a:cs typeface="Arial" charset="0"/>
                </a:rPr>
                <a:t>Funds (LF) </a:t>
              </a:r>
              <a:r>
                <a:rPr lang="en-US" sz="2200" dirty="0">
                  <a:ea typeface="Arial" charset="0"/>
                  <a:cs typeface="Arial" charset="0"/>
                </a:rPr>
                <a:t>($billions)</a:t>
              </a:r>
            </a:p>
          </p:txBody>
        </p:sp>
      </p:grpSp>
      <p:grpSp>
        <p:nvGrpSpPr>
          <p:cNvPr id="53251" name="Group 9"/>
          <p:cNvGrpSpPr>
            <a:grpSpLocks/>
          </p:cNvGrpSpPr>
          <p:nvPr/>
        </p:nvGrpSpPr>
        <p:grpSpPr bwMode="auto">
          <a:xfrm>
            <a:off x="1808163" y="2192338"/>
            <a:ext cx="3981450" cy="2765425"/>
            <a:chOff x="1139" y="1381"/>
            <a:chExt cx="2508" cy="1742"/>
          </a:xfrm>
        </p:grpSpPr>
        <p:sp>
          <p:nvSpPr>
            <p:cNvPr id="53266" name="Line 10"/>
            <p:cNvSpPr>
              <a:spLocks noChangeShapeType="1"/>
            </p:cNvSpPr>
            <p:nvPr/>
          </p:nvSpPr>
          <p:spPr bwMode="auto">
            <a:xfrm>
              <a:off x="1139" y="1381"/>
              <a:ext cx="1701" cy="1545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7" name="Text Box 11"/>
            <p:cNvSpPr txBox="1">
              <a:spLocks noChangeArrowheads="1"/>
            </p:cNvSpPr>
            <p:nvPr/>
          </p:nvSpPr>
          <p:spPr bwMode="auto">
            <a:xfrm>
              <a:off x="2788" y="2854"/>
              <a:ext cx="85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ea typeface="Arial" charset="0"/>
                  <a:cs typeface="Arial" charset="0"/>
                </a:rPr>
                <a:t>Demand</a:t>
              </a:r>
            </a:p>
          </p:txBody>
        </p:sp>
      </p:grp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5189538" y="1062038"/>
            <a:ext cx="3224212" cy="1344612"/>
          </a:xfrm>
          <a:prstGeom prst="rect">
            <a:avLst/>
          </a:prstGeom>
          <a:solidFill>
            <a:srgbClr val="D5E5F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600" dirty="0" smtClean="0">
                <a:ea typeface="+mn-ea"/>
                <a:cs typeface="Arial" charset="0"/>
              </a:rPr>
              <a:t>The interest rate adjusts to equate supply and demand. </a:t>
            </a:r>
          </a:p>
        </p:txBody>
      </p:sp>
      <p:grpSp>
        <p:nvGrpSpPr>
          <p:cNvPr id="53253" name="Group 13"/>
          <p:cNvGrpSpPr>
            <a:grpSpLocks/>
          </p:cNvGrpSpPr>
          <p:nvPr/>
        </p:nvGrpSpPr>
        <p:grpSpPr bwMode="auto">
          <a:xfrm>
            <a:off x="2244725" y="1916113"/>
            <a:ext cx="2860675" cy="3121025"/>
            <a:chOff x="1414" y="1207"/>
            <a:chExt cx="1802" cy="1966"/>
          </a:xfrm>
        </p:grpSpPr>
        <p:sp>
          <p:nvSpPr>
            <p:cNvPr id="53264" name="Line 14"/>
            <p:cNvSpPr>
              <a:spLocks noChangeShapeType="1"/>
            </p:cNvSpPr>
            <p:nvPr/>
          </p:nvSpPr>
          <p:spPr bwMode="auto">
            <a:xfrm flipV="1">
              <a:off x="1414" y="1390"/>
              <a:ext cx="1088" cy="1783"/>
            </a:xfrm>
            <a:prstGeom prst="line">
              <a:avLst/>
            </a:prstGeom>
            <a:noFill/>
            <a:ln w="28575">
              <a:solidFill>
                <a:srgbClr val="9933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5" name="Text Box 15"/>
            <p:cNvSpPr txBox="1">
              <a:spLocks noChangeArrowheads="1"/>
            </p:cNvSpPr>
            <p:nvPr/>
          </p:nvSpPr>
          <p:spPr bwMode="auto">
            <a:xfrm>
              <a:off x="2485" y="1207"/>
              <a:ext cx="73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ea typeface="Arial" charset="0"/>
                  <a:cs typeface="Arial" charset="0"/>
                </a:rPr>
                <a:t>Supply</a:t>
              </a:r>
            </a:p>
          </p:txBody>
        </p:sp>
      </p:grp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5943600" y="2590800"/>
            <a:ext cx="2867025" cy="2609689"/>
          </a:xfrm>
          <a:prstGeom prst="rect">
            <a:avLst/>
          </a:prstGeom>
          <a:solidFill>
            <a:srgbClr val="FFEC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600" dirty="0" smtClean="0">
                <a:ea typeface="+mn-ea"/>
                <a:cs typeface="Arial" charset="0"/>
              </a:rPr>
              <a:t>The equilibrium quantity of L.F. equals equilibrium investment and equilibrium saving. 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804863" y="3248025"/>
            <a:ext cx="2401887" cy="473075"/>
            <a:chOff x="507" y="2046"/>
            <a:chExt cx="1513" cy="298"/>
          </a:xfrm>
        </p:grpSpPr>
        <p:sp>
          <p:nvSpPr>
            <p:cNvPr id="53262" name="Line 18"/>
            <p:cNvSpPr>
              <a:spLocks noChangeShapeType="1"/>
            </p:cNvSpPr>
            <p:nvPr/>
          </p:nvSpPr>
          <p:spPr bwMode="auto">
            <a:xfrm>
              <a:off x="887" y="2185"/>
              <a:ext cx="11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3" name="Text Box 19"/>
            <p:cNvSpPr txBox="1">
              <a:spLocks noChangeArrowheads="1"/>
            </p:cNvSpPr>
            <p:nvPr/>
          </p:nvSpPr>
          <p:spPr bwMode="auto">
            <a:xfrm>
              <a:off x="507" y="2046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5%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913063" y="3471863"/>
            <a:ext cx="615950" cy="2324100"/>
            <a:chOff x="1835" y="2187"/>
            <a:chExt cx="388" cy="1464"/>
          </a:xfrm>
        </p:grpSpPr>
        <p:sp>
          <p:nvSpPr>
            <p:cNvPr id="53260" name="Line 21"/>
            <p:cNvSpPr>
              <a:spLocks noChangeShapeType="1"/>
            </p:cNvSpPr>
            <p:nvPr/>
          </p:nvSpPr>
          <p:spPr bwMode="auto">
            <a:xfrm>
              <a:off x="2020" y="2187"/>
              <a:ext cx="0" cy="11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1" name="Text Box 22"/>
            <p:cNvSpPr txBox="1">
              <a:spLocks noChangeArrowheads="1"/>
            </p:cNvSpPr>
            <p:nvPr/>
          </p:nvSpPr>
          <p:spPr bwMode="auto">
            <a:xfrm>
              <a:off x="1835" y="3353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60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986088" y="5392738"/>
            <a:ext cx="463550" cy="995362"/>
            <a:chOff x="1890" y="3397"/>
            <a:chExt cx="271" cy="627"/>
          </a:xfrm>
        </p:grpSpPr>
        <p:sp>
          <p:nvSpPr>
            <p:cNvPr id="53258" name="Line 24"/>
            <p:cNvSpPr>
              <a:spLocks noChangeShapeType="1"/>
            </p:cNvSpPr>
            <p:nvPr/>
          </p:nvSpPr>
          <p:spPr bwMode="auto">
            <a:xfrm rot="-5400000">
              <a:off x="1823" y="3821"/>
              <a:ext cx="407" cy="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59" name="Rectangle 25"/>
            <p:cNvSpPr>
              <a:spLocks noChangeArrowheads="1"/>
            </p:cNvSpPr>
            <p:nvPr/>
          </p:nvSpPr>
          <p:spPr bwMode="auto">
            <a:xfrm>
              <a:off x="1890" y="3397"/>
              <a:ext cx="271" cy="218"/>
            </a:xfrm>
            <a:prstGeom prst="rect">
              <a:avLst/>
            </a:prstGeom>
            <a:noFill/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0" grpId="0" animBg="1"/>
      <p:bldP spid="9934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0663"/>
            <a:ext cx="8229600" cy="692150"/>
          </a:xfrm>
        </p:spPr>
        <p:txBody>
          <a:bodyPr/>
          <a:lstStyle/>
          <a:p>
            <a:pPr eaLnBrk="1" hangingPunct="1"/>
            <a:r>
              <a:rPr lang="en-US" smtClean="0"/>
              <a:t>Policy 1:  Saving Incentives</a:t>
            </a:r>
          </a:p>
        </p:txBody>
      </p:sp>
      <p:grpSp>
        <p:nvGrpSpPr>
          <p:cNvPr id="55298" name="Group 3"/>
          <p:cNvGrpSpPr>
            <a:grpSpLocks/>
          </p:cNvGrpSpPr>
          <p:nvPr/>
        </p:nvGrpSpPr>
        <p:grpSpPr bwMode="auto">
          <a:xfrm>
            <a:off x="1411288" y="1733550"/>
            <a:ext cx="5310187" cy="3619500"/>
            <a:chOff x="2602" y="1083"/>
            <a:chExt cx="3055" cy="2115"/>
          </a:xfrm>
        </p:grpSpPr>
        <p:sp>
          <p:nvSpPr>
            <p:cNvPr id="55325" name="Line 4"/>
            <p:cNvSpPr>
              <a:spLocks noChangeShapeType="1"/>
            </p:cNvSpPr>
            <p:nvPr/>
          </p:nvSpPr>
          <p:spPr bwMode="auto">
            <a:xfrm>
              <a:off x="2603" y="1083"/>
              <a:ext cx="0" cy="2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26" name="Line 5"/>
            <p:cNvSpPr>
              <a:spLocks noChangeShapeType="1"/>
            </p:cNvSpPr>
            <p:nvPr/>
          </p:nvSpPr>
          <p:spPr bwMode="auto">
            <a:xfrm>
              <a:off x="2602" y="3197"/>
              <a:ext cx="30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299" name="Text Box 6"/>
          <p:cNvSpPr txBox="1">
            <a:spLocks noChangeArrowheads="1"/>
          </p:cNvSpPr>
          <p:nvPr/>
        </p:nvSpPr>
        <p:spPr bwMode="auto">
          <a:xfrm>
            <a:off x="38100" y="1573213"/>
            <a:ext cx="1377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>
                <a:ea typeface="Arial" charset="0"/>
                <a:cs typeface="Arial" charset="0"/>
              </a:rPr>
              <a:t>Interest</a:t>
            </a:r>
            <a:br>
              <a:rPr lang="en-US" sz="2200">
                <a:ea typeface="Arial" charset="0"/>
                <a:cs typeface="Arial" charset="0"/>
              </a:rPr>
            </a:br>
            <a:r>
              <a:rPr lang="en-US" sz="2200">
                <a:ea typeface="Arial" charset="0"/>
                <a:cs typeface="Arial" charset="0"/>
              </a:rPr>
              <a:t>Rate</a:t>
            </a:r>
          </a:p>
        </p:txBody>
      </p:sp>
      <p:sp>
        <p:nvSpPr>
          <p:cNvPr id="55300" name="Text Box 7"/>
          <p:cNvSpPr txBox="1">
            <a:spLocks noChangeArrowheads="1"/>
          </p:cNvSpPr>
          <p:nvPr/>
        </p:nvSpPr>
        <p:spPr bwMode="auto">
          <a:xfrm>
            <a:off x="4557713" y="5338763"/>
            <a:ext cx="23987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>
                <a:ea typeface="Arial" charset="0"/>
                <a:cs typeface="Arial" charset="0"/>
              </a:rPr>
              <a:t>Loanable Funds ($billions)</a:t>
            </a:r>
          </a:p>
        </p:txBody>
      </p:sp>
      <p:sp>
        <p:nvSpPr>
          <p:cNvPr id="55301" name="Line 8"/>
          <p:cNvSpPr>
            <a:spLocks noChangeShapeType="1"/>
          </p:cNvSpPr>
          <p:nvPr/>
        </p:nvSpPr>
        <p:spPr bwMode="auto">
          <a:xfrm>
            <a:off x="1808163" y="2192338"/>
            <a:ext cx="2700337" cy="2452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2" name="Text Box 9"/>
          <p:cNvSpPr txBox="1">
            <a:spLocks noChangeArrowheads="1"/>
          </p:cNvSpPr>
          <p:nvPr/>
        </p:nvSpPr>
        <p:spPr bwMode="auto">
          <a:xfrm>
            <a:off x="4425950" y="4530725"/>
            <a:ext cx="56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charset="0"/>
                <a:cs typeface="Arial" charset="0"/>
              </a:rPr>
              <a:t>D</a:t>
            </a:r>
            <a:r>
              <a:rPr lang="en-US" baseline="-250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5481638" y="1109663"/>
            <a:ext cx="2909887" cy="134461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600" dirty="0" smtClean="0">
                <a:ea typeface="+mn-ea"/>
                <a:cs typeface="Arial" charset="0"/>
              </a:rPr>
              <a:t>Tax incentives for saving increase the supply of L.F.</a:t>
            </a:r>
          </a:p>
        </p:txBody>
      </p:sp>
      <p:sp>
        <p:nvSpPr>
          <p:cNvPr id="55304" name="Line 11"/>
          <p:cNvSpPr>
            <a:spLocks noChangeShapeType="1"/>
          </p:cNvSpPr>
          <p:nvPr/>
        </p:nvSpPr>
        <p:spPr bwMode="auto">
          <a:xfrm flipV="1">
            <a:off x="2244725" y="2206625"/>
            <a:ext cx="1727200" cy="2830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5" name="Text Box 12"/>
          <p:cNvSpPr txBox="1">
            <a:spLocks noChangeArrowheads="1"/>
          </p:cNvSpPr>
          <p:nvPr/>
        </p:nvSpPr>
        <p:spPr bwMode="auto">
          <a:xfrm>
            <a:off x="3802063" y="1836738"/>
            <a:ext cx="54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charset="0"/>
                <a:cs typeface="Arial" charset="0"/>
              </a:rPr>
              <a:t>S</a:t>
            </a:r>
            <a:r>
              <a:rPr lang="en-US" baseline="-25000">
                <a:ea typeface="Arial" charset="0"/>
                <a:cs typeface="Arial" charset="0"/>
              </a:rPr>
              <a:t>1</a:t>
            </a:r>
          </a:p>
        </p:txBody>
      </p:sp>
      <p:grpSp>
        <p:nvGrpSpPr>
          <p:cNvPr id="55306" name="Group 13"/>
          <p:cNvGrpSpPr>
            <a:grpSpLocks/>
          </p:cNvGrpSpPr>
          <p:nvPr/>
        </p:nvGrpSpPr>
        <p:grpSpPr bwMode="auto">
          <a:xfrm>
            <a:off x="1408113" y="3468688"/>
            <a:ext cx="1798637" cy="1897062"/>
            <a:chOff x="357" y="2450"/>
            <a:chExt cx="795" cy="646"/>
          </a:xfrm>
        </p:grpSpPr>
        <p:sp>
          <p:nvSpPr>
            <p:cNvPr id="55323" name="Line 14"/>
            <p:cNvSpPr>
              <a:spLocks noChangeShapeType="1"/>
            </p:cNvSpPr>
            <p:nvPr/>
          </p:nvSpPr>
          <p:spPr bwMode="auto">
            <a:xfrm>
              <a:off x="357" y="2450"/>
              <a:ext cx="7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24" name="Line 15"/>
            <p:cNvSpPr>
              <a:spLocks noChangeShapeType="1"/>
            </p:cNvSpPr>
            <p:nvPr/>
          </p:nvSpPr>
          <p:spPr bwMode="auto">
            <a:xfrm>
              <a:off x="1152" y="2451"/>
              <a:ext cx="0" cy="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307" name="Text Box 16"/>
          <p:cNvSpPr txBox="1">
            <a:spLocks noChangeArrowheads="1"/>
          </p:cNvSpPr>
          <p:nvPr/>
        </p:nvSpPr>
        <p:spPr bwMode="auto">
          <a:xfrm>
            <a:off x="804863" y="3248025"/>
            <a:ext cx="6159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5%</a:t>
            </a:r>
          </a:p>
        </p:txBody>
      </p:sp>
      <p:sp>
        <p:nvSpPr>
          <p:cNvPr id="55308" name="Text Box 17"/>
          <p:cNvSpPr txBox="1">
            <a:spLocks noChangeArrowheads="1"/>
          </p:cNvSpPr>
          <p:nvPr/>
        </p:nvSpPr>
        <p:spPr bwMode="auto">
          <a:xfrm>
            <a:off x="2913063" y="5322888"/>
            <a:ext cx="6159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60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889250" y="1973263"/>
            <a:ext cx="2103438" cy="3200400"/>
            <a:chOff x="1820" y="1243"/>
            <a:chExt cx="1325" cy="2016"/>
          </a:xfrm>
        </p:grpSpPr>
        <p:sp>
          <p:nvSpPr>
            <p:cNvPr id="55321" name="Line 19"/>
            <p:cNvSpPr>
              <a:spLocks noChangeShapeType="1"/>
            </p:cNvSpPr>
            <p:nvPr/>
          </p:nvSpPr>
          <p:spPr bwMode="auto">
            <a:xfrm flipV="1">
              <a:off x="1820" y="1476"/>
              <a:ext cx="1088" cy="178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22" name="Text Box 20"/>
            <p:cNvSpPr txBox="1">
              <a:spLocks noChangeArrowheads="1"/>
            </p:cNvSpPr>
            <p:nvPr/>
          </p:nvSpPr>
          <p:spPr bwMode="auto">
            <a:xfrm>
              <a:off x="2801" y="1243"/>
              <a:ext cx="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S</a:t>
              </a:r>
              <a:r>
                <a:rPr lang="en-US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101397" name="Text Box 21"/>
          <p:cNvSpPr txBox="1">
            <a:spLocks noChangeArrowheads="1"/>
          </p:cNvSpPr>
          <p:nvPr/>
        </p:nvSpPr>
        <p:spPr bwMode="auto">
          <a:xfrm>
            <a:off x="5319713" y="2667000"/>
            <a:ext cx="3287712" cy="2109788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600" dirty="0" smtClean="0">
                <a:ea typeface="+mn-ea"/>
                <a:cs typeface="Arial" charset="0"/>
              </a:rPr>
              <a:t>…which reduces the equilibrium interest rate </a:t>
            </a:r>
            <a:r>
              <a:rPr lang="en-US" sz="2600" dirty="0" smtClean="0">
                <a:ea typeface="Arial" charset="0"/>
                <a:cs typeface="Arial" charset="0"/>
              </a:rPr>
              <a:t>and increases the equilibrium quantity of L.F.</a:t>
            </a:r>
          </a:p>
          <a:p>
            <a:pPr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en-US" sz="2600" dirty="0" smtClean="0">
              <a:ea typeface="+mn-ea"/>
              <a:cs typeface="Arial" charset="0"/>
            </a:endParaRPr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>
            <a:off x="3792538" y="2578100"/>
            <a:ext cx="646112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98513" y="3465513"/>
            <a:ext cx="2871787" cy="677862"/>
            <a:chOff x="503" y="2183"/>
            <a:chExt cx="1809" cy="427"/>
          </a:xfrm>
        </p:grpSpPr>
        <p:sp>
          <p:nvSpPr>
            <p:cNvPr id="55318" name="Text Box 25"/>
            <p:cNvSpPr txBox="1">
              <a:spLocks noChangeArrowheads="1"/>
            </p:cNvSpPr>
            <p:nvPr/>
          </p:nvSpPr>
          <p:spPr bwMode="auto">
            <a:xfrm>
              <a:off x="503" y="2312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4%</a:t>
              </a:r>
            </a:p>
          </p:txBody>
        </p:sp>
        <p:sp>
          <p:nvSpPr>
            <p:cNvPr id="55319" name="Line 26"/>
            <p:cNvSpPr>
              <a:spLocks noChangeShapeType="1"/>
            </p:cNvSpPr>
            <p:nvPr/>
          </p:nvSpPr>
          <p:spPr bwMode="auto">
            <a:xfrm rot="5400000">
              <a:off x="863" y="2317"/>
              <a:ext cx="267" cy="0"/>
            </a:xfrm>
            <a:prstGeom prst="line">
              <a:avLst/>
            </a:prstGeom>
            <a:noFill/>
            <a:ln w="50800">
              <a:solidFill>
                <a:srgbClr val="000080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20" name="Line 27"/>
            <p:cNvSpPr>
              <a:spLocks noChangeShapeType="1"/>
            </p:cNvSpPr>
            <p:nvPr/>
          </p:nvSpPr>
          <p:spPr bwMode="auto">
            <a:xfrm>
              <a:off x="894" y="2451"/>
              <a:ext cx="14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208338" y="3892550"/>
            <a:ext cx="774700" cy="1912938"/>
            <a:chOff x="2021" y="2452"/>
            <a:chExt cx="488" cy="1205"/>
          </a:xfrm>
        </p:grpSpPr>
        <p:sp>
          <p:nvSpPr>
            <p:cNvPr id="55315" name="Line 29"/>
            <p:cNvSpPr>
              <a:spLocks noChangeShapeType="1"/>
            </p:cNvSpPr>
            <p:nvPr/>
          </p:nvSpPr>
          <p:spPr bwMode="auto">
            <a:xfrm>
              <a:off x="2312" y="2452"/>
              <a:ext cx="0" cy="9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6" name="Text Box 30"/>
            <p:cNvSpPr txBox="1">
              <a:spLocks noChangeArrowheads="1"/>
            </p:cNvSpPr>
            <p:nvPr/>
          </p:nvSpPr>
          <p:spPr bwMode="auto">
            <a:xfrm>
              <a:off x="2121" y="3359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70</a:t>
              </a:r>
            </a:p>
          </p:txBody>
        </p:sp>
        <p:sp>
          <p:nvSpPr>
            <p:cNvPr id="55317" name="Line 31"/>
            <p:cNvSpPr>
              <a:spLocks noChangeShapeType="1"/>
            </p:cNvSpPr>
            <p:nvPr/>
          </p:nvSpPr>
          <p:spPr bwMode="auto">
            <a:xfrm>
              <a:off x="2021" y="3274"/>
              <a:ext cx="291" cy="0"/>
            </a:xfrm>
            <a:prstGeom prst="line">
              <a:avLst/>
            </a:prstGeom>
            <a:noFill/>
            <a:ln w="50800">
              <a:solidFill>
                <a:srgbClr val="000080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 animBg="1"/>
      <p:bldP spid="101397" grpId="0" animBg="1"/>
      <p:bldP spid="10139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0663"/>
            <a:ext cx="8229600" cy="692150"/>
          </a:xfrm>
        </p:spPr>
        <p:txBody>
          <a:bodyPr/>
          <a:lstStyle/>
          <a:p>
            <a:pPr eaLnBrk="1" hangingPunct="1"/>
            <a:r>
              <a:rPr lang="en-US" smtClean="0"/>
              <a:t>Policy 2:  Investment Incentives</a:t>
            </a:r>
          </a:p>
        </p:txBody>
      </p:sp>
      <p:grpSp>
        <p:nvGrpSpPr>
          <p:cNvPr id="57346" name="Group 3"/>
          <p:cNvGrpSpPr>
            <a:grpSpLocks/>
          </p:cNvGrpSpPr>
          <p:nvPr/>
        </p:nvGrpSpPr>
        <p:grpSpPr bwMode="auto">
          <a:xfrm>
            <a:off x="1411288" y="1733550"/>
            <a:ext cx="5310187" cy="3619500"/>
            <a:chOff x="2602" y="1083"/>
            <a:chExt cx="3055" cy="2115"/>
          </a:xfrm>
        </p:grpSpPr>
        <p:sp>
          <p:nvSpPr>
            <p:cNvPr id="57373" name="Line 4"/>
            <p:cNvSpPr>
              <a:spLocks noChangeShapeType="1"/>
            </p:cNvSpPr>
            <p:nvPr/>
          </p:nvSpPr>
          <p:spPr bwMode="auto">
            <a:xfrm>
              <a:off x="2603" y="1083"/>
              <a:ext cx="0" cy="2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4" name="Line 5"/>
            <p:cNvSpPr>
              <a:spLocks noChangeShapeType="1"/>
            </p:cNvSpPr>
            <p:nvPr/>
          </p:nvSpPr>
          <p:spPr bwMode="auto">
            <a:xfrm>
              <a:off x="2602" y="3197"/>
              <a:ext cx="30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347" name="Text Box 6"/>
          <p:cNvSpPr txBox="1">
            <a:spLocks noChangeArrowheads="1"/>
          </p:cNvSpPr>
          <p:nvPr/>
        </p:nvSpPr>
        <p:spPr bwMode="auto">
          <a:xfrm>
            <a:off x="38100" y="1573213"/>
            <a:ext cx="1377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>
                <a:ea typeface="Arial" charset="0"/>
                <a:cs typeface="Arial" charset="0"/>
              </a:rPr>
              <a:t>Interest</a:t>
            </a:r>
            <a:br>
              <a:rPr lang="en-US" sz="2200">
                <a:ea typeface="Arial" charset="0"/>
                <a:cs typeface="Arial" charset="0"/>
              </a:rPr>
            </a:br>
            <a:r>
              <a:rPr lang="en-US" sz="2200">
                <a:ea typeface="Arial" charset="0"/>
                <a:cs typeface="Arial" charset="0"/>
              </a:rPr>
              <a:t>Rate</a:t>
            </a:r>
          </a:p>
        </p:txBody>
      </p:sp>
      <p:sp>
        <p:nvSpPr>
          <p:cNvPr id="57348" name="Text Box 7"/>
          <p:cNvSpPr txBox="1">
            <a:spLocks noChangeArrowheads="1"/>
          </p:cNvSpPr>
          <p:nvPr/>
        </p:nvSpPr>
        <p:spPr bwMode="auto">
          <a:xfrm>
            <a:off x="4557713" y="5338763"/>
            <a:ext cx="23987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>
                <a:ea typeface="Arial" charset="0"/>
                <a:cs typeface="Arial" charset="0"/>
              </a:rPr>
              <a:t>Loanable Funds ($billions)</a:t>
            </a:r>
          </a:p>
        </p:txBody>
      </p:sp>
      <p:sp>
        <p:nvSpPr>
          <p:cNvPr id="57349" name="Line 8"/>
          <p:cNvSpPr>
            <a:spLocks noChangeShapeType="1"/>
          </p:cNvSpPr>
          <p:nvPr/>
        </p:nvSpPr>
        <p:spPr bwMode="auto">
          <a:xfrm>
            <a:off x="1808163" y="2192338"/>
            <a:ext cx="2700337" cy="2452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0" name="Text Box 9"/>
          <p:cNvSpPr txBox="1">
            <a:spLocks noChangeArrowheads="1"/>
          </p:cNvSpPr>
          <p:nvPr/>
        </p:nvSpPr>
        <p:spPr bwMode="auto">
          <a:xfrm>
            <a:off x="4378325" y="4562475"/>
            <a:ext cx="56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charset="0"/>
                <a:cs typeface="Arial" charset="0"/>
              </a:rPr>
              <a:t>D</a:t>
            </a:r>
            <a:r>
              <a:rPr lang="en-US" baseline="-250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5481638" y="1109663"/>
            <a:ext cx="3130550" cy="134461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600" dirty="0" smtClean="0">
                <a:ea typeface="+mn-ea"/>
                <a:cs typeface="Arial" charset="0"/>
              </a:rPr>
              <a:t>An investment tax credit increases the demand for L.F.</a:t>
            </a:r>
          </a:p>
        </p:txBody>
      </p:sp>
      <p:sp>
        <p:nvSpPr>
          <p:cNvPr id="57352" name="Line 11"/>
          <p:cNvSpPr>
            <a:spLocks noChangeShapeType="1"/>
          </p:cNvSpPr>
          <p:nvPr/>
        </p:nvSpPr>
        <p:spPr bwMode="auto">
          <a:xfrm flipV="1">
            <a:off x="2244725" y="2206625"/>
            <a:ext cx="1727200" cy="2830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3" name="Text Box 12"/>
          <p:cNvSpPr txBox="1">
            <a:spLocks noChangeArrowheads="1"/>
          </p:cNvSpPr>
          <p:nvPr/>
        </p:nvSpPr>
        <p:spPr bwMode="auto">
          <a:xfrm>
            <a:off x="3802063" y="1836738"/>
            <a:ext cx="54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charset="0"/>
                <a:cs typeface="Arial" charset="0"/>
              </a:rPr>
              <a:t>S</a:t>
            </a:r>
            <a:r>
              <a:rPr lang="en-US" baseline="-25000">
                <a:ea typeface="Arial" charset="0"/>
                <a:cs typeface="Arial" charset="0"/>
              </a:rPr>
              <a:t>1</a:t>
            </a:r>
          </a:p>
        </p:txBody>
      </p:sp>
      <p:grpSp>
        <p:nvGrpSpPr>
          <p:cNvPr id="57354" name="Group 13"/>
          <p:cNvGrpSpPr>
            <a:grpSpLocks/>
          </p:cNvGrpSpPr>
          <p:nvPr/>
        </p:nvGrpSpPr>
        <p:grpSpPr bwMode="auto">
          <a:xfrm>
            <a:off x="1408113" y="3468688"/>
            <a:ext cx="1798637" cy="1897062"/>
            <a:chOff x="357" y="2450"/>
            <a:chExt cx="795" cy="646"/>
          </a:xfrm>
        </p:grpSpPr>
        <p:sp>
          <p:nvSpPr>
            <p:cNvPr id="57371" name="Line 14"/>
            <p:cNvSpPr>
              <a:spLocks noChangeShapeType="1"/>
            </p:cNvSpPr>
            <p:nvPr/>
          </p:nvSpPr>
          <p:spPr bwMode="auto">
            <a:xfrm>
              <a:off x="357" y="2450"/>
              <a:ext cx="7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2" name="Line 15"/>
            <p:cNvSpPr>
              <a:spLocks noChangeShapeType="1"/>
            </p:cNvSpPr>
            <p:nvPr/>
          </p:nvSpPr>
          <p:spPr bwMode="auto">
            <a:xfrm>
              <a:off x="1152" y="2451"/>
              <a:ext cx="0" cy="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355" name="Text Box 16"/>
          <p:cNvSpPr txBox="1">
            <a:spLocks noChangeArrowheads="1"/>
          </p:cNvSpPr>
          <p:nvPr/>
        </p:nvSpPr>
        <p:spPr bwMode="auto">
          <a:xfrm>
            <a:off x="804863" y="3248025"/>
            <a:ext cx="6159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5%</a:t>
            </a:r>
          </a:p>
        </p:txBody>
      </p:sp>
      <p:sp>
        <p:nvSpPr>
          <p:cNvPr id="57356" name="Text Box 17"/>
          <p:cNvSpPr txBox="1">
            <a:spLocks noChangeArrowheads="1"/>
          </p:cNvSpPr>
          <p:nvPr/>
        </p:nvSpPr>
        <p:spPr bwMode="auto">
          <a:xfrm>
            <a:off x="2913063" y="5322888"/>
            <a:ext cx="6159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60</a:t>
            </a:r>
          </a:p>
        </p:txBody>
      </p:sp>
      <p:sp>
        <p:nvSpPr>
          <p:cNvPr id="103442" name="Text Box 18"/>
          <p:cNvSpPr txBox="1">
            <a:spLocks noChangeArrowheads="1"/>
          </p:cNvSpPr>
          <p:nvPr/>
        </p:nvSpPr>
        <p:spPr bwMode="auto">
          <a:xfrm>
            <a:off x="5540375" y="2776538"/>
            <a:ext cx="3224213" cy="2405062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600" dirty="0" smtClean="0">
                <a:ea typeface="+mn-ea"/>
                <a:cs typeface="Arial" charset="0"/>
              </a:rPr>
              <a:t>…which raises the equilibrium interest rate </a:t>
            </a:r>
            <a:r>
              <a:rPr lang="en-US" sz="2600" dirty="0" smtClean="0">
                <a:ea typeface="Arial" charset="0"/>
                <a:cs typeface="Arial" charset="0"/>
              </a:rPr>
              <a:t>and increases the equilibrium quantity of L.F.</a:t>
            </a:r>
          </a:p>
          <a:p>
            <a:pPr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en-US" sz="2600" dirty="0" smtClean="0">
              <a:ea typeface="+mn-ea"/>
              <a:cs typeface="Arial" charset="0"/>
            </a:endParaRPr>
          </a:p>
        </p:txBody>
      </p:sp>
      <p:sp>
        <p:nvSpPr>
          <p:cNvPr id="103444" name="Line 20"/>
          <p:cNvSpPr>
            <a:spLocks noChangeShapeType="1"/>
          </p:cNvSpPr>
          <p:nvPr/>
        </p:nvSpPr>
        <p:spPr bwMode="auto">
          <a:xfrm>
            <a:off x="3786188" y="3910013"/>
            <a:ext cx="960437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814388" y="2582863"/>
            <a:ext cx="2800350" cy="866775"/>
            <a:chOff x="513" y="1627"/>
            <a:chExt cx="1764" cy="546"/>
          </a:xfrm>
        </p:grpSpPr>
        <p:sp>
          <p:nvSpPr>
            <p:cNvPr id="57368" name="Text Box 22"/>
            <p:cNvSpPr txBox="1">
              <a:spLocks noChangeArrowheads="1"/>
            </p:cNvSpPr>
            <p:nvPr/>
          </p:nvSpPr>
          <p:spPr bwMode="auto">
            <a:xfrm>
              <a:off x="513" y="1627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6%</a:t>
              </a:r>
            </a:p>
          </p:txBody>
        </p:sp>
        <p:sp>
          <p:nvSpPr>
            <p:cNvPr id="57369" name="Line 23"/>
            <p:cNvSpPr>
              <a:spLocks noChangeShapeType="1"/>
            </p:cNvSpPr>
            <p:nvPr/>
          </p:nvSpPr>
          <p:spPr bwMode="auto">
            <a:xfrm rot="-5400000">
              <a:off x="802" y="1970"/>
              <a:ext cx="404" cy="1"/>
            </a:xfrm>
            <a:prstGeom prst="line">
              <a:avLst/>
            </a:prstGeom>
            <a:noFill/>
            <a:ln w="50800">
              <a:solidFill>
                <a:srgbClr val="000080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0" name="Line 24"/>
            <p:cNvSpPr>
              <a:spLocks noChangeShapeType="1"/>
            </p:cNvSpPr>
            <p:nvPr/>
          </p:nvSpPr>
          <p:spPr bwMode="auto">
            <a:xfrm>
              <a:off x="887" y="1757"/>
              <a:ext cx="13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205163" y="2794000"/>
            <a:ext cx="762000" cy="3003550"/>
            <a:chOff x="2019" y="1760"/>
            <a:chExt cx="480" cy="1892"/>
          </a:xfrm>
        </p:grpSpPr>
        <p:sp>
          <p:nvSpPr>
            <p:cNvPr id="57365" name="Line 26"/>
            <p:cNvSpPr>
              <a:spLocks noChangeShapeType="1"/>
            </p:cNvSpPr>
            <p:nvPr/>
          </p:nvSpPr>
          <p:spPr bwMode="auto">
            <a:xfrm>
              <a:off x="2277" y="1760"/>
              <a:ext cx="0" cy="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6" name="Text Box 27"/>
            <p:cNvSpPr txBox="1">
              <a:spLocks noChangeArrowheads="1"/>
            </p:cNvSpPr>
            <p:nvPr/>
          </p:nvSpPr>
          <p:spPr bwMode="auto">
            <a:xfrm>
              <a:off x="2111" y="3354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70</a:t>
              </a:r>
            </a:p>
          </p:txBody>
        </p:sp>
        <p:sp>
          <p:nvSpPr>
            <p:cNvPr id="57367" name="Line 28"/>
            <p:cNvSpPr>
              <a:spLocks noChangeShapeType="1"/>
            </p:cNvSpPr>
            <p:nvPr/>
          </p:nvSpPr>
          <p:spPr bwMode="auto">
            <a:xfrm>
              <a:off x="2019" y="3259"/>
              <a:ext cx="267" cy="0"/>
            </a:xfrm>
            <a:prstGeom prst="line">
              <a:avLst/>
            </a:prstGeom>
            <a:noFill/>
            <a:ln w="50800">
              <a:solidFill>
                <a:srgbClr val="000080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2389188" y="1677988"/>
            <a:ext cx="3146425" cy="2811462"/>
            <a:chOff x="1505" y="1057"/>
            <a:chExt cx="1982" cy="1771"/>
          </a:xfrm>
        </p:grpSpPr>
        <p:sp>
          <p:nvSpPr>
            <p:cNvPr id="57363" name="Line 30"/>
            <p:cNvSpPr>
              <a:spLocks noChangeShapeType="1"/>
            </p:cNvSpPr>
            <p:nvPr/>
          </p:nvSpPr>
          <p:spPr bwMode="auto">
            <a:xfrm>
              <a:off x="1505" y="1057"/>
              <a:ext cx="1701" cy="15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4" name="Text Box 31"/>
            <p:cNvSpPr txBox="1">
              <a:spLocks noChangeArrowheads="1"/>
            </p:cNvSpPr>
            <p:nvPr/>
          </p:nvSpPr>
          <p:spPr bwMode="auto">
            <a:xfrm>
              <a:off x="3134" y="2540"/>
              <a:ext cx="3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D</a:t>
              </a:r>
              <a:r>
                <a:rPr lang="en-US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4" grpId="0" animBg="1"/>
      <p:bldP spid="103442" grpId="0" animBg="1"/>
      <p:bldP spid="10344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Budget deficits</a:t>
            </a:r>
          </a:p>
        </p:txBody>
      </p:sp>
      <p:sp>
        <p:nvSpPr>
          <p:cNvPr id="5939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Font typeface="Wingdings" charset="2"/>
              <a:buChar char="§"/>
            </a:pPr>
            <a:r>
              <a:rPr lang="en-US">
                <a:latin typeface="Arial" charset="0"/>
                <a:cs typeface="ＭＳ Ｐゴシック" charset="-128"/>
              </a:rPr>
              <a:t>Use the loanable funds model to analyze </a:t>
            </a:r>
            <a:br>
              <a:rPr lang="en-US">
                <a:latin typeface="Arial" charset="0"/>
                <a:cs typeface="ＭＳ Ｐゴシック" charset="-128"/>
              </a:rPr>
            </a:br>
            <a:r>
              <a:rPr lang="en-US">
                <a:latin typeface="Arial" charset="0"/>
                <a:cs typeface="ＭＳ Ｐゴシック" charset="-128"/>
              </a:rPr>
              <a:t>the effects of a government budget deficit:</a:t>
            </a:r>
          </a:p>
          <a:p>
            <a:pPr lvl="1" eaLnBrk="1" hangingPunct="1">
              <a:spcBef>
                <a:spcPts val="600"/>
              </a:spcBef>
              <a:buClr>
                <a:srgbClr val="996633"/>
              </a:buClr>
              <a:buFont typeface="Wingdings" charset="2"/>
              <a:buChar char="§"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Draw the diagram showing the initial equilibrium.</a:t>
            </a:r>
          </a:p>
          <a:p>
            <a:pPr lvl="1" eaLnBrk="1" hangingPunct="1">
              <a:spcBef>
                <a:spcPts val="600"/>
              </a:spcBef>
              <a:buClr>
                <a:srgbClr val="996633"/>
              </a:buClr>
              <a:buFont typeface="Wingdings" charset="2"/>
              <a:buChar char="§"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Determine which curve shifts when the government runs a budget deficit. </a:t>
            </a:r>
          </a:p>
          <a:p>
            <a:pPr lvl="1" eaLnBrk="1" hangingPunct="1">
              <a:spcBef>
                <a:spcPts val="600"/>
              </a:spcBef>
              <a:buClr>
                <a:srgbClr val="996633"/>
              </a:buClr>
              <a:buFont typeface="Wingdings" charset="2"/>
              <a:buChar char="§"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Draw the new curve on your diagram. </a:t>
            </a:r>
          </a:p>
          <a:p>
            <a:pPr lvl="1" eaLnBrk="1" hangingPunct="1">
              <a:spcBef>
                <a:spcPts val="600"/>
              </a:spcBef>
              <a:buClr>
                <a:srgbClr val="996633"/>
              </a:buClr>
              <a:buFont typeface="Wingdings" charset="2"/>
              <a:buChar char="§"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What happens to the equilibrium values of the interest rate and investment?</a:t>
            </a:r>
          </a:p>
        </p:txBody>
      </p:sp>
      <p:sp>
        <p:nvSpPr>
          <p:cNvPr id="59397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867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 Learning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. EMEA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61444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79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 Learning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. EMEA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grpSp>
        <p:nvGrpSpPr>
          <p:cNvPr id="61445" name="Group 9"/>
          <p:cNvGrpSpPr>
            <a:grpSpLocks/>
          </p:cNvGrpSpPr>
          <p:nvPr/>
        </p:nvGrpSpPr>
        <p:grpSpPr bwMode="auto">
          <a:xfrm>
            <a:off x="1689100" y="1989138"/>
            <a:ext cx="5310188" cy="3619500"/>
            <a:chOff x="2602" y="1083"/>
            <a:chExt cx="3055" cy="2115"/>
          </a:xfrm>
        </p:grpSpPr>
        <p:sp>
          <p:nvSpPr>
            <p:cNvPr id="61472" name="Line 10"/>
            <p:cNvSpPr>
              <a:spLocks noChangeShapeType="1"/>
            </p:cNvSpPr>
            <p:nvPr/>
          </p:nvSpPr>
          <p:spPr bwMode="auto">
            <a:xfrm>
              <a:off x="2603" y="1083"/>
              <a:ext cx="0" cy="2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73" name="Line 11"/>
            <p:cNvSpPr>
              <a:spLocks noChangeShapeType="1"/>
            </p:cNvSpPr>
            <p:nvPr/>
          </p:nvSpPr>
          <p:spPr bwMode="auto">
            <a:xfrm>
              <a:off x="2602" y="3197"/>
              <a:ext cx="30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446" name="Text Box 12"/>
          <p:cNvSpPr txBox="1">
            <a:spLocks noChangeArrowheads="1"/>
          </p:cNvSpPr>
          <p:nvPr/>
        </p:nvSpPr>
        <p:spPr bwMode="auto">
          <a:xfrm>
            <a:off x="315913" y="1828800"/>
            <a:ext cx="1377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>
                <a:ea typeface="Arial" charset="0"/>
                <a:cs typeface="Arial" charset="0"/>
              </a:rPr>
              <a:t>Interest</a:t>
            </a:r>
            <a:br>
              <a:rPr lang="en-US" sz="2200">
                <a:ea typeface="Arial" charset="0"/>
                <a:cs typeface="Arial" charset="0"/>
              </a:rPr>
            </a:br>
            <a:r>
              <a:rPr lang="en-US" sz="2200">
                <a:ea typeface="Arial" charset="0"/>
                <a:cs typeface="Arial" charset="0"/>
              </a:rPr>
              <a:t>Rate</a:t>
            </a:r>
          </a:p>
        </p:txBody>
      </p:sp>
      <p:sp>
        <p:nvSpPr>
          <p:cNvPr id="61447" name="Text Box 13"/>
          <p:cNvSpPr txBox="1">
            <a:spLocks noChangeArrowheads="1"/>
          </p:cNvSpPr>
          <p:nvPr/>
        </p:nvSpPr>
        <p:spPr bwMode="auto">
          <a:xfrm>
            <a:off x="4835525" y="5594350"/>
            <a:ext cx="23987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>
                <a:ea typeface="Arial" charset="0"/>
                <a:cs typeface="Arial" charset="0"/>
              </a:rPr>
              <a:t>Loanable Funds ($billions)</a:t>
            </a:r>
          </a:p>
        </p:txBody>
      </p:sp>
      <p:sp>
        <p:nvSpPr>
          <p:cNvPr id="61448" name="Line 14"/>
          <p:cNvSpPr>
            <a:spLocks noChangeShapeType="1"/>
          </p:cNvSpPr>
          <p:nvPr/>
        </p:nvSpPr>
        <p:spPr bwMode="auto">
          <a:xfrm>
            <a:off x="2085975" y="2447925"/>
            <a:ext cx="2700338" cy="2452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9" name="Text Box 15"/>
          <p:cNvSpPr txBox="1">
            <a:spLocks noChangeArrowheads="1"/>
          </p:cNvSpPr>
          <p:nvPr/>
        </p:nvSpPr>
        <p:spPr bwMode="auto">
          <a:xfrm>
            <a:off x="4703763" y="4786313"/>
            <a:ext cx="560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charset="0"/>
                <a:cs typeface="Arial" charset="0"/>
              </a:rPr>
              <a:t>D</a:t>
            </a:r>
            <a:r>
              <a:rPr lang="en-US" baseline="-250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757738" y="1014413"/>
            <a:ext cx="3776662" cy="1292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500" dirty="0">
                <a:latin typeface="+mn-lt"/>
                <a:ea typeface="+mn-ea"/>
                <a:cs typeface="Arial" charset="0"/>
              </a:rPr>
              <a:t>A budget deficit reduces national saving and the supply of L.F.</a:t>
            </a:r>
          </a:p>
        </p:txBody>
      </p:sp>
      <p:sp>
        <p:nvSpPr>
          <p:cNvPr id="61451" name="Line 17"/>
          <p:cNvSpPr>
            <a:spLocks noChangeShapeType="1"/>
          </p:cNvSpPr>
          <p:nvPr/>
        </p:nvSpPr>
        <p:spPr bwMode="auto">
          <a:xfrm flipV="1">
            <a:off x="2522538" y="2462213"/>
            <a:ext cx="1727200" cy="2830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2" name="Text Box 18"/>
          <p:cNvSpPr txBox="1">
            <a:spLocks noChangeArrowheads="1"/>
          </p:cNvSpPr>
          <p:nvPr/>
        </p:nvSpPr>
        <p:spPr bwMode="auto">
          <a:xfrm>
            <a:off x="4079875" y="2092325"/>
            <a:ext cx="54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charset="0"/>
                <a:cs typeface="Arial" charset="0"/>
              </a:rPr>
              <a:t>S</a:t>
            </a:r>
            <a:r>
              <a:rPr lang="en-US" baseline="-25000">
                <a:ea typeface="Arial" charset="0"/>
                <a:cs typeface="Arial" charset="0"/>
              </a:rPr>
              <a:t>1</a:t>
            </a:r>
          </a:p>
        </p:txBody>
      </p:sp>
      <p:grpSp>
        <p:nvGrpSpPr>
          <p:cNvPr id="61453" name="Group 19"/>
          <p:cNvGrpSpPr>
            <a:grpSpLocks/>
          </p:cNvGrpSpPr>
          <p:nvPr/>
        </p:nvGrpSpPr>
        <p:grpSpPr bwMode="auto">
          <a:xfrm>
            <a:off x="1685925" y="3724275"/>
            <a:ext cx="1798638" cy="1897063"/>
            <a:chOff x="357" y="2450"/>
            <a:chExt cx="795" cy="646"/>
          </a:xfrm>
        </p:grpSpPr>
        <p:sp>
          <p:nvSpPr>
            <p:cNvPr id="61470" name="Line 20"/>
            <p:cNvSpPr>
              <a:spLocks noChangeShapeType="1"/>
            </p:cNvSpPr>
            <p:nvPr/>
          </p:nvSpPr>
          <p:spPr bwMode="auto">
            <a:xfrm>
              <a:off x="357" y="2450"/>
              <a:ext cx="7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71" name="Line 21"/>
            <p:cNvSpPr>
              <a:spLocks noChangeShapeType="1"/>
            </p:cNvSpPr>
            <p:nvPr/>
          </p:nvSpPr>
          <p:spPr bwMode="auto">
            <a:xfrm>
              <a:off x="1152" y="2451"/>
              <a:ext cx="0" cy="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454" name="Text Box 22"/>
          <p:cNvSpPr txBox="1">
            <a:spLocks noChangeArrowheads="1"/>
          </p:cNvSpPr>
          <p:nvPr/>
        </p:nvSpPr>
        <p:spPr bwMode="auto">
          <a:xfrm>
            <a:off x="1082675" y="3503613"/>
            <a:ext cx="6159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5%</a:t>
            </a:r>
          </a:p>
        </p:txBody>
      </p:sp>
      <p:sp>
        <p:nvSpPr>
          <p:cNvPr id="61455" name="Text Box 23"/>
          <p:cNvSpPr txBox="1">
            <a:spLocks noChangeArrowheads="1"/>
          </p:cNvSpPr>
          <p:nvPr/>
        </p:nvSpPr>
        <p:spPr bwMode="auto">
          <a:xfrm>
            <a:off x="3190875" y="5578475"/>
            <a:ext cx="6159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60</a:t>
            </a:r>
          </a:p>
        </p:txBody>
      </p:sp>
      <p:grpSp>
        <p:nvGrpSpPr>
          <p:cNvPr id="23" name="Group 24"/>
          <p:cNvGrpSpPr>
            <a:grpSpLocks/>
          </p:cNvGrpSpPr>
          <p:nvPr/>
        </p:nvGrpSpPr>
        <p:grpSpPr bwMode="auto">
          <a:xfrm>
            <a:off x="1944688" y="1768475"/>
            <a:ext cx="2103437" cy="3200400"/>
            <a:chOff x="1050" y="953"/>
            <a:chExt cx="1325" cy="2016"/>
          </a:xfrm>
        </p:grpSpPr>
        <p:sp>
          <p:nvSpPr>
            <p:cNvPr id="61468" name="Line 25"/>
            <p:cNvSpPr>
              <a:spLocks noChangeShapeType="1"/>
            </p:cNvSpPr>
            <p:nvPr/>
          </p:nvSpPr>
          <p:spPr bwMode="auto">
            <a:xfrm flipV="1">
              <a:off x="1050" y="1186"/>
              <a:ext cx="1088" cy="178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9" name="Text Box 26"/>
            <p:cNvSpPr txBox="1">
              <a:spLocks noChangeArrowheads="1"/>
            </p:cNvSpPr>
            <p:nvPr/>
          </p:nvSpPr>
          <p:spPr bwMode="auto">
            <a:xfrm>
              <a:off x="2031" y="953"/>
              <a:ext cx="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S</a:t>
              </a:r>
              <a:r>
                <a:rPr lang="en-US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5313363" y="2514600"/>
            <a:ext cx="3367087" cy="281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500" dirty="0">
                <a:latin typeface="+mn-lt"/>
                <a:ea typeface="+mn-ea"/>
                <a:cs typeface="Arial" charset="0"/>
              </a:rPr>
              <a:t>…which increases the</a:t>
            </a:r>
            <a:r>
              <a:rPr lang="en-US" sz="2500" dirty="0" smtClean="0">
                <a:latin typeface="+mn-lt"/>
                <a:ea typeface="+mn-ea"/>
                <a:cs typeface="Arial" charset="0"/>
              </a:rPr>
              <a:t> equilibrium </a:t>
            </a:r>
            <a:r>
              <a:rPr lang="en-US" sz="2500" dirty="0">
                <a:latin typeface="+mn-lt"/>
                <a:ea typeface="+mn-ea"/>
                <a:cs typeface="Arial" charset="0"/>
              </a:rPr>
              <a:t>interest </a:t>
            </a:r>
            <a:r>
              <a:rPr lang="en-US" sz="2500" dirty="0" smtClean="0">
                <a:latin typeface="+mn-lt"/>
                <a:ea typeface="+mn-ea"/>
                <a:cs typeface="Arial" charset="0"/>
              </a:rPr>
              <a:t>rate </a:t>
            </a:r>
            <a:r>
              <a:rPr lang="en-US" sz="2500" dirty="0" smtClean="0">
                <a:ea typeface="Arial" charset="0"/>
                <a:cs typeface="Arial" charset="0"/>
              </a:rPr>
              <a:t>and decreases the equilibrium quantity of L.F. and investment.</a:t>
            </a:r>
            <a:endParaRPr lang="en-US" sz="2500" dirty="0">
              <a:latin typeface="+mn-lt"/>
              <a:ea typeface="+mn-ea"/>
              <a:cs typeface="Arial" charset="0"/>
            </a:endParaRP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1143000" y="5791200"/>
            <a:ext cx="3238500" cy="509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 dirty="0" smtClean="0">
                <a:ea typeface="Arial" charset="0"/>
                <a:cs typeface="Arial" charset="0"/>
              </a:rPr>
              <a:t>.</a:t>
            </a:r>
            <a:endParaRPr lang="en-US" sz="2600" dirty="0">
              <a:ea typeface="Arial" charset="0"/>
              <a:cs typeface="Arial" charset="0"/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rot="10800000">
            <a:off x="3324225" y="2770188"/>
            <a:ext cx="646113" cy="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9" name="Group 30"/>
          <p:cNvGrpSpPr>
            <a:grpSpLocks/>
          </p:cNvGrpSpPr>
          <p:nvPr/>
        </p:nvGrpSpPr>
        <p:grpSpPr bwMode="auto">
          <a:xfrm>
            <a:off x="1076325" y="3028950"/>
            <a:ext cx="1905000" cy="679450"/>
            <a:chOff x="503" y="1747"/>
            <a:chExt cx="1200" cy="428"/>
          </a:xfrm>
        </p:grpSpPr>
        <p:sp>
          <p:nvSpPr>
            <p:cNvPr id="61465" name="Line 31"/>
            <p:cNvSpPr>
              <a:spLocks noChangeShapeType="1"/>
            </p:cNvSpPr>
            <p:nvPr/>
          </p:nvSpPr>
          <p:spPr bwMode="auto">
            <a:xfrm>
              <a:off x="884" y="1894"/>
              <a:ext cx="8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6" name="Text Box 32"/>
            <p:cNvSpPr txBox="1">
              <a:spLocks noChangeArrowheads="1"/>
            </p:cNvSpPr>
            <p:nvPr/>
          </p:nvSpPr>
          <p:spPr bwMode="auto">
            <a:xfrm>
              <a:off x="503" y="1747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6%</a:t>
              </a:r>
            </a:p>
          </p:txBody>
        </p:sp>
        <p:sp>
          <p:nvSpPr>
            <p:cNvPr id="61467" name="Line 33"/>
            <p:cNvSpPr>
              <a:spLocks noChangeShapeType="1"/>
            </p:cNvSpPr>
            <p:nvPr/>
          </p:nvSpPr>
          <p:spPr bwMode="auto">
            <a:xfrm rot="-5400000">
              <a:off x="863" y="2042"/>
              <a:ext cx="267" cy="0"/>
            </a:xfrm>
            <a:prstGeom prst="line">
              <a:avLst/>
            </a:prstGeom>
            <a:noFill/>
            <a:ln w="50800">
              <a:solidFill>
                <a:srgbClr val="C00000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34"/>
          <p:cNvGrpSpPr>
            <a:grpSpLocks/>
          </p:cNvGrpSpPr>
          <p:nvPr/>
        </p:nvGrpSpPr>
        <p:grpSpPr bwMode="auto">
          <a:xfrm>
            <a:off x="2676525" y="3265488"/>
            <a:ext cx="779463" cy="2795587"/>
            <a:chOff x="1511" y="1896"/>
            <a:chExt cx="491" cy="1761"/>
          </a:xfrm>
        </p:grpSpPr>
        <p:sp>
          <p:nvSpPr>
            <p:cNvPr id="61462" name="Line 35"/>
            <p:cNvSpPr>
              <a:spLocks noChangeShapeType="1"/>
            </p:cNvSpPr>
            <p:nvPr/>
          </p:nvSpPr>
          <p:spPr bwMode="auto">
            <a:xfrm>
              <a:off x="1703" y="1896"/>
              <a:ext cx="0" cy="14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3" name="Text Box 36"/>
            <p:cNvSpPr txBox="1">
              <a:spLocks noChangeArrowheads="1"/>
            </p:cNvSpPr>
            <p:nvPr/>
          </p:nvSpPr>
          <p:spPr bwMode="auto">
            <a:xfrm>
              <a:off x="1511" y="3359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50</a:t>
              </a:r>
            </a:p>
          </p:txBody>
        </p:sp>
        <p:sp>
          <p:nvSpPr>
            <p:cNvPr id="61464" name="Line 37"/>
            <p:cNvSpPr>
              <a:spLocks noChangeShapeType="1"/>
            </p:cNvSpPr>
            <p:nvPr/>
          </p:nvSpPr>
          <p:spPr bwMode="auto">
            <a:xfrm rot="10800000">
              <a:off x="1711" y="3274"/>
              <a:ext cx="291" cy="0"/>
            </a:xfrm>
            <a:prstGeom prst="line">
              <a:avLst/>
            </a:prstGeom>
            <a:noFill/>
            <a:ln w="50800">
              <a:solidFill>
                <a:srgbClr val="C00000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6" grpId="0" animBg="1"/>
      <p:bldP spid="27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Financial Institutions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The </a:t>
            </a:r>
            <a:r>
              <a:rPr lang="en-US" sz="2700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financial system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:  the group of institutions that helps match the saving of one person with the investment of another. 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Financial markets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:  institutions through which savers can </a:t>
            </a:r>
            <a:r>
              <a:rPr lang="en-US" sz="2700" u="sng" dirty="0" smtClean="0">
                <a:latin typeface="Arial" charset="0"/>
                <a:cs typeface="ＭＳ Ｐゴシック" charset="-128"/>
              </a:rPr>
              <a:t>directly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 provide funds to borrowers.  Examples:</a:t>
            </a:r>
          </a:p>
          <a:p>
            <a:pPr lvl="1" eaLnBrk="1" hangingPunct="1">
              <a:spcBef>
                <a:spcPct val="30000"/>
              </a:spcBef>
              <a:buFont typeface="Wingdings" charset="2"/>
              <a:buChar char="§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Bond Market. 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b="1" dirty="0" smtClean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bond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is a certificate of indebtedness.</a:t>
            </a:r>
          </a:p>
          <a:p>
            <a:pPr lvl="1" eaLnBrk="1" hangingPunct="1">
              <a:spcBef>
                <a:spcPct val="30000"/>
              </a:spcBef>
              <a:buFont typeface="Wingdings" charset="2"/>
              <a:buChar char="§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Stock Market. 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b="1" dirty="0" smtClean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stock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is a claim to partial ownership in a firm.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bldLvl="4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0663"/>
            <a:ext cx="8229600" cy="692150"/>
          </a:xfrm>
        </p:spPr>
        <p:txBody>
          <a:bodyPr/>
          <a:lstStyle/>
          <a:p>
            <a:pPr eaLnBrk="1" hangingPunct="1"/>
            <a:r>
              <a:rPr lang="en-US" dirty="0" smtClean="0"/>
              <a:t>Policy 3:  Government Budget Deficits</a:t>
            </a:r>
          </a:p>
        </p:txBody>
      </p:sp>
      <p:grpSp>
        <p:nvGrpSpPr>
          <p:cNvPr id="71682" name="Group 3"/>
          <p:cNvGrpSpPr>
            <a:grpSpLocks/>
          </p:cNvGrpSpPr>
          <p:nvPr/>
        </p:nvGrpSpPr>
        <p:grpSpPr bwMode="auto">
          <a:xfrm>
            <a:off x="1411288" y="1733550"/>
            <a:ext cx="5310187" cy="3619500"/>
            <a:chOff x="2602" y="1083"/>
            <a:chExt cx="3055" cy="2115"/>
          </a:xfrm>
        </p:grpSpPr>
        <p:sp>
          <p:nvSpPr>
            <p:cNvPr id="71709" name="Line 4"/>
            <p:cNvSpPr>
              <a:spLocks noChangeShapeType="1"/>
            </p:cNvSpPr>
            <p:nvPr/>
          </p:nvSpPr>
          <p:spPr bwMode="auto">
            <a:xfrm>
              <a:off x="2603" y="1083"/>
              <a:ext cx="0" cy="2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0" name="Line 5"/>
            <p:cNvSpPr>
              <a:spLocks noChangeShapeType="1"/>
            </p:cNvSpPr>
            <p:nvPr/>
          </p:nvSpPr>
          <p:spPr bwMode="auto">
            <a:xfrm>
              <a:off x="2602" y="3197"/>
              <a:ext cx="30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683" name="Text Box 6"/>
          <p:cNvSpPr txBox="1">
            <a:spLocks noChangeArrowheads="1"/>
          </p:cNvSpPr>
          <p:nvPr/>
        </p:nvSpPr>
        <p:spPr bwMode="auto">
          <a:xfrm>
            <a:off x="38100" y="1573213"/>
            <a:ext cx="1377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>
                <a:ea typeface="Arial" charset="0"/>
                <a:cs typeface="Arial" charset="0"/>
              </a:rPr>
              <a:t>Interest</a:t>
            </a:r>
            <a:br>
              <a:rPr lang="en-US" sz="2200">
                <a:ea typeface="Arial" charset="0"/>
                <a:cs typeface="Arial" charset="0"/>
              </a:rPr>
            </a:br>
            <a:r>
              <a:rPr lang="en-US" sz="2200">
                <a:ea typeface="Arial" charset="0"/>
                <a:cs typeface="Arial" charset="0"/>
              </a:rPr>
              <a:t>Rate</a:t>
            </a:r>
          </a:p>
        </p:txBody>
      </p:sp>
      <p:sp>
        <p:nvSpPr>
          <p:cNvPr id="71684" name="Text Box 7"/>
          <p:cNvSpPr txBox="1">
            <a:spLocks noChangeArrowheads="1"/>
          </p:cNvSpPr>
          <p:nvPr/>
        </p:nvSpPr>
        <p:spPr bwMode="auto">
          <a:xfrm>
            <a:off x="4557713" y="5338763"/>
            <a:ext cx="23987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>
                <a:ea typeface="Arial" charset="0"/>
                <a:cs typeface="Arial" charset="0"/>
              </a:rPr>
              <a:t>Loanable Funds ($billions)</a:t>
            </a:r>
          </a:p>
        </p:txBody>
      </p:sp>
      <p:sp>
        <p:nvSpPr>
          <p:cNvPr id="71685" name="Line 8"/>
          <p:cNvSpPr>
            <a:spLocks noChangeShapeType="1"/>
          </p:cNvSpPr>
          <p:nvPr/>
        </p:nvSpPr>
        <p:spPr bwMode="auto">
          <a:xfrm>
            <a:off x="1808163" y="2192338"/>
            <a:ext cx="2700337" cy="2452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6" name="Text Box 9"/>
          <p:cNvSpPr txBox="1">
            <a:spLocks noChangeArrowheads="1"/>
          </p:cNvSpPr>
          <p:nvPr/>
        </p:nvSpPr>
        <p:spPr bwMode="auto">
          <a:xfrm>
            <a:off x="4425950" y="4530725"/>
            <a:ext cx="56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charset="0"/>
                <a:cs typeface="Arial" charset="0"/>
              </a:rPr>
              <a:t>D</a:t>
            </a:r>
            <a:r>
              <a:rPr lang="en-US" baseline="-250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5029200" y="1219200"/>
            <a:ext cx="3776662" cy="134461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600" dirty="0" smtClean="0">
                <a:ea typeface="+mn-ea"/>
                <a:cs typeface="Arial" charset="0"/>
              </a:rPr>
              <a:t>A budget deficit reduces national saving and the supply of L.F.</a:t>
            </a:r>
          </a:p>
        </p:txBody>
      </p:sp>
      <p:sp>
        <p:nvSpPr>
          <p:cNvPr id="71688" name="Line 11"/>
          <p:cNvSpPr>
            <a:spLocks noChangeShapeType="1"/>
          </p:cNvSpPr>
          <p:nvPr/>
        </p:nvSpPr>
        <p:spPr bwMode="auto">
          <a:xfrm flipV="1">
            <a:off x="2244725" y="2206625"/>
            <a:ext cx="1727200" cy="2830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9" name="Text Box 12"/>
          <p:cNvSpPr txBox="1">
            <a:spLocks noChangeArrowheads="1"/>
          </p:cNvSpPr>
          <p:nvPr/>
        </p:nvSpPr>
        <p:spPr bwMode="auto">
          <a:xfrm>
            <a:off x="3802063" y="1836738"/>
            <a:ext cx="54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charset="0"/>
                <a:cs typeface="Arial" charset="0"/>
              </a:rPr>
              <a:t>S</a:t>
            </a:r>
            <a:r>
              <a:rPr lang="en-US" baseline="-25000">
                <a:ea typeface="Arial" charset="0"/>
                <a:cs typeface="Arial" charset="0"/>
              </a:rPr>
              <a:t>1</a:t>
            </a:r>
          </a:p>
        </p:txBody>
      </p:sp>
      <p:grpSp>
        <p:nvGrpSpPr>
          <p:cNvPr id="71690" name="Group 13"/>
          <p:cNvGrpSpPr>
            <a:grpSpLocks/>
          </p:cNvGrpSpPr>
          <p:nvPr/>
        </p:nvGrpSpPr>
        <p:grpSpPr bwMode="auto">
          <a:xfrm>
            <a:off x="1408113" y="3468688"/>
            <a:ext cx="1798637" cy="1897062"/>
            <a:chOff x="357" y="2450"/>
            <a:chExt cx="795" cy="646"/>
          </a:xfrm>
        </p:grpSpPr>
        <p:sp>
          <p:nvSpPr>
            <p:cNvPr id="71707" name="Line 14"/>
            <p:cNvSpPr>
              <a:spLocks noChangeShapeType="1"/>
            </p:cNvSpPr>
            <p:nvPr/>
          </p:nvSpPr>
          <p:spPr bwMode="auto">
            <a:xfrm>
              <a:off x="357" y="2450"/>
              <a:ext cx="7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8" name="Line 15"/>
            <p:cNvSpPr>
              <a:spLocks noChangeShapeType="1"/>
            </p:cNvSpPr>
            <p:nvPr/>
          </p:nvSpPr>
          <p:spPr bwMode="auto">
            <a:xfrm>
              <a:off x="1152" y="2451"/>
              <a:ext cx="0" cy="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691" name="Text Box 16"/>
          <p:cNvSpPr txBox="1">
            <a:spLocks noChangeArrowheads="1"/>
          </p:cNvSpPr>
          <p:nvPr/>
        </p:nvSpPr>
        <p:spPr bwMode="auto">
          <a:xfrm>
            <a:off x="804863" y="3248025"/>
            <a:ext cx="6159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5%</a:t>
            </a:r>
          </a:p>
        </p:txBody>
      </p:sp>
      <p:sp>
        <p:nvSpPr>
          <p:cNvPr id="71692" name="Text Box 17"/>
          <p:cNvSpPr txBox="1">
            <a:spLocks noChangeArrowheads="1"/>
          </p:cNvSpPr>
          <p:nvPr/>
        </p:nvSpPr>
        <p:spPr bwMode="auto">
          <a:xfrm>
            <a:off x="2913063" y="5322888"/>
            <a:ext cx="6159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60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666875" y="1512888"/>
            <a:ext cx="2103438" cy="3200400"/>
            <a:chOff x="1050" y="953"/>
            <a:chExt cx="1325" cy="2016"/>
          </a:xfrm>
        </p:grpSpPr>
        <p:sp>
          <p:nvSpPr>
            <p:cNvPr id="71705" name="Line 19"/>
            <p:cNvSpPr>
              <a:spLocks noChangeShapeType="1"/>
            </p:cNvSpPr>
            <p:nvPr/>
          </p:nvSpPr>
          <p:spPr bwMode="auto">
            <a:xfrm flipV="1">
              <a:off x="1050" y="1186"/>
              <a:ext cx="1088" cy="178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6" name="Text Box 20"/>
            <p:cNvSpPr txBox="1">
              <a:spLocks noChangeArrowheads="1"/>
            </p:cNvSpPr>
            <p:nvPr/>
          </p:nvSpPr>
          <p:spPr bwMode="auto">
            <a:xfrm>
              <a:off x="2031" y="953"/>
              <a:ext cx="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S</a:t>
              </a:r>
              <a:r>
                <a:rPr lang="en-US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5029200" y="2667000"/>
            <a:ext cx="3733800" cy="220980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600" dirty="0" smtClean="0">
                <a:ea typeface="+mn-ea"/>
                <a:cs typeface="Arial" charset="0"/>
              </a:rPr>
              <a:t>…which increases the equilibrium interest rate </a:t>
            </a:r>
            <a:r>
              <a:rPr lang="en-US" sz="2600" dirty="0" smtClean="0">
                <a:ea typeface="Arial" charset="0"/>
                <a:cs typeface="Arial" charset="0"/>
              </a:rPr>
              <a:t>and decreases the equilibrium quantity of L.F.</a:t>
            </a:r>
          </a:p>
          <a:p>
            <a:pPr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en-US" sz="2600" dirty="0" smtClean="0">
              <a:ea typeface="+mn-ea"/>
              <a:cs typeface="Arial" charset="0"/>
            </a:endParaRPr>
          </a:p>
        </p:txBody>
      </p:sp>
      <p:sp>
        <p:nvSpPr>
          <p:cNvPr id="109591" name="Line 23"/>
          <p:cNvSpPr>
            <a:spLocks noChangeShapeType="1"/>
          </p:cNvSpPr>
          <p:nvPr/>
        </p:nvSpPr>
        <p:spPr bwMode="auto">
          <a:xfrm rot="10800000">
            <a:off x="3046413" y="2514600"/>
            <a:ext cx="646112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98513" y="2773363"/>
            <a:ext cx="1905000" cy="679450"/>
            <a:chOff x="503" y="1747"/>
            <a:chExt cx="1200" cy="428"/>
          </a:xfrm>
        </p:grpSpPr>
        <p:sp>
          <p:nvSpPr>
            <p:cNvPr id="71702" name="Line 25"/>
            <p:cNvSpPr>
              <a:spLocks noChangeShapeType="1"/>
            </p:cNvSpPr>
            <p:nvPr/>
          </p:nvSpPr>
          <p:spPr bwMode="auto">
            <a:xfrm>
              <a:off x="884" y="1894"/>
              <a:ext cx="8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3" name="Text Box 26"/>
            <p:cNvSpPr txBox="1">
              <a:spLocks noChangeArrowheads="1"/>
            </p:cNvSpPr>
            <p:nvPr/>
          </p:nvSpPr>
          <p:spPr bwMode="auto">
            <a:xfrm>
              <a:off x="503" y="1747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6%</a:t>
              </a:r>
            </a:p>
          </p:txBody>
        </p:sp>
        <p:sp>
          <p:nvSpPr>
            <p:cNvPr id="71704" name="Line 27"/>
            <p:cNvSpPr>
              <a:spLocks noChangeShapeType="1"/>
            </p:cNvSpPr>
            <p:nvPr/>
          </p:nvSpPr>
          <p:spPr bwMode="auto">
            <a:xfrm rot="-5400000">
              <a:off x="863" y="2042"/>
              <a:ext cx="267" cy="0"/>
            </a:xfrm>
            <a:prstGeom prst="line">
              <a:avLst/>
            </a:prstGeom>
            <a:noFill/>
            <a:ln w="50800">
              <a:solidFill>
                <a:srgbClr val="000080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398713" y="3009900"/>
            <a:ext cx="779462" cy="2795588"/>
            <a:chOff x="1511" y="1896"/>
            <a:chExt cx="491" cy="1761"/>
          </a:xfrm>
        </p:grpSpPr>
        <p:sp>
          <p:nvSpPr>
            <p:cNvPr id="71699" name="Line 29"/>
            <p:cNvSpPr>
              <a:spLocks noChangeShapeType="1"/>
            </p:cNvSpPr>
            <p:nvPr/>
          </p:nvSpPr>
          <p:spPr bwMode="auto">
            <a:xfrm>
              <a:off x="1703" y="1896"/>
              <a:ext cx="0" cy="14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0" name="Text Box 30"/>
            <p:cNvSpPr txBox="1">
              <a:spLocks noChangeArrowheads="1"/>
            </p:cNvSpPr>
            <p:nvPr/>
          </p:nvSpPr>
          <p:spPr bwMode="auto">
            <a:xfrm>
              <a:off x="1511" y="3359"/>
              <a:ext cx="38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50</a:t>
              </a:r>
            </a:p>
          </p:txBody>
        </p:sp>
        <p:sp>
          <p:nvSpPr>
            <p:cNvPr id="71701" name="Line 31"/>
            <p:cNvSpPr>
              <a:spLocks noChangeShapeType="1"/>
            </p:cNvSpPr>
            <p:nvPr/>
          </p:nvSpPr>
          <p:spPr bwMode="auto">
            <a:xfrm rot="10800000">
              <a:off x="1711" y="3274"/>
              <a:ext cx="291" cy="0"/>
            </a:xfrm>
            <a:prstGeom prst="line">
              <a:avLst/>
            </a:prstGeom>
            <a:noFill/>
            <a:ln w="50800">
              <a:solidFill>
                <a:srgbClr val="000080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8" grpId="0" animBg="1"/>
      <p:bldP spid="109589" grpId="0" animBg="1"/>
      <p:bldP spid="10959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mtClean="0"/>
              <a:t>Budget Deficits, Crowding Out, </a:t>
            </a:r>
            <a:br>
              <a:rPr lang="en-US" smtClean="0"/>
            </a:br>
            <a:r>
              <a:rPr lang="en-US" smtClean="0"/>
              <a:t>and Long-Run Growth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4613"/>
            <a:ext cx="8229600" cy="4979987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Our analysis:  Increase in budget deficit causes fall in investment.    </a:t>
            </a:r>
          </a:p>
          <a:p>
            <a:pPr eaLnBrk="1" hangingPunct="1">
              <a:spcBef>
                <a:spcPct val="10000"/>
              </a:spcBef>
              <a:buFont typeface="Wingdings" charset="2"/>
              <a:buNone/>
            </a:pPr>
            <a:r>
              <a:rPr lang="en-US" dirty="0" smtClean="0">
                <a:latin typeface="Arial" charset="0"/>
                <a:cs typeface="ＭＳ Ｐゴシック" charset="-128"/>
              </a:rPr>
              <a:t>	The government borrows to finance its deficit, </a:t>
            </a:r>
            <a:br>
              <a:rPr lang="en-US" dirty="0" smtClean="0">
                <a:latin typeface="Arial" charset="0"/>
                <a:cs typeface="ＭＳ Ｐゴシック" charset="-128"/>
              </a:rPr>
            </a:br>
            <a:r>
              <a:rPr lang="en-US" dirty="0" smtClean="0">
                <a:latin typeface="Arial" charset="0"/>
                <a:cs typeface="ＭＳ Ｐゴシック" charset="-128"/>
              </a:rPr>
              <a:t>leaving less funds available for investment. </a:t>
            </a:r>
          </a:p>
          <a:p>
            <a:pPr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This is called </a:t>
            </a:r>
            <a:r>
              <a:rPr lang="en-US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crowding out</a:t>
            </a:r>
            <a:r>
              <a:rPr lang="en-US" dirty="0" smtClean="0">
                <a:latin typeface="Arial" charset="0"/>
                <a:cs typeface="ＭＳ Ｐゴシック" charset="-128"/>
              </a:rPr>
              <a:t>.  </a:t>
            </a:r>
          </a:p>
          <a:p>
            <a:pPr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Recall from the preceding chapter:  Investment is important for long-run economic growth.  </a:t>
            </a:r>
            <a:br>
              <a:rPr lang="en-US" dirty="0" smtClean="0">
                <a:latin typeface="Arial" charset="0"/>
                <a:cs typeface="ＭＳ Ｐゴシック" charset="-128"/>
              </a:rPr>
            </a:br>
            <a:r>
              <a:rPr lang="en-US" dirty="0" smtClean="0">
                <a:latin typeface="Arial" charset="0"/>
                <a:cs typeface="ＭＳ Ｐゴシック" charset="-128"/>
              </a:rPr>
              <a:t>Hence, budget deficits reduce the economy’s growth rate and future standard of living.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bldLvl="4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CONCLUSION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066800"/>
            <a:ext cx="8539162" cy="5343525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Like many other markets, financial markets are governed by the forces of supply and demand.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One of the Ten Principles from Chapter 1:  </a:t>
            </a:r>
            <a:br>
              <a:rPr lang="en-US" sz="2700" smtClean="0"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    </a:t>
            </a:r>
            <a:r>
              <a:rPr lang="en-US" sz="2700" smtClean="0">
                <a:solidFill>
                  <a:srgbClr val="996633"/>
                </a:solidFill>
                <a:latin typeface="Arial" charset="0"/>
                <a:cs typeface="ＭＳ Ｐゴシック" charset="-128"/>
              </a:rPr>
              <a:t> </a:t>
            </a:r>
            <a:r>
              <a:rPr lang="en-US" sz="2700" b="1" i="1" smtClean="0">
                <a:solidFill>
                  <a:srgbClr val="996633"/>
                </a:solidFill>
                <a:latin typeface="Arial" charset="0"/>
                <a:cs typeface="ＭＳ Ｐゴシック" charset="-128"/>
              </a:rPr>
              <a:t>Markets are usually a good way </a:t>
            </a:r>
            <a:br>
              <a:rPr lang="en-US" sz="2700" b="1" i="1" smtClean="0">
                <a:solidFill>
                  <a:srgbClr val="996633"/>
                </a:solidFill>
                <a:latin typeface="Arial" charset="0"/>
                <a:cs typeface="ＭＳ Ｐゴシック" charset="-128"/>
              </a:rPr>
            </a:br>
            <a:r>
              <a:rPr lang="en-US" sz="2700" b="1" i="1" smtClean="0">
                <a:solidFill>
                  <a:srgbClr val="996633"/>
                </a:solidFill>
                <a:latin typeface="Arial" charset="0"/>
                <a:cs typeface="ＭＳ Ｐゴシック" charset="-128"/>
              </a:rPr>
              <a:t>     to organize economic activity.</a:t>
            </a:r>
          </a:p>
          <a:p>
            <a:pPr eaLnBrk="1" hangingPunct="1">
              <a:spcBef>
                <a:spcPct val="10000"/>
              </a:spcBef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	Financial markets help allocate the economy’s scarce resources to their most efficient uses.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Financial markets also link the present to the future:  They enable savers to convert current income into future purchasing power, and borrowers to acquire capital to produce goods and services in the future.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6758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>
                <a:latin typeface="Arial" charset="0"/>
                <a:cs typeface="ＭＳ Ｐゴシック" charset="-128"/>
              </a:rPr>
              <a:t>The financial system is made up of many types of financial institutions, like the stock and bond markets, banks, and mutual funds.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>
                <a:latin typeface="Arial" charset="0"/>
                <a:cs typeface="ＭＳ Ｐゴシック" charset="-128"/>
              </a:rPr>
              <a:t>National saving equals private saving plus </a:t>
            </a:r>
            <a:br>
              <a:rPr lang="en-US">
                <a:latin typeface="Arial" charset="0"/>
                <a:cs typeface="ＭＳ Ｐゴシック" charset="-128"/>
              </a:rPr>
            </a:br>
            <a:r>
              <a:rPr lang="en-US">
                <a:latin typeface="Arial" charset="0"/>
                <a:cs typeface="ＭＳ Ｐゴシック" charset="-128"/>
              </a:rPr>
              <a:t>public saving.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>
                <a:latin typeface="Arial" charset="0"/>
                <a:cs typeface="ＭＳ Ｐゴシック" charset="-128"/>
              </a:rPr>
              <a:t>In a closed economy, national saving equals investment.  The financial system makes this happen.</a:t>
            </a:r>
          </a:p>
        </p:txBody>
      </p:sp>
      <p:sp>
        <p:nvSpPr>
          <p:cNvPr id="67589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867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 Learning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. EMEA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6963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>
                <a:latin typeface="Arial" charset="0"/>
                <a:cs typeface="ＭＳ Ｐゴシック" charset="-128"/>
              </a:rPr>
              <a:t>The supply of loanable funds comes from saving.  The demand for funds comes from investment.  The interest rate adjusts to balance supply and demand in the loanable funds market. 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>
                <a:latin typeface="Arial" charset="0"/>
                <a:cs typeface="ＭＳ Ｐゴシック" charset="-128"/>
              </a:rPr>
              <a:t>A government budget deficit is negative public saving, so it reduces national saving, the supply of funds available to finance investment.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>
                <a:latin typeface="Arial" charset="0"/>
                <a:cs typeface="ＭＳ Ｐゴシック" charset="-128"/>
              </a:rPr>
              <a:t>When a budget deficit crowds out investment, </a:t>
            </a:r>
            <a:br>
              <a:rPr lang="en-US">
                <a:latin typeface="Arial" charset="0"/>
                <a:cs typeface="ＭＳ Ｐゴシック" charset="-128"/>
              </a:rPr>
            </a:br>
            <a:r>
              <a:rPr lang="en-US">
                <a:latin typeface="Arial" charset="0"/>
                <a:cs typeface="ＭＳ Ｐゴシック" charset="-128"/>
              </a:rPr>
              <a:t>it reduces the growth of productivity and GDP.</a:t>
            </a:r>
          </a:p>
        </p:txBody>
      </p:sp>
      <p:sp>
        <p:nvSpPr>
          <p:cNvPr id="69637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943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03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Financial Institutions</a:t>
            </a:r>
          </a:p>
        </p:txBody>
      </p:sp>
      <p:sp>
        <p:nvSpPr>
          <p:cNvPr id="9221" name="Rectangle 1031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Financial intermediaries</a:t>
            </a:r>
            <a:r>
              <a:rPr lang="en-US" dirty="0" smtClean="0"/>
              <a:t>:  institutions through which savers can </a:t>
            </a:r>
            <a:r>
              <a:rPr lang="en-US" u="sng" dirty="0" smtClean="0"/>
              <a:t>indirectly</a:t>
            </a:r>
            <a:r>
              <a:rPr lang="en-US" dirty="0" smtClean="0"/>
              <a:t> provide funds to borrowers.  Examples: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dirty="0" smtClean="0"/>
              <a:t>Banks.  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Mutual funds </a:t>
            </a:r>
            <a:r>
              <a:rPr lang="en-US" sz="2800" dirty="0" smtClean="0">
                <a:latin typeface="Tahoma" charset="0"/>
              </a:rPr>
              <a:t>– </a:t>
            </a:r>
            <a:r>
              <a:rPr lang="en-US" dirty="0" smtClean="0"/>
              <a:t>institutions that sell shares to the public and use the proceeds to buy portfolios of stocks and bonds.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wdUpDiag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8E47B9"/>
                </a:solidFill>
                <a:latin typeface="Tahoma" charset="0"/>
                <a:ea typeface="Tahoma" charset="0"/>
                <a:cs typeface="Tahoma" charset="0"/>
              </a:rPr>
              <a:t>The Financial Crisis of 2008–2009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990600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600" smtClean="0">
                <a:latin typeface="Arial" charset="0"/>
                <a:cs typeface="ＭＳ Ｐゴシック" charset="-128"/>
              </a:rPr>
              <a:t>A financial crisis led to a deep recession in the U.S. and around the world.  A few unemployment rates: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" y="1828800"/>
          <a:ext cx="8907516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>
                <a:solidFill>
                  <a:srgbClr val="8E47B9"/>
                </a:solidFill>
                <a:latin typeface="Tahoma" charset="0"/>
                <a:ea typeface="Tahoma" charset="0"/>
                <a:cs typeface="Tahoma" charset="0"/>
              </a:rPr>
              <a:t>FYI:  </a:t>
            </a:r>
            <a:r>
              <a:rPr lang="en-US" smtClean="0">
                <a:solidFill>
                  <a:srgbClr val="8E47B9"/>
                </a:solidFill>
                <a:latin typeface="Tahoma" charset="0"/>
                <a:ea typeface="Tahoma" charset="0"/>
                <a:cs typeface="Tahoma" charset="0"/>
              </a:rPr>
              <a:t>Elements of Financial Crises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buClr>
                <a:srgbClr val="008080"/>
              </a:buCl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Large decline in some asset prices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2008–2009:  Housing prices fell 30%.</a:t>
            </a:r>
          </a:p>
          <a:p>
            <a:pPr eaLnBrk="1" hangingPunct="1">
              <a:buClr>
                <a:srgbClr val="008080"/>
              </a:buCl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Insolvencies at financial institutions.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2008–2009: 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Banks and other institutions failed when many homeowners stopped paying their mortgages. </a:t>
            </a:r>
          </a:p>
          <a:p>
            <a:pPr eaLnBrk="1" hangingPunct="1">
              <a:buClr>
                <a:srgbClr val="008080"/>
              </a:buCl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Decline in confidence in financial institutions. 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2008–2009: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Customers with uninsured deposits began pulling their funds out of financial institutions.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>
                <a:solidFill>
                  <a:srgbClr val="8E47B9"/>
                </a:solidFill>
                <a:latin typeface="Tahoma" charset="0"/>
                <a:ea typeface="Tahoma" charset="0"/>
                <a:cs typeface="Tahoma" charset="0"/>
              </a:rPr>
              <a:t>FYI:  </a:t>
            </a:r>
            <a:r>
              <a:rPr lang="en-US" smtClean="0">
                <a:solidFill>
                  <a:srgbClr val="8E47B9"/>
                </a:solidFill>
                <a:latin typeface="Tahoma" charset="0"/>
                <a:ea typeface="Tahoma" charset="0"/>
                <a:cs typeface="Tahoma" charset="0"/>
              </a:rPr>
              <a:t>Elements of Financial Crises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buClr>
                <a:srgbClr val="008080"/>
              </a:buCl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Credit crunch.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2008–2009:  Borrowers unable to get loans because troubled lenders not confident in borrowers’ credit-worthiness.</a:t>
            </a:r>
          </a:p>
          <a:p>
            <a:pPr eaLnBrk="1" hangingPunct="1">
              <a:spcBef>
                <a:spcPts val="1000"/>
              </a:spcBef>
              <a:buClr>
                <a:srgbClr val="008080"/>
              </a:buCl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Economic downturn.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2008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2009:  Failing financial institutions and a fall in investment caused GDP to fall and unemployment to rise. </a:t>
            </a:r>
          </a:p>
          <a:p>
            <a:pPr eaLnBrk="1" hangingPunct="1">
              <a:spcBef>
                <a:spcPts val="1000"/>
              </a:spcBef>
              <a:buClr>
                <a:srgbClr val="008080"/>
              </a:buCl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Vicious circle.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2008–2009:  The downturn reduced profits and asset values, which worsened the crisis.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Different Kinds of Saving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Font typeface="Wingdings" charset="2"/>
              <a:buNone/>
            </a:pPr>
            <a:r>
              <a:rPr lang="en-US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Private saving  </a:t>
            </a:r>
          </a:p>
          <a:p>
            <a:pPr marL="682625" lvl="1" indent="-341313" eaLnBrk="1" hangingPunct="1">
              <a:spcBef>
                <a:spcPct val="30000"/>
              </a:spcBef>
              <a:buFont typeface="Wingdings" charset="2"/>
              <a:buNone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=	The portion of households’ income that is not used for consumption or paying taxes.</a:t>
            </a:r>
          </a:p>
          <a:p>
            <a:pPr marL="682625" lvl="1" indent="-341313" eaLnBrk="1" hangingPunct="1">
              <a:spcBef>
                <a:spcPct val="30000"/>
              </a:spcBef>
              <a:buFont typeface="Wingdings" charset="2"/>
              <a:buNone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=	</a:t>
            </a:r>
            <a:r>
              <a:rPr lang="en-US" sz="2800" b="1" dirty="0" smtClean="0">
                <a:latin typeface="Tahoma" charset="0"/>
                <a:ea typeface="Arial" charset="0"/>
                <a:cs typeface="Arial" charset="0"/>
              </a:rPr>
              <a:t>Y</a:t>
            </a:r>
            <a:r>
              <a:rPr lang="en-US" sz="2800" dirty="0" smtClean="0">
                <a:latin typeface="Tahoma" charset="0"/>
                <a:ea typeface="Arial" charset="0"/>
                <a:cs typeface="Arial" charset="0"/>
              </a:rPr>
              <a:t> – </a:t>
            </a:r>
            <a:r>
              <a:rPr lang="en-US" sz="2800" b="1" dirty="0" smtClean="0">
                <a:latin typeface="Tahoma" charset="0"/>
                <a:ea typeface="Arial" charset="0"/>
                <a:cs typeface="Arial" charset="0"/>
              </a:rPr>
              <a:t>T</a:t>
            </a:r>
            <a:r>
              <a:rPr lang="en-US" sz="2800" dirty="0" smtClean="0">
                <a:latin typeface="Tahoma" charset="0"/>
                <a:ea typeface="Arial" charset="0"/>
                <a:cs typeface="Arial" charset="0"/>
              </a:rPr>
              <a:t> – </a:t>
            </a:r>
            <a:r>
              <a:rPr lang="en-US" sz="2800" b="1" dirty="0" smtClean="0">
                <a:latin typeface="Tahoma" charset="0"/>
                <a:ea typeface="Arial" charset="0"/>
                <a:cs typeface="Arial" charset="0"/>
              </a:rPr>
              <a:t>C</a:t>
            </a:r>
          </a:p>
          <a:p>
            <a:pPr marL="0" indent="0" eaLnBrk="1" hangingPunct="1">
              <a:spcBef>
                <a:spcPct val="70000"/>
              </a:spcBef>
              <a:buFont typeface="Wingdings" charset="2"/>
              <a:buNone/>
            </a:pPr>
            <a:r>
              <a:rPr lang="en-US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Public saving</a:t>
            </a:r>
          </a:p>
          <a:p>
            <a:pPr marL="682625" lvl="1" indent="-341313" eaLnBrk="1" hangingPunct="1">
              <a:spcBef>
                <a:spcPct val="30000"/>
              </a:spcBef>
              <a:buFont typeface="Wingdings" charset="2"/>
              <a:buNone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=	Tax revenue less government spending.</a:t>
            </a:r>
          </a:p>
          <a:p>
            <a:pPr marL="682625" lvl="1" indent="-341313" eaLnBrk="1" hangingPunct="1">
              <a:spcBef>
                <a:spcPct val="30000"/>
              </a:spcBef>
              <a:buFont typeface="Wingdings" charset="2"/>
              <a:buNone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2800" b="1" dirty="0" smtClean="0">
                <a:latin typeface="Tahoma" charset="0"/>
                <a:ea typeface="Arial" charset="0"/>
                <a:cs typeface="Arial" charset="0"/>
              </a:rPr>
              <a:t>T</a:t>
            </a:r>
            <a:r>
              <a:rPr lang="en-US" sz="2800" dirty="0" smtClean="0">
                <a:latin typeface="Tahoma" charset="0"/>
                <a:ea typeface="Arial" charset="0"/>
                <a:cs typeface="Arial" charset="0"/>
              </a:rPr>
              <a:t> – </a:t>
            </a:r>
            <a:r>
              <a:rPr lang="en-US" sz="2800" b="1" dirty="0" smtClean="0">
                <a:latin typeface="Tahoma" charset="0"/>
                <a:ea typeface="Arial" charset="0"/>
                <a:cs typeface="Arial" charset="0"/>
              </a:rPr>
              <a:t>G</a:t>
            </a:r>
            <a:r>
              <a:rPr lang="en-US" sz="2800" dirty="0" smtClean="0">
                <a:latin typeface="Tahoma" charset="0"/>
                <a:ea typeface="Arial" charset="0"/>
                <a:cs typeface="Arial" charset="0"/>
              </a:rPr>
              <a:t>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National Saving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40000"/>
              </a:spcBef>
              <a:buFont typeface="Wingdings" charset="2"/>
              <a:buNone/>
            </a:pPr>
            <a:r>
              <a:rPr lang="en-US" b="1" dirty="0" smtClean="0">
                <a:solidFill>
                  <a:srgbClr val="CC0000"/>
                </a:solidFill>
              </a:rPr>
              <a:t>National saving  </a:t>
            </a:r>
          </a:p>
          <a:p>
            <a:pPr marL="682625" lvl="1" indent="-341313" eaLnBrk="1" hangingPunct="1">
              <a:lnSpc>
                <a:spcPct val="110000"/>
              </a:lnSpc>
              <a:spcBef>
                <a:spcPct val="40000"/>
              </a:spcBef>
              <a:buFont typeface="Wingdings" charset="2"/>
              <a:buNone/>
            </a:pPr>
            <a:r>
              <a:rPr lang="en-US" sz="2800" dirty="0" smtClean="0"/>
              <a:t>=	private saving + public saving.</a:t>
            </a:r>
          </a:p>
          <a:p>
            <a:pPr marL="682625" lvl="1" indent="-341313" eaLnBrk="1" hangingPunct="1">
              <a:lnSpc>
                <a:spcPct val="110000"/>
              </a:lnSpc>
              <a:spcBef>
                <a:spcPct val="40000"/>
              </a:spcBef>
              <a:buFont typeface="Wingdings" charset="2"/>
              <a:buNone/>
            </a:pPr>
            <a:r>
              <a:rPr lang="en-US" sz="2800" dirty="0" smtClean="0"/>
              <a:t>=	   (</a:t>
            </a:r>
            <a:r>
              <a:rPr lang="en-US" sz="2800" b="1" dirty="0" smtClean="0">
                <a:latin typeface="Tahoma" charset="0"/>
              </a:rPr>
              <a:t>Y</a:t>
            </a:r>
            <a:r>
              <a:rPr lang="en-US" sz="2800" dirty="0" smtClean="0">
                <a:latin typeface="Tahoma" charset="0"/>
              </a:rPr>
              <a:t> – </a:t>
            </a:r>
            <a:r>
              <a:rPr lang="en-US" sz="2800" b="1" dirty="0" smtClean="0">
                <a:latin typeface="Tahoma" charset="0"/>
              </a:rPr>
              <a:t>T</a:t>
            </a:r>
            <a:r>
              <a:rPr lang="en-US" sz="2800" dirty="0" smtClean="0">
                <a:latin typeface="Tahoma" charset="0"/>
              </a:rPr>
              <a:t> – </a:t>
            </a:r>
            <a:r>
              <a:rPr lang="en-US" sz="2800" b="1" dirty="0" smtClean="0">
                <a:latin typeface="Tahoma" charset="0"/>
              </a:rPr>
              <a:t>C</a:t>
            </a:r>
            <a:r>
              <a:rPr lang="en-US" sz="2800" dirty="0" smtClean="0">
                <a:latin typeface="Tahoma" charset="0"/>
              </a:rPr>
              <a:t>)  +    (</a:t>
            </a:r>
            <a:r>
              <a:rPr lang="en-US" sz="2800" b="1" dirty="0" smtClean="0">
                <a:latin typeface="Tahoma" charset="0"/>
              </a:rPr>
              <a:t>T</a:t>
            </a:r>
            <a:r>
              <a:rPr lang="en-US" sz="2800" dirty="0" smtClean="0">
                <a:latin typeface="Tahoma" charset="0"/>
              </a:rPr>
              <a:t> – </a:t>
            </a:r>
            <a:r>
              <a:rPr lang="en-US" sz="2800" b="1" dirty="0" smtClean="0">
                <a:latin typeface="Tahoma" charset="0"/>
              </a:rPr>
              <a:t>G</a:t>
            </a:r>
            <a:r>
              <a:rPr lang="en-US" sz="2800" dirty="0" smtClean="0">
                <a:latin typeface="Tahoma" charset="0"/>
              </a:rPr>
              <a:t>)</a:t>
            </a:r>
          </a:p>
          <a:p>
            <a:pPr marL="682625" lvl="1" indent="-341313" eaLnBrk="1" hangingPunct="1">
              <a:lnSpc>
                <a:spcPct val="110000"/>
              </a:lnSpc>
              <a:spcBef>
                <a:spcPct val="40000"/>
              </a:spcBef>
              <a:buFont typeface="Wingdings" charset="2"/>
              <a:buNone/>
            </a:pPr>
            <a:r>
              <a:rPr lang="en-US" sz="2800" dirty="0" smtClean="0"/>
              <a:t>=</a:t>
            </a:r>
            <a:r>
              <a:rPr lang="en-US" sz="2800" dirty="0" smtClean="0">
                <a:latin typeface="Tahoma" charset="0"/>
              </a:rPr>
              <a:t>  		</a:t>
            </a:r>
            <a:r>
              <a:rPr lang="en-US" sz="2800" b="1" dirty="0" smtClean="0">
                <a:latin typeface="Tahoma" charset="0"/>
              </a:rPr>
              <a:t>Y</a:t>
            </a:r>
            <a:r>
              <a:rPr lang="en-US" sz="2800" dirty="0" smtClean="0">
                <a:latin typeface="Tahoma" charset="0"/>
              </a:rPr>
              <a:t>  –  </a:t>
            </a:r>
            <a:r>
              <a:rPr lang="en-US" sz="2800" b="1" dirty="0" smtClean="0">
                <a:latin typeface="Tahoma" charset="0"/>
              </a:rPr>
              <a:t>C  </a:t>
            </a:r>
            <a:r>
              <a:rPr lang="en-US" sz="2800" dirty="0" smtClean="0">
                <a:latin typeface="Tahoma" charset="0"/>
              </a:rPr>
              <a:t>–  </a:t>
            </a:r>
            <a:r>
              <a:rPr lang="en-US" sz="2800" b="1" dirty="0" smtClean="0">
                <a:latin typeface="Tahoma" charset="0"/>
              </a:rPr>
              <a:t>G</a:t>
            </a:r>
            <a:endParaRPr lang="en-US" sz="2800" dirty="0" smtClean="0"/>
          </a:p>
          <a:p>
            <a:pPr marL="682625" lvl="1" indent="-341313" eaLnBrk="1" hangingPunct="1">
              <a:lnSpc>
                <a:spcPct val="110000"/>
              </a:lnSpc>
              <a:spcBef>
                <a:spcPct val="40000"/>
              </a:spcBef>
              <a:buFont typeface="Wingdings" charset="2"/>
              <a:buNone/>
            </a:pPr>
            <a:r>
              <a:rPr lang="en-US" sz="2800" dirty="0" smtClean="0"/>
              <a:t>= the portion of national income that is not used for consumption or government purchases.</a:t>
            </a:r>
          </a:p>
          <a:p>
            <a:pPr marL="682625" lvl="1" indent="-341313" eaLnBrk="1" hangingPunct="1">
              <a:lnSpc>
                <a:spcPct val="110000"/>
              </a:lnSpc>
              <a:spcBef>
                <a:spcPct val="40000"/>
              </a:spcBef>
              <a:buFont typeface="Wingdings" charset="2"/>
              <a:buNone/>
            </a:pPr>
            <a:endParaRPr lang="en-US" sz="28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 bldLvl="4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ahoma"/>
        <a:ea typeface="Tahoma"/>
        <a:cs typeface="Tahoma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</TotalTime>
  <Words>1753</Words>
  <Application>Microsoft Office PowerPoint</Application>
  <PresentationFormat>On-screen Show (4:3)</PresentationFormat>
  <Paragraphs>292</Paragraphs>
  <Slides>34</Slides>
  <Notes>32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ＭＳ Ｐゴシック</vt:lpstr>
      <vt:lpstr>Arial</vt:lpstr>
      <vt:lpstr>Book Antiqua</vt:lpstr>
      <vt:lpstr>Calibri</vt:lpstr>
      <vt:lpstr>Century</vt:lpstr>
      <vt:lpstr>Tahoma</vt:lpstr>
      <vt:lpstr>Times New Roman</vt:lpstr>
      <vt:lpstr>Verdana</vt:lpstr>
      <vt:lpstr>Wingdings</vt:lpstr>
      <vt:lpstr>Office Theme</vt:lpstr>
      <vt:lpstr>PowerPoint Presentation</vt:lpstr>
      <vt:lpstr>In this chapter, look for the answers to these questions:</vt:lpstr>
      <vt:lpstr>Financial Institutions</vt:lpstr>
      <vt:lpstr>Financial Institutions</vt:lpstr>
      <vt:lpstr>The Financial Crisis of 2008–2009</vt:lpstr>
      <vt:lpstr>FYI:  Elements of Financial Crises</vt:lpstr>
      <vt:lpstr>FYI:  Elements of Financial Crises</vt:lpstr>
      <vt:lpstr>Different Kinds of Saving</vt:lpstr>
      <vt:lpstr>National Saving</vt:lpstr>
      <vt:lpstr>Saving and Investment</vt:lpstr>
      <vt:lpstr>Budget Deficits and Surpluses</vt:lpstr>
      <vt:lpstr>ACTIVE LEARNING   1    A.  Calculations</vt:lpstr>
      <vt:lpstr>ACTIVE LEARNING   1    Answers, part A</vt:lpstr>
      <vt:lpstr>ACTIVE LEARNING   1    B.  How a tax cut affects saving</vt:lpstr>
      <vt:lpstr>ACTIVE LEARNING   1    Answers, part B</vt:lpstr>
      <vt:lpstr>ACTIVE LEARNING   1    C.  Discussion questions</vt:lpstr>
      <vt:lpstr>The Meaning of Saving and Investment</vt:lpstr>
      <vt:lpstr>The Meaning of Saving and Investment</vt:lpstr>
      <vt:lpstr>The Market for Loanable Funds</vt:lpstr>
      <vt:lpstr>The Market for Loanable Funds</vt:lpstr>
      <vt:lpstr>The Market for Loanable Funds</vt:lpstr>
      <vt:lpstr>The Slope of the Supply Curve</vt:lpstr>
      <vt:lpstr>The Market for Loanable Funds</vt:lpstr>
      <vt:lpstr>The Slope of the Demand Curve</vt:lpstr>
      <vt:lpstr>Equilibrium</vt:lpstr>
      <vt:lpstr>Policy 1:  Saving Incentives</vt:lpstr>
      <vt:lpstr>Policy 2:  Investment Incentives</vt:lpstr>
      <vt:lpstr>ACTIVE LEARNING   2    Budget deficits</vt:lpstr>
      <vt:lpstr>ACTIVE LEARNING   2    Answers</vt:lpstr>
      <vt:lpstr>Policy 3:  Government Budget Deficits</vt:lpstr>
      <vt:lpstr>Budget Deficits, Crowding Out,  and Long-Run Growth</vt:lpstr>
      <vt:lpstr>CONCLUSION</vt:lpstr>
      <vt:lpstr>SUMMARY</vt:lpstr>
      <vt:lpstr>SUMMARY</vt:lpstr>
    </vt:vector>
  </TitlesOfParts>
  <Manager/>
  <Company>Carthage College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subject/>
  <dc:creator>Ron</dc:creator>
  <cp:keywords/>
  <dc:description/>
  <cp:lastModifiedBy>Grene, Jennifer</cp:lastModifiedBy>
  <cp:revision>158</cp:revision>
  <dcterms:created xsi:type="dcterms:W3CDTF">2014-12-10T17:09:12Z</dcterms:created>
  <dcterms:modified xsi:type="dcterms:W3CDTF">2015-01-19T16:47:52Z</dcterms:modified>
  <cp:category/>
</cp:coreProperties>
</file>