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2" r:id="rId1"/>
  </p:sldMasterIdLst>
  <p:notesMasterIdLst>
    <p:notesMasterId r:id="rId40"/>
  </p:notesMasterIdLst>
  <p:sldIdLst>
    <p:sldId id="266" r:id="rId2"/>
    <p:sldId id="280" r:id="rId3"/>
    <p:sldId id="290" r:id="rId4"/>
    <p:sldId id="291" r:id="rId5"/>
    <p:sldId id="292" r:id="rId6"/>
    <p:sldId id="293" r:id="rId7"/>
    <p:sldId id="294" r:id="rId8"/>
    <p:sldId id="295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277" r:id="rId21"/>
    <p:sldId id="283" r:id="rId22"/>
    <p:sldId id="322" r:id="rId23"/>
    <p:sldId id="325" r:id="rId24"/>
    <p:sldId id="326" r:id="rId25"/>
    <p:sldId id="328" r:id="rId26"/>
    <p:sldId id="329" r:id="rId27"/>
    <p:sldId id="330" r:id="rId28"/>
    <p:sldId id="332" r:id="rId29"/>
    <p:sldId id="333" r:id="rId30"/>
    <p:sldId id="334" r:id="rId31"/>
    <p:sldId id="335" r:id="rId32"/>
    <p:sldId id="319" r:id="rId33"/>
    <p:sldId id="320" r:id="rId34"/>
    <p:sldId id="321" r:id="rId35"/>
    <p:sldId id="316" r:id="rId36"/>
    <p:sldId id="337" r:id="rId37"/>
    <p:sldId id="339" r:id="rId38"/>
    <p:sldId id="289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3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66FF99"/>
    <a:srgbClr val="800080"/>
    <a:srgbClr val="CC0099"/>
    <a:srgbClr val="0000FF"/>
    <a:srgbClr val="CCFF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72" autoAdjust="0"/>
    <p:restoredTop sz="85921" autoAdjust="0"/>
  </p:normalViewPr>
  <p:slideViewPr>
    <p:cSldViewPr>
      <p:cViewPr varScale="1">
        <p:scale>
          <a:sx n="97" d="100"/>
          <a:sy n="97" d="100"/>
        </p:scale>
        <p:origin x="1248" y="96"/>
      </p:cViewPr>
      <p:guideLst>
        <p:guide orient="horz" pos="1008"/>
        <p:guide pos="3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6270"/>
    </p:cViewPr>
  </p:sorterViewPr>
  <p:notesViewPr>
    <p:cSldViewPr>
      <p:cViewPr varScale="1">
        <p:scale>
          <a:sx n="82" d="100"/>
          <a:sy n="82" d="100"/>
        </p:scale>
        <p:origin x="-313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AC51F03-AD26-4192-BA82-27ACB27CE7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397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234950" indent="222250" algn="l" rtl="0" eaLnBrk="0" fontAlgn="base" hangingPunct="0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2pPr>
    <a:lvl3pPr marL="457200" indent="457200" algn="l" rtl="0" eaLnBrk="0" fontAlgn="base" hangingPunct="0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3pPr>
    <a:lvl4pPr marL="692150" indent="679450" algn="l" rtl="0" eaLnBrk="0" fontAlgn="base" hangingPunct="0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4pPr>
    <a:lvl5pPr marL="914400" indent="914400" algn="l" rtl="0" eaLnBrk="0" fontAlgn="base" hangingPunct="0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B9BD47-F374-4DD3-97B3-AFB7ADDE8E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223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580DE5-1668-4099-BB84-F97397B75D18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D73371BD-C9BF-4F26-84BF-A376EF786C67}" type="slidenum">
              <a:rPr lang="en-US" sz="1200">
                <a:ea typeface="Arial" charset="0"/>
                <a:cs typeface="Arial" charset="0"/>
              </a:rPr>
              <a:pPr algn="r"/>
              <a:t>9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834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A5CA80-C65F-4988-9A62-DB1E0DE7D430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D3EE70A-9B6F-4F4C-B690-87B1E572ABD2}" type="slidenum">
              <a:rPr lang="en-US" sz="1200">
                <a:ea typeface="Arial" charset="0"/>
                <a:cs typeface="Arial" charset="0"/>
              </a:rPr>
              <a:pPr algn="r"/>
              <a:t>10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24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789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27BD45-5794-429F-A1B8-A873E90B2304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8BF79D84-B195-4080-A532-8C74969774A5}" type="slidenum">
              <a:rPr lang="en-US" sz="1200">
                <a:ea typeface="Arial" charset="0"/>
                <a:cs typeface="Arial" charset="0"/>
              </a:rPr>
              <a:pPr algn="r"/>
              <a:t>11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24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0785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B4105B-3484-45B3-9CC7-CA2AFD302EEF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7674F693-DBB4-45C6-B4CE-0B5E1DD2B22F}" type="slidenum">
              <a:rPr lang="en-US" sz="1200">
                <a:ea typeface="Arial" charset="0"/>
                <a:cs typeface="Arial" charset="0"/>
              </a:rPr>
              <a:pPr algn="r"/>
              <a:t>12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24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0620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F40243-0918-42A8-A16B-580E94F27981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FF34E71-B573-40AD-BD11-A2E012E4DEAA}" type="slidenum">
              <a:rPr lang="en-US" sz="1200">
                <a:ea typeface="Arial" charset="0"/>
                <a:cs typeface="Arial" charset="0"/>
              </a:rPr>
              <a:pPr algn="r"/>
              <a:t>13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4189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4F0E78-F893-4FD6-AE99-14D4AA2D0081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FC9F5E3-E913-413F-BD4F-407BC3435876}" type="slidenum">
              <a:rPr lang="en-US" sz="1200">
                <a:ea typeface="Arial" charset="0"/>
                <a:cs typeface="Arial" charset="0"/>
              </a:rPr>
              <a:pPr algn="r"/>
              <a:t>14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0105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0EFB59-C4B5-49F4-AC84-9F99F145A3AC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5E857B0-FB10-45BD-8EAA-D639869C8C2B}" type="slidenum">
              <a:rPr lang="en-US" sz="1200">
                <a:ea typeface="Arial" charset="0"/>
                <a:cs typeface="Arial" charset="0"/>
              </a:rPr>
              <a:pPr algn="r"/>
              <a:t>15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24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4346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74DAAE-E812-4E25-B73A-CEDD75083766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ED32F84-1019-4EDE-975F-EFC822C97BE9}" type="slidenum">
              <a:rPr lang="en-US" sz="1200">
                <a:ea typeface="Arial" charset="0"/>
                <a:cs typeface="Arial" charset="0"/>
              </a:rPr>
              <a:pPr algn="r"/>
              <a:t>16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24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4780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A3513F-3D5A-4F4E-A499-313F8E3F8957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E8AAFDE4-28AA-406E-97FA-56BCC9DFE17F}" type="slidenum">
              <a:rPr lang="en-US" sz="1200">
                <a:ea typeface="Arial" charset="0"/>
                <a:cs typeface="Arial" charset="0"/>
              </a:rPr>
              <a:pPr algn="r"/>
              <a:t>17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24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837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E3FFF8-96FE-4751-A946-53F5001D0E96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DA5DA53-74EF-474A-BB4E-DDDDE2DBA4AE}" type="slidenum">
              <a:rPr lang="en-US" sz="1200">
                <a:ea typeface="Arial" charset="0"/>
                <a:cs typeface="Arial" charset="0"/>
              </a:rPr>
              <a:pPr algn="r"/>
              <a:t>18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24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858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2400" smtClean="0">
              <a:latin typeface="Arial" charset="0"/>
            </a:endParaRP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DB3A87-3285-4B86-A781-BDD6117A6AD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723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161BA1-E019-4F75-8252-A19B7BD6F72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24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6561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0587A7-5AF7-49C1-8E3C-B32BE332F22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24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512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D11766-5A5E-453E-8D1F-A5BA1C66955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24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694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5A50EA-EC05-476E-93AF-5B392D9DBB5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333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5A8059-3EB7-456D-B181-D20296DE37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2328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A21C71-2BE7-400E-B5B6-78862EFE4B28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F8BACE61-C028-4F0E-9BC9-EAA5147E1EEC}" type="slidenum">
              <a:rPr lang="en-US" sz="1200">
                <a:ea typeface="Arial" charset="0"/>
                <a:cs typeface="Arial" charset="0"/>
              </a:rPr>
              <a:pPr algn="r"/>
              <a:t>31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24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1327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812683-E237-489E-BB8B-509805DA9993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3B38BA3-ED05-4EEE-9B5D-6BD789376074}" type="slidenum">
              <a:rPr lang="en-US" sz="1200">
                <a:ea typeface="Arial" charset="0"/>
                <a:cs typeface="Arial" charset="0"/>
              </a:rPr>
              <a:pPr algn="r"/>
              <a:t>32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24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7484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C4F1F8E-646A-45DF-B35E-36C87D585D9A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4A537D7-38B8-423F-B0AD-78F9D15584AA}" type="slidenum">
              <a:rPr lang="en-US" sz="1200">
                <a:ea typeface="Arial" charset="0"/>
                <a:cs typeface="Arial" charset="0"/>
              </a:rPr>
              <a:pPr algn="r"/>
              <a:t>33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24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603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72A43C-1F5E-48F9-A616-62202C43A684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7F7BCE0-2E53-448D-9FF0-2F28587D89B9}" type="slidenum">
              <a:rPr lang="en-US" sz="1200">
                <a:ea typeface="Arial" charset="0"/>
                <a:cs typeface="Arial" charset="0"/>
              </a:rPr>
              <a:pPr algn="r"/>
              <a:t>34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24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22860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ACDCC6-B6BA-4D58-B32D-FB50DB18214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24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710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0842AF-C6A2-4482-A22A-E5807BE52509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2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FB510FE-73EE-49C3-81EC-ABADE765275E}" type="slidenum">
              <a:rPr lang="en-US" sz="1200">
                <a:ea typeface="Arial" charset="0"/>
                <a:cs typeface="Arial" charset="0"/>
              </a:rPr>
              <a:pPr algn="r"/>
              <a:t>2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7583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39839C-7DDC-42B6-BADC-2B4FD89CCC7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24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4223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91BEAA-1D5C-4BA3-9264-E875D549064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24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301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27CA8A-1E2C-4509-86EB-C08AB57516C8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BDA58245-D44C-47E6-9A80-431408D4D280}" type="slidenum">
              <a:rPr lang="en-US" sz="1200">
                <a:ea typeface="Arial" charset="0"/>
                <a:cs typeface="Arial" charset="0"/>
              </a:rPr>
              <a:pPr algn="r"/>
              <a:t>3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323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F5C132-F171-4A0F-B008-E9EBA3FE6E4C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46AB19B-4945-4AD4-BBE6-F17BEC2463BB}" type="slidenum">
              <a:rPr lang="en-US" sz="1200">
                <a:ea typeface="Arial" charset="0"/>
                <a:cs typeface="Arial" charset="0"/>
              </a:rPr>
              <a:pPr algn="r"/>
              <a:t>4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40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0E7A31-ABC6-4A98-A198-79D7EA79B11C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2C55E34-56C9-4833-AE92-BAAA854F16D6}" type="slidenum">
              <a:rPr lang="en-US" sz="1200">
                <a:ea typeface="Arial" charset="0"/>
                <a:cs typeface="Arial" charset="0"/>
              </a:rPr>
              <a:pPr algn="r"/>
              <a:t>5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112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B35C1D-9A72-4CDD-8472-274FECF06EDD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70E68F98-26D0-4B20-B4EA-3976D15F568B}" type="slidenum">
              <a:rPr lang="en-US" sz="1200">
                <a:ea typeface="Arial" charset="0"/>
                <a:cs typeface="Arial" charset="0"/>
              </a:rPr>
              <a:pPr algn="r"/>
              <a:t>6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300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9155EF-2473-48A3-8188-E30A42AA6F00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881E85E8-D831-4E8C-B88B-85C5E716930D}" type="slidenum">
              <a:rPr lang="en-US" sz="1200">
                <a:ea typeface="Arial" charset="0"/>
                <a:cs typeface="Arial" charset="0"/>
              </a:rPr>
              <a:pPr algn="r"/>
              <a:t>7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24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605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374FE7-2628-4407-98EF-581FD7E86C75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382BBC6-DB51-43C9-BA9F-9381A5DE0CA2}" type="slidenum">
              <a:rPr lang="en-US" sz="1200">
                <a:ea typeface="Arial" charset="0"/>
                <a:cs typeface="Arial" charset="0"/>
              </a:rPr>
              <a:pPr algn="r"/>
              <a:t>8</a:t>
            </a:fld>
            <a:endParaRPr lang="en-US" sz="1200">
              <a:ea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858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FFF2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52400" y="4138613"/>
            <a:ext cx="6858000" cy="15029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Chapter 30</a:t>
            </a:r>
          </a:p>
          <a:p>
            <a:pPr fontAlgn="auto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The </a:t>
            </a:r>
            <a:r>
              <a:rPr lang="en-US" sz="4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Monetary System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543800" y="6324600"/>
            <a:ext cx="1143000" cy="350838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fld id="{65E08F02-0E2F-4462-B351-BD4DD5D7D68D}" type="slidenum">
              <a:rPr lang="en-US" sz="1700">
                <a:solidFill>
                  <a:srgbClr val="B2B2B2"/>
                </a:solidFill>
                <a:latin typeface="Times New Roman" charset="0"/>
                <a:ea typeface="Verdana" charset="0"/>
                <a:cs typeface="Verdana" charset="0"/>
              </a:rPr>
              <a:pPr algn="r"/>
              <a:t>‹#›</a:t>
            </a:fld>
            <a:endParaRPr lang="en-US" sz="1700">
              <a:solidFill>
                <a:srgbClr val="B2B2B2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  <p:sp>
        <p:nvSpPr>
          <p:cNvPr id="6" name="TextBox 6"/>
          <p:cNvSpPr txBox="1"/>
          <p:nvPr userDrawn="1"/>
        </p:nvSpPr>
        <p:spPr>
          <a:xfrm>
            <a:off x="7543800" y="6324600"/>
            <a:ext cx="1143000" cy="350838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fld id="{8E3C8982-B5A5-400E-BA6E-E496F23F564C}" type="slidenum">
              <a:rPr lang="en-US" sz="1700">
                <a:solidFill>
                  <a:srgbClr val="B2B2B2"/>
                </a:solidFill>
                <a:latin typeface="Times New Roman" charset="0"/>
                <a:ea typeface="Verdana" charset="0"/>
                <a:cs typeface="Verdana" charset="0"/>
              </a:rPr>
              <a:pPr algn="r"/>
              <a:t>‹#›</a:t>
            </a:fld>
            <a:endParaRPr lang="en-US" sz="1700">
              <a:solidFill>
                <a:srgbClr val="B2B2B2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>
            <a:lvl1pPr algn="l">
              <a:defRPr sz="3400" b="1">
                <a:solidFill>
                  <a:srgbClr val="006699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79581"/>
          </a:xfrm>
        </p:spPr>
        <p:txBody>
          <a:bodyPr/>
          <a:lstStyle>
            <a:lvl1pPr>
              <a:lnSpc>
                <a:spcPct val="105000"/>
              </a:lnSpc>
              <a:spcBef>
                <a:spcPts val="1200"/>
              </a:spcBef>
              <a:buClr>
                <a:srgbClr val="A3C167"/>
              </a:buClr>
              <a:buFont typeface="Wingdings" pitchFamily="2" charset="2"/>
              <a:buChar char="§"/>
              <a:defRPr sz="2800">
                <a:latin typeface="Arial" pitchFamily="34" charset="0"/>
                <a:cs typeface="Arial" pitchFamily="34" charset="0"/>
              </a:defRPr>
            </a:lvl1pPr>
            <a:lvl2pPr>
              <a:lnSpc>
                <a:spcPct val="105000"/>
              </a:lnSpc>
              <a:spcBef>
                <a:spcPts val="300"/>
              </a:spcBef>
              <a:buClr>
                <a:srgbClr val="CC9900"/>
              </a:buClr>
              <a:buFont typeface="Wingdings" pitchFamily="2" charset="2"/>
              <a:buChar char="§"/>
              <a:defRPr sz="2700">
                <a:latin typeface="Arial" pitchFamily="34" charset="0"/>
                <a:cs typeface="Arial" pitchFamily="34" charset="0"/>
              </a:defRPr>
            </a:lvl2pPr>
            <a:lvl3pPr>
              <a:lnSpc>
                <a:spcPct val="105000"/>
              </a:lnSpc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3pPr>
            <a:lvl4pPr>
              <a:lnSpc>
                <a:spcPct val="105000"/>
              </a:lnSpc>
              <a:spcBef>
                <a:spcPts val="300"/>
              </a:spcBef>
              <a:defRPr>
                <a:latin typeface="Arial" pitchFamily="34" charset="0"/>
                <a:cs typeface="Arial" pitchFamily="34" charset="0"/>
              </a:defRPr>
            </a:lvl4pPr>
            <a:lvl5pPr>
              <a:lnSpc>
                <a:spcPct val="105000"/>
              </a:lnSpc>
              <a:spcBef>
                <a:spcPts val="300"/>
              </a:spcBef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7543800" y="6324600"/>
            <a:ext cx="1143000" cy="350838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fld id="{C5138CF0-57BF-4509-B5B1-41B0EDEF0658}" type="slidenum">
              <a:rPr lang="en-US" sz="1700">
                <a:solidFill>
                  <a:srgbClr val="B2B2B2"/>
                </a:solidFill>
                <a:latin typeface="Times New Roman" charset="0"/>
                <a:ea typeface="Verdana" charset="0"/>
                <a:cs typeface="Verdana" charset="0"/>
              </a:rPr>
              <a:pPr algn="r"/>
              <a:t>‹#›</a:t>
            </a:fld>
            <a:endParaRPr lang="en-US" sz="1700">
              <a:solidFill>
                <a:srgbClr val="B2B2B2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  <p:sp>
        <p:nvSpPr>
          <p:cNvPr id="4" name="TextBox 4"/>
          <p:cNvSpPr txBox="1"/>
          <p:nvPr userDrawn="1"/>
        </p:nvSpPr>
        <p:spPr>
          <a:xfrm>
            <a:off x="7543800" y="6324600"/>
            <a:ext cx="1143000" cy="350838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fld id="{1A53BA59-EDEB-401B-AC07-ED12769924FA}" type="slidenum">
              <a:rPr lang="en-US" sz="1700">
                <a:solidFill>
                  <a:srgbClr val="B2B2B2"/>
                </a:solidFill>
                <a:latin typeface="Times New Roman" charset="0"/>
                <a:ea typeface="Verdana" charset="0"/>
                <a:cs typeface="Verdana" charset="0"/>
              </a:rPr>
              <a:pPr algn="r"/>
              <a:t>‹#›</a:t>
            </a:fld>
            <a:endParaRPr lang="en-US" sz="1700">
              <a:solidFill>
                <a:srgbClr val="B2B2B2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07504" y="6519446"/>
            <a:ext cx="58785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2015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Cengage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Learning EMEA.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 kern="1200">
          <a:solidFill>
            <a:srgbClr val="00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pitchFamily="34" charset="0"/>
          <a:ea typeface="Tahoma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pitchFamily="34" charset="0"/>
          <a:ea typeface="Tahoma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pitchFamily="34" charset="0"/>
          <a:ea typeface="Tahoma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pitchFamily="34" charset="0"/>
          <a:ea typeface="Tahoma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ts val="1200"/>
        </a:spcBef>
        <a:spcAft>
          <a:spcPct val="0"/>
        </a:spcAft>
        <a:buClr>
          <a:srgbClr val="A3C167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ts val="300"/>
        </a:spcBef>
        <a:spcAft>
          <a:spcPct val="0"/>
        </a:spcAft>
        <a:buClr>
          <a:srgbClr val="CC9900"/>
        </a:buClr>
        <a:buFont typeface="Wingdings" charset="2"/>
        <a:buChar char="§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05000"/>
        </a:lnSpc>
        <a:spcBef>
          <a:spcPts val="300"/>
        </a:spcBef>
        <a:spcAft>
          <a:spcPct val="0"/>
        </a:spcAft>
        <a:buClr>
          <a:srgbClr val="B3A2C7"/>
        </a:buClr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05000"/>
        </a:lnSpc>
        <a:spcBef>
          <a:spcPts val="3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05000"/>
        </a:lnSpc>
        <a:spcBef>
          <a:spcPts val="3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8392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N. Gregory </a:t>
            </a:r>
            <a:r>
              <a:rPr lang="en-US" sz="2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Mankiw</a:t>
            </a:r>
            <a:r>
              <a:rPr lang="en-US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&amp; Mohamed H. Rashwan</a:t>
            </a:r>
            <a:endParaRPr lang="en-US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149" name="Group 12"/>
          <p:cNvGrpSpPr>
            <a:grpSpLocks/>
          </p:cNvGrpSpPr>
          <p:nvPr/>
        </p:nvGrpSpPr>
        <p:grpSpPr bwMode="auto">
          <a:xfrm>
            <a:off x="304800" y="1050925"/>
            <a:ext cx="6707188" cy="1514475"/>
            <a:chOff x="457200" y="2045525"/>
            <a:chExt cx="6707187" cy="1513653"/>
          </a:xfrm>
        </p:grpSpPr>
        <p:sp>
          <p:nvSpPr>
            <p:cNvPr id="6" name="TextBox 9"/>
            <p:cNvSpPr txBox="1">
              <a:spLocks noChangeArrowheads="1"/>
            </p:cNvSpPr>
            <p:nvPr/>
          </p:nvSpPr>
          <p:spPr bwMode="auto">
            <a:xfrm>
              <a:off x="457200" y="2147070"/>
              <a:ext cx="6707187" cy="1188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2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  <a:ea typeface="+mn-ea"/>
                  <a:cs typeface="Arial" charset="0"/>
                </a:rPr>
                <a:t>E</a:t>
              </a:r>
              <a:r>
                <a:rPr lang="en-US" sz="64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  <a:ea typeface="+mn-ea"/>
                  <a:cs typeface="Arial" charset="0"/>
                </a:rPr>
                <a:t>conomics</a:t>
              </a:r>
            </a:p>
          </p:txBody>
        </p:sp>
        <p:sp>
          <p:nvSpPr>
            <p:cNvPr id="6154" name="TextBox 6"/>
            <p:cNvSpPr txBox="1">
              <a:spLocks noChangeArrowheads="1"/>
            </p:cNvSpPr>
            <p:nvPr/>
          </p:nvSpPr>
          <p:spPr bwMode="auto">
            <a:xfrm>
              <a:off x="1125537" y="2045525"/>
              <a:ext cx="4681538" cy="579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rgbClr val="5F5F5F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Principles of</a:t>
              </a:r>
            </a:p>
          </p:txBody>
        </p:sp>
        <p:sp>
          <p:nvSpPr>
            <p:cNvPr id="6155" name="TextBox 16"/>
            <p:cNvSpPr txBox="1">
              <a:spLocks noChangeArrowheads="1"/>
            </p:cNvSpPr>
            <p:nvPr/>
          </p:nvSpPr>
          <p:spPr bwMode="auto">
            <a:xfrm>
              <a:off x="2133600" y="3102226"/>
              <a:ext cx="2667000" cy="456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Arab World Edition</a:t>
              </a:r>
              <a:endParaRPr lang="en-US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36912"/>
            <a:ext cx="2144395" cy="158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19075"/>
            <a:ext cx="8229600" cy="649288"/>
          </a:xfrm>
        </p:spPr>
        <p:txBody>
          <a:bodyPr/>
          <a:lstStyle/>
          <a:p>
            <a:pPr eaLnBrk="1" hangingPunct="1"/>
            <a:r>
              <a:rPr lang="en-US" smtClean="0"/>
              <a:t>Bank T-Account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936625"/>
            <a:ext cx="8229600" cy="163195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2700" b="1" smtClean="0">
                <a:solidFill>
                  <a:srgbClr val="800080"/>
                </a:solidFill>
              </a:rPr>
              <a:t>T-account</a:t>
            </a:r>
            <a:r>
              <a:rPr lang="en-US" sz="2700" smtClean="0"/>
              <a:t>:  a simplified accounting statement </a:t>
            </a:r>
            <a:br>
              <a:rPr lang="en-US" sz="2700" smtClean="0"/>
            </a:br>
            <a:r>
              <a:rPr lang="en-US" sz="2700" smtClean="0"/>
              <a:t>that shows a bank’s assets &amp; liabilities.</a:t>
            </a:r>
          </a:p>
          <a:p>
            <a:pPr eaLnBrk="1" hangingPunct="1">
              <a:spcBef>
                <a:spcPct val="40000"/>
              </a:spcBef>
            </a:pPr>
            <a:r>
              <a:rPr lang="en-US" sz="2700" smtClean="0"/>
              <a:t>Example:</a:t>
            </a:r>
          </a:p>
        </p:txBody>
      </p:sp>
      <p:graphicFrame>
        <p:nvGraphicFramePr>
          <p:cNvPr id="161814" name="Group 22"/>
          <p:cNvGraphicFramePr>
            <a:graphicFrameLocks noGrp="1"/>
          </p:cNvGraphicFramePr>
          <p:nvPr/>
        </p:nvGraphicFramePr>
        <p:xfrm>
          <a:off x="2841625" y="2136775"/>
          <a:ext cx="5762625" cy="2100263"/>
        </p:xfrm>
        <a:graphic>
          <a:graphicData uri="http://schemas.openxmlformats.org/drawingml/2006/table">
            <a:tbl>
              <a:tblPr/>
              <a:tblGrid>
                <a:gridCol w="2881313"/>
                <a:gridCol w="2881312"/>
              </a:tblGrid>
              <a:tr h="5492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FIRST NATIONAL BANK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Assets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Liabilities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058863">
                <a:tc>
                  <a:txBody>
                    <a:bodyPr/>
                    <a:lstStyle/>
                    <a:p>
                      <a:pPr marL="58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>
                          <a:tab pos="1887538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Reserves	$  10</a:t>
                      </a:r>
                    </a:p>
                    <a:p>
                      <a:pPr marL="58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>
                          <a:tab pos="1887538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Loans  	$  90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>
                          <a:tab pos="1947863" algn="l"/>
                        </a:tabLst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Deposits	$100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161815" name="Rectangle 23"/>
          <p:cNvSpPr>
            <a:spLocks noChangeArrowheads="1"/>
          </p:cNvSpPr>
          <p:nvPr/>
        </p:nvSpPr>
        <p:spPr bwMode="auto">
          <a:xfrm>
            <a:off x="469900" y="4489450"/>
            <a:ext cx="8193088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05000"/>
              </a:lnSpc>
              <a:spcBef>
                <a:spcPct val="40000"/>
              </a:spcBef>
              <a:buClr>
                <a:srgbClr val="339966"/>
              </a:buClr>
              <a:buSzPct val="120000"/>
              <a:buFont typeface="Wingdings" charset="2"/>
              <a:buChar char="§"/>
            </a:pPr>
            <a:r>
              <a:rPr lang="en-US" sz="2700">
                <a:ea typeface="Arial" charset="0"/>
                <a:cs typeface="Arial" charset="0"/>
              </a:rPr>
              <a:t>Banks’ liabilities include deposits, </a:t>
            </a:r>
            <a:br>
              <a:rPr lang="en-US" sz="2700">
                <a:ea typeface="Arial" charset="0"/>
                <a:cs typeface="Arial" charset="0"/>
              </a:rPr>
            </a:br>
            <a:r>
              <a:rPr lang="en-US" sz="2700">
                <a:ea typeface="Arial" charset="0"/>
                <a:cs typeface="Arial" charset="0"/>
              </a:rPr>
              <a:t>assets include loans &amp; reserves.  </a:t>
            </a:r>
          </a:p>
          <a:p>
            <a:pPr marL="342900" indent="-342900">
              <a:lnSpc>
                <a:spcPct val="105000"/>
              </a:lnSpc>
              <a:spcBef>
                <a:spcPct val="40000"/>
              </a:spcBef>
              <a:buClr>
                <a:srgbClr val="339966"/>
              </a:buClr>
              <a:buSzPct val="120000"/>
              <a:buFont typeface="Wingdings" charset="2"/>
              <a:buChar char="§"/>
            </a:pPr>
            <a:r>
              <a:rPr lang="en-US" sz="2700">
                <a:ea typeface="Arial" charset="0"/>
                <a:cs typeface="Arial" charset="0"/>
              </a:rPr>
              <a:t>In this example, notice that  </a:t>
            </a:r>
            <a:r>
              <a:rPr lang="en-US" sz="2700" b="1" i="1">
                <a:ea typeface="Arial" charset="0"/>
                <a:cs typeface="Arial" charset="0"/>
              </a:rPr>
              <a:t>R</a:t>
            </a:r>
            <a:r>
              <a:rPr lang="en-US" sz="2700">
                <a:ea typeface="Arial" charset="0"/>
                <a:cs typeface="Arial" charset="0"/>
              </a:rPr>
              <a:t> = $10/$100 = 10%.</a:t>
            </a:r>
          </a:p>
        </p:txBody>
      </p:sp>
      <p:sp>
        <p:nvSpPr>
          <p:cNvPr id="2458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1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1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18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 bldLvl="4"/>
      <p:bldP spid="1618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pPr algn="ctr" eaLnBrk="1" hangingPunct="1"/>
            <a:r>
              <a:rPr lang="en-US" sz="3200" smtClean="0">
                <a:latin typeface="Tahoma" charset="0"/>
                <a:ea typeface="Tahoma" charset="0"/>
                <a:cs typeface="Tahoma" charset="0"/>
              </a:rPr>
              <a:t>Banks and the Money Supply: An Example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 marL="0" indent="0" eaLnBrk="1" hangingPunct="1">
              <a:buFont typeface="Wingdings" charset="2"/>
              <a:buNone/>
            </a:pPr>
            <a:r>
              <a:rPr lang="en-US" sz="2700" smtClean="0">
                <a:latin typeface="Arial" charset="0"/>
                <a:cs typeface="ＭＳ Ｐゴシック" charset="-128"/>
              </a:rPr>
              <a:t>Suppose $100 of currency is in circulation. 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sz="2700" smtClean="0">
                <a:latin typeface="Arial" charset="0"/>
                <a:cs typeface="ＭＳ Ｐゴシック" charset="-128"/>
              </a:rPr>
              <a:t>To determine banks’ impact on money supply, </a:t>
            </a:r>
            <a:br>
              <a:rPr lang="en-US" sz="2700" smtClean="0">
                <a:latin typeface="Arial" charset="0"/>
                <a:cs typeface="ＭＳ Ｐゴシック" charset="-128"/>
              </a:rPr>
            </a:br>
            <a:r>
              <a:rPr lang="en-US" sz="2700" smtClean="0">
                <a:latin typeface="Arial" charset="0"/>
                <a:cs typeface="ＭＳ Ｐゴシック" charset="-128"/>
              </a:rPr>
              <a:t>we calculate the money supply in 3 different cases:  </a:t>
            </a:r>
          </a:p>
          <a:p>
            <a:pPr marL="628650" lvl="1" indent="-514350" eaLnBrk="1" hangingPunct="1">
              <a:spcBef>
                <a:spcPct val="40000"/>
              </a:spcBef>
              <a:buFont typeface="Wingdings" charset="2"/>
              <a:buNone/>
            </a:pPr>
            <a:r>
              <a:rPr lang="en-US" b="1" smtClean="0">
                <a:solidFill>
                  <a:srgbClr val="339966"/>
                </a:solidFill>
                <a:latin typeface="Arial" charset="0"/>
              </a:rPr>
              <a:t>1</a:t>
            </a:r>
            <a:r>
              <a:rPr lang="en-US" smtClean="0">
                <a:solidFill>
                  <a:srgbClr val="339966"/>
                </a:solidFill>
                <a:latin typeface="Arial" charset="0"/>
              </a:rPr>
              <a:t>.	</a:t>
            </a:r>
            <a:r>
              <a:rPr lang="en-US" smtClean="0">
                <a:latin typeface="Arial" charset="0"/>
              </a:rPr>
              <a:t>No banking system</a:t>
            </a:r>
          </a:p>
          <a:p>
            <a:pPr marL="628650" lvl="1" indent="-514350" eaLnBrk="1" hangingPunct="1">
              <a:spcBef>
                <a:spcPct val="40000"/>
              </a:spcBef>
              <a:buFont typeface="Wingdings" charset="2"/>
              <a:buNone/>
            </a:pPr>
            <a:r>
              <a:rPr lang="en-US" b="1" smtClean="0">
                <a:solidFill>
                  <a:srgbClr val="339966"/>
                </a:solidFill>
                <a:latin typeface="Arial" charset="0"/>
              </a:rPr>
              <a:t>2</a:t>
            </a:r>
            <a:r>
              <a:rPr lang="en-US" smtClean="0">
                <a:solidFill>
                  <a:srgbClr val="339966"/>
                </a:solidFill>
                <a:latin typeface="Arial" charset="0"/>
              </a:rPr>
              <a:t>.	</a:t>
            </a:r>
            <a:r>
              <a:rPr lang="en-US" smtClean="0">
                <a:latin typeface="Arial" charset="0"/>
              </a:rPr>
              <a:t>100% reserve banking system: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    banks hold 100% of deposits as reserves,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    make no loans</a:t>
            </a:r>
          </a:p>
          <a:p>
            <a:pPr marL="628650" lvl="1" indent="-514350" eaLnBrk="1" hangingPunct="1">
              <a:spcBef>
                <a:spcPct val="40000"/>
              </a:spcBef>
              <a:buFont typeface="Wingdings" charset="2"/>
              <a:buNone/>
            </a:pPr>
            <a:r>
              <a:rPr lang="en-US" b="1" smtClean="0">
                <a:solidFill>
                  <a:srgbClr val="339966"/>
                </a:solidFill>
                <a:latin typeface="Arial" charset="0"/>
              </a:rPr>
              <a:t>3</a:t>
            </a:r>
            <a:r>
              <a:rPr lang="en-US" smtClean="0">
                <a:solidFill>
                  <a:srgbClr val="339966"/>
                </a:solidFill>
                <a:latin typeface="Arial" charset="0"/>
              </a:rPr>
              <a:t>.	</a:t>
            </a:r>
            <a:r>
              <a:rPr lang="en-US" smtClean="0">
                <a:latin typeface="Arial" charset="0"/>
              </a:rPr>
              <a:t>Fractional reserve banking system</a:t>
            </a:r>
            <a:br>
              <a:rPr lang="en-US" smtClean="0">
                <a:latin typeface="Arial" charset="0"/>
              </a:rPr>
            </a:br>
            <a:endParaRPr lang="en-US" smtClean="0">
              <a:latin typeface="Arial" charset="0"/>
            </a:endParaRPr>
          </a:p>
        </p:txBody>
      </p:sp>
      <p:sp>
        <p:nvSpPr>
          <p:cNvPr id="2662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p" bldLvl="4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pPr algn="ctr" eaLnBrk="1" hangingPunct="1"/>
            <a:r>
              <a:rPr lang="en-US" sz="3200" smtClean="0">
                <a:latin typeface="Tahoma" charset="0"/>
                <a:ea typeface="Tahoma" charset="0"/>
                <a:cs typeface="Tahoma" charset="0"/>
              </a:rPr>
              <a:t>Banks and the Money Supply: An Example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 marL="0" indent="0" eaLnBrk="1" hangingPunct="1">
              <a:buFont typeface="Wingdings" charset="2"/>
              <a:buNone/>
            </a:pPr>
            <a:r>
              <a:rPr lang="en-US" sz="2700" b="1" smtClean="0">
                <a:solidFill>
                  <a:srgbClr val="339966"/>
                </a:solidFill>
                <a:latin typeface="Arial" charset="0"/>
                <a:cs typeface="ＭＳ Ｐゴシック" charset="-128"/>
              </a:rPr>
              <a:t>CASE 1</a:t>
            </a:r>
            <a:r>
              <a:rPr lang="en-US" sz="2700" smtClean="0">
                <a:latin typeface="Arial" charset="0"/>
                <a:cs typeface="ＭＳ Ｐゴシック" charset="-128"/>
              </a:rPr>
              <a:t>:  No banking system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sz="2700" smtClean="0">
                <a:latin typeface="Arial" charset="0"/>
                <a:cs typeface="ＭＳ Ｐゴシック" charset="-128"/>
              </a:rPr>
              <a:t>Public holds the $100 as currency. 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smtClean="0">
                <a:latin typeface="Arial" charset="0"/>
                <a:cs typeface="ＭＳ Ｐゴシック" charset="-128"/>
              </a:rPr>
              <a:t>Money supply = $100.  </a:t>
            </a:r>
          </a:p>
        </p:txBody>
      </p:sp>
      <p:sp>
        <p:nvSpPr>
          <p:cNvPr id="2867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bldLvl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pPr algn="ctr" eaLnBrk="1" hangingPunct="1"/>
            <a:r>
              <a:rPr lang="en-US" sz="3200" smtClean="0">
                <a:latin typeface="Tahoma" charset="0"/>
                <a:ea typeface="Tahoma" charset="0"/>
                <a:cs typeface="Tahoma" charset="0"/>
              </a:rPr>
              <a:t>Banks and the Money Supply: An Example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534400" cy="4979988"/>
          </a:xfrm>
        </p:spPr>
        <p:txBody>
          <a:bodyPr/>
          <a:lstStyle/>
          <a:p>
            <a:pPr marL="0" indent="0" eaLnBrk="1" hangingPunct="1">
              <a:spcBef>
                <a:spcPct val="40000"/>
              </a:spcBef>
              <a:buFont typeface="Wingdings" charset="2"/>
              <a:buNone/>
            </a:pPr>
            <a:r>
              <a:rPr lang="en-US" sz="2700" b="1" smtClean="0">
                <a:solidFill>
                  <a:srgbClr val="339966"/>
                </a:solidFill>
                <a:latin typeface="Arial" charset="0"/>
                <a:cs typeface="ＭＳ Ｐゴシック" charset="-128"/>
              </a:rPr>
              <a:t>CASE 2</a:t>
            </a:r>
            <a:r>
              <a:rPr lang="en-US" sz="2700" smtClean="0">
                <a:latin typeface="Arial" charset="0"/>
                <a:cs typeface="ＭＳ Ｐゴシック" charset="-128"/>
              </a:rPr>
              <a:t>:  100% reserve banking system</a:t>
            </a:r>
          </a:p>
          <a:p>
            <a:pPr marL="0" indent="0" eaLnBrk="1" hangingPunct="1">
              <a:spcBef>
                <a:spcPct val="40000"/>
              </a:spcBef>
              <a:buFont typeface="Wingdings" charset="2"/>
              <a:buNone/>
            </a:pPr>
            <a:r>
              <a:rPr lang="en-US" sz="2700" smtClean="0">
                <a:latin typeface="Arial" charset="0"/>
                <a:cs typeface="ＭＳ Ｐゴシック" charset="-128"/>
              </a:rPr>
              <a:t>Public deposits the $100 at First National Bank (FNB).  </a:t>
            </a:r>
          </a:p>
        </p:txBody>
      </p:sp>
      <p:graphicFrame>
        <p:nvGraphicFramePr>
          <p:cNvPr id="118817" name="Group 33"/>
          <p:cNvGraphicFramePr>
            <a:graphicFrameLocks noGrp="1"/>
          </p:cNvGraphicFramePr>
          <p:nvPr/>
        </p:nvGraphicFramePr>
        <p:xfrm>
          <a:off x="2954338" y="2557463"/>
          <a:ext cx="5762625" cy="2100262"/>
        </p:xfrm>
        <a:graphic>
          <a:graphicData uri="http://schemas.openxmlformats.org/drawingml/2006/table">
            <a:tbl>
              <a:tblPr/>
              <a:tblGrid>
                <a:gridCol w="2881312"/>
                <a:gridCol w="2881313"/>
              </a:tblGrid>
              <a:tr h="5492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FIRST NATIONAL BANK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Assets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Liabilities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058862">
                <a:tc>
                  <a:txBody>
                    <a:bodyPr/>
                    <a:lstStyle/>
                    <a:p>
                      <a:pPr marL="58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>
                          <a:tab pos="1887538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Reserves	$100</a:t>
                      </a:r>
                    </a:p>
                    <a:p>
                      <a:pPr marL="58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>
                          <a:tab pos="1887538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Loans  	$    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>
                          <a:tab pos="1947863" algn="l"/>
                        </a:tabLst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Deposits	$100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118834" name="Rectangle 50"/>
          <p:cNvSpPr>
            <a:spLocks noChangeArrowheads="1"/>
          </p:cNvSpPr>
          <p:nvPr/>
        </p:nvSpPr>
        <p:spPr bwMode="auto">
          <a:xfrm>
            <a:off x="504825" y="2524125"/>
            <a:ext cx="224155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5000"/>
              </a:lnSpc>
              <a:spcBef>
                <a:spcPct val="40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700">
                <a:ea typeface="Arial" charset="0"/>
                <a:cs typeface="Arial" charset="0"/>
              </a:rPr>
              <a:t>FNB holds </a:t>
            </a:r>
            <a:br>
              <a:rPr lang="en-US" sz="2700">
                <a:ea typeface="Arial" charset="0"/>
                <a:cs typeface="Arial" charset="0"/>
              </a:rPr>
            </a:br>
            <a:r>
              <a:rPr lang="en-US" sz="2700">
                <a:ea typeface="Arial" charset="0"/>
                <a:cs typeface="Arial" charset="0"/>
              </a:rPr>
              <a:t>100% of </a:t>
            </a:r>
            <a:br>
              <a:rPr lang="en-US" sz="2700">
                <a:ea typeface="Arial" charset="0"/>
                <a:cs typeface="Arial" charset="0"/>
              </a:rPr>
            </a:br>
            <a:r>
              <a:rPr lang="en-US" sz="2700">
                <a:ea typeface="Arial" charset="0"/>
                <a:cs typeface="Arial" charset="0"/>
              </a:rPr>
              <a:t>deposit </a:t>
            </a:r>
            <a:br>
              <a:rPr lang="en-US" sz="2700">
                <a:ea typeface="Arial" charset="0"/>
                <a:cs typeface="Arial" charset="0"/>
              </a:rPr>
            </a:br>
            <a:r>
              <a:rPr lang="en-US" sz="2700">
                <a:ea typeface="Arial" charset="0"/>
                <a:cs typeface="Arial" charset="0"/>
              </a:rPr>
              <a:t>as reserves:  </a:t>
            </a:r>
          </a:p>
        </p:txBody>
      </p:sp>
      <p:sp>
        <p:nvSpPr>
          <p:cNvPr id="118835" name="Rectangle 51"/>
          <p:cNvSpPr>
            <a:spLocks noChangeArrowheads="1"/>
          </p:cNvSpPr>
          <p:nvPr/>
        </p:nvSpPr>
        <p:spPr bwMode="auto">
          <a:xfrm>
            <a:off x="500063" y="4572000"/>
            <a:ext cx="76596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3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700">
                <a:ea typeface="Arial" charset="0"/>
                <a:cs typeface="Arial" charset="0"/>
              </a:rPr>
              <a:t>Money supply </a:t>
            </a:r>
            <a:br>
              <a:rPr lang="en-US" sz="2700">
                <a:ea typeface="Arial" charset="0"/>
                <a:cs typeface="Arial" charset="0"/>
              </a:rPr>
            </a:br>
            <a:r>
              <a:rPr lang="en-US" sz="2700">
                <a:ea typeface="Arial" charset="0"/>
                <a:cs typeface="Arial" charset="0"/>
              </a:rPr>
              <a:t>   = currency + deposits = $0 + $100 = </a:t>
            </a:r>
            <a:r>
              <a:rPr lang="en-US" sz="2700" u="sng">
                <a:ea typeface="Arial" charset="0"/>
                <a:cs typeface="Arial" charset="0"/>
              </a:rPr>
              <a:t>$100</a:t>
            </a:r>
          </a:p>
        </p:txBody>
      </p:sp>
      <p:sp>
        <p:nvSpPr>
          <p:cNvPr id="118836" name="Rectangle 52"/>
          <p:cNvSpPr>
            <a:spLocks noChangeArrowheads="1"/>
          </p:cNvSpPr>
          <p:nvPr/>
        </p:nvSpPr>
        <p:spPr bwMode="auto">
          <a:xfrm>
            <a:off x="0" y="5607050"/>
            <a:ext cx="9144000" cy="1174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3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700" b="1" i="1">
                <a:solidFill>
                  <a:srgbClr val="CC0000"/>
                </a:solidFill>
                <a:ea typeface="Arial" charset="0"/>
                <a:cs typeface="Arial" charset="0"/>
              </a:rPr>
              <a:t>In a 100% reserve banking system, </a:t>
            </a:r>
            <a:br>
              <a:rPr lang="en-US" sz="2700" b="1" i="1">
                <a:solidFill>
                  <a:srgbClr val="CC0000"/>
                </a:solidFill>
                <a:ea typeface="Arial" charset="0"/>
                <a:cs typeface="Arial" charset="0"/>
              </a:rPr>
            </a:br>
            <a:r>
              <a:rPr lang="en-US" sz="2700" b="1" i="1">
                <a:solidFill>
                  <a:srgbClr val="CC0000"/>
                </a:solidFill>
                <a:ea typeface="Arial" charset="0"/>
                <a:cs typeface="Arial" charset="0"/>
              </a:rPr>
              <a:t>banks do not affect size of money supply.</a:t>
            </a:r>
            <a:r>
              <a:rPr lang="en-US" sz="2700" b="1">
                <a:solidFill>
                  <a:srgbClr val="CC0000"/>
                </a:solidFill>
                <a:ea typeface="Arial" charset="0"/>
                <a:cs typeface="Arial" charset="0"/>
              </a:rPr>
              <a:t>   </a:t>
            </a:r>
          </a:p>
        </p:txBody>
      </p:sp>
      <p:sp>
        <p:nvSpPr>
          <p:cNvPr id="30734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8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8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8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/>
      <p:bldP spid="118834" grpId="0"/>
      <p:bldP spid="118835" grpId="0" build="p"/>
      <p:bldP spid="1188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pPr algn="ctr" eaLnBrk="1" hangingPunct="1"/>
            <a:r>
              <a:rPr lang="en-US" sz="3200" smtClean="0">
                <a:latin typeface="Tahoma" charset="0"/>
                <a:ea typeface="Tahoma" charset="0"/>
                <a:cs typeface="Tahoma" charset="0"/>
              </a:rPr>
              <a:t>Banks and the Money Supply: An Example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 marL="0" indent="0" eaLnBrk="1" hangingPunct="1">
              <a:spcBef>
                <a:spcPct val="40000"/>
              </a:spcBef>
              <a:buFont typeface="Wingdings" charset="2"/>
              <a:buNone/>
            </a:pPr>
            <a:r>
              <a:rPr lang="en-US" sz="2700" b="1" smtClean="0">
                <a:solidFill>
                  <a:srgbClr val="339966"/>
                </a:solidFill>
                <a:latin typeface="Arial" charset="0"/>
                <a:cs typeface="ＭＳ Ｐゴシック" charset="-128"/>
              </a:rPr>
              <a:t>CASE 3</a:t>
            </a:r>
            <a:r>
              <a:rPr lang="en-US" sz="2700" smtClean="0">
                <a:latin typeface="Arial" charset="0"/>
                <a:cs typeface="ＭＳ Ｐゴシック" charset="-128"/>
              </a:rPr>
              <a:t>:  Fractional reserve banking system</a:t>
            </a:r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488950" y="4962525"/>
            <a:ext cx="834707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463550" indent="-463550">
              <a:lnSpc>
                <a:spcPct val="105000"/>
              </a:lnSpc>
              <a:spcBef>
                <a:spcPct val="3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700">
                <a:ea typeface="Arial" charset="0"/>
                <a:cs typeface="Arial" charset="0"/>
              </a:rPr>
              <a:t>Depositors have $100 in deposits, </a:t>
            </a:r>
          </a:p>
          <a:p>
            <a:pPr marL="463550" indent="-463550">
              <a:lnSpc>
                <a:spcPct val="105000"/>
              </a:lnSpc>
              <a:spcBef>
                <a:spcPts val="3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700">
                <a:ea typeface="Arial" charset="0"/>
                <a:cs typeface="Arial" charset="0"/>
              </a:rPr>
              <a:t>     borrowers have $90 in currency.</a:t>
            </a:r>
          </a:p>
          <a:p>
            <a:pPr marL="463550" indent="-463550">
              <a:lnSpc>
                <a:spcPct val="105000"/>
              </a:lnSpc>
              <a:spcBef>
                <a:spcPct val="3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700">
                <a:ea typeface="Arial" charset="0"/>
                <a:cs typeface="Arial" charset="0"/>
              </a:rPr>
              <a:t>Money supply = C + D = $90 + $100 = $</a:t>
            </a:r>
            <a:r>
              <a:rPr lang="en-US" sz="2700" u="sng">
                <a:ea typeface="Arial" charset="0"/>
                <a:cs typeface="Arial" charset="0"/>
              </a:rPr>
              <a:t>190</a:t>
            </a:r>
            <a:r>
              <a:rPr lang="en-US" sz="2700">
                <a:ea typeface="Arial" charset="0"/>
                <a:cs typeface="Arial" charset="0"/>
              </a:rPr>
              <a:t> (!!!)</a:t>
            </a:r>
          </a:p>
        </p:txBody>
      </p:sp>
      <p:graphicFrame>
        <p:nvGraphicFramePr>
          <p:cNvPr id="122910" name="Group 30"/>
          <p:cNvGraphicFramePr>
            <a:graphicFrameLocks noGrp="1"/>
          </p:cNvGraphicFramePr>
          <p:nvPr/>
        </p:nvGraphicFramePr>
        <p:xfrm>
          <a:off x="2954338" y="2557463"/>
          <a:ext cx="5762625" cy="2100262"/>
        </p:xfrm>
        <a:graphic>
          <a:graphicData uri="http://schemas.openxmlformats.org/drawingml/2006/table">
            <a:tbl>
              <a:tblPr/>
              <a:tblGrid>
                <a:gridCol w="2881312"/>
                <a:gridCol w="2881313"/>
              </a:tblGrid>
              <a:tr h="5492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FIRST NATIONAL BANK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Assets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Liabilities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058862">
                <a:tc>
                  <a:txBody>
                    <a:bodyPr/>
                    <a:lstStyle/>
                    <a:p>
                      <a:pPr marL="58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>
                          <a:tab pos="1887538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Reserves	$100</a:t>
                      </a:r>
                    </a:p>
                    <a:p>
                      <a:pPr marL="58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>
                          <a:tab pos="1887538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Loans  	$    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>
                          <a:tab pos="1947863" algn="l"/>
                        </a:tabLst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Deposits	$100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122904" name="Rectangle 24"/>
          <p:cNvSpPr>
            <a:spLocks noChangeArrowheads="1"/>
          </p:cNvSpPr>
          <p:nvPr/>
        </p:nvSpPr>
        <p:spPr bwMode="auto">
          <a:xfrm>
            <a:off x="492125" y="1828800"/>
            <a:ext cx="7624763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5000"/>
              </a:lnSpc>
              <a:spcBef>
                <a:spcPct val="3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700">
                <a:ea typeface="Arial" charset="0"/>
                <a:cs typeface="Arial" charset="0"/>
              </a:rPr>
              <a:t>Suppose </a:t>
            </a:r>
            <a:r>
              <a:rPr lang="en-US" sz="2700" b="1" i="1">
                <a:ea typeface="Arial" charset="0"/>
                <a:cs typeface="Arial" charset="0"/>
              </a:rPr>
              <a:t>R</a:t>
            </a:r>
            <a:r>
              <a:rPr lang="en-US" sz="2700">
                <a:ea typeface="Arial" charset="0"/>
                <a:cs typeface="Arial" charset="0"/>
              </a:rPr>
              <a:t> = 10%.  FNB loans all but 10% </a:t>
            </a:r>
            <a:br>
              <a:rPr lang="en-US" sz="2700">
                <a:ea typeface="Arial" charset="0"/>
                <a:cs typeface="Arial" charset="0"/>
              </a:rPr>
            </a:br>
            <a:r>
              <a:rPr lang="en-US" sz="2700">
                <a:ea typeface="Arial" charset="0"/>
                <a:cs typeface="Arial" charset="0"/>
              </a:rPr>
              <a:t>of the deposit:</a:t>
            </a:r>
          </a:p>
        </p:txBody>
      </p:sp>
      <p:sp>
        <p:nvSpPr>
          <p:cNvPr id="122905" name="Text Box 25"/>
          <p:cNvSpPr txBox="1">
            <a:spLocks noChangeArrowheads="1"/>
          </p:cNvSpPr>
          <p:nvPr/>
        </p:nvSpPr>
        <p:spPr bwMode="auto">
          <a:xfrm>
            <a:off x="5111750" y="3630613"/>
            <a:ext cx="641350" cy="43021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spcBef>
                <a:spcPct val="50000"/>
              </a:spcBef>
            </a:pPr>
            <a:r>
              <a:rPr lang="en-US" sz="2600">
                <a:solidFill>
                  <a:srgbClr val="FF0000"/>
                </a:solidFill>
                <a:ea typeface="Arial" charset="0"/>
                <a:cs typeface="Arial" charset="0"/>
              </a:rPr>
              <a:t>10</a:t>
            </a:r>
          </a:p>
        </p:txBody>
      </p:sp>
      <p:sp>
        <p:nvSpPr>
          <p:cNvPr id="122906" name="Text Box 26"/>
          <p:cNvSpPr txBox="1">
            <a:spLocks noChangeArrowheads="1"/>
          </p:cNvSpPr>
          <p:nvPr/>
        </p:nvSpPr>
        <p:spPr bwMode="auto">
          <a:xfrm>
            <a:off x="5119688" y="4149725"/>
            <a:ext cx="641350" cy="43021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spcBef>
                <a:spcPct val="50000"/>
              </a:spcBef>
            </a:pPr>
            <a:r>
              <a:rPr lang="en-US" sz="2600">
                <a:solidFill>
                  <a:srgbClr val="FF0000"/>
                </a:solidFill>
                <a:ea typeface="Arial" charset="0"/>
                <a:cs typeface="Arial" charset="0"/>
              </a:rPr>
              <a:t>90</a:t>
            </a:r>
          </a:p>
        </p:txBody>
      </p:sp>
      <p:sp>
        <p:nvSpPr>
          <p:cNvPr id="3278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2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2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2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/>
      <p:bldP spid="122884" grpId="0" build="p"/>
      <p:bldP spid="122904" grpId="0" build="p"/>
      <p:bldP spid="122905" grpId="0" animBg="1"/>
      <p:bldP spid="12290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6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pPr algn="ctr" eaLnBrk="1" hangingPunct="1"/>
            <a:r>
              <a:rPr lang="en-US" sz="3200" smtClean="0">
                <a:latin typeface="Tahoma" charset="0"/>
                <a:ea typeface="Tahoma" charset="0"/>
                <a:cs typeface="Tahoma" charset="0"/>
              </a:rPr>
              <a:t>Banks and the Money Supply: An Example</a:t>
            </a:r>
          </a:p>
        </p:txBody>
      </p:sp>
      <p:sp>
        <p:nvSpPr>
          <p:cNvPr id="21509" name="Rectangle 27"/>
          <p:cNvSpPr>
            <a:spLocks noGrp="1" noChangeArrowheads="1"/>
          </p:cNvSpPr>
          <p:nvPr>
            <p:ph idx="1"/>
          </p:nvPr>
        </p:nvSpPr>
        <p:spPr>
          <a:xfrm>
            <a:off x="457200" y="1801813"/>
            <a:ext cx="8229600" cy="383698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2700" smtClean="0">
                <a:latin typeface="Arial" charset="0"/>
                <a:cs typeface="ＭＳ Ｐゴシック" charset="-128"/>
              </a:rPr>
              <a:t>How did the money supply suddenly grow?</a:t>
            </a:r>
          </a:p>
          <a:p>
            <a:pPr eaLnBrk="1" hangingPunct="1">
              <a:buFont typeface="Wingdings" charset="2"/>
              <a:buNone/>
            </a:pPr>
            <a:r>
              <a:rPr lang="en-US" sz="2700" smtClean="0">
                <a:latin typeface="Arial" charset="0"/>
                <a:cs typeface="ＭＳ Ｐゴシック" charset="-128"/>
              </a:rPr>
              <a:t>When banks make loans, they create money.</a:t>
            </a:r>
          </a:p>
          <a:p>
            <a:pPr eaLnBrk="1" hangingPunct="1">
              <a:buFont typeface="Wingdings" charset="2"/>
              <a:buNone/>
            </a:pPr>
            <a:r>
              <a:rPr lang="en-US" sz="2700" smtClean="0">
                <a:latin typeface="Arial" charset="0"/>
                <a:cs typeface="ＭＳ Ｐゴシック" charset="-128"/>
              </a:rPr>
              <a:t>The borrower gets 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smtClean="0">
                <a:latin typeface="Arial" charset="0"/>
              </a:rPr>
              <a:t>$90 in currency—an asset counted in the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money supply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smtClean="0">
                <a:latin typeface="Arial" charset="0"/>
              </a:rPr>
              <a:t>$90 in new debt—a liability that does not have an offsetting effect on the money supply </a:t>
            </a:r>
          </a:p>
        </p:txBody>
      </p:sp>
      <p:sp>
        <p:nvSpPr>
          <p:cNvPr id="34819" name="Rectangle 29"/>
          <p:cNvSpPr>
            <a:spLocks noChangeArrowheads="1"/>
          </p:cNvSpPr>
          <p:nvPr/>
        </p:nvSpPr>
        <p:spPr bwMode="auto">
          <a:xfrm>
            <a:off x="457200" y="1222375"/>
            <a:ext cx="82296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0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700" b="1">
                <a:solidFill>
                  <a:srgbClr val="339966"/>
                </a:solidFill>
                <a:ea typeface="Arial" charset="0"/>
                <a:cs typeface="Arial" charset="0"/>
              </a:rPr>
              <a:t>CASE 3</a:t>
            </a:r>
            <a:r>
              <a:rPr lang="en-US" sz="2700">
                <a:ea typeface="Arial" charset="0"/>
                <a:cs typeface="Arial" charset="0"/>
              </a:rPr>
              <a:t>:  Fractional reserve banking system</a:t>
            </a:r>
          </a:p>
        </p:txBody>
      </p:sp>
      <p:sp>
        <p:nvSpPr>
          <p:cNvPr id="123934" name="Rectangle 30"/>
          <p:cNvSpPr>
            <a:spLocks noChangeArrowheads="1"/>
          </p:cNvSpPr>
          <p:nvPr/>
        </p:nvSpPr>
        <p:spPr bwMode="auto">
          <a:xfrm>
            <a:off x="0" y="5384800"/>
            <a:ext cx="91440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700" b="1" i="1">
                <a:solidFill>
                  <a:srgbClr val="CC0000"/>
                </a:solidFill>
                <a:ea typeface="Arial" charset="0"/>
                <a:cs typeface="Arial" charset="0"/>
              </a:rPr>
              <a:t>A fractional reserve banking system </a:t>
            </a:r>
            <a:br>
              <a:rPr lang="en-US" sz="2700" b="1" i="1">
                <a:solidFill>
                  <a:srgbClr val="CC0000"/>
                </a:solidFill>
                <a:ea typeface="Arial" charset="0"/>
                <a:cs typeface="Arial" charset="0"/>
              </a:rPr>
            </a:br>
            <a:r>
              <a:rPr lang="en-US" sz="2700" b="1" i="1">
                <a:solidFill>
                  <a:srgbClr val="CC0000"/>
                </a:solidFill>
                <a:ea typeface="Arial" charset="0"/>
                <a:cs typeface="Arial" charset="0"/>
              </a:rPr>
              <a:t>creates money, but not wealth. </a:t>
            </a:r>
          </a:p>
        </p:txBody>
      </p:sp>
      <p:sp>
        <p:nvSpPr>
          <p:cNvPr id="3482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3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build="p" bldLvl="4"/>
      <p:bldP spid="1239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pPr algn="ctr" eaLnBrk="1" hangingPunct="1"/>
            <a:r>
              <a:rPr lang="en-US" sz="3200" smtClean="0">
                <a:latin typeface="Tahoma" charset="0"/>
                <a:ea typeface="Tahoma" charset="0"/>
                <a:cs typeface="Tahoma" charset="0"/>
              </a:rPr>
              <a:t>Banks and the Money Supply: An Example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 marL="0" indent="0" eaLnBrk="1" hangingPunct="1">
              <a:spcBef>
                <a:spcPct val="40000"/>
              </a:spcBef>
              <a:buFont typeface="Wingdings" charset="2"/>
              <a:buNone/>
            </a:pPr>
            <a:r>
              <a:rPr lang="en-US" sz="2700" b="1" smtClean="0">
                <a:solidFill>
                  <a:srgbClr val="339966"/>
                </a:solidFill>
                <a:latin typeface="Arial" charset="0"/>
                <a:cs typeface="ＭＳ Ｐゴシック" charset="-128"/>
              </a:rPr>
              <a:t>CASE 3</a:t>
            </a:r>
            <a:r>
              <a:rPr lang="en-US" sz="2700" smtClean="0">
                <a:latin typeface="Arial" charset="0"/>
                <a:cs typeface="ＭＳ Ｐゴシック" charset="-128"/>
              </a:rPr>
              <a:t>:  Fractional reserve banking system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488950" y="4918075"/>
            <a:ext cx="834707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3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700">
                <a:ea typeface="Arial" charset="0"/>
                <a:cs typeface="Arial" charset="0"/>
              </a:rPr>
              <a:t>If </a:t>
            </a:r>
            <a:r>
              <a:rPr lang="en-US" sz="2700" b="1" i="1">
                <a:ea typeface="Arial" charset="0"/>
                <a:cs typeface="Arial" charset="0"/>
              </a:rPr>
              <a:t>R</a:t>
            </a:r>
            <a:r>
              <a:rPr lang="en-US" sz="2700">
                <a:ea typeface="Arial" charset="0"/>
                <a:cs typeface="Arial" charset="0"/>
              </a:rPr>
              <a:t> = 10% for SNB, it will loan all but 10% of the deposit. </a:t>
            </a:r>
          </a:p>
        </p:txBody>
      </p:sp>
      <p:graphicFrame>
        <p:nvGraphicFramePr>
          <p:cNvPr id="124955" name="Group 27"/>
          <p:cNvGraphicFramePr>
            <a:graphicFrameLocks noGrp="1"/>
          </p:cNvGraphicFramePr>
          <p:nvPr/>
        </p:nvGraphicFramePr>
        <p:xfrm>
          <a:off x="2954338" y="2557463"/>
          <a:ext cx="5762625" cy="2100262"/>
        </p:xfrm>
        <a:graphic>
          <a:graphicData uri="http://schemas.openxmlformats.org/drawingml/2006/table">
            <a:tbl>
              <a:tblPr/>
              <a:tblGrid>
                <a:gridCol w="2881312"/>
                <a:gridCol w="2881313"/>
              </a:tblGrid>
              <a:tr h="5492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SECOND NATIONAL BANK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Assets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Liabilities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058862">
                <a:tc>
                  <a:txBody>
                    <a:bodyPr/>
                    <a:lstStyle/>
                    <a:p>
                      <a:pPr marL="58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>
                          <a:tab pos="1887538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Reserves	$  90</a:t>
                      </a:r>
                    </a:p>
                    <a:p>
                      <a:pPr marL="58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>
                          <a:tab pos="1887538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Loans  	$    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>
                          <a:tab pos="1947863" algn="l"/>
                        </a:tabLst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Deposits	$ 90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124950" name="Rectangle 22"/>
          <p:cNvSpPr>
            <a:spLocks noChangeArrowheads="1"/>
          </p:cNvSpPr>
          <p:nvPr/>
        </p:nvSpPr>
        <p:spPr bwMode="auto">
          <a:xfrm>
            <a:off x="484188" y="1833563"/>
            <a:ext cx="8202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5000"/>
              </a:lnSpc>
              <a:spcBef>
                <a:spcPct val="40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700">
                <a:ea typeface="Arial" charset="0"/>
                <a:cs typeface="Arial" charset="0"/>
              </a:rPr>
              <a:t>Borrower deposits the $90 at Second National Bank.</a:t>
            </a:r>
          </a:p>
        </p:txBody>
      </p:sp>
      <p:sp>
        <p:nvSpPr>
          <p:cNvPr id="124951" name="Rectangle 23"/>
          <p:cNvSpPr>
            <a:spLocks noChangeArrowheads="1"/>
          </p:cNvSpPr>
          <p:nvPr/>
        </p:nvSpPr>
        <p:spPr bwMode="auto">
          <a:xfrm>
            <a:off x="455613" y="2803525"/>
            <a:ext cx="2376487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5000"/>
              </a:lnSpc>
              <a:spcBef>
                <a:spcPct val="3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700">
                <a:ea typeface="Arial" charset="0"/>
                <a:cs typeface="Arial" charset="0"/>
              </a:rPr>
              <a:t>Initially, SNB’s </a:t>
            </a:r>
            <a:br>
              <a:rPr lang="en-US" sz="2700">
                <a:ea typeface="Arial" charset="0"/>
                <a:cs typeface="Arial" charset="0"/>
              </a:rPr>
            </a:br>
            <a:r>
              <a:rPr lang="en-US" sz="2700">
                <a:ea typeface="Arial" charset="0"/>
                <a:cs typeface="Arial" charset="0"/>
              </a:rPr>
              <a:t>T-account looks like this: </a:t>
            </a:r>
          </a:p>
        </p:txBody>
      </p:sp>
      <p:sp>
        <p:nvSpPr>
          <p:cNvPr id="124952" name="Text Box 24"/>
          <p:cNvSpPr txBox="1">
            <a:spLocks noChangeArrowheads="1"/>
          </p:cNvSpPr>
          <p:nvPr/>
        </p:nvSpPr>
        <p:spPr bwMode="auto">
          <a:xfrm>
            <a:off x="5118100" y="3629025"/>
            <a:ext cx="641350" cy="43021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spcBef>
                <a:spcPct val="50000"/>
              </a:spcBef>
            </a:pPr>
            <a:r>
              <a:rPr lang="en-US" sz="2600">
                <a:solidFill>
                  <a:srgbClr val="FF0000"/>
                </a:solidFill>
                <a:ea typeface="Arial" charset="0"/>
                <a:cs typeface="Arial" charset="0"/>
              </a:rPr>
              <a:t>9</a:t>
            </a:r>
          </a:p>
        </p:txBody>
      </p:sp>
      <p:sp>
        <p:nvSpPr>
          <p:cNvPr id="124953" name="Text Box 25"/>
          <p:cNvSpPr txBox="1">
            <a:spLocks noChangeArrowheads="1"/>
          </p:cNvSpPr>
          <p:nvPr/>
        </p:nvSpPr>
        <p:spPr bwMode="auto">
          <a:xfrm>
            <a:off x="5141913" y="4141788"/>
            <a:ext cx="641350" cy="43021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spcBef>
                <a:spcPct val="50000"/>
              </a:spcBef>
            </a:pPr>
            <a:r>
              <a:rPr lang="en-US" sz="2600">
                <a:solidFill>
                  <a:srgbClr val="FF0000"/>
                </a:solidFill>
                <a:ea typeface="Arial" charset="0"/>
                <a:cs typeface="Arial" charset="0"/>
              </a:rPr>
              <a:t>81</a:t>
            </a:r>
          </a:p>
        </p:txBody>
      </p:sp>
      <p:sp>
        <p:nvSpPr>
          <p:cNvPr id="3688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4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4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4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4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/>
      <p:bldP spid="124950" grpId="0"/>
      <p:bldP spid="124951" grpId="0"/>
      <p:bldP spid="124952" grpId="0" animBg="1"/>
      <p:bldP spid="12495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pPr algn="ctr" eaLnBrk="1" hangingPunct="1"/>
            <a:r>
              <a:rPr lang="en-US" sz="3200" smtClean="0">
                <a:latin typeface="Tahoma" charset="0"/>
                <a:ea typeface="Tahoma" charset="0"/>
                <a:cs typeface="Tahoma" charset="0"/>
              </a:rPr>
              <a:t>Banks and the Money Supply: An Example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 marL="0" indent="0" eaLnBrk="1" hangingPunct="1">
              <a:spcBef>
                <a:spcPct val="40000"/>
              </a:spcBef>
              <a:buFont typeface="Wingdings" charset="2"/>
              <a:buNone/>
            </a:pPr>
            <a:r>
              <a:rPr lang="en-US" sz="2700" b="1" smtClean="0">
                <a:solidFill>
                  <a:srgbClr val="339966"/>
                </a:solidFill>
                <a:latin typeface="Arial" charset="0"/>
                <a:cs typeface="ＭＳ Ｐゴシック" charset="-128"/>
              </a:rPr>
              <a:t>CASE 3</a:t>
            </a:r>
            <a:r>
              <a:rPr lang="en-US" sz="2700" smtClean="0">
                <a:latin typeface="Arial" charset="0"/>
                <a:cs typeface="ＭＳ Ｐゴシック" charset="-128"/>
              </a:rPr>
              <a:t>:  Fractional reserve banking system</a:t>
            </a: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488950" y="4919663"/>
            <a:ext cx="834707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3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700">
                <a:ea typeface="Arial" charset="0"/>
                <a:cs typeface="Arial" charset="0"/>
              </a:rPr>
              <a:t>If </a:t>
            </a:r>
            <a:r>
              <a:rPr lang="en-US" sz="2700" b="1" i="1">
                <a:ea typeface="Arial" charset="0"/>
                <a:cs typeface="Arial" charset="0"/>
              </a:rPr>
              <a:t>R</a:t>
            </a:r>
            <a:r>
              <a:rPr lang="en-US" sz="2700">
                <a:ea typeface="Arial" charset="0"/>
                <a:cs typeface="Arial" charset="0"/>
              </a:rPr>
              <a:t> = 10% for TNB, it will loan all but 10% of the deposit.</a:t>
            </a:r>
          </a:p>
        </p:txBody>
      </p:sp>
      <p:graphicFrame>
        <p:nvGraphicFramePr>
          <p:cNvPr id="127003" name="Group 27"/>
          <p:cNvGraphicFramePr>
            <a:graphicFrameLocks noGrp="1"/>
          </p:cNvGraphicFramePr>
          <p:nvPr/>
        </p:nvGraphicFramePr>
        <p:xfrm>
          <a:off x="2954338" y="2557463"/>
          <a:ext cx="5762625" cy="2100262"/>
        </p:xfrm>
        <a:graphic>
          <a:graphicData uri="http://schemas.openxmlformats.org/drawingml/2006/table">
            <a:tbl>
              <a:tblPr/>
              <a:tblGrid>
                <a:gridCol w="2881312"/>
                <a:gridCol w="2881313"/>
              </a:tblGrid>
              <a:tr h="5492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THIRD NATIONAL BANK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Assets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Liabilities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058862">
                <a:tc>
                  <a:txBody>
                    <a:bodyPr/>
                    <a:lstStyle/>
                    <a:p>
                      <a:pPr marL="58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>
                          <a:tab pos="1887538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Reserves	$  81</a:t>
                      </a:r>
                    </a:p>
                    <a:p>
                      <a:pPr marL="58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>
                          <a:tab pos="1887538" algn="l"/>
                        </a:tabLst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Loans  	$    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>
                          <a:tab pos="1947863" algn="l"/>
                        </a:tabLst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Deposits	$ 81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126998" name="Rectangle 22"/>
          <p:cNvSpPr>
            <a:spLocks noChangeArrowheads="1"/>
          </p:cNvSpPr>
          <p:nvPr/>
        </p:nvSpPr>
        <p:spPr bwMode="auto">
          <a:xfrm>
            <a:off x="484188" y="1851025"/>
            <a:ext cx="79121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5000"/>
              </a:lnSpc>
              <a:spcBef>
                <a:spcPct val="40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700">
                <a:ea typeface="Arial" charset="0"/>
                <a:cs typeface="Arial" charset="0"/>
              </a:rPr>
              <a:t>SNB’s borrower deposits the $81 at Third National Bank.</a:t>
            </a:r>
          </a:p>
        </p:txBody>
      </p:sp>
      <p:sp>
        <p:nvSpPr>
          <p:cNvPr id="126999" name="Rectangle 23"/>
          <p:cNvSpPr>
            <a:spLocks noChangeArrowheads="1"/>
          </p:cNvSpPr>
          <p:nvPr/>
        </p:nvSpPr>
        <p:spPr bwMode="auto">
          <a:xfrm>
            <a:off x="457200" y="2819400"/>
            <a:ext cx="2376488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5000"/>
              </a:lnSpc>
              <a:spcBef>
                <a:spcPct val="3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700">
                <a:ea typeface="Arial" charset="0"/>
                <a:cs typeface="Arial" charset="0"/>
              </a:rPr>
              <a:t>Initially, TNB’s </a:t>
            </a:r>
            <a:br>
              <a:rPr lang="en-US" sz="2700">
                <a:ea typeface="Arial" charset="0"/>
                <a:cs typeface="Arial" charset="0"/>
              </a:rPr>
            </a:br>
            <a:r>
              <a:rPr lang="en-US" sz="2700">
                <a:ea typeface="Arial" charset="0"/>
                <a:cs typeface="Arial" charset="0"/>
              </a:rPr>
              <a:t>T-account looks like this: </a:t>
            </a:r>
          </a:p>
        </p:txBody>
      </p:sp>
      <p:sp>
        <p:nvSpPr>
          <p:cNvPr id="127000" name="Text Box 24"/>
          <p:cNvSpPr txBox="1">
            <a:spLocks noChangeArrowheads="1"/>
          </p:cNvSpPr>
          <p:nvPr/>
        </p:nvSpPr>
        <p:spPr bwMode="auto">
          <a:xfrm>
            <a:off x="4611688" y="3622675"/>
            <a:ext cx="1116012" cy="43021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spcBef>
                <a:spcPct val="50000"/>
              </a:spcBef>
            </a:pPr>
            <a:r>
              <a:rPr lang="en-US" sz="2600">
                <a:solidFill>
                  <a:srgbClr val="FF0000"/>
                </a:solidFill>
                <a:ea typeface="Arial" charset="0"/>
                <a:cs typeface="Arial" charset="0"/>
              </a:rPr>
              <a:t>$ 8.10</a:t>
            </a:r>
          </a:p>
        </p:txBody>
      </p:sp>
      <p:sp>
        <p:nvSpPr>
          <p:cNvPr id="127001" name="Text Box 25"/>
          <p:cNvSpPr txBox="1">
            <a:spLocks noChangeArrowheads="1"/>
          </p:cNvSpPr>
          <p:nvPr/>
        </p:nvSpPr>
        <p:spPr bwMode="auto">
          <a:xfrm>
            <a:off x="4564063" y="4141788"/>
            <a:ext cx="1222375" cy="43021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spcBef>
                <a:spcPct val="50000"/>
              </a:spcBef>
            </a:pPr>
            <a:r>
              <a:rPr lang="en-US" sz="2600">
                <a:solidFill>
                  <a:srgbClr val="FF0000"/>
                </a:solidFill>
                <a:ea typeface="Arial" charset="0"/>
                <a:cs typeface="Arial" charset="0"/>
              </a:rPr>
              <a:t>$72.90</a:t>
            </a:r>
          </a:p>
        </p:txBody>
      </p:sp>
      <p:sp>
        <p:nvSpPr>
          <p:cNvPr id="3892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6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6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7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7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7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/>
      <p:bldP spid="126998" grpId="0"/>
      <p:bldP spid="126999" grpId="0"/>
      <p:bldP spid="127000" grpId="0" animBg="1"/>
      <p:bldP spid="12700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pPr algn="ctr" eaLnBrk="1" hangingPunct="1"/>
            <a:r>
              <a:rPr lang="en-US" sz="3200" smtClean="0">
                <a:latin typeface="Tahoma" charset="0"/>
                <a:ea typeface="Tahoma" charset="0"/>
                <a:cs typeface="Tahoma" charset="0"/>
              </a:rPr>
              <a:t>Banks and the Money Supply: An Example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 marL="0" indent="0" eaLnBrk="1" hangingPunct="1">
              <a:spcBef>
                <a:spcPct val="40000"/>
              </a:spcBef>
              <a:buFont typeface="Wingdings" charset="2"/>
              <a:buNone/>
            </a:pPr>
            <a:r>
              <a:rPr lang="en-US" sz="2700" b="1" smtClean="0">
                <a:solidFill>
                  <a:srgbClr val="339966"/>
                </a:solidFill>
                <a:latin typeface="Arial" charset="0"/>
                <a:cs typeface="ＭＳ Ｐゴシック" charset="-128"/>
              </a:rPr>
              <a:t>CASE 3</a:t>
            </a:r>
            <a:r>
              <a:rPr lang="en-US" sz="2700" smtClean="0">
                <a:latin typeface="Arial" charset="0"/>
                <a:cs typeface="ＭＳ Ｐゴシック" charset="-128"/>
              </a:rPr>
              <a:t>:  Fractional reserve banking system</a:t>
            </a:r>
          </a:p>
        </p:txBody>
      </p:sp>
      <p:sp>
        <p:nvSpPr>
          <p:cNvPr id="128022" name="Rectangle 22"/>
          <p:cNvSpPr>
            <a:spLocks noChangeArrowheads="1"/>
          </p:cNvSpPr>
          <p:nvPr/>
        </p:nvSpPr>
        <p:spPr bwMode="auto">
          <a:xfrm>
            <a:off x="484188" y="1787525"/>
            <a:ext cx="79121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5000"/>
              </a:lnSpc>
              <a:spcBef>
                <a:spcPct val="20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700">
                <a:ea typeface="Arial" charset="0"/>
                <a:cs typeface="Arial" charset="0"/>
              </a:rPr>
              <a:t>The process continues, and money is created with each new loan.   </a:t>
            </a:r>
          </a:p>
        </p:txBody>
      </p:sp>
      <p:graphicFrame>
        <p:nvGraphicFramePr>
          <p:cNvPr id="128146" name="Group 146"/>
          <p:cNvGraphicFramePr>
            <a:graphicFrameLocks noGrp="1"/>
          </p:cNvGraphicFramePr>
          <p:nvPr/>
        </p:nvGraphicFramePr>
        <p:xfrm>
          <a:off x="482600" y="2759075"/>
          <a:ext cx="5189538" cy="3184525"/>
        </p:xfrm>
        <a:graphic>
          <a:graphicData uri="http://schemas.openxmlformats.org/drawingml/2006/table">
            <a:tbl>
              <a:tblPr/>
              <a:tblGrid>
                <a:gridCol w="3484563"/>
                <a:gridCol w="1704975"/>
              </a:tblGrid>
              <a:tr h="264636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Original deposit  =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FNB lending  =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SNB lending  =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TNB lending  =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b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b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>
                          <a:tab pos="58738" algn="l"/>
                          <a:tab pos="914400" algn="dec"/>
                        </a:tabLst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$	100.00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>
                          <a:tab pos="58738" algn="l"/>
                          <a:tab pos="914400" algn="dec"/>
                        </a:tabLst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$	90.00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>
                          <a:tab pos="58738" algn="l"/>
                          <a:tab pos="914400" algn="dec"/>
                        </a:tabLst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$	81.00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>
                          <a:tab pos="58738" algn="l"/>
                          <a:tab pos="914400" algn="dec"/>
                        </a:tabLst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$	72.90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>
                          <a:tab pos="58738" algn="l"/>
                          <a:tab pos="914400" algn="dec"/>
                        </a:tabLst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b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b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money supply 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>
                          <a:tab pos="58738" algn="l"/>
                          <a:tab pos="914400" algn="dec"/>
                        </a:tabLst>
                      </a:pPr>
                      <a:r>
                        <a:rPr kumimoji="0" lang="en-US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$	1000.00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8140" name="Text Box 140"/>
          <p:cNvSpPr txBox="1">
            <a:spLocks noChangeArrowheads="1"/>
          </p:cNvSpPr>
          <p:nvPr/>
        </p:nvSpPr>
        <p:spPr bwMode="auto">
          <a:xfrm>
            <a:off x="6594475" y="2554288"/>
            <a:ext cx="1863725" cy="335121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 bIns="91440">
            <a:spAutoFit/>
          </a:bodyPr>
          <a:lstStyle/>
          <a:p>
            <a:pPr algn="ctr" fontAlgn="auto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700" i="1" dirty="0">
                <a:latin typeface="+mn-lt"/>
                <a:ea typeface="+mn-ea"/>
                <a:cs typeface="Arial" charset="0"/>
              </a:rPr>
              <a:t>In this </a:t>
            </a:r>
            <a:br>
              <a:rPr lang="en-US" sz="2700" i="1" dirty="0">
                <a:latin typeface="+mn-lt"/>
                <a:ea typeface="+mn-ea"/>
                <a:cs typeface="Arial" charset="0"/>
              </a:rPr>
            </a:br>
            <a:r>
              <a:rPr lang="en-US" sz="2700" i="1" dirty="0">
                <a:latin typeface="+mn-lt"/>
                <a:ea typeface="+mn-ea"/>
                <a:cs typeface="Arial" charset="0"/>
              </a:rPr>
              <a:t>example, </a:t>
            </a:r>
            <a:br>
              <a:rPr lang="en-US" sz="2700" i="1" dirty="0">
                <a:latin typeface="+mn-lt"/>
                <a:ea typeface="+mn-ea"/>
                <a:cs typeface="Arial" charset="0"/>
              </a:rPr>
            </a:br>
            <a:r>
              <a:rPr lang="en-US" sz="2700" i="1" dirty="0">
                <a:latin typeface="+mn-lt"/>
                <a:ea typeface="+mn-ea"/>
                <a:cs typeface="Arial" charset="0"/>
              </a:rPr>
              <a:t>$100 of </a:t>
            </a:r>
            <a:br>
              <a:rPr lang="en-US" sz="2700" i="1" dirty="0">
                <a:latin typeface="+mn-lt"/>
                <a:ea typeface="+mn-ea"/>
                <a:cs typeface="Arial" charset="0"/>
              </a:rPr>
            </a:br>
            <a:r>
              <a:rPr lang="en-US" sz="2700" i="1" dirty="0">
                <a:latin typeface="+mn-lt"/>
                <a:ea typeface="+mn-ea"/>
                <a:cs typeface="Arial" charset="0"/>
              </a:rPr>
              <a:t>reserves generates </a:t>
            </a:r>
            <a:br>
              <a:rPr lang="en-US" sz="2700" i="1" dirty="0">
                <a:latin typeface="+mn-lt"/>
                <a:ea typeface="+mn-ea"/>
                <a:cs typeface="Arial" charset="0"/>
              </a:rPr>
            </a:br>
            <a:r>
              <a:rPr lang="en-US" sz="2700" i="1" dirty="0">
                <a:latin typeface="+mn-lt"/>
                <a:ea typeface="+mn-ea"/>
                <a:cs typeface="Arial" charset="0"/>
              </a:rPr>
              <a:t>$1000 of </a:t>
            </a:r>
            <a:br>
              <a:rPr lang="en-US" sz="2700" i="1" dirty="0">
                <a:latin typeface="+mn-lt"/>
                <a:ea typeface="+mn-ea"/>
                <a:cs typeface="Arial" charset="0"/>
              </a:rPr>
            </a:br>
            <a:r>
              <a:rPr lang="en-US" sz="2700" i="1" dirty="0">
                <a:latin typeface="+mn-lt"/>
                <a:ea typeface="+mn-ea"/>
                <a:cs typeface="Arial" charset="0"/>
              </a:rPr>
              <a:t>money.</a:t>
            </a:r>
          </a:p>
        </p:txBody>
      </p:sp>
      <p:sp>
        <p:nvSpPr>
          <p:cNvPr id="4097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8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22" grpId="0"/>
      <p:bldP spid="12814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Money Multiplier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CC0000"/>
                </a:solidFill>
              </a:rPr>
              <a:t>Money multiplier</a:t>
            </a:r>
            <a:r>
              <a:rPr lang="en-US" smtClean="0"/>
              <a:t>:  the amount of money the banking system generates with each dollar of reserves</a:t>
            </a:r>
          </a:p>
          <a:p>
            <a:pPr eaLnBrk="1" hangingPunct="1"/>
            <a:r>
              <a:rPr lang="en-US" smtClean="0"/>
              <a:t>The money multiplier equals 1/</a:t>
            </a:r>
            <a:r>
              <a:rPr lang="en-US" b="1" i="1" smtClean="0"/>
              <a:t>R</a:t>
            </a:r>
            <a:r>
              <a:rPr lang="en-US" smtClean="0"/>
              <a:t>. </a:t>
            </a:r>
          </a:p>
          <a:p>
            <a:pPr eaLnBrk="1" hangingPunct="1"/>
            <a:r>
              <a:rPr lang="en-US" smtClean="0"/>
              <a:t>In our example, </a:t>
            </a:r>
          </a:p>
          <a:p>
            <a:pPr marL="628650" lvl="1" indent="-6350" eaLnBrk="1" hangingPunct="1">
              <a:buFont typeface="Wingdings" charset="2"/>
              <a:buNone/>
            </a:pPr>
            <a:r>
              <a:rPr lang="en-US" sz="2800" b="1" i="1" smtClean="0"/>
              <a:t>R</a:t>
            </a:r>
            <a:r>
              <a:rPr lang="en-US" sz="2800" smtClean="0"/>
              <a:t> = 10% </a:t>
            </a:r>
          </a:p>
          <a:p>
            <a:pPr marL="628650" lvl="1" indent="-6350" eaLnBrk="1" hangingPunct="1">
              <a:buFont typeface="Wingdings" charset="2"/>
              <a:buNone/>
            </a:pPr>
            <a:r>
              <a:rPr lang="en-US" sz="2800" smtClean="0"/>
              <a:t>money multiplier = 1/</a:t>
            </a:r>
            <a:r>
              <a:rPr lang="en-US" sz="2800" b="1" i="1" smtClean="0"/>
              <a:t>R</a:t>
            </a:r>
            <a:r>
              <a:rPr lang="en-US" sz="2800" smtClean="0"/>
              <a:t> = 10</a:t>
            </a:r>
          </a:p>
          <a:p>
            <a:pPr marL="628650" lvl="1" indent="-6350" eaLnBrk="1" hangingPunct="1">
              <a:buFont typeface="Wingdings" charset="2"/>
              <a:buNone/>
            </a:pPr>
            <a:r>
              <a:rPr lang="en-US" sz="2800" smtClean="0"/>
              <a:t>$100 of reserves creates $1000 of money</a:t>
            </a:r>
          </a:p>
        </p:txBody>
      </p:sp>
      <p:sp>
        <p:nvSpPr>
          <p:cNvPr id="4301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build="p" bldLvl="4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87338"/>
            <a:ext cx="8229600" cy="9144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3100" i="1" smtClean="0">
                <a:solidFill>
                  <a:srgbClr val="6C45BB"/>
                </a:solidFill>
                <a:latin typeface="Arial" charset="0"/>
                <a:ea typeface="Arial" charset="0"/>
                <a:cs typeface="Arial" charset="0"/>
              </a:rPr>
              <a:t>In this chapter, </a:t>
            </a:r>
            <a:br>
              <a:rPr lang="en-US" sz="3100" i="1" smtClean="0">
                <a:solidFill>
                  <a:srgbClr val="6C45BB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3100" i="1" smtClean="0">
                <a:solidFill>
                  <a:srgbClr val="6C45BB"/>
                </a:solidFill>
                <a:latin typeface="Arial" charset="0"/>
                <a:ea typeface="Arial" charset="0"/>
                <a:cs typeface="Arial" charset="0"/>
              </a:rPr>
              <a:t>look for the answers to these questions: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751388"/>
          </a:xfrm>
        </p:spPr>
        <p:txBody>
          <a:bodyPr/>
          <a:lstStyle/>
          <a:p>
            <a:pPr marL="285750" indent="-285750" eaLnBrk="1" hangingPunct="1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What assets are considered “money”?  </a:t>
            </a:r>
          </a:p>
          <a:p>
            <a:pPr marL="285750" indent="-285750" eaLnBrk="1" hangingPunct="1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What are the functions of money?  </a:t>
            </a:r>
          </a:p>
          <a:p>
            <a:pPr marL="285750" indent="-285750" eaLnBrk="1" hangingPunct="1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What are the types of money?  </a:t>
            </a:r>
          </a:p>
          <a:p>
            <a:pPr marL="285750" indent="-285750" eaLnBrk="1" hangingPunct="1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What role do banks play in the monetary system?   </a:t>
            </a:r>
          </a:p>
          <a:p>
            <a:pPr marL="285750" indent="-285750" eaLnBrk="1" hangingPunct="1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How do banks “create money”? </a:t>
            </a:r>
          </a:p>
          <a:p>
            <a:pPr marL="285750" indent="-285750" eaLnBrk="1" hangingPunct="1">
              <a:buClr>
                <a:srgbClr val="6C45BB"/>
              </a:buClr>
              <a:buSzPct val="120000"/>
              <a:buFont typeface="Arial" charset="0"/>
              <a:buNone/>
            </a:pPr>
            <a:endParaRPr lang="en-US" smtClean="0">
              <a:latin typeface="Arial" charset="0"/>
              <a:cs typeface="ＭＳ Ｐゴシック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1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Banks and the money supply</a:t>
            </a:r>
          </a:p>
        </p:txBody>
      </p:sp>
      <p:sp>
        <p:nvSpPr>
          <p:cNvPr id="45061" name="Rectangle 6"/>
          <p:cNvSpPr>
            <a:spLocks noChangeArrowheads="1"/>
          </p:cNvSpPr>
          <p:nvPr/>
        </p:nvSpPr>
        <p:spPr bwMode="auto">
          <a:xfrm>
            <a:off x="635000" y="1449388"/>
            <a:ext cx="8229600" cy="20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700"/>
              <a:t>While cleaning your apartment, you look under the sofa cushion and find a $50 bill. You deposit the bill in your bank account.  </a:t>
            </a:r>
          </a:p>
          <a:p>
            <a:pPr>
              <a:lnSpc>
                <a:spcPct val="105000"/>
              </a:lnSpc>
              <a:spcBef>
                <a:spcPct val="20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700"/>
              <a:t>The central bank’s reserve requirement is 20% of deposits.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85800" y="3886200"/>
            <a:ext cx="75184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571500" indent="-571500">
              <a:spcBef>
                <a:spcPct val="50000"/>
              </a:spcBef>
            </a:pPr>
            <a:r>
              <a:rPr lang="en-US" sz="2600" b="1">
                <a:solidFill>
                  <a:srgbClr val="C00000"/>
                </a:solidFill>
                <a:ea typeface="Arial" charset="0"/>
                <a:cs typeface="Arial" charset="0"/>
              </a:rPr>
              <a:t>A.	</a:t>
            </a:r>
            <a:r>
              <a:rPr lang="en-US" sz="2700">
                <a:ea typeface="Arial" charset="0"/>
                <a:cs typeface="Arial" charset="0"/>
              </a:rPr>
              <a:t>What is the maximum amount that the </a:t>
            </a:r>
            <a:br>
              <a:rPr lang="en-US" sz="2700">
                <a:ea typeface="Arial" charset="0"/>
                <a:cs typeface="Arial" charset="0"/>
              </a:rPr>
            </a:br>
            <a:r>
              <a:rPr lang="en-US" sz="2700">
                <a:ea typeface="Arial" charset="0"/>
                <a:cs typeface="Arial" charset="0"/>
              </a:rPr>
              <a:t>money supply could increase? </a:t>
            </a:r>
          </a:p>
          <a:p>
            <a:pPr marL="571500" indent="-571500">
              <a:spcBef>
                <a:spcPct val="50000"/>
              </a:spcBef>
            </a:pPr>
            <a:r>
              <a:rPr lang="en-US" sz="2600" b="1">
                <a:solidFill>
                  <a:srgbClr val="C00000"/>
                </a:solidFill>
                <a:ea typeface="Arial" charset="0"/>
                <a:cs typeface="Arial" charset="0"/>
              </a:rPr>
              <a:t>B.</a:t>
            </a:r>
            <a:r>
              <a:rPr lang="en-US" sz="2600" b="1">
                <a:solidFill>
                  <a:srgbClr val="339966"/>
                </a:solidFill>
                <a:ea typeface="Arial" charset="0"/>
                <a:cs typeface="Arial" charset="0"/>
              </a:rPr>
              <a:t>	</a:t>
            </a:r>
            <a:r>
              <a:rPr lang="en-US" sz="2700">
                <a:ea typeface="Arial" charset="0"/>
                <a:cs typeface="Arial" charset="0"/>
              </a:rPr>
              <a:t>What is the minimum amount that the </a:t>
            </a:r>
            <a:br>
              <a:rPr lang="en-US" sz="2700">
                <a:ea typeface="Arial" charset="0"/>
                <a:cs typeface="Arial" charset="0"/>
              </a:rPr>
            </a:br>
            <a:r>
              <a:rPr lang="en-US" sz="2700">
                <a:ea typeface="Arial" charset="0"/>
                <a:cs typeface="Arial" charset="0"/>
              </a:rPr>
              <a:t>money supply could increase?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6516171"/>
            <a:ext cx="58785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2015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Cengage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Learning EMEA.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1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Answers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01663" y="2887663"/>
            <a:ext cx="8229600" cy="367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25000"/>
              </a:spcBef>
              <a:buClr>
                <a:srgbClr val="003399"/>
              </a:buClr>
              <a:buSzPct val="120000"/>
              <a:buFont typeface="Wingdings" charset="2"/>
              <a:buNone/>
              <a:tabLst>
                <a:tab pos="457200" algn="l"/>
              </a:tabLst>
            </a:pPr>
            <a:r>
              <a:rPr lang="en-US" sz="2700"/>
              <a:t>If banks hold no excess reserves, then </a:t>
            </a:r>
            <a:br>
              <a:rPr lang="en-US" sz="2700"/>
            </a:br>
            <a:r>
              <a:rPr lang="en-US" sz="2700"/>
              <a:t>	money multiplier  =  1/</a:t>
            </a:r>
            <a:r>
              <a:rPr lang="en-US" sz="2700" b="1" i="1"/>
              <a:t>R</a:t>
            </a:r>
            <a:r>
              <a:rPr lang="en-US" sz="2700"/>
              <a:t>  =  1/0.2  =  </a:t>
            </a:r>
            <a:r>
              <a:rPr lang="en-US" sz="2700">
                <a:solidFill>
                  <a:srgbClr val="FF0000"/>
                </a:solidFill>
              </a:rPr>
              <a:t>5</a:t>
            </a:r>
          </a:p>
          <a:p>
            <a:pPr>
              <a:lnSpc>
                <a:spcPct val="105000"/>
              </a:lnSpc>
              <a:spcBef>
                <a:spcPct val="25000"/>
              </a:spcBef>
              <a:buClr>
                <a:srgbClr val="003399"/>
              </a:buClr>
              <a:buSzPct val="120000"/>
              <a:buFont typeface="Wingdings" charset="2"/>
              <a:buNone/>
              <a:tabLst>
                <a:tab pos="457200" algn="l"/>
              </a:tabLst>
            </a:pPr>
            <a:r>
              <a:rPr lang="en-US" sz="2700"/>
              <a:t>The maximum possible increase in deposits is </a:t>
            </a:r>
            <a:br>
              <a:rPr lang="en-US" sz="2700"/>
            </a:br>
            <a:r>
              <a:rPr lang="en-US" sz="2700"/>
              <a:t>	5 x $50  =  $250</a:t>
            </a:r>
          </a:p>
          <a:p>
            <a:pPr>
              <a:lnSpc>
                <a:spcPct val="105000"/>
              </a:lnSpc>
              <a:spcBef>
                <a:spcPct val="25000"/>
              </a:spcBef>
              <a:buClr>
                <a:srgbClr val="003399"/>
              </a:buClr>
              <a:buSzPct val="120000"/>
              <a:buFont typeface="Wingdings" charset="2"/>
              <a:buNone/>
              <a:tabLst>
                <a:tab pos="457200" algn="l"/>
              </a:tabLst>
            </a:pPr>
            <a:r>
              <a:rPr lang="en-US" sz="2700"/>
              <a:t>But money supply also includes currency, </a:t>
            </a:r>
            <a:br>
              <a:rPr lang="en-US" sz="2700"/>
            </a:br>
            <a:r>
              <a:rPr lang="en-US" sz="2700"/>
              <a:t>which falls by $50.  </a:t>
            </a:r>
          </a:p>
          <a:p>
            <a:pPr>
              <a:lnSpc>
                <a:spcPct val="105000"/>
              </a:lnSpc>
              <a:spcBef>
                <a:spcPct val="25000"/>
              </a:spcBef>
              <a:buClr>
                <a:srgbClr val="003399"/>
              </a:buClr>
              <a:buSzPct val="120000"/>
              <a:buFont typeface="Wingdings" charset="2"/>
              <a:buNone/>
              <a:tabLst>
                <a:tab pos="457200" algn="l"/>
              </a:tabLst>
            </a:pPr>
            <a:r>
              <a:rPr lang="en-US" sz="2700"/>
              <a:t>Hence, max increase in money supply = </a:t>
            </a:r>
            <a:r>
              <a:rPr lang="en-US" sz="2700">
                <a:solidFill>
                  <a:srgbClr val="FF0000"/>
                </a:solidFill>
              </a:rPr>
              <a:t>$200</a:t>
            </a:r>
            <a:r>
              <a:rPr lang="en-US" sz="2700"/>
              <a:t>.</a:t>
            </a:r>
          </a:p>
        </p:txBody>
      </p:sp>
      <p:sp>
        <p:nvSpPr>
          <p:cNvPr id="47110" name="Rectangle 8"/>
          <p:cNvSpPr>
            <a:spLocks noChangeArrowheads="1"/>
          </p:cNvSpPr>
          <p:nvPr/>
        </p:nvSpPr>
        <p:spPr bwMode="auto">
          <a:xfrm>
            <a:off x="600075" y="1404938"/>
            <a:ext cx="7518400" cy="144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571500" indent="-571500">
              <a:spcBef>
                <a:spcPct val="30000"/>
              </a:spcBef>
            </a:pPr>
            <a:r>
              <a:rPr lang="en-US" sz="2700">
                <a:ea typeface="Arial" charset="0"/>
                <a:cs typeface="Arial" charset="0"/>
              </a:rPr>
              <a:t>You deposit $50 in your account.</a:t>
            </a:r>
          </a:p>
          <a:p>
            <a:pPr marL="571500" indent="-571500">
              <a:spcBef>
                <a:spcPct val="30000"/>
              </a:spcBef>
            </a:pPr>
            <a:r>
              <a:rPr lang="en-US" sz="2600" b="1">
                <a:solidFill>
                  <a:srgbClr val="C00000"/>
                </a:solidFill>
                <a:ea typeface="Arial" charset="0"/>
                <a:cs typeface="Arial" charset="0"/>
              </a:rPr>
              <a:t>A.</a:t>
            </a:r>
            <a:r>
              <a:rPr lang="en-US" sz="2600" b="1">
                <a:solidFill>
                  <a:srgbClr val="339966"/>
                </a:solidFill>
                <a:ea typeface="Arial" charset="0"/>
                <a:cs typeface="Arial" charset="0"/>
              </a:rPr>
              <a:t>	</a:t>
            </a:r>
            <a:r>
              <a:rPr lang="en-US" sz="2700">
                <a:ea typeface="Arial" charset="0"/>
                <a:cs typeface="Arial" charset="0"/>
              </a:rPr>
              <a:t>What is the maximum amount that the </a:t>
            </a:r>
            <a:br>
              <a:rPr lang="en-US" sz="2700">
                <a:ea typeface="Arial" charset="0"/>
                <a:cs typeface="Arial" charset="0"/>
              </a:rPr>
            </a:br>
            <a:r>
              <a:rPr lang="en-US" sz="2700">
                <a:ea typeface="Arial" charset="0"/>
                <a:cs typeface="Arial" charset="0"/>
              </a:rPr>
              <a:t>money supply could increase?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6516171"/>
            <a:ext cx="58785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2015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Cengage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Learning EMEA.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5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1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Answers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65163" y="4335463"/>
            <a:ext cx="8229600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25000"/>
              </a:spcBef>
              <a:buClr>
                <a:srgbClr val="003399"/>
              </a:buClr>
              <a:buSzPct val="120000"/>
              <a:buFont typeface="Wingdings" charset="2"/>
              <a:buNone/>
              <a:tabLst>
                <a:tab pos="457200" algn="l"/>
              </a:tabLst>
            </a:pPr>
            <a:r>
              <a:rPr lang="en-US" sz="2700">
                <a:solidFill>
                  <a:srgbClr val="FF0000"/>
                </a:solidFill>
              </a:rPr>
              <a:t>	Answer:  $0</a:t>
            </a:r>
          </a:p>
          <a:p>
            <a:pPr>
              <a:lnSpc>
                <a:spcPct val="105000"/>
              </a:lnSpc>
              <a:spcBef>
                <a:spcPct val="25000"/>
              </a:spcBef>
              <a:buClr>
                <a:srgbClr val="003399"/>
              </a:buClr>
              <a:buSzPct val="120000"/>
              <a:buFont typeface="Wingdings" charset="2"/>
              <a:buNone/>
              <a:tabLst>
                <a:tab pos="457200" algn="l"/>
              </a:tabLst>
            </a:pPr>
            <a:r>
              <a:rPr lang="en-US" sz="2700"/>
              <a:t>If your bank makes no loans from your deposit, currency falls by $50, deposits increase by $50, money supply does not change.  </a:t>
            </a:r>
          </a:p>
        </p:txBody>
      </p:sp>
      <p:sp>
        <p:nvSpPr>
          <p:cNvPr id="49158" name="Rectangle 8"/>
          <p:cNvSpPr>
            <a:spLocks noChangeArrowheads="1"/>
          </p:cNvSpPr>
          <p:nvPr/>
        </p:nvSpPr>
        <p:spPr bwMode="auto">
          <a:xfrm>
            <a:off x="600075" y="1404938"/>
            <a:ext cx="7518400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571500" indent="-571500">
              <a:spcBef>
                <a:spcPct val="30000"/>
              </a:spcBef>
            </a:pPr>
            <a:r>
              <a:rPr lang="en-US" sz="2700">
                <a:ea typeface="Arial" charset="0"/>
                <a:cs typeface="Arial" charset="0"/>
              </a:rPr>
              <a:t>You deposit $50 in your checking account.</a:t>
            </a:r>
          </a:p>
          <a:p>
            <a:pPr marL="571500" indent="-571500">
              <a:spcBef>
                <a:spcPct val="30000"/>
              </a:spcBef>
            </a:pPr>
            <a:r>
              <a:rPr lang="en-US" sz="2600" b="1">
                <a:solidFill>
                  <a:srgbClr val="C00000"/>
                </a:solidFill>
                <a:ea typeface="Arial" charset="0"/>
                <a:cs typeface="Arial" charset="0"/>
              </a:rPr>
              <a:t>A.</a:t>
            </a:r>
            <a:r>
              <a:rPr lang="en-US" sz="2600" b="1">
                <a:solidFill>
                  <a:srgbClr val="339966"/>
                </a:solidFill>
                <a:ea typeface="Arial" charset="0"/>
                <a:cs typeface="Arial" charset="0"/>
              </a:rPr>
              <a:t>	</a:t>
            </a:r>
            <a:r>
              <a:rPr lang="en-US" sz="2700">
                <a:ea typeface="Arial" charset="0"/>
                <a:cs typeface="Arial" charset="0"/>
              </a:rPr>
              <a:t>What is the maximum amount that the </a:t>
            </a:r>
            <a:br>
              <a:rPr lang="en-US" sz="2700">
                <a:ea typeface="Arial" charset="0"/>
                <a:cs typeface="Arial" charset="0"/>
              </a:rPr>
            </a:br>
            <a:r>
              <a:rPr lang="en-US" sz="2700">
                <a:ea typeface="Arial" charset="0"/>
                <a:cs typeface="Arial" charset="0"/>
              </a:rPr>
              <a:t>money supply could increase? </a:t>
            </a:r>
          </a:p>
          <a:p>
            <a:pPr marL="571500" indent="-571500">
              <a:spcBef>
                <a:spcPct val="15000"/>
              </a:spcBef>
            </a:pPr>
            <a:r>
              <a:rPr lang="en-US" sz="2700">
                <a:ea typeface="Arial" charset="0"/>
                <a:cs typeface="Arial" charset="0"/>
              </a:rPr>
              <a:t>	</a:t>
            </a:r>
            <a:r>
              <a:rPr lang="en-US" sz="2700">
                <a:solidFill>
                  <a:srgbClr val="FF0000"/>
                </a:solidFill>
                <a:ea typeface="Arial" charset="0"/>
                <a:cs typeface="Arial" charset="0"/>
              </a:rPr>
              <a:t>Answer:  $200</a:t>
            </a:r>
          </a:p>
          <a:p>
            <a:pPr marL="571500" indent="-571500">
              <a:spcBef>
                <a:spcPct val="50000"/>
              </a:spcBef>
            </a:pPr>
            <a:r>
              <a:rPr lang="en-US" sz="2600" b="1">
                <a:solidFill>
                  <a:srgbClr val="C00000"/>
                </a:solidFill>
                <a:ea typeface="Arial" charset="0"/>
                <a:cs typeface="Arial" charset="0"/>
              </a:rPr>
              <a:t>B.	</a:t>
            </a:r>
            <a:r>
              <a:rPr lang="en-US" sz="2700">
                <a:ea typeface="Arial" charset="0"/>
                <a:cs typeface="Arial" charset="0"/>
              </a:rPr>
              <a:t>What is the minimum amount that the money supply could increase?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6516171"/>
            <a:ext cx="58785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2015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Cengage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Learning EMEA.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5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A More Realistic Balance Sheet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105400"/>
          </a:xfrm>
        </p:spPr>
        <p:txBody>
          <a:bodyPr/>
          <a:lstStyle/>
          <a:p>
            <a:pPr eaLnBrk="1" hangingPunct="1"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Assets:  Besides reserves and loans, banks also hold securities.  </a:t>
            </a:r>
          </a:p>
          <a:p>
            <a:pPr eaLnBrk="1" hangingPunct="1"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Liabilities:  Besides deposits, banks also obtain funds from issuing debt and equity.</a:t>
            </a:r>
          </a:p>
          <a:p>
            <a:pPr eaLnBrk="1" hangingPunct="1">
              <a:buFont typeface="Wingdings" charset="2"/>
              <a:buChar char="§"/>
            </a:pPr>
            <a:r>
              <a:rPr lang="en-US" b="1" smtClean="0">
                <a:solidFill>
                  <a:srgbClr val="C00000"/>
                </a:solidFill>
                <a:latin typeface="Arial" charset="0"/>
                <a:cs typeface="ＭＳ Ｐゴシック" charset="-128"/>
              </a:rPr>
              <a:t>Bank capital</a:t>
            </a:r>
            <a:r>
              <a:rPr lang="en-US" smtClean="0">
                <a:latin typeface="Arial" charset="0"/>
                <a:cs typeface="ＭＳ Ｐゴシック" charset="-128"/>
              </a:rPr>
              <a:t>:  the resources a bank obtains by issuing equity to its owners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smtClean="0">
                <a:latin typeface="Arial" charset="0"/>
              </a:rPr>
              <a:t>Also:  bank assets minus bank liabilities</a:t>
            </a:r>
          </a:p>
          <a:p>
            <a:pPr eaLnBrk="1" hangingPunct="1">
              <a:buFont typeface="Wingdings" charset="2"/>
              <a:buChar char="§"/>
            </a:pPr>
            <a:r>
              <a:rPr lang="en-US" b="1" smtClean="0">
                <a:solidFill>
                  <a:srgbClr val="C00000"/>
                </a:solidFill>
                <a:latin typeface="Arial" charset="0"/>
                <a:cs typeface="ＭＳ Ｐゴシック" charset="-128"/>
              </a:rPr>
              <a:t>Leverage</a:t>
            </a:r>
            <a:r>
              <a:rPr lang="en-US" smtClean="0">
                <a:latin typeface="Arial" charset="0"/>
                <a:cs typeface="ＭＳ Ｐゴシック" charset="-128"/>
              </a:rPr>
              <a:t>:  the use of borrowed funds to supplement existing funds for investment purposes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pPr eaLnBrk="1" hangingPunct="1"/>
            <a:r>
              <a:rPr lang="en-US" sz="3100" smtClean="0">
                <a:latin typeface="Tahoma" charset="0"/>
                <a:ea typeface="Tahoma" charset="0"/>
                <a:cs typeface="Tahoma" charset="0"/>
              </a:rPr>
              <a:t>A More Realistic Balance Sheet</a:t>
            </a:r>
          </a:p>
        </p:txBody>
      </p:sp>
      <p:graphicFrame>
        <p:nvGraphicFramePr>
          <p:cNvPr id="4" name="Group 27"/>
          <p:cNvGraphicFramePr>
            <a:graphicFrameLocks noGrp="1"/>
          </p:cNvGraphicFramePr>
          <p:nvPr/>
        </p:nvGraphicFramePr>
        <p:xfrm>
          <a:off x="2590800" y="1098550"/>
          <a:ext cx="6219825" cy="2559304"/>
        </p:xfrm>
        <a:graphic>
          <a:graphicData uri="http://schemas.openxmlformats.org/drawingml/2006/table">
            <a:tbl>
              <a:tblPr/>
              <a:tblGrid>
                <a:gridCol w="3109912"/>
                <a:gridCol w="3109913"/>
              </a:tblGrid>
              <a:tr h="5492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MORE REALISTIC NATIONAL BANK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Assets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Liabilities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058862">
                <a:tc>
                  <a:txBody>
                    <a:bodyPr/>
                    <a:lstStyle/>
                    <a:p>
                      <a:pPr marL="58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>
                          <a:tab pos="1887538" algn="l"/>
                        </a:tabLst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Reserves	$ 200</a:t>
                      </a:r>
                    </a:p>
                    <a:p>
                      <a:pPr marL="58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>
                          <a:tab pos="1887538" algn="l"/>
                        </a:tabLst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Loans  	$ 700</a:t>
                      </a:r>
                    </a:p>
                    <a:p>
                      <a:pPr marL="58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>
                          <a:tab pos="1887538" algn="l"/>
                        </a:tabLst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Securities 	$ 100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>
                          <a:tab pos="1947863" algn="l"/>
                        </a:tabLst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Deposits	$ 800</a:t>
                      </a:r>
                    </a:p>
                    <a:p>
                      <a:pPr marL="58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>
                          <a:tab pos="1947863" algn="l"/>
                        </a:tabLst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Debt	$ 150</a:t>
                      </a:r>
                    </a:p>
                    <a:p>
                      <a:pPr marL="587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>
                          <a:tab pos="1947863" algn="l"/>
                        </a:tabLst>
                        <a:defRPr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	$  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15925" y="4102100"/>
            <a:ext cx="8423275" cy="245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ts val="12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 b="1">
                <a:solidFill>
                  <a:srgbClr val="C00000"/>
                </a:solidFill>
                <a:ea typeface="Arial" charset="0"/>
                <a:cs typeface="Arial" charset="0"/>
              </a:rPr>
              <a:t>Leverage ratio</a:t>
            </a:r>
            <a:r>
              <a:rPr lang="en-US" sz="2600">
                <a:ea typeface="Arial" charset="0"/>
                <a:cs typeface="Arial" charset="0"/>
              </a:rPr>
              <a:t>:  the ratio of assets to bank capital</a:t>
            </a:r>
          </a:p>
          <a:p>
            <a:pPr>
              <a:lnSpc>
                <a:spcPct val="105000"/>
              </a:lnSpc>
              <a:spcBef>
                <a:spcPts val="12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In this example, the leverage ratio = $1000/$50 = 20</a:t>
            </a:r>
          </a:p>
          <a:p>
            <a:pPr>
              <a:lnSpc>
                <a:spcPct val="105000"/>
              </a:lnSpc>
              <a:spcBef>
                <a:spcPts val="12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Interpretation:  for every $20 in assets,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   $  1  is from the bank’s owners,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   $19  is financed with borrowed money.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4400" cy="914400"/>
          </a:xfrm>
        </p:spPr>
        <p:txBody>
          <a:bodyPr/>
          <a:lstStyle/>
          <a:p>
            <a:pPr eaLnBrk="1" hangingPunct="1"/>
            <a:r>
              <a:rPr lang="en-US" sz="3300" smtClean="0">
                <a:latin typeface="Tahoma" charset="0"/>
                <a:ea typeface="Tahoma" charset="0"/>
                <a:cs typeface="Tahoma" charset="0"/>
              </a:rPr>
              <a:t>Leverage Amplifies Profits and Losses</a:t>
            </a:r>
          </a:p>
        </p:txBody>
      </p:sp>
      <p:sp>
        <p:nvSpPr>
          <p:cNvPr id="5529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eaLnBrk="1" hangingPunct="1"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In our example, suppose bank assets appreciate by 5%, from $1000 to $1050.  This increases bank capital from $50 to $100, doubling owners’ equity. </a:t>
            </a:r>
          </a:p>
          <a:p>
            <a:pPr eaLnBrk="1" hangingPunct="1"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Instead, if bank assets decrease by 5%, </a:t>
            </a:r>
            <a:br>
              <a:rPr lang="en-US" sz="2700" smtClean="0">
                <a:latin typeface="Arial" charset="0"/>
                <a:cs typeface="ＭＳ Ｐゴシック" charset="-128"/>
              </a:rPr>
            </a:br>
            <a:r>
              <a:rPr lang="en-US" sz="2700" smtClean="0">
                <a:latin typeface="Arial" charset="0"/>
                <a:cs typeface="ＭＳ Ｐゴシック" charset="-128"/>
              </a:rPr>
              <a:t>bank capital falls from $50 to $0. </a:t>
            </a:r>
          </a:p>
          <a:p>
            <a:pPr eaLnBrk="1" hangingPunct="1"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If bank assets decrease more than 5%, bank capital is negative and bank is insolvent.  </a:t>
            </a:r>
          </a:p>
          <a:p>
            <a:pPr eaLnBrk="1" hangingPunct="1">
              <a:buFont typeface="Wingdings" charset="2"/>
              <a:buChar char="§"/>
            </a:pPr>
            <a:r>
              <a:rPr lang="en-US" sz="2700" b="1" smtClean="0">
                <a:solidFill>
                  <a:srgbClr val="C00000"/>
                </a:solidFill>
                <a:latin typeface="Arial" charset="0"/>
                <a:cs typeface="ＭＳ Ｐゴシック" charset="-128"/>
              </a:rPr>
              <a:t>Capital requirement</a:t>
            </a:r>
            <a:r>
              <a:rPr lang="en-US" sz="2700" smtClean="0">
                <a:latin typeface="Arial" charset="0"/>
                <a:cs typeface="ＭＳ Ｐゴシック" charset="-128"/>
              </a:rPr>
              <a:t>:  a govt regulation that specifies a minimum amount of capital, intended to ensure banks will be able to pay off depositors and debts.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300" smtClean="0">
                <a:latin typeface="Tahoma" charset="0"/>
                <a:ea typeface="Tahoma" charset="0"/>
                <a:cs typeface="Tahoma" charset="0"/>
              </a:rPr>
              <a:t>Leverage and the Financial Crisis</a:t>
            </a: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 eaLnBrk="1" hangingPunct="1"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In the financial crisis of 2008</a:t>
            </a:r>
            <a:r>
              <a:rPr lang="en-US" sz="2400" smtClean="0">
                <a:latin typeface="Arial" charset="0"/>
                <a:cs typeface="ＭＳ Ｐゴシック" charset="-128"/>
              </a:rPr>
              <a:t>–</a:t>
            </a:r>
            <a:r>
              <a:rPr lang="en-US" sz="2700" smtClean="0">
                <a:latin typeface="Arial" charset="0"/>
                <a:cs typeface="ＭＳ Ｐゴシック" charset="-128"/>
              </a:rPr>
              <a:t>2009, internationally, banks suffered losses on mortgage loans and mortgage-backed securities due to widespread defaults. </a:t>
            </a:r>
          </a:p>
          <a:p>
            <a:pPr eaLnBrk="1" hangingPunct="1"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Many banks, in many countries, became insolvent:</a:t>
            </a:r>
            <a:br>
              <a:rPr lang="en-US" sz="2700" smtClean="0">
                <a:latin typeface="Arial" charset="0"/>
                <a:cs typeface="ＭＳ Ｐゴシック" charset="-128"/>
              </a:rPr>
            </a:br>
            <a:r>
              <a:rPr lang="en-US" sz="2700" smtClean="0">
                <a:latin typeface="Arial" charset="0"/>
                <a:cs typeface="ＭＳ Ｐゴシック" charset="-128"/>
              </a:rPr>
              <a:t>Many other banks found themselves with too little capital, responded by reducing lending, causing a </a:t>
            </a:r>
            <a:r>
              <a:rPr lang="en-US" sz="2700" b="1" smtClean="0">
                <a:solidFill>
                  <a:srgbClr val="800080"/>
                </a:solidFill>
                <a:latin typeface="Arial" charset="0"/>
                <a:cs typeface="ＭＳ Ｐゴシック" charset="-128"/>
              </a:rPr>
              <a:t>credit crunch</a:t>
            </a:r>
            <a:r>
              <a:rPr lang="en-US" sz="2700" smtClean="0">
                <a:latin typeface="Arial" charset="0"/>
                <a:cs typeface="ＭＳ Ｐゴシック" charset="-128"/>
              </a:rPr>
              <a:t>.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The Government’s Response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 eaLnBrk="1" hangingPunct="1"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To ease the credit crunch, governments, working with their central banks injected large amounts of capital into the banking system. </a:t>
            </a:r>
          </a:p>
          <a:p>
            <a:pPr eaLnBrk="1" hangingPunct="1"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This unusual policy temporarily made taxpayers in many countries part-owners of many banks.  </a:t>
            </a:r>
          </a:p>
          <a:p>
            <a:pPr eaLnBrk="1" hangingPunct="1"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The policy succeeded in recapitalizing the banking system and helped restore lending to normal levels for most countries by late 2009.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81063" y="1817688"/>
            <a:ext cx="7772400" cy="53340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The central bank’s Tools of Monetary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 eaLnBrk="1" hangingPunct="1"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Earlier, we learned</a:t>
            </a:r>
          </a:p>
          <a:p>
            <a:pPr eaLnBrk="1" hangingPunct="1">
              <a:buFont typeface="Wingdings" charset="2"/>
              <a:buNone/>
            </a:pPr>
            <a:r>
              <a:rPr lang="en-US" sz="2700" smtClean="0">
                <a:latin typeface="Arial" charset="0"/>
                <a:cs typeface="ＭＳ Ｐゴシック" charset="-128"/>
              </a:rPr>
              <a:t>	 money supply = money multiplier × bank reserves</a:t>
            </a:r>
          </a:p>
          <a:p>
            <a:pPr eaLnBrk="1" hangingPunct="1">
              <a:spcBef>
                <a:spcPts val="2400"/>
              </a:spcBef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The central bank can change the money supply by changing bank reserves or </a:t>
            </a:r>
            <a:br>
              <a:rPr lang="en-US" sz="2700" smtClean="0">
                <a:latin typeface="Arial" charset="0"/>
                <a:cs typeface="ＭＳ Ｐゴシック" charset="-128"/>
              </a:rPr>
            </a:br>
            <a:r>
              <a:rPr lang="en-US" sz="2700" smtClean="0">
                <a:latin typeface="Arial" charset="0"/>
                <a:cs typeface="ＭＳ Ｐゴシック" charset="-128"/>
              </a:rPr>
              <a:t>changing the money multiplier.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uiExpand="1" build="p" bldLvl="5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>
                <a:latin typeface="Tahoma" charset="0"/>
                <a:ea typeface="Tahoma" charset="0"/>
                <a:cs typeface="Tahoma" charset="0"/>
              </a:rPr>
              <a:t>How the central bank influences reserves</a:t>
            </a:r>
            <a:endParaRPr lang="en-US" smtClean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56188"/>
          </a:xfrm>
        </p:spPr>
        <p:txBody>
          <a:bodyPr/>
          <a:lstStyle/>
          <a:p>
            <a:pPr eaLnBrk="1" hangingPunct="1">
              <a:buFont typeface="Wingdings" charset="2"/>
              <a:buChar char="§"/>
            </a:pPr>
            <a:r>
              <a:rPr lang="en-US" b="1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Open-Market Operations (OMOs)</a:t>
            </a:r>
            <a:r>
              <a:rPr lang="en-US" smtClean="0">
                <a:latin typeface="Arial" charset="0"/>
                <a:cs typeface="ＭＳ Ｐゴシック" charset="-128"/>
              </a:rPr>
              <a:t>:the purchase and sale of government bonds by the central bank.</a:t>
            </a:r>
          </a:p>
          <a:p>
            <a:pPr lvl="1" eaLnBrk="1" hangingPunct="1">
              <a:spcBef>
                <a:spcPts val="1200"/>
              </a:spcBef>
              <a:buFont typeface="Wingdings" charset="2"/>
              <a:buChar char="§"/>
            </a:pPr>
            <a:r>
              <a:rPr lang="en-US" smtClean="0">
                <a:latin typeface="Arial" charset="0"/>
              </a:rPr>
              <a:t>If the central bank buys a government bond from another bank, it pays by depositing new reserves in that bank’s reserve account. With more reserves, the bank can make more loans, increasing the money supply. </a:t>
            </a:r>
          </a:p>
          <a:p>
            <a:pPr lvl="1" eaLnBrk="1" hangingPunct="1">
              <a:spcBef>
                <a:spcPts val="1200"/>
              </a:spcBef>
              <a:buFont typeface="Wingdings" charset="2"/>
              <a:buChar char="§"/>
            </a:pPr>
            <a:r>
              <a:rPr lang="en-US" smtClean="0">
                <a:latin typeface="Arial" charset="0"/>
              </a:rPr>
              <a:t>To decrease bank reserves and the money supply, the central bank sells government bonds.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Money Is and Why It’s Important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eaLnBrk="1" hangingPunct="1">
              <a:buFont typeface="Wingdings" charset="2"/>
              <a:buChar char="§"/>
            </a:pPr>
            <a:r>
              <a:rPr lang="en-US" sz="2700" dirty="0" smtClean="0">
                <a:latin typeface="Arial" charset="0"/>
                <a:cs typeface="ＭＳ Ｐゴシック" charset="-128"/>
              </a:rPr>
              <a:t>Without money, trade would require </a:t>
            </a:r>
            <a:r>
              <a:rPr lang="en-US" sz="2700" b="1" dirty="0" smtClean="0">
                <a:solidFill>
                  <a:srgbClr val="800080"/>
                </a:solidFill>
                <a:latin typeface="Arial" charset="0"/>
                <a:cs typeface="ＭＳ Ｐゴシック" charset="-128"/>
              </a:rPr>
              <a:t>barter</a:t>
            </a:r>
            <a:r>
              <a:rPr lang="en-US" sz="2700" dirty="0" smtClean="0">
                <a:latin typeface="Arial" charset="0"/>
                <a:cs typeface="ＭＳ Ｐゴシック" charset="-128"/>
              </a:rPr>
              <a:t>, </a:t>
            </a:r>
            <a:br>
              <a:rPr lang="en-US" sz="2700" dirty="0" smtClean="0">
                <a:latin typeface="Arial" charset="0"/>
                <a:cs typeface="ＭＳ Ｐゴシック" charset="-128"/>
              </a:rPr>
            </a:br>
            <a:r>
              <a:rPr lang="en-US" sz="2700" dirty="0" smtClean="0">
                <a:latin typeface="Arial" charset="0"/>
                <a:cs typeface="ＭＳ Ｐゴシック" charset="-128"/>
              </a:rPr>
              <a:t>the exchange of one good or service for another.</a:t>
            </a:r>
          </a:p>
          <a:p>
            <a:pPr eaLnBrk="1" hangingPunct="1">
              <a:buFont typeface="Wingdings" charset="2"/>
              <a:buChar char="§"/>
            </a:pPr>
            <a:r>
              <a:rPr lang="en-US" sz="2700" dirty="0" smtClean="0">
                <a:latin typeface="Arial" charset="0"/>
                <a:cs typeface="ＭＳ Ｐゴシック" charset="-128"/>
              </a:rPr>
              <a:t>Every transaction would require a </a:t>
            </a:r>
            <a:r>
              <a:rPr lang="en-US" sz="2700" b="1" dirty="0" smtClean="0">
                <a:solidFill>
                  <a:srgbClr val="800080"/>
                </a:solidFill>
                <a:latin typeface="Arial" charset="0"/>
                <a:cs typeface="ＭＳ Ｐゴシック" charset="-128"/>
              </a:rPr>
              <a:t>double coincidence of wants</a:t>
            </a:r>
            <a:r>
              <a:rPr lang="en-US" sz="2700" dirty="0" smtClean="0">
                <a:latin typeface="Arial" charset="0"/>
                <a:cs typeface="ＭＳ Ｐゴシック" charset="-128"/>
              </a:rPr>
              <a:t>—the unlikely occurrence that two people each have a good the other wants.</a:t>
            </a:r>
          </a:p>
          <a:p>
            <a:pPr eaLnBrk="1" hangingPunct="1">
              <a:buFont typeface="Wingdings" charset="2"/>
              <a:buChar char="§"/>
            </a:pPr>
            <a:r>
              <a:rPr lang="en-US" sz="2700" dirty="0" smtClean="0">
                <a:latin typeface="Arial" charset="0"/>
                <a:cs typeface="ＭＳ Ｐゴシック" charset="-128"/>
              </a:rPr>
              <a:t>Most people would have to spend time searching for others to trade with—a huge waste of resources. </a:t>
            </a:r>
          </a:p>
          <a:p>
            <a:pPr eaLnBrk="1" hangingPunct="1">
              <a:buFont typeface="Wingdings" charset="2"/>
              <a:buChar char="§"/>
            </a:pPr>
            <a:r>
              <a:rPr lang="en-US" sz="2700" dirty="0" smtClean="0">
                <a:latin typeface="Arial" charset="0"/>
                <a:cs typeface="ＭＳ Ｐゴシック" charset="-128"/>
              </a:rPr>
              <a:t>This searching is unnecessary with </a:t>
            </a:r>
            <a:r>
              <a:rPr lang="en-US" sz="2700" b="1" dirty="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money</a:t>
            </a:r>
            <a:r>
              <a:rPr lang="en-US" sz="2700" dirty="0" smtClean="0">
                <a:latin typeface="Arial" charset="0"/>
                <a:cs typeface="ＭＳ Ｐゴシック" charset="-128"/>
              </a:rPr>
              <a:t>, </a:t>
            </a:r>
            <a:br>
              <a:rPr lang="en-US" sz="2700" dirty="0" smtClean="0">
                <a:latin typeface="Arial" charset="0"/>
                <a:cs typeface="ＭＳ Ｐゴシック" charset="-128"/>
              </a:rPr>
            </a:br>
            <a:r>
              <a:rPr lang="en-US" sz="2700" dirty="0" smtClean="0">
                <a:latin typeface="Arial" charset="0"/>
                <a:cs typeface="ＭＳ Ｐゴシック" charset="-128"/>
              </a:rPr>
              <a:t>the set of assets that people regularly use to buy </a:t>
            </a:r>
            <a:r>
              <a:rPr lang="en-US" sz="2700" dirty="0" err="1" smtClean="0">
                <a:latin typeface="Arial" charset="0"/>
                <a:cs typeface="ＭＳ Ｐゴシック" charset="-128"/>
              </a:rPr>
              <a:t>g&amp;s</a:t>
            </a:r>
            <a:r>
              <a:rPr lang="en-US" sz="2700" dirty="0" smtClean="0">
                <a:latin typeface="Arial" charset="0"/>
                <a:cs typeface="ＭＳ Ｐゴシック" charset="-128"/>
              </a:rPr>
              <a:t> from other people.</a:t>
            </a:r>
          </a:p>
        </p:txBody>
      </p:sp>
      <p:sp>
        <p:nvSpPr>
          <p:cNvPr id="1024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 bldLvl="4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>
                <a:latin typeface="Tahoma" charset="0"/>
                <a:ea typeface="Tahoma" charset="0"/>
                <a:cs typeface="Tahoma" charset="0"/>
              </a:rPr>
              <a:t>How the central bank influences reserves</a:t>
            </a:r>
            <a:endParaRPr lang="en-US" smtClean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eaLnBrk="1" hangingPunct="1">
              <a:buFont typeface="Wingdings" charset="2"/>
              <a:buChar char="§"/>
            </a:pPr>
            <a:r>
              <a:rPr lang="en-US" sz="2400" smtClean="0">
                <a:latin typeface="Arial" charset="0"/>
                <a:cs typeface="ＭＳ Ｐゴシック" charset="-128"/>
              </a:rPr>
              <a:t>The central bank makes loans to banks, increasing their reserves.  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sz="2400" smtClean="0">
                <a:latin typeface="Arial" charset="0"/>
              </a:rPr>
              <a:t>Traditional method:  adjusting the </a:t>
            </a:r>
            <a:r>
              <a:rPr lang="en-US" sz="2400" b="1" smtClean="0">
                <a:solidFill>
                  <a:srgbClr val="C00000"/>
                </a:solidFill>
                <a:latin typeface="Arial" charset="0"/>
              </a:rPr>
              <a:t>discount rate</a:t>
            </a:r>
            <a:r>
              <a:rPr lang="en-US" sz="2400" smtClean="0">
                <a:latin typeface="Arial" charset="0"/>
              </a:rPr>
              <a:t>—the interest rate on loans the central bank makes to banks—to influence the amount of reserves banks borrow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sz="2400" smtClean="0">
                <a:latin typeface="Arial" charset="0"/>
              </a:rPr>
              <a:t>New method: e.g. </a:t>
            </a:r>
            <a:r>
              <a:rPr lang="en-US" sz="2400" i="1" smtClean="0">
                <a:latin typeface="Arial" charset="0"/>
              </a:rPr>
              <a:t>Term Auction Facility</a:t>
            </a:r>
            <a:r>
              <a:rPr lang="en-US" sz="2400" smtClean="0">
                <a:latin typeface="Arial" charset="0"/>
              </a:rPr>
              <a:t>—the central bank chooses the quantity of reserves it will loan, then banks bid against each other for these loans.  </a:t>
            </a:r>
          </a:p>
          <a:p>
            <a:pPr eaLnBrk="1" hangingPunct="1">
              <a:spcBef>
                <a:spcPts val="1000"/>
              </a:spcBef>
              <a:buFont typeface="Wingdings" charset="2"/>
              <a:buChar char="§"/>
            </a:pPr>
            <a:r>
              <a:rPr lang="en-US" sz="2400" smtClean="0">
                <a:latin typeface="Arial" charset="0"/>
                <a:cs typeface="ＭＳ Ｐゴシック" charset="-128"/>
              </a:rPr>
              <a:t>The more banks borrow, the more reserves they have for funding new loans and increasing the money supply.</a:t>
            </a:r>
            <a:r>
              <a:rPr lang="en-US" sz="2700" smtClean="0">
                <a:latin typeface="Arial" charset="0"/>
                <a:cs typeface="ＭＳ Ｐゴシック" charset="-128"/>
              </a:rPr>
              <a:t>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pPr algn="ctr" eaLnBrk="1" hangingPunct="1"/>
            <a:r>
              <a:rPr lang="en-US" sz="2800" smtClean="0">
                <a:latin typeface="Tahoma" charset="0"/>
                <a:ea typeface="Tahoma" charset="0"/>
                <a:cs typeface="Tahoma" charset="0"/>
              </a:rPr>
              <a:t>How the central bank influences the reserve ratio</a:t>
            </a:r>
            <a:endParaRPr lang="en-US" sz="3200" smtClean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257800"/>
          </a:xfrm>
        </p:spPr>
        <p:txBody>
          <a:bodyPr/>
          <a:lstStyle/>
          <a:p>
            <a:pPr eaLnBrk="1" hangingPunct="1">
              <a:buFont typeface="Wingdings" charset="2"/>
              <a:buChar char="§"/>
            </a:pPr>
            <a:r>
              <a:rPr lang="en-US" sz="2400" smtClean="0">
                <a:latin typeface="Arial" charset="0"/>
                <a:cs typeface="ＭＳ Ｐゴシック" charset="-128"/>
              </a:rPr>
              <a:t>Recall:  reserve ratio = reserves/deposits,</a:t>
            </a:r>
            <a:br>
              <a:rPr lang="en-US" sz="2400" smtClean="0">
                <a:latin typeface="Arial" charset="0"/>
                <a:cs typeface="ＭＳ Ｐゴシック" charset="-128"/>
              </a:rPr>
            </a:br>
            <a:r>
              <a:rPr lang="en-US" sz="2400" smtClean="0">
                <a:latin typeface="Arial" charset="0"/>
                <a:cs typeface="ＭＳ Ｐゴシック" charset="-128"/>
              </a:rPr>
              <a:t>which inversely affects the money multiplier.  </a:t>
            </a:r>
          </a:p>
          <a:p>
            <a:pPr eaLnBrk="1" hangingPunct="1">
              <a:buFont typeface="Wingdings" charset="2"/>
              <a:buChar char="§"/>
            </a:pPr>
            <a:r>
              <a:rPr lang="en-US" sz="2400" smtClean="0">
                <a:latin typeface="Arial" charset="0"/>
                <a:cs typeface="ＭＳ Ｐゴシック" charset="-128"/>
              </a:rPr>
              <a:t>The central bank sets </a:t>
            </a:r>
            <a:r>
              <a:rPr lang="en-US" sz="2400" b="1" smtClean="0">
                <a:solidFill>
                  <a:srgbClr val="C00000"/>
                </a:solidFill>
                <a:latin typeface="Arial" charset="0"/>
                <a:cs typeface="ＭＳ Ｐゴシック" charset="-128"/>
              </a:rPr>
              <a:t>reserve requirements</a:t>
            </a:r>
            <a:r>
              <a:rPr lang="en-US" sz="2400" smtClean="0">
                <a:latin typeface="Arial" charset="0"/>
                <a:cs typeface="ＭＳ Ｐゴシック" charset="-128"/>
              </a:rPr>
              <a:t>:  regulations on the minimum amount of reserves banks must hold against deposits.  </a:t>
            </a:r>
          </a:p>
          <a:p>
            <a:pPr eaLnBrk="1" hangingPunct="1">
              <a:spcBef>
                <a:spcPts val="600"/>
              </a:spcBef>
              <a:buFont typeface="Wingdings" charset="2"/>
              <a:buNone/>
            </a:pPr>
            <a:r>
              <a:rPr lang="en-US" sz="2400" smtClean="0">
                <a:latin typeface="Arial" charset="0"/>
                <a:cs typeface="ＭＳ Ｐゴシック" charset="-128"/>
              </a:rPr>
              <a:t>	Reducing reserve requirements would lower the reserve ratio and increase the money multiplier. </a:t>
            </a:r>
          </a:p>
          <a:p>
            <a:pPr eaLnBrk="1" hangingPunct="1">
              <a:buFont typeface="Wingdings" charset="2"/>
              <a:buChar char="§"/>
            </a:pPr>
            <a:r>
              <a:rPr lang="en-US" sz="2400" smtClean="0">
                <a:latin typeface="Arial" charset="0"/>
                <a:cs typeface="ＭＳ Ｐゴシック" charset="-128"/>
              </a:rPr>
              <a:t>In the U.S., since 10/2008, the central bank has paid interest on reserves banks keep in accounts at the central bank.  Raising this interest rate would increase the reserve ratio and lower the money multiplier.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pPr algn="ctr"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Problems Controlling the Money Supply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If households hold more of their money as currency, banks have fewer reserves,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make fewer loans, and money supply falls.</a:t>
            </a:r>
          </a:p>
          <a:p>
            <a:pPr eaLnBrk="1" hangingPunct="1">
              <a:lnSpc>
                <a:spcPct val="100000"/>
              </a:lnSpc>
              <a:spcBef>
                <a:spcPct val="55000"/>
              </a:spcBef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If banks hold more reserves than required,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they make fewer loans, and money supply falls.  </a:t>
            </a:r>
          </a:p>
          <a:p>
            <a:pPr eaLnBrk="1" hangingPunct="1">
              <a:lnSpc>
                <a:spcPct val="100000"/>
              </a:lnSpc>
              <a:spcBef>
                <a:spcPct val="55000"/>
              </a:spcBef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Yet, the central bank can compensate for household and bank behavior to retain fairly precise control over the money supply.  </a:t>
            </a:r>
          </a:p>
        </p:txBody>
      </p:sp>
      <p:sp>
        <p:nvSpPr>
          <p:cNvPr id="6246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build="p" bldLvl="4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Tahoma" charset="0"/>
                <a:ea typeface="Tahoma" charset="0"/>
                <a:cs typeface="Tahoma" charset="0"/>
              </a:rPr>
              <a:t>Bank Runs and the Money Supply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181100"/>
            <a:ext cx="8229600" cy="5486400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A </a:t>
            </a:r>
            <a:r>
              <a:rPr lang="en-US" sz="2700" b="1" smtClean="0">
                <a:solidFill>
                  <a:srgbClr val="800080"/>
                </a:solidFill>
                <a:latin typeface="Arial" charset="0"/>
                <a:cs typeface="ＭＳ Ｐゴシック" charset="-128"/>
              </a:rPr>
              <a:t>run on banks</a:t>
            </a:r>
            <a:r>
              <a:rPr lang="en-US" sz="2700" smtClean="0">
                <a:latin typeface="Arial" charset="0"/>
                <a:cs typeface="ＭＳ Ｐゴシック" charset="-128"/>
              </a:rPr>
              <a:t>:  </a:t>
            </a:r>
            <a:br>
              <a:rPr lang="en-US" sz="2700" smtClean="0">
                <a:latin typeface="Arial" charset="0"/>
                <a:cs typeface="ＭＳ Ｐゴシック" charset="-128"/>
              </a:rPr>
            </a:br>
            <a:r>
              <a:rPr lang="en-US" sz="2700" smtClean="0">
                <a:latin typeface="Arial" charset="0"/>
                <a:cs typeface="ＭＳ Ｐゴシック" charset="-128"/>
              </a:rPr>
              <a:t>When people suspect their banks are in trouble, they may “run” to the bank to withdraw their funds, holding more currency and less deposits.</a:t>
            </a:r>
          </a:p>
          <a:p>
            <a:pPr eaLnBrk="1" hangingPunct="1">
              <a:spcBef>
                <a:spcPct val="40000"/>
              </a:spcBef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Under fractional-reserve banking, banks don’t have enough reserves to pay off ALL depositors, hence banks may have to close.   </a:t>
            </a:r>
          </a:p>
          <a:p>
            <a:pPr eaLnBrk="1" hangingPunct="1">
              <a:spcBef>
                <a:spcPct val="40000"/>
              </a:spcBef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Also, banks may make fewer loans and hold more reserves to satisfy depositors.</a:t>
            </a:r>
          </a:p>
          <a:p>
            <a:pPr eaLnBrk="1" hangingPunct="1">
              <a:spcBef>
                <a:spcPct val="40000"/>
              </a:spcBef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These events increase </a:t>
            </a:r>
            <a:r>
              <a:rPr lang="en-US" sz="2700" b="1" i="1" smtClean="0">
                <a:latin typeface="Arial" charset="0"/>
                <a:cs typeface="ＭＳ Ｐゴシック" charset="-128"/>
              </a:rPr>
              <a:t>R</a:t>
            </a:r>
            <a:r>
              <a:rPr lang="en-US" sz="2700" smtClean="0">
                <a:latin typeface="Arial" charset="0"/>
                <a:cs typeface="ＭＳ Ｐゴシック" charset="-128"/>
              </a:rPr>
              <a:t>, reverse the process of money creation, cause money supply to fall.  </a:t>
            </a:r>
          </a:p>
        </p:txBody>
      </p:sp>
      <p:sp>
        <p:nvSpPr>
          <p:cNvPr id="6451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 bldLvl="4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Bank Runs and the Money Supply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mtClean="0"/>
              <a:t>During 1929–1933 in the U.S., a wave of bank runs and bank closings caused money supply to fall 28%.</a:t>
            </a:r>
          </a:p>
          <a:p>
            <a:pPr eaLnBrk="1" hangingPunct="1">
              <a:lnSpc>
                <a:spcPct val="95000"/>
              </a:lnSpc>
            </a:pPr>
            <a:r>
              <a:rPr lang="en-US" smtClean="0"/>
              <a:t>Many economists believe this contributed to the severity of the Great Depression in the U.S.  </a:t>
            </a:r>
          </a:p>
          <a:p>
            <a:pPr eaLnBrk="1" hangingPunct="1">
              <a:lnSpc>
                <a:spcPct val="95000"/>
              </a:lnSpc>
            </a:pPr>
            <a:r>
              <a:rPr lang="en-US" smtClean="0"/>
              <a:t>Since then, federal deposit insurance has helped prevent bank runs in the U.S.</a:t>
            </a:r>
          </a:p>
          <a:p>
            <a:pPr eaLnBrk="1" hangingPunct="1">
              <a:lnSpc>
                <a:spcPct val="95000"/>
              </a:lnSpc>
            </a:pPr>
            <a:r>
              <a:rPr lang="en-US" smtClean="0"/>
              <a:t>In the U.K., though, Northern Rock bank experienced a classic bank run in 2007 and was eventually taken over by the British government. </a:t>
            </a:r>
          </a:p>
        </p:txBody>
      </p:sp>
      <p:sp>
        <p:nvSpPr>
          <p:cNvPr id="6656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build="p" bldLvl="4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/>
          <a:lstStyle/>
          <a:p>
            <a:pPr eaLnBrk="1" hangingPunct="1"/>
            <a:r>
              <a:rPr lang="en-US" sz="3500" smtClean="0">
                <a:latin typeface="Tahoma" charset="0"/>
                <a:ea typeface="Tahoma" charset="0"/>
                <a:cs typeface="Tahoma" charset="0"/>
              </a:rPr>
              <a:t>Guarantees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Today governments and many central banks guarantee the safety of deposits at most banks</a:t>
            </a:r>
          </a:p>
          <a:p>
            <a:pPr eaLnBrk="1" hangingPunct="1">
              <a:spcBef>
                <a:spcPct val="40000"/>
              </a:spcBef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Government deposit insurance has costs and may lead some banks into making poor lending decisions</a:t>
            </a:r>
          </a:p>
          <a:p>
            <a:pPr eaLnBrk="1" hangingPunct="1">
              <a:spcBef>
                <a:spcPct val="40000"/>
              </a:spcBef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Insurance does, however, lead to a more stable banking system.</a:t>
            </a:r>
          </a:p>
        </p:txBody>
      </p:sp>
      <p:sp>
        <p:nvSpPr>
          <p:cNvPr id="6861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build="p" bldLvl="4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EE8C4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AE1237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3"/>
            <a:ext cx="8458200" cy="725487"/>
          </a:xfrm>
          <a:solidFill>
            <a:srgbClr val="CACA92">
              <a:alpha val="50000"/>
            </a:srgbClr>
          </a:solidFill>
        </p:spPr>
        <p:txBody>
          <a:bodyPr bIns="0" rtlCol="0" anchor="b">
            <a:noAutofit/>
          </a:bodyPr>
          <a:lstStyle/>
          <a:p>
            <a:pPr eaLnBrk="1" fontAlgn="auto" hangingPunct="1">
              <a:lnSpc>
                <a:spcPct val="105000"/>
              </a:lnSpc>
              <a:spcAft>
                <a:spcPts val="0"/>
              </a:spcAft>
              <a:defRPr/>
            </a:pPr>
            <a:r>
              <a:rPr lang="en-US" sz="3000" spc="500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70660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Money serves three functions:  medium of exchange, unit of account, and store of value.</a:t>
            </a:r>
          </a:p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There are two types of money:  commodity money has intrinsic value; fiat money does not.  </a:t>
            </a:r>
          </a:p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Most countries use fiat money, which includes currency and various types of  bank deposits.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6516171"/>
            <a:ext cx="58785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2015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Cengage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Learning EMEA.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EE8C4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AE1237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3"/>
            <a:ext cx="8458200" cy="725487"/>
          </a:xfrm>
          <a:solidFill>
            <a:srgbClr val="CACA92">
              <a:alpha val="50000"/>
            </a:srgbClr>
          </a:solidFill>
        </p:spPr>
        <p:txBody>
          <a:bodyPr bIns="0" rtlCol="0" anchor="b">
            <a:noAutofit/>
          </a:bodyPr>
          <a:lstStyle/>
          <a:p>
            <a:pPr eaLnBrk="1" fontAlgn="auto" hangingPunct="1">
              <a:lnSpc>
                <a:spcPct val="105000"/>
              </a:lnSpc>
              <a:spcAft>
                <a:spcPts val="0"/>
              </a:spcAft>
              <a:defRPr/>
            </a:pPr>
            <a:r>
              <a:rPr lang="en-US" sz="3000" spc="500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72708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In a fractional reserve banking system, banks create money when they make loans.  Bank reserves have a multiplier effect on the money supply. </a:t>
            </a:r>
          </a:p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Because banks are highly leveraged, a small change in the value of a bank’s assets causes a large change in bank capital.  To protect depositors from bank insolvency, regulators impose minimum capital requirements.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6516171"/>
            <a:ext cx="58785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2015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Cengage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Learning EMEA.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EE8C4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AE1237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3"/>
            <a:ext cx="8458200" cy="725487"/>
          </a:xfrm>
          <a:solidFill>
            <a:srgbClr val="CACA92">
              <a:alpha val="50000"/>
            </a:srgbClr>
          </a:solidFill>
        </p:spPr>
        <p:txBody>
          <a:bodyPr bIns="0" rtlCol="0" anchor="b">
            <a:noAutofit/>
          </a:bodyPr>
          <a:lstStyle/>
          <a:p>
            <a:pPr eaLnBrk="1" fontAlgn="auto" hangingPunct="1">
              <a:lnSpc>
                <a:spcPct val="105000"/>
              </a:lnSpc>
              <a:spcAft>
                <a:spcPts val="0"/>
              </a:spcAft>
              <a:defRPr/>
            </a:pPr>
            <a:r>
              <a:rPr lang="en-US" sz="3000" spc="500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7475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In many countries there is a central bank who are responsible for regulating the monetary system. </a:t>
            </a:r>
          </a:p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The central bank may control the money supply mainly through open-market operations.  Purchasing govt bonds increases the money supply, selling govt bonds decreases it. </a:t>
            </a:r>
          </a:p>
          <a:p>
            <a:pPr eaLnBrk="1" hangingPunct="1">
              <a:buClrTx/>
              <a:buSzPct val="120000"/>
              <a:buFont typeface="Arial" charset="0"/>
              <a:buChar char="•"/>
            </a:pPr>
            <a:endParaRPr lang="en-US" smtClean="0">
              <a:latin typeface="Arial" charset="0"/>
              <a:cs typeface="ＭＳ Ｐゴシック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6516171"/>
            <a:ext cx="58785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2015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Cengage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Learning EMEA.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The 3 Functions of Money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 eaLnBrk="1" hangingPunct="1">
              <a:spcBef>
                <a:spcPct val="55000"/>
              </a:spcBef>
              <a:buFont typeface="Wingdings" charset="2"/>
              <a:buChar char="§"/>
            </a:pPr>
            <a:r>
              <a:rPr lang="en-US" b="1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Medium of exchange</a:t>
            </a:r>
            <a:r>
              <a:rPr lang="en-US" smtClean="0">
                <a:latin typeface="Arial" charset="0"/>
                <a:cs typeface="ＭＳ Ｐゴシック" charset="-128"/>
              </a:rPr>
              <a:t>:  an item buyers give to sellers when they want to purchase g&amp;s</a:t>
            </a:r>
          </a:p>
          <a:p>
            <a:pPr eaLnBrk="1" hangingPunct="1">
              <a:spcBef>
                <a:spcPct val="55000"/>
              </a:spcBef>
              <a:buFont typeface="Wingdings" charset="2"/>
              <a:buChar char="§"/>
            </a:pPr>
            <a:r>
              <a:rPr lang="en-US" b="1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Unit of account</a:t>
            </a:r>
            <a:r>
              <a:rPr lang="en-US" smtClean="0">
                <a:latin typeface="Arial" charset="0"/>
                <a:cs typeface="ＭＳ Ｐゴシック" charset="-128"/>
              </a:rPr>
              <a:t>:  the yardstick people use to post prices and record debts </a:t>
            </a:r>
          </a:p>
          <a:p>
            <a:pPr eaLnBrk="1" hangingPunct="1">
              <a:spcBef>
                <a:spcPct val="55000"/>
              </a:spcBef>
              <a:buFont typeface="Wingdings" charset="2"/>
              <a:buChar char="§"/>
            </a:pPr>
            <a:r>
              <a:rPr lang="en-US" b="1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Store of value</a:t>
            </a:r>
            <a:r>
              <a:rPr lang="en-US" smtClean="0">
                <a:latin typeface="Arial" charset="0"/>
                <a:cs typeface="ＭＳ Ｐゴシック" charset="-128"/>
              </a:rPr>
              <a:t>:  an item people can use to transfer purchasing power from the present to the future</a:t>
            </a:r>
          </a:p>
          <a:p>
            <a:pPr eaLnBrk="1" hangingPunct="1">
              <a:spcBef>
                <a:spcPct val="55000"/>
              </a:spcBef>
              <a:buFont typeface="Wingdings" charset="2"/>
              <a:buChar char="§"/>
            </a:pPr>
            <a:endParaRPr lang="en-US" smtClean="0">
              <a:latin typeface="Arial" charset="0"/>
              <a:cs typeface="ＭＳ Ｐゴシック" charset="-128"/>
            </a:endParaRPr>
          </a:p>
        </p:txBody>
      </p:sp>
      <p:sp>
        <p:nvSpPr>
          <p:cNvPr id="1229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p" bldLvl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6850"/>
            <a:ext cx="8229600" cy="649288"/>
          </a:xfrm>
        </p:spPr>
        <p:txBody>
          <a:bodyPr/>
          <a:lstStyle/>
          <a:p>
            <a:pPr eaLnBrk="1" hangingPunct="1"/>
            <a:r>
              <a:rPr lang="en-US" sz="3600" smtClean="0"/>
              <a:t>The 2 Kinds of Money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030288"/>
            <a:ext cx="4678362" cy="2400300"/>
          </a:xfrm>
        </p:spPr>
        <p:txBody>
          <a:bodyPr/>
          <a:lstStyle/>
          <a:p>
            <a:pPr marL="0" indent="0" eaLnBrk="1" hangingPunct="1">
              <a:buFont typeface="Wingdings" charset="2"/>
              <a:buNone/>
            </a:pPr>
            <a:r>
              <a:rPr lang="en-US" sz="2600" b="1" dirty="0" smtClean="0">
                <a:solidFill>
                  <a:srgbClr val="CC0000"/>
                </a:solidFill>
              </a:rPr>
              <a:t>Commodity money</a:t>
            </a:r>
            <a:r>
              <a:rPr lang="en-US" sz="2600" dirty="0" smtClean="0"/>
              <a:t>:  </a:t>
            </a:r>
            <a:br>
              <a:rPr lang="en-US" sz="2600" dirty="0" smtClean="0"/>
            </a:br>
            <a:r>
              <a:rPr lang="en-US" sz="2600" dirty="0" smtClean="0"/>
              <a:t>takes the form of a commodity with intrinsic value</a:t>
            </a:r>
          </a:p>
          <a:p>
            <a:pPr marL="0" indent="0" eaLnBrk="1" hangingPunct="1">
              <a:spcBef>
                <a:spcPct val="35000"/>
              </a:spcBef>
              <a:buFont typeface="Wingdings" charset="2"/>
              <a:buNone/>
            </a:pPr>
            <a:r>
              <a:rPr lang="en-US" sz="2600" dirty="0" smtClean="0"/>
              <a:t>Examples:  gold coins, cigarettes in POW camps</a:t>
            </a: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3843338" y="3811588"/>
            <a:ext cx="4881562" cy="240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3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 b="1">
                <a:solidFill>
                  <a:srgbClr val="CC0000"/>
                </a:solidFill>
                <a:ea typeface="Arial" charset="0"/>
                <a:cs typeface="Arial" charset="0"/>
              </a:rPr>
              <a:t>Fiat money</a:t>
            </a:r>
            <a:r>
              <a:rPr lang="en-US" sz="2600">
                <a:ea typeface="Arial" charset="0"/>
                <a:cs typeface="Arial" charset="0"/>
              </a:rPr>
              <a:t>: 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money without intrinsic value, used as money because of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govt decree</a:t>
            </a:r>
          </a:p>
          <a:p>
            <a:pPr>
              <a:lnSpc>
                <a:spcPct val="105000"/>
              </a:lnSpc>
              <a:spcBef>
                <a:spcPct val="3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For example: Kuwait Dinar</a:t>
            </a:r>
          </a:p>
        </p:txBody>
      </p:sp>
      <p:sp>
        <p:nvSpPr>
          <p:cNvPr id="14342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052736"/>
            <a:ext cx="4023084" cy="288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293096"/>
            <a:ext cx="3302863" cy="1795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uiExpand="1" build="p" bldLvl="4"/>
      <p:bldP spid="13926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The Money Supply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 eaLnBrk="1" hangingPunct="1"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The </a:t>
            </a:r>
            <a:r>
              <a:rPr lang="en-US" sz="2700" b="1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money supply </a:t>
            </a:r>
            <a:r>
              <a:rPr lang="en-US" sz="2700" smtClean="0">
                <a:latin typeface="Arial" charset="0"/>
                <a:cs typeface="ＭＳ Ｐゴシック" charset="-128"/>
              </a:rPr>
              <a:t>(or </a:t>
            </a:r>
            <a:r>
              <a:rPr lang="en-US" sz="2700" b="1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money stock</a:t>
            </a:r>
            <a:r>
              <a:rPr lang="en-US" sz="2700" smtClean="0">
                <a:latin typeface="Arial" charset="0"/>
                <a:cs typeface="ＭＳ Ｐゴシック" charset="-128"/>
              </a:rPr>
              <a:t>):</a:t>
            </a:r>
            <a:br>
              <a:rPr lang="en-US" sz="2700" smtClean="0">
                <a:latin typeface="Arial" charset="0"/>
                <a:cs typeface="ＭＳ Ｐゴシック" charset="-128"/>
              </a:rPr>
            </a:br>
            <a:r>
              <a:rPr lang="en-US" sz="2700" smtClean="0">
                <a:latin typeface="Arial" charset="0"/>
                <a:cs typeface="ＭＳ Ｐゴシック" charset="-128"/>
              </a:rPr>
              <a:t>the quantity of money available in the economy</a:t>
            </a:r>
          </a:p>
          <a:p>
            <a:pPr eaLnBrk="1" hangingPunct="1"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What assets should be considered part of the money supply?  Two candidates:</a:t>
            </a:r>
          </a:p>
          <a:p>
            <a:pPr lvl="1" eaLnBrk="1" hangingPunct="1">
              <a:spcBef>
                <a:spcPct val="25000"/>
              </a:spcBef>
              <a:buFont typeface="Wingdings" charset="2"/>
              <a:buChar char="§"/>
            </a:pPr>
            <a:r>
              <a:rPr lang="en-US" b="1" smtClean="0">
                <a:solidFill>
                  <a:srgbClr val="CC0000"/>
                </a:solidFill>
                <a:latin typeface="Arial" charset="0"/>
              </a:rPr>
              <a:t>Currency</a:t>
            </a:r>
            <a:r>
              <a:rPr lang="en-US" smtClean="0">
                <a:latin typeface="Arial" charset="0"/>
              </a:rPr>
              <a:t>:  the paper bills and coins in the hands of the (non-bank) public</a:t>
            </a:r>
          </a:p>
          <a:p>
            <a:pPr lvl="1" eaLnBrk="1" hangingPunct="1">
              <a:spcBef>
                <a:spcPct val="25000"/>
              </a:spcBef>
              <a:buFont typeface="Wingdings" charset="2"/>
              <a:buChar char="§"/>
            </a:pPr>
            <a:r>
              <a:rPr lang="en-US" b="1" smtClean="0">
                <a:solidFill>
                  <a:srgbClr val="CC0000"/>
                </a:solidFill>
                <a:latin typeface="Arial" charset="0"/>
              </a:rPr>
              <a:t>Demand deposits</a:t>
            </a:r>
            <a:r>
              <a:rPr lang="en-US" smtClean="0">
                <a:latin typeface="Arial" charset="0"/>
              </a:rPr>
              <a:t>:  balances in bank accounts that depositors can access on demand by writing a check</a:t>
            </a:r>
          </a:p>
        </p:txBody>
      </p:sp>
      <p:sp>
        <p:nvSpPr>
          <p:cNvPr id="1638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uild="p" bldLvl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300" smtClean="0"/>
              <a:t>Measures of the Money Supply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87425"/>
            <a:ext cx="8229600" cy="3554413"/>
          </a:xfrm>
        </p:spPr>
        <p:txBody>
          <a:bodyPr/>
          <a:lstStyle/>
          <a:p>
            <a:pPr eaLnBrk="1" hangingPunct="1">
              <a:spcBef>
                <a:spcPct val="15000"/>
              </a:spcBef>
            </a:pPr>
            <a:r>
              <a:rPr lang="en-US" sz="2700" b="1" smtClean="0">
                <a:solidFill>
                  <a:srgbClr val="800080"/>
                </a:solidFill>
              </a:rPr>
              <a:t>M1</a:t>
            </a:r>
            <a:r>
              <a:rPr lang="en-US" sz="2700" smtClean="0"/>
              <a:t>:  currency, demand deposits, </a:t>
            </a:r>
            <a:br>
              <a:rPr lang="en-US" sz="2700" smtClean="0"/>
            </a:br>
            <a:r>
              <a:rPr lang="en-US" sz="2700" smtClean="0"/>
              <a:t>traveler’s checks, and other checkable deposits.  </a:t>
            </a:r>
          </a:p>
          <a:p>
            <a:pPr eaLnBrk="1" hangingPunct="1">
              <a:spcBef>
                <a:spcPct val="15000"/>
              </a:spcBef>
              <a:buFont typeface="Wingdings" charset="2"/>
              <a:buNone/>
            </a:pPr>
            <a:r>
              <a:rPr lang="en-US" sz="2700" smtClean="0"/>
              <a:t>	e.g. In Lebanon M1 = LL5097 billion </a:t>
            </a:r>
            <a:r>
              <a:rPr lang="en-US" sz="2400" smtClean="0"/>
              <a:t>(March 2011)</a:t>
            </a:r>
          </a:p>
          <a:p>
            <a:pPr eaLnBrk="1" hangingPunct="1">
              <a:spcBef>
                <a:spcPct val="60000"/>
              </a:spcBef>
            </a:pPr>
            <a:r>
              <a:rPr lang="en-US" sz="2700" b="1" smtClean="0">
                <a:solidFill>
                  <a:srgbClr val="800080"/>
                </a:solidFill>
              </a:rPr>
              <a:t>M2</a:t>
            </a:r>
            <a:r>
              <a:rPr lang="en-US" sz="2700" smtClean="0"/>
              <a:t>:  everything in M1 plus savings deposits, </a:t>
            </a:r>
            <a:br>
              <a:rPr lang="en-US" sz="2700" smtClean="0"/>
            </a:br>
            <a:r>
              <a:rPr lang="en-US" sz="2700" smtClean="0"/>
              <a:t>small time deposits, money market mutual funds, and a few minor categories. </a:t>
            </a:r>
          </a:p>
          <a:p>
            <a:pPr eaLnBrk="1" hangingPunct="1">
              <a:spcBef>
                <a:spcPct val="15000"/>
              </a:spcBef>
              <a:buFont typeface="Wingdings" charset="2"/>
              <a:buNone/>
            </a:pPr>
            <a:r>
              <a:rPr lang="en-US" sz="2700" smtClean="0"/>
              <a:t>	e.g. In Lebanon M2 = LL55781 billion </a:t>
            </a:r>
            <a:r>
              <a:rPr lang="en-US" sz="2400" smtClean="0"/>
              <a:t>(March 2011)</a:t>
            </a:r>
            <a:endParaRPr lang="en-US" sz="2700" smtClean="0"/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750888" y="4664075"/>
            <a:ext cx="7659687" cy="1506538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lnSpc>
                <a:spcPct val="105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i="1" dirty="0">
                <a:latin typeface="+mn-lt"/>
                <a:ea typeface="+mn-ea"/>
                <a:cs typeface="Arial" charset="0"/>
              </a:rPr>
              <a:t>The distinction between M1 and M2 </a:t>
            </a:r>
            <a:br>
              <a:rPr lang="en-US" sz="2800" i="1" dirty="0">
                <a:latin typeface="+mn-lt"/>
                <a:ea typeface="+mn-ea"/>
                <a:cs typeface="Arial" charset="0"/>
              </a:rPr>
            </a:br>
            <a:r>
              <a:rPr lang="en-US" sz="2800" i="1" dirty="0">
                <a:latin typeface="+mn-lt"/>
                <a:ea typeface="+mn-ea"/>
                <a:cs typeface="Arial" charset="0"/>
              </a:rPr>
              <a:t>will often not matter when we talk about </a:t>
            </a:r>
            <a:br>
              <a:rPr lang="en-US" sz="2800" i="1" dirty="0">
                <a:latin typeface="+mn-lt"/>
                <a:ea typeface="+mn-ea"/>
                <a:cs typeface="Arial" charset="0"/>
              </a:rPr>
            </a:br>
            <a:r>
              <a:rPr lang="en-US" sz="2800" i="1" dirty="0">
                <a:latin typeface="+mn-lt"/>
                <a:ea typeface="+mn-ea"/>
                <a:cs typeface="Arial" charset="0"/>
              </a:rPr>
              <a:t>“the money supply” in this course.</a:t>
            </a:r>
          </a:p>
        </p:txBody>
      </p:sp>
      <p:sp>
        <p:nvSpPr>
          <p:cNvPr id="1843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p" bldLvl="4"/>
      <p:bldP spid="809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Central Banks &amp; Monetary Policy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 eaLnBrk="1" hangingPunct="1">
              <a:spcBef>
                <a:spcPct val="60000"/>
              </a:spcBef>
              <a:buFont typeface="Wingdings" charset="2"/>
              <a:buChar char="§"/>
            </a:pPr>
            <a:r>
              <a:rPr lang="en-US" b="1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Central bank</a:t>
            </a:r>
            <a:r>
              <a:rPr lang="en-US" smtClean="0">
                <a:latin typeface="Arial" charset="0"/>
                <a:cs typeface="ＭＳ Ｐゴシック" charset="-128"/>
              </a:rPr>
              <a:t>:  an institution that oversees the banking system and regulates the money supply</a:t>
            </a:r>
          </a:p>
          <a:p>
            <a:pPr eaLnBrk="1" hangingPunct="1">
              <a:spcBef>
                <a:spcPct val="60000"/>
              </a:spcBef>
              <a:buFont typeface="Wingdings" charset="2"/>
              <a:buChar char="§"/>
            </a:pPr>
            <a:r>
              <a:rPr lang="en-US" b="1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Monetary policy</a:t>
            </a:r>
            <a:r>
              <a:rPr lang="en-US" smtClean="0">
                <a:latin typeface="Arial" charset="0"/>
                <a:cs typeface="ＭＳ Ｐゴシック" charset="-128"/>
              </a:rPr>
              <a:t>:  the setting of the money supply by policymakers in the central bank</a:t>
            </a:r>
          </a:p>
          <a:p>
            <a:pPr eaLnBrk="1" hangingPunct="1">
              <a:spcBef>
                <a:spcPct val="60000"/>
              </a:spcBef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Examples of central banks are: Central Bank of Kuwait, Banque Du Libon (in Lebanon)</a:t>
            </a:r>
          </a:p>
        </p:txBody>
      </p:sp>
      <p:sp>
        <p:nvSpPr>
          <p:cNvPr id="2048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 bldLvl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19075"/>
            <a:ext cx="8229600" cy="649288"/>
          </a:xfrm>
        </p:spPr>
        <p:txBody>
          <a:bodyPr/>
          <a:lstStyle/>
          <a:p>
            <a:pPr eaLnBrk="1" hangingPunct="1"/>
            <a:r>
              <a:rPr lang="en-US" smtClean="0"/>
              <a:t>Bank Reserves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11238"/>
            <a:ext cx="8229600" cy="55626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sz="2700" smtClean="0"/>
              <a:t>In a </a:t>
            </a:r>
            <a:r>
              <a:rPr lang="en-US" sz="2700" b="1" smtClean="0">
                <a:solidFill>
                  <a:srgbClr val="CC0000"/>
                </a:solidFill>
              </a:rPr>
              <a:t>fractional reserve banking system</a:t>
            </a:r>
            <a:r>
              <a:rPr lang="en-US" sz="2700" smtClean="0"/>
              <a:t>, </a:t>
            </a:r>
            <a:br>
              <a:rPr lang="en-US" sz="2700" smtClean="0"/>
            </a:br>
            <a:r>
              <a:rPr lang="en-US" sz="2700" smtClean="0"/>
              <a:t>banks keep a fraction of deposits as </a:t>
            </a:r>
            <a:r>
              <a:rPr lang="en-US" sz="2700" b="1" smtClean="0">
                <a:solidFill>
                  <a:srgbClr val="CC0000"/>
                </a:solidFill>
              </a:rPr>
              <a:t>reserves</a:t>
            </a:r>
            <a:r>
              <a:rPr lang="en-US" sz="2700" smtClean="0"/>
              <a:t> </a:t>
            </a:r>
            <a:br>
              <a:rPr lang="en-US" sz="2700" smtClean="0"/>
            </a:br>
            <a:r>
              <a:rPr lang="en-US" sz="2700" smtClean="0"/>
              <a:t>and use the rest to make loans.  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sz="2700" smtClean="0"/>
              <a:t>The central bank usually establishes </a:t>
            </a:r>
            <a:r>
              <a:rPr lang="en-US" sz="2700" b="1" smtClean="0">
                <a:solidFill>
                  <a:srgbClr val="CC0000"/>
                </a:solidFill>
              </a:rPr>
              <a:t>reserve requirements</a:t>
            </a:r>
            <a:r>
              <a:rPr lang="en-US" sz="2700" smtClean="0"/>
              <a:t>, regulations on the minimum amount of reserves that banks must hold against deposits. 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sz="2700" smtClean="0"/>
              <a:t>Banks may hold more than this minimum amount </a:t>
            </a:r>
            <a:br>
              <a:rPr lang="en-US" sz="2700" smtClean="0"/>
            </a:br>
            <a:r>
              <a:rPr lang="en-US" sz="2700" smtClean="0"/>
              <a:t>if they choose. 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sz="2700" smtClean="0"/>
              <a:t>The </a:t>
            </a:r>
            <a:r>
              <a:rPr lang="en-US" sz="2700" b="1" smtClean="0">
                <a:solidFill>
                  <a:srgbClr val="CC0000"/>
                </a:solidFill>
              </a:rPr>
              <a:t>reserve ratio</a:t>
            </a:r>
            <a:r>
              <a:rPr lang="en-US" sz="2700" smtClean="0"/>
              <a:t>, </a:t>
            </a:r>
            <a:r>
              <a:rPr lang="en-US" sz="2700" b="1" i="1" smtClean="0">
                <a:solidFill>
                  <a:srgbClr val="CC0000"/>
                </a:solidFill>
              </a:rPr>
              <a:t>R</a:t>
            </a:r>
            <a:endParaRPr lang="en-US" sz="2700" smtClean="0"/>
          </a:p>
          <a:p>
            <a:pPr lvl="1" eaLnBrk="1" hangingPunct="1">
              <a:lnSpc>
                <a:spcPct val="95000"/>
              </a:lnSpc>
              <a:spcBef>
                <a:spcPct val="5000"/>
              </a:spcBef>
              <a:buFont typeface="Wingdings" charset="2"/>
              <a:buNone/>
            </a:pPr>
            <a:r>
              <a:rPr lang="en-US" smtClean="0"/>
              <a:t>=	fraction of deposits that banks hold as reserves</a:t>
            </a:r>
          </a:p>
          <a:p>
            <a:pPr lvl="1" eaLnBrk="1" hangingPunct="1">
              <a:lnSpc>
                <a:spcPct val="95000"/>
              </a:lnSpc>
              <a:spcBef>
                <a:spcPct val="10000"/>
              </a:spcBef>
              <a:buFont typeface="Wingdings" charset="2"/>
              <a:buNone/>
            </a:pPr>
            <a:r>
              <a:rPr lang="en-US" smtClean="0"/>
              <a:t>=	total reserves as a percentage of total deposits  </a:t>
            </a:r>
            <a:endParaRPr lang="en-US" sz="2600" smtClean="0"/>
          </a:p>
        </p:txBody>
      </p:sp>
      <p:sp>
        <p:nvSpPr>
          <p:cNvPr id="2253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 bldLvl="4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ahoma"/>
        <a:ea typeface="Tahoma"/>
        <a:cs typeface="Tahoma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</TotalTime>
  <Words>1908</Words>
  <Application>Microsoft Office PowerPoint</Application>
  <PresentationFormat>On-screen Show (4:3)</PresentationFormat>
  <Paragraphs>325</Paragraphs>
  <Slides>38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8" baseType="lpstr">
      <vt:lpstr>ＭＳ Ｐゴシック</vt:lpstr>
      <vt:lpstr>Arial</vt:lpstr>
      <vt:lpstr>Book Antiqua</vt:lpstr>
      <vt:lpstr>Calibri</vt:lpstr>
      <vt:lpstr>Century</vt:lpstr>
      <vt:lpstr>Tahoma</vt:lpstr>
      <vt:lpstr>Times New Roman</vt:lpstr>
      <vt:lpstr>Verdana</vt:lpstr>
      <vt:lpstr>Wingdings</vt:lpstr>
      <vt:lpstr>Office Theme</vt:lpstr>
      <vt:lpstr>PowerPoint Presentation</vt:lpstr>
      <vt:lpstr>In this chapter,  look for the answers to these questions:</vt:lpstr>
      <vt:lpstr>What Money Is and Why It’s Important</vt:lpstr>
      <vt:lpstr>The 3 Functions of Money</vt:lpstr>
      <vt:lpstr>The 2 Kinds of Money</vt:lpstr>
      <vt:lpstr>The Money Supply</vt:lpstr>
      <vt:lpstr>Measures of the Money Supply</vt:lpstr>
      <vt:lpstr>Central Banks &amp; Monetary Policy</vt:lpstr>
      <vt:lpstr>Bank Reserves</vt:lpstr>
      <vt:lpstr>Bank T-Account</vt:lpstr>
      <vt:lpstr>Banks and the Money Supply: An Example</vt:lpstr>
      <vt:lpstr>Banks and the Money Supply: An Example</vt:lpstr>
      <vt:lpstr>Banks and the Money Supply: An Example</vt:lpstr>
      <vt:lpstr>Banks and the Money Supply: An Example</vt:lpstr>
      <vt:lpstr>Banks and the Money Supply: An Example</vt:lpstr>
      <vt:lpstr>Banks and the Money Supply: An Example</vt:lpstr>
      <vt:lpstr>Banks and the Money Supply: An Example</vt:lpstr>
      <vt:lpstr>Banks and the Money Supply: An Example</vt:lpstr>
      <vt:lpstr>The Money Multiplier</vt:lpstr>
      <vt:lpstr>ACTIVE LEARNING   1    Banks and the money supply</vt:lpstr>
      <vt:lpstr>ACTIVE LEARNING   1    Answers</vt:lpstr>
      <vt:lpstr>ACTIVE LEARNING   1    Answers</vt:lpstr>
      <vt:lpstr>A More Realistic Balance Sheet</vt:lpstr>
      <vt:lpstr>A More Realistic Balance Sheet</vt:lpstr>
      <vt:lpstr>Leverage Amplifies Profits and Losses</vt:lpstr>
      <vt:lpstr>Leverage and the Financial Crisis</vt:lpstr>
      <vt:lpstr>The Government’s Response</vt:lpstr>
      <vt:lpstr>The central bank’s Tools of Monetary Control</vt:lpstr>
      <vt:lpstr>How the central bank influences reserves</vt:lpstr>
      <vt:lpstr>How the central bank influences reserves</vt:lpstr>
      <vt:lpstr>How the central bank influences the reserve ratio</vt:lpstr>
      <vt:lpstr>Problems Controlling the Money Supply</vt:lpstr>
      <vt:lpstr>Bank Runs and the Money Supply</vt:lpstr>
      <vt:lpstr>Bank Runs and the Money Supply</vt:lpstr>
      <vt:lpstr>Guarantees</vt:lpstr>
      <vt:lpstr>SUMMARY</vt:lpstr>
      <vt:lpstr>SUMMARY</vt:lpstr>
      <vt:lpstr>SUMMARY</vt:lpstr>
    </vt:vector>
  </TitlesOfParts>
  <Company>Carthage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</dc:title>
  <dc:creator>Ron</dc:creator>
  <cp:lastModifiedBy>Grene, Jennifer</cp:lastModifiedBy>
  <cp:revision>181</cp:revision>
  <dcterms:created xsi:type="dcterms:W3CDTF">2010-12-25T14:19:53Z</dcterms:created>
  <dcterms:modified xsi:type="dcterms:W3CDTF">2015-04-15T15:13:24Z</dcterms:modified>
</cp:coreProperties>
</file>