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40"/>
  </p:notesMasterIdLst>
  <p:sldIdLst>
    <p:sldId id="266" r:id="rId2"/>
    <p:sldId id="280" r:id="rId3"/>
    <p:sldId id="294" r:id="rId4"/>
    <p:sldId id="295" r:id="rId5"/>
    <p:sldId id="296" r:id="rId6"/>
    <p:sldId id="333" r:id="rId7"/>
    <p:sldId id="334" r:id="rId8"/>
    <p:sldId id="335" r:id="rId9"/>
    <p:sldId id="300" r:id="rId10"/>
    <p:sldId id="301" r:id="rId11"/>
    <p:sldId id="303" r:id="rId12"/>
    <p:sldId id="304" r:id="rId13"/>
    <p:sldId id="305" r:id="rId14"/>
    <p:sldId id="306" r:id="rId15"/>
    <p:sldId id="307" r:id="rId16"/>
    <p:sldId id="308" r:id="rId17"/>
    <p:sldId id="309" r:id="rId18"/>
    <p:sldId id="315" r:id="rId19"/>
    <p:sldId id="316" r:id="rId20"/>
    <p:sldId id="317" r:id="rId21"/>
    <p:sldId id="318" r:id="rId22"/>
    <p:sldId id="319" r:id="rId23"/>
    <p:sldId id="277" r:id="rId24"/>
    <p:sldId id="283" r:id="rId25"/>
    <p:sldId id="322" r:id="rId26"/>
    <p:sldId id="323" r:id="rId27"/>
    <p:sldId id="324" r:id="rId28"/>
    <p:sldId id="325" r:id="rId29"/>
    <p:sldId id="326" r:id="rId30"/>
    <p:sldId id="327" r:id="rId31"/>
    <p:sldId id="328" r:id="rId32"/>
    <p:sldId id="329" r:id="rId33"/>
    <p:sldId id="281" r:id="rId34"/>
    <p:sldId id="285" r:id="rId35"/>
    <p:sldId id="286" r:id="rId36"/>
    <p:sldId id="291" r:id="rId37"/>
    <p:sldId id="292" r:id="rId38"/>
    <p:sldId id="293"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A3E0FF"/>
    <a:srgbClr val="66CCFF"/>
    <a:srgbClr val="CC0000"/>
    <a:srgbClr val="990033"/>
    <a:srgbClr val="CCFFCC"/>
    <a:srgbClr val="777777"/>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81" autoAdjust="0"/>
    <p:restoredTop sz="80794" autoAdjust="0"/>
  </p:normalViewPr>
  <p:slideViewPr>
    <p:cSldViewPr>
      <p:cViewPr varScale="1">
        <p:scale>
          <a:sx n="114" d="100"/>
          <a:sy n="114" d="100"/>
        </p:scale>
        <p:origin x="516" y="96"/>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96"/>
    </p:cViewPr>
  </p:sorterViewPr>
  <p:notesViewPr>
    <p:cSldViewPr>
      <p:cViewPr varScale="1">
        <p:scale>
          <a:sx n="82" d="100"/>
          <a:sy n="82" d="100"/>
        </p:scale>
        <p:origin x="-31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81A5FEEC-3B47-4050-A868-DA12540C3FEA}" type="slidenum">
              <a:rPr lang="en-US"/>
              <a:pPr>
                <a:defRPr/>
              </a:pPr>
              <a:t>‹#›</a:t>
            </a:fld>
            <a:endParaRPr lang="en-US" dirty="0"/>
          </a:p>
        </p:txBody>
      </p:sp>
    </p:spTree>
    <p:extLst>
      <p:ext uri="{BB962C8B-B14F-4D97-AF65-F5344CB8AC3E}">
        <p14:creationId xmlns:p14="http://schemas.microsoft.com/office/powerpoint/2010/main" val="3191086064"/>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indent="2222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indent="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indent="6794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indent="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noFill/>
          <a:ln>
            <a:solidFill>
              <a:srgbClr val="000000"/>
            </a:solidFill>
            <a:miter lim="800000"/>
            <a:headEnd/>
            <a:tailEnd/>
          </a:ln>
        </p:spPr>
      </p:sp>
      <p:sp>
        <p:nvSpPr>
          <p:cNvPr id="7170" name="Notes Placeholder 2"/>
          <p:cNvSpPr>
            <a:spLocks noGrp="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
        <p:nvSpPr>
          <p:cNvPr id="81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BB1FBA-8968-49D6-BD0A-68F21B3B3BCA}" type="slidenum">
              <a:rPr lang="en-US"/>
              <a:pPr fontAlgn="base">
                <a:spcBef>
                  <a:spcPct val="0"/>
                </a:spcBef>
                <a:spcAft>
                  <a:spcPct val="0"/>
                </a:spcAft>
                <a:defRPr/>
              </a:pPr>
              <a:t>0</a:t>
            </a:fld>
            <a:endParaRPr lang="en-US"/>
          </a:p>
        </p:txBody>
      </p:sp>
    </p:spTree>
    <p:extLst>
      <p:ext uri="{BB962C8B-B14F-4D97-AF65-F5344CB8AC3E}">
        <p14:creationId xmlns:p14="http://schemas.microsoft.com/office/powerpoint/2010/main" val="937158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ADFCFE-6A02-4F0D-A563-C6229343EB8B}" type="slidenum">
              <a:rPr lang="en-US"/>
              <a:pPr fontAlgn="base">
                <a:spcBef>
                  <a:spcPct val="0"/>
                </a:spcBef>
                <a:spcAft>
                  <a:spcPct val="0"/>
                </a:spcAft>
                <a:defRPr/>
              </a:pPr>
              <a:t>9</a:t>
            </a:fld>
            <a:endParaRPr lang="en-US"/>
          </a:p>
        </p:txBody>
      </p:sp>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5E94DC5-EEEB-4BEB-B4DE-9BC5D509C69D}" type="slidenum">
              <a:rPr lang="en-US" sz="1200">
                <a:latin typeface="Calibri" charset="0"/>
                <a:ea typeface="Arial" charset="0"/>
                <a:cs typeface="Arial" charset="0"/>
              </a:rPr>
              <a:pPr algn="r"/>
              <a:t>9</a:t>
            </a:fld>
            <a:endParaRPr lang="en-US" sz="1200">
              <a:latin typeface="Calibri" charset="0"/>
              <a:ea typeface="Arial" charset="0"/>
              <a:cs typeface="Arial" charset="0"/>
            </a:endParaRPr>
          </a:p>
        </p:txBody>
      </p:sp>
      <p:sp>
        <p:nvSpPr>
          <p:cNvPr id="256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560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4174991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2826EE-4046-46C5-8A8F-C7794CA84717}" type="slidenum">
              <a:rPr lang="en-US"/>
              <a:pPr fontAlgn="base">
                <a:spcBef>
                  <a:spcPct val="0"/>
                </a:spcBef>
                <a:spcAft>
                  <a:spcPct val="0"/>
                </a:spcAft>
                <a:defRPr/>
              </a:pPr>
              <a:t>10</a:t>
            </a:fld>
            <a:endParaRPr lang="en-US"/>
          </a:p>
        </p:txBody>
      </p:sp>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29B4211-890F-4218-82E5-F4998BCE50D1}" type="slidenum">
              <a:rPr lang="en-US" sz="1200">
                <a:latin typeface="Calibri" charset="0"/>
                <a:ea typeface="Arial" charset="0"/>
                <a:cs typeface="Arial" charset="0"/>
              </a:rPr>
              <a:pPr algn="r"/>
              <a:t>10</a:t>
            </a:fld>
            <a:endParaRPr lang="en-US" sz="1200">
              <a:latin typeface="Calibri" charset="0"/>
              <a:ea typeface="Arial" charset="0"/>
              <a:cs typeface="Arial" charset="0"/>
            </a:endParaRPr>
          </a:p>
        </p:txBody>
      </p:sp>
      <p:sp>
        <p:nvSpPr>
          <p:cNvPr id="2765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765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74707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A220B8-9FA9-40DF-A07C-163EB1870E0A}" type="slidenum">
              <a:rPr lang="en-US"/>
              <a:pPr fontAlgn="base">
                <a:spcBef>
                  <a:spcPct val="0"/>
                </a:spcBef>
                <a:spcAft>
                  <a:spcPct val="0"/>
                </a:spcAft>
                <a:defRPr/>
              </a:pPr>
              <a:t>11</a:t>
            </a:fld>
            <a:endParaRPr lang="en-US"/>
          </a:p>
        </p:txBody>
      </p:sp>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F1911F2-652D-49A6-9DFC-32FB6C5348A4}" type="slidenum">
              <a:rPr lang="en-US" sz="1200">
                <a:latin typeface="Calibri" charset="0"/>
                <a:ea typeface="Arial" charset="0"/>
                <a:cs typeface="Arial" charset="0"/>
              </a:rPr>
              <a:pPr algn="r"/>
              <a:t>11</a:t>
            </a:fld>
            <a:endParaRPr lang="en-US" sz="1200">
              <a:latin typeface="Calibri" charset="0"/>
              <a:ea typeface="Arial" charset="0"/>
              <a:cs typeface="Arial" charset="0"/>
            </a:endParaRPr>
          </a:p>
        </p:txBody>
      </p:sp>
      <p:sp>
        <p:nvSpPr>
          <p:cNvPr id="296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970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698327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7B3BBC-2C21-4782-9434-C8EDC37B993C}" type="slidenum">
              <a:rPr lang="en-US"/>
              <a:pPr fontAlgn="base">
                <a:spcBef>
                  <a:spcPct val="0"/>
                </a:spcBef>
                <a:spcAft>
                  <a:spcPct val="0"/>
                </a:spcAft>
                <a:defRPr/>
              </a:pPr>
              <a:t>12</a:t>
            </a:fld>
            <a:endParaRPr lang="en-US"/>
          </a:p>
        </p:txBody>
      </p:sp>
      <p:sp>
        <p:nvSpPr>
          <p:cNvPr id="317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9FB4097-C31F-4851-9211-E20FCD4C8F32}" type="slidenum">
              <a:rPr lang="en-US" sz="1200">
                <a:latin typeface="Calibri" charset="0"/>
                <a:ea typeface="Arial" charset="0"/>
                <a:cs typeface="Arial" charset="0"/>
              </a:rPr>
              <a:pPr algn="r"/>
              <a:t>12</a:t>
            </a:fld>
            <a:endParaRPr lang="en-US" sz="1200">
              <a:latin typeface="Calibri" charset="0"/>
              <a:ea typeface="Arial" charset="0"/>
              <a:cs typeface="Arial" charset="0"/>
            </a:endParaRPr>
          </a:p>
        </p:txBody>
      </p:sp>
      <p:sp>
        <p:nvSpPr>
          <p:cNvPr id="317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174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515025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C269E3-BBDA-488A-B587-C426AC545A82}" type="slidenum">
              <a:rPr lang="en-US"/>
              <a:pPr fontAlgn="base">
                <a:spcBef>
                  <a:spcPct val="0"/>
                </a:spcBef>
                <a:spcAft>
                  <a:spcPct val="0"/>
                </a:spcAft>
                <a:defRPr/>
              </a:pPr>
              <a:t>13</a:t>
            </a:fld>
            <a:endParaRPr lang="en-US"/>
          </a:p>
        </p:txBody>
      </p:sp>
      <p:sp>
        <p:nvSpPr>
          <p:cNvPr id="337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DEE7A0B-7B56-456A-A7E5-2E2D56CE52C0}" type="slidenum">
              <a:rPr lang="en-US" sz="1200">
                <a:latin typeface="Calibri" charset="0"/>
                <a:ea typeface="Arial" charset="0"/>
                <a:cs typeface="Arial" charset="0"/>
              </a:rPr>
              <a:pPr algn="r"/>
              <a:t>13</a:t>
            </a:fld>
            <a:endParaRPr lang="en-US" sz="1200">
              <a:latin typeface="Calibri" charset="0"/>
              <a:ea typeface="Arial" charset="0"/>
              <a:cs typeface="Arial" charset="0"/>
            </a:endParaRPr>
          </a:p>
        </p:txBody>
      </p:sp>
      <p:sp>
        <p:nvSpPr>
          <p:cNvPr id="337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379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780439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BE750E-EACD-4D4E-AE67-5B8F59D1122F}" type="slidenum">
              <a:rPr lang="en-US"/>
              <a:pPr fontAlgn="base">
                <a:spcBef>
                  <a:spcPct val="0"/>
                </a:spcBef>
                <a:spcAft>
                  <a:spcPct val="0"/>
                </a:spcAft>
                <a:defRPr/>
              </a:pPr>
              <a:t>14</a:t>
            </a:fld>
            <a:endParaRPr lang="en-US"/>
          </a:p>
        </p:txBody>
      </p:sp>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E51E878-037A-4CFE-A6D3-15478F8E8804}" type="slidenum">
              <a:rPr lang="en-US" sz="1200">
                <a:latin typeface="Calibri" charset="0"/>
                <a:ea typeface="Arial" charset="0"/>
                <a:cs typeface="Arial" charset="0"/>
              </a:rPr>
              <a:pPr algn="r"/>
              <a:t>14</a:t>
            </a:fld>
            <a:endParaRPr lang="en-US" sz="1200">
              <a:latin typeface="Calibri" charset="0"/>
              <a:ea typeface="Arial" charset="0"/>
              <a:cs typeface="Arial" charset="0"/>
            </a:endParaRPr>
          </a:p>
        </p:txBody>
      </p:sp>
      <p:sp>
        <p:nvSpPr>
          <p:cNvPr id="3584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584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081094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B823F8-A4B4-4038-B83E-B10A3EDC3703}" type="slidenum">
              <a:rPr lang="en-US"/>
              <a:pPr fontAlgn="base">
                <a:spcBef>
                  <a:spcPct val="0"/>
                </a:spcBef>
                <a:spcAft>
                  <a:spcPct val="0"/>
                </a:spcAft>
                <a:defRPr/>
              </a:pPr>
              <a:t>15</a:t>
            </a:fld>
            <a:endParaRPr lang="en-US"/>
          </a:p>
        </p:txBody>
      </p:sp>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BA9D499-BED2-480B-9D23-39635DD02818}" type="slidenum">
              <a:rPr lang="en-US" sz="1200">
                <a:latin typeface="Calibri" charset="0"/>
                <a:ea typeface="Arial" charset="0"/>
                <a:cs typeface="Arial" charset="0"/>
              </a:rPr>
              <a:pPr algn="r"/>
              <a:t>15</a:t>
            </a:fld>
            <a:endParaRPr lang="en-US" sz="1200">
              <a:latin typeface="Calibri" charset="0"/>
              <a:ea typeface="Arial" charset="0"/>
              <a:cs typeface="Arial" charset="0"/>
            </a:endParaRPr>
          </a:p>
        </p:txBody>
      </p:sp>
      <p:sp>
        <p:nvSpPr>
          <p:cNvPr id="378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789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The top half of this slide duplicates the previous one—intentionally.  View both slides in “slide show” or presentation mode and you’ll see why. </a:t>
            </a:r>
          </a:p>
        </p:txBody>
      </p:sp>
    </p:spTree>
    <p:extLst>
      <p:ext uri="{BB962C8B-B14F-4D97-AF65-F5344CB8AC3E}">
        <p14:creationId xmlns:p14="http://schemas.microsoft.com/office/powerpoint/2010/main" val="3197477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8DA5D6-3596-4648-A079-2EA1713C3441}" type="slidenum">
              <a:rPr lang="en-US"/>
              <a:pPr fontAlgn="base">
                <a:spcBef>
                  <a:spcPct val="0"/>
                </a:spcBef>
                <a:spcAft>
                  <a:spcPct val="0"/>
                </a:spcAft>
                <a:defRPr/>
              </a:pPr>
              <a:t>16</a:t>
            </a:fld>
            <a:endParaRPr lang="en-US"/>
          </a:p>
        </p:txBody>
      </p:sp>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8822BB2-9DC5-491F-AD9C-128952E8B43A}" type="slidenum">
              <a:rPr lang="en-US" sz="1200">
                <a:latin typeface="Calibri" charset="0"/>
                <a:ea typeface="Arial" charset="0"/>
                <a:cs typeface="Arial" charset="0"/>
              </a:rPr>
              <a:pPr algn="r"/>
              <a:t>16</a:t>
            </a:fld>
            <a:endParaRPr lang="en-US" sz="1200">
              <a:latin typeface="Calibri" charset="0"/>
              <a:ea typeface="Arial" charset="0"/>
              <a:cs typeface="Arial" charset="0"/>
            </a:endParaRPr>
          </a:p>
        </p:txBody>
      </p:sp>
      <p:sp>
        <p:nvSpPr>
          <p:cNvPr id="399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994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739178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1A6138-FE80-4F6F-BABE-9D633D356B7E}" type="slidenum">
              <a:rPr lang="en-US"/>
              <a:pPr fontAlgn="base">
                <a:spcBef>
                  <a:spcPct val="0"/>
                </a:spcBef>
                <a:spcAft>
                  <a:spcPct val="0"/>
                </a:spcAft>
                <a:defRPr/>
              </a:pPr>
              <a:t>17</a:t>
            </a:fld>
            <a:endParaRPr lang="en-US"/>
          </a:p>
        </p:txBody>
      </p:sp>
      <p:sp>
        <p:nvSpPr>
          <p:cNvPr id="419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2CAFD95-0EA0-4603-ABB2-96D34728537B}" type="slidenum">
              <a:rPr lang="en-US" sz="1200">
                <a:latin typeface="Calibri" charset="0"/>
                <a:ea typeface="Arial" charset="0"/>
                <a:cs typeface="Arial" charset="0"/>
              </a:rPr>
              <a:pPr algn="r"/>
              <a:t>17</a:t>
            </a:fld>
            <a:endParaRPr lang="en-US" sz="1200">
              <a:latin typeface="Calibri" charset="0"/>
              <a:ea typeface="Arial" charset="0"/>
              <a:cs typeface="Arial" charset="0"/>
            </a:endParaRPr>
          </a:p>
        </p:txBody>
      </p:sp>
      <p:sp>
        <p:nvSpPr>
          <p:cNvPr id="419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198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Just before you teach this, consider updating the data with the latest available.  One convenient place for exchange rate data is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http://www.xe.net/ict/</a:t>
            </a:r>
          </a:p>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751455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7470FB-04BE-4D47-A00D-84C8805D93BB}" type="slidenum">
              <a:rPr lang="en-US"/>
              <a:pPr fontAlgn="base">
                <a:spcBef>
                  <a:spcPct val="0"/>
                </a:spcBef>
                <a:spcAft>
                  <a:spcPct val="0"/>
                </a:spcAft>
                <a:defRPr/>
              </a:pPr>
              <a:t>18</a:t>
            </a:fld>
            <a:endParaRPr lang="en-US"/>
          </a:p>
        </p:txBody>
      </p:sp>
      <p:sp>
        <p:nvSpPr>
          <p:cNvPr id="440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D79D778-4F3A-494D-8844-EE9A768CD41F}" type="slidenum">
              <a:rPr lang="en-US" sz="1200">
                <a:latin typeface="Calibri" charset="0"/>
                <a:ea typeface="Arial" charset="0"/>
                <a:cs typeface="Arial" charset="0"/>
              </a:rPr>
              <a:pPr algn="r"/>
              <a:t>18</a:t>
            </a:fld>
            <a:endParaRPr lang="en-US" sz="1200">
              <a:latin typeface="Calibri" charset="0"/>
              <a:ea typeface="Arial" charset="0"/>
              <a:cs typeface="Arial" charset="0"/>
            </a:endParaRPr>
          </a:p>
        </p:txBody>
      </p:sp>
      <p:sp>
        <p:nvSpPr>
          <p:cNvPr id="4403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403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804741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A3AC7A-86BF-490B-BA03-740F0415F9C1}"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2457547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D98AE4-026D-44F8-A93C-D4EA44A0B1FC}" type="slidenum">
              <a:rPr lang="en-US"/>
              <a:pPr fontAlgn="base">
                <a:spcBef>
                  <a:spcPct val="0"/>
                </a:spcBef>
                <a:spcAft>
                  <a:spcPct val="0"/>
                </a:spcAft>
                <a:defRPr/>
              </a:pPr>
              <a:t>19</a:t>
            </a:fld>
            <a:endParaRPr lang="en-US"/>
          </a:p>
        </p:txBody>
      </p:sp>
      <p:sp>
        <p:nvSpPr>
          <p:cNvPr id="460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D5CD5C9-7DA8-49D5-99F1-CD5079835961}" type="slidenum">
              <a:rPr lang="en-US" sz="1200">
                <a:latin typeface="Calibri" charset="0"/>
                <a:ea typeface="Arial" charset="0"/>
                <a:cs typeface="Arial" charset="0"/>
              </a:rPr>
              <a:pPr algn="r"/>
              <a:t>19</a:t>
            </a:fld>
            <a:endParaRPr lang="en-US" sz="1200">
              <a:latin typeface="Calibri" charset="0"/>
              <a:ea typeface="Arial" charset="0"/>
              <a:cs typeface="Arial" charset="0"/>
            </a:endParaRPr>
          </a:p>
        </p:txBody>
      </p:sp>
      <p:sp>
        <p:nvSpPr>
          <p:cNvPr id="460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608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143354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5365A8-37A7-4B6E-845E-FEE9E892E702}" type="slidenum">
              <a:rPr lang="en-US"/>
              <a:pPr fontAlgn="base">
                <a:spcBef>
                  <a:spcPct val="0"/>
                </a:spcBef>
                <a:spcAft>
                  <a:spcPct val="0"/>
                </a:spcAft>
                <a:defRPr/>
              </a:pPr>
              <a:t>20</a:t>
            </a:fld>
            <a:endParaRPr lang="en-US"/>
          </a:p>
        </p:txBody>
      </p:sp>
      <p:sp>
        <p:nvSpPr>
          <p:cNvPr id="481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E1CD353-6A55-40BF-A103-583FF0E3E8BE}" type="slidenum">
              <a:rPr lang="en-US" sz="1200">
                <a:latin typeface="Calibri" charset="0"/>
                <a:ea typeface="Arial" charset="0"/>
                <a:cs typeface="Arial" charset="0"/>
              </a:rPr>
              <a:pPr algn="r"/>
              <a:t>20</a:t>
            </a:fld>
            <a:endParaRPr lang="en-US" sz="1200">
              <a:latin typeface="Calibri" charset="0"/>
              <a:ea typeface="Arial" charset="0"/>
              <a:cs typeface="Arial" charset="0"/>
            </a:endParaRPr>
          </a:p>
        </p:txBody>
      </p:sp>
      <p:sp>
        <p:nvSpPr>
          <p:cNvPr id="481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813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This example shows that the real exchange rate is the price of domestic goods relative to the price of foreign goods.  </a:t>
            </a:r>
          </a:p>
        </p:txBody>
      </p:sp>
    </p:spTree>
    <p:extLst>
      <p:ext uri="{BB962C8B-B14F-4D97-AF65-F5344CB8AC3E}">
        <p14:creationId xmlns:p14="http://schemas.microsoft.com/office/powerpoint/2010/main" val="3640666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602AA8-8E8D-48EB-99A8-A30914719BA4}" type="slidenum">
              <a:rPr lang="en-US"/>
              <a:pPr fontAlgn="base">
                <a:spcBef>
                  <a:spcPct val="0"/>
                </a:spcBef>
                <a:spcAft>
                  <a:spcPct val="0"/>
                </a:spcAft>
                <a:defRPr/>
              </a:pPr>
              <a:t>21</a:t>
            </a:fld>
            <a:endParaRPr lang="en-US"/>
          </a:p>
        </p:txBody>
      </p:sp>
      <p:sp>
        <p:nvSpPr>
          <p:cNvPr id="50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B3BDCCB-0459-4E90-8513-4F20FADB33A8}" type="slidenum">
              <a:rPr lang="en-US" sz="1200">
                <a:latin typeface="Calibri" charset="0"/>
                <a:ea typeface="Arial" charset="0"/>
                <a:cs typeface="Arial" charset="0"/>
              </a:rPr>
              <a:pPr algn="r"/>
              <a:t>21</a:t>
            </a:fld>
            <a:endParaRPr lang="en-US" sz="1200">
              <a:latin typeface="Calibri" charset="0"/>
              <a:ea typeface="Arial" charset="0"/>
              <a:cs typeface="Arial" charset="0"/>
            </a:endParaRPr>
          </a:p>
        </p:txBody>
      </p:sp>
      <p:sp>
        <p:nvSpPr>
          <p:cNvPr id="501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0180" name="Rectangle 3"/>
          <p:cNvSpPr>
            <a:spLocks noGrp="1" noChangeArrowheads="1"/>
          </p:cNvSpPr>
          <p:nvPr>
            <p:ph type="body" idx="1"/>
          </p:nvPr>
        </p:nvSpPr>
        <p:spPr bwMode="auto">
          <a:xfrm>
            <a:off x="685800" y="4248150"/>
            <a:ext cx="5486400" cy="4210050"/>
          </a:xfrm>
          <a:noFill/>
        </p:spPr>
        <p:txBody>
          <a:bodyPr>
            <a:normAutofit lnSpcReduction="10000"/>
          </a:bodyPr>
          <a:lstStyle/>
          <a:p>
            <a:pPr eaLnBrk="1" hangingPunct="1">
              <a:lnSpc>
                <a:spcPct val="100000"/>
              </a:lnSpc>
              <a:spcBef>
                <a:spcPct val="0"/>
              </a:spcBef>
            </a:pPr>
            <a:r>
              <a:rPr lang="en-US" sz="2400" smtClean="0">
                <a:latin typeface="Arial" charset="0"/>
              </a:rPr>
              <a:t>Students sometimes interpret the real exchange rate literally—a Japanese citizen can exchange ¾ of a Japanese burger for an American one—which they (rightly) consider ridiculous.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This slide gives the correct interpretation.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If you wish, you can give students this information verbally rather than showing the slide.</a:t>
            </a:r>
          </a:p>
        </p:txBody>
      </p:sp>
    </p:spTree>
    <p:extLst>
      <p:ext uri="{BB962C8B-B14F-4D97-AF65-F5344CB8AC3E}">
        <p14:creationId xmlns:p14="http://schemas.microsoft.com/office/powerpoint/2010/main" val="2095194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02843B-CA32-4486-B737-4F77527188DB}" type="slidenum">
              <a:rPr lang="en-US">
                <a:solidFill>
                  <a:srgbClr val="000000"/>
                </a:solidFill>
              </a:rPr>
              <a:pPr fontAlgn="base">
                <a:spcBef>
                  <a:spcPct val="0"/>
                </a:spcBef>
                <a:spcAft>
                  <a:spcPct val="0"/>
                </a:spcAft>
                <a:defRPr/>
              </a:pPr>
              <a:t>22</a:t>
            </a:fld>
            <a:endParaRPr lang="en-US">
              <a:solidFill>
                <a:srgbClr val="000000"/>
              </a:solidFill>
            </a:endParaRPr>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843762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FF61AF-D7FD-40EF-BA3B-C8697B875AC0}" type="slidenum">
              <a:rPr lang="en-US">
                <a:solidFill>
                  <a:srgbClr val="000000"/>
                </a:solidFill>
              </a:rPr>
              <a:pPr fontAlgn="base">
                <a:spcBef>
                  <a:spcPct val="0"/>
                </a:spcBef>
                <a:spcAft>
                  <a:spcPct val="0"/>
                </a:spcAft>
                <a:defRPr/>
              </a:pPr>
              <a:t>23</a:t>
            </a:fld>
            <a:endParaRPr lang="en-US">
              <a:solidFill>
                <a:srgbClr val="000000"/>
              </a:solidFill>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7599907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54D42A-F76E-499E-8543-57582AB48A6D}" type="slidenum">
              <a:rPr lang="en-US"/>
              <a:pPr fontAlgn="base">
                <a:spcBef>
                  <a:spcPct val="0"/>
                </a:spcBef>
                <a:spcAft>
                  <a:spcPct val="0"/>
                </a:spcAft>
                <a:defRPr/>
              </a:pPr>
              <a:t>24</a:t>
            </a:fld>
            <a:endParaRPr lang="en-US"/>
          </a:p>
        </p:txBody>
      </p:sp>
      <p:sp>
        <p:nvSpPr>
          <p:cNvPr id="563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923D281-2614-4B29-BE2A-2099B8CAE58B}" type="slidenum">
              <a:rPr lang="en-US" sz="1200">
                <a:latin typeface="Calibri" charset="0"/>
                <a:ea typeface="Arial" charset="0"/>
                <a:cs typeface="Arial" charset="0"/>
              </a:rPr>
              <a:pPr algn="r"/>
              <a:t>24</a:t>
            </a:fld>
            <a:endParaRPr lang="en-US" sz="1200">
              <a:latin typeface="Calibri" charset="0"/>
              <a:ea typeface="Arial" charset="0"/>
              <a:cs typeface="Arial" charset="0"/>
            </a:endParaRPr>
          </a:p>
        </p:txBody>
      </p:sp>
      <p:sp>
        <p:nvSpPr>
          <p:cNvPr id="563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632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1795142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AAD4DB-4361-4518-9A3D-E9B2F87FD1AC}" type="slidenum">
              <a:rPr lang="en-US"/>
              <a:pPr fontAlgn="base">
                <a:spcBef>
                  <a:spcPct val="0"/>
                </a:spcBef>
                <a:spcAft>
                  <a:spcPct val="0"/>
                </a:spcAft>
                <a:defRPr/>
              </a:pPr>
              <a:t>25</a:t>
            </a:fld>
            <a:endParaRPr lang="en-US"/>
          </a:p>
        </p:txBody>
      </p:sp>
      <p:sp>
        <p:nvSpPr>
          <p:cNvPr id="58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987D74B-3A2E-4794-954F-844B57179E0D}" type="slidenum">
              <a:rPr lang="en-US" sz="1200">
                <a:latin typeface="Calibri" charset="0"/>
                <a:ea typeface="Arial" charset="0"/>
                <a:cs typeface="Arial" charset="0"/>
              </a:rPr>
              <a:pPr algn="r"/>
              <a:t>25</a:t>
            </a:fld>
            <a:endParaRPr lang="en-US" sz="1200">
              <a:latin typeface="Calibri" charset="0"/>
              <a:ea typeface="Arial" charset="0"/>
              <a:cs typeface="Arial" charset="0"/>
            </a:endParaRPr>
          </a:p>
        </p:txBody>
      </p:sp>
      <p:sp>
        <p:nvSpPr>
          <p:cNvPr id="583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837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7067221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AA3A0A-E618-40F7-A4E3-D77DA2733B01}" type="slidenum">
              <a:rPr lang="en-US"/>
              <a:pPr fontAlgn="base">
                <a:spcBef>
                  <a:spcPct val="0"/>
                </a:spcBef>
                <a:spcAft>
                  <a:spcPct val="0"/>
                </a:spcAft>
                <a:defRPr/>
              </a:pPr>
              <a:t>26</a:t>
            </a:fld>
            <a:endParaRPr lang="en-US"/>
          </a:p>
        </p:txBody>
      </p:sp>
      <p:sp>
        <p:nvSpPr>
          <p:cNvPr id="604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45A045E-46FB-47B7-A4B3-A2130638B43B}" type="slidenum">
              <a:rPr lang="en-US" sz="1200">
                <a:latin typeface="Calibri" charset="0"/>
                <a:ea typeface="Arial" charset="0"/>
                <a:cs typeface="Arial" charset="0"/>
              </a:rPr>
              <a:pPr algn="r"/>
              <a:t>26</a:t>
            </a:fld>
            <a:endParaRPr lang="en-US" sz="1200">
              <a:latin typeface="Calibri" charset="0"/>
              <a:ea typeface="Arial" charset="0"/>
              <a:cs typeface="Arial" charset="0"/>
            </a:endParaRPr>
          </a:p>
        </p:txBody>
      </p:sp>
      <p:sp>
        <p:nvSpPr>
          <p:cNvPr id="604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042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59838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7EF2F6-9548-441E-A474-B52A70F33C43}" type="slidenum">
              <a:rPr lang="en-US"/>
              <a:pPr fontAlgn="base">
                <a:spcBef>
                  <a:spcPct val="0"/>
                </a:spcBef>
                <a:spcAft>
                  <a:spcPct val="0"/>
                </a:spcAft>
                <a:defRPr/>
              </a:pPr>
              <a:t>27</a:t>
            </a:fld>
            <a:endParaRPr lang="en-US"/>
          </a:p>
        </p:txBody>
      </p:sp>
      <p:sp>
        <p:nvSpPr>
          <p:cNvPr id="624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0288952-6814-429E-BCA9-7C3B02FDB5C1}" type="slidenum">
              <a:rPr lang="en-US" sz="1200">
                <a:latin typeface="Calibri" charset="0"/>
                <a:ea typeface="Arial" charset="0"/>
                <a:cs typeface="Arial" charset="0"/>
              </a:rPr>
              <a:pPr algn="r"/>
              <a:t>27</a:t>
            </a:fld>
            <a:endParaRPr lang="en-US" sz="1200">
              <a:latin typeface="Calibri" charset="0"/>
              <a:ea typeface="Arial" charset="0"/>
              <a:cs typeface="Arial" charset="0"/>
            </a:endParaRPr>
          </a:p>
        </p:txBody>
      </p:sp>
      <p:sp>
        <p:nvSpPr>
          <p:cNvPr id="624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246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3718649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E204AC-E905-4AAD-8CCC-A746BADFC4AF}" type="slidenum">
              <a:rPr lang="en-US"/>
              <a:pPr fontAlgn="base">
                <a:spcBef>
                  <a:spcPct val="0"/>
                </a:spcBef>
                <a:spcAft>
                  <a:spcPct val="0"/>
                </a:spcAft>
                <a:defRPr/>
              </a:pPr>
              <a:t>28</a:t>
            </a:fld>
            <a:endParaRPr lang="en-US"/>
          </a:p>
        </p:txBody>
      </p:sp>
      <p:sp>
        <p:nvSpPr>
          <p:cNvPr id="645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23FA05E-CC55-4A9F-A412-883A3009D66D}" type="slidenum">
              <a:rPr lang="en-US" sz="1200">
                <a:latin typeface="Calibri" charset="0"/>
                <a:ea typeface="Arial" charset="0"/>
                <a:cs typeface="Arial" charset="0"/>
              </a:rPr>
              <a:pPr algn="r"/>
              <a:t>28</a:t>
            </a:fld>
            <a:endParaRPr lang="en-US" sz="1200">
              <a:latin typeface="Calibri" charset="0"/>
              <a:ea typeface="Arial" charset="0"/>
              <a:cs typeface="Arial" charset="0"/>
            </a:endParaRPr>
          </a:p>
        </p:txBody>
      </p:sp>
      <p:sp>
        <p:nvSpPr>
          <p:cNvPr id="645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451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420129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325EF5-42E3-4E91-A0A9-7F5A5DDCDE9C}" type="slidenum">
              <a:rPr lang="en-US"/>
              <a:pPr fontAlgn="base">
                <a:spcBef>
                  <a:spcPct val="0"/>
                </a:spcBef>
                <a:spcAft>
                  <a:spcPct val="0"/>
                </a:spcAft>
                <a:defRPr/>
              </a:pPr>
              <a:t>2</a:t>
            </a:fld>
            <a:endParaRPr lang="en-US"/>
          </a:p>
        </p:txBody>
      </p:sp>
      <p:sp>
        <p:nvSpPr>
          <p:cNvPr id="112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D1CC2B7-3FEF-4E71-A8A0-59678781FB21}" type="slidenum">
              <a:rPr lang="en-US" sz="1200">
                <a:latin typeface="Calibri" charset="0"/>
                <a:ea typeface="Arial" charset="0"/>
                <a:cs typeface="Arial" charset="0"/>
              </a:rPr>
              <a:pPr algn="r"/>
              <a:t>2</a:t>
            </a:fld>
            <a:endParaRPr lang="en-US" sz="1200">
              <a:latin typeface="Calibri" charset="0"/>
              <a:ea typeface="Arial" charset="0"/>
              <a:cs typeface="Arial" charset="0"/>
            </a:endParaRPr>
          </a:p>
        </p:txBody>
      </p:sp>
      <p:sp>
        <p:nvSpPr>
          <p:cNvPr id="112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126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8544217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597A77-0848-4B3E-83B4-F9346853A9EA}" type="slidenum">
              <a:rPr lang="en-US"/>
              <a:pPr fontAlgn="base">
                <a:spcBef>
                  <a:spcPct val="0"/>
                </a:spcBef>
                <a:spcAft>
                  <a:spcPct val="0"/>
                </a:spcAft>
                <a:defRPr/>
              </a:pPr>
              <a:t>29</a:t>
            </a:fld>
            <a:endParaRPr lang="en-US"/>
          </a:p>
        </p:txBody>
      </p:sp>
      <p:sp>
        <p:nvSpPr>
          <p:cNvPr id="665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AD30736-9302-49AB-9EF5-6195E13BE5B9}" type="slidenum">
              <a:rPr lang="en-US" sz="1200">
                <a:latin typeface="Calibri" charset="0"/>
                <a:ea typeface="Arial" charset="0"/>
                <a:cs typeface="Arial" charset="0"/>
              </a:rPr>
              <a:pPr algn="r"/>
              <a:t>29</a:t>
            </a:fld>
            <a:endParaRPr lang="en-US" sz="1200">
              <a:latin typeface="Calibri" charset="0"/>
              <a:ea typeface="Arial" charset="0"/>
              <a:cs typeface="Arial" charset="0"/>
            </a:endParaRPr>
          </a:p>
        </p:txBody>
      </p:sp>
      <p:sp>
        <p:nvSpPr>
          <p:cNvPr id="665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656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2558299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8C6B3B-7873-4D12-BB17-C22EAFFDB885}" type="slidenum">
              <a:rPr lang="en-US"/>
              <a:pPr fontAlgn="base">
                <a:spcBef>
                  <a:spcPct val="0"/>
                </a:spcBef>
                <a:spcAft>
                  <a:spcPct val="0"/>
                </a:spcAft>
                <a:defRPr/>
              </a:pPr>
              <a:t>30</a:t>
            </a:fld>
            <a:endParaRPr lang="en-US"/>
          </a:p>
        </p:txBody>
      </p:sp>
      <p:sp>
        <p:nvSpPr>
          <p:cNvPr id="686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5FC60EB-48BA-43D9-A690-9F91D3767B49}" type="slidenum">
              <a:rPr lang="en-US" sz="1200">
                <a:latin typeface="Calibri" charset="0"/>
                <a:ea typeface="Arial" charset="0"/>
                <a:cs typeface="Arial" charset="0"/>
              </a:rPr>
              <a:pPr algn="r"/>
              <a:t>30</a:t>
            </a:fld>
            <a:endParaRPr lang="en-US" sz="1200">
              <a:latin typeface="Calibri" charset="0"/>
              <a:ea typeface="Arial" charset="0"/>
              <a:cs typeface="Arial" charset="0"/>
            </a:endParaRPr>
          </a:p>
        </p:txBody>
      </p:sp>
      <p:sp>
        <p:nvSpPr>
          <p:cNvPr id="686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8612" name="Rectangle 3"/>
          <p:cNvSpPr>
            <a:spLocks noGrp="1" noChangeArrowheads="1"/>
          </p:cNvSpPr>
          <p:nvPr>
            <p:ph type="body" idx="1"/>
          </p:nvPr>
        </p:nvSpPr>
        <p:spPr bwMode="auto">
          <a:xfrm>
            <a:off x="685800" y="4248150"/>
            <a:ext cx="5486400" cy="4210050"/>
          </a:xfrm>
          <a:noFill/>
        </p:spPr>
        <p:txBody>
          <a:bodyPr>
            <a:normAutofit fontScale="85000" lnSpcReduction="20000"/>
          </a:bodyPr>
          <a:lstStyle/>
          <a:p>
            <a:pPr eaLnBrk="1" hangingPunct="1">
              <a:lnSpc>
                <a:spcPct val="100000"/>
              </a:lnSpc>
              <a:spcBef>
                <a:spcPct val="0"/>
              </a:spcBef>
            </a:pPr>
            <a:r>
              <a:rPr lang="en-US" sz="2400" smtClean="0">
                <a:latin typeface="Arial" charset="0"/>
              </a:rPr>
              <a:t>At this point in the textbook, there appears a graph (Figure 3) which shows Germany’s exchange rate during its interwar hyperinflation.  The graph makes the point very clearly that, in this particular case, high inflation is accompanied by a similarly high depreciation.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For the sake of variety, and to show students that this relationship holds more generally, I show on the next slide a scatterplot of data on exchange rate depreciation and inflation rates for a cross-section of countries.  The message is the same:  the higher a country’s inflation rate, the greater will be the rate at which the country’s exchange rate depreciates.  </a:t>
            </a:r>
          </a:p>
        </p:txBody>
      </p:sp>
    </p:spTree>
    <p:extLst>
      <p:ext uri="{BB962C8B-B14F-4D97-AF65-F5344CB8AC3E}">
        <p14:creationId xmlns:p14="http://schemas.microsoft.com/office/powerpoint/2010/main" val="9957044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ED089E-6E06-43D8-A6DF-598E8F310D48}" type="slidenum">
              <a:rPr lang="en-US"/>
              <a:pPr fontAlgn="base">
                <a:spcBef>
                  <a:spcPct val="0"/>
                </a:spcBef>
                <a:spcAft>
                  <a:spcPct val="0"/>
                </a:spcAft>
                <a:defRPr/>
              </a:pPr>
              <a:t>31</a:t>
            </a:fld>
            <a:endParaRPr lang="en-US"/>
          </a:p>
        </p:txBody>
      </p:sp>
      <p:sp>
        <p:nvSpPr>
          <p:cNvPr id="706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2D9C273-85C9-443C-9D13-896A326E45DF}" type="slidenum">
              <a:rPr lang="en-US" sz="1200">
                <a:latin typeface="Calibri" charset="0"/>
                <a:ea typeface="Arial" charset="0"/>
                <a:cs typeface="Arial" charset="0"/>
              </a:rPr>
              <a:pPr algn="r"/>
              <a:t>31</a:t>
            </a:fld>
            <a:endParaRPr lang="en-US" sz="1200">
              <a:latin typeface="Calibri" charset="0"/>
              <a:ea typeface="Arial" charset="0"/>
              <a:cs typeface="Arial" charset="0"/>
            </a:endParaRPr>
          </a:p>
        </p:txBody>
      </p:sp>
      <p:sp>
        <p:nvSpPr>
          <p:cNvPr id="7065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0660" name="Rectangle 3"/>
          <p:cNvSpPr>
            <a:spLocks noGrp="1" noChangeArrowheads="1"/>
          </p:cNvSpPr>
          <p:nvPr>
            <p:ph type="body" idx="1"/>
          </p:nvPr>
        </p:nvSpPr>
        <p:spPr bwMode="auto">
          <a:xfrm>
            <a:off x="685800" y="4248150"/>
            <a:ext cx="5486400" cy="4210050"/>
          </a:xfrm>
          <a:noFill/>
        </p:spPr>
        <p:txBody>
          <a:bodyPr>
            <a:normAutofit fontScale="55000" lnSpcReduction="20000"/>
          </a:bodyPr>
          <a:lstStyle/>
          <a:p>
            <a:pPr eaLnBrk="1" hangingPunct="1">
              <a:lnSpc>
                <a:spcPct val="100000"/>
              </a:lnSpc>
              <a:spcBef>
                <a:spcPct val="0"/>
              </a:spcBef>
            </a:pPr>
            <a:r>
              <a:rPr lang="en-US" sz="2400" smtClean="0">
                <a:latin typeface="Arial" charset="0"/>
              </a:rPr>
              <a:t>Due to the vast variation across countries, the relationship is easier to see using a log scale on both axes.  As it turns out, the U.S. dollar appreciated against most currencies during 1993</a:t>
            </a:r>
            <a:r>
              <a:rPr lang="en-US" sz="2400" smtClean="0">
                <a:latin typeface="Arial" charset="0"/>
                <a:ea typeface="Arial" charset="0"/>
                <a:cs typeface="Arial" charset="0"/>
              </a:rPr>
              <a:t>–</a:t>
            </a:r>
            <a:r>
              <a:rPr lang="en-US" sz="2400" smtClean="0">
                <a:latin typeface="Arial" charset="0"/>
              </a:rPr>
              <a:t>2003, so I didn’t have to worry about logs of negative numbers.</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Source:  World Development Indicators (WDI online database), World Bank</a:t>
            </a:r>
          </a:p>
          <a:p>
            <a:pPr eaLnBrk="1" hangingPunct="1">
              <a:lnSpc>
                <a:spcPct val="100000"/>
              </a:lnSpc>
              <a:spcBef>
                <a:spcPct val="0"/>
              </a:spcBef>
            </a:pPr>
            <a:r>
              <a:rPr lang="en-US" sz="2400" smtClean="0">
                <a:latin typeface="Arial" charset="0"/>
              </a:rPr>
              <a:t>The website is:  http://devdata.worldbank.org/dataonline/</a:t>
            </a:r>
          </a:p>
          <a:p>
            <a:pPr eaLnBrk="1" hangingPunct="1">
              <a:lnSpc>
                <a:spcPct val="100000"/>
              </a:lnSpc>
              <a:spcBef>
                <a:spcPct val="0"/>
              </a:spcBef>
            </a:pPr>
            <a:r>
              <a:rPr lang="en-US" sz="2400" smtClean="0">
                <a:latin typeface="Arial" charset="0"/>
              </a:rPr>
              <a:t>However, you either need to pay for a subscription to use this database, or to purchase the database on CD-ROM from the World Bank.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The included countries are:  Argentina, Australia, Bolivia, Brazil, Canada, Chile, China, Colombia, Egypt, Ethiopia, India, Indonesia, Japan, Kenya, S. Korea, Mexico, Mongolia, Morocco, Peru, Philippines, Poland, Portugal, Romania, Singapore, South Africa, Sudan, Thailand, Turkey, Ukraine, and Zimbabwe.</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My selection of countries for this chart was not </a:t>
            </a:r>
            <a:r>
              <a:rPr lang="en-US" sz="2400" u="sng" smtClean="0">
                <a:latin typeface="Arial" charset="0"/>
              </a:rPr>
              <a:t>purely</a:t>
            </a:r>
            <a:r>
              <a:rPr lang="en-US" sz="2400" smtClean="0">
                <a:latin typeface="Arial" charset="0"/>
              </a:rPr>
              <a:t> random—I just looked down the list of countries with available data, and picked a handful, aiming for diversity.  Please be assured:  I did not include or exclude any countries based on whether they support PPP or not.  Really!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But I did use 10-year averages because PPP doesn’t work as well over short time horizons. </a:t>
            </a:r>
          </a:p>
        </p:txBody>
      </p:sp>
    </p:spTree>
    <p:extLst>
      <p:ext uri="{BB962C8B-B14F-4D97-AF65-F5344CB8AC3E}">
        <p14:creationId xmlns:p14="http://schemas.microsoft.com/office/powerpoint/2010/main" val="8224559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EBF8DB-BEBD-4402-8015-A176CECD9EC5}" type="slidenum">
              <a:rPr lang="en-US">
                <a:solidFill>
                  <a:srgbClr val="000000"/>
                </a:solidFill>
              </a:rPr>
              <a:pPr fontAlgn="base">
                <a:spcBef>
                  <a:spcPct val="0"/>
                </a:spcBef>
                <a:spcAft>
                  <a:spcPct val="0"/>
                </a:spcAft>
                <a:defRPr/>
              </a:pPr>
              <a:t>32</a:t>
            </a:fld>
            <a:endParaRPr lang="en-US">
              <a:solidFill>
                <a:srgbClr val="000000"/>
              </a:solidFill>
            </a:endParaRPr>
          </a:p>
        </p:txBody>
      </p:sp>
      <p:sp>
        <p:nvSpPr>
          <p:cNvPr id="727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7"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2400" smtClean="0">
                <a:latin typeface="Arial" charset="0"/>
              </a:rPr>
              <a:t>These review questions are not hard, but will give students</a:t>
            </a:r>
            <a:r>
              <a:rPr lang="en-US" sz="2400" smtClean="0">
                <a:latin typeface="Arial" charset="0"/>
                <a:ea typeface="Arial" charset="0"/>
                <a:cs typeface="Arial" charset="0"/>
              </a:rPr>
              <a:t>—</a:t>
            </a:r>
            <a:r>
              <a:rPr lang="en-US" sz="2400" smtClean="0">
                <a:latin typeface="Arial" charset="0"/>
              </a:rPr>
              <a:t>and you</a:t>
            </a:r>
            <a:r>
              <a:rPr lang="en-US" sz="2400" smtClean="0">
                <a:latin typeface="Arial" charset="0"/>
                <a:ea typeface="Arial" charset="0"/>
                <a:cs typeface="Arial" charset="0"/>
              </a:rPr>
              <a:t>—</a:t>
            </a:r>
            <a:r>
              <a:rPr lang="en-US" sz="2400" smtClean="0">
                <a:latin typeface="Arial" charset="0"/>
              </a:rPr>
              <a:t>a quick check of their understanding.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If you wish, you can change the slide title from “Chapter review questions” to “Practice exam questions” or “Old exam questions.”  Anything with the word “exam” always gets students’ attention!</a:t>
            </a:r>
          </a:p>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7052528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3A2F45-DDDD-41F9-B767-9C3CAEE9B6E1}" type="slidenum">
              <a:rPr lang="en-US">
                <a:solidFill>
                  <a:srgbClr val="000000"/>
                </a:solidFill>
              </a:rPr>
              <a:pPr fontAlgn="base">
                <a:spcBef>
                  <a:spcPct val="0"/>
                </a:spcBef>
                <a:spcAft>
                  <a:spcPct val="0"/>
                </a:spcAft>
                <a:defRPr/>
              </a:pPr>
              <a:t>33</a:t>
            </a:fld>
            <a:endParaRPr lang="en-US">
              <a:solidFill>
                <a:srgbClr val="000000"/>
              </a:solidFill>
            </a:endParaRPr>
          </a:p>
        </p:txBody>
      </p:sp>
      <p:sp>
        <p:nvSpPr>
          <p:cNvPr id="747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5"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1358537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9CE924-2132-41BA-9144-869721A1455B}" type="slidenum">
              <a:rPr lang="en-US">
                <a:solidFill>
                  <a:srgbClr val="000000"/>
                </a:solidFill>
              </a:rPr>
              <a:pPr fontAlgn="base">
                <a:spcBef>
                  <a:spcPct val="0"/>
                </a:spcBef>
                <a:spcAft>
                  <a:spcPct val="0"/>
                </a:spcAft>
                <a:defRPr/>
              </a:pPr>
              <a:t>34</a:t>
            </a:fld>
            <a:endParaRPr lang="en-US">
              <a:solidFill>
                <a:srgbClr val="000000"/>
              </a:solidFill>
            </a:endParaRPr>
          </a:p>
        </p:txBody>
      </p:sp>
      <p:sp>
        <p:nvSpPr>
          <p:cNvPr id="768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3"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8513682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33A051-5693-40FA-989A-721BAFAE800B}" type="slidenum">
              <a:rPr lang="en-US">
                <a:solidFill>
                  <a:srgbClr val="000000"/>
                </a:solidFill>
              </a:rPr>
              <a:pPr fontAlgn="base">
                <a:spcBef>
                  <a:spcPct val="0"/>
                </a:spcBef>
                <a:spcAft>
                  <a:spcPct val="0"/>
                </a:spcAft>
                <a:defRPr/>
              </a:pPr>
              <a:t>35</a:t>
            </a:fld>
            <a:endParaRPr lang="en-US">
              <a:solidFill>
                <a:srgbClr val="000000"/>
              </a:solidFill>
            </a:endParaRPr>
          </a:p>
        </p:txBody>
      </p:sp>
      <p:sp>
        <p:nvSpPr>
          <p:cNvPr id="788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809192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23D051-605F-4CB6-91BE-2FDE7CDC7631}" type="slidenum">
              <a:rPr lang="en-US">
                <a:solidFill>
                  <a:srgbClr val="000000"/>
                </a:solidFill>
              </a:rPr>
              <a:pPr fontAlgn="base">
                <a:spcBef>
                  <a:spcPct val="0"/>
                </a:spcBef>
                <a:spcAft>
                  <a:spcPct val="0"/>
                </a:spcAft>
                <a:defRPr/>
              </a:pPr>
              <a:t>36</a:t>
            </a:fld>
            <a:endParaRPr lang="en-US">
              <a:solidFill>
                <a:srgbClr val="000000"/>
              </a:solidFill>
            </a:endParaRPr>
          </a:p>
        </p:txBody>
      </p:sp>
      <p:sp>
        <p:nvSpPr>
          <p:cNvPr id="808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899"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8900953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D87823-72C7-48FD-8D7F-81638E07D2C7}" type="slidenum">
              <a:rPr lang="en-US">
                <a:solidFill>
                  <a:srgbClr val="000000"/>
                </a:solidFill>
              </a:rPr>
              <a:pPr fontAlgn="base">
                <a:spcBef>
                  <a:spcPct val="0"/>
                </a:spcBef>
                <a:spcAft>
                  <a:spcPct val="0"/>
                </a:spcAft>
                <a:defRPr/>
              </a:pPr>
              <a:t>37</a:t>
            </a:fld>
            <a:endParaRPr lang="en-US">
              <a:solidFill>
                <a:srgbClr val="000000"/>
              </a:solidFill>
            </a:endParaRPr>
          </a:p>
        </p:txBody>
      </p:sp>
      <p:sp>
        <p:nvSpPr>
          <p:cNvPr id="829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7"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492069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22F0C8-B970-4513-ABEB-F1E7E2CA309A}" type="slidenum">
              <a:rPr lang="en-US"/>
              <a:pPr fontAlgn="base">
                <a:spcBef>
                  <a:spcPct val="0"/>
                </a:spcBef>
                <a:spcAft>
                  <a:spcPct val="0"/>
                </a:spcAft>
                <a:defRPr/>
              </a:pPr>
              <a:t>3</a:t>
            </a:fld>
            <a:endParaRPr lang="en-US"/>
          </a:p>
        </p:txBody>
      </p:sp>
      <p:sp>
        <p:nvSpPr>
          <p:cNvPr id="133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A6FEADB-65DC-45EB-A94B-DED13B8E6E77}" type="slidenum">
              <a:rPr lang="en-US" sz="1200">
                <a:latin typeface="Calibri" charset="0"/>
                <a:ea typeface="Arial" charset="0"/>
                <a:cs typeface="Arial" charset="0"/>
              </a:rPr>
              <a:pPr algn="r"/>
              <a:t>3</a:t>
            </a:fld>
            <a:endParaRPr lang="en-US" sz="1200">
              <a:latin typeface="Calibri" charset="0"/>
              <a:ea typeface="Arial" charset="0"/>
              <a:cs typeface="Arial" charset="0"/>
            </a:endParaRPr>
          </a:p>
        </p:txBody>
      </p:sp>
      <p:sp>
        <p:nvSpPr>
          <p:cNvPr id="133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331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36464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EF8064-FEC0-46E5-8656-D174FBA9F610}" type="slidenum">
              <a:rPr lang="en-US"/>
              <a:pPr fontAlgn="base">
                <a:spcBef>
                  <a:spcPct val="0"/>
                </a:spcBef>
                <a:spcAft>
                  <a:spcPct val="0"/>
                </a:spcAft>
                <a:defRPr/>
              </a:pPr>
              <a:t>4</a:t>
            </a:fld>
            <a:endParaRPr lang="en-US"/>
          </a:p>
        </p:txBody>
      </p:sp>
      <p:sp>
        <p:nvSpPr>
          <p:cNvPr id="153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3953DDF-5DE3-44CF-982D-DCCD43494814}" type="slidenum">
              <a:rPr lang="en-US" sz="1200">
                <a:latin typeface="Calibri" charset="0"/>
                <a:ea typeface="Arial" charset="0"/>
                <a:cs typeface="Arial" charset="0"/>
              </a:rPr>
              <a:pPr algn="r"/>
              <a:t>4</a:t>
            </a:fld>
            <a:endParaRPr lang="en-US" sz="1200">
              <a:latin typeface="Calibri" charset="0"/>
              <a:ea typeface="Arial" charset="0"/>
              <a:cs typeface="Arial" charset="0"/>
            </a:endParaRPr>
          </a:p>
        </p:txBody>
      </p:sp>
      <p:sp>
        <p:nvSpPr>
          <p:cNvPr id="153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5364" name="Rectangle 3"/>
          <p:cNvSpPr>
            <a:spLocks noGrp="1" noChangeArrowheads="1"/>
          </p:cNvSpPr>
          <p:nvPr>
            <p:ph type="body" idx="1"/>
          </p:nvPr>
        </p:nvSpPr>
        <p:spPr bwMode="auto">
          <a:xfrm>
            <a:off x="685800" y="4248150"/>
            <a:ext cx="5486400" cy="4210050"/>
          </a:xfrm>
          <a:noFill/>
        </p:spPr>
        <p:txBody>
          <a:bodyPr>
            <a:normAutofit fontScale="85000" lnSpcReduction="10000"/>
          </a:bodyPr>
          <a:lstStyle/>
          <a:p>
            <a:pPr eaLnBrk="1" hangingPunct="1">
              <a:lnSpc>
                <a:spcPct val="100000"/>
              </a:lnSpc>
              <a:spcBef>
                <a:spcPct val="0"/>
              </a:spcBef>
            </a:pPr>
            <a:r>
              <a:rPr lang="en-US" sz="2400" smtClean="0">
                <a:latin typeface="Arial" charset="0"/>
              </a:rPr>
              <a:t>As in previous PowerPoint chapters, “g&amp;s” = goods &amp; services.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You might point out to students that the clothes they are wearing were probably manufactured abroad and imported, as were the coffee they drank this morning and the iPod they listen to while jogging.  We depend on people and companies around the world to produce many of the goods we use every day.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At the same time, millions of us work for companies that produce the goods and services that people in other countries use every day.  </a:t>
            </a:r>
          </a:p>
        </p:txBody>
      </p:sp>
    </p:spTree>
    <p:extLst>
      <p:ext uri="{BB962C8B-B14F-4D97-AF65-F5344CB8AC3E}">
        <p14:creationId xmlns:p14="http://schemas.microsoft.com/office/powerpoint/2010/main" val="73361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1382FF-6B45-4A38-AB7E-6F5A79738317}" type="slidenum">
              <a:rPr lang="en-US">
                <a:solidFill>
                  <a:srgbClr val="000000"/>
                </a:solidFill>
              </a:rPr>
              <a:pPr fontAlgn="base">
                <a:spcBef>
                  <a:spcPct val="0"/>
                </a:spcBef>
                <a:spcAft>
                  <a:spcPct val="0"/>
                </a:spcAft>
                <a:defRPr/>
              </a:pPr>
              <a:t>5</a:t>
            </a:fld>
            <a:endParaRPr lang="en-US">
              <a:solidFill>
                <a:srgbClr val="000000"/>
              </a:solidFill>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2400" smtClean="0">
                <a:latin typeface="Arial" charset="0"/>
              </a:rPr>
              <a:t>Before telling students the determinants of net exports, this exercise asks students to try to figure out how various events affect NX.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Even if many students do not figure out the correct answers to all three parts, the exercise still benefits them:  learning occurs when misperceptions are brought out and corrected.</a:t>
            </a:r>
          </a:p>
        </p:txBody>
      </p:sp>
    </p:spTree>
    <p:extLst>
      <p:ext uri="{BB962C8B-B14F-4D97-AF65-F5344CB8AC3E}">
        <p14:creationId xmlns:p14="http://schemas.microsoft.com/office/powerpoint/2010/main" val="2789621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202019-65D3-4A8F-A32D-F67219224FA5}" type="slidenum">
              <a:rPr lang="en-US">
                <a:solidFill>
                  <a:srgbClr val="000000"/>
                </a:solidFill>
              </a:rPr>
              <a:pPr fontAlgn="base">
                <a:spcBef>
                  <a:spcPct val="0"/>
                </a:spcBef>
                <a:spcAft>
                  <a:spcPct val="0"/>
                </a:spcAft>
                <a:defRPr/>
              </a:pPr>
              <a:t>6</a:t>
            </a:fld>
            <a:endParaRPr lang="en-US">
              <a:solidFill>
                <a:srgbClr val="000000"/>
              </a:solidFill>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85247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AA8B0A-4AF2-4490-9EB9-FD076C5F96F3}" type="slidenum">
              <a:rPr lang="en-US">
                <a:solidFill>
                  <a:srgbClr val="000000"/>
                </a:solidFill>
              </a:rPr>
              <a:pPr fontAlgn="base">
                <a:spcBef>
                  <a:spcPct val="0"/>
                </a:spcBef>
                <a:spcAft>
                  <a:spcPct val="0"/>
                </a:spcAft>
                <a:defRPr/>
              </a:pPr>
              <a:t>7</a:t>
            </a:fld>
            <a:endParaRPr lang="en-US">
              <a:solidFill>
                <a:srgbClr val="000000"/>
              </a:solidFill>
            </a:endParaRP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576047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63A3F6-D00B-4A9A-B4F6-617179CB4461}" type="slidenum">
              <a:rPr lang="en-US"/>
              <a:pPr fontAlgn="base">
                <a:spcBef>
                  <a:spcPct val="0"/>
                </a:spcBef>
                <a:spcAft>
                  <a:spcPct val="0"/>
                </a:spcAft>
                <a:defRPr/>
              </a:pPr>
              <a:t>8</a:t>
            </a:fld>
            <a:endParaRPr lang="en-US"/>
          </a:p>
        </p:txBody>
      </p:sp>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CC71081-985F-402B-9D94-246E997DDCFE}" type="slidenum">
              <a:rPr lang="en-US" sz="1200">
                <a:latin typeface="Calibri" charset="0"/>
                <a:ea typeface="Arial" charset="0"/>
                <a:cs typeface="Arial" charset="0"/>
              </a:rPr>
              <a:pPr algn="r"/>
              <a:t>8</a:t>
            </a:fld>
            <a:endParaRPr lang="en-US" sz="1200">
              <a:latin typeface="Calibri" charset="0"/>
              <a:ea typeface="Arial" charset="0"/>
              <a:cs typeface="Arial" charset="0"/>
            </a:endParaRPr>
          </a:p>
        </p:txBody>
      </p:sp>
      <p:sp>
        <p:nvSpPr>
          <p:cNvPr id="2355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355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2494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8236024" cy="2208297"/>
          </a:xfrm>
          <a:prstGeom prst="rect">
            <a:avLst/>
          </a:prstGeom>
          <a:noFill/>
        </p:spPr>
        <p:txBody>
          <a:bodyPr wrap="square">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32 – Open</a:t>
            </a:r>
            <a:r>
              <a:rPr lang="en-US" sz="4800" baseline="0" dirty="0" smtClean="0">
                <a:solidFill>
                  <a:prstClr val="black"/>
                </a:solidFill>
                <a:latin typeface="Times New Roman" pitchFamily="18" charset="0"/>
                <a:ea typeface="+mn-ea"/>
                <a:cs typeface="Times New Roman" pitchFamily="18" charset="0"/>
              </a:rPr>
              <a:t> </a:t>
            </a:r>
            <a:r>
              <a:rPr lang="en-US" sz="4800" dirty="0" smtClean="0">
                <a:solidFill>
                  <a:prstClr val="black"/>
                </a:solidFill>
                <a:latin typeface="Times New Roman" pitchFamily="18" charset="0"/>
                <a:ea typeface="+mn-ea"/>
                <a:cs typeface="Times New Roman" pitchFamily="18" charset="0"/>
              </a:rPr>
              <a:t>Economy </a:t>
            </a:r>
            <a:r>
              <a:rPr lang="en-US" sz="4800" dirty="0">
                <a:solidFill>
                  <a:prstClr val="black"/>
                </a:solidFill>
                <a:latin typeface="Times New Roman" pitchFamily="18" charset="0"/>
                <a:ea typeface="+mn-ea"/>
                <a:cs typeface="Times New Roman" pitchFamily="18" charset="0"/>
              </a:rPr>
              <a:t>Macroeconomics: </a:t>
            </a:r>
            <a:r>
              <a:rPr lang="en-US" sz="4800" dirty="0" smtClean="0">
                <a:solidFill>
                  <a:prstClr val="black"/>
                </a:solidFill>
                <a:latin typeface="Times New Roman" pitchFamily="18" charset="0"/>
                <a:ea typeface="+mn-ea"/>
                <a:cs typeface="Times New Roman" pitchFamily="18" charset="0"/>
              </a:rPr>
              <a:t>Basic </a:t>
            </a:r>
            <a:r>
              <a:rPr lang="en-US" sz="4800" dirty="0">
                <a:solidFill>
                  <a:prstClr val="black"/>
                </a:solidFill>
                <a:latin typeface="Times New Roman" pitchFamily="18" charset="0"/>
                <a:ea typeface="+mn-ea"/>
                <a:cs typeface="Times New Roman" pitchFamily="18" charset="0"/>
              </a:rPr>
              <a:t>Concepts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47D9832F-65EF-4406-815B-569B51BC6067}"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6" name="TextBox 6"/>
          <p:cNvSpPr txBox="1"/>
          <p:nvPr userDrawn="1"/>
        </p:nvSpPr>
        <p:spPr>
          <a:xfrm>
            <a:off x="7543800" y="6324600"/>
            <a:ext cx="1143000" cy="350838"/>
          </a:xfrm>
          <a:prstGeom prst="rect">
            <a:avLst/>
          </a:prstGeom>
          <a:noFill/>
        </p:spPr>
        <p:txBody>
          <a:bodyPr>
            <a:prstTxWarp prst="textNoShape">
              <a:avLst/>
            </a:prstTxWarp>
            <a:spAutoFit/>
          </a:bodyPr>
          <a:lstStyle/>
          <a:p>
            <a:pPr algn="r"/>
            <a:fld id="{EBCC7952-76A8-4CBD-8ED4-CE05E855EF6D}"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7543800" y="6324600"/>
            <a:ext cx="1143000" cy="350838"/>
          </a:xfrm>
          <a:prstGeom prst="rect">
            <a:avLst/>
          </a:prstGeom>
          <a:noFill/>
        </p:spPr>
        <p:txBody>
          <a:bodyPr>
            <a:prstTxWarp prst="textNoShape">
              <a:avLst/>
            </a:prstTxWarp>
            <a:spAutoFit/>
          </a:bodyPr>
          <a:lstStyle/>
          <a:p>
            <a:pPr algn="r"/>
            <a:fld id="{B62E8D13-7C52-4E88-BB97-0C01D433EE51}"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4"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662B156B-25D7-4C5A-A785-FA2FBFDC5F4B}"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9634"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9635"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6"/>
          <p:cNvSpPr txBox="1"/>
          <p:nvPr userDrawn="1"/>
        </p:nvSpPr>
        <p:spPr>
          <a:xfrm>
            <a:off x="107504"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hf sldNum="0" hdr="0" ftr="0" dt="0"/>
  <p:txStyles>
    <p:titleStyle>
      <a:lvl1pPr algn="l" rtl="0" eaLnBrk="0" fontAlgn="base" hangingPunct="0">
        <a:spcBef>
          <a:spcPct val="0"/>
        </a:spcBef>
        <a:spcAft>
          <a:spcPct val="0"/>
        </a:spcAft>
        <a:defRPr sz="3400" b="1" kern="1200">
          <a:solidFill>
            <a:srgbClr val="006699"/>
          </a:solidFill>
          <a:latin typeface="+mj-lt"/>
          <a:ea typeface="+mj-ea"/>
          <a:cs typeface="+mj-cs"/>
        </a:defRPr>
      </a:lvl1pPr>
      <a:lvl2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2pPr>
      <a:lvl3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3pPr>
      <a:lvl4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4pPr>
      <a:lvl5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5pPr>
      <a:lvl6pPr marL="457200" algn="l" rtl="0" fontAlgn="base">
        <a:spcBef>
          <a:spcPct val="0"/>
        </a:spcBef>
        <a:spcAft>
          <a:spcPct val="0"/>
        </a:spcAft>
        <a:defRPr sz="3400" b="1">
          <a:solidFill>
            <a:srgbClr val="006699"/>
          </a:solidFill>
          <a:latin typeface="Tahoma" pitchFamily="34" charset="0"/>
          <a:cs typeface="Tahoma" pitchFamily="34" charset="0"/>
        </a:defRPr>
      </a:lvl6pPr>
      <a:lvl7pPr marL="914400" algn="l" rtl="0" fontAlgn="base">
        <a:spcBef>
          <a:spcPct val="0"/>
        </a:spcBef>
        <a:spcAft>
          <a:spcPct val="0"/>
        </a:spcAft>
        <a:defRPr sz="3400" b="1">
          <a:solidFill>
            <a:srgbClr val="006699"/>
          </a:solidFill>
          <a:latin typeface="Tahoma" pitchFamily="34" charset="0"/>
          <a:cs typeface="Tahoma" pitchFamily="34" charset="0"/>
        </a:defRPr>
      </a:lvl7pPr>
      <a:lvl8pPr marL="1371600" algn="l" rtl="0" fontAlgn="base">
        <a:spcBef>
          <a:spcPct val="0"/>
        </a:spcBef>
        <a:spcAft>
          <a:spcPct val="0"/>
        </a:spcAft>
        <a:defRPr sz="3400" b="1">
          <a:solidFill>
            <a:srgbClr val="006699"/>
          </a:solidFill>
          <a:latin typeface="Tahoma" pitchFamily="34" charset="0"/>
          <a:cs typeface="Tahoma" pitchFamily="34" charset="0"/>
        </a:defRPr>
      </a:lvl8pPr>
      <a:lvl9pPr marL="1828800" algn="l" rtl="0" fontAlgn="base">
        <a:spcBef>
          <a:spcPct val="0"/>
        </a:spcBef>
        <a:spcAft>
          <a:spcPct val="0"/>
        </a:spcAft>
        <a:defRPr sz="3400" b="1">
          <a:solidFill>
            <a:srgbClr val="006699"/>
          </a:solidFill>
          <a:latin typeface="Tahoma" pitchFamily="34" charset="0"/>
          <a:cs typeface="Tahoma" pitchFamily="34"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mn-lt"/>
          <a:ea typeface="+mn-ea"/>
          <a:cs typeface="+mn-cs"/>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mn-lt"/>
          <a:ea typeface="+mn-ea"/>
          <a:cs typeface="+mn-cs"/>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mn-lt"/>
          <a:ea typeface="+mn-ea"/>
          <a:cs typeface="+mn-cs"/>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23220"/>
          </a:xfrm>
          <a:prstGeom prst="rect">
            <a:avLst/>
          </a:prstGeom>
          <a:noFill/>
        </p:spPr>
        <p:txBody>
          <a:bodyPr>
            <a:spAutoFit/>
          </a:bodyPr>
          <a:lstStyle/>
          <a:p>
            <a:pPr fontAlgn="auto">
              <a:spcBef>
                <a:spcPts val="0"/>
              </a:spcBef>
              <a:spcAft>
                <a:spcPts val="0"/>
              </a:spcAft>
              <a:defRPr/>
            </a:pPr>
            <a:r>
              <a:rPr lang="en-US" sz="28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28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28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p>
        </p:txBody>
      </p:sp>
      <p:grpSp>
        <p:nvGrpSpPr>
          <p:cNvPr id="6148" name="Group 12"/>
          <p:cNvGrpSpPr>
            <a:grpSpLocks/>
          </p:cNvGrpSpPr>
          <p:nvPr/>
        </p:nvGrpSpPr>
        <p:grpSpPr bwMode="auto">
          <a:xfrm>
            <a:off x="304800" y="1050925"/>
            <a:ext cx="6707188" cy="1514475"/>
            <a:chOff x="457200" y="2045525"/>
            <a:chExt cx="6707187" cy="1513653"/>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6153"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6154"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World Edition</a:t>
              </a:r>
              <a:endParaRPr lang="en-US" dirty="0">
                <a:solidFill>
                  <a:srgbClr val="FF0000"/>
                </a:solidFill>
                <a:latin typeface="Times New Roman" charset="0"/>
                <a:ea typeface="Times New Roman" charset="0"/>
                <a:cs typeface="Times New Roman" charset="0"/>
              </a:endParaRPr>
            </a:p>
          </p:txBody>
        </p:sp>
      </p:grpSp>
      <p:pic>
        <p:nvPicPr>
          <p:cNvPr id="64513" name="Picture 1"/>
          <p:cNvPicPr>
            <a:picLocks noChangeAspect="1" noChangeArrowheads="1"/>
          </p:cNvPicPr>
          <p:nvPr/>
        </p:nvPicPr>
        <p:blipFill>
          <a:blip r:embed="rId3" cstate="print"/>
          <a:srcRect/>
          <a:stretch>
            <a:fillRect/>
          </a:stretch>
        </p:blipFill>
        <p:spPr bwMode="auto">
          <a:xfrm>
            <a:off x="755576" y="2492896"/>
            <a:ext cx="2113784" cy="159372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Trade Surpluses &amp; Deficits</a:t>
            </a:r>
          </a:p>
        </p:txBody>
      </p:sp>
      <p:sp>
        <p:nvSpPr>
          <p:cNvPr id="15365" name="Rectangle 3"/>
          <p:cNvSpPr>
            <a:spLocks noGrp="1" noChangeArrowheads="1"/>
          </p:cNvSpPr>
          <p:nvPr>
            <p:ph idx="1"/>
          </p:nvPr>
        </p:nvSpPr>
        <p:spPr>
          <a:xfrm>
            <a:off x="457200" y="1219200"/>
            <a:ext cx="8229600" cy="4979988"/>
          </a:xfrm>
        </p:spPr>
        <p:txBody>
          <a:bodyPr/>
          <a:lstStyle/>
          <a:p>
            <a:pPr marL="0" indent="0" eaLnBrk="1" hangingPunct="1">
              <a:spcBef>
                <a:spcPct val="30000"/>
              </a:spcBef>
              <a:buFont typeface="Wingdings" charset="2"/>
              <a:buNone/>
            </a:pPr>
            <a:r>
              <a:rPr lang="en-US" b="1" i="1" smtClean="0">
                <a:latin typeface="Arial" charset="0"/>
                <a:cs typeface="ＭＳ Ｐゴシック" charset="-128"/>
              </a:rPr>
              <a:t>NX</a:t>
            </a:r>
            <a:r>
              <a:rPr lang="en-US" smtClean="0">
                <a:latin typeface="Arial" charset="0"/>
                <a:cs typeface="ＭＳ Ｐゴシック" charset="-128"/>
              </a:rPr>
              <a:t> measures the imbalance in a country’s trade in goods and services. </a:t>
            </a:r>
          </a:p>
          <a:p>
            <a:pPr marL="400050" lvl="1" eaLnBrk="1" hangingPunct="1">
              <a:spcBef>
                <a:spcPct val="30000"/>
              </a:spcBef>
              <a:buClr>
                <a:srgbClr val="339966"/>
              </a:buClr>
              <a:buFont typeface="Wingdings" charset="2"/>
              <a:buChar char="§"/>
            </a:pPr>
            <a:r>
              <a:rPr lang="en-US" sz="2800" b="1" smtClean="0">
                <a:solidFill>
                  <a:srgbClr val="CC0000"/>
                </a:solidFill>
                <a:latin typeface="Arial" charset="0"/>
              </a:rPr>
              <a:t>Trade deficit</a:t>
            </a:r>
            <a:r>
              <a:rPr lang="en-US" sz="2800" smtClean="0">
                <a:latin typeface="Arial" charset="0"/>
              </a:rPr>
              <a:t>:  </a:t>
            </a:r>
            <a:br>
              <a:rPr lang="en-US" sz="2800" smtClean="0">
                <a:latin typeface="Arial" charset="0"/>
              </a:rPr>
            </a:br>
            <a:r>
              <a:rPr lang="en-US" sz="2800" smtClean="0">
                <a:latin typeface="Arial" charset="0"/>
              </a:rPr>
              <a:t>  an excess of imports over exports</a:t>
            </a:r>
          </a:p>
          <a:p>
            <a:pPr marL="400050" lvl="1" eaLnBrk="1" hangingPunct="1">
              <a:spcBef>
                <a:spcPct val="30000"/>
              </a:spcBef>
              <a:buClr>
                <a:srgbClr val="339966"/>
              </a:buClr>
              <a:buFont typeface="Wingdings" charset="2"/>
              <a:buChar char="§"/>
            </a:pPr>
            <a:r>
              <a:rPr lang="en-US" sz="2800" b="1" smtClean="0">
                <a:solidFill>
                  <a:srgbClr val="CC0000"/>
                </a:solidFill>
                <a:latin typeface="Arial" charset="0"/>
              </a:rPr>
              <a:t>Trade surplus</a:t>
            </a:r>
            <a:r>
              <a:rPr lang="en-US" sz="2800" smtClean="0">
                <a:latin typeface="Arial" charset="0"/>
              </a:rPr>
              <a:t>:  </a:t>
            </a:r>
            <a:br>
              <a:rPr lang="en-US" sz="2800" smtClean="0">
                <a:latin typeface="Arial" charset="0"/>
              </a:rPr>
            </a:br>
            <a:r>
              <a:rPr lang="en-US" sz="2800" smtClean="0">
                <a:latin typeface="Arial" charset="0"/>
              </a:rPr>
              <a:t>  an excess of exports over imports</a:t>
            </a:r>
          </a:p>
          <a:p>
            <a:pPr marL="400050" lvl="1" eaLnBrk="1" hangingPunct="1">
              <a:spcBef>
                <a:spcPct val="30000"/>
              </a:spcBef>
              <a:buClr>
                <a:srgbClr val="339966"/>
              </a:buClr>
              <a:buFont typeface="Wingdings" charset="2"/>
              <a:buChar char="§"/>
            </a:pPr>
            <a:r>
              <a:rPr lang="en-US" sz="2800" b="1" smtClean="0">
                <a:solidFill>
                  <a:srgbClr val="CC0000"/>
                </a:solidFill>
                <a:latin typeface="Arial" charset="0"/>
              </a:rPr>
              <a:t>Balanced trade</a:t>
            </a:r>
            <a:r>
              <a:rPr lang="en-US" sz="2800" smtClean="0">
                <a:latin typeface="Arial" charset="0"/>
              </a:rPr>
              <a:t>:  </a:t>
            </a:r>
            <a:br>
              <a:rPr lang="en-US" sz="2800" smtClean="0">
                <a:latin typeface="Arial" charset="0"/>
              </a:rPr>
            </a:br>
            <a:r>
              <a:rPr lang="en-US" sz="2800" smtClean="0">
                <a:latin typeface="Arial" charset="0"/>
              </a:rPr>
              <a:t>  when exports = imports</a:t>
            </a:r>
          </a:p>
        </p:txBody>
      </p:sp>
      <p:sp>
        <p:nvSpPr>
          <p:cNvPr id="2457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wipe(left)">
                                      <p:cBhvr>
                                        <p:cTn id="17" dur="500"/>
                                        <p:tgtEl>
                                          <p:spTgt spid="153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5">
                                            <p:txEl>
                                              <p:pRg st="3" end="3"/>
                                            </p:txEl>
                                          </p:spTgt>
                                        </p:tgtEl>
                                        <p:attrNameLst>
                                          <p:attrName>style.visibility</p:attrName>
                                        </p:attrNameLst>
                                      </p:cBhvr>
                                      <p:to>
                                        <p:strVal val="visible"/>
                                      </p:to>
                                    </p:set>
                                    <p:animEffect transition="in" filter="wipe(left)">
                                      <p:cBhvr>
                                        <p:cTn id="22" dur="500"/>
                                        <p:tgtEl>
                                          <p:spTgt spid="1536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Flow of Capital</a:t>
            </a:r>
          </a:p>
        </p:txBody>
      </p:sp>
      <p:sp>
        <p:nvSpPr>
          <p:cNvPr id="1741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dirty="0" smtClean="0">
                <a:solidFill>
                  <a:srgbClr val="CC0000"/>
                </a:solidFill>
                <a:latin typeface="Arial" charset="0"/>
                <a:cs typeface="ＭＳ Ｐゴシック" charset="-128"/>
              </a:rPr>
              <a:t>Net capital outflow (NCO)</a:t>
            </a:r>
            <a:r>
              <a:rPr lang="en-US" dirty="0" smtClean="0">
                <a:latin typeface="Arial" charset="0"/>
                <a:cs typeface="ＭＳ Ｐゴシック" charset="-128"/>
              </a:rPr>
              <a:t>:  </a:t>
            </a:r>
            <a:br>
              <a:rPr lang="en-US" dirty="0" smtClean="0">
                <a:latin typeface="Arial" charset="0"/>
                <a:cs typeface="ＭＳ Ｐゴシック" charset="-128"/>
              </a:rPr>
            </a:br>
            <a:r>
              <a:rPr lang="en-US" dirty="0" smtClean="0">
                <a:latin typeface="Arial" charset="0"/>
                <a:cs typeface="ＭＳ Ｐゴシック" charset="-128"/>
              </a:rPr>
              <a:t> domestic residents’ purchases of foreign assets</a:t>
            </a:r>
            <a:br>
              <a:rPr lang="en-US" dirty="0" smtClean="0">
                <a:latin typeface="Arial" charset="0"/>
                <a:cs typeface="ＭＳ Ｐゴシック" charset="-128"/>
              </a:rPr>
            </a:br>
            <a:r>
              <a:rPr lang="en-US" dirty="0" smtClean="0">
                <a:latin typeface="Arial" charset="0"/>
                <a:cs typeface="ＭＳ Ｐゴシック" charset="-128"/>
              </a:rPr>
              <a:t>    minus</a:t>
            </a:r>
            <a:br>
              <a:rPr lang="en-US" dirty="0" smtClean="0">
                <a:latin typeface="Arial" charset="0"/>
                <a:cs typeface="ＭＳ Ｐゴシック" charset="-128"/>
              </a:rPr>
            </a:br>
            <a:r>
              <a:rPr lang="en-US" dirty="0" smtClean="0">
                <a:latin typeface="Arial" charset="0"/>
                <a:cs typeface="ＭＳ Ｐゴシック" charset="-128"/>
              </a:rPr>
              <a:t> foreigners’ purchases of domestic assets</a:t>
            </a:r>
          </a:p>
          <a:p>
            <a:pPr eaLnBrk="1" hangingPunct="1">
              <a:buFont typeface="Wingdings" charset="2"/>
              <a:buChar char="§"/>
            </a:pPr>
            <a:r>
              <a:rPr lang="en-US" b="1" i="1" dirty="0" smtClean="0">
                <a:latin typeface="Arial" charset="0"/>
                <a:cs typeface="ＭＳ Ｐゴシック" charset="-128"/>
              </a:rPr>
              <a:t>NCO</a:t>
            </a:r>
            <a:r>
              <a:rPr lang="en-US" dirty="0" smtClean="0">
                <a:latin typeface="Arial" charset="0"/>
                <a:cs typeface="ＭＳ Ｐゴシック" charset="-128"/>
              </a:rPr>
              <a:t> is also called </a:t>
            </a:r>
            <a:r>
              <a:rPr lang="en-US" b="1" dirty="0" smtClean="0">
                <a:solidFill>
                  <a:srgbClr val="800080"/>
                </a:solidFill>
                <a:latin typeface="Arial" charset="0"/>
                <a:cs typeface="ＭＳ Ｐゴシック" charset="-128"/>
              </a:rPr>
              <a:t>net foreign investment</a:t>
            </a:r>
            <a:r>
              <a:rPr lang="en-US" dirty="0" smtClean="0">
                <a:latin typeface="Arial" charset="0"/>
                <a:cs typeface="ＭＳ Ｐゴシック" charset="-128"/>
              </a:rPr>
              <a:t>.</a:t>
            </a:r>
          </a:p>
          <a:p>
            <a:pPr eaLnBrk="1" hangingPunct="1">
              <a:buFont typeface="Wingdings" charset="2"/>
              <a:buChar char="§"/>
            </a:pPr>
            <a:endParaRPr lang="en-US" dirty="0" smtClean="0">
              <a:latin typeface="Arial" charset="0"/>
              <a:cs typeface="ＭＳ Ｐゴシック" charset="-128"/>
            </a:endParaRPr>
          </a:p>
        </p:txBody>
      </p:sp>
      <p:sp>
        <p:nvSpPr>
          <p:cNvPr id="2662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wipe(left)">
                                      <p:cBhvr>
                                        <p:cTn id="7" dur="500"/>
                                        <p:tgtEl>
                                          <p:spTgt spid="174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wipe(left)">
                                      <p:cBhvr>
                                        <p:cTn id="12" dur="500"/>
                                        <p:tgtEl>
                                          <p:spTgt spid="174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Flow of Capital</a:t>
            </a:r>
          </a:p>
        </p:txBody>
      </p:sp>
      <p:sp>
        <p:nvSpPr>
          <p:cNvPr id="18437" name="Rectangle 3"/>
          <p:cNvSpPr>
            <a:spLocks noGrp="1" noChangeArrowheads="1"/>
          </p:cNvSpPr>
          <p:nvPr>
            <p:ph idx="1"/>
          </p:nvPr>
        </p:nvSpPr>
        <p:spPr>
          <a:xfrm>
            <a:off x="457200" y="1219200"/>
            <a:ext cx="8229600" cy="4979988"/>
          </a:xfrm>
        </p:spPr>
        <p:txBody>
          <a:bodyPr/>
          <a:lstStyle/>
          <a:p>
            <a:pPr marL="0" indent="0" eaLnBrk="1" hangingPunct="1">
              <a:spcBef>
                <a:spcPct val="35000"/>
              </a:spcBef>
              <a:buFont typeface="Wingdings" charset="2"/>
              <a:buNone/>
            </a:pPr>
            <a:r>
              <a:rPr lang="en-US" dirty="0" smtClean="0">
                <a:latin typeface="Arial" charset="0"/>
                <a:cs typeface="ＭＳ Ｐゴシック" charset="-128"/>
              </a:rPr>
              <a:t>The flow of capital abroad takes two forms:</a:t>
            </a:r>
          </a:p>
          <a:p>
            <a:pPr marL="400050" lvl="1" eaLnBrk="1" hangingPunct="1">
              <a:spcBef>
                <a:spcPct val="35000"/>
              </a:spcBef>
              <a:buClr>
                <a:srgbClr val="339966"/>
              </a:buClr>
              <a:buFont typeface="Wingdings" charset="2"/>
              <a:buChar char="§"/>
            </a:pPr>
            <a:r>
              <a:rPr lang="en-US" sz="2800" b="1" dirty="0" smtClean="0">
                <a:solidFill>
                  <a:srgbClr val="800080"/>
                </a:solidFill>
                <a:latin typeface="Arial" charset="0"/>
              </a:rPr>
              <a:t>Foreign direct investment</a:t>
            </a:r>
            <a:r>
              <a:rPr lang="en-US" sz="2800" dirty="0" smtClean="0">
                <a:latin typeface="Arial" charset="0"/>
              </a:rPr>
              <a:t>:  </a:t>
            </a:r>
            <a:br>
              <a:rPr lang="en-US" sz="2800" dirty="0" smtClean="0">
                <a:latin typeface="Arial" charset="0"/>
              </a:rPr>
            </a:br>
            <a:r>
              <a:rPr lang="en-US" sz="2800" dirty="0" smtClean="0">
                <a:latin typeface="Arial" charset="0"/>
              </a:rPr>
              <a:t>Domestic residents actively manage the foreign investment</a:t>
            </a:r>
          </a:p>
          <a:p>
            <a:pPr marL="400050" lvl="1" eaLnBrk="1" hangingPunct="1">
              <a:spcBef>
                <a:spcPct val="35000"/>
              </a:spcBef>
              <a:buClr>
                <a:srgbClr val="339966"/>
              </a:buClr>
              <a:buFont typeface="Wingdings" charset="2"/>
              <a:buChar char="§"/>
            </a:pPr>
            <a:r>
              <a:rPr lang="en-US" sz="2800" b="1" dirty="0" smtClean="0">
                <a:solidFill>
                  <a:srgbClr val="800080"/>
                </a:solidFill>
                <a:latin typeface="Arial" charset="0"/>
              </a:rPr>
              <a:t>Foreign portfolio investment</a:t>
            </a:r>
            <a:r>
              <a:rPr lang="en-US" sz="2800" dirty="0" smtClean="0">
                <a:latin typeface="Arial" charset="0"/>
              </a:rPr>
              <a:t>:  </a:t>
            </a:r>
            <a:br>
              <a:rPr lang="en-US" sz="2800" dirty="0" smtClean="0">
                <a:latin typeface="Arial" charset="0"/>
              </a:rPr>
            </a:br>
            <a:r>
              <a:rPr lang="en-US" sz="2800" dirty="0" smtClean="0">
                <a:latin typeface="Arial" charset="0"/>
              </a:rPr>
              <a:t>Domestic residents purchase foreign stocks or bonds, supplying “</a:t>
            </a:r>
            <a:r>
              <a:rPr lang="en-US" sz="2800" dirty="0" err="1" smtClean="0">
                <a:latin typeface="Arial" charset="0"/>
              </a:rPr>
              <a:t>loanable</a:t>
            </a:r>
            <a:r>
              <a:rPr lang="en-US" sz="2800" dirty="0" smtClean="0">
                <a:latin typeface="Arial" charset="0"/>
              </a:rPr>
              <a:t> funds” to a foreign firm. </a:t>
            </a:r>
          </a:p>
        </p:txBody>
      </p:sp>
      <p:sp>
        <p:nvSpPr>
          <p:cNvPr id="2867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wipe(left)">
                                      <p:cBhvr>
                                        <p:cTn id="17" dur="500"/>
                                        <p:tgtEl>
                                          <p:spTgt spid="184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Flow of Capital</a:t>
            </a:r>
          </a:p>
        </p:txBody>
      </p:sp>
      <p:sp>
        <p:nvSpPr>
          <p:cNvPr id="19461" name="Rectangle 3"/>
          <p:cNvSpPr>
            <a:spLocks noGrp="1" noChangeArrowheads="1"/>
          </p:cNvSpPr>
          <p:nvPr>
            <p:ph idx="1"/>
          </p:nvPr>
        </p:nvSpPr>
        <p:spPr>
          <a:xfrm>
            <a:off x="457200" y="1219200"/>
            <a:ext cx="8229600" cy="4979988"/>
          </a:xfrm>
        </p:spPr>
        <p:txBody>
          <a:bodyPr/>
          <a:lstStyle/>
          <a:p>
            <a:pPr marL="0" indent="0" eaLnBrk="1" hangingPunct="1">
              <a:spcBef>
                <a:spcPct val="40000"/>
              </a:spcBef>
              <a:buFont typeface="Wingdings" charset="2"/>
              <a:buNone/>
            </a:pPr>
            <a:r>
              <a:rPr lang="en-US" b="1" i="1" smtClean="0">
                <a:latin typeface="Arial" charset="0"/>
                <a:cs typeface="ＭＳ Ｐゴシック" charset="-128"/>
              </a:rPr>
              <a:t>NCO</a:t>
            </a:r>
            <a:r>
              <a:rPr lang="en-US" smtClean="0">
                <a:latin typeface="Arial" charset="0"/>
                <a:cs typeface="ＭＳ Ｐゴシック" charset="-128"/>
              </a:rPr>
              <a:t> measures the imbalance in a country’s trade in assets:</a:t>
            </a:r>
          </a:p>
          <a:p>
            <a:pPr marL="400050" lvl="1" eaLnBrk="1" hangingPunct="1">
              <a:spcBef>
                <a:spcPct val="50000"/>
              </a:spcBef>
              <a:buClr>
                <a:srgbClr val="339966"/>
              </a:buClr>
              <a:buFont typeface="Wingdings" charset="2"/>
              <a:buChar char="§"/>
            </a:pPr>
            <a:r>
              <a:rPr lang="en-US" sz="2800" smtClean="0">
                <a:latin typeface="Arial" charset="0"/>
              </a:rPr>
              <a:t>When </a:t>
            </a:r>
            <a:r>
              <a:rPr lang="en-US" sz="2800" b="1" i="1" smtClean="0">
                <a:latin typeface="Arial" charset="0"/>
              </a:rPr>
              <a:t>NCO</a:t>
            </a:r>
            <a:r>
              <a:rPr lang="en-US" sz="2800" smtClean="0">
                <a:latin typeface="Arial" charset="0"/>
              </a:rPr>
              <a:t> &gt; 0, “capital outflow”</a:t>
            </a:r>
            <a:br>
              <a:rPr lang="en-US" sz="2800" smtClean="0">
                <a:latin typeface="Arial" charset="0"/>
              </a:rPr>
            </a:br>
            <a:r>
              <a:rPr lang="en-US" sz="2800" smtClean="0">
                <a:latin typeface="Arial" charset="0"/>
              </a:rPr>
              <a:t>Domestic purchases of foreign assets exceed foreign purchases of domestic assets.</a:t>
            </a:r>
          </a:p>
          <a:p>
            <a:pPr marL="400050" lvl="1" eaLnBrk="1" hangingPunct="1">
              <a:spcBef>
                <a:spcPct val="50000"/>
              </a:spcBef>
              <a:buClr>
                <a:srgbClr val="339966"/>
              </a:buClr>
              <a:buFont typeface="Wingdings" charset="2"/>
              <a:buChar char="§"/>
            </a:pPr>
            <a:r>
              <a:rPr lang="en-US" sz="2800" smtClean="0">
                <a:latin typeface="Arial" charset="0"/>
              </a:rPr>
              <a:t>When </a:t>
            </a:r>
            <a:r>
              <a:rPr lang="en-US" sz="2800" b="1" i="1" smtClean="0">
                <a:latin typeface="Arial" charset="0"/>
              </a:rPr>
              <a:t>NCO</a:t>
            </a:r>
            <a:r>
              <a:rPr lang="en-US" sz="2800" smtClean="0">
                <a:latin typeface="Arial" charset="0"/>
              </a:rPr>
              <a:t> &lt; 0, “capital inflow”</a:t>
            </a:r>
            <a:br>
              <a:rPr lang="en-US" sz="2800" smtClean="0">
                <a:latin typeface="Arial" charset="0"/>
              </a:rPr>
            </a:br>
            <a:r>
              <a:rPr lang="en-US" sz="2800" smtClean="0">
                <a:latin typeface="Arial" charset="0"/>
              </a:rPr>
              <a:t>Foreign purchases of domestic assets exceed domestic purchases of foreign assets. </a:t>
            </a:r>
          </a:p>
        </p:txBody>
      </p:sp>
      <p:sp>
        <p:nvSpPr>
          <p:cNvPr id="3072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Variables that Influence NCO</a:t>
            </a:r>
          </a:p>
        </p:txBody>
      </p:sp>
      <p:sp>
        <p:nvSpPr>
          <p:cNvPr id="2048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Real interest rates paid on foreign assets</a:t>
            </a:r>
          </a:p>
          <a:p>
            <a:pPr eaLnBrk="1" hangingPunct="1">
              <a:buFont typeface="Wingdings" charset="2"/>
              <a:buChar char="§"/>
            </a:pPr>
            <a:r>
              <a:rPr lang="en-US" smtClean="0">
                <a:latin typeface="Arial" charset="0"/>
                <a:cs typeface="ＭＳ Ｐゴシック" charset="-128"/>
              </a:rPr>
              <a:t>Real interest rates paid on domestic assets</a:t>
            </a:r>
          </a:p>
          <a:p>
            <a:pPr eaLnBrk="1" hangingPunct="1">
              <a:buFont typeface="Wingdings" charset="2"/>
              <a:buChar char="§"/>
            </a:pPr>
            <a:r>
              <a:rPr lang="en-US" smtClean="0">
                <a:latin typeface="Arial" charset="0"/>
                <a:cs typeface="ＭＳ Ｐゴシック" charset="-128"/>
              </a:rPr>
              <a:t>Perceived risks of holding foreign assets</a:t>
            </a:r>
          </a:p>
          <a:p>
            <a:pPr eaLnBrk="1" hangingPunct="1">
              <a:buFont typeface="Wingdings" charset="2"/>
              <a:buChar char="§"/>
            </a:pPr>
            <a:r>
              <a:rPr lang="en-US" smtClean="0">
                <a:latin typeface="Arial" charset="0"/>
                <a:cs typeface="ＭＳ Ｐゴシック" charset="-128"/>
              </a:rPr>
              <a:t>Govt policies affecting foreign ownership of domestic assets</a:t>
            </a:r>
          </a:p>
        </p:txBody>
      </p:sp>
      <p:sp>
        <p:nvSpPr>
          <p:cNvPr id="3277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Equality of NX and NCO</a:t>
            </a:r>
          </a:p>
        </p:txBody>
      </p:sp>
      <p:sp>
        <p:nvSpPr>
          <p:cNvPr id="2150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An accounting identity:  </a:t>
            </a:r>
            <a:r>
              <a:rPr lang="en-US" b="1" i="1" smtClean="0">
                <a:latin typeface="Arial" charset="0"/>
                <a:cs typeface="ＭＳ Ｐゴシック" charset="-128"/>
              </a:rPr>
              <a:t>NCO</a:t>
            </a:r>
            <a:r>
              <a:rPr lang="en-US" smtClean="0">
                <a:latin typeface="Arial" charset="0"/>
                <a:cs typeface="ＭＳ Ｐゴシック" charset="-128"/>
              </a:rPr>
              <a:t> = </a:t>
            </a:r>
            <a:r>
              <a:rPr lang="en-US" b="1" i="1" smtClean="0">
                <a:latin typeface="Arial" charset="0"/>
                <a:cs typeface="ＭＳ Ｐゴシック" charset="-128"/>
              </a:rPr>
              <a:t>NX</a:t>
            </a:r>
            <a:r>
              <a:rPr lang="en-US" smtClean="0">
                <a:latin typeface="Arial" charset="0"/>
                <a:cs typeface="ＭＳ Ｐゴシック" charset="-128"/>
              </a:rPr>
              <a:t> </a:t>
            </a:r>
            <a:endParaRPr lang="en-US" b="1" smtClean="0">
              <a:latin typeface="Arial" charset="0"/>
              <a:cs typeface="ＭＳ Ｐゴシック" charset="-128"/>
            </a:endParaRPr>
          </a:p>
          <a:p>
            <a:pPr lvl="1" eaLnBrk="1" hangingPunct="1">
              <a:buFont typeface="Wingdings" charset="2"/>
              <a:buChar char="§"/>
            </a:pPr>
            <a:r>
              <a:rPr lang="en-US" sz="2800" smtClean="0">
                <a:latin typeface="Arial" charset="0"/>
              </a:rPr>
              <a:t>arises because every transaction that affects </a:t>
            </a:r>
            <a:r>
              <a:rPr lang="en-US" sz="2800" b="1" i="1" smtClean="0">
                <a:latin typeface="Arial" charset="0"/>
              </a:rPr>
              <a:t>NX</a:t>
            </a:r>
            <a:r>
              <a:rPr lang="en-US" sz="2800" b="1" smtClean="0">
                <a:latin typeface="Arial" charset="0"/>
              </a:rPr>
              <a:t> </a:t>
            </a:r>
            <a:r>
              <a:rPr lang="en-US" sz="2800" smtClean="0">
                <a:latin typeface="Arial" charset="0"/>
              </a:rPr>
              <a:t>also affects </a:t>
            </a:r>
            <a:r>
              <a:rPr lang="en-US" sz="2800" b="1" i="1" smtClean="0">
                <a:latin typeface="Arial" charset="0"/>
              </a:rPr>
              <a:t>NCO</a:t>
            </a:r>
            <a:r>
              <a:rPr lang="en-US" sz="2800" smtClean="0">
                <a:latin typeface="Arial" charset="0"/>
              </a:rPr>
              <a:t> by the same amount </a:t>
            </a:r>
            <a:br>
              <a:rPr lang="en-US" sz="2800" smtClean="0">
                <a:latin typeface="Arial" charset="0"/>
              </a:rPr>
            </a:br>
            <a:r>
              <a:rPr lang="en-US" sz="2800" smtClean="0">
                <a:latin typeface="Arial" charset="0"/>
              </a:rPr>
              <a:t>(and vice versa)</a:t>
            </a:r>
          </a:p>
          <a:p>
            <a:pPr eaLnBrk="1" hangingPunct="1">
              <a:spcBef>
                <a:spcPct val="50000"/>
              </a:spcBef>
              <a:buFont typeface="Wingdings" charset="2"/>
              <a:buChar char="§"/>
            </a:pPr>
            <a:r>
              <a:rPr lang="en-US" smtClean="0">
                <a:latin typeface="Arial" charset="0"/>
                <a:cs typeface="ＭＳ Ｐゴシック" charset="-128"/>
              </a:rPr>
              <a:t>When a foreigner purchases a good </a:t>
            </a:r>
            <a:br>
              <a:rPr lang="en-US" smtClean="0">
                <a:latin typeface="Arial" charset="0"/>
                <a:cs typeface="ＭＳ Ｐゴシック" charset="-128"/>
              </a:rPr>
            </a:br>
            <a:r>
              <a:rPr lang="en-US" smtClean="0">
                <a:latin typeface="Arial" charset="0"/>
                <a:cs typeface="ＭＳ Ｐゴシック" charset="-128"/>
              </a:rPr>
              <a:t>from the your country, </a:t>
            </a:r>
          </a:p>
          <a:p>
            <a:pPr lvl="1" eaLnBrk="1" hangingPunct="1">
              <a:buFont typeface="Wingdings" charset="2"/>
              <a:buChar char="§"/>
            </a:pPr>
            <a:r>
              <a:rPr lang="en-US" sz="2800" smtClean="0">
                <a:latin typeface="Arial" charset="0"/>
              </a:rPr>
              <a:t>Your country’s exports and </a:t>
            </a:r>
            <a:r>
              <a:rPr lang="en-US" sz="2800" b="1" i="1" smtClean="0">
                <a:latin typeface="Arial" charset="0"/>
              </a:rPr>
              <a:t>NX</a:t>
            </a:r>
            <a:r>
              <a:rPr lang="en-US" sz="2800" smtClean="0">
                <a:latin typeface="Arial" charset="0"/>
              </a:rPr>
              <a:t> increase</a:t>
            </a:r>
          </a:p>
          <a:p>
            <a:pPr lvl="1" eaLnBrk="1" hangingPunct="1">
              <a:buFont typeface="Wingdings" charset="2"/>
              <a:buChar char="§"/>
            </a:pPr>
            <a:r>
              <a:rPr lang="en-US" sz="2800" smtClean="0">
                <a:latin typeface="Arial" charset="0"/>
              </a:rPr>
              <a:t>the foreigner pays with currency or assets, </a:t>
            </a:r>
            <a:br>
              <a:rPr lang="en-US" sz="2800" smtClean="0">
                <a:latin typeface="Arial" charset="0"/>
              </a:rPr>
            </a:br>
            <a:r>
              <a:rPr lang="en-US" sz="2800" smtClean="0">
                <a:latin typeface="Arial" charset="0"/>
              </a:rPr>
              <a:t>so your country acquires some foreign assets, </a:t>
            </a:r>
            <a:br>
              <a:rPr lang="en-US" sz="2800" smtClean="0">
                <a:latin typeface="Arial" charset="0"/>
              </a:rPr>
            </a:br>
            <a:r>
              <a:rPr lang="en-US" sz="2800" smtClean="0">
                <a:latin typeface="Arial" charset="0"/>
              </a:rPr>
              <a:t>causing </a:t>
            </a:r>
            <a:r>
              <a:rPr lang="en-US" sz="2800" b="1" i="1" smtClean="0">
                <a:latin typeface="Arial" charset="0"/>
              </a:rPr>
              <a:t>NCO</a:t>
            </a:r>
            <a:r>
              <a:rPr lang="en-US" sz="2800" smtClean="0">
                <a:latin typeface="Arial" charset="0"/>
              </a:rPr>
              <a:t> to rise.  </a:t>
            </a:r>
          </a:p>
        </p:txBody>
      </p:sp>
      <p:sp>
        <p:nvSpPr>
          <p:cNvPr id="3481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9">
                                            <p:txEl>
                                              <p:pRg st="4" end="4"/>
                                            </p:txEl>
                                          </p:spTgt>
                                        </p:tgtEl>
                                        <p:attrNameLst>
                                          <p:attrName>style.visibility</p:attrName>
                                        </p:attrNameLst>
                                      </p:cBhvr>
                                      <p:to>
                                        <p:strVal val="visible"/>
                                      </p:to>
                                    </p:set>
                                    <p:animEffect transition="in" filter="wipe(left)">
                                      <p:cBhvr>
                                        <p:cTn id="27" dur="500"/>
                                        <p:tgtEl>
                                          <p:spTgt spid="215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Equality of NX and NCO</a:t>
            </a:r>
          </a:p>
        </p:txBody>
      </p:sp>
      <p:sp>
        <p:nvSpPr>
          <p:cNvPr id="14848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An accounting identity:  </a:t>
            </a:r>
            <a:r>
              <a:rPr lang="en-US" b="1" i="1" smtClean="0">
                <a:latin typeface="Arial" charset="0"/>
                <a:cs typeface="ＭＳ Ｐゴシック" charset="-128"/>
              </a:rPr>
              <a:t>NCO</a:t>
            </a:r>
            <a:r>
              <a:rPr lang="en-US" smtClean="0">
                <a:latin typeface="Arial" charset="0"/>
                <a:cs typeface="ＭＳ Ｐゴシック" charset="-128"/>
              </a:rPr>
              <a:t> = </a:t>
            </a:r>
            <a:r>
              <a:rPr lang="en-US" b="1" i="1" smtClean="0">
                <a:latin typeface="Arial" charset="0"/>
                <a:cs typeface="ＭＳ Ｐゴシック" charset="-128"/>
              </a:rPr>
              <a:t>NX</a:t>
            </a:r>
            <a:r>
              <a:rPr lang="en-US" smtClean="0">
                <a:latin typeface="Arial" charset="0"/>
                <a:cs typeface="ＭＳ Ｐゴシック" charset="-128"/>
              </a:rPr>
              <a:t> </a:t>
            </a:r>
            <a:endParaRPr lang="en-US" b="1" smtClean="0">
              <a:latin typeface="Arial" charset="0"/>
              <a:cs typeface="ＭＳ Ｐゴシック" charset="-128"/>
            </a:endParaRPr>
          </a:p>
          <a:p>
            <a:pPr lvl="1" eaLnBrk="1" hangingPunct="1">
              <a:buFont typeface="Wingdings" charset="2"/>
              <a:buChar char="§"/>
            </a:pPr>
            <a:r>
              <a:rPr lang="en-US" sz="2800" smtClean="0">
                <a:latin typeface="Arial" charset="0"/>
              </a:rPr>
              <a:t>arises because every transaction that affects </a:t>
            </a:r>
            <a:r>
              <a:rPr lang="en-US" sz="2800" b="1" i="1" smtClean="0">
                <a:latin typeface="Arial" charset="0"/>
              </a:rPr>
              <a:t>NX</a:t>
            </a:r>
            <a:r>
              <a:rPr lang="en-US" sz="2800" b="1" smtClean="0">
                <a:latin typeface="Arial" charset="0"/>
              </a:rPr>
              <a:t> </a:t>
            </a:r>
            <a:r>
              <a:rPr lang="en-US" sz="2800" smtClean="0">
                <a:latin typeface="Arial" charset="0"/>
              </a:rPr>
              <a:t>also affects </a:t>
            </a:r>
            <a:r>
              <a:rPr lang="en-US" sz="2800" b="1" i="1" smtClean="0">
                <a:latin typeface="Arial" charset="0"/>
              </a:rPr>
              <a:t>NCO</a:t>
            </a:r>
            <a:r>
              <a:rPr lang="en-US" sz="2800" smtClean="0">
                <a:latin typeface="Arial" charset="0"/>
              </a:rPr>
              <a:t> by the same amount </a:t>
            </a:r>
            <a:br>
              <a:rPr lang="en-US" sz="2800" smtClean="0">
                <a:latin typeface="Arial" charset="0"/>
              </a:rPr>
            </a:br>
            <a:r>
              <a:rPr lang="en-US" sz="2800" smtClean="0">
                <a:latin typeface="Arial" charset="0"/>
              </a:rPr>
              <a:t>(and vice versa)</a:t>
            </a:r>
          </a:p>
          <a:p>
            <a:pPr eaLnBrk="1" hangingPunct="1">
              <a:spcBef>
                <a:spcPct val="50000"/>
              </a:spcBef>
              <a:buFont typeface="Wingdings" charset="2"/>
              <a:buChar char="§"/>
            </a:pPr>
            <a:r>
              <a:rPr lang="en-US" smtClean="0">
                <a:latin typeface="Arial" charset="0"/>
                <a:cs typeface="ＭＳ Ｐゴシック" charset="-128"/>
              </a:rPr>
              <a:t>When you buys foreign goods, </a:t>
            </a:r>
          </a:p>
          <a:p>
            <a:pPr lvl="1" eaLnBrk="1" hangingPunct="1">
              <a:buFont typeface="Wingdings" charset="2"/>
              <a:buChar char="§"/>
            </a:pPr>
            <a:r>
              <a:rPr lang="en-US" sz="2800" smtClean="0">
                <a:latin typeface="Arial" charset="0"/>
              </a:rPr>
              <a:t>Your country’s imports rise, </a:t>
            </a:r>
            <a:r>
              <a:rPr lang="en-US" sz="2800" b="1" i="1" smtClean="0">
                <a:latin typeface="Arial" charset="0"/>
              </a:rPr>
              <a:t>NX</a:t>
            </a:r>
            <a:r>
              <a:rPr lang="en-US" sz="2800" smtClean="0">
                <a:latin typeface="Arial" charset="0"/>
              </a:rPr>
              <a:t> falls</a:t>
            </a:r>
          </a:p>
          <a:p>
            <a:pPr lvl="1" eaLnBrk="1" hangingPunct="1">
              <a:buFont typeface="Wingdings" charset="2"/>
              <a:buChar char="§"/>
            </a:pPr>
            <a:r>
              <a:rPr lang="en-US" sz="2800" smtClean="0">
                <a:latin typeface="Arial" charset="0"/>
              </a:rPr>
              <a:t>You pays with your currency or </a:t>
            </a:r>
            <a:br>
              <a:rPr lang="en-US" sz="2800" smtClean="0">
                <a:latin typeface="Arial" charset="0"/>
              </a:rPr>
            </a:br>
            <a:r>
              <a:rPr lang="en-US" sz="2800" smtClean="0">
                <a:latin typeface="Arial" charset="0"/>
              </a:rPr>
              <a:t>assets, so the other country acquires </a:t>
            </a:r>
            <a:br>
              <a:rPr lang="en-US" sz="2800" smtClean="0">
                <a:latin typeface="Arial" charset="0"/>
              </a:rPr>
            </a:br>
            <a:r>
              <a:rPr lang="en-US" sz="2800" smtClean="0">
                <a:latin typeface="Arial" charset="0"/>
              </a:rPr>
              <a:t>assets from your country, causing your country’s </a:t>
            </a:r>
            <a:r>
              <a:rPr lang="en-US" sz="2800" b="1" i="1" smtClean="0">
                <a:latin typeface="Arial" charset="0"/>
              </a:rPr>
              <a:t>NCO</a:t>
            </a:r>
            <a:r>
              <a:rPr lang="en-US" sz="2800" smtClean="0">
                <a:latin typeface="Arial" charset="0"/>
              </a:rPr>
              <a:t> to fall.  </a:t>
            </a:r>
          </a:p>
        </p:txBody>
      </p:sp>
      <p:sp>
        <p:nvSpPr>
          <p:cNvPr id="368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83">
                                            <p:txEl>
                                              <p:pRg st="2" end="2"/>
                                            </p:txEl>
                                          </p:spTgt>
                                        </p:tgtEl>
                                        <p:attrNameLst>
                                          <p:attrName>style.visibility</p:attrName>
                                        </p:attrNameLst>
                                      </p:cBhvr>
                                      <p:to>
                                        <p:strVal val="visible"/>
                                      </p:to>
                                    </p:set>
                                    <p:animEffect transition="in" filter="wipe(left)">
                                      <p:cBhvr>
                                        <p:cTn id="7" dur="500"/>
                                        <p:tgtEl>
                                          <p:spTgt spid="14848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483">
                                            <p:txEl>
                                              <p:pRg st="3" end="3"/>
                                            </p:txEl>
                                          </p:spTgt>
                                        </p:tgtEl>
                                        <p:attrNameLst>
                                          <p:attrName>style.visibility</p:attrName>
                                        </p:attrNameLst>
                                      </p:cBhvr>
                                      <p:to>
                                        <p:strVal val="visible"/>
                                      </p:to>
                                    </p:set>
                                    <p:animEffect transition="in" filter="wipe(left)">
                                      <p:cBhvr>
                                        <p:cTn id="12" dur="500"/>
                                        <p:tgtEl>
                                          <p:spTgt spid="14848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8483">
                                            <p:txEl>
                                              <p:pRg st="4" end="4"/>
                                            </p:txEl>
                                          </p:spTgt>
                                        </p:tgtEl>
                                        <p:attrNameLst>
                                          <p:attrName>style.visibility</p:attrName>
                                        </p:attrNameLst>
                                      </p:cBhvr>
                                      <p:to>
                                        <p:strVal val="visible"/>
                                      </p:to>
                                    </p:set>
                                    <p:animEffect transition="in" filter="wipe(left)">
                                      <p:cBhvr>
                                        <p:cTn id="17" dur="500"/>
                                        <p:tgtEl>
                                          <p:spTgt spid="148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a:xfrm>
            <a:off x="457200" y="252413"/>
            <a:ext cx="8229600" cy="958850"/>
          </a:xfrm>
        </p:spPr>
        <p:txBody>
          <a:bodyPr rtlCol="0">
            <a:normAutofit fontScale="90000"/>
          </a:bodyPr>
          <a:lstStyle/>
          <a:p>
            <a:pPr algn="ctr" eaLnBrk="1" fontAlgn="auto" hangingPunct="1">
              <a:spcAft>
                <a:spcPts val="0"/>
              </a:spcAft>
              <a:defRPr/>
            </a:pPr>
            <a:r>
              <a:rPr lang="en-US" sz="3600" dirty="0" smtClean="0"/>
              <a:t>Saving, Investment, and International Flows of Goods &amp; Assets</a:t>
            </a:r>
          </a:p>
        </p:txBody>
      </p:sp>
      <p:sp>
        <p:nvSpPr>
          <p:cNvPr id="23557" name="Rectangle 3"/>
          <p:cNvSpPr>
            <a:spLocks noGrp="1" noChangeArrowheads="1"/>
          </p:cNvSpPr>
          <p:nvPr>
            <p:ph type="body" idx="4294967295"/>
          </p:nvPr>
        </p:nvSpPr>
        <p:spPr>
          <a:xfrm>
            <a:off x="457200" y="1460500"/>
            <a:ext cx="8229600" cy="4864100"/>
          </a:xfrm>
        </p:spPr>
        <p:txBody>
          <a:bodyPr/>
          <a:lstStyle/>
          <a:p>
            <a:pPr eaLnBrk="1" hangingPunct="1">
              <a:spcBef>
                <a:spcPct val="50000"/>
              </a:spcBef>
              <a:buFont typeface="Wingdings" charset="2"/>
              <a:buNone/>
              <a:tabLst>
                <a:tab pos="2054225" algn="ctr"/>
                <a:tab pos="4452938" algn="l"/>
              </a:tabLst>
            </a:pPr>
            <a:r>
              <a:rPr lang="en-US" smtClean="0"/>
              <a:t>		</a:t>
            </a:r>
            <a:r>
              <a:rPr lang="en-US" b="1" i="1" smtClean="0"/>
              <a:t>Y</a:t>
            </a:r>
            <a:r>
              <a:rPr lang="en-US" smtClean="0"/>
              <a:t> = </a:t>
            </a:r>
            <a:r>
              <a:rPr lang="en-US" b="1" i="1" smtClean="0"/>
              <a:t>C</a:t>
            </a:r>
            <a:r>
              <a:rPr lang="en-US" smtClean="0"/>
              <a:t> + </a:t>
            </a:r>
            <a:r>
              <a:rPr lang="en-US" b="1" i="1" smtClean="0"/>
              <a:t>I</a:t>
            </a:r>
            <a:r>
              <a:rPr lang="en-US" smtClean="0"/>
              <a:t> + </a:t>
            </a:r>
            <a:r>
              <a:rPr lang="en-US" b="1" i="1" smtClean="0"/>
              <a:t>G</a:t>
            </a:r>
            <a:r>
              <a:rPr lang="en-US" smtClean="0"/>
              <a:t> + </a:t>
            </a:r>
            <a:r>
              <a:rPr lang="en-US" b="1" i="1" smtClean="0"/>
              <a:t>NX</a:t>
            </a:r>
            <a:r>
              <a:rPr lang="en-US" smtClean="0"/>
              <a:t>	accounting identity</a:t>
            </a:r>
          </a:p>
          <a:p>
            <a:pPr eaLnBrk="1" hangingPunct="1">
              <a:spcBef>
                <a:spcPct val="50000"/>
              </a:spcBef>
              <a:buFont typeface="Wingdings" charset="2"/>
              <a:buNone/>
              <a:tabLst>
                <a:tab pos="2054225" algn="ctr"/>
                <a:tab pos="4452938" algn="l"/>
              </a:tabLst>
            </a:pPr>
            <a:r>
              <a:rPr lang="en-US" smtClean="0"/>
              <a:t>		</a:t>
            </a:r>
            <a:r>
              <a:rPr lang="en-US" b="1" i="1" smtClean="0"/>
              <a:t>Y</a:t>
            </a:r>
            <a:r>
              <a:rPr lang="en-US" smtClean="0"/>
              <a:t> – </a:t>
            </a:r>
            <a:r>
              <a:rPr lang="en-US" b="1" i="1" smtClean="0"/>
              <a:t>C</a:t>
            </a:r>
            <a:r>
              <a:rPr lang="en-US" smtClean="0"/>
              <a:t> – </a:t>
            </a:r>
            <a:r>
              <a:rPr lang="en-US" b="1" i="1" smtClean="0"/>
              <a:t>G</a:t>
            </a:r>
            <a:r>
              <a:rPr lang="en-US" smtClean="0"/>
              <a:t> = </a:t>
            </a:r>
            <a:r>
              <a:rPr lang="en-US" b="1" i="1" smtClean="0"/>
              <a:t>I</a:t>
            </a:r>
            <a:r>
              <a:rPr lang="en-US" smtClean="0"/>
              <a:t> + </a:t>
            </a:r>
            <a:r>
              <a:rPr lang="en-US" b="1" i="1" smtClean="0"/>
              <a:t>NX</a:t>
            </a:r>
            <a:r>
              <a:rPr lang="en-US" smtClean="0"/>
              <a:t>	rearranging terms</a:t>
            </a:r>
          </a:p>
          <a:p>
            <a:pPr eaLnBrk="1" hangingPunct="1">
              <a:spcBef>
                <a:spcPct val="50000"/>
              </a:spcBef>
              <a:buFont typeface="Wingdings" charset="2"/>
              <a:buNone/>
              <a:tabLst>
                <a:tab pos="2054225" algn="ctr"/>
                <a:tab pos="4452938" algn="l"/>
              </a:tabLst>
            </a:pPr>
            <a:r>
              <a:rPr lang="en-US" smtClean="0"/>
              <a:t>		</a:t>
            </a:r>
            <a:r>
              <a:rPr lang="en-US" b="1" i="1" smtClean="0"/>
              <a:t>S</a:t>
            </a:r>
            <a:r>
              <a:rPr lang="en-US" smtClean="0"/>
              <a:t> = </a:t>
            </a:r>
            <a:r>
              <a:rPr lang="en-US" b="1" i="1" smtClean="0"/>
              <a:t>I</a:t>
            </a:r>
            <a:r>
              <a:rPr lang="en-US" smtClean="0"/>
              <a:t> + </a:t>
            </a:r>
            <a:r>
              <a:rPr lang="en-US" b="1" i="1" smtClean="0"/>
              <a:t>NX</a:t>
            </a:r>
            <a:r>
              <a:rPr lang="en-US" smtClean="0"/>
              <a:t>	since  </a:t>
            </a:r>
            <a:r>
              <a:rPr lang="en-US" b="1" i="1" smtClean="0"/>
              <a:t>S</a:t>
            </a:r>
            <a:r>
              <a:rPr lang="en-US" smtClean="0"/>
              <a:t> = </a:t>
            </a:r>
            <a:r>
              <a:rPr lang="en-US" b="1" i="1" smtClean="0"/>
              <a:t>Y</a:t>
            </a:r>
            <a:r>
              <a:rPr lang="en-US" smtClean="0"/>
              <a:t> – </a:t>
            </a:r>
            <a:r>
              <a:rPr lang="en-US" b="1" i="1" smtClean="0"/>
              <a:t>C</a:t>
            </a:r>
            <a:r>
              <a:rPr lang="en-US" smtClean="0"/>
              <a:t> – </a:t>
            </a:r>
            <a:r>
              <a:rPr lang="en-US" b="1" i="1" smtClean="0"/>
              <a:t>G</a:t>
            </a:r>
          </a:p>
          <a:p>
            <a:pPr eaLnBrk="1" hangingPunct="1">
              <a:spcBef>
                <a:spcPct val="50000"/>
              </a:spcBef>
              <a:buFont typeface="Wingdings" charset="2"/>
              <a:buNone/>
              <a:tabLst>
                <a:tab pos="2054225" algn="ctr"/>
                <a:tab pos="4452938" algn="l"/>
              </a:tabLst>
            </a:pPr>
            <a:r>
              <a:rPr lang="en-US" smtClean="0"/>
              <a:t>		</a:t>
            </a:r>
            <a:r>
              <a:rPr lang="en-US" b="1" i="1" smtClean="0"/>
              <a:t>S</a:t>
            </a:r>
            <a:r>
              <a:rPr lang="en-US" smtClean="0"/>
              <a:t> = </a:t>
            </a:r>
            <a:r>
              <a:rPr lang="en-US" b="1" i="1" smtClean="0"/>
              <a:t>I</a:t>
            </a:r>
            <a:r>
              <a:rPr lang="en-US" smtClean="0"/>
              <a:t> + </a:t>
            </a:r>
            <a:r>
              <a:rPr lang="en-US" b="1" i="1" smtClean="0"/>
              <a:t>NCO</a:t>
            </a:r>
            <a:r>
              <a:rPr lang="en-US" smtClean="0"/>
              <a:t>	since  </a:t>
            </a:r>
            <a:r>
              <a:rPr lang="en-US" b="1" i="1" smtClean="0"/>
              <a:t>NX</a:t>
            </a:r>
            <a:r>
              <a:rPr lang="en-US" smtClean="0"/>
              <a:t> = </a:t>
            </a:r>
            <a:r>
              <a:rPr lang="en-US" b="1" i="1" smtClean="0"/>
              <a:t>NCO</a:t>
            </a:r>
          </a:p>
          <a:p>
            <a:pPr eaLnBrk="1" hangingPunct="1">
              <a:spcBef>
                <a:spcPct val="50000"/>
              </a:spcBef>
              <a:tabLst>
                <a:tab pos="2054225" algn="ctr"/>
                <a:tab pos="4452938" algn="l"/>
              </a:tabLst>
            </a:pPr>
            <a:r>
              <a:rPr lang="en-US" smtClean="0"/>
              <a:t>When </a:t>
            </a:r>
            <a:r>
              <a:rPr lang="en-US" b="1" i="1" smtClean="0"/>
              <a:t>S</a:t>
            </a:r>
            <a:r>
              <a:rPr lang="en-US" smtClean="0"/>
              <a:t> &gt; </a:t>
            </a:r>
            <a:r>
              <a:rPr lang="en-US" b="1" i="1" smtClean="0"/>
              <a:t>I</a:t>
            </a:r>
            <a:r>
              <a:rPr lang="en-US" smtClean="0"/>
              <a:t>, the excess loanable funds flow abroad in the form of positive net capital outflow. </a:t>
            </a:r>
          </a:p>
          <a:p>
            <a:pPr eaLnBrk="1" hangingPunct="1">
              <a:spcBef>
                <a:spcPct val="50000"/>
              </a:spcBef>
              <a:tabLst>
                <a:tab pos="2054225" algn="ctr"/>
                <a:tab pos="4452938" algn="l"/>
              </a:tabLst>
            </a:pPr>
            <a:r>
              <a:rPr lang="en-US" smtClean="0"/>
              <a:t>When </a:t>
            </a:r>
            <a:r>
              <a:rPr lang="en-US" b="1" i="1" smtClean="0"/>
              <a:t>S</a:t>
            </a:r>
            <a:r>
              <a:rPr lang="en-US" smtClean="0"/>
              <a:t> &lt; </a:t>
            </a:r>
            <a:r>
              <a:rPr lang="en-US" b="1" i="1" smtClean="0"/>
              <a:t>I</a:t>
            </a:r>
            <a:r>
              <a:rPr lang="en-US" smtClean="0"/>
              <a:t>, foreigners are financing some of the country’s investment, and </a:t>
            </a:r>
            <a:r>
              <a:rPr lang="en-US" b="1" i="1" smtClean="0"/>
              <a:t>NCO</a:t>
            </a:r>
            <a:r>
              <a:rPr lang="en-US" smtClean="0"/>
              <a:t> &lt; 0.  </a:t>
            </a:r>
          </a:p>
        </p:txBody>
      </p:sp>
      <p:sp>
        <p:nvSpPr>
          <p:cNvPr id="3891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7">
                                            <p:txEl>
                                              <p:pRg st="3" end="3"/>
                                            </p:txEl>
                                          </p:spTgt>
                                        </p:tgtEl>
                                        <p:attrNameLst>
                                          <p:attrName>style.visibility</p:attrName>
                                        </p:attrNameLst>
                                      </p:cBhvr>
                                      <p:to>
                                        <p:strVal val="visible"/>
                                      </p:to>
                                    </p:set>
                                    <p:animEffect transition="in" filter="wipe(left)">
                                      <p:cBhvr>
                                        <p:cTn id="22" dur="500"/>
                                        <p:tgtEl>
                                          <p:spTgt spid="235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7">
                                            <p:txEl>
                                              <p:pRg st="4" end="4"/>
                                            </p:txEl>
                                          </p:spTgt>
                                        </p:tgtEl>
                                        <p:attrNameLst>
                                          <p:attrName>style.visibility</p:attrName>
                                        </p:attrNameLst>
                                      </p:cBhvr>
                                      <p:to>
                                        <p:strVal val="visible"/>
                                      </p:to>
                                    </p:set>
                                    <p:animEffect transition="in" filter="wipe(left)">
                                      <p:cBhvr>
                                        <p:cTn id="27" dur="500"/>
                                        <p:tgtEl>
                                          <p:spTgt spid="235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7">
                                            <p:txEl>
                                              <p:pRg st="5" end="5"/>
                                            </p:txEl>
                                          </p:spTgt>
                                        </p:tgtEl>
                                        <p:attrNameLst>
                                          <p:attrName>style.visibility</p:attrName>
                                        </p:attrNameLst>
                                      </p:cBhvr>
                                      <p:to>
                                        <p:strVal val="visible"/>
                                      </p:to>
                                    </p:set>
                                    <p:animEffect transition="in" filter="wipe(left)">
                                      <p:cBhvr>
                                        <p:cTn id="32" dur="500"/>
                                        <p:tgtEl>
                                          <p:spTgt spid="235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Nominal Exchange Rate</a:t>
            </a:r>
          </a:p>
        </p:txBody>
      </p:sp>
      <p:sp>
        <p:nvSpPr>
          <p:cNvPr id="29701" name="Rectangle 3"/>
          <p:cNvSpPr>
            <a:spLocks noGrp="1" noChangeArrowheads="1"/>
          </p:cNvSpPr>
          <p:nvPr>
            <p:ph idx="1"/>
          </p:nvPr>
        </p:nvSpPr>
        <p:spPr>
          <a:xfrm>
            <a:off x="457200" y="1219200"/>
            <a:ext cx="8229600" cy="5334000"/>
          </a:xfrm>
        </p:spPr>
        <p:txBody>
          <a:bodyPr rtlCol="0">
            <a:normAutofit lnSpcReduction="10000"/>
          </a:bodyPr>
          <a:lstStyle/>
          <a:p>
            <a:pPr eaLnBrk="1" fontAlgn="auto" hangingPunct="1">
              <a:spcAft>
                <a:spcPts val="0"/>
              </a:spcAft>
              <a:tabLst>
                <a:tab pos="3883025" algn="r"/>
                <a:tab pos="4975225" algn="dec"/>
              </a:tabLst>
              <a:defRPr/>
            </a:pPr>
            <a:r>
              <a:rPr lang="en-US" b="1" dirty="0" smtClean="0">
                <a:solidFill>
                  <a:srgbClr val="CC0000"/>
                </a:solidFill>
              </a:rPr>
              <a:t>Nominal exchange rate</a:t>
            </a:r>
            <a:r>
              <a:rPr lang="en-US" dirty="0" smtClean="0"/>
              <a:t>:  the rate at which </a:t>
            </a:r>
            <a:br>
              <a:rPr lang="en-US" dirty="0" smtClean="0"/>
            </a:br>
            <a:r>
              <a:rPr lang="en-US" dirty="0" smtClean="0"/>
              <a:t>one country’s currency trades for another</a:t>
            </a:r>
          </a:p>
          <a:p>
            <a:pPr eaLnBrk="1" fontAlgn="auto" hangingPunct="1">
              <a:spcBef>
                <a:spcPct val="40000"/>
              </a:spcBef>
              <a:spcAft>
                <a:spcPts val="0"/>
              </a:spcAft>
              <a:tabLst>
                <a:tab pos="3883025" algn="r"/>
                <a:tab pos="4975225" algn="dec"/>
              </a:tabLst>
              <a:defRPr/>
            </a:pPr>
            <a:r>
              <a:rPr lang="en-US" dirty="0" smtClean="0"/>
              <a:t>We express all exchange rates as foreign currency per unit of domestic currency.  </a:t>
            </a:r>
          </a:p>
          <a:p>
            <a:pPr eaLnBrk="1" fontAlgn="auto" hangingPunct="1">
              <a:spcBef>
                <a:spcPct val="40000"/>
              </a:spcBef>
              <a:spcAft>
                <a:spcPts val="0"/>
              </a:spcAft>
              <a:tabLst>
                <a:tab pos="3883025" algn="r"/>
                <a:tab pos="4975225" algn="dec"/>
              </a:tabLst>
              <a:defRPr/>
            </a:pPr>
            <a:r>
              <a:rPr lang="en-US" dirty="0" smtClean="0"/>
              <a:t>Some exchange rates as of 20 May 2011, </a:t>
            </a:r>
            <a:br>
              <a:rPr lang="en-US" dirty="0" smtClean="0"/>
            </a:br>
            <a:r>
              <a:rPr lang="en-US" dirty="0" smtClean="0"/>
              <a:t>all per US$</a:t>
            </a:r>
          </a:p>
          <a:p>
            <a:pPr marL="463550" lvl="1" indent="-6350" eaLnBrk="1" fontAlgn="auto" hangingPunct="1">
              <a:spcBef>
                <a:spcPct val="30000"/>
              </a:spcBef>
              <a:spcAft>
                <a:spcPts val="0"/>
              </a:spcAft>
              <a:buFont typeface="Wingdings" pitchFamily="2" charset="2"/>
              <a:buNone/>
              <a:tabLst>
                <a:tab pos="3883025" algn="r"/>
                <a:tab pos="4975225" algn="dec"/>
              </a:tabLst>
              <a:defRPr/>
            </a:pPr>
            <a:r>
              <a:rPr lang="en-US" sz="2800" dirty="0" smtClean="0"/>
              <a:t>		Canadian dollar:  	0.97</a:t>
            </a:r>
          </a:p>
          <a:p>
            <a:pPr marL="463550" lvl="1" indent="-6350" eaLnBrk="1" fontAlgn="auto" hangingPunct="1">
              <a:spcBef>
                <a:spcPct val="30000"/>
              </a:spcBef>
              <a:spcAft>
                <a:spcPts val="0"/>
              </a:spcAft>
              <a:buFont typeface="Wingdings" pitchFamily="2" charset="2"/>
              <a:buNone/>
              <a:tabLst>
                <a:tab pos="3883025" algn="r"/>
                <a:tab pos="4975225" algn="dec"/>
              </a:tabLst>
              <a:defRPr/>
            </a:pPr>
            <a:r>
              <a:rPr lang="en-US" sz="2800" dirty="0" smtClean="0"/>
              <a:t>		Euro:  	0.71</a:t>
            </a:r>
          </a:p>
          <a:p>
            <a:pPr marL="463550" lvl="1" indent="-6350" eaLnBrk="1" fontAlgn="auto" hangingPunct="1">
              <a:spcBef>
                <a:spcPct val="30000"/>
              </a:spcBef>
              <a:spcAft>
                <a:spcPts val="0"/>
              </a:spcAft>
              <a:buFont typeface="Wingdings" pitchFamily="2" charset="2"/>
              <a:buNone/>
              <a:tabLst>
                <a:tab pos="3883025" algn="r"/>
                <a:tab pos="4975225" algn="dec"/>
              </a:tabLst>
              <a:defRPr/>
            </a:pPr>
            <a:r>
              <a:rPr lang="en-US" sz="2800" dirty="0" smtClean="0"/>
              <a:t>		Japanese yen:  	81.67</a:t>
            </a:r>
          </a:p>
          <a:p>
            <a:pPr marL="463550" lvl="1" indent="-6350" eaLnBrk="1" fontAlgn="auto" hangingPunct="1">
              <a:spcBef>
                <a:spcPct val="30000"/>
              </a:spcBef>
              <a:spcAft>
                <a:spcPts val="0"/>
              </a:spcAft>
              <a:buFont typeface="Wingdings" pitchFamily="2" charset="2"/>
              <a:buNone/>
              <a:tabLst>
                <a:tab pos="3883025" algn="r"/>
                <a:tab pos="4975225" algn="dec"/>
              </a:tabLst>
              <a:defRPr/>
            </a:pPr>
            <a:r>
              <a:rPr lang="en-US" sz="2800" dirty="0" smtClean="0"/>
              <a:t>		Mexican peso:  	11.65</a:t>
            </a:r>
          </a:p>
        </p:txBody>
      </p:sp>
      <p:sp>
        <p:nvSpPr>
          <p:cNvPr id="4096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500"/>
                                        <p:tgtEl>
                                          <p:spTgt spid="297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wipe(left)">
                                      <p:cBhvr>
                                        <p:cTn id="12" dur="500"/>
                                        <p:tgtEl>
                                          <p:spTgt spid="297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1">
                                            <p:txEl>
                                              <p:pRg st="2" end="2"/>
                                            </p:txEl>
                                          </p:spTgt>
                                        </p:tgtEl>
                                        <p:attrNameLst>
                                          <p:attrName>style.visibility</p:attrName>
                                        </p:attrNameLst>
                                      </p:cBhvr>
                                      <p:to>
                                        <p:strVal val="visible"/>
                                      </p:to>
                                    </p:set>
                                    <p:animEffect transition="in" filter="wipe(left)">
                                      <p:cBhvr>
                                        <p:cTn id="17" dur="500"/>
                                        <p:tgtEl>
                                          <p:spTgt spid="297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01">
                                            <p:txEl>
                                              <p:pRg st="3" end="3"/>
                                            </p:txEl>
                                          </p:spTgt>
                                        </p:tgtEl>
                                        <p:attrNameLst>
                                          <p:attrName>style.visibility</p:attrName>
                                        </p:attrNameLst>
                                      </p:cBhvr>
                                      <p:to>
                                        <p:strVal val="visible"/>
                                      </p:to>
                                    </p:set>
                                    <p:animEffect transition="in" filter="wipe(left)">
                                      <p:cBhvr>
                                        <p:cTn id="22" dur="500"/>
                                        <p:tgtEl>
                                          <p:spTgt spid="297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701">
                                            <p:txEl>
                                              <p:pRg st="4" end="4"/>
                                            </p:txEl>
                                          </p:spTgt>
                                        </p:tgtEl>
                                        <p:attrNameLst>
                                          <p:attrName>style.visibility</p:attrName>
                                        </p:attrNameLst>
                                      </p:cBhvr>
                                      <p:to>
                                        <p:strVal val="visible"/>
                                      </p:to>
                                    </p:set>
                                    <p:animEffect transition="in" filter="wipe(left)">
                                      <p:cBhvr>
                                        <p:cTn id="27" dur="500"/>
                                        <p:tgtEl>
                                          <p:spTgt spid="2970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701">
                                            <p:txEl>
                                              <p:pRg st="5" end="5"/>
                                            </p:txEl>
                                          </p:spTgt>
                                        </p:tgtEl>
                                        <p:attrNameLst>
                                          <p:attrName>style.visibility</p:attrName>
                                        </p:attrNameLst>
                                      </p:cBhvr>
                                      <p:to>
                                        <p:strVal val="visible"/>
                                      </p:to>
                                    </p:set>
                                    <p:animEffect transition="in" filter="wipe(left)">
                                      <p:cBhvr>
                                        <p:cTn id="32" dur="500"/>
                                        <p:tgtEl>
                                          <p:spTgt spid="2970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701">
                                            <p:txEl>
                                              <p:pRg st="6" end="6"/>
                                            </p:txEl>
                                          </p:spTgt>
                                        </p:tgtEl>
                                        <p:attrNameLst>
                                          <p:attrName>style.visibility</p:attrName>
                                        </p:attrNameLst>
                                      </p:cBhvr>
                                      <p:to>
                                        <p:strVal val="visible"/>
                                      </p:to>
                                    </p:set>
                                    <p:animEffect transition="in" filter="wipe(left)">
                                      <p:cBhvr>
                                        <p:cTn id="37" dur="500"/>
                                        <p:tgtEl>
                                          <p:spTgt spid="2970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dirty="0" smtClean="0">
                <a:latin typeface="Tahoma" charset="0"/>
                <a:ea typeface="Tahoma" charset="0"/>
                <a:cs typeface="Tahoma" charset="0"/>
              </a:rPr>
              <a:t>Appreciation and Depreciation</a:t>
            </a:r>
          </a:p>
        </p:txBody>
      </p:sp>
      <p:sp>
        <p:nvSpPr>
          <p:cNvPr id="30725" name="Rectangle 3"/>
          <p:cNvSpPr>
            <a:spLocks noGrp="1" noChangeArrowheads="1"/>
          </p:cNvSpPr>
          <p:nvPr>
            <p:ph idx="1"/>
          </p:nvPr>
        </p:nvSpPr>
        <p:spPr>
          <a:xfrm>
            <a:off x="457200" y="1208088"/>
            <a:ext cx="8229600" cy="5257800"/>
          </a:xfrm>
        </p:spPr>
        <p:txBody>
          <a:bodyPr rtlCol="0">
            <a:normAutofit lnSpcReduction="10000"/>
          </a:bodyPr>
          <a:lstStyle/>
          <a:p>
            <a:pPr eaLnBrk="1" fontAlgn="auto" hangingPunct="1">
              <a:spcAft>
                <a:spcPts val="0"/>
              </a:spcAft>
              <a:defRPr/>
            </a:pPr>
            <a:r>
              <a:rPr lang="en-US" b="1" dirty="0" smtClean="0">
                <a:solidFill>
                  <a:srgbClr val="CC0000"/>
                </a:solidFill>
              </a:rPr>
              <a:t>Appreciation </a:t>
            </a:r>
            <a:r>
              <a:rPr lang="en-US" dirty="0" smtClean="0"/>
              <a:t>(or “strengthening”):  </a:t>
            </a:r>
            <a:br>
              <a:rPr lang="en-US" dirty="0" smtClean="0"/>
            </a:br>
            <a:r>
              <a:rPr lang="en-US" dirty="0" smtClean="0"/>
              <a:t>an increase in the value of a currency </a:t>
            </a:r>
            <a:br>
              <a:rPr lang="en-US" dirty="0" smtClean="0"/>
            </a:br>
            <a:r>
              <a:rPr lang="en-US" dirty="0" smtClean="0"/>
              <a:t>as measured by the amount of foreign currency it can buy</a:t>
            </a:r>
          </a:p>
          <a:p>
            <a:pPr eaLnBrk="1" fontAlgn="auto" hangingPunct="1">
              <a:spcBef>
                <a:spcPct val="40000"/>
              </a:spcBef>
              <a:spcAft>
                <a:spcPts val="0"/>
              </a:spcAft>
              <a:defRPr/>
            </a:pPr>
            <a:r>
              <a:rPr lang="en-US" b="1" dirty="0" smtClean="0">
                <a:solidFill>
                  <a:srgbClr val="CC0000"/>
                </a:solidFill>
              </a:rPr>
              <a:t>Depreciation </a:t>
            </a:r>
            <a:r>
              <a:rPr lang="en-US" dirty="0" smtClean="0"/>
              <a:t>(or “weakening”):  </a:t>
            </a:r>
            <a:br>
              <a:rPr lang="en-US" dirty="0" smtClean="0"/>
            </a:br>
            <a:r>
              <a:rPr lang="en-US" dirty="0" smtClean="0"/>
              <a:t>a decrease in the value of a currency </a:t>
            </a:r>
            <a:br>
              <a:rPr lang="en-US" dirty="0" smtClean="0"/>
            </a:br>
            <a:r>
              <a:rPr lang="en-US" dirty="0" smtClean="0"/>
              <a:t>as measured by the amount of foreign currency it can buy</a:t>
            </a:r>
          </a:p>
          <a:p>
            <a:pPr eaLnBrk="1" fontAlgn="auto" hangingPunct="1">
              <a:spcBef>
                <a:spcPct val="40000"/>
              </a:spcBef>
              <a:spcAft>
                <a:spcPts val="0"/>
              </a:spcAft>
              <a:defRPr/>
            </a:pPr>
            <a:r>
              <a:rPr lang="en-US" dirty="0" smtClean="0"/>
              <a:t>Examples:  During 2007, the U.S. dollar… </a:t>
            </a:r>
          </a:p>
          <a:p>
            <a:pPr lvl="1" eaLnBrk="1" fontAlgn="auto" hangingPunct="1">
              <a:spcAft>
                <a:spcPts val="0"/>
              </a:spcAft>
              <a:defRPr/>
            </a:pPr>
            <a:r>
              <a:rPr lang="en-US" sz="2800" dirty="0" smtClean="0"/>
              <a:t>depreciated 9.5% against the Euro</a:t>
            </a:r>
          </a:p>
          <a:p>
            <a:pPr lvl="1" eaLnBrk="1" fontAlgn="auto" hangingPunct="1">
              <a:spcAft>
                <a:spcPts val="0"/>
              </a:spcAft>
              <a:defRPr/>
            </a:pPr>
            <a:r>
              <a:rPr lang="en-US" sz="2800" dirty="0" smtClean="0"/>
              <a:t>appreciated 1.5% against the S. Korean Won</a:t>
            </a:r>
          </a:p>
        </p:txBody>
      </p:sp>
      <p:sp>
        <p:nvSpPr>
          <p:cNvPr id="4301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wipe(left)">
                                      <p:cBhvr>
                                        <p:cTn id="7" dur="500"/>
                                        <p:tgtEl>
                                          <p:spTgt spid="307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5">
                                            <p:txEl>
                                              <p:pRg st="1" end="1"/>
                                            </p:txEl>
                                          </p:spTgt>
                                        </p:tgtEl>
                                        <p:attrNameLst>
                                          <p:attrName>style.visibility</p:attrName>
                                        </p:attrNameLst>
                                      </p:cBhvr>
                                      <p:to>
                                        <p:strVal val="visible"/>
                                      </p:to>
                                    </p:set>
                                    <p:animEffect transition="in" filter="wipe(left)">
                                      <p:cBhvr>
                                        <p:cTn id="12" dur="500"/>
                                        <p:tgtEl>
                                          <p:spTgt spid="307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5">
                                            <p:txEl>
                                              <p:pRg st="2" end="2"/>
                                            </p:txEl>
                                          </p:spTgt>
                                        </p:tgtEl>
                                        <p:attrNameLst>
                                          <p:attrName>style.visibility</p:attrName>
                                        </p:attrNameLst>
                                      </p:cBhvr>
                                      <p:to>
                                        <p:strVal val="visible"/>
                                      </p:to>
                                    </p:set>
                                    <p:animEffect transition="in" filter="wipe(left)">
                                      <p:cBhvr>
                                        <p:cTn id="17" dur="500"/>
                                        <p:tgtEl>
                                          <p:spTgt spid="307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5">
                                            <p:txEl>
                                              <p:pRg st="3" end="3"/>
                                            </p:txEl>
                                          </p:spTgt>
                                        </p:tgtEl>
                                        <p:attrNameLst>
                                          <p:attrName>style.visibility</p:attrName>
                                        </p:attrNameLst>
                                      </p:cBhvr>
                                      <p:to>
                                        <p:strVal val="visible"/>
                                      </p:to>
                                    </p:set>
                                    <p:animEffect transition="in" filter="wipe(left)">
                                      <p:cBhvr>
                                        <p:cTn id="22" dur="500"/>
                                        <p:tgtEl>
                                          <p:spTgt spid="307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5">
                                            <p:txEl>
                                              <p:pRg st="4" end="4"/>
                                            </p:txEl>
                                          </p:spTgt>
                                        </p:tgtEl>
                                        <p:attrNameLst>
                                          <p:attrName>style.visibility</p:attrName>
                                        </p:attrNameLst>
                                      </p:cBhvr>
                                      <p:to>
                                        <p:strVal val="visible"/>
                                      </p:to>
                                    </p:set>
                                    <p:animEffect transition="in" filter="wipe(left)">
                                      <p:cBhvr>
                                        <p:cTn id="27" dur="500"/>
                                        <p:tgtEl>
                                          <p:spTgt spid="307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smtClean="0">
                <a:solidFill>
                  <a:srgbClr val="6C45BB"/>
                </a:solidFill>
                <a:latin typeface="Arial" charset="0"/>
                <a:ea typeface="Arial" charset="0"/>
                <a:cs typeface="Arial" charset="0"/>
              </a:rPr>
              <a:t>In this chapter, </a:t>
            </a:r>
            <a:br>
              <a:rPr lang="en-US" sz="3100" i="1" smtClean="0">
                <a:solidFill>
                  <a:srgbClr val="6C45BB"/>
                </a:solidFill>
                <a:latin typeface="Arial" charset="0"/>
                <a:ea typeface="Arial" charset="0"/>
                <a:cs typeface="Arial" charset="0"/>
              </a:rPr>
            </a:br>
            <a:r>
              <a:rPr lang="en-US" sz="3100" i="1" smtClean="0">
                <a:solidFill>
                  <a:srgbClr val="6C45BB"/>
                </a:solidFill>
                <a:latin typeface="Arial" charset="0"/>
                <a:ea typeface="Arial" charset="0"/>
                <a:cs typeface="Arial" charset="0"/>
              </a:rPr>
              <a:t>look for the answers to these questions:</a:t>
            </a:r>
          </a:p>
        </p:txBody>
      </p:sp>
      <p:sp>
        <p:nvSpPr>
          <p:cNvPr id="8195"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smtClean="0">
                <a:latin typeface="Arial" charset="0"/>
                <a:cs typeface="ＭＳ Ｐゴシック" charset="-128"/>
              </a:rPr>
              <a:t>How are international flows of goods and assets related?</a:t>
            </a:r>
          </a:p>
          <a:p>
            <a:pPr marL="285750" indent="-285750" eaLnBrk="1" hangingPunct="1">
              <a:buClr>
                <a:srgbClr val="6C45BB"/>
              </a:buClr>
              <a:buSzPct val="120000"/>
              <a:buFont typeface="Arial" charset="0"/>
              <a:buChar char="•"/>
            </a:pPr>
            <a:r>
              <a:rPr lang="en-US" smtClean="0">
                <a:latin typeface="Arial" charset="0"/>
                <a:cs typeface="ＭＳ Ｐゴシック" charset="-128"/>
              </a:rPr>
              <a:t>What’s the difference between the real and nominal exchange rate? </a:t>
            </a:r>
          </a:p>
          <a:p>
            <a:pPr marL="285750" indent="-285750" eaLnBrk="1" hangingPunct="1">
              <a:buClr>
                <a:srgbClr val="6C45BB"/>
              </a:buClr>
              <a:buSzPct val="120000"/>
              <a:buFont typeface="Arial" charset="0"/>
              <a:buChar char="•"/>
            </a:pPr>
            <a:r>
              <a:rPr lang="en-US" smtClean="0">
                <a:latin typeface="Arial" charset="0"/>
                <a:cs typeface="ＭＳ Ｐゴシック" charset="-128"/>
              </a:rPr>
              <a:t>What is “purchasing-power parity,” and how does it explain nominal exchange rates?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Real Exchange Rate</a:t>
            </a:r>
          </a:p>
        </p:txBody>
      </p:sp>
      <p:sp>
        <p:nvSpPr>
          <p:cNvPr id="164867" name="Rectangle 3"/>
          <p:cNvSpPr>
            <a:spLocks noGrp="1" noChangeArrowheads="1"/>
          </p:cNvSpPr>
          <p:nvPr>
            <p:ph idx="1"/>
          </p:nvPr>
        </p:nvSpPr>
        <p:spPr>
          <a:xfrm>
            <a:off x="457200" y="1219200"/>
            <a:ext cx="8229600" cy="4979988"/>
          </a:xfrm>
        </p:spPr>
        <p:txBody>
          <a:bodyPr/>
          <a:lstStyle/>
          <a:p>
            <a:pPr eaLnBrk="1" hangingPunct="1">
              <a:buFont typeface="Wingdings" charset="2"/>
              <a:buChar char="§"/>
              <a:tabLst>
                <a:tab pos="973138" algn="l"/>
              </a:tabLst>
            </a:pPr>
            <a:r>
              <a:rPr lang="en-US" b="1" smtClean="0">
                <a:solidFill>
                  <a:srgbClr val="CC0000"/>
                </a:solidFill>
                <a:latin typeface="Arial" charset="0"/>
                <a:cs typeface="ＭＳ Ｐゴシック" charset="-128"/>
              </a:rPr>
              <a:t>Real exchange rate</a:t>
            </a:r>
            <a:r>
              <a:rPr lang="en-US" smtClean="0">
                <a:latin typeface="Arial" charset="0"/>
                <a:cs typeface="ＭＳ Ｐゴシック" charset="-128"/>
              </a:rPr>
              <a:t>:  the rate at which the g&amp;s of one country trade for the g&amp;s of another</a:t>
            </a:r>
          </a:p>
          <a:p>
            <a:pPr eaLnBrk="1" hangingPunct="1">
              <a:spcBef>
                <a:spcPts val="2400"/>
              </a:spcBef>
              <a:buFont typeface="Wingdings" charset="2"/>
              <a:buChar char="§"/>
              <a:tabLst>
                <a:tab pos="973138" algn="l"/>
              </a:tabLst>
            </a:pPr>
            <a:r>
              <a:rPr lang="en-US" smtClean="0">
                <a:latin typeface="Arial" charset="0"/>
                <a:cs typeface="ＭＳ Ｐゴシック" charset="-128"/>
              </a:rPr>
              <a:t>Real exchange rate =</a:t>
            </a:r>
          </a:p>
          <a:p>
            <a:pPr eaLnBrk="1" hangingPunct="1">
              <a:buFont typeface="Wingdings" charset="2"/>
              <a:buNone/>
              <a:tabLst>
                <a:tab pos="973138" algn="l"/>
              </a:tabLst>
            </a:pPr>
            <a:r>
              <a:rPr lang="en-US" smtClean="0">
                <a:latin typeface="Arial" charset="0"/>
                <a:cs typeface="ＭＳ Ｐゴシック" charset="-128"/>
              </a:rPr>
              <a:t>	where</a:t>
            </a:r>
          </a:p>
          <a:p>
            <a:pPr marL="1317625" lvl="1" indent="-860425" eaLnBrk="1" hangingPunct="1">
              <a:buFont typeface="Wingdings" charset="2"/>
              <a:buNone/>
              <a:tabLst>
                <a:tab pos="973138" algn="l"/>
              </a:tabLst>
            </a:pPr>
            <a:r>
              <a:rPr lang="en-US" sz="2800" b="1" i="1" smtClean="0">
                <a:latin typeface="Arial" charset="0"/>
              </a:rPr>
              <a:t>P</a:t>
            </a:r>
            <a:r>
              <a:rPr lang="en-US" sz="2800" smtClean="0">
                <a:latin typeface="Arial" charset="0"/>
              </a:rPr>
              <a:t> 	= 	domestic price</a:t>
            </a:r>
          </a:p>
          <a:p>
            <a:pPr marL="1317625" lvl="1" indent="-860425" eaLnBrk="1" hangingPunct="1">
              <a:buFont typeface="Wingdings" charset="2"/>
              <a:buNone/>
              <a:tabLst>
                <a:tab pos="973138" algn="l"/>
              </a:tabLst>
            </a:pPr>
            <a:r>
              <a:rPr lang="en-US" sz="2800" b="1" i="1" smtClean="0">
                <a:latin typeface="Arial" charset="0"/>
              </a:rPr>
              <a:t>P*	</a:t>
            </a:r>
            <a:r>
              <a:rPr lang="en-US" sz="2800" smtClean="0">
                <a:latin typeface="Arial" charset="0"/>
              </a:rPr>
              <a:t>=	foreign price (in foreign currency)</a:t>
            </a:r>
          </a:p>
          <a:p>
            <a:pPr marL="1317625" lvl="1" indent="-860425" eaLnBrk="1" hangingPunct="1">
              <a:buFont typeface="Wingdings" charset="2"/>
              <a:buNone/>
              <a:tabLst>
                <a:tab pos="973138" algn="l"/>
              </a:tabLst>
            </a:pPr>
            <a:r>
              <a:rPr lang="en-US" sz="2800" b="1" i="1" smtClean="0">
                <a:latin typeface="Arial" charset="0"/>
              </a:rPr>
              <a:t>e</a:t>
            </a:r>
            <a:r>
              <a:rPr lang="en-US" sz="2800" smtClean="0">
                <a:latin typeface="Arial" charset="0"/>
              </a:rPr>
              <a:t>  	= 	nominal exchange rate, i.e.</a:t>
            </a:r>
            <a:r>
              <a:rPr lang="en-US" sz="2800" i="1" smtClean="0">
                <a:latin typeface="Arial" charset="0"/>
              </a:rPr>
              <a:t>, </a:t>
            </a:r>
            <a:r>
              <a:rPr lang="en-US" sz="2800" smtClean="0">
                <a:latin typeface="Arial" charset="0"/>
              </a:rPr>
              <a:t>foreign currency per unit of domestic currency</a:t>
            </a:r>
          </a:p>
        </p:txBody>
      </p:sp>
      <p:grpSp>
        <p:nvGrpSpPr>
          <p:cNvPr id="2" name="Group 10"/>
          <p:cNvGrpSpPr>
            <a:grpSpLocks/>
          </p:cNvGrpSpPr>
          <p:nvPr/>
        </p:nvGrpSpPr>
        <p:grpSpPr bwMode="auto">
          <a:xfrm>
            <a:off x="4492625" y="2209800"/>
            <a:ext cx="993775" cy="990600"/>
            <a:chOff x="4073" y="3298"/>
            <a:chExt cx="430" cy="624"/>
          </a:xfrm>
        </p:grpSpPr>
        <p:sp>
          <p:nvSpPr>
            <p:cNvPr id="45061" name="Rectangle 6"/>
            <p:cNvSpPr>
              <a:spLocks noChangeArrowheads="1"/>
            </p:cNvSpPr>
            <p:nvPr/>
          </p:nvSpPr>
          <p:spPr bwMode="auto">
            <a:xfrm>
              <a:off x="4073" y="3298"/>
              <a:ext cx="430" cy="327"/>
            </a:xfrm>
            <a:prstGeom prst="rect">
              <a:avLst/>
            </a:prstGeom>
            <a:noFill/>
            <a:ln w="9525">
              <a:noFill/>
              <a:miter lim="800000"/>
              <a:headEnd/>
              <a:tailEnd/>
            </a:ln>
          </p:spPr>
          <p:txBody>
            <a:bodyPr>
              <a:prstTxWarp prst="textNoShape">
                <a:avLst/>
              </a:prstTxWarp>
              <a:spAutoFit/>
            </a:bodyPr>
            <a:lstStyle/>
            <a:p>
              <a:pPr algn="ctr"/>
              <a:r>
                <a:rPr lang="en-US" sz="2800" b="1" i="1">
                  <a:ea typeface="Arial" charset="0"/>
                  <a:cs typeface="Arial" charset="0"/>
                </a:rPr>
                <a:t>e</a:t>
              </a:r>
              <a:r>
                <a:rPr lang="en-US" sz="2800">
                  <a:ea typeface="Arial" charset="0"/>
                  <a:cs typeface="Arial" charset="0"/>
                </a:rPr>
                <a:t> x </a:t>
              </a:r>
              <a:r>
                <a:rPr lang="en-US" sz="2800" b="1" i="1">
                  <a:ea typeface="Arial" charset="0"/>
                  <a:cs typeface="Arial" charset="0"/>
                </a:rPr>
                <a:t>P</a:t>
              </a:r>
            </a:p>
          </p:txBody>
        </p:sp>
        <p:sp>
          <p:nvSpPr>
            <p:cNvPr id="45062" name="Rectangle 7"/>
            <p:cNvSpPr>
              <a:spLocks noChangeArrowheads="1"/>
            </p:cNvSpPr>
            <p:nvPr/>
          </p:nvSpPr>
          <p:spPr bwMode="auto">
            <a:xfrm>
              <a:off x="4174" y="3595"/>
              <a:ext cx="242" cy="327"/>
            </a:xfrm>
            <a:prstGeom prst="rect">
              <a:avLst/>
            </a:prstGeom>
            <a:noFill/>
            <a:ln w="9525">
              <a:noFill/>
              <a:miter lim="800000"/>
              <a:headEnd/>
              <a:tailEnd/>
            </a:ln>
          </p:spPr>
          <p:txBody>
            <a:bodyPr wrap="none">
              <a:prstTxWarp prst="textNoShape">
                <a:avLst/>
              </a:prstTxWarp>
              <a:spAutoFit/>
            </a:bodyPr>
            <a:lstStyle/>
            <a:p>
              <a:pPr algn="ctr"/>
              <a:r>
                <a:rPr lang="en-US" sz="2800" b="1" i="1">
                  <a:ea typeface="Arial" charset="0"/>
                  <a:cs typeface="Arial" charset="0"/>
                </a:rPr>
                <a:t>P*</a:t>
              </a:r>
            </a:p>
          </p:txBody>
        </p:sp>
        <p:sp>
          <p:nvSpPr>
            <p:cNvPr id="45063" name="Line 8"/>
            <p:cNvSpPr>
              <a:spLocks noChangeShapeType="1"/>
            </p:cNvSpPr>
            <p:nvPr/>
          </p:nvSpPr>
          <p:spPr bwMode="auto">
            <a:xfrm>
              <a:off x="4102" y="3613"/>
              <a:ext cx="38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4506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wipe(left)">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wipe(left)">
                                      <p:cBhvr>
                                        <p:cTn id="12" dur="500"/>
                                        <p:tgtEl>
                                          <p:spTgt spid="164867">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4867">
                                            <p:txEl>
                                              <p:pRg st="2" end="2"/>
                                            </p:txEl>
                                          </p:spTgt>
                                        </p:tgtEl>
                                        <p:attrNameLst>
                                          <p:attrName>style.visibility</p:attrName>
                                        </p:attrNameLst>
                                      </p:cBhvr>
                                      <p:to>
                                        <p:strVal val="visible"/>
                                      </p:to>
                                    </p:set>
                                    <p:animEffect transition="in" filter="wipe(left)">
                                      <p:cBhvr>
                                        <p:cTn id="21" dur="500"/>
                                        <p:tgtEl>
                                          <p:spTgt spid="16486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64867">
                                            <p:txEl>
                                              <p:pRg st="3" end="3"/>
                                            </p:txEl>
                                          </p:spTgt>
                                        </p:tgtEl>
                                        <p:attrNameLst>
                                          <p:attrName>style.visibility</p:attrName>
                                        </p:attrNameLst>
                                      </p:cBhvr>
                                      <p:to>
                                        <p:strVal val="visible"/>
                                      </p:to>
                                    </p:set>
                                    <p:animEffect transition="in" filter="wipe(left)">
                                      <p:cBhvr>
                                        <p:cTn id="26" dur="500"/>
                                        <p:tgtEl>
                                          <p:spTgt spid="16486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64867">
                                            <p:txEl>
                                              <p:pRg st="4" end="4"/>
                                            </p:txEl>
                                          </p:spTgt>
                                        </p:tgtEl>
                                        <p:attrNameLst>
                                          <p:attrName>style.visibility</p:attrName>
                                        </p:attrNameLst>
                                      </p:cBhvr>
                                      <p:to>
                                        <p:strVal val="visible"/>
                                      </p:to>
                                    </p:set>
                                    <p:animEffect transition="in" filter="wipe(left)">
                                      <p:cBhvr>
                                        <p:cTn id="31" dur="500"/>
                                        <p:tgtEl>
                                          <p:spTgt spid="16486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4867">
                                            <p:txEl>
                                              <p:pRg st="5" end="5"/>
                                            </p:txEl>
                                          </p:spTgt>
                                        </p:tgtEl>
                                        <p:attrNameLst>
                                          <p:attrName>style.visibility</p:attrName>
                                        </p:attrNameLst>
                                      </p:cBhvr>
                                      <p:to>
                                        <p:strVal val="visible"/>
                                      </p:to>
                                    </p:set>
                                    <p:animEffect transition="in" filter="wipe(left)">
                                      <p:cBhvr>
                                        <p:cTn id="36" dur="500"/>
                                        <p:tgtEl>
                                          <p:spTgt spid="164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8"/>
          <p:cNvSpPr>
            <a:spLocks noGrp="1" noChangeArrowheads="1"/>
          </p:cNvSpPr>
          <p:nvPr>
            <p:ph type="title"/>
          </p:nvPr>
        </p:nvSpPr>
        <p:spPr/>
        <p:txBody>
          <a:bodyPr/>
          <a:lstStyle/>
          <a:p>
            <a:pPr eaLnBrk="1" hangingPunct="1"/>
            <a:r>
              <a:rPr lang="en-US" smtClean="0">
                <a:latin typeface="Tahoma" charset="0"/>
                <a:ea typeface="Tahoma" charset="0"/>
                <a:cs typeface="Tahoma" charset="0"/>
              </a:rPr>
              <a:t>Example With One Good</a:t>
            </a:r>
          </a:p>
        </p:txBody>
      </p:sp>
      <p:sp>
        <p:nvSpPr>
          <p:cNvPr id="32773" name="Rectangle 9"/>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700" smtClean="0">
                <a:latin typeface="Arial" charset="0"/>
                <a:cs typeface="ＭＳ Ｐゴシック" charset="-128"/>
              </a:rPr>
              <a:t>A Big Mac costs $2.50 in U.S., 400 yen in Japan</a:t>
            </a:r>
          </a:p>
          <a:p>
            <a:pPr eaLnBrk="1" hangingPunct="1">
              <a:buFont typeface="Wingdings" charset="2"/>
              <a:buChar char="§"/>
            </a:pPr>
            <a:r>
              <a:rPr lang="en-US" sz="2700" b="1" i="1" smtClean="0">
                <a:latin typeface="Arial" charset="0"/>
                <a:cs typeface="ＭＳ Ｐゴシック" charset="-128"/>
              </a:rPr>
              <a:t>e</a:t>
            </a:r>
            <a:r>
              <a:rPr lang="en-US" sz="2700" smtClean="0">
                <a:latin typeface="Arial" charset="0"/>
                <a:cs typeface="ＭＳ Ｐゴシック" charset="-128"/>
              </a:rPr>
              <a:t> = 120 yen per $</a:t>
            </a:r>
          </a:p>
          <a:p>
            <a:pPr eaLnBrk="1" hangingPunct="1">
              <a:buFont typeface="Wingdings" charset="2"/>
              <a:buChar char="§"/>
            </a:pPr>
            <a:r>
              <a:rPr lang="en-US" sz="2700" b="1" i="1" smtClean="0">
                <a:latin typeface="Arial" charset="0"/>
                <a:cs typeface="ＭＳ Ｐゴシック" charset="-128"/>
              </a:rPr>
              <a:t>e</a:t>
            </a:r>
            <a:r>
              <a:rPr lang="en-US" sz="2700" smtClean="0">
                <a:latin typeface="Arial" charset="0"/>
                <a:cs typeface="ＭＳ Ｐゴシック" charset="-128"/>
              </a:rPr>
              <a:t> x </a:t>
            </a:r>
            <a:r>
              <a:rPr lang="en-US" sz="2700" b="1" i="1" smtClean="0">
                <a:latin typeface="Arial" charset="0"/>
                <a:cs typeface="ＭＳ Ｐゴシック" charset="-128"/>
              </a:rPr>
              <a:t>P </a:t>
            </a:r>
            <a:r>
              <a:rPr lang="en-US" sz="2700" smtClean="0">
                <a:latin typeface="Arial" charset="0"/>
                <a:cs typeface="ＭＳ Ｐゴシック" charset="-128"/>
              </a:rPr>
              <a:t>= price in yen of a U.S. Big Mac</a:t>
            </a:r>
          </a:p>
          <a:p>
            <a:pPr lvl="1" eaLnBrk="1" hangingPunct="1">
              <a:buFont typeface="Wingdings" charset="2"/>
              <a:buNone/>
            </a:pPr>
            <a:r>
              <a:rPr lang="en-US" smtClean="0">
                <a:latin typeface="Arial" charset="0"/>
              </a:rPr>
              <a:t>	=  (120 yen per $)  x  ($2.50 per Big Mac)</a:t>
            </a:r>
          </a:p>
          <a:p>
            <a:pPr lvl="1" eaLnBrk="1" hangingPunct="1">
              <a:buFont typeface="Wingdings" charset="2"/>
              <a:buNone/>
            </a:pPr>
            <a:r>
              <a:rPr lang="en-US" smtClean="0">
                <a:latin typeface="Arial" charset="0"/>
              </a:rPr>
              <a:t>	= 300 yen per U.S. Big Mac</a:t>
            </a:r>
          </a:p>
          <a:p>
            <a:pPr eaLnBrk="1" hangingPunct="1">
              <a:buFont typeface="Wingdings" charset="2"/>
              <a:buChar char="§"/>
            </a:pPr>
            <a:r>
              <a:rPr lang="en-US" sz="2700" smtClean="0">
                <a:latin typeface="Arial" charset="0"/>
                <a:cs typeface="ＭＳ Ｐゴシック" charset="-128"/>
              </a:rPr>
              <a:t>Compute the real exchange rate:</a:t>
            </a:r>
          </a:p>
        </p:txBody>
      </p:sp>
      <p:grpSp>
        <p:nvGrpSpPr>
          <p:cNvPr id="2" name="Group 39"/>
          <p:cNvGrpSpPr>
            <a:grpSpLocks/>
          </p:cNvGrpSpPr>
          <p:nvPr/>
        </p:nvGrpSpPr>
        <p:grpSpPr bwMode="auto">
          <a:xfrm>
            <a:off x="722313" y="4441825"/>
            <a:ext cx="6437312" cy="990600"/>
            <a:chOff x="455" y="2704"/>
            <a:chExt cx="4055" cy="624"/>
          </a:xfrm>
        </p:grpSpPr>
        <p:grpSp>
          <p:nvGrpSpPr>
            <p:cNvPr id="47110" name="Group 32"/>
            <p:cNvGrpSpPr>
              <a:grpSpLocks/>
            </p:cNvGrpSpPr>
            <p:nvPr/>
          </p:nvGrpSpPr>
          <p:grpSpPr bwMode="auto">
            <a:xfrm>
              <a:off x="1398" y="2705"/>
              <a:ext cx="3112" cy="622"/>
              <a:chOff x="1300" y="3386"/>
              <a:chExt cx="3112" cy="622"/>
            </a:xfrm>
          </p:grpSpPr>
          <p:sp>
            <p:nvSpPr>
              <p:cNvPr id="47116" name="Rectangle 26"/>
              <p:cNvSpPr>
                <a:spLocks noChangeArrowheads="1"/>
              </p:cNvSpPr>
              <p:nvPr/>
            </p:nvSpPr>
            <p:spPr bwMode="auto">
              <a:xfrm>
                <a:off x="1371" y="3386"/>
                <a:ext cx="2930" cy="317"/>
              </a:xfrm>
              <a:prstGeom prst="rect">
                <a:avLst/>
              </a:prstGeom>
              <a:noFill/>
              <a:ln w="9525">
                <a:noFill/>
                <a:miter lim="800000"/>
                <a:headEnd/>
                <a:tailEnd/>
              </a:ln>
            </p:spPr>
            <p:txBody>
              <a:bodyPr>
                <a:prstTxWarp prst="textNoShape">
                  <a:avLst/>
                </a:prstTxWarp>
                <a:spAutoFit/>
              </a:bodyPr>
              <a:lstStyle/>
              <a:p>
                <a:pPr algn="ctr"/>
                <a:r>
                  <a:rPr lang="en-US" sz="2700">
                    <a:ea typeface="Arial" charset="0"/>
                    <a:cs typeface="Arial" charset="0"/>
                  </a:rPr>
                  <a:t>300 yen per U.S. Big Mac</a:t>
                </a:r>
              </a:p>
            </p:txBody>
          </p:sp>
          <p:sp>
            <p:nvSpPr>
              <p:cNvPr id="47117" name="Rectangle 27"/>
              <p:cNvSpPr>
                <a:spLocks noChangeArrowheads="1"/>
              </p:cNvSpPr>
              <p:nvPr/>
            </p:nvSpPr>
            <p:spPr bwMode="auto">
              <a:xfrm>
                <a:off x="1300" y="3691"/>
                <a:ext cx="3094" cy="317"/>
              </a:xfrm>
              <a:prstGeom prst="rect">
                <a:avLst/>
              </a:prstGeom>
              <a:noFill/>
              <a:ln w="9525">
                <a:noFill/>
                <a:miter lim="800000"/>
                <a:headEnd/>
                <a:tailEnd/>
              </a:ln>
            </p:spPr>
            <p:txBody>
              <a:bodyPr wrap="none">
                <a:prstTxWarp prst="textNoShape">
                  <a:avLst/>
                </a:prstTxWarp>
                <a:spAutoFit/>
              </a:bodyPr>
              <a:lstStyle/>
              <a:p>
                <a:pPr algn="ctr"/>
                <a:r>
                  <a:rPr lang="en-US" sz="2700">
                    <a:ea typeface="Arial" charset="0"/>
                    <a:cs typeface="Arial" charset="0"/>
                  </a:rPr>
                  <a:t>400 yen per Japanese Big Mac</a:t>
                </a:r>
              </a:p>
            </p:txBody>
          </p:sp>
          <p:sp>
            <p:nvSpPr>
              <p:cNvPr id="47118" name="Line 28"/>
              <p:cNvSpPr>
                <a:spLocks noChangeShapeType="1"/>
              </p:cNvSpPr>
              <p:nvPr/>
            </p:nvSpPr>
            <p:spPr bwMode="auto">
              <a:xfrm>
                <a:off x="1300" y="3701"/>
                <a:ext cx="3112"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47111" name="Rectangle 29"/>
            <p:cNvSpPr>
              <a:spLocks noChangeArrowheads="1"/>
            </p:cNvSpPr>
            <p:nvPr/>
          </p:nvSpPr>
          <p:spPr bwMode="auto">
            <a:xfrm>
              <a:off x="1094" y="2860"/>
              <a:ext cx="242" cy="317"/>
            </a:xfrm>
            <a:prstGeom prst="rect">
              <a:avLst/>
            </a:prstGeom>
            <a:noFill/>
            <a:ln w="9525">
              <a:noFill/>
              <a:miter lim="800000"/>
              <a:headEnd/>
              <a:tailEnd/>
            </a:ln>
          </p:spPr>
          <p:txBody>
            <a:bodyPr wrap="none">
              <a:prstTxWarp prst="textNoShape">
                <a:avLst/>
              </a:prstTxWarp>
              <a:spAutoFit/>
            </a:bodyPr>
            <a:lstStyle/>
            <a:p>
              <a:r>
                <a:rPr lang="en-US" sz="2700">
                  <a:ea typeface="Arial" charset="0"/>
                  <a:cs typeface="Arial" charset="0"/>
                </a:rPr>
                <a:t>=</a:t>
              </a:r>
            </a:p>
          </p:txBody>
        </p:sp>
        <p:grpSp>
          <p:nvGrpSpPr>
            <p:cNvPr id="47112" name="Group 33"/>
            <p:cNvGrpSpPr>
              <a:grpSpLocks/>
            </p:cNvGrpSpPr>
            <p:nvPr/>
          </p:nvGrpSpPr>
          <p:grpSpPr bwMode="auto">
            <a:xfrm>
              <a:off x="455" y="2704"/>
              <a:ext cx="626" cy="624"/>
              <a:chOff x="4073" y="3298"/>
              <a:chExt cx="430" cy="624"/>
            </a:xfrm>
          </p:grpSpPr>
          <p:sp>
            <p:nvSpPr>
              <p:cNvPr id="47113" name="Rectangle 34"/>
              <p:cNvSpPr>
                <a:spLocks noChangeArrowheads="1"/>
              </p:cNvSpPr>
              <p:nvPr/>
            </p:nvSpPr>
            <p:spPr bwMode="auto">
              <a:xfrm>
                <a:off x="4073" y="3298"/>
                <a:ext cx="430" cy="327"/>
              </a:xfrm>
              <a:prstGeom prst="rect">
                <a:avLst/>
              </a:prstGeom>
              <a:noFill/>
              <a:ln w="9525">
                <a:noFill/>
                <a:miter lim="800000"/>
                <a:headEnd/>
                <a:tailEnd/>
              </a:ln>
            </p:spPr>
            <p:txBody>
              <a:bodyPr>
                <a:prstTxWarp prst="textNoShape">
                  <a:avLst/>
                </a:prstTxWarp>
                <a:spAutoFit/>
              </a:bodyPr>
              <a:lstStyle/>
              <a:p>
                <a:pPr algn="ctr"/>
                <a:r>
                  <a:rPr lang="en-US" sz="2800" b="1" i="1">
                    <a:ea typeface="Arial" charset="0"/>
                    <a:cs typeface="Arial" charset="0"/>
                  </a:rPr>
                  <a:t>e</a:t>
                </a:r>
                <a:r>
                  <a:rPr lang="en-US" sz="2800">
                    <a:ea typeface="Arial" charset="0"/>
                    <a:cs typeface="Arial" charset="0"/>
                  </a:rPr>
                  <a:t> x </a:t>
                </a:r>
                <a:r>
                  <a:rPr lang="en-US" sz="2800" b="1" i="1">
                    <a:ea typeface="Arial" charset="0"/>
                    <a:cs typeface="Arial" charset="0"/>
                  </a:rPr>
                  <a:t>P</a:t>
                </a:r>
              </a:p>
            </p:txBody>
          </p:sp>
          <p:sp>
            <p:nvSpPr>
              <p:cNvPr id="47114" name="Rectangle 35"/>
              <p:cNvSpPr>
                <a:spLocks noChangeArrowheads="1"/>
              </p:cNvSpPr>
              <p:nvPr/>
            </p:nvSpPr>
            <p:spPr bwMode="auto">
              <a:xfrm>
                <a:off x="4174" y="3595"/>
                <a:ext cx="242" cy="327"/>
              </a:xfrm>
              <a:prstGeom prst="rect">
                <a:avLst/>
              </a:prstGeom>
              <a:noFill/>
              <a:ln w="9525">
                <a:noFill/>
                <a:miter lim="800000"/>
                <a:headEnd/>
                <a:tailEnd/>
              </a:ln>
            </p:spPr>
            <p:txBody>
              <a:bodyPr wrap="none">
                <a:prstTxWarp prst="textNoShape">
                  <a:avLst/>
                </a:prstTxWarp>
                <a:spAutoFit/>
              </a:bodyPr>
              <a:lstStyle/>
              <a:p>
                <a:pPr algn="ctr"/>
                <a:r>
                  <a:rPr lang="en-US" sz="2800" b="1" i="1">
                    <a:ea typeface="Arial" charset="0"/>
                    <a:cs typeface="Arial" charset="0"/>
                  </a:rPr>
                  <a:t>P*</a:t>
                </a:r>
              </a:p>
            </p:txBody>
          </p:sp>
          <p:sp>
            <p:nvSpPr>
              <p:cNvPr id="47115" name="Line 36"/>
              <p:cNvSpPr>
                <a:spLocks noChangeShapeType="1"/>
              </p:cNvSpPr>
              <p:nvPr/>
            </p:nvSpPr>
            <p:spPr bwMode="auto">
              <a:xfrm>
                <a:off x="4102" y="3613"/>
                <a:ext cx="380" cy="0"/>
              </a:xfrm>
              <a:prstGeom prst="line">
                <a:avLst/>
              </a:prstGeom>
              <a:noFill/>
              <a:ln w="9525">
                <a:solidFill>
                  <a:schemeClr val="tx1"/>
                </a:solidFill>
                <a:round/>
                <a:headEnd/>
                <a:tailEnd/>
              </a:ln>
            </p:spPr>
            <p:txBody>
              <a:bodyPr>
                <a:prstTxWarp prst="textNoShape">
                  <a:avLst/>
                </a:prstTxWarp>
              </a:bodyPr>
              <a:lstStyle/>
              <a:p>
                <a:endParaRPr lang="en-US"/>
              </a:p>
            </p:txBody>
          </p:sp>
        </p:grpSp>
      </p:grpSp>
      <p:sp>
        <p:nvSpPr>
          <p:cNvPr id="174118" name="Rectangle 38"/>
          <p:cNvSpPr>
            <a:spLocks noChangeArrowheads="1"/>
          </p:cNvSpPr>
          <p:nvPr/>
        </p:nvSpPr>
        <p:spPr bwMode="auto">
          <a:xfrm>
            <a:off x="1754188" y="5592763"/>
            <a:ext cx="7161212" cy="503237"/>
          </a:xfrm>
          <a:prstGeom prst="rect">
            <a:avLst/>
          </a:prstGeom>
          <a:noFill/>
          <a:ln w="9525">
            <a:noFill/>
            <a:miter lim="800000"/>
            <a:headEnd/>
            <a:tailEnd/>
          </a:ln>
        </p:spPr>
        <p:txBody>
          <a:bodyPr>
            <a:prstTxWarp prst="textNoShape">
              <a:avLst/>
            </a:prstTxWarp>
            <a:spAutoFit/>
          </a:bodyPr>
          <a:lstStyle/>
          <a:p>
            <a:r>
              <a:rPr lang="en-US" sz="2700">
                <a:ea typeface="Arial" charset="0"/>
                <a:cs typeface="Arial" charset="0"/>
              </a:rPr>
              <a:t>=  </a:t>
            </a:r>
            <a:r>
              <a:rPr lang="en-US" sz="2700">
                <a:solidFill>
                  <a:srgbClr val="FF0000"/>
                </a:solidFill>
                <a:ea typeface="Arial" charset="0"/>
                <a:cs typeface="Arial" charset="0"/>
              </a:rPr>
              <a:t>0.75</a:t>
            </a:r>
            <a:r>
              <a:rPr lang="en-US" sz="2700">
                <a:ea typeface="Arial" charset="0"/>
                <a:cs typeface="Arial" charset="0"/>
              </a:rPr>
              <a:t> Japanese Big Macs per U.S. Big Mac</a:t>
            </a:r>
          </a:p>
        </p:txBody>
      </p:sp>
      <p:sp>
        <p:nvSpPr>
          <p:cNvPr id="4710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3">
                                            <p:txEl>
                                              <p:pRg st="3" end="3"/>
                                            </p:txEl>
                                          </p:spTgt>
                                        </p:tgtEl>
                                        <p:attrNameLst>
                                          <p:attrName>style.visibility</p:attrName>
                                        </p:attrNameLst>
                                      </p:cBhvr>
                                      <p:to>
                                        <p:strVal val="visible"/>
                                      </p:to>
                                    </p:set>
                                    <p:animEffect transition="in" filter="wipe(left)">
                                      <p:cBhvr>
                                        <p:cTn id="22" dur="500"/>
                                        <p:tgtEl>
                                          <p:spTgt spid="327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3">
                                            <p:txEl>
                                              <p:pRg st="4" end="4"/>
                                            </p:txEl>
                                          </p:spTgt>
                                        </p:tgtEl>
                                        <p:attrNameLst>
                                          <p:attrName>style.visibility</p:attrName>
                                        </p:attrNameLst>
                                      </p:cBhvr>
                                      <p:to>
                                        <p:strVal val="visible"/>
                                      </p:to>
                                    </p:set>
                                    <p:animEffect transition="in" filter="wipe(left)">
                                      <p:cBhvr>
                                        <p:cTn id="27" dur="500"/>
                                        <p:tgtEl>
                                          <p:spTgt spid="327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3">
                                            <p:txEl>
                                              <p:pRg st="5" end="5"/>
                                            </p:txEl>
                                          </p:spTgt>
                                        </p:tgtEl>
                                        <p:attrNameLst>
                                          <p:attrName>style.visibility</p:attrName>
                                        </p:attrNameLst>
                                      </p:cBhvr>
                                      <p:to>
                                        <p:strVal val="visible"/>
                                      </p:to>
                                    </p:set>
                                    <p:animEffect transition="in" filter="wipe(left)">
                                      <p:cBhvr>
                                        <p:cTn id="32" dur="500"/>
                                        <p:tgtEl>
                                          <p:spTgt spid="3277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left)">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4118"/>
                                        </p:tgtEl>
                                        <p:attrNameLst>
                                          <p:attrName>style.visibility</p:attrName>
                                        </p:attrNameLst>
                                      </p:cBhvr>
                                      <p:to>
                                        <p:strVal val="visible"/>
                                      </p:to>
                                    </p:set>
                                    <p:animEffect transition="in" filter="wipe(left)">
                                      <p:cBhvr>
                                        <p:cTn id="42" dur="500"/>
                                        <p:tgtEl>
                                          <p:spTgt spid="174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P spid="1741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smtClean="0"/>
              <a:t>Interpreting the Real Exchange Rate</a:t>
            </a:r>
          </a:p>
        </p:txBody>
      </p:sp>
      <p:sp>
        <p:nvSpPr>
          <p:cNvPr id="33797" name="Rectangle 3"/>
          <p:cNvSpPr>
            <a:spLocks noGrp="1" noChangeArrowheads="1"/>
          </p:cNvSpPr>
          <p:nvPr>
            <p:ph idx="1"/>
          </p:nvPr>
        </p:nvSpPr>
        <p:spPr>
          <a:xfrm>
            <a:off x="457200" y="1219200"/>
            <a:ext cx="8229600" cy="4979988"/>
          </a:xfrm>
        </p:spPr>
        <p:txBody>
          <a:bodyPr/>
          <a:lstStyle/>
          <a:p>
            <a:pPr eaLnBrk="1" hangingPunct="1">
              <a:spcBef>
                <a:spcPts val="1800"/>
              </a:spcBef>
              <a:buFont typeface="Wingdings" charset="2"/>
              <a:buNone/>
            </a:pPr>
            <a:r>
              <a:rPr lang="en-US" smtClean="0">
                <a:latin typeface="Arial" charset="0"/>
                <a:cs typeface="ＭＳ Ｐゴシック" charset="-128"/>
              </a:rPr>
              <a:t>“The real exchange rate = </a:t>
            </a:r>
            <a:br>
              <a:rPr lang="en-US" smtClean="0">
                <a:latin typeface="Arial" charset="0"/>
                <a:cs typeface="ＭＳ Ｐゴシック" charset="-128"/>
              </a:rPr>
            </a:br>
            <a:r>
              <a:rPr lang="en-US" smtClean="0">
                <a:latin typeface="Arial" charset="0"/>
                <a:cs typeface="ＭＳ Ｐゴシック" charset="-128"/>
              </a:rPr>
              <a:t>0.75 Japanese Big Macs per U.S. Big Mac”</a:t>
            </a:r>
          </a:p>
          <a:p>
            <a:pPr eaLnBrk="1" hangingPunct="1">
              <a:spcBef>
                <a:spcPts val="1800"/>
              </a:spcBef>
              <a:buFont typeface="Wingdings" charset="2"/>
              <a:buNone/>
            </a:pPr>
            <a:r>
              <a:rPr lang="en-US" smtClean="0">
                <a:latin typeface="Arial" charset="0"/>
                <a:cs typeface="ＭＳ Ｐゴシック" charset="-128"/>
              </a:rPr>
              <a:t>Correct interpretation:  </a:t>
            </a:r>
            <a:br>
              <a:rPr lang="en-US" smtClean="0">
                <a:latin typeface="Arial" charset="0"/>
                <a:cs typeface="ＭＳ Ｐゴシック" charset="-128"/>
              </a:rPr>
            </a:br>
            <a:r>
              <a:rPr lang="en-US" smtClean="0">
                <a:latin typeface="Arial" charset="0"/>
                <a:cs typeface="ＭＳ Ｐゴシック" charset="-128"/>
              </a:rPr>
              <a:t>To buy a Big Mac in the U.S., </a:t>
            </a:r>
            <a:br>
              <a:rPr lang="en-US" smtClean="0">
                <a:latin typeface="Arial" charset="0"/>
                <a:cs typeface="ＭＳ Ｐゴシック" charset="-128"/>
              </a:rPr>
            </a:br>
            <a:r>
              <a:rPr lang="en-US" smtClean="0">
                <a:latin typeface="Arial" charset="0"/>
                <a:cs typeface="ＭＳ Ｐゴシック" charset="-128"/>
              </a:rPr>
              <a:t>a Japanese citizen must sacrifice </a:t>
            </a:r>
            <a:br>
              <a:rPr lang="en-US" smtClean="0">
                <a:latin typeface="Arial" charset="0"/>
                <a:cs typeface="ＭＳ Ｐゴシック" charset="-128"/>
              </a:rPr>
            </a:br>
            <a:r>
              <a:rPr lang="en-US" smtClean="0">
                <a:latin typeface="Arial" charset="0"/>
                <a:cs typeface="ＭＳ Ｐゴシック" charset="-128"/>
              </a:rPr>
              <a:t>an amount that could purchase </a:t>
            </a:r>
            <a:br>
              <a:rPr lang="en-US" smtClean="0">
                <a:latin typeface="Arial" charset="0"/>
                <a:cs typeface="ＭＳ Ｐゴシック" charset="-128"/>
              </a:rPr>
            </a:br>
            <a:r>
              <a:rPr lang="en-US" smtClean="0">
                <a:latin typeface="Arial" charset="0"/>
                <a:cs typeface="ＭＳ Ｐゴシック" charset="-128"/>
              </a:rPr>
              <a:t>0.75 Big Macs in Japan.  </a:t>
            </a:r>
          </a:p>
        </p:txBody>
      </p:sp>
      <p:sp>
        <p:nvSpPr>
          <p:cNvPr id="491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wipe(left)">
                                      <p:cBhvr>
                                        <p:cTn id="7" dur="500"/>
                                        <p:tgtEl>
                                          <p:spTgt spid="337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wipe(left)">
                                      <p:cBhvr>
                                        <p:cTn id="12" dur="500"/>
                                        <p:tgtEl>
                                          <p:spTgt spid="337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5120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Compute a real exchange rate</a:t>
            </a:r>
          </a:p>
        </p:txBody>
      </p:sp>
      <p:sp>
        <p:nvSpPr>
          <p:cNvPr id="51204" name="Content Placeholder 2"/>
          <p:cNvSpPr>
            <a:spLocks noGrp="1"/>
          </p:cNvSpPr>
          <p:nvPr>
            <p:ph idx="1"/>
          </p:nvPr>
        </p:nvSpPr>
        <p:spPr>
          <a:xfrm>
            <a:off x="457200" y="1371600"/>
            <a:ext cx="8229600" cy="5105400"/>
          </a:xfrm>
        </p:spPr>
        <p:txBody>
          <a:bodyPr/>
          <a:lstStyle/>
          <a:p>
            <a:pPr marL="404813" indent="-404813" eaLnBrk="1" hangingPunct="1">
              <a:spcBef>
                <a:spcPct val="20000"/>
              </a:spcBef>
              <a:buClr>
                <a:srgbClr val="669900"/>
              </a:buClr>
              <a:buFont typeface="Wingdings" charset="2"/>
              <a:buNone/>
            </a:pPr>
            <a:r>
              <a:rPr lang="en-US" b="1" i="1" dirty="0" smtClean="0">
                <a:latin typeface="Arial" charset="0"/>
                <a:cs typeface="ＭＳ Ｐゴシック" charset="-128"/>
              </a:rPr>
              <a:t>e</a:t>
            </a:r>
            <a:r>
              <a:rPr lang="en-US" dirty="0" smtClean="0">
                <a:latin typeface="Arial" charset="0"/>
                <a:cs typeface="ＭＳ Ｐゴシック" charset="-128"/>
              </a:rPr>
              <a:t> = 10 AED in UAE per 1BHD in Bahrain</a:t>
            </a:r>
          </a:p>
          <a:p>
            <a:pPr marL="404813" indent="-404813" eaLnBrk="1" hangingPunct="1">
              <a:spcBef>
                <a:spcPct val="20000"/>
              </a:spcBef>
              <a:buClr>
                <a:srgbClr val="669900"/>
              </a:buClr>
              <a:buFont typeface="Wingdings" charset="2"/>
              <a:buNone/>
            </a:pPr>
            <a:r>
              <a:rPr lang="en-US" dirty="0" smtClean="0">
                <a:latin typeface="Arial" charset="0"/>
                <a:cs typeface="ＭＳ Ｐゴシック" charset="-128"/>
              </a:rPr>
              <a:t>price of a tall Starbucks Coffee</a:t>
            </a:r>
            <a:br>
              <a:rPr lang="en-US" dirty="0" smtClean="0">
                <a:latin typeface="Arial" charset="0"/>
                <a:cs typeface="ＭＳ Ｐゴシック" charset="-128"/>
              </a:rPr>
            </a:br>
            <a:r>
              <a:rPr lang="en-US" b="1" i="1" dirty="0" smtClean="0">
                <a:latin typeface="Arial" charset="0"/>
                <a:cs typeface="ＭＳ Ｐゴシック" charset="-128"/>
              </a:rPr>
              <a:t>P</a:t>
            </a:r>
            <a:r>
              <a:rPr lang="en-US" dirty="0" smtClean="0">
                <a:latin typeface="Arial" charset="0"/>
                <a:cs typeface="ＭＳ Ｐゴシック" charset="-128"/>
              </a:rPr>
              <a:t> = 2BHD in Bahrain,  </a:t>
            </a:r>
            <a:r>
              <a:rPr lang="en-US" b="1" i="1" dirty="0" smtClean="0">
                <a:latin typeface="Arial" charset="0"/>
                <a:cs typeface="ＭＳ Ｐゴシック" charset="-128"/>
              </a:rPr>
              <a:t>P*</a:t>
            </a:r>
            <a:r>
              <a:rPr lang="en-US" dirty="0" smtClean="0">
                <a:latin typeface="Arial" charset="0"/>
                <a:cs typeface="ＭＳ Ｐゴシック" charset="-128"/>
              </a:rPr>
              <a:t> = 16 AED in UAE</a:t>
            </a:r>
          </a:p>
          <a:p>
            <a:pPr marL="404813" indent="-404813" eaLnBrk="1" hangingPunct="1">
              <a:spcBef>
                <a:spcPct val="50000"/>
              </a:spcBef>
              <a:buClr>
                <a:srgbClr val="669900"/>
              </a:buClr>
              <a:buFont typeface="Wingdings" charset="2"/>
              <a:buNone/>
            </a:pPr>
            <a:r>
              <a:rPr lang="en-US" sz="2600" b="1" dirty="0" smtClean="0">
                <a:solidFill>
                  <a:srgbClr val="CC0000"/>
                </a:solidFill>
                <a:latin typeface="Arial" charset="0"/>
                <a:cs typeface="ＭＳ Ｐゴシック" charset="-128"/>
              </a:rPr>
              <a:t>A.</a:t>
            </a:r>
            <a:r>
              <a:rPr lang="en-US" sz="2600" dirty="0" smtClean="0">
                <a:solidFill>
                  <a:srgbClr val="339966"/>
                </a:solidFill>
                <a:latin typeface="Arial" charset="0"/>
                <a:cs typeface="ＭＳ Ｐゴシック" charset="-128"/>
              </a:rPr>
              <a:t>	</a:t>
            </a:r>
            <a:r>
              <a:rPr lang="en-US" dirty="0" smtClean="0">
                <a:latin typeface="Arial" charset="0"/>
                <a:cs typeface="ＭＳ Ｐゴシック" charset="-128"/>
              </a:rPr>
              <a:t>What is the price of a Bahrain Coffee measured in UAE?  </a:t>
            </a:r>
          </a:p>
          <a:p>
            <a:pPr marL="404813" indent="-404813" eaLnBrk="1" hangingPunct="1">
              <a:spcBef>
                <a:spcPct val="40000"/>
              </a:spcBef>
              <a:buClr>
                <a:srgbClr val="669900"/>
              </a:buClr>
              <a:buFont typeface="Wingdings" charset="2"/>
              <a:buNone/>
            </a:pPr>
            <a:r>
              <a:rPr lang="en-US" sz="2600" b="1" dirty="0" smtClean="0">
                <a:solidFill>
                  <a:srgbClr val="CC0000"/>
                </a:solidFill>
                <a:latin typeface="Arial" charset="0"/>
                <a:cs typeface="ＭＳ Ｐゴシック" charset="-128"/>
              </a:rPr>
              <a:t>B.</a:t>
            </a:r>
            <a:r>
              <a:rPr lang="en-US" sz="2600" dirty="0" smtClean="0">
                <a:solidFill>
                  <a:srgbClr val="339966"/>
                </a:solidFill>
                <a:latin typeface="Arial" charset="0"/>
                <a:cs typeface="ＭＳ Ｐゴシック" charset="-128"/>
              </a:rPr>
              <a:t>	</a:t>
            </a:r>
            <a:r>
              <a:rPr lang="en-US" dirty="0" smtClean="0">
                <a:latin typeface="Arial" charset="0"/>
                <a:cs typeface="ＭＳ Ｐゴシック" charset="-128"/>
              </a:rPr>
              <a:t>Calculate the real exchange rate, </a:t>
            </a:r>
            <a:br>
              <a:rPr lang="en-US" dirty="0" smtClean="0">
                <a:latin typeface="Arial" charset="0"/>
                <a:cs typeface="ＭＳ Ｐゴシック" charset="-128"/>
              </a:rPr>
            </a:br>
            <a:r>
              <a:rPr lang="en-US" dirty="0" smtClean="0">
                <a:latin typeface="Arial" charset="0"/>
                <a:cs typeface="ＭＳ Ｐゴシック" charset="-128"/>
              </a:rPr>
              <a:t>measured as UAE coffees per Bahrain coffee.</a:t>
            </a:r>
          </a:p>
          <a:p>
            <a:pPr marL="404813" indent="-404813" eaLnBrk="1" hangingPunct="1">
              <a:buSzPct val="115000"/>
              <a:buFont typeface="Wingdings" charset="2"/>
              <a:buNone/>
            </a:pPr>
            <a:endParaRPr lang="en-US" dirty="0" smtClean="0">
              <a:latin typeface="Arial" charset="0"/>
              <a:cs typeface="ＭＳ Ｐゴシック" charset="-128"/>
            </a:endParaRPr>
          </a:p>
        </p:txBody>
      </p:sp>
      <p:sp>
        <p:nvSpPr>
          <p:cNvPr id="6" name="TextBox 6"/>
          <p:cNvSpPr txBox="1"/>
          <p:nvPr/>
        </p:nvSpPr>
        <p:spPr>
          <a:xfrm>
            <a:off x="107504"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5325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53253" name="Rectangle 26"/>
          <p:cNvSpPr>
            <a:spLocks noChangeArrowheads="1"/>
          </p:cNvSpPr>
          <p:nvPr/>
        </p:nvSpPr>
        <p:spPr bwMode="auto">
          <a:xfrm>
            <a:off x="606425" y="1360488"/>
            <a:ext cx="8229600" cy="2646362"/>
          </a:xfrm>
          <a:prstGeom prst="rect">
            <a:avLst/>
          </a:prstGeom>
          <a:noFill/>
          <a:ln w="9525">
            <a:noFill/>
            <a:miter lim="800000"/>
            <a:headEnd/>
            <a:tailEnd/>
          </a:ln>
        </p:spPr>
        <p:txBody>
          <a:bodyPr>
            <a:prstTxWarp prst="textNoShape">
              <a:avLst/>
            </a:prstTxWarp>
          </a:bodyPr>
          <a:lstStyle/>
          <a:p>
            <a:pPr marL="511175" indent="-511175">
              <a:lnSpc>
                <a:spcPct val="105000"/>
              </a:lnSpc>
              <a:spcBef>
                <a:spcPct val="20000"/>
              </a:spcBef>
              <a:buClr>
                <a:srgbClr val="669900"/>
              </a:buClr>
              <a:buSzPct val="120000"/>
              <a:buFont typeface="Wingdings" charset="2"/>
              <a:buNone/>
            </a:pPr>
            <a:r>
              <a:rPr lang="en-US" sz="2700" b="1" i="1"/>
              <a:t>e</a:t>
            </a:r>
            <a:r>
              <a:rPr lang="en-US" sz="2700"/>
              <a:t> = 10 Aed per BHD</a:t>
            </a:r>
          </a:p>
          <a:p>
            <a:pPr marL="511175" indent="-511175">
              <a:lnSpc>
                <a:spcPct val="105000"/>
              </a:lnSpc>
              <a:spcBef>
                <a:spcPct val="20000"/>
              </a:spcBef>
              <a:buClr>
                <a:srgbClr val="669900"/>
              </a:buClr>
              <a:buSzPct val="120000"/>
              <a:buFont typeface="Wingdings" charset="2"/>
              <a:buNone/>
            </a:pPr>
            <a:r>
              <a:rPr lang="en-US" sz="2700"/>
              <a:t>price of a tall Starbucks Coffee </a:t>
            </a:r>
            <a:br>
              <a:rPr lang="en-US" sz="2700"/>
            </a:br>
            <a:r>
              <a:rPr lang="en-US" sz="2700" b="1" i="1"/>
              <a:t>P</a:t>
            </a:r>
            <a:r>
              <a:rPr lang="en-US" sz="2700"/>
              <a:t> = 2BHD in Bahrain  </a:t>
            </a:r>
            <a:r>
              <a:rPr lang="en-US" sz="2700" b="1" i="1"/>
              <a:t>P*</a:t>
            </a:r>
            <a:r>
              <a:rPr lang="en-US" sz="2700"/>
              <a:t> = 16 AED in UAE</a:t>
            </a:r>
          </a:p>
          <a:p>
            <a:pPr marL="511175" indent="-511175">
              <a:lnSpc>
                <a:spcPct val="105000"/>
              </a:lnSpc>
              <a:spcBef>
                <a:spcPct val="30000"/>
              </a:spcBef>
              <a:buClr>
                <a:srgbClr val="669900"/>
              </a:buClr>
              <a:buSzPct val="120000"/>
              <a:buFont typeface="Wingdings" charset="2"/>
              <a:buNone/>
            </a:pPr>
            <a:r>
              <a:rPr lang="en-US" sz="2600" b="1">
                <a:solidFill>
                  <a:srgbClr val="CC0000"/>
                </a:solidFill>
              </a:rPr>
              <a:t>A.</a:t>
            </a:r>
            <a:r>
              <a:rPr lang="en-US" sz="2600">
                <a:solidFill>
                  <a:srgbClr val="339966"/>
                </a:solidFill>
              </a:rPr>
              <a:t>	</a:t>
            </a:r>
            <a:r>
              <a:rPr lang="en-US" sz="2700"/>
              <a:t>What is the price of a Bahrain coffee in AED?  </a:t>
            </a:r>
          </a:p>
        </p:txBody>
      </p:sp>
      <p:sp>
        <p:nvSpPr>
          <p:cNvPr id="9" name="Rectangle 9"/>
          <p:cNvSpPr>
            <a:spLocks noChangeArrowheads="1"/>
          </p:cNvSpPr>
          <p:nvPr/>
        </p:nvSpPr>
        <p:spPr bwMode="auto">
          <a:xfrm>
            <a:off x="762000" y="3384550"/>
            <a:ext cx="8035925" cy="955675"/>
          </a:xfrm>
          <a:prstGeom prst="rect">
            <a:avLst/>
          </a:prstGeom>
          <a:noFill/>
          <a:ln w="9525">
            <a:noFill/>
            <a:miter lim="800000"/>
            <a:headEnd/>
            <a:tailEnd/>
          </a:ln>
        </p:spPr>
        <p:txBody>
          <a:bodyPr>
            <a:prstTxWarp prst="textNoShape">
              <a:avLst/>
            </a:prstTxWarp>
            <a:spAutoFit/>
          </a:bodyPr>
          <a:lstStyle/>
          <a:p>
            <a:pPr marL="973138" indent="-973138">
              <a:lnSpc>
                <a:spcPct val="105000"/>
              </a:lnSpc>
              <a:spcBef>
                <a:spcPct val="25000"/>
              </a:spcBef>
              <a:buClr>
                <a:srgbClr val="00B85C"/>
              </a:buClr>
              <a:buSzPct val="120000"/>
              <a:buFont typeface="Wingdings" charset="2"/>
              <a:buNone/>
            </a:pPr>
            <a:r>
              <a:rPr lang="en-US" sz="2700" b="1" i="1">
                <a:ea typeface="Arial" charset="0"/>
                <a:cs typeface="Arial" charset="0"/>
              </a:rPr>
              <a:t>e</a:t>
            </a:r>
            <a:r>
              <a:rPr lang="en-US" sz="2700">
                <a:ea typeface="Arial" charset="0"/>
                <a:cs typeface="Arial" charset="0"/>
              </a:rPr>
              <a:t> x </a:t>
            </a:r>
            <a:r>
              <a:rPr lang="en-US" sz="2700" b="1" i="1">
                <a:ea typeface="Arial" charset="0"/>
                <a:cs typeface="Arial" charset="0"/>
              </a:rPr>
              <a:t>P 	</a:t>
            </a:r>
            <a:r>
              <a:rPr lang="en-US" sz="2700">
                <a:ea typeface="Arial" charset="0"/>
                <a:cs typeface="Arial" charset="0"/>
              </a:rPr>
              <a:t>= (10 AED per BHD)  x  (2 BHD per Bahrain coffee) = </a:t>
            </a:r>
            <a:r>
              <a:rPr lang="en-US" sz="2700">
                <a:solidFill>
                  <a:srgbClr val="3333FF"/>
                </a:solidFill>
                <a:ea typeface="Arial" charset="0"/>
                <a:cs typeface="Arial" charset="0"/>
              </a:rPr>
              <a:t>20 AED per Bahrain coffee</a:t>
            </a:r>
          </a:p>
        </p:txBody>
      </p:sp>
      <p:sp>
        <p:nvSpPr>
          <p:cNvPr id="10" name="Rectangle 11"/>
          <p:cNvSpPr>
            <a:spLocks noChangeArrowheads="1"/>
          </p:cNvSpPr>
          <p:nvPr/>
        </p:nvSpPr>
        <p:spPr bwMode="auto">
          <a:xfrm>
            <a:off x="673100" y="4503738"/>
            <a:ext cx="8216900" cy="523875"/>
          </a:xfrm>
          <a:prstGeom prst="rect">
            <a:avLst/>
          </a:prstGeom>
          <a:noFill/>
          <a:ln w="9525">
            <a:noFill/>
            <a:miter lim="800000"/>
            <a:headEnd/>
            <a:tailEnd/>
          </a:ln>
        </p:spPr>
        <p:txBody>
          <a:bodyPr>
            <a:prstTxWarp prst="textNoShape">
              <a:avLst/>
            </a:prstTxWarp>
            <a:spAutoFit/>
          </a:bodyPr>
          <a:lstStyle/>
          <a:p>
            <a:pPr marL="511175" indent="-511175">
              <a:lnSpc>
                <a:spcPct val="105000"/>
              </a:lnSpc>
              <a:spcBef>
                <a:spcPct val="45000"/>
              </a:spcBef>
              <a:buClr>
                <a:srgbClr val="669900"/>
              </a:buClr>
              <a:buSzPct val="120000"/>
              <a:buFont typeface="Wingdings" charset="2"/>
              <a:buNone/>
            </a:pPr>
            <a:r>
              <a:rPr lang="en-US" sz="2600" b="1">
                <a:solidFill>
                  <a:srgbClr val="CC0000"/>
                </a:solidFill>
                <a:ea typeface="Arial" charset="0"/>
                <a:cs typeface="Arial" charset="0"/>
              </a:rPr>
              <a:t>B.</a:t>
            </a:r>
            <a:r>
              <a:rPr lang="en-US" sz="2600">
                <a:solidFill>
                  <a:srgbClr val="339966"/>
                </a:solidFill>
                <a:ea typeface="Arial" charset="0"/>
                <a:cs typeface="Arial" charset="0"/>
              </a:rPr>
              <a:t>	</a:t>
            </a:r>
            <a:r>
              <a:rPr lang="en-US" sz="2700">
                <a:ea typeface="Arial" charset="0"/>
                <a:cs typeface="Arial" charset="0"/>
              </a:rPr>
              <a:t>Calculate the real exchange rate.</a:t>
            </a:r>
          </a:p>
        </p:txBody>
      </p:sp>
      <p:grpSp>
        <p:nvGrpSpPr>
          <p:cNvPr id="11" name="Group 23"/>
          <p:cNvGrpSpPr>
            <a:grpSpLocks/>
          </p:cNvGrpSpPr>
          <p:nvPr/>
        </p:nvGrpSpPr>
        <p:grpSpPr bwMode="auto">
          <a:xfrm>
            <a:off x="1182688" y="4987925"/>
            <a:ext cx="6742112" cy="989013"/>
            <a:chOff x="705" y="3206"/>
            <a:chExt cx="3606" cy="623"/>
          </a:xfrm>
        </p:grpSpPr>
        <p:grpSp>
          <p:nvGrpSpPr>
            <p:cNvPr id="53258" name="Group 13"/>
            <p:cNvGrpSpPr>
              <a:grpSpLocks/>
            </p:cNvGrpSpPr>
            <p:nvPr/>
          </p:nvGrpSpPr>
          <p:grpSpPr bwMode="auto">
            <a:xfrm>
              <a:off x="1648" y="3207"/>
              <a:ext cx="2663" cy="622"/>
              <a:chOff x="1300" y="3386"/>
              <a:chExt cx="3112" cy="622"/>
            </a:xfrm>
          </p:grpSpPr>
          <p:sp>
            <p:nvSpPr>
              <p:cNvPr id="53264" name="Rectangle 14"/>
              <p:cNvSpPr>
                <a:spLocks noChangeArrowheads="1"/>
              </p:cNvSpPr>
              <p:nvPr/>
            </p:nvSpPr>
            <p:spPr bwMode="auto">
              <a:xfrm>
                <a:off x="1371" y="3386"/>
                <a:ext cx="2930" cy="317"/>
              </a:xfrm>
              <a:prstGeom prst="rect">
                <a:avLst/>
              </a:prstGeom>
              <a:noFill/>
              <a:ln w="9525">
                <a:noFill/>
                <a:miter lim="800000"/>
                <a:headEnd/>
                <a:tailEnd/>
              </a:ln>
            </p:spPr>
            <p:txBody>
              <a:bodyPr>
                <a:prstTxWarp prst="textNoShape">
                  <a:avLst/>
                </a:prstTxWarp>
                <a:spAutoFit/>
              </a:bodyPr>
              <a:lstStyle/>
              <a:p>
                <a:pPr algn="ctr"/>
                <a:r>
                  <a:rPr lang="en-US" sz="2700">
                    <a:ea typeface="Arial" charset="0"/>
                    <a:cs typeface="Arial" charset="0"/>
                  </a:rPr>
                  <a:t>20 AED per Bahrain coffee</a:t>
                </a:r>
              </a:p>
            </p:txBody>
          </p:sp>
          <p:sp>
            <p:nvSpPr>
              <p:cNvPr id="53265" name="Rectangle 15"/>
              <p:cNvSpPr>
                <a:spLocks noChangeArrowheads="1"/>
              </p:cNvSpPr>
              <p:nvPr/>
            </p:nvSpPr>
            <p:spPr bwMode="auto">
              <a:xfrm>
                <a:off x="1668" y="3691"/>
                <a:ext cx="2367" cy="317"/>
              </a:xfrm>
              <a:prstGeom prst="rect">
                <a:avLst/>
              </a:prstGeom>
              <a:noFill/>
              <a:ln w="9525">
                <a:noFill/>
                <a:miter lim="800000"/>
                <a:headEnd/>
                <a:tailEnd/>
              </a:ln>
            </p:spPr>
            <p:txBody>
              <a:bodyPr wrap="none">
                <a:prstTxWarp prst="textNoShape">
                  <a:avLst/>
                </a:prstTxWarp>
                <a:spAutoFit/>
              </a:bodyPr>
              <a:lstStyle/>
              <a:p>
                <a:pPr algn="ctr"/>
                <a:r>
                  <a:rPr lang="en-US" sz="2700">
                    <a:ea typeface="Arial" charset="0"/>
                    <a:cs typeface="Arial" charset="0"/>
                  </a:rPr>
                  <a:t>16 AED per UAE coffee</a:t>
                </a:r>
              </a:p>
            </p:txBody>
          </p:sp>
          <p:sp>
            <p:nvSpPr>
              <p:cNvPr id="53266" name="Line 16"/>
              <p:cNvSpPr>
                <a:spLocks noChangeShapeType="1"/>
              </p:cNvSpPr>
              <p:nvPr/>
            </p:nvSpPr>
            <p:spPr bwMode="auto">
              <a:xfrm>
                <a:off x="1300" y="3701"/>
                <a:ext cx="3112"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3259" name="Rectangle 17"/>
            <p:cNvSpPr>
              <a:spLocks noChangeArrowheads="1"/>
            </p:cNvSpPr>
            <p:nvPr/>
          </p:nvSpPr>
          <p:spPr bwMode="auto">
            <a:xfrm>
              <a:off x="1344" y="3362"/>
              <a:ext cx="206" cy="317"/>
            </a:xfrm>
            <a:prstGeom prst="rect">
              <a:avLst/>
            </a:prstGeom>
            <a:noFill/>
            <a:ln w="9525">
              <a:noFill/>
              <a:miter lim="800000"/>
              <a:headEnd/>
              <a:tailEnd/>
            </a:ln>
          </p:spPr>
          <p:txBody>
            <a:bodyPr wrap="none">
              <a:prstTxWarp prst="textNoShape">
                <a:avLst/>
              </a:prstTxWarp>
              <a:spAutoFit/>
            </a:bodyPr>
            <a:lstStyle/>
            <a:p>
              <a:r>
                <a:rPr lang="en-US" sz="2700">
                  <a:ea typeface="Arial" charset="0"/>
                  <a:cs typeface="Arial" charset="0"/>
                </a:rPr>
                <a:t>=</a:t>
              </a:r>
            </a:p>
          </p:txBody>
        </p:sp>
        <p:grpSp>
          <p:nvGrpSpPr>
            <p:cNvPr id="53260" name="Group 18"/>
            <p:cNvGrpSpPr>
              <a:grpSpLocks/>
            </p:cNvGrpSpPr>
            <p:nvPr/>
          </p:nvGrpSpPr>
          <p:grpSpPr bwMode="auto">
            <a:xfrm>
              <a:off x="705" y="3206"/>
              <a:ext cx="626" cy="622"/>
              <a:chOff x="4073" y="3298"/>
              <a:chExt cx="430" cy="622"/>
            </a:xfrm>
          </p:grpSpPr>
          <p:sp>
            <p:nvSpPr>
              <p:cNvPr id="53261" name="Rectangle 19"/>
              <p:cNvSpPr>
                <a:spLocks noChangeArrowheads="1"/>
              </p:cNvSpPr>
              <p:nvPr/>
            </p:nvSpPr>
            <p:spPr bwMode="auto">
              <a:xfrm>
                <a:off x="4073" y="3298"/>
                <a:ext cx="430" cy="317"/>
              </a:xfrm>
              <a:prstGeom prst="rect">
                <a:avLst/>
              </a:prstGeom>
              <a:noFill/>
              <a:ln w="9525">
                <a:noFill/>
                <a:miter lim="800000"/>
                <a:headEnd/>
                <a:tailEnd/>
              </a:ln>
            </p:spPr>
            <p:txBody>
              <a:bodyPr>
                <a:prstTxWarp prst="textNoShape">
                  <a:avLst/>
                </a:prstTxWarp>
                <a:spAutoFit/>
              </a:bodyPr>
              <a:lstStyle/>
              <a:p>
                <a:pPr algn="ctr"/>
                <a:r>
                  <a:rPr lang="en-US" sz="2700" b="1" i="1">
                    <a:ea typeface="Arial" charset="0"/>
                    <a:cs typeface="Arial" charset="0"/>
                  </a:rPr>
                  <a:t>e</a:t>
                </a:r>
                <a:r>
                  <a:rPr lang="en-US" sz="2700">
                    <a:ea typeface="Arial" charset="0"/>
                    <a:cs typeface="Arial" charset="0"/>
                  </a:rPr>
                  <a:t> x </a:t>
                </a:r>
                <a:r>
                  <a:rPr lang="en-US" sz="2700" b="1" i="1">
                    <a:ea typeface="Arial" charset="0"/>
                    <a:cs typeface="Arial" charset="0"/>
                  </a:rPr>
                  <a:t>P</a:t>
                </a:r>
              </a:p>
            </p:txBody>
          </p:sp>
          <p:sp>
            <p:nvSpPr>
              <p:cNvPr id="53262" name="Rectangle 20"/>
              <p:cNvSpPr>
                <a:spLocks noChangeArrowheads="1"/>
              </p:cNvSpPr>
              <p:nvPr/>
            </p:nvSpPr>
            <p:spPr bwMode="auto">
              <a:xfrm>
                <a:off x="4195" y="3603"/>
                <a:ext cx="201" cy="317"/>
              </a:xfrm>
              <a:prstGeom prst="rect">
                <a:avLst/>
              </a:prstGeom>
              <a:noFill/>
              <a:ln w="9525">
                <a:noFill/>
                <a:miter lim="800000"/>
                <a:headEnd/>
                <a:tailEnd/>
              </a:ln>
            </p:spPr>
            <p:txBody>
              <a:bodyPr wrap="none">
                <a:prstTxWarp prst="textNoShape">
                  <a:avLst/>
                </a:prstTxWarp>
                <a:spAutoFit/>
              </a:bodyPr>
              <a:lstStyle/>
              <a:p>
                <a:pPr algn="ctr"/>
                <a:r>
                  <a:rPr lang="en-US" sz="2700" b="1" i="1">
                    <a:ea typeface="Arial" charset="0"/>
                    <a:cs typeface="Arial" charset="0"/>
                  </a:rPr>
                  <a:t>P*</a:t>
                </a:r>
              </a:p>
            </p:txBody>
          </p:sp>
          <p:sp>
            <p:nvSpPr>
              <p:cNvPr id="53263" name="Line 21"/>
              <p:cNvSpPr>
                <a:spLocks noChangeShapeType="1"/>
              </p:cNvSpPr>
              <p:nvPr/>
            </p:nvSpPr>
            <p:spPr bwMode="auto">
              <a:xfrm>
                <a:off x="4102" y="3613"/>
                <a:ext cx="380" cy="0"/>
              </a:xfrm>
              <a:prstGeom prst="line">
                <a:avLst/>
              </a:prstGeom>
              <a:noFill/>
              <a:ln w="9525">
                <a:solidFill>
                  <a:schemeClr val="tx1"/>
                </a:solidFill>
                <a:round/>
                <a:headEnd/>
                <a:tailEnd/>
              </a:ln>
            </p:spPr>
            <p:txBody>
              <a:bodyPr>
                <a:prstTxWarp prst="textNoShape">
                  <a:avLst/>
                </a:prstTxWarp>
              </a:bodyPr>
              <a:lstStyle/>
              <a:p>
                <a:endParaRPr lang="en-US"/>
              </a:p>
            </p:txBody>
          </p:sp>
        </p:grpSp>
      </p:grpSp>
      <p:sp>
        <p:nvSpPr>
          <p:cNvPr id="21" name="Rectangle 22"/>
          <p:cNvSpPr>
            <a:spLocks noChangeArrowheads="1"/>
          </p:cNvSpPr>
          <p:nvPr/>
        </p:nvSpPr>
        <p:spPr bwMode="auto">
          <a:xfrm>
            <a:off x="1295400" y="6038850"/>
            <a:ext cx="6781800" cy="503238"/>
          </a:xfrm>
          <a:prstGeom prst="rect">
            <a:avLst/>
          </a:prstGeom>
          <a:noFill/>
          <a:ln w="9525">
            <a:noFill/>
            <a:miter lim="800000"/>
            <a:headEnd/>
            <a:tailEnd/>
          </a:ln>
        </p:spPr>
        <p:txBody>
          <a:bodyPr>
            <a:prstTxWarp prst="textNoShape">
              <a:avLst/>
            </a:prstTxWarp>
            <a:spAutoFit/>
          </a:bodyPr>
          <a:lstStyle/>
          <a:p>
            <a:r>
              <a:rPr lang="en-US" sz="2700">
                <a:ea typeface="Arial" charset="0"/>
                <a:cs typeface="Arial" charset="0"/>
              </a:rPr>
              <a:t>=  </a:t>
            </a:r>
            <a:r>
              <a:rPr lang="en-US" sz="2700">
                <a:solidFill>
                  <a:srgbClr val="3333FF"/>
                </a:solidFill>
                <a:ea typeface="Arial" charset="0"/>
                <a:cs typeface="Arial" charset="0"/>
              </a:rPr>
              <a:t>1.25</a:t>
            </a:r>
            <a:r>
              <a:rPr lang="en-US" sz="2700">
                <a:ea typeface="Arial" charset="0"/>
                <a:cs typeface="Arial" charset="0"/>
              </a:rPr>
              <a:t> UAE coffees per Bahrain coffee</a:t>
            </a:r>
          </a:p>
        </p:txBody>
      </p:sp>
      <p:sp>
        <p:nvSpPr>
          <p:cNvPr id="19" name="TextBox 6"/>
          <p:cNvSpPr txBox="1"/>
          <p:nvPr/>
        </p:nvSpPr>
        <p:spPr>
          <a:xfrm>
            <a:off x="107504"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subTnLst>
                                    <p:animClr clrSpc="rgb" dir="cw">
                                      <p:cBhvr override="childStyle">
                                        <p:cTn dur="1" fill="hold" display="0" masterRel="nextClick" afterEffect="1"/>
                                        <p:tgtEl>
                                          <p:spTgt spid="9">
                                            <p:txEl>
                                              <p:pRg st="0" end="0"/>
                                            </p:txEl>
                                          </p:spTgt>
                                        </p:tgtEl>
                                        <p:attrNameLst>
                                          <p:attrName>ppt_c</p:attrName>
                                        </p:attrNameLst>
                                      </p:cBhvr>
                                      <p:to>
                                        <a:srgbClr val="0000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0" y="228600"/>
            <a:ext cx="9144000" cy="914400"/>
          </a:xfrm>
        </p:spPr>
        <p:txBody>
          <a:bodyPr rtlCol="0">
            <a:normAutofit fontScale="90000"/>
          </a:bodyPr>
          <a:lstStyle/>
          <a:p>
            <a:pPr algn="ctr" eaLnBrk="1" fontAlgn="auto" hangingPunct="1">
              <a:spcAft>
                <a:spcPts val="0"/>
              </a:spcAft>
              <a:defRPr/>
            </a:pPr>
            <a:r>
              <a:rPr lang="en-US" dirty="0" smtClean="0"/>
              <a:t>The Real Exchange Rate With Many Goods</a:t>
            </a:r>
          </a:p>
        </p:txBody>
      </p:sp>
      <p:sp>
        <p:nvSpPr>
          <p:cNvPr id="36869" name="Rectangle 3"/>
          <p:cNvSpPr>
            <a:spLocks noGrp="1" noChangeArrowheads="1"/>
          </p:cNvSpPr>
          <p:nvPr>
            <p:ph idx="1"/>
          </p:nvPr>
        </p:nvSpPr>
        <p:spPr>
          <a:xfrm>
            <a:off x="457200" y="1219200"/>
            <a:ext cx="8229600" cy="5181600"/>
          </a:xfrm>
        </p:spPr>
        <p:txBody>
          <a:bodyPr/>
          <a:lstStyle/>
          <a:p>
            <a:pPr eaLnBrk="1" hangingPunct="1">
              <a:buFont typeface="Wingdings" charset="2"/>
              <a:buNone/>
            </a:pPr>
            <a:r>
              <a:rPr lang="en-US" b="1" i="1" smtClean="0">
                <a:latin typeface="Arial" charset="0"/>
                <a:cs typeface="ＭＳ Ｐゴシック" charset="-128"/>
              </a:rPr>
              <a:t>P</a:t>
            </a:r>
            <a:r>
              <a:rPr lang="en-US" smtClean="0">
                <a:latin typeface="Arial" charset="0"/>
                <a:cs typeface="ＭＳ Ｐゴシック" charset="-128"/>
              </a:rPr>
              <a:t> = domestic price level, e.g.</a:t>
            </a:r>
            <a:r>
              <a:rPr lang="en-US" i="1" smtClean="0">
                <a:latin typeface="Arial" charset="0"/>
                <a:cs typeface="ＭＳ Ｐゴシック" charset="-128"/>
              </a:rPr>
              <a:t>,</a:t>
            </a:r>
            <a:r>
              <a:rPr lang="en-US" smtClean="0">
                <a:latin typeface="Arial" charset="0"/>
                <a:cs typeface="ＭＳ Ｐゴシック" charset="-128"/>
              </a:rPr>
              <a:t> Consumer Price Index, measures the price of a basket of goods</a:t>
            </a:r>
          </a:p>
          <a:p>
            <a:pPr eaLnBrk="1" hangingPunct="1">
              <a:buFont typeface="Wingdings" charset="2"/>
              <a:buNone/>
            </a:pPr>
            <a:r>
              <a:rPr lang="en-US" b="1" i="1" smtClean="0">
                <a:latin typeface="Arial" charset="0"/>
                <a:cs typeface="ＭＳ Ｐゴシック" charset="-128"/>
              </a:rPr>
              <a:t>P*</a:t>
            </a:r>
            <a:r>
              <a:rPr lang="en-US" smtClean="0">
                <a:latin typeface="Arial" charset="0"/>
                <a:cs typeface="ＭＳ Ｐゴシック" charset="-128"/>
              </a:rPr>
              <a:t> = foreign price level</a:t>
            </a:r>
          </a:p>
          <a:p>
            <a:pPr eaLnBrk="1" hangingPunct="1">
              <a:buFont typeface="Wingdings" charset="2"/>
              <a:buNone/>
            </a:pPr>
            <a:r>
              <a:rPr lang="en-US" smtClean="0">
                <a:latin typeface="Arial" charset="0"/>
                <a:cs typeface="ＭＳ Ｐゴシック" charset="-128"/>
              </a:rPr>
              <a:t>Real exchange rate </a:t>
            </a:r>
            <a:br>
              <a:rPr lang="en-US" smtClean="0">
                <a:latin typeface="Arial" charset="0"/>
                <a:cs typeface="ＭＳ Ｐゴシック" charset="-128"/>
              </a:rPr>
            </a:br>
            <a:r>
              <a:rPr lang="en-US" smtClean="0">
                <a:latin typeface="Arial" charset="0"/>
                <a:cs typeface="ＭＳ Ｐゴシック" charset="-128"/>
              </a:rPr>
              <a:t>= (</a:t>
            </a:r>
            <a:r>
              <a:rPr lang="en-US" b="1" i="1" smtClean="0">
                <a:latin typeface="Arial" charset="0"/>
                <a:cs typeface="ＭＳ Ｐゴシック" charset="-128"/>
              </a:rPr>
              <a:t>e</a:t>
            </a:r>
            <a:r>
              <a:rPr lang="en-US" smtClean="0">
                <a:latin typeface="Arial" charset="0"/>
                <a:cs typeface="ＭＳ Ｐゴシック" charset="-128"/>
              </a:rPr>
              <a:t> x </a:t>
            </a:r>
            <a:r>
              <a:rPr lang="en-US" b="1" i="1" smtClean="0">
                <a:latin typeface="Arial" charset="0"/>
                <a:cs typeface="ＭＳ Ｐゴシック" charset="-128"/>
              </a:rPr>
              <a:t>P</a:t>
            </a:r>
            <a:r>
              <a:rPr lang="en-US" smtClean="0">
                <a:latin typeface="Arial" charset="0"/>
                <a:cs typeface="ＭＳ Ｐゴシック" charset="-128"/>
              </a:rPr>
              <a:t>)/</a:t>
            </a:r>
            <a:r>
              <a:rPr lang="en-US" b="1" i="1" smtClean="0">
                <a:latin typeface="Arial" charset="0"/>
                <a:cs typeface="ＭＳ Ｐゴシック" charset="-128"/>
              </a:rPr>
              <a:t>P*</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 price of a domestic basket of goods relative to</a:t>
            </a:r>
            <a:br>
              <a:rPr lang="en-US" smtClean="0">
                <a:latin typeface="Arial" charset="0"/>
                <a:cs typeface="ＭＳ Ｐゴシック" charset="-128"/>
              </a:rPr>
            </a:br>
            <a:r>
              <a:rPr lang="en-US" smtClean="0">
                <a:latin typeface="Arial" charset="0"/>
                <a:cs typeface="ＭＳ Ｐゴシック" charset="-128"/>
              </a:rPr>
              <a:t>   price of a foreign basket of goods</a:t>
            </a:r>
          </a:p>
          <a:p>
            <a:pPr eaLnBrk="1" hangingPunct="1">
              <a:buFont typeface="Wingdings" charset="2"/>
              <a:buChar char="§"/>
            </a:pPr>
            <a:r>
              <a:rPr lang="en-US" smtClean="0">
                <a:latin typeface="Arial" charset="0"/>
                <a:cs typeface="ＭＳ Ｐゴシック" charset="-128"/>
              </a:rPr>
              <a:t>If domestic real exchange rate appreciates, </a:t>
            </a:r>
            <a:br>
              <a:rPr lang="en-US" smtClean="0">
                <a:latin typeface="Arial" charset="0"/>
                <a:cs typeface="ＭＳ Ｐゴシック" charset="-128"/>
              </a:rPr>
            </a:br>
            <a:r>
              <a:rPr lang="en-US" smtClean="0">
                <a:latin typeface="Arial" charset="0"/>
                <a:cs typeface="ＭＳ Ｐゴシック" charset="-128"/>
              </a:rPr>
              <a:t>domestic goods become more expensive relative to foreign goods. </a:t>
            </a:r>
          </a:p>
        </p:txBody>
      </p:sp>
      <p:sp>
        <p:nvSpPr>
          <p:cNvPr id="5529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9">
                                            <p:txEl>
                                              <p:pRg st="1" end="1"/>
                                            </p:txEl>
                                          </p:spTgt>
                                        </p:tgtEl>
                                        <p:attrNameLst>
                                          <p:attrName>style.visibility</p:attrName>
                                        </p:attrNameLst>
                                      </p:cBhvr>
                                      <p:to>
                                        <p:strVal val="visible"/>
                                      </p:to>
                                    </p:set>
                                    <p:animEffect transition="in" filter="wipe(left)">
                                      <p:cBhvr>
                                        <p:cTn id="12" dur="500"/>
                                        <p:tgtEl>
                                          <p:spTgt spid="368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9">
                                            <p:txEl>
                                              <p:pRg st="2" end="2"/>
                                            </p:txEl>
                                          </p:spTgt>
                                        </p:tgtEl>
                                        <p:attrNameLst>
                                          <p:attrName>style.visibility</p:attrName>
                                        </p:attrNameLst>
                                      </p:cBhvr>
                                      <p:to>
                                        <p:strVal val="visible"/>
                                      </p:to>
                                    </p:set>
                                    <p:animEffect transition="in" filter="wipe(left)">
                                      <p:cBhvr>
                                        <p:cTn id="17" dur="500"/>
                                        <p:tgtEl>
                                          <p:spTgt spid="368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9">
                                            <p:txEl>
                                              <p:pRg st="3" end="3"/>
                                            </p:txEl>
                                          </p:spTgt>
                                        </p:tgtEl>
                                        <p:attrNameLst>
                                          <p:attrName>style.visibility</p:attrName>
                                        </p:attrNameLst>
                                      </p:cBhvr>
                                      <p:to>
                                        <p:strVal val="visible"/>
                                      </p:to>
                                    </p:set>
                                    <p:animEffect transition="in" filter="wipe(left)">
                                      <p:cBhvr>
                                        <p:cTn id="22" dur="500"/>
                                        <p:tgtEl>
                                          <p:spTgt spid="368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4"/>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Law of One Price</a:t>
            </a:r>
          </a:p>
        </p:txBody>
      </p:sp>
      <p:sp>
        <p:nvSpPr>
          <p:cNvPr id="37893" name="Rectangle 3"/>
          <p:cNvSpPr>
            <a:spLocks noGrp="1" noChangeArrowheads="1"/>
          </p:cNvSpPr>
          <p:nvPr>
            <p:ph idx="1"/>
          </p:nvPr>
        </p:nvSpPr>
        <p:spPr>
          <a:xfrm>
            <a:off x="457200" y="1143000"/>
            <a:ext cx="8229600" cy="5486400"/>
          </a:xfrm>
        </p:spPr>
        <p:txBody>
          <a:bodyPr/>
          <a:lstStyle/>
          <a:p>
            <a:pPr eaLnBrk="1" hangingPunct="1">
              <a:spcBef>
                <a:spcPct val="25000"/>
              </a:spcBef>
              <a:buFont typeface="Wingdings" charset="2"/>
              <a:buChar char="§"/>
            </a:pPr>
            <a:r>
              <a:rPr lang="en-US" b="1" smtClean="0">
                <a:solidFill>
                  <a:srgbClr val="800080"/>
                </a:solidFill>
                <a:latin typeface="Arial" charset="0"/>
                <a:cs typeface="ＭＳ Ｐゴシック" charset="-128"/>
              </a:rPr>
              <a:t>Law of one price</a:t>
            </a:r>
            <a:r>
              <a:rPr lang="en-US" smtClean="0">
                <a:latin typeface="Arial" charset="0"/>
                <a:cs typeface="ＭＳ Ｐゴシック" charset="-128"/>
              </a:rPr>
              <a:t>:  the notion that a good should sell for the same price in all markets</a:t>
            </a:r>
          </a:p>
          <a:p>
            <a:pPr lvl="1" eaLnBrk="1" hangingPunct="1">
              <a:spcBef>
                <a:spcPct val="25000"/>
              </a:spcBef>
              <a:buFont typeface="Wingdings" charset="2"/>
              <a:buChar char="§"/>
            </a:pPr>
            <a:r>
              <a:rPr lang="en-US" sz="2800" smtClean="0">
                <a:latin typeface="Arial" charset="0"/>
              </a:rPr>
              <a:t>Suppose coffee sells for 15 SAR/kg in Jeddah and 20 SAR/kg in Riyadh, </a:t>
            </a:r>
            <a:br>
              <a:rPr lang="en-US" sz="2800" smtClean="0">
                <a:latin typeface="Arial" charset="0"/>
              </a:rPr>
            </a:br>
            <a:r>
              <a:rPr lang="en-US" sz="2800" smtClean="0">
                <a:latin typeface="Arial" charset="0"/>
              </a:rPr>
              <a:t>and can be costlessly transported. </a:t>
            </a:r>
          </a:p>
          <a:p>
            <a:pPr lvl="1" eaLnBrk="1" hangingPunct="1">
              <a:spcBef>
                <a:spcPct val="25000"/>
              </a:spcBef>
              <a:buFont typeface="Wingdings" charset="2"/>
              <a:buChar char="§"/>
            </a:pPr>
            <a:r>
              <a:rPr lang="en-US" sz="2800" smtClean="0">
                <a:latin typeface="Arial" charset="0"/>
              </a:rPr>
              <a:t>There is an opportunity for </a:t>
            </a:r>
            <a:r>
              <a:rPr lang="en-US" sz="2800" b="1" smtClean="0">
                <a:solidFill>
                  <a:srgbClr val="800080"/>
                </a:solidFill>
                <a:latin typeface="Arial" charset="0"/>
              </a:rPr>
              <a:t>arbitrage</a:t>
            </a:r>
            <a:r>
              <a:rPr lang="en-US" sz="2800" smtClean="0">
                <a:latin typeface="Arial" charset="0"/>
              </a:rPr>
              <a:t>, </a:t>
            </a:r>
            <a:br>
              <a:rPr lang="en-US" sz="2800" smtClean="0">
                <a:latin typeface="Arial" charset="0"/>
              </a:rPr>
            </a:br>
            <a:r>
              <a:rPr lang="en-US" sz="2800" smtClean="0">
                <a:latin typeface="Arial" charset="0"/>
              </a:rPr>
              <a:t>making a quick profit by buying coffee in Jeddah and selling it in Riyadh.  </a:t>
            </a:r>
          </a:p>
          <a:p>
            <a:pPr lvl="1" eaLnBrk="1" hangingPunct="1">
              <a:spcBef>
                <a:spcPct val="25000"/>
              </a:spcBef>
              <a:buFont typeface="Wingdings" charset="2"/>
              <a:buChar char="§"/>
            </a:pPr>
            <a:r>
              <a:rPr lang="en-US" sz="2800" smtClean="0">
                <a:latin typeface="Arial" charset="0"/>
              </a:rPr>
              <a:t>Such arbitrage drives up the price in Jeddah and drives down the price in Riyadh, until the two prices are equal.  </a:t>
            </a:r>
          </a:p>
        </p:txBody>
      </p:sp>
      <p:sp>
        <p:nvSpPr>
          <p:cNvPr id="573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Effect transition="in" filter="wipe(left)">
                                      <p:cBhvr>
                                        <p:cTn id="7" dur="500"/>
                                        <p:tgtEl>
                                          <p:spTgt spid="378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3">
                                            <p:txEl>
                                              <p:pRg st="1" end="1"/>
                                            </p:txEl>
                                          </p:spTgt>
                                        </p:tgtEl>
                                        <p:attrNameLst>
                                          <p:attrName>style.visibility</p:attrName>
                                        </p:attrNameLst>
                                      </p:cBhvr>
                                      <p:to>
                                        <p:strVal val="visible"/>
                                      </p:to>
                                    </p:set>
                                    <p:animEffect transition="in" filter="wipe(left)">
                                      <p:cBhvr>
                                        <p:cTn id="12" dur="500"/>
                                        <p:tgtEl>
                                          <p:spTgt spid="378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893">
                                            <p:txEl>
                                              <p:pRg st="2" end="2"/>
                                            </p:txEl>
                                          </p:spTgt>
                                        </p:tgtEl>
                                        <p:attrNameLst>
                                          <p:attrName>style.visibility</p:attrName>
                                        </p:attrNameLst>
                                      </p:cBhvr>
                                      <p:to>
                                        <p:strVal val="visible"/>
                                      </p:to>
                                    </p:set>
                                    <p:animEffect transition="in" filter="wipe(left)">
                                      <p:cBhvr>
                                        <p:cTn id="17" dur="500"/>
                                        <p:tgtEl>
                                          <p:spTgt spid="378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7893">
                                            <p:txEl>
                                              <p:pRg st="3" end="3"/>
                                            </p:txEl>
                                          </p:spTgt>
                                        </p:tgtEl>
                                        <p:attrNameLst>
                                          <p:attrName>style.visibility</p:attrName>
                                        </p:attrNameLst>
                                      </p:cBhvr>
                                      <p:to>
                                        <p:strVal val="visible"/>
                                      </p:to>
                                    </p:set>
                                    <p:animEffect transition="in" filter="wipe(left)">
                                      <p:cBhvr>
                                        <p:cTn id="22" dur="500"/>
                                        <p:tgtEl>
                                          <p:spTgt spid="378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Purchasing-Power Parity (PPP)</a:t>
            </a:r>
          </a:p>
        </p:txBody>
      </p:sp>
      <p:sp>
        <p:nvSpPr>
          <p:cNvPr id="3891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smtClean="0">
                <a:solidFill>
                  <a:srgbClr val="CC0000"/>
                </a:solidFill>
                <a:latin typeface="Arial" charset="0"/>
                <a:cs typeface="ＭＳ Ｐゴシック" charset="-128"/>
              </a:rPr>
              <a:t>Purchasing-power parity</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a theory of exchange rates whereby a unit of </a:t>
            </a:r>
            <a:br>
              <a:rPr lang="en-US" smtClean="0">
                <a:latin typeface="Arial" charset="0"/>
                <a:cs typeface="ＭＳ Ｐゴシック" charset="-128"/>
              </a:rPr>
            </a:br>
            <a:r>
              <a:rPr lang="en-US" smtClean="0">
                <a:latin typeface="Arial" charset="0"/>
                <a:cs typeface="ＭＳ Ｐゴシック" charset="-128"/>
              </a:rPr>
              <a:t>any currency should be able to buy the same quantity of goods in all countries</a:t>
            </a:r>
          </a:p>
          <a:p>
            <a:pPr eaLnBrk="1" hangingPunct="1">
              <a:buFont typeface="Wingdings" charset="2"/>
              <a:buChar char="§"/>
            </a:pPr>
            <a:r>
              <a:rPr lang="en-US" smtClean="0">
                <a:latin typeface="Arial" charset="0"/>
                <a:cs typeface="ＭＳ Ｐゴシック" charset="-128"/>
              </a:rPr>
              <a:t>based on the law of one price</a:t>
            </a:r>
          </a:p>
          <a:p>
            <a:pPr eaLnBrk="1" hangingPunct="1">
              <a:buFont typeface="Wingdings" charset="2"/>
              <a:buChar char="§"/>
            </a:pPr>
            <a:r>
              <a:rPr lang="en-US" smtClean="0">
                <a:latin typeface="Arial" charset="0"/>
                <a:cs typeface="ＭＳ Ｐゴシック" charset="-128"/>
              </a:rPr>
              <a:t>implies that nominal exchange rates adjust </a:t>
            </a:r>
            <a:br>
              <a:rPr lang="en-US" smtClean="0">
                <a:latin typeface="Arial" charset="0"/>
                <a:cs typeface="ＭＳ Ｐゴシック" charset="-128"/>
              </a:rPr>
            </a:br>
            <a:r>
              <a:rPr lang="en-US" smtClean="0">
                <a:latin typeface="Arial" charset="0"/>
                <a:cs typeface="ＭＳ Ｐゴシック" charset="-128"/>
              </a:rPr>
              <a:t>to equalize the price of a basket of goods </a:t>
            </a:r>
            <a:br>
              <a:rPr lang="en-US" smtClean="0">
                <a:latin typeface="Arial" charset="0"/>
                <a:cs typeface="ＭＳ Ｐゴシック" charset="-128"/>
              </a:rPr>
            </a:br>
            <a:r>
              <a:rPr lang="en-US" smtClean="0">
                <a:latin typeface="Arial" charset="0"/>
                <a:cs typeface="ＭＳ Ｐゴシック" charset="-128"/>
              </a:rPr>
              <a:t>across countries</a:t>
            </a:r>
          </a:p>
          <a:p>
            <a:pPr eaLnBrk="1" hangingPunct="1">
              <a:buFont typeface="Wingdings" charset="2"/>
              <a:buNone/>
            </a:pPr>
            <a:endParaRPr lang="en-US" smtClean="0">
              <a:latin typeface="Arial" charset="0"/>
              <a:cs typeface="ＭＳ Ｐゴシック" charset="-128"/>
            </a:endParaRPr>
          </a:p>
        </p:txBody>
      </p:sp>
      <p:sp>
        <p:nvSpPr>
          <p:cNvPr id="593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wipe(left)">
                                      <p:cBhvr>
                                        <p:cTn id="17" dur="500"/>
                                        <p:tgtEl>
                                          <p:spTgt spid="389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Purchasing-Power Parity (PPP)</a:t>
            </a:r>
          </a:p>
        </p:txBody>
      </p:sp>
      <p:sp>
        <p:nvSpPr>
          <p:cNvPr id="39941" name="Rectangle 3"/>
          <p:cNvSpPr>
            <a:spLocks noGrp="1" noChangeArrowheads="1"/>
          </p:cNvSpPr>
          <p:nvPr>
            <p:ph idx="1"/>
          </p:nvPr>
        </p:nvSpPr>
        <p:spPr>
          <a:xfrm>
            <a:off x="457200" y="1219200"/>
            <a:ext cx="8229600" cy="4979988"/>
          </a:xfrm>
        </p:spPr>
        <p:txBody>
          <a:bodyPr/>
          <a:lstStyle/>
          <a:p>
            <a:pPr eaLnBrk="1" hangingPunct="1">
              <a:spcBef>
                <a:spcPct val="15000"/>
              </a:spcBef>
              <a:buFont typeface="Wingdings" charset="2"/>
              <a:buChar char="§"/>
            </a:pPr>
            <a:r>
              <a:rPr lang="en-US" sz="2700" smtClean="0">
                <a:latin typeface="Arial" charset="0"/>
                <a:cs typeface="ＭＳ Ｐゴシック" charset="-128"/>
              </a:rPr>
              <a:t>Example:  The “basket” contains a Big Mac. </a:t>
            </a:r>
          </a:p>
          <a:p>
            <a:pPr lvl="1" eaLnBrk="1" hangingPunct="1">
              <a:buFont typeface="Wingdings" charset="2"/>
              <a:buNone/>
            </a:pPr>
            <a:r>
              <a:rPr lang="en-US" b="1" i="1" smtClean="0">
                <a:latin typeface="Arial" charset="0"/>
              </a:rPr>
              <a:t>P</a:t>
            </a:r>
            <a:r>
              <a:rPr lang="en-US" smtClean="0">
                <a:latin typeface="Arial" charset="0"/>
              </a:rPr>
              <a:t> = price of U.S. Big Mac (in dollars)</a:t>
            </a:r>
          </a:p>
          <a:p>
            <a:pPr lvl="1" eaLnBrk="1" hangingPunct="1">
              <a:buFont typeface="Wingdings" charset="2"/>
              <a:buNone/>
            </a:pPr>
            <a:r>
              <a:rPr lang="en-US" b="1" i="1" smtClean="0">
                <a:latin typeface="Arial" charset="0"/>
              </a:rPr>
              <a:t>P*</a:t>
            </a:r>
            <a:r>
              <a:rPr lang="en-US" smtClean="0">
                <a:latin typeface="Arial" charset="0"/>
              </a:rPr>
              <a:t> = price of Japanese Big Mac (in yen)</a:t>
            </a:r>
          </a:p>
          <a:p>
            <a:pPr lvl="1" eaLnBrk="1" hangingPunct="1">
              <a:buFont typeface="Wingdings" charset="2"/>
              <a:buNone/>
            </a:pPr>
            <a:r>
              <a:rPr lang="en-US" b="1" i="1" smtClean="0">
                <a:latin typeface="Arial" charset="0"/>
              </a:rPr>
              <a:t>e</a:t>
            </a:r>
            <a:r>
              <a:rPr lang="en-US" smtClean="0">
                <a:latin typeface="Arial" charset="0"/>
              </a:rPr>
              <a:t> = exchange rate, yen per dollar</a:t>
            </a:r>
          </a:p>
          <a:p>
            <a:pPr eaLnBrk="1" hangingPunct="1">
              <a:spcBef>
                <a:spcPct val="40000"/>
              </a:spcBef>
              <a:buFont typeface="Wingdings" charset="2"/>
              <a:buChar char="§"/>
            </a:pPr>
            <a:r>
              <a:rPr lang="en-US" sz="2700" smtClean="0">
                <a:latin typeface="Arial" charset="0"/>
                <a:cs typeface="ＭＳ Ｐゴシック" charset="-128"/>
              </a:rPr>
              <a:t>According to PPP, </a:t>
            </a:r>
          </a:p>
        </p:txBody>
      </p:sp>
      <p:sp>
        <p:nvSpPr>
          <p:cNvPr id="196612" name="Text Box 4"/>
          <p:cNvSpPr txBox="1">
            <a:spLocks noChangeArrowheads="1"/>
          </p:cNvSpPr>
          <p:nvPr/>
        </p:nvSpPr>
        <p:spPr bwMode="auto">
          <a:xfrm>
            <a:off x="4252913" y="3251200"/>
            <a:ext cx="2279650" cy="519113"/>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800" b="1" i="1">
                <a:ea typeface="Arial" charset="0"/>
                <a:cs typeface="Arial" charset="0"/>
              </a:rPr>
              <a:t>e</a:t>
            </a:r>
            <a:r>
              <a:rPr lang="en-US" sz="2800">
                <a:ea typeface="Arial" charset="0"/>
                <a:cs typeface="Arial" charset="0"/>
              </a:rPr>
              <a:t> x </a:t>
            </a:r>
            <a:r>
              <a:rPr lang="en-US" sz="2800" b="1" i="1">
                <a:ea typeface="Arial" charset="0"/>
                <a:cs typeface="Arial" charset="0"/>
              </a:rPr>
              <a:t>P</a:t>
            </a:r>
            <a:r>
              <a:rPr lang="en-US" sz="2800">
                <a:ea typeface="Arial" charset="0"/>
                <a:cs typeface="Arial" charset="0"/>
              </a:rPr>
              <a:t>  =  </a:t>
            </a:r>
            <a:r>
              <a:rPr lang="en-US" sz="2800" b="1" i="1">
                <a:ea typeface="Arial" charset="0"/>
                <a:cs typeface="Arial" charset="0"/>
              </a:rPr>
              <a:t>P*</a:t>
            </a:r>
          </a:p>
        </p:txBody>
      </p:sp>
      <p:grpSp>
        <p:nvGrpSpPr>
          <p:cNvPr id="2" name="Group 34"/>
          <p:cNvGrpSpPr>
            <a:grpSpLocks/>
          </p:cNvGrpSpPr>
          <p:nvPr/>
        </p:nvGrpSpPr>
        <p:grpSpPr bwMode="auto">
          <a:xfrm>
            <a:off x="5895975" y="3713163"/>
            <a:ext cx="2755900" cy="1196975"/>
            <a:chOff x="3701" y="2256"/>
            <a:chExt cx="1736" cy="754"/>
          </a:xfrm>
        </p:grpSpPr>
        <p:sp>
          <p:nvSpPr>
            <p:cNvPr id="61458" name="Line 26"/>
            <p:cNvSpPr>
              <a:spLocks noChangeShapeType="1"/>
            </p:cNvSpPr>
            <p:nvPr/>
          </p:nvSpPr>
          <p:spPr bwMode="auto">
            <a:xfrm flipH="1" flipV="1">
              <a:off x="3807" y="2256"/>
              <a:ext cx="158" cy="2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61459" name="Text Box 6"/>
            <p:cNvSpPr txBox="1">
              <a:spLocks noChangeArrowheads="1"/>
            </p:cNvSpPr>
            <p:nvPr/>
          </p:nvSpPr>
          <p:spPr bwMode="auto">
            <a:xfrm>
              <a:off x="3701" y="2472"/>
              <a:ext cx="1736" cy="538"/>
            </a:xfrm>
            <a:prstGeom prst="rect">
              <a:avLst/>
            </a:prstGeom>
            <a:solidFill>
              <a:srgbClr val="FFCCCC"/>
            </a:solidFill>
            <a:ln w="9525">
              <a:noFill/>
              <a:miter lim="800000"/>
              <a:headEnd/>
              <a:tailEnd/>
            </a:ln>
          </p:spPr>
          <p:txBody>
            <a:bodyPr>
              <a:prstTxWarp prst="textNoShape">
                <a:avLst/>
              </a:prstTxWarp>
              <a:spAutoFit/>
            </a:bodyPr>
            <a:lstStyle/>
            <a:p>
              <a:pPr algn="ctr">
                <a:spcBef>
                  <a:spcPct val="50000"/>
                </a:spcBef>
              </a:pPr>
              <a:r>
                <a:rPr lang="en-US" sz="2500">
                  <a:ea typeface="Arial" charset="0"/>
                  <a:cs typeface="Arial" charset="0"/>
                </a:rPr>
                <a:t>price of Japanese Big Mac, in yen</a:t>
              </a:r>
            </a:p>
          </p:txBody>
        </p:sp>
      </p:grpSp>
      <p:sp>
        <p:nvSpPr>
          <p:cNvPr id="196616" name="Rectangle 8"/>
          <p:cNvSpPr>
            <a:spLocks noChangeArrowheads="1"/>
          </p:cNvSpPr>
          <p:nvPr/>
        </p:nvSpPr>
        <p:spPr bwMode="auto">
          <a:xfrm>
            <a:off x="530225" y="5481638"/>
            <a:ext cx="2441575" cy="523875"/>
          </a:xfrm>
          <a:prstGeom prst="rect">
            <a:avLst/>
          </a:prstGeom>
          <a:noFill/>
          <a:ln w="9525">
            <a:noFill/>
            <a:miter lim="800000"/>
            <a:headEnd/>
            <a:tailEnd/>
          </a:ln>
        </p:spPr>
        <p:txBody>
          <a:bodyPr>
            <a:prstTxWarp prst="textNoShape">
              <a:avLst/>
            </a:prstTxWarp>
            <a:spAutoFit/>
          </a:bodyPr>
          <a:lstStyle/>
          <a:p>
            <a:pPr marL="344488" indent="-344488">
              <a:lnSpc>
                <a:spcPct val="105000"/>
              </a:lnSpc>
              <a:spcBef>
                <a:spcPct val="60000"/>
              </a:spcBef>
              <a:buClr>
                <a:srgbClr val="A3C167"/>
              </a:buClr>
              <a:buSzPct val="100000"/>
              <a:buFont typeface="Wingdings" charset="2"/>
              <a:buChar char="§"/>
            </a:pPr>
            <a:r>
              <a:rPr lang="en-US" sz="2700">
                <a:ea typeface="Arial" charset="0"/>
                <a:cs typeface="Arial" charset="0"/>
              </a:rPr>
              <a:t>Solve for </a:t>
            </a:r>
            <a:r>
              <a:rPr lang="en-US" sz="2700" b="1" i="1">
                <a:ea typeface="Arial" charset="0"/>
                <a:cs typeface="Arial" charset="0"/>
              </a:rPr>
              <a:t>e</a:t>
            </a:r>
            <a:r>
              <a:rPr lang="en-US" sz="2700">
                <a:ea typeface="Arial" charset="0"/>
                <a:cs typeface="Arial" charset="0"/>
              </a:rPr>
              <a:t>:</a:t>
            </a:r>
          </a:p>
        </p:txBody>
      </p:sp>
      <p:grpSp>
        <p:nvGrpSpPr>
          <p:cNvPr id="3" name="Group 32"/>
          <p:cNvGrpSpPr>
            <a:grpSpLocks/>
          </p:cNvGrpSpPr>
          <p:nvPr/>
        </p:nvGrpSpPr>
        <p:grpSpPr bwMode="auto">
          <a:xfrm>
            <a:off x="3409950" y="5248275"/>
            <a:ext cx="1627188" cy="979488"/>
            <a:chOff x="2135" y="3223"/>
            <a:chExt cx="1025" cy="617"/>
          </a:xfrm>
        </p:grpSpPr>
        <p:sp>
          <p:nvSpPr>
            <p:cNvPr id="61452" name="Rectangle 29"/>
            <p:cNvSpPr>
              <a:spLocks noChangeArrowheads="1"/>
            </p:cNvSpPr>
            <p:nvPr/>
          </p:nvSpPr>
          <p:spPr bwMode="auto">
            <a:xfrm>
              <a:off x="2135" y="3223"/>
              <a:ext cx="1025" cy="614"/>
            </a:xfrm>
            <a:prstGeom prst="rect">
              <a:avLst/>
            </a:prstGeom>
            <a:solidFill>
              <a:srgbClr val="FFFFCC"/>
            </a:solidFill>
            <a:ln w="28575">
              <a:solidFill>
                <a:srgbClr val="FFFF00"/>
              </a:solidFill>
              <a:miter lim="800000"/>
              <a:headEnd/>
              <a:tailEnd/>
            </a:ln>
          </p:spPr>
          <p:txBody>
            <a:bodyPr wrap="none" anchor="ctr">
              <a:prstTxWarp prst="textNoShape">
                <a:avLst/>
              </a:prstTxWarp>
            </a:bodyPr>
            <a:lstStyle/>
            <a:p>
              <a:endParaRPr lang="en-US" sz="1800" b="1">
                <a:ea typeface="Arial" charset="0"/>
                <a:cs typeface="Arial" charset="0"/>
              </a:endParaRPr>
            </a:p>
          </p:txBody>
        </p:sp>
        <p:grpSp>
          <p:nvGrpSpPr>
            <p:cNvPr id="61453" name="Group 31"/>
            <p:cNvGrpSpPr>
              <a:grpSpLocks/>
            </p:cNvGrpSpPr>
            <p:nvPr/>
          </p:nvGrpSpPr>
          <p:grpSpPr bwMode="auto">
            <a:xfrm>
              <a:off x="2698" y="3226"/>
              <a:ext cx="390" cy="614"/>
              <a:chOff x="2698" y="3226"/>
              <a:chExt cx="390" cy="614"/>
            </a:xfrm>
          </p:grpSpPr>
          <p:sp>
            <p:nvSpPr>
              <p:cNvPr id="61455" name="Rectangle 20"/>
              <p:cNvSpPr>
                <a:spLocks noChangeArrowheads="1"/>
              </p:cNvSpPr>
              <p:nvPr/>
            </p:nvSpPr>
            <p:spPr bwMode="auto">
              <a:xfrm>
                <a:off x="2701" y="3226"/>
                <a:ext cx="387" cy="317"/>
              </a:xfrm>
              <a:prstGeom prst="rect">
                <a:avLst/>
              </a:prstGeom>
              <a:noFill/>
              <a:ln w="9525">
                <a:noFill/>
                <a:miter lim="800000"/>
                <a:headEnd/>
                <a:tailEnd/>
              </a:ln>
            </p:spPr>
            <p:txBody>
              <a:bodyPr>
                <a:prstTxWarp prst="textNoShape">
                  <a:avLst/>
                </a:prstTxWarp>
                <a:spAutoFit/>
              </a:bodyPr>
              <a:lstStyle/>
              <a:p>
                <a:pPr algn="ctr"/>
                <a:r>
                  <a:rPr lang="en-US" sz="2700" b="1" i="1">
                    <a:ea typeface="Arial" charset="0"/>
                    <a:cs typeface="Arial" charset="0"/>
                  </a:rPr>
                  <a:t>P*</a:t>
                </a:r>
              </a:p>
            </p:txBody>
          </p:sp>
          <p:sp>
            <p:nvSpPr>
              <p:cNvPr id="61456" name="Rectangle 21"/>
              <p:cNvSpPr>
                <a:spLocks noChangeArrowheads="1"/>
              </p:cNvSpPr>
              <p:nvPr/>
            </p:nvSpPr>
            <p:spPr bwMode="auto">
              <a:xfrm>
                <a:off x="2698" y="3523"/>
                <a:ext cx="326" cy="317"/>
              </a:xfrm>
              <a:prstGeom prst="rect">
                <a:avLst/>
              </a:prstGeom>
              <a:noFill/>
              <a:ln w="9525">
                <a:noFill/>
                <a:miter lim="800000"/>
                <a:headEnd/>
                <a:tailEnd/>
              </a:ln>
            </p:spPr>
            <p:txBody>
              <a:bodyPr>
                <a:prstTxWarp prst="textNoShape">
                  <a:avLst/>
                </a:prstTxWarp>
                <a:spAutoFit/>
              </a:bodyPr>
              <a:lstStyle/>
              <a:p>
                <a:pPr algn="ctr"/>
                <a:r>
                  <a:rPr lang="en-US" sz="2700" b="1" i="1">
                    <a:ea typeface="Arial" charset="0"/>
                    <a:cs typeface="Arial" charset="0"/>
                  </a:rPr>
                  <a:t>P</a:t>
                </a:r>
              </a:p>
            </p:txBody>
          </p:sp>
          <p:sp>
            <p:nvSpPr>
              <p:cNvPr id="61457" name="Line 22"/>
              <p:cNvSpPr>
                <a:spLocks noChangeShapeType="1"/>
              </p:cNvSpPr>
              <p:nvPr/>
            </p:nvSpPr>
            <p:spPr bwMode="auto">
              <a:xfrm>
                <a:off x="2751" y="3541"/>
                <a:ext cx="261"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61454" name="Text Box 24"/>
            <p:cNvSpPr txBox="1">
              <a:spLocks noChangeArrowheads="1"/>
            </p:cNvSpPr>
            <p:nvPr/>
          </p:nvSpPr>
          <p:spPr bwMode="auto">
            <a:xfrm>
              <a:off x="2243" y="3400"/>
              <a:ext cx="468" cy="269"/>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sz="2800" b="1" i="1">
                  <a:ea typeface="Arial" charset="0"/>
                  <a:cs typeface="Arial" charset="0"/>
                </a:rPr>
                <a:t>e </a:t>
              </a:r>
              <a:r>
                <a:rPr lang="en-US" sz="2800">
                  <a:ea typeface="Arial" charset="0"/>
                  <a:cs typeface="Arial" charset="0"/>
                </a:rPr>
                <a:t> =</a:t>
              </a:r>
              <a:endParaRPr lang="en-US" sz="2800" b="1" i="1">
                <a:ea typeface="Arial" charset="0"/>
                <a:cs typeface="Arial" charset="0"/>
              </a:endParaRPr>
            </a:p>
          </p:txBody>
        </p:sp>
      </p:grpSp>
      <p:grpSp>
        <p:nvGrpSpPr>
          <p:cNvPr id="5" name="Group 33"/>
          <p:cNvGrpSpPr>
            <a:grpSpLocks/>
          </p:cNvGrpSpPr>
          <p:nvPr/>
        </p:nvGrpSpPr>
        <p:grpSpPr bwMode="auto">
          <a:xfrm>
            <a:off x="2182813" y="3694113"/>
            <a:ext cx="3098800" cy="1219200"/>
            <a:chOff x="1362" y="2244"/>
            <a:chExt cx="1952" cy="768"/>
          </a:xfrm>
        </p:grpSpPr>
        <p:sp>
          <p:nvSpPr>
            <p:cNvPr id="61449" name="Line 27"/>
            <p:cNvSpPr>
              <a:spLocks noChangeShapeType="1"/>
            </p:cNvSpPr>
            <p:nvPr/>
          </p:nvSpPr>
          <p:spPr bwMode="auto">
            <a:xfrm flipV="1">
              <a:off x="2835" y="2421"/>
              <a:ext cx="232" cy="2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61450" name="Text Box 5"/>
            <p:cNvSpPr txBox="1">
              <a:spLocks noChangeArrowheads="1"/>
            </p:cNvSpPr>
            <p:nvPr/>
          </p:nvSpPr>
          <p:spPr bwMode="auto">
            <a:xfrm>
              <a:off x="1362" y="2474"/>
              <a:ext cx="1525" cy="538"/>
            </a:xfrm>
            <a:prstGeom prst="rect">
              <a:avLst/>
            </a:prstGeom>
            <a:solidFill>
              <a:srgbClr val="A7E2FF"/>
            </a:solidFill>
            <a:ln w="9525">
              <a:noFill/>
              <a:miter lim="800000"/>
              <a:headEnd/>
              <a:tailEnd/>
            </a:ln>
          </p:spPr>
          <p:txBody>
            <a:bodyPr>
              <a:prstTxWarp prst="textNoShape">
                <a:avLst/>
              </a:prstTxWarp>
              <a:spAutoFit/>
            </a:bodyPr>
            <a:lstStyle/>
            <a:p>
              <a:pPr algn="ctr">
                <a:spcBef>
                  <a:spcPct val="50000"/>
                </a:spcBef>
              </a:pPr>
              <a:r>
                <a:rPr lang="en-US" sz="2500">
                  <a:ea typeface="Arial" charset="0"/>
                  <a:cs typeface="Arial" charset="0"/>
                </a:rPr>
                <a:t>price of U.S. </a:t>
              </a:r>
              <a:br>
                <a:rPr lang="en-US" sz="2500">
                  <a:ea typeface="Arial" charset="0"/>
                  <a:cs typeface="Arial" charset="0"/>
                </a:rPr>
              </a:br>
              <a:r>
                <a:rPr lang="en-US" sz="2500">
                  <a:ea typeface="Arial" charset="0"/>
                  <a:cs typeface="Arial" charset="0"/>
                </a:rPr>
                <a:t>Big Mac, in yen</a:t>
              </a:r>
            </a:p>
          </p:txBody>
        </p:sp>
        <p:sp>
          <p:nvSpPr>
            <p:cNvPr id="61451" name="AutoShape 25"/>
            <p:cNvSpPr>
              <a:spLocks/>
            </p:cNvSpPr>
            <p:nvPr/>
          </p:nvSpPr>
          <p:spPr bwMode="auto">
            <a:xfrm rot="-5400000">
              <a:off x="3004" y="2061"/>
              <a:ext cx="128" cy="493"/>
            </a:xfrm>
            <a:prstGeom prst="leftBrace">
              <a:avLst>
                <a:gd name="adj1" fmla="val 66404"/>
                <a:gd name="adj2" fmla="val 50000"/>
              </a:avLst>
            </a:prstGeom>
            <a:noFill/>
            <a:ln w="19050">
              <a:solidFill>
                <a:srgbClr val="0000FF"/>
              </a:solidFill>
              <a:round/>
              <a:headEnd/>
              <a:tailEnd/>
            </a:ln>
          </p:spPr>
          <p:txBody>
            <a:bodyPr wrap="none" anchor="ctr">
              <a:prstTxWarp prst="textNoShape">
                <a:avLst/>
              </a:prstTxWarp>
            </a:bodyPr>
            <a:lstStyle/>
            <a:p>
              <a:endParaRPr lang="en-US" sz="1800" b="1">
                <a:ea typeface="Arial" charset="0"/>
                <a:cs typeface="Arial" charset="0"/>
              </a:endParaRPr>
            </a:p>
          </p:txBody>
        </p:sp>
      </p:grpSp>
      <p:sp>
        <p:nvSpPr>
          <p:cNvPr id="6144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wipe(left)">
                                      <p:cBhvr>
                                        <p:cTn id="12" dur="500"/>
                                        <p:tgtEl>
                                          <p:spTgt spid="399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41">
                                            <p:txEl>
                                              <p:pRg st="2" end="2"/>
                                            </p:txEl>
                                          </p:spTgt>
                                        </p:tgtEl>
                                        <p:attrNameLst>
                                          <p:attrName>style.visibility</p:attrName>
                                        </p:attrNameLst>
                                      </p:cBhvr>
                                      <p:to>
                                        <p:strVal val="visible"/>
                                      </p:to>
                                    </p:set>
                                    <p:animEffect transition="in" filter="wipe(left)">
                                      <p:cBhvr>
                                        <p:cTn id="17" dur="500"/>
                                        <p:tgtEl>
                                          <p:spTgt spid="399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941">
                                            <p:txEl>
                                              <p:pRg st="3" end="3"/>
                                            </p:txEl>
                                          </p:spTgt>
                                        </p:tgtEl>
                                        <p:attrNameLst>
                                          <p:attrName>style.visibility</p:attrName>
                                        </p:attrNameLst>
                                      </p:cBhvr>
                                      <p:to>
                                        <p:strVal val="visible"/>
                                      </p:to>
                                    </p:set>
                                    <p:animEffect transition="in" filter="wipe(left)">
                                      <p:cBhvr>
                                        <p:cTn id="22" dur="500"/>
                                        <p:tgtEl>
                                          <p:spTgt spid="399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9941">
                                            <p:txEl>
                                              <p:pRg st="4" end="4"/>
                                            </p:txEl>
                                          </p:spTgt>
                                        </p:tgtEl>
                                        <p:attrNameLst>
                                          <p:attrName>style.visibility</p:attrName>
                                        </p:attrNameLst>
                                      </p:cBhvr>
                                      <p:to>
                                        <p:strVal val="visible"/>
                                      </p:to>
                                    </p:set>
                                    <p:animEffect transition="in" filter="wipe(left)">
                                      <p:cBhvr>
                                        <p:cTn id="27" dur="500"/>
                                        <p:tgtEl>
                                          <p:spTgt spid="39941">
                                            <p:txEl>
                                              <p:pRg st="4" end="4"/>
                                            </p:txEl>
                                          </p:spTgt>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96612"/>
                                        </p:tgtEl>
                                        <p:attrNameLst>
                                          <p:attrName>style.visibility</p:attrName>
                                        </p:attrNameLst>
                                      </p:cBhvr>
                                      <p:to>
                                        <p:strVal val="visible"/>
                                      </p:to>
                                    </p:set>
                                    <p:animEffect transition="in" filter="wipe(left)">
                                      <p:cBhvr>
                                        <p:cTn id="31" dur="500"/>
                                        <p:tgtEl>
                                          <p:spTgt spid="19661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96616"/>
                                        </p:tgtEl>
                                        <p:attrNameLst>
                                          <p:attrName>style.visibility</p:attrName>
                                        </p:attrNameLst>
                                      </p:cBhvr>
                                      <p:to>
                                        <p:strVal val="visible"/>
                                      </p:to>
                                    </p:set>
                                    <p:animEffect transition="in" filter="wipe(left)">
                                      <p:cBhvr>
                                        <p:cTn id="46" dur="500"/>
                                        <p:tgtEl>
                                          <p:spTgt spid="196616"/>
                                        </p:tgtEl>
                                      </p:cBhvr>
                                    </p:animEffect>
                                  </p:childTnLst>
                                </p:cTn>
                              </p:par>
                            </p:childTnLst>
                          </p:cTn>
                        </p:par>
                        <p:par>
                          <p:cTn id="47" fill="hold">
                            <p:stCondLst>
                              <p:cond delay="500"/>
                            </p:stCondLst>
                            <p:childTnLst>
                              <p:par>
                                <p:cTn id="48" presetID="10" presetClass="entr" presetSubtype="0"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uiExpand="1" build="p" bldLvl="4"/>
      <p:bldP spid="196612" grpId="0"/>
      <p:bldP spid="1966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PPP and Its Implications</a:t>
            </a:r>
          </a:p>
        </p:txBody>
      </p:sp>
      <p:sp>
        <p:nvSpPr>
          <p:cNvPr id="166915" name="Rectangle 3"/>
          <p:cNvSpPr>
            <a:spLocks noGrp="1" noChangeArrowheads="1"/>
          </p:cNvSpPr>
          <p:nvPr>
            <p:ph idx="1"/>
          </p:nvPr>
        </p:nvSpPr>
        <p:spPr>
          <a:xfrm>
            <a:off x="457200" y="1219200"/>
            <a:ext cx="8229600" cy="5410200"/>
          </a:xfrm>
        </p:spPr>
        <p:txBody>
          <a:bodyPr/>
          <a:lstStyle/>
          <a:p>
            <a:pPr eaLnBrk="1" hangingPunct="1">
              <a:buFont typeface="Wingdings" charset="2"/>
              <a:buChar char="§"/>
            </a:pPr>
            <a:r>
              <a:rPr lang="en-US" sz="2700" smtClean="0">
                <a:latin typeface="Arial" charset="0"/>
                <a:cs typeface="ＭＳ Ｐゴシック" charset="-128"/>
              </a:rPr>
              <a:t>PPP implies that the nominal </a:t>
            </a:r>
            <a:br>
              <a:rPr lang="en-US" sz="2700" smtClean="0">
                <a:latin typeface="Arial" charset="0"/>
                <a:cs typeface="ＭＳ Ｐゴシック" charset="-128"/>
              </a:rPr>
            </a:br>
            <a:r>
              <a:rPr lang="en-US" sz="2700" smtClean="0">
                <a:latin typeface="Arial" charset="0"/>
                <a:cs typeface="ＭＳ Ｐゴシック" charset="-128"/>
              </a:rPr>
              <a:t>exchange rate between two countries </a:t>
            </a:r>
            <a:br>
              <a:rPr lang="en-US" sz="2700" smtClean="0">
                <a:latin typeface="Arial" charset="0"/>
                <a:cs typeface="ＭＳ Ｐゴシック" charset="-128"/>
              </a:rPr>
            </a:br>
            <a:r>
              <a:rPr lang="en-US" sz="2700" smtClean="0">
                <a:latin typeface="Arial" charset="0"/>
                <a:cs typeface="ＭＳ Ｐゴシック" charset="-128"/>
              </a:rPr>
              <a:t>should equal the ratio of price levels.</a:t>
            </a:r>
          </a:p>
          <a:p>
            <a:pPr eaLnBrk="1" hangingPunct="1">
              <a:buFont typeface="Wingdings" charset="2"/>
              <a:buChar char="§"/>
            </a:pPr>
            <a:r>
              <a:rPr lang="en-US" sz="2700" smtClean="0">
                <a:latin typeface="Arial" charset="0"/>
                <a:cs typeface="ＭＳ Ｐゴシック" charset="-128"/>
              </a:rPr>
              <a:t>If the two countries have different inflation rates, then </a:t>
            </a:r>
            <a:r>
              <a:rPr lang="en-US" sz="2700" b="1" i="1" smtClean="0">
                <a:latin typeface="Arial" charset="0"/>
                <a:cs typeface="ＭＳ Ｐゴシック" charset="-128"/>
              </a:rPr>
              <a:t>e</a:t>
            </a:r>
            <a:r>
              <a:rPr lang="en-US" sz="2700" smtClean="0">
                <a:latin typeface="Arial" charset="0"/>
                <a:cs typeface="ＭＳ Ｐゴシック" charset="-128"/>
              </a:rPr>
              <a:t> will change over time:</a:t>
            </a:r>
          </a:p>
          <a:p>
            <a:pPr lvl="1" eaLnBrk="1" hangingPunct="1">
              <a:spcBef>
                <a:spcPct val="30000"/>
              </a:spcBef>
              <a:buFont typeface="Wingdings" charset="2"/>
              <a:buChar char="§"/>
            </a:pPr>
            <a:r>
              <a:rPr lang="en-US" smtClean="0">
                <a:latin typeface="Arial" charset="0"/>
              </a:rPr>
              <a:t>If inflation is higher in Jordan than in Kuwait then </a:t>
            </a:r>
            <a:r>
              <a:rPr lang="en-US" b="1" i="1" smtClean="0">
                <a:latin typeface="Arial" charset="0"/>
              </a:rPr>
              <a:t>P*</a:t>
            </a:r>
            <a:r>
              <a:rPr lang="en-US" smtClean="0">
                <a:latin typeface="Arial" charset="0"/>
              </a:rPr>
              <a:t> rises faster than </a:t>
            </a:r>
            <a:r>
              <a:rPr lang="en-US" b="1" i="1" smtClean="0">
                <a:latin typeface="Arial" charset="0"/>
              </a:rPr>
              <a:t>P</a:t>
            </a:r>
            <a:r>
              <a:rPr lang="en-US" smtClean="0">
                <a:latin typeface="Arial" charset="0"/>
              </a:rPr>
              <a:t>, so </a:t>
            </a:r>
            <a:r>
              <a:rPr lang="en-US" b="1" i="1" smtClean="0">
                <a:latin typeface="Arial" charset="0"/>
              </a:rPr>
              <a:t>e</a:t>
            </a:r>
            <a:r>
              <a:rPr lang="en-US" smtClean="0">
                <a:latin typeface="Arial" charset="0"/>
              </a:rPr>
              <a:t> rises— </a:t>
            </a:r>
            <a:br>
              <a:rPr lang="en-US" smtClean="0">
                <a:latin typeface="Arial" charset="0"/>
              </a:rPr>
            </a:br>
            <a:r>
              <a:rPr lang="en-US" smtClean="0">
                <a:latin typeface="Arial" charset="0"/>
              </a:rPr>
              <a:t>the KWD appreciates against the JOD.</a:t>
            </a:r>
          </a:p>
          <a:p>
            <a:pPr lvl="1" eaLnBrk="1" hangingPunct="1">
              <a:spcBef>
                <a:spcPct val="30000"/>
              </a:spcBef>
              <a:buFont typeface="Wingdings" charset="2"/>
              <a:buChar char="§"/>
            </a:pPr>
            <a:r>
              <a:rPr lang="en-US" smtClean="0">
                <a:latin typeface="Arial" charset="0"/>
              </a:rPr>
              <a:t>If inflation is higher in Kuwait than in UAE, then </a:t>
            </a:r>
            <a:r>
              <a:rPr lang="en-US" b="1" i="1" smtClean="0">
                <a:latin typeface="Arial" charset="0"/>
              </a:rPr>
              <a:t>P</a:t>
            </a:r>
            <a:r>
              <a:rPr lang="en-US" smtClean="0">
                <a:latin typeface="Arial" charset="0"/>
              </a:rPr>
              <a:t> rises faster than </a:t>
            </a:r>
            <a:r>
              <a:rPr lang="en-US" b="1" i="1" smtClean="0">
                <a:latin typeface="Arial" charset="0"/>
              </a:rPr>
              <a:t>P*</a:t>
            </a:r>
            <a:r>
              <a:rPr lang="en-US" smtClean="0">
                <a:latin typeface="Arial" charset="0"/>
              </a:rPr>
              <a:t>, so </a:t>
            </a:r>
            <a:r>
              <a:rPr lang="en-US" b="1" i="1" smtClean="0">
                <a:latin typeface="Arial" charset="0"/>
              </a:rPr>
              <a:t>e</a:t>
            </a:r>
            <a:r>
              <a:rPr lang="en-US" smtClean="0">
                <a:latin typeface="Arial" charset="0"/>
              </a:rPr>
              <a:t> falls— </a:t>
            </a:r>
            <a:br>
              <a:rPr lang="en-US" smtClean="0">
                <a:latin typeface="Arial" charset="0"/>
              </a:rPr>
            </a:br>
            <a:r>
              <a:rPr lang="en-US" smtClean="0">
                <a:latin typeface="Arial" charset="0"/>
              </a:rPr>
              <a:t>the KWD depreciates against the AED.</a:t>
            </a:r>
          </a:p>
        </p:txBody>
      </p:sp>
      <p:grpSp>
        <p:nvGrpSpPr>
          <p:cNvPr id="63491" name="Group 4"/>
          <p:cNvGrpSpPr>
            <a:grpSpLocks/>
          </p:cNvGrpSpPr>
          <p:nvPr/>
        </p:nvGrpSpPr>
        <p:grpSpPr bwMode="auto">
          <a:xfrm>
            <a:off x="6951663" y="1382713"/>
            <a:ext cx="1627187" cy="979487"/>
            <a:chOff x="2135" y="3223"/>
            <a:chExt cx="1025" cy="617"/>
          </a:xfrm>
        </p:grpSpPr>
        <p:sp>
          <p:nvSpPr>
            <p:cNvPr id="63493" name="Rectangle 5"/>
            <p:cNvSpPr>
              <a:spLocks noChangeArrowheads="1"/>
            </p:cNvSpPr>
            <p:nvPr/>
          </p:nvSpPr>
          <p:spPr bwMode="auto">
            <a:xfrm>
              <a:off x="2135" y="3223"/>
              <a:ext cx="1025" cy="614"/>
            </a:xfrm>
            <a:prstGeom prst="rect">
              <a:avLst/>
            </a:prstGeom>
            <a:solidFill>
              <a:srgbClr val="FFFFCC"/>
            </a:solidFill>
            <a:ln w="28575">
              <a:solidFill>
                <a:srgbClr val="FFFF00"/>
              </a:solidFill>
              <a:miter lim="800000"/>
              <a:headEnd/>
              <a:tailEnd/>
            </a:ln>
          </p:spPr>
          <p:txBody>
            <a:bodyPr wrap="none" anchor="ctr">
              <a:prstTxWarp prst="textNoShape">
                <a:avLst/>
              </a:prstTxWarp>
            </a:bodyPr>
            <a:lstStyle/>
            <a:p>
              <a:endParaRPr lang="en-US" sz="1800" b="1">
                <a:ea typeface="Arial" charset="0"/>
                <a:cs typeface="Arial" charset="0"/>
              </a:endParaRPr>
            </a:p>
          </p:txBody>
        </p:sp>
        <p:grpSp>
          <p:nvGrpSpPr>
            <p:cNvPr id="63494" name="Group 6"/>
            <p:cNvGrpSpPr>
              <a:grpSpLocks/>
            </p:cNvGrpSpPr>
            <p:nvPr/>
          </p:nvGrpSpPr>
          <p:grpSpPr bwMode="auto">
            <a:xfrm>
              <a:off x="2698" y="3226"/>
              <a:ext cx="390" cy="614"/>
              <a:chOff x="2698" y="3226"/>
              <a:chExt cx="390" cy="614"/>
            </a:xfrm>
          </p:grpSpPr>
          <p:sp>
            <p:nvSpPr>
              <p:cNvPr id="63496" name="Rectangle 7"/>
              <p:cNvSpPr>
                <a:spLocks noChangeArrowheads="1"/>
              </p:cNvSpPr>
              <p:nvPr/>
            </p:nvSpPr>
            <p:spPr bwMode="auto">
              <a:xfrm>
                <a:off x="2701" y="3226"/>
                <a:ext cx="387" cy="317"/>
              </a:xfrm>
              <a:prstGeom prst="rect">
                <a:avLst/>
              </a:prstGeom>
              <a:noFill/>
              <a:ln w="9525">
                <a:noFill/>
                <a:miter lim="800000"/>
                <a:headEnd/>
                <a:tailEnd/>
              </a:ln>
            </p:spPr>
            <p:txBody>
              <a:bodyPr>
                <a:prstTxWarp prst="textNoShape">
                  <a:avLst/>
                </a:prstTxWarp>
                <a:spAutoFit/>
              </a:bodyPr>
              <a:lstStyle/>
              <a:p>
                <a:pPr algn="ctr"/>
                <a:r>
                  <a:rPr lang="en-US" sz="2700" b="1" i="1">
                    <a:ea typeface="Arial" charset="0"/>
                    <a:cs typeface="Arial" charset="0"/>
                  </a:rPr>
                  <a:t>P*</a:t>
                </a:r>
              </a:p>
            </p:txBody>
          </p:sp>
          <p:sp>
            <p:nvSpPr>
              <p:cNvPr id="63497" name="Rectangle 8"/>
              <p:cNvSpPr>
                <a:spLocks noChangeArrowheads="1"/>
              </p:cNvSpPr>
              <p:nvPr/>
            </p:nvSpPr>
            <p:spPr bwMode="auto">
              <a:xfrm>
                <a:off x="2698" y="3523"/>
                <a:ext cx="326" cy="317"/>
              </a:xfrm>
              <a:prstGeom prst="rect">
                <a:avLst/>
              </a:prstGeom>
              <a:noFill/>
              <a:ln w="9525">
                <a:noFill/>
                <a:miter lim="800000"/>
                <a:headEnd/>
                <a:tailEnd/>
              </a:ln>
            </p:spPr>
            <p:txBody>
              <a:bodyPr>
                <a:prstTxWarp prst="textNoShape">
                  <a:avLst/>
                </a:prstTxWarp>
                <a:spAutoFit/>
              </a:bodyPr>
              <a:lstStyle/>
              <a:p>
                <a:pPr algn="ctr"/>
                <a:r>
                  <a:rPr lang="en-US" sz="2700" b="1" i="1">
                    <a:ea typeface="Arial" charset="0"/>
                    <a:cs typeface="Arial" charset="0"/>
                  </a:rPr>
                  <a:t>P</a:t>
                </a:r>
              </a:p>
            </p:txBody>
          </p:sp>
          <p:sp>
            <p:nvSpPr>
              <p:cNvPr id="63498" name="Line 9"/>
              <p:cNvSpPr>
                <a:spLocks noChangeShapeType="1"/>
              </p:cNvSpPr>
              <p:nvPr/>
            </p:nvSpPr>
            <p:spPr bwMode="auto">
              <a:xfrm>
                <a:off x="2751" y="3541"/>
                <a:ext cx="261"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63495" name="Text Box 10"/>
            <p:cNvSpPr txBox="1">
              <a:spLocks noChangeArrowheads="1"/>
            </p:cNvSpPr>
            <p:nvPr/>
          </p:nvSpPr>
          <p:spPr bwMode="auto">
            <a:xfrm>
              <a:off x="2243" y="3400"/>
              <a:ext cx="468" cy="269"/>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sz="2800" b="1" i="1">
                  <a:ea typeface="Arial" charset="0"/>
                  <a:cs typeface="Arial" charset="0"/>
                </a:rPr>
                <a:t>e </a:t>
              </a:r>
              <a:r>
                <a:rPr lang="en-US" sz="2800">
                  <a:ea typeface="Arial" charset="0"/>
                  <a:cs typeface="Arial" charset="0"/>
                </a:rPr>
                <a:t> =</a:t>
              </a:r>
              <a:endParaRPr lang="en-US" sz="2800" b="1" i="1">
                <a:ea typeface="Arial" charset="0"/>
                <a:cs typeface="Arial" charset="0"/>
              </a:endParaRPr>
            </a:p>
          </p:txBody>
        </p:sp>
      </p:grpSp>
      <p:sp>
        <p:nvSpPr>
          <p:cNvPr id="6349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wipe(left)">
                                      <p:cBhvr>
                                        <p:cTn id="7" dur="500"/>
                                        <p:tgtEl>
                                          <p:spTgt spid="166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6915">
                                            <p:txEl>
                                              <p:pRg st="1" end="1"/>
                                            </p:txEl>
                                          </p:spTgt>
                                        </p:tgtEl>
                                        <p:attrNameLst>
                                          <p:attrName>style.visibility</p:attrName>
                                        </p:attrNameLst>
                                      </p:cBhvr>
                                      <p:to>
                                        <p:strVal val="visible"/>
                                      </p:to>
                                    </p:set>
                                    <p:animEffect transition="in" filter="wipe(left)">
                                      <p:cBhvr>
                                        <p:cTn id="12" dur="500"/>
                                        <p:tgtEl>
                                          <p:spTgt spid="166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6915">
                                            <p:txEl>
                                              <p:pRg st="2" end="2"/>
                                            </p:txEl>
                                          </p:spTgt>
                                        </p:tgtEl>
                                        <p:attrNameLst>
                                          <p:attrName>style.visibility</p:attrName>
                                        </p:attrNameLst>
                                      </p:cBhvr>
                                      <p:to>
                                        <p:strVal val="visible"/>
                                      </p:to>
                                    </p:set>
                                    <p:animEffect transition="in" filter="wipe(left)">
                                      <p:cBhvr>
                                        <p:cTn id="17" dur="500"/>
                                        <p:tgtEl>
                                          <p:spTgt spid="166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6915">
                                            <p:txEl>
                                              <p:pRg st="3" end="3"/>
                                            </p:txEl>
                                          </p:spTgt>
                                        </p:tgtEl>
                                        <p:attrNameLst>
                                          <p:attrName>style.visibility</p:attrName>
                                        </p:attrNameLst>
                                      </p:cBhvr>
                                      <p:to>
                                        <p:strVal val="visible"/>
                                      </p:to>
                                    </p:set>
                                    <p:animEffect transition="in" filter="wipe(left)">
                                      <p:cBhvr>
                                        <p:cTn id="22" dur="500"/>
                                        <p:tgtEl>
                                          <p:spTgt spid="166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lstStyle/>
          <a:p>
            <a:pPr eaLnBrk="1" hangingPunct="1"/>
            <a:r>
              <a:rPr lang="en-US" smtClean="0"/>
              <a:t>Introduction</a:t>
            </a:r>
          </a:p>
        </p:txBody>
      </p:sp>
      <p:sp>
        <p:nvSpPr>
          <p:cNvPr id="120835" name="Rectangle 3"/>
          <p:cNvSpPr>
            <a:spLocks noGrp="1" noChangeArrowheads="1"/>
          </p:cNvSpPr>
          <p:nvPr>
            <p:ph type="body" idx="4294967295"/>
          </p:nvPr>
        </p:nvSpPr>
        <p:spPr/>
        <p:txBody>
          <a:bodyPr/>
          <a:lstStyle/>
          <a:p>
            <a:pPr eaLnBrk="1" hangingPunct="1"/>
            <a:r>
              <a:rPr lang="en-US" smtClean="0"/>
              <a:t>One of the Ten Principles of Economics </a:t>
            </a:r>
            <a:br>
              <a:rPr lang="en-US" smtClean="0"/>
            </a:br>
            <a:r>
              <a:rPr lang="en-US" smtClean="0"/>
              <a:t>from Chapter 1:  </a:t>
            </a:r>
            <a:br>
              <a:rPr lang="en-US" smtClean="0"/>
            </a:br>
            <a:r>
              <a:rPr lang="en-US" smtClean="0"/>
              <a:t>   </a:t>
            </a:r>
            <a:r>
              <a:rPr lang="en-US" b="1" i="1" smtClean="0">
                <a:solidFill>
                  <a:srgbClr val="996633"/>
                </a:solidFill>
              </a:rPr>
              <a:t>Trade can make everyone better off.</a:t>
            </a:r>
            <a:endParaRPr lang="en-US" b="1" smtClean="0">
              <a:solidFill>
                <a:srgbClr val="996633"/>
              </a:solidFill>
            </a:endParaRPr>
          </a:p>
          <a:p>
            <a:pPr eaLnBrk="1" hangingPunct="1"/>
            <a:r>
              <a:rPr lang="en-US" smtClean="0"/>
              <a:t>This chapter introduces basic concepts of international macroeconomics:</a:t>
            </a:r>
          </a:p>
          <a:p>
            <a:pPr lvl="1" eaLnBrk="1" hangingPunct="1"/>
            <a:r>
              <a:rPr lang="en-US" sz="2800" smtClean="0"/>
              <a:t>The trade balance (trade deficits, surpluses)</a:t>
            </a:r>
          </a:p>
          <a:p>
            <a:pPr lvl="1" eaLnBrk="1" hangingPunct="1"/>
            <a:r>
              <a:rPr lang="en-US" sz="2800" smtClean="0"/>
              <a:t>International flows of assets</a:t>
            </a:r>
          </a:p>
          <a:p>
            <a:pPr lvl="1" eaLnBrk="1" hangingPunct="1"/>
            <a:r>
              <a:rPr lang="en-US" sz="2800" smtClean="0"/>
              <a:t>Exchange rates</a:t>
            </a:r>
            <a:endParaRPr lang="en-US" sz="2800" i="1" smtClean="0"/>
          </a:p>
        </p:txBody>
      </p:sp>
      <p:sp>
        <p:nvSpPr>
          <p:cNvPr id="1024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wipe(left)">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wipe(left)">
                                      <p:cBhvr>
                                        <p:cTn id="12" dur="500"/>
                                        <p:tgtEl>
                                          <p:spTgt spid="120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wipe(left)">
                                      <p:cBhvr>
                                        <p:cTn id="17" dur="500"/>
                                        <p:tgtEl>
                                          <p:spTgt spid="120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0835">
                                            <p:txEl>
                                              <p:pRg st="3" end="3"/>
                                            </p:txEl>
                                          </p:spTgt>
                                        </p:tgtEl>
                                        <p:attrNameLst>
                                          <p:attrName>style.visibility</p:attrName>
                                        </p:attrNameLst>
                                      </p:cBhvr>
                                      <p:to>
                                        <p:strVal val="visible"/>
                                      </p:to>
                                    </p:set>
                                    <p:animEffect transition="in" filter="wipe(left)">
                                      <p:cBhvr>
                                        <p:cTn id="22" dur="500"/>
                                        <p:tgtEl>
                                          <p:spTgt spid="1208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0835">
                                            <p:txEl>
                                              <p:pRg st="4" end="4"/>
                                            </p:txEl>
                                          </p:spTgt>
                                        </p:tgtEl>
                                        <p:attrNameLst>
                                          <p:attrName>style.visibility</p:attrName>
                                        </p:attrNameLst>
                                      </p:cBhvr>
                                      <p:to>
                                        <p:strVal val="visible"/>
                                      </p:to>
                                    </p:set>
                                    <p:animEffect transition="in" filter="wipe(left)">
                                      <p:cBhvr>
                                        <p:cTn id="27" dur="500"/>
                                        <p:tgtEl>
                                          <p:spTgt spid="1208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bldLvl="5"/>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p:txBody>
          <a:bodyPr/>
          <a:lstStyle/>
          <a:p>
            <a:pPr eaLnBrk="1" hangingPunct="1"/>
            <a:r>
              <a:rPr lang="en-US" smtClean="0"/>
              <a:t>Limitations of PPP Theory</a:t>
            </a:r>
          </a:p>
        </p:txBody>
      </p:sp>
      <p:sp>
        <p:nvSpPr>
          <p:cNvPr id="41989" name="Rectangle 3"/>
          <p:cNvSpPr>
            <a:spLocks noGrp="1" noChangeArrowheads="1"/>
          </p:cNvSpPr>
          <p:nvPr>
            <p:ph type="body" idx="4294967295"/>
          </p:nvPr>
        </p:nvSpPr>
        <p:spPr/>
        <p:txBody>
          <a:bodyPr/>
          <a:lstStyle/>
          <a:p>
            <a:pPr eaLnBrk="1" hangingPunct="1">
              <a:buFont typeface="Wingdings" charset="2"/>
              <a:buNone/>
            </a:pPr>
            <a:r>
              <a:rPr lang="en-US" sz="2700" smtClean="0"/>
              <a:t>Two reasons why exchange rates do not always adjust to equalize prices across countries:</a:t>
            </a:r>
          </a:p>
          <a:p>
            <a:pPr eaLnBrk="1" hangingPunct="1"/>
            <a:r>
              <a:rPr lang="en-US" sz="2700" smtClean="0"/>
              <a:t>Many goods cannot easily be traded</a:t>
            </a:r>
          </a:p>
          <a:p>
            <a:pPr lvl="1" eaLnBrk="1" hangingPunct="1"/>
            <a:r>
              <a:rPr lang="en-US" smtClean="0"/>
              <a:t>Examples:  haircuts, going to the movies</a:t>
            </a:r>
          </a:p>
          <a:p>
            <a:pPr lvl="1" eaLnBrk="1" hangingPunct="1"/>
            <a:r>
              <a:rPr lang="en-US" smtClean="0"/>
              <a:t>Price differences on such goods cannot be arbitraged away</a:t>
            </a:r>
          </a:p>
          <a:p>
            <a:pPr eaLnBrk="1" hangingPunct="1"/>
            <a:r>
              <a:rPr lang="en-US" sz="2700" smtClean="0"/>
              <a:t>Foreign, domestic goods not perfect substitutes</a:t>
            </a:r>
          </a:p>
          <a:p>
            <a:pPr lvl="1" eaLnBrk="1" hangingPunct="1"/>
            <a:r>
              <a:rPr lang="en-US" smtClean="0"/>
              <a:t>some consumers prefer foreign goods over domestic goods, or vice versa</a:t>
            </a:r>
          </a:p>
          <a:p>
            <a:pPr lvl="1" eaLnBrk="1" hangingPunct="1"/>
            <a:r>
              <a:rPr lang="en-US" smtClean="0"/>
              <a:t>Price differences reflect taste differences</a:t>
            </a:r>
          </a:p>
        </p:txBody>
      </p:sp>
      <p:sp>
        <p:nvSpPr>
          <p:cNvPr id="6553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animEffect transition="in" filter="wipe(left)">
                                      <p:cBhvr>
                                        <p:cTn id="7" dur="500"/>
                                        <p:tgtEl>
                                          <p:spTgt spid="419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9">
                                            <p:txEl>
                                              <p:pRg st="1" end="1"/>
                                            </p:txEl>
                                          </p:spTgt>
                                        </p:tgtEl>
                                        <p:attrNameLst>
                                          <p:attrName>style.visibility</p:attrName>
                                        </p:attrNameLst>
                                      </p:cBhvr>
                                      <p:to>
                                        <p:strVal val="visible"/>
                                      </p:to>
                                    </p:set>
                                    <p:animEffect transition="in" filter="wipe(left)">
                                      <p:cBhvr>
                                        <p:cTn id="12" dur="500"/>
                                        <p:tgtEl>
                                          <p:spTgt spid="419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9">
                                            <p:txEl>
                                              <p:pRg st="2" end="2"/>
                                            </p:txEl>
                                          </p:spTgt>
                                        </p:tgtEl>
                                        <p:attrNameLst>
                                          <p:attrName>style.visibility</p:attrName>
                                        </p:attrNameLst>
                                      </p:cBhvr>
                                      <p:to>
                                        <p:strVal val="visible"/>
                                      </p:to>
                                    </p:set>
                                    <p:animEffect transition="in" filter="wipe(left)">
                                      <p:cBhvr>
                                        <p:cTn id="17" dur="500"/>
                                        <p:tgtEl>
                                          <p:spTgt spid="419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989">
                                            <p:txEl>
                                              <p:pRg st="3" end="3"/>
                                            </p:txEl>
                                          </p:spTgt>
                                        </p:tgtEl>
                                        <p:attrNameLst>
                                          <p:attrName>style.visibility</p:attrName>
                                        </p:attrNameLst>
                                      </p:cBhvr>
                                      <p:to>
                                        <p:strVal val="visible"/>
                                      </p:to>
                                    </p:set>
                                    <p:animEffect transition="in" filter="wipe(left)">
                                      <p:cBhvr>
                                        <p:cTn id="22" dur="500"/>
                                        <p:tgtEl>
                                          <p:spTgt spid="419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1989">
                                            <p:txEl>
                                              <p:pRg st="4" end="4"/>
                                            </p:txEl>
                                          </p:spTgt>
                                        </p:tgtEl>
                                        <p:attrNameLst>
                                          <p:attrName>style.visibility</p:attrName>
                                        </p:attrNameLst>
                                      </p:cBhvr>
                                      <p:to>
                                        <p:strVal val="visible"/>
                                      </p:to>
                                    </p:set>
                                    <p:animEffect transition="in" filter="wipe(left)">
                                      <p:cBhvr>
                                        <p:cTn id="27" dur="500"/>
                                        <p:tgtEl>
                                          <p:spTgt spid="419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989">
                                            <p:txEl>
                                              <p:pRg st="5" end="5"/>
                                            </p:txEl>
                                          </p:spTgt>
                                        </p:tgtEl>
                                        <p:attrNameLst>
                                          <p:attrName>style.visibility</p:attrName>
                                        </p:attrNameLst>
                                      </p:cBhvr>
                                      <p:to>
                                        <p:strVal val="visible"/>
                                      </p:to>
                                    </p:set>
                                    <p:animEffect transition="in" filter="wipe(left)">
                                      <p:cBhvr>
                                        <p:cTn id="32" dur="500"/>
                                        <p:tgtEl>
                                          <p:spTgt spid="4198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1989">
                                            <p:txEl>
                                              <p:pRg st="6" end="6"/>
                                            </p:txEl>
                                          </p:spTgt>
                                        </p:tgtEl>
                                        <p:attrNameLst>
                                          <p:attrName>style.visibility</p:attrName>
                                        </p:attrNameLst>
                                      </p:cBhvr>
                                      <p:to>
                                        <p:strVal val="visible"/>
                                      </p:to>
                                    </p:set>
                                    <p:animEffect transition="in" filter="wipe(left)">
                                      <p:cBhvr>
                                        <p:cTn id="37" dur="500"/>
                                        <p:tgtEl>
                                          <p:spTgt spid="4198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p" bldLvl="4"/>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idx="4294967295"/>
          </p:nvPr>
        </p:nvSpPr>
        <p:spPr/>
        <p:txBody>
          <a:bodyPr/>
          <a:lstStyle/>
          <a:p>
            <a:pPr eaLnBrk="1" hangingPunct="1"/>
            <a:r>
              <a:rPr lang="en-US" smtClean="0"/>
              <a:t>Limitations of PPP Theory</a:t>
            </a:r>
          </a:p>
        </p:txBody>
      </p:sp>
      <p:sp>
        <p:nvSpPr>
          <p:cNvPr id="43013" name="Rectangle 3"/>
          <p:cNvSpPr>
            <a:spLocks noGrp="1" noChangeArrowheads="1"/>
          </p:cNvSpPr>
          <p:nvPr>
            <p:ph type="body" idx="4294967295"/>
          </p:nvPr>
        </p:nvSpPr>
        <p:spPr/>
        <p:txBody>
          <a:bodyPr/>
          <a:lstStyle/>
          <a:p>
            <a:pPr eaLnBrk="1" hangingPunct="1"/>
            <a:r>
              <a:rPr lang="en-US" smtClean="0"/>
              <a:t>Nonetheless, PPP works well in many cases, especially as an explanation of long-run trends.</a:t>
            </a:r>
          </a:p>
          <a:p>
            <a:pPr eaLnBrk="1" hangingPunct="1"/>
            <a:r>
              <a:rPr lang="en-US" smtClean="0"/>
              <a:t>For example, PPP implies: </a:t>
            </a:r>
            <a:br>
              <a:rPr lang="en-US" smtClean="0"/>
            </a:br>
            <a:r>
              <a:rPr lang="en-US" smtClean="0"/>
              <a:t>  the greater a country’s inflation rate,  </a:t>
            </a:r>
            <a:br>
              <a:rPr lang="en-US" smtClean="0"/>
            </a:br>
            <a:r>
              <a:rPr lang="en-US" smtClean="0"/>
              <a:t>  the faster its currency should depreciate </a:t>
            </a:r>
            <a:br>
              <a:rPr lang="en-US" smtClean="0"/>
            </a:br>
            <a:r>
              <a:rPr lang="en-US" smtClean="0"/>
              <a:t>  (relative to a low-inflation country like the US).  </a:t>
            </a:r>
          </a:p>
          <a:p>
            <a:pPr eaLnBrk="1" hangingPunct="1"/>
            <a:r>
              <a:rPr lang="en-US" smtClean="0"/>
              <a:t>The data support this prediction…</a:t>
            </a:r>
          </a:p>
        </p:txBody>
      </p:sp>
      <p:sp>
        <p:nvSpPr>
          <p:cNvPr id="6758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bldLvl="4"/>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graphicFrame>
        <p:nvGraphicFramePr>
          <p:cNvPr id="1048" name="Object 24"/>
          <p:cNvGraphicFramePr>
            <a:graphicFrameLocks noChangeAspect="1"/>
          </p:cNvGraphicFramePr>
          <p:nvPr/>
        </p:nvGraphicFramePr>
        <p:xfrm>
          <a:off x="1874838" y="966788"/>
          <a:ext cx="7116762" cy="5137150"/>
        </p:xfrm>
        <a:graphic>
          <a:graphicData uri="http://schemas.openxmlformats.org/presentationml/2006/ole">
            <mc:AlternateContent xmlns:mc="http://schemas.openxmlformats.org/markup-compatibility/2006">
              <mc:Choice xmlns:v="urn:schemas-microsoft-com:vml" Requires="v">
                <p:oleObj spid="_x0000_s1049" name="Chart" r:id="rId5" imgW="5048131" imgH="3419594" progId="Excel.Sheet.8">
                  <p:embed/>
                </p:oleObj>
              </mc:Choice>
              <mc:Fallback>
                <p:oleObj name="Chart" r:id="rId5" imgW="5048131" imgH="3419594" progId="Excel.Sheet.8">
                  <p:embed/>
                  <p:pic>
                    <p:nvPicPr>
                      <p:cNvPr id="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4838" y="966788"/>
                        <a:ext cx="7116762" cy="513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51" name="Rectangle 3"/>
          <p:cNvSpPr>
            <a:spLocks noGrp="1" noChangeArrowheads="1"/>
          </p:cNvSpPr>
          <p:nvPr>
            <p:ph type="title" idx="4294967295"/>
          </p:nvPr>
        </p:nvSpPr>
        <p:spPr>
          <a:xfrm>
            <a:off x="0" y="285750"/>
            <a:ext cx="9144000" cy="649288"/>
          </a:xfrm>
        </p:spPr>
        <p:txBody>
          <a:bodyPr/>
          <a:lstStyle/>
          <a:p>
            <a:pPr algn="ctr" eaLnBrk="1" hangingPunct="1"/>
            <a:r>
              <a:rPr lang="en-US" sz="2800" smtClean="0"/>
              <a:t>Inflation &amp; Depreciation in a Cross-Section</a:t>
            </a:r>
            <a:br>
              <a:rPr lang="en-US" sz="2800" smtClean="0"/>
            </a:br>
            <a:r>
              <a:rPr lang="en-US" sz="2800" smtClean="0"/>
              <a:t>of 31 Countries</a:t>
            </a:r>
          </a:p>
        </p:txBody>
      </p:sp>
      <p:sp>
        <p:nvSpPr>
          <p:cNvPr id="1052" name="Text Box 4"/>
          <p:cNvSpPr txBox="1">
            <a:spLocks noChangeArrowheads="1"/>
          </p:cNvSpPr>
          <p:nvPr/>
        </p:nvSpPr>
        <p:spPr bwMode="auto">
          <a:xfrm>
            <a:off x="3479800" y="5789613"/>
            <a:ext cx="4978400" cy="86995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b="1">
                <a:ea typeface="Arial" charset="0"/>
                <a:cs typeface="Arial" charset="0"/>
              </a:rPr>
              <a:t>Avg annual CPI inflation</a:t>
            </a:r>
            <a:r>
              <a:rPr lang="en-US" sz="2500">
                <a:ea typeface="Arial" charset="0"/>
                <a:cs typeface="Arial" charset="0"/>
              </a:rPr>
              <a:t> </a:t>
            </a:r>
            <a:br>
              <a:rPr lang="en-US" sz="2500">
                <a:ea typeface="Arial" charset="0"/>
                <a:cs typeface="Arial" charset="0"/>
              </a:rPr>
            </a:br>
            <a:r>
              <a:rPr lang="en-US" sz="2500">
                <a:ea typeface="Arial" charset="0"/>
                <a:cs typeface="Arial" charset="0"/>
              </a:rPr>
              <a:t>1993–2003 (log scale)</a:t>
            </a:r>
          </a:p>
        </p:txBody>
      </p:sp>
      <p:sp>
        <p:nvSpPr>
          <p:cNvPr id="1053" name="Text Box 5"/>
          <p:cNvSpPr txBox="1">
            <a:spLocks noChangeArrowheads="1"/>
          </p:cNvSpPr>
          <p:nvPr/>
        </p:nvSpPr>
        <p:spPr bwMode="auto">
          <a:xfrm>
            <a:off x="158750" y="2301875"/>
            <a:ext cx="2447925" cy="2527300"/>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sz="2600" b="1">
                <a:ea typeface="Arial" charset="0"/>
                <a:cs typeface="Arial" charset="0"/>
              </a:rPr>
              <a:t>Avg annual </a:t>
            </a:r>
            <a:br>
              <a:rPr lang="en-US" sz="2600" b="1">
                <a:ea typeface="Arial" charset="0"/>
                <a:cs typeface="Arial" charset="0"/>
              </a:rPr>
            </a:br>
            <a:r>
              <a:rPr lang="en-US" sz="2600" b="1">
                <a:ea typeface="Arial" charset="0"/>
                <a:cs typeface="Arial" charset="0"/>
              </a:rPr>
              <a:t>depreciation</a:t>
            </a:r>
            <a:r>
              <a:rPr lang="en-US" sz="2500" b="1">
                <a:ea typeface="Arial" charset="0"/>
                <a:cs typeface="Arial" charset="0"/>
              </a:rPr>
              <a:t/>
            </a:r>
            <a:br>
              <a:rPr lang="en-US" sz="2500" b="1">
                <a:ea typeface="Arial" charset="0"/>
                <a:cs typeface="Arial" charset="0"/>
              </a:rPr>
            </a:br>
            <a:r>
              <a:rPr lang="en-US" sz="2500">
                <a:ea typeface="Arial" charset="0"/>
                <a:cs typeface="Arial" charset="0"/>
              </a:rPr>
              <a:t>relative to </a:t>
            </a:r>
            <a:br>
              <a:rPr lang="en-US" sz="2500">
                <a:ea typeface="Arial" charset="0"/>
                <a:cs typeface="Arial" charset="0"/>
              </a:rPr>
            </a:br>
            <a:r>
              <a:rPr lang="en-US" sz="2500">
                <a:ea typeface="Arial" charset="0"/>
                <a:cs typeface="Arial" charset="0"/>
              </a:rPr>
              <a:t>US dollar</a:t>
            </a:r>
            <a:r>
              <a:rPr lang="en-US" sz="2500" b="1">
                <a:ea typeface="Arial" charset="0"/>
                <a:cs typeface="Arial" charset="0"/>
              </a:rPr>
              <a:t/>
            </a:r>
            <a:br>
              <a:rPr lang="en-US" sz="2500" b="1">
                <a:ea typeface="Arial" charset="0"/>
                <a:cs typeface="Arial" charset="0"/>
              </a:rPr>
            </a:br>
            <a:r>
              <a:rPr lang="en-US" sz="2500">
                <a:ea typeface="Arial" charset="0"/>
                <a:cs typeface="Arial" charset="0"/>
              </a:rPr>
              <a:t>1993–2003 </a:t>
            </a:r>
            <a:br>
              <a:rPr lang="en-US" sz="2500">
                <a:ea typeface="Arial" charset="0"/>
                <a:cs typeface="Arial" charset="0"/>
              </a:rPr>
            </a:br>
            <a:r>
              <a:rPr lang="en-US" sz="2500">
                <a:ea typeface="Arial" charset="0"/>
                <a:cs typeface="Arial" charset="0"/>
              </a:rPr>
              <a:t>(log scale)</a:t>
            </a:r>
          </a:p>
        </p:txBody>
      </p:sp>
      <p:grpSp>
        <p:nvGrpSpPr>
          <p:cNvPr id="2" name="Group 6"/>
          <p:cNvGrpSpPr>
            <a:grpSpLocks/>
          </p:cNvGrpSpPr>
          <p:nvPr/>
        </p:nvGrpSpPr>
        <p:grpSpPr bwMode="auto">
          <a:xfrm>
            <a:off x="7696200" y="1358900"/>
            <a:ext cx="1187450" cy="539750"/>
            <a:chOff x="4792" y="842"/>
            <a:chExt cx="748" cy="340"/>
          </a:xfrm>
        </p:grpSpPr>
        <p:sp>
          <p:nvSpPr>
            <p:cNvPr id="1077" name="Text Box 7"/>
            <p:cNvSpPr txBox="1">
              <a:spLocks noChangeArrowheads="1"/>
            </p:cNvSpPr>
            <p:nvPr/>
          </p:nvSpPr>
          <p:spPr bwMode="auto">
            <a:xfrm>
              <a:off x="4792" y="842"/>
              <a:ext cx="748"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a:ea typeface="Arial" charset="0"/>
                  <a:cs typeface="Arial" charset="0"/>
                </a:rPr>
                <a:t>Ukraine</a:t>
              </a:r>
            </a:p>
          </p:txBody>
        </p:sp>
        <p:sp>
          <p:nvSpPr>
            <p:cNvPr id="1078" name="Line 8"/>
            <p:cNvSpPr>
              <a:spLocks noChangeShapeType="1"/>
            </p:cNvSpPr>
            <p:nvPr/>
          </p:nvSpPr>
          <p:spPr bwMode="auto">
            <a:xfrm flipV="1">
              <a:off x="5042" y="1062"/>
              <a:ext cx="60" cy="12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3" name="Group 9"/>
          <p:cNvGrpSpPr>
            <a:grpSpLocks/>
          </p:cNvGrpSpPr>
          <p:nvPr/>
        </p:nvGrpSpPr>
        <p:grpSpPr bwMode="auto">
          <a:xfrm>
            <a:off x="7866063" y="2173288"/>
            <a:ext cx="973137" cy="669925"/>
            <a:chOff x="4892" y="1369"/>
            <a:chExt cx="613" cy="422"/>
          </a:xfrm>
        </p:grpSpPr>
        <p:sp>
          <p:nvSpPr>
            <p:cNvPr id="1075" name="Text Box 10"/>
            <p:cNvSpPr txBox="1">
              <a:spLocks noChangeArrowheads="1"/>
            </p:cNvSpPr>
            <p:nvPr/>
          </p:nvSpPr>
          <p:spPr bwMode="auto">
            <a:xfrm>
              <a:off x="4907" y="1561"/>
              <a:ext cx="598"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a:ea typeface="Arial" charset="0"/>
                  <a:cs typeface="Arial" charset="0"/>
                </a:rPr>
                <a:t>Brazil</a:t>
              </a:r>
            </a:p>
          </p:txBody>
        </p:sp>
        <p:sp>
          <p:nvSpPr>
            <p:cNvPr id="1076" name="Line 11"/>
            <p:cNvSpPr>
              <a:spLocks noChangeShapeType="1"/>
            </p:cNvSpPr>
            <p:nvPr/>
          </p:nvSpPr>
          <p:spPr bwMode="auto">
            <a:xfrm>
              <a:off x="4892" y="1369"/>
              <a:ext cx="68" cy="194"/>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4" name="Group 12"/>
          <p:cNvGrpSpPr>
            <a:grpSpLocks/>
          </p:cNvGrpSpPr>
          <p:nvPr/>
        </p:nvGrpSpPr>
        <p:grpSpPr bwMode="auto">
          <a:xfrm>
            <a:off x="3821113" y="4594225"/>
            <a:ext cx="1081087" cy="365125"/>
            <a:chOff x="2386" y="2929"/>
            <a:chExt cx="681" cy="230"/>
          </a:xfrm>
        </p:grpSpPr>
        <p:sp>
          <p:nvSpPr>
            <p:cNvPr id="1073" name="Text Box 13"/>
            <p:cNvSpPr txBox="1">
              <a:spLocks noChangeArrowheads="1"/>
            </p:cNvSpPr>
            <p:nvPr/>
          </p:nvSpPr>
          <p:spPr bwMode="auto">
            <a:xfrm>
              <a:off x="2521" y="2929"/>
              <a:ext cx="546"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a:ea typeface="Arial" charset="0"/>
                  <a:cs typeface="Arial" charset="0"/>
                </a:rPr>
                <a:t>Japan</a:t>
              </a:r>
            </a:p>
          </p:txBody>
        </p:sp>
        <p:sp>
          <p:nvSpPr>
            <p:cNvPr id="1074" name="Line 14"/>
            <p:cNvSpPr>
              <a:spLocks noChangeShapeType="1"/>
            </p:cNvSpPr>
            <p:nvPr/>
          </p:nvSpPr>
          <p:spPr bwMode="auto">
            <a:xfrm>
              <a:off x="2386" y="2955"/>
              <a:ext cx="142" cy="59"/>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5" name="Group 15"/>
          <p:cNvGrpSpPr>
            <a:grpSpLocks/>
          </p:cNvGrpSpPr>
          <p:nvPr/>
        </p:nvGrpSpPr>
        <p:grpSpPr bwMode="auto">
          <a:xfrm>
            <a:off x="3765550" y="3797300"/>
            <a:ext cx="1266825" cy="487363"/>
            <a:chOff x="2316" y="2399"/>
            <a:chExt cx="798" cy="307"/>
          </a:xfrm>
        </p:grpSpPr>
        <p:sp>
          <p:nvSpPr>
            <p:cNvPr id="1071" name="Text Box 16"/>
            <p:cNvSpPr txBox="1">
              <a:spLocks noChangeArrowheads="1"/>
            </p:cNvSpPr>
            <p:nvPr/>
          </p:nvSpPr>
          <p:spPr bwMode="auto">
            <a:xfrm>
              <a:off x="2316" y="2399"/>
              <a:ext cx="698"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a:ea typeface="Arial" charset="0"/>
                  <a:cs typeface="Arial" charset="0"/>
                </a:rPr>
                <a:t>Canada</a:t>
              </a:r>
            </a:p>
          </p:txBody>
        </p:sp>
        <p:sp>
          <p:nvSpPr>
            <p:cNvPr id="1072" name="Line 17"/>
            <p:cNvSpPr>
              <a:spLocks noChangeShapeType="1"/>
            </p:cNvSpPr>
            <p:nvPr/>
          </p:nvSpPr>
          <p:spPr bwMode="auto">
            <a:xfrm flipH="1" flipV="1">
              <a:off x="3006" y="2598"/>
              <a:ext cx="108" cy="108"/>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6" name="Group 18"/>
          <p:cNvGrpSpPr>
            <a:grpSpLocks/>
          </p:cNvGrpSpPr>
          <p:nvPr/>
        </p:nvGrpSpPr>
        <p:grpSpPr bwMode="auto">
          <a:xfrm>
            <a:off x="6269038" y="3313113"/>
            <a:ext cx="1316037" cy="485775"/>
            <a:chOff x="3900" y="2094"/>
            <a:chExt cx="829" cy="306"/>
          </a:xfrm>
        </p:grpSpPr>
        <p:sp>
          <p:nvSpPr>
            <p:cNvPr id="1069" name="Text Box 19"/>
            <p:cNvSpPr txBox="1">
              <a:spLocks noChangeArrowheads="1"/>
            </p:cNvSpPr>
            <p:nvPr/>
          </p:nvSpPr>
          <p:spPr bwMode="auto">
            <a:xfrm>
              <a:off x="4085" y="2170"/>
              <a:ext cx="644"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a:ea typeface="Arial" charset="0"/>
                  <a:cs typeface="Arial" charset="0"/>
                </a:rPr>
                <a:t>Mexico</a:t>
              </a:r>
            </a:p>
          </p:txBody>
        </p:sp>
        <p:sp>
          <p:nvSpPr>
            <p:cNvPr id="1070" name="Line 20"/>
            <p:cNvSpPr>
              <a:spLocks noChangeShapeType="1"/>
            </p:cNvSpPr>
            <p:nvPr/>
          </p:nvSpPr>
          <p:spPr bwMode="auto">
            <a:xfrm>
              <a:off x="3900" y="2094"/>
              <a:ext cx="168" cy="126"/>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7" name="Group 21"/>
          <p:cNvGrpSpPr>
            <a:grpSpLocks/>
          </p:cNvGrpSpPr>
          <p:nvPr/>
        </p:nvGrpSpPr>
        <p:grpSpPr bwMode="auto">
          <a:xfrm>
            <a:off x="3983038" y="2833688"/>
            <a:ext cx="1563687" cy="450850"/>
            <a:chOff x="2453" y="1792"/>
            <a:chExt cx="985" cy="284"/>
          </a:xfrm>
        </p:grpSpPr>
        <p:sp>
          <p:nvSpPr>
            <p:cNvPr id="1067" name="Text Box 22"/>
            <p:cNvSpPr txBox="1">
              <a:spLocks noChangeArrowheads="1"/>
            </p:cNvSpPr>
            <p:nvPr/>
          </p:nvSpPr>
          <p:spPr bwMode="auto">
            <a:xfrm>
              <a:off x="2453" y="1792"/>
              <a:ext cx="866"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a:ea typeface="Arial" charset="0"/>
                  <a:cs typeface="Arial" charset="0"/>
                </a:rPr>
                <a:t>Argentina</a:t>
              </a:r>
            </a:p>
          </p:txBody>
        </p:sp>
        <p:sp>
          <p:nvSpPr>
            <p:cNvPr id="1068" name="Line 23"/>
            <p:cNvSpPr>
              <a:spLocks noChangeShapeType="1"/>
            </p:cNvSpPr>
            <p:nvPr/>
          </p:nvSpPr>
          <p:spPr bwMode="auto">
            <a:xfrm flipH="1" flipV="1">
              <a:off x="3288" y="1980"/>
              <a:ext cx="150" cy="96"/>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8" name="Group 24"/>
          <p:cNvGrpSpPr>
            <a:grpSpLocks/>
          </p:cNvGrpSpPr>
          <p:nvPr/>
        </p:nvGrpSpPr>
        <p:grpSpPr bwMode="auto">
          <a:xfrm>
            <a:off x="5278438" y="2235200"/>
            <a:ext cx="1639887" cy="365125"/>
            <a:chOff x="3269" y="1408"/>
            <a:chExt cx="1033" cy="230"/>
          </a:xfrm>
        </p:grpSpPr>
        <p:sp>
          <p:nvSpPr>
            <p:cNvPr id="1065" name="Text Box 25"/>
            <p:cNvSpPr txBox="1">
              <a:spLocks noChangeArrowheads="1"/>
            </p:cNvSpPr>
            <p:nvPr/>
          </p:nvSpPr>
          <p:spPr bwMode="auto">
            <a:xfrm>
              <a:off x="3269" y="1408"/>
              <a:ext cx="806"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a:ea typeface="Arial" charset="0"/>
                  <a:cs typeface="Arial" charset="0"/>
                </a:rPr>
                <a:t>Romania</a:t>
              </a:r>
            </a:p>
          </p:txBody>
        </p:sp>
        <p:sp>
          <p:nvSpPr>
            <p:cNvPr id="1066" name="Line 26"/>
            <p:cNvSpPr>
              <a:spLocks noChangeShapeType="1"/>
            </p:cNvSpPr>
            <p:nvPr/>
          </p:nvSpPr>
          <p:spPr bwMode="auto">
            <a:xfrm flipV="1">
              <a:off x="4062" y="1482"/>
              <a:ext cx="240" cy="36"/>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9" name="Group 27"/>
          <p:cNvGrpSpPr>
            <a:grpSpLocks/>
          </p:cNvGrpSpPr>
          <p:nvPr/>
        </p:nvGrpSpPr>
        <p:grpSpPr bwMode="auto">
          <a:xfrm>
            <a:off x="5932488" y="4024313"/>
            <a:ext cx="955675" cy="590550"/>
            <a:chOff x="3695" y="2556"/>
            <a:chExt cx="602" cy="372"/>
          </a:xfrm>
        </p:grpSpPr>
        <p:sp>
          <p:nvSpPr>
            <p:cNvPr id="1063" name="Text Box 28"/>
            <p:cNvSpPr txBox="1">
              <a:spLocks noChangeArrowheads="1"/>
            </p:cNvSpPr>
            <p:nvPr/>
          </p:nvSpPr>
          <p:spPr bwMode="auto">
            <a:xfrm>
              <a:off x="3695" y="2698"/>
              <a:ext cx="602"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a:ea typeface="Arial" charset="0"/>
                  <a:cs typeface="Arial" charset="0"/>
                </a:rPr>
                <a:t>Kenya</a:t>
              </a:r>
            </a:p>
          </p:txBody>
        </p:sp>
        <p:sp>
          <p:nvSpPr>
            <p:cNvPr id="1064" name="Line 29"/>
            <p:cNvSpPr>
              <a:spLocks noChangeShapeType="1"/>
            </p:cNvSpPr>
            <p:nvPr/>
          </p:nvSpPr>
          <p:spPr bwMode="auto">
            <a:xfrm flipH="1" flipV="1">
              <a:off x="3816" y="2556"/>
              <a:ext cx="126" cy="204"/>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1062"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4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969696"/>
                                      </p:to>
                                    </p:animClr>
                                  </p:subTnLst>
                                </p:cTn>
                              </p:par>
                            </p:childTnLst>
                          </p:cTn>
                        </p:par>
                        <p:par>
                          <p:cTn id="8" fill="hold">
                            <p:stCondLst>
                              <p:cond delay="400"/>
                            </p:stCondLst>
                            <p:childTnLst>
                              <p:par>
                                <p:cTn id="9" presetID="18" presetClass="entr" presetSubtype="9"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upLeft)">
                                      <p:cBhvr>
                                        <p:cTn id="11" dur="4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969696"/>
                                      </p:to>
                                    </p:animClr>
                                  </p:subTnLst>
                                </p:cTn>
                              </p:par>
                            </p:childTnLst>
                          </p:cTn>
                        </p:par>
                        <p:par>
                          <p:cTn id="12" fill="hold">
                            <p:stCondLst>
                              <p:cond delay="800"/>
                            </p:stCondLst>
                            <p:childTnLst>
                              <p:par>
                                <p:cTn id="13" presetID="18" presetClass="entr" presetSubtype="6"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trips(downRight)">
                                      <p:cBhvr>
                                        <p:cTn id="15" dur="400"/>
                                        <p:tgtEl>
                                          <p:spTgt spid="9"/>
                                        </p:tgtEl>
                                      </p:cBhvr>
                                    </p:animEffect>
                                  </p:childTnLst>
                                  <p:subTnLst>
                                    <p:animClr clrSpc="rgb" dir="cw">
                                      <p:cBhvr override="childStyle">
                                        <p:cTn dur="1" fill="hold" display="0" masterRel="nextClick" afterEffect="1"/>
                                        <p:tgtEl>
                                          <p:spTgt spid="9"/>
                                        </p:tgtEl>
                                        <p:attrNameLst>
                                          <p:attrName>ppt_c</p:attrName>
                                        </p:attrNameLst>
                                      </p:cBhvr>
                                      <p:to>
                                        <a:srgbClr val="969696"/>
                                      </p:to>
                                    </p:animClr>
                                  </p:subTnLst>
                                </p:cTn>
                              </p:par>
                            </p:childTnLst>
                          </p:cTn>
                        </p:par>
                        <p:par>
                          <p:cTn id="16" fill="hold">
                            <p:stCondLst>
                              <p:cond delay="1200"/>
                            </p:stCondLst>
                            <p:childTnLst>
                              <p:par>
                                <p:cTn id="17" presetID="18" presetClass="entr" presetSubtype="9"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upLeft)">
                                      <p:cBhvr>
                                        <p:cTn id="19" dur="4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969696"/>
                                      </p:to>
                                    </p:animClr>
                                  </p:subTnLst>
                                </p:cTn>
                              </p:par>
                            </p:childTnLst>
                          </p:cTn>
                        </p:par>
                        <p:par>
                          <p:cTn id="20" fill="hold">
                            <p:stCondLst>
                              <p:cond delay="1600"/>
                            </p:stCondLst>
                            <p:childTnLst>
                              <p:par>
                                <p:cTn id="21" presetID="18" presetClass="entr" presetSubtype="6"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Right)">
                                      <p:cBhvr>
                                        <p:cTn id="23" dur="4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969696"/>
                                      </p:to>
                                    </p:animClr>
                                  </p:subTnLst>
                                </p:cTn>
                              </p:par>
                            </p:childTnLst>
                          </p:cTn>
                        </p:par>
                        <p:par>
                          <p:cTn id="24" fill="hold">
                            <p:stCondLst>
                              <p:cond delay="2000"/>
                            </p:stCondLst>
                            <p:childTnLst>
                              <p:par>
                                <p:cTn id="25" presetID="18" presetClass="entr" presetSubtype="12"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Left)">
                                      <p:cBhvr>
                                        <p:cTn id="27" dur="400"/>
                                        <p:tgtEl>
                                          <p:spTgt spid="8"/>
                                        </p:tgtEl>
                                      </p:cBhvr>
                                    </p:animEffect>
                                  </p:childTnLst>
                                  <p:subTnLst>
                                    <p:animClr clrSpc="rgb" dir="cw">
                                      <p:cBhvr override="childStyle">
                                        <p:cTn dur="1" fill="hold" display="0" masterRel="nextClick" afterEffect="1"/>
                                        <p:tgtEl>
                                          <p:spTgt spid="8"/>
                                        </p:tgtEl>
                                        <p:attrNameLst>
                                          <p:attrName>ppt_c</p:attrName>
                                        </p:attrNameLst>
                                      </p:cBhvr>
                                      <p:to>
                                        <a:srgbClr val="969696"/>
                                      </p:to>
                                    </p:animClr>
                                  </p:subTnLst>
                                </p:cTn>
                              </p:par>
                            </p:childTnLst>
                          </p:cTn>
                        </p:par>
                        <p:par>
                          <p:cTn id="28" fill="hold">
                            <p:stCondLst>
                              <p:cond delay="2400"/>
                            </p:stCondLst>
                            <p:childTnLst>
                              <p:par>
                                <p:cTn id="29" presetID="18" presetClass="entr" presetSubtype="6"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strips(downRight)">
                                      <p:cBhvr>
                                        <p:cTn id="31" dur="4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969696"/>
                                      </p:to>
                                    </p:animClr>
                                  </p:subTnLst>
                                </p:cTn>
                              </p:par>
                            </p:childTnLst>
                          </p:cTn>
                        </p:par>
                        <p:par>
                          <p:cTn id="32" fill="hold">
                            <p:stCondLst>
                              <p:cond delay="2800"/>
                            </p:stCondLst>
                            <p:childTnLst>
                              <p:par>
                                <p:cTn id="33" presetID="18" presetClass="entr" presetSubtype="3"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strips(upRight)">
                                      <p:cBhvr>
                                        <p:cTn id="3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7168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Chapter review questions</a:t>
            </a:r>
          </a:p>
        </p:txBody>
      </p:sp>
      <p:sp>
        <p:nvSpPr>
          <p:cNvPr id="36" name="Content Placeholder 2"/>
          <p:cNvSpPr>
            <a:spLocks noGrp="1"/>
          </p:cNvSpPr>
          <p:nvPr>
            <p:ph idx="1"/>
          </p:nvPr>
        </p:nvSpPr>
        <p:spPr>
          <a:xfrm>
            <a:off x="457200" y="1371600"/>
            <a:ext cx="8229600" cy="5105400"/>
          </a:xfrm>
        </p:spPr>
        <p:txBody>
          <a:bodyPr/>
          <a:lstStyle/>
          <a:p>
            <a:pPr marL="404813" indent="-404813" eaLnBrk="1" hangingPunct="1">
              <a:spcBef>
                <a:spcPct val="30000"/>
              </a:spcBef>
              <a:buClr>
                <a:srgbClr val="669900"/>
              </a:buClr>
              <a:buFont typeface="Wingdings" charset="2"/>
              <a:buNone/>
            </a:pPr>
            <a:r>
              <a:rPr lang="en-US" sz="2700" b="1" smtClean="0">
                <a:solidFill>
                  <a:srgbClr val="CC0000"/>
                </a:solidFill>
                <a:latin typeface="Arial" charset="0"/>
                <a:cs typeface="ＭＳ Ｐゴシック" charset="-128"/>
              </a:rPr>
              <a:t>1.</a:t>
            </a:r>
            <a:r>
              <a:rPr lang="en-US" sz="2700" smtClean="0">
                <a:solidFill>
                  <a:srgbClr val="339966"/>
                </a:solidFill>
                <a:latin typeface="Arial" charset="0"/>
                <a:cs typeface="ＭＳ Ｐゴシック" charset="-128"/>
              </a:rPr>
              <a:t>	</a:t>
            </a:r>
            <a:r>
              <a:rPr lang="en-US" sz="2700" smtClean="0">
                <a:latin typeface="Arial" charset="0"/>
                <a:cs typeface="ＭＳ Ｐゴシック" charset="-128"/>
              </a:rPr>
              <a:t>Which of the following statements about a country with a trade deficit is </a:t>
            </a:r>
            <a:r>
              <a:rPr lang="en-US" sz="2700" u="sng" smtClean="0">
                <a:latin typeface="Arial" charset="0"/>
                <a:cs typeface="ＭＳ Ｐゴシック" charset="-128"/>
              </a:rPr>
              <a:t>not true</a:t>
            </a:r>
            <a:r>
              <a:rPr lang="en-US" sz="2700" smtClean="0">
                <a:latin typeface="Arial" charset="0"/>
                <a:cs typeface="ＭＳ Ｐゴシック" charset="-128"/>
              </a:rPr>
              <a:t>?</a:t>
            </a:r>
          </a:p>
          <a:p>
            <a:pPr marL="974725" lvl="1" indent="-455613" eaLnBrk="1" hangingPunct="1">
              <a:buClr>
                <a:srgbClr val="669900"/>
              </a:buClr>
              <a:buFont typeface="Wingdings" charset="2"/>
              <a:buNone/>
            </a:pPr>
            <a:r>
              <a:rPr lang="en-US" sz="2500" b="1" smtClean="0">
                <a:solidFill>
                  <a:srgbClr val="C00000"/>
                </a:solidFill>
                <a:latin typeface="Arial" charset="0"/>
              </a:rPr>
              <a:t>A.</a:t>
            </a:r>
            <a:r>
              <a:rPr lang="en-US" sz="2500" smtClean="0">
                <a:solidFill>
                  <a:srgbClr val="339966"/>
                </a:solidFill>
                <a:latin typeface="Arial" charset="0"/>
              </a:rPr>
              <a:t>	</a:t>
            </a:r>
            <a:r>
              <a:rPr lang="en-US" smtClean="0">
                <a:latin typeface="Arial" charset="0"/>
              </a:rPr>
              <a:t>Exports &lt; imports</a:t>
            </a:r>
          </a:p>
          <a:p>
            <a:pPr marL="974725" lvl="1" indent="-455613" eaLnBrk="1" hangingPunct="1">
              <a:buClr>
                <a:srgbClr val="669900"/>
              </a:buClr>
              <a:buFont typeface="Wingdings" charset="2"/>
              <a:buNone/>
            </a:pPr>
            <a:r>
              <a:rPr lang="en-US" sz="2500" b="1" smtClean="0">
                <a:solidFill>
                  <a:srgbClr val="C00000"/>
                </a:solidFill>
                <a:latin typeface="Arial" charset="0"/>
              </a:rPr>
              <a:t>B.</a:t>
            </a:r>
            <a:r>
              <a:rPr lang="en-US" sz="2500" smtClean="0">
                <a:solidFill>
                  <a:srgbClr val="339966"/>
                </a:solidFill>
                <a:latin typeface="Arial" charset="0"/>
              </a:rPr>
              <a:t>	</a:t>
            </a:r>
            <a:r>
              <a:rPr lang="en-US" smtClean="0">
                <a:latin typeface="Arial" charset="0"/>
              </a:rPr>
              <a:t>Net capital outflow &lt; 0</a:t>
            </a:r>
          </a:p>
          <a:p>
            <a:pPr marL="974725" lvl="1" indent="-455613" eaLnBrk="1" hangingPunct="1">
              <a:buClr>
                <a:srgbClr val="669900"/>
              </a:buClr>
              <a:buFont typeface="Wingdings" charset="2"/>
              <a:buNone/>
            </a:pPr>
            <a:r>
              <a:rPr lang="en-US" sz="2500" b="1" smtClean="0">
                <a:solidFill>
                  <a:srgbClr val="C00000"/>
                </a:solidFill>
                <a:latin typeface="Arial" charset="0"/>
              </a:rPr>
              <a:t>C.</a:t>
            </a:r>
            <a:r>
              <a:rPr lang="en-US" sz="2500" smtClean="0">
                <a:solidFill>
                  <a:srgbClr val="339966"/>
                </a:solidFill>
                <a:latin typeface="Arial" charset="0"/>
              </a:rPr>
              <a:t>	</a:t>
            </a:r>
            <a:r>
              <a:rPr lang="en-US" smtClean="0">
                <a:latin typeface="Arial" charset="0"/>
              </a:rPr>
              <a:t>Investment &lt; saving</a:t>
            </a:r>
          </a:p>
          <a:p>
            <a:pPr marL="974725" lvl="1" indent="-455613" eaLnBrk="1" hangingPunct="1">
              <a:buClr>
                <a:srgbClr val="669900"/>
              </a:buClr>
              <a:buFont typeface="Wingdings" charset="2"/>
              <a:buNone/>
            </a:pPr>
            <a:r>
              <a:rPr lang="en-US" sz="2500" b="1" smtClean="0">
                <a:solidFill>
                  <a:srgbClr val="C00000"/>
                </a:solidFill>
                <a:latin typeface="Arial" charset="0"/>
              </a:rPr>
              <a:t>D.</a:t>
            </a:r>
            <a:r>
              <a:rPr lang="en-US" sz="2500" smtClean="0">
                <a:solidFill>
                  <a:srgbClr val="C00000"/>
                </a:solidFill>
                <a:latin typeface="Arial" charset="0"/>
              </a:rPr>
              <a:t>	</a:t>
            </a:r>
            <a:r>
              <a:rPr lang="en-US" b="1" i="1" smtClean="0">
                <a:latin typeface="Arial" charset="0"/>
              </a:rPr>
              <a:t>Y</a:t>
            </a:r>
            <a:r>
              <a:rPr lang="en-US" smtClean="0">
                <a:latin typeface="Arial" charset="0"/>
              </a:rPr>
              <a:t>  &lt;  </a:t>
            </a:r>
            <a:r>
              <a:rPr lang="en-US" b="1" i="1" smtClean="0">
                <a:latin typeface="Arial" charset="0"/>
              </a:rPr>
              <a:t>C</a:t>
            </a:r>
            <a:r>
              <a:rPr lang="en-US" smtClean="0">
                <a:latin typeface="Arial" charset="0"/>
              </a:rPr>
              <a:t> + </a:t>
            </a:r>
            <a:r>
              <a:rPr lang="en-US" b="1" i="1" smtClean="0">
                <a:latin typeface="Arial" charset="0"/>
              </a:rPr>
              <a:t>I</a:t>
            </a:r>
            <a:r>
              <a:rPr lang="en-US" smtClean="0">
                <a:latin typeface="Arial" charset="0"/>
              </a:rPr>
              <a:t> + </a:t>
            </a:r>
            <a:r>
              <a:rPr lang="en-US" b="1" i="1" smtClean="0">
                <a:latin typeface="Arial" charset="0"/>
              </a:rPr>
              <a:t>G</a:t>
            </a:r>
            <a:r>
              <a:rPr lang="en-US" smtClean="0">
                <a:latin typeface="Arial" charset="0"/>
              </a:rPr>
              <a:t>  </a:t>
            </a:r>
          </a:p>
          <a:p>
            <a:pPr marL="404813" indent="-404813" eaLnBrk="1" hangingPunct="1">
              <a:spcBef>
                <a:spcPct val="55000"/>
              </a:spcBef>
              <a:buClr>
                <a:srgbClr val="669900"/>
              </a:buClr>
              <a:buFont typeface="Wingdings" charset="2"/>
              <a:buNone/>
            </a:pPr>
            <a:r>
              <a:rPr lang="en-US" sz="2700" b="1" smtClean="0">
                <a:solidFill>
                  <a:srgbClr val="CC0000"/>
                </a:solidFill>
                <a:latin typeface="Arial" charset="0"/>
                <a:cs typeface="ＭＳ Ｐゴシック" charset="-128"/>
              </a:rPr>
              <a:t>2.</a:t>
            </a:r>
            <a:r>
              <a:rPr lang="en-US" sz="2700" smtClean="0">
                <a:solidFill>
                  <a:srgbClr val="339966"/>
                </a:solidFill>
                <a:latin typeface="Arial" charset="0"/>
                <a:cs typeface="ＭＳ Ｐゴシック" charset="-128"/>
              </a:rPr>
              <a:t>	</a:t>
            </a:r>
            <a:r>
              <a:rPr lang="en-US" sz="2700" smtClean="0">
                <a:latin typeface="Arial" charset="0"/>
                <a:cs typeface="ＭＳ Ｐゴシック" charset="-128"/>
              </a:rPr>
              <a:t>A Ford Escape SUV sells for $24,000 in the U.S. and 720,000 rubles in Russia.  </a:t>
            </a:r>
          </a:p>
          <a:p>
            <a:pPr marL="404813" indent="-404813" eaLnBrk="1" hangingPunct="1">
              <a:spcBef>
                <a:spcPct val="25000"/>
              </a:spcBef>
              <a:buClr>
                <a:srgbClr val="669900"/>
              </a:buClr>
              <a:buFont typeface="Wingdings" charset="2"/>
              <a:buNone/>
            </a:pPr>
            <a:r>
              <a:rPr lang="en-US" sz="2700" smtClean="0">
                <a:latin typeface="Arial" charset="0"/>
                <a:cs typeface="ＭＳ Ｐゴシック" charset="-128"/>
              </a:rPr>
              <a:t>	If purchasing-power parity holds, what is the nominal exchange rate (rubles per dollar)?</a:t>
            </a:r>
          </a:p>
        </p:txBody>
      </p:sp>
      <p:sp>
        <p:nvSpPr>
          <p:cNvPr id="6" name="TextBox 6"/>
          <p:cNvSpPr txBox="1"/>
          <p:nvPr/>
        </p:nvSpPr>
        <p:spPr>
          <a:xfrm>
            <a:off x="107504"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wipe(left)">
                                      <p:cBhvr>
                                        <p:cTn id="7" dur="500"/>
                                        <p:tgtEl>
                                          <p:spTgt spid="3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6">
                                            <p:txEl>
                                              <p:pRg st="1" end="1"/>
                                            </p:txEl>
                                          </p:spTgt>
                                        </p:tgtEl>
                                        <p:attrNameLst>
                                          <p:attrName>style.visibility</p:attrName>
                                        </p:attrNameLst>
                                      </p:cBhvr>
                                      <p:to>
                                        <p:strVal val="visible"/>
                                      </p:to>
                                    </p:set>
                                    <p:animEffect transition="in" filter="wipe(left)">
                                      <p:cBhvr>
                                        <p:cTn id="10" dur="500"/>
                                        <p:tgtEl>
                                          <p:spTgt spid="3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6">
                                            <p:txEl>
                                              <p:pRg st="2" end="2"/>
                                            </p:txEl>
                                          </p:spTgt>
                                        </p:tgtEl>
                                        <p:attrNameLst>
                                          <p:attrName>style.visibility</p:attrName>
                                        </p:attrNameLst>
                                      </p:cBhvr>
                                      <p:to>
                                        <p:strVal val="visible"/>
                                      </p:to>
                                    </p:set>
                                    <p:animEffect transition="in" filter="wipe(left)">
                                      <p:cBhvr>
                                        <p:cTn id="13" dur="500"/>
                                        <p:tgtEl>
                                          <p:spTgt spid="36">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6">
                                            <p:txEl>
                                              <p:pRg st="3" end="3"/>
                                            </p:txEl>
                                          </p:spTgt>
                                        </p:tgtEl>
                                        <p:attrNameLst>
                                          <p:attrName>style.visibility</p:attrName>
                                        </p:attrNameLst>
                                      </p:cBhvr>
                                      <p:to>
                                        <p:strVal val="visible"/>
                                      </p:to>
                                    </p:set>
                                    <p:animEffect transition="in" filter="wipe(left)">
                                      <p:cBhvr>
                                        <p:cTn id="16" dur="500"/>
                                        <p:tgtEl>
                                          <p:spTgt spid="36">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6">
                                            <p:txEl>
                                              <p:pRg st="4" end="4"/>
                                            </p:txEl>
                                          </p:spTgt>
                                        </p:tgtEl>
                                        <p:attrNameLst>
                                          <p:attrName>style.visibility</p:attrName>
                                        </p:attrNameLst>
                                      </p:cBhvr>
                                      <p:to>
                                        <p:strVal val="visible"/>
                                      </p:to>
                                    </p:set>
                                    <p:animEffect transition="in" filter="wipe(left)">
                                      <p:cBhvr>
                                        <p:cTn id="19" dur="500"/>
                                        <p:tgtEl>
                                          <p:spTgt spid="3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6">
                                            <p:txEl>
                                              <p:pRg st="5" end="5"/>
                                            </p:txEl>
                                          </p:spTgt>
                                        </p:tgtEl>
                                        <p:attrNameLst>
                                          <p:attrName>style.visibility</p:attrName>
                                        </p:attrNameLst>
                                      </p:cBhvr>
                                      <p:to>
                                        <p:strVal val="visible"/>
                                      </p:to>
                                    </p:set>
                                    <p:animEffect transition="in" filter="wipe(left)">
                                      <p:cBhvr>
                                        <p:cTn id="24" dur="500"/>
                                        <p:tgtEl>
                                          <p:spTgt spid="36">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6">
                                            <p:txEl>
                                              <p:pRg st="6" end="6"/>
                                            </p:txEl>
                                          </p:spTgt>
                                        </p:tgtEl>
                                        <p:attrNameLst>
                                          <p:attrName>style.visibility</p:attrName>
                                        </p:attrNameLst>
                                      </p:cBhvr>
                                      <p:to>
                                        <p:strVal val="visible"/>
                                      </p:to>
                                    </p:set>
                                    <p:animEffect transition="in" filter="wipe(left)">
                                      <p:cBhvr>
                                        <p:cTn id="27" dur="500"/>
                                        <p:tgtEl>
                                          <p:spTgt spid="3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2" name="Rectangle 10"/>
          <p:cNvSpPr>
            <a:spLocks noChangeArrowheads="1"/>
          </p:cNvSpPr>
          <p:nvPr/>
        </p:nvSpPr>
        <p:spPr bwMode="auto">
          <a:xfrm>
            <a:off x="927100" y="3244850"/>
            <a:ext cx="3873500" cy="457200"/>
          </a:xfrm>
          <a:prstGeom prst="rect">
            <a:avLst/>
          </a:prstGeom>
          <a:solidFill>
            <a:srgbClr val="A3E0FF"/>
          </a:solidFill>
          <a:ln w="12700">
            <a:noFill/>
            <a:miter lim="800000"/>
            <a:headEnd/>
            <a:tailEnd/>
          </a:ln>
        </p:spPr>
        <p:txBody>
          <a:bodyPr wrap="none" anchor="ctr">
            <a:prstTxWarp prst="textNoShape">
              <a:avLst/>
            </a:prstTxWarp>
          </a:bodyPr>
          <a:lstStyle/>
          <a:p>
            <a:endParaRPr lang="en-US" sz="1800"/>
          </a:p>
        </p:txBody>
      </p:sp>
      <p:sp>
        <p:nvSpPr>
          <p:cNvPr id="73731"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8" name="Rectangle 2"/>
          <p:cNvSpPr txBox="1">
            <a:spLocks noChangeArrowheads="1"/>
          </p:cNvSpPr>
          <p:nvPr/>
        </p:nvSpPr>
        <p:spPr bwMode="auto">
          <a:xfrm>
            <a:off x="574675" y="4583113"/>
            <a:ext cx="8218488" cy="1589087"/>
          </a:xfrm>
          <a:prstGeom prst="rect">
            <a:avLst/>
          </a:prstGeom>
          <a:noFill/>
          <a:ln w="9525">
            <a:noFill/>
            <a:miter lim="800000"/>
            <a:headEnd/>
            <a:tailEnd/>
          </a:ln>
        </p:spPr>
        <p:txBody>
          <a:bodyPr>
            <a:prstTxWarp prst="textNoShape">
              <a:avLst/>
            </a:prstTxWarp>
          </a:bodyPr>
          <a:lstStyle/>
          <a:p>
            <a:pPr marL="742950" lvl="1" indent="-285750">
              <a:lnSpc>
                <a:spcPct val="105000"/>
              </a:lnSpc>
              <a:spcBef>
                <a:spcPct val="30000"/>
              </a:spcBef>
              <a:buClr>
                <a:srgbClr val="669900"/>
              </a:buClr>
              <a:buFont typeface="Wingdings" charset="2"/>
              <a:buNone/>
            </a:pPr>
            <a:r>
              <a:rPr lang="en-US" sz="2700" dirty="0">
                <a:ea typeface="Arial" charset="0"/>
                <a:cs typeface="Arial" charset="0"/>
              </a:rPr>
              <a:t>A trade deficit means </a:t>
            </a:r>
            <a:r>
              <a:rPr lang="en-US" sz="2700" b="1" i="1" dirty="0">
                <a:ea typeface="Arial" charset="0"/>
                <a:cs typeface="Arial" charset="0"/>
              </a:rPr>
              <a:t>NX</a:t>
            </a:r>
            <a:r>
              <a:rPr lang="en-US" sz="2700" dirty="0">
                <a:ea typeface="Arial" charset="0"/>
                <a:cs typeface="Arial" charset="0"/>
              </a:rPr>
              <a:t> &lt; 0.  </a:t>
            </a:r>
          </a:p>
          <a:p>
            <a:pPr marL="742950" lvl="1" indent="-285750">
              <a:lnSpc>
                <a:spcPct val="105000"/>
              </a:lnSpc>
              <a:spcBef>
                <a:spcPct val="30000"/>
              </a:spcBef>
              <a:buClr>
                <a:srgbClr val="669900"/>
              </a:buClr>
              <a:buFont typeface="Wingdings" charset="2"/>
              <a:buNone/>
            </a:pPr>
            <a:r>
              <a:rPr lang="en-US" sz="2700" dirty="0">
                <a:ea typeface="Arial" charset="0"/>
                <a:cs typeface="Arial" charset="0"/>
              </a:rPr>
              <a:t>Since </a:t>
            </a:r>
            <a:r>
              <a:rPr lang="en-US" sz="2700" b="1" i="1" dirty="0">
                <a:ea typeface="Arial" charset="0"/>
                <a:cs typeface="Arial" charset="0"/>
              </a:rPr>
              <a:t>NX</a:t>
            </a:r>
            <a:r>
              <a:rPr lang="en-US" sz="2700" dirty="0">
                <a:ea typeface="Arial" charset="0"/>
                <a:cs typeface="Arial" charset="0"/>
              </a:rPr>
              <a:t> = </a:t>
            </a:r>
            <a:r>
              <a:rPr lang="en-US" sz="2700" b="1" i="1" dirty="0">
                <a:ea typeface="Arial" charset="0"/>
                <a:cs typeface="Arial" charset="0"/>
              </a:rPr>
              <a:t>S</a:t>
            </a:r>
            <a:r>
              <a:rPr lang="en-US" sz="2700" dirty="0">
                <a:ea typeface="Arial" charset="0"/>
                <a:cs typeface="Arial" charset="0"/>
              </a:rPr>
              <a:t> – </a:t>
            </a:r>
            <a:r>
              <a:rPr lang="en-US" sz="2700" b="1" i="1" dirty="0">
                <a:ea typeface="Arial" charset="0"/>
                <a:cs typeface="Arial" charset="0"/>
              </a:rPr>
              <a:t>I</a:t>
            </a:r>
            <a:r>
              <a:rPr lang="en-US" sz="2700" dirty="0">
                <a:ea typeface="Arial" charset="0"/>
                <a:cs typeface="Arial" charset="0"/>
              </a:rPr>
              <a:t>, </a:t>
            </a:r>
            <a:br>
              <a:rPr lang="en-US" sz="2700" dirty="0">
                <a:ea typeface="Arial" charset="0"/>
                <a:cs typeface="Arial" charset="0"/>
              </a:rPr>
            </a:br>
            <a:r>
              <a:rPr lang="en-US" sz="2700" dirty="0">
                <a:ea typeface="Arial" charset="0"/>
                <a:cs typeface="Arial" charset="0"/>
              </a:rPr>
              <a:t>a trade deficit implies </a:t>
            </a:r>
            <a:r>
              <a:rPr lang="en-US" sz="2700" b="1" i="1" dirty="0">
                <a:ea typeface="Arial" charset="0"/>
                <a:cs typeface="Arial" charset="0"/>
              </a:rPr>
              <a:t>I</a:t>
            </a:r>
            <a:r>
              <a:rPr lang="en-US" sz="2700" dirty="0">
                <a:ea typeface="Arial" charset="0"/>
                <a:cs typeface="Arial" charset="0"/>
              </a:rPr>
              <a:t> &gt; </a:t>
            </a:r>
            <a:r>
              <a:rPr lang="en-US" sz="2700" b="1" i="1" dirty="0">
                <a:ea typeface="Arial" charset="0"/>
                <a:cs typeface="Arial" charset="0"/>
              </a:rPr>
              <a:t>S</a:t>
            </a:r>
            <a:r>
              <a:rPr lang="en-US" sz="2700" dirty="0">
                <a:ea typeface="Arial" charset="0"/>
                <a:cs typeface="Arial" charset="0"/>
              </a:rPr>
              <a:t>. </a:t>
            </a:r>
            <a:endParaRPr lang="en-US" sz="2500" dirty="0">
              <a:ea typeface="Arial" charset="0"/>
              <a:cs typeface="Arial" charset="0"/>
            </a:endParaRPr>
          </a:p>
        </p:txBody>
      </p:sp>
      <p:sp>
        <p:nvSpPr>
          <p:cNvPr id="73735" name="Rectangle 9"/>
          <p:cNvSpPr>
            <a:spLocks noChangeArrowheads="1"/>
          </p:cNvSpPr>
          <p:nvPr/>
        </p:nvSpPr>
        <p:spPr bwMode="auto">
          <a:xfrm>
            <a:off x="452438" y="1374775"/>
            <a:ext cx="8218487" cy="3033713"/>
          </a:xfrm>
          <a:prstGeom prst="rect">
            <a:avLst/>
          </a:prstGeom>
          <a:noFill/>
          <a:ln w="9525">
            <a:noFill/>
            <a:miter lim="800000"/>
            <a:headEnd/>
            <a:tailEnd/>
          </a:ln>
        </p:spPr>
        <p:txBody>
          <a:bodyPr>
            <a:prstTxWarp prst="textNoShape">
              <a:avLst/>
            </a:prstTxWarp>
          </a:bodyPr>
          <a:lstStyle/>
          <a:p>
            <a:pPr marL="404813" indent="-404813">
              <a:lnSpc>
                <a:spcPct val="105000"/>
              </a:lnSpc>
              <a:spcBef>
                <a:spcPct val="30000"/>
              </a:spcBef>
              <a:buClr>
                <a:srgbClr val="669900"/>
              </a:buClr>
              <a:buSzPct val="120000"/>
              <a:buFont typeface="Wingdings" charset="2"/>
              <a:buNone/>
            </a:pPr>
            <a:r>
              <a:rPr lang="en-US" sz="2700" b="1">
                <a:solidFill>
                  <a:srgbClr val="CC0000"/>
                </a:solidFill>
              </a:rPr>
              <a:t>1.</a:t>
            </a:r>
            <a:r>
              <a:rPr lang="en-US" sz="2700">
                <a:solidFill>
                  <a:srgbClr val="339966"/>
                </a:solidFill>
              </a:rPr>
              <a:t>	</a:t>
            </a:r>
            <a:r>
              <a:rPr lang="en-US" sz="2700"/>
              <a:t>Which of the following statements about a country with a trade deficit is </a:t>
            </a:r>
            <a:r>
              <a:rPr lang="en-US" sz="2700" u="sng"/>
              <a:t>not true</a:t>
            </a:r>
            <a:r>
              <a:rPr lang="en-US" sz="2700"/>
              <a:t>?</a:t>
            </a:r>
          </a:p>
          <a:p>
            <a:pPr marL="974725" lvl="1" indent="-455613">
              <a:lnSpc>
                <a:spcPct val="105000"/>
              </a:lnSpc>
              <a:spcBef>
                <a:spcPts val="300"/>
              </a:spcBef>
              <a:buClr>
                <a:srgbClr val="669900"/>
              </a:buClr>
              <a:buSzPct val="120000"/>
              <a:buFont typeface="Wingdings" charset="2"/>
              <a:buNone/>
            </a:pPr>
            <a:r>
              <a:rPr lang="en-US" sz="2500" b="1">
                <a:solidFill>
                  <a:srgbClr val="C00000"/>
                </a:solidFill>
              </a:rPr>
              <a:t>A.</a:t>
            </a:r>
            <a:r>
              <a:rPr lang="en-US" sz="2500">
                <a:solidFill>
                  <a:srgbClr val="339966"/>
                </a:solidFill>
              </a:rPr>
              <a:t>	</a:t>
            </a:r>
            <a:r>
              <a:rPr lang="en-US" sz="2700"/>
              <a:t>Exports &lt; imports</a:t>
            </a:r>
          </a:p>
          <a:p>
            <a:pPr marL="974725" lvl="1" indent="-455613">
              <a:lnSpc>
                <a:spcPct val="105000"/>
              </a:lnSpc>
              <a:spcBef>
                <a:spcPts val="300"/>
              </a:spcBef>
              <a:buClr>
                <a:srgbClr val="669900"/>
              </a:buClr>
              <a:buSzPct val="120000"/>
              <a:buFont typeface="Wingdings" charset="2"/>
              <a:buNone/>
            </a:pPr>
            <a:r>
              <a:rPr lang="en-US" sz="2500" b="1">
                <a:solidFill>
                  <a:srgbClr val="C00000"/>
                </a:solidFill>
              </a:rPr>
              <a:t>B.</a:t>
            </a:r>
            <a:r>
              <a:rPr lang="en-US" sz="2500">
                <a:solidFill>
                  <a:srgbClr val="339966"/>
                </a:solidFill>
              </a:rPr>
              <a:t>	</a:t>
            </a:r>
            <a:r>
              <a:rPr lang="en-US" sz="2700"/>
              <a:t>Net capital outflow &lt; 0</a:t>
            </a:r>
          </a:p>
          <a:p>
            <a:pPr marL="974725" lvl="1" indent="-455613">
              <a:lnSpc>
                <a:spcPct val="105000"/>
              </a:lnSpc>
              <a:spcBef>
                <a:spcPts val="300"/>
              </a:spcBef>
              <a:buClr>
                <a:srgbClr val="669900"/>
              </a:buClr>
              <a:buSzPct val="120000"/>
              <a:buFont typeface="Wingdings" charset="2"/>
              <a:buNone/>
            </a:pPr>
            <a:r>
              <a:rPr lang="en-US" sz="2500" b="1">
                <a:solidFill>
                  <a:srgbClr val="C00000"/>
                </a:solidFill>
              </a:rPr>
              <a:t>C.</a:t>
            </a:r>
            <a:r>
              <a:rPr lang="en-US" sz="2500">
                <a:solidFill>
                  <a:srgbClr val="339966"/>
                </a:solidFill>
              </a:rPr>
              <a:t>	</a:t>
            </a:r>
            <a:r>
              <a:rPr lang="en-US" sz="2700"/>
              <a:t>Investment &lt; saving</a:t>
            </a:r>
          </a:p>
          <a:p>
            <a:pPr marL="974725" lvl="1" indent="-455613">
              <a:lnSpc>
                <a:spcPct val="105000"/>
              </a:lnSpc>
              <a:spcBef>
                <a:spcPts val="300"/>
              </a:spcBef>
              <a:buClr>
                <a:srgbClr val="669900"/>
              </a:buClr>
              <a:buSzPct val="120000"/>
              <a:buFont typeface="Wingdings" charset="2"/>
              <a:buNone/>
            </a:pPr>
            <a:r>
              <a:rPr lang="en-US" sz="2500" b="1">
                <a:solidFill>
                  <a:srgbClr val="C00000"/>
                </a:solidFill>
              </a:rPr>
              <a:t>D.</a:t>
            </a:r>
            <a:r>
              <a:rPr lang="en-US" sz="2500">
                <a:solidFill>
                  <a:srgbClr val="339966"/>
                </a:solidFill>
              </a:rPr>
              <a:t>	</a:t>
            </a:r>
            <a:r>
              <a:rPr lang="en-US" sz="2700" b="1" i="1"/>
              <a:t>Y</a:t>
            </a:r>
            <a:r>
              <a:rPr lang="en-US" sz="2700"/>
              <a:t>  &lt;  </a:t>
            </a:r>
            <a:r>
              <a:rPr lang="en-US" sz="2700" b="1" i="1"/>
              <a:t>C</a:t>
            </a:r>
            <a:r>
              <a:rPr lang="en-US" sz="2700"/>
              <a:t> + </a:t>
            </a:r>
            <a:r>
              <a:rPr lang="en-US" sz="2700" b="1" i="1"/>
              <a:t>I</a:t>
            </a:r>
            <a:r>
              <a:rPr lang="en-US" sz="2700"/>
              <a:t> + </a:t>
            </a:r>
            <a:r>
              <a:rPr lang="en-US" sz="2700" b="1" i="1"/>
              <a:t>G</a:t>
            </a:r>
            <a:r>
              <a:rPr lang="en-US" sz="2700"/>
              <a:t>  </a:t>
            </a:r>
          </a:p>
        </p:txBody>
      </p:sp>
      <p:sp>
        <p:nvSpPr>
          <p:cNvPr id="11" name="Text Box 11"/>
          <p:cNvSpPr txBox="1">
            <a:spLocks noChangeArrowheads="1"/>
          </p:cNvSpPr>
          <p:nvPr/>
        </p:nvSpPr>
        <p:spPr bwMode="auto">
          <a:xfrm>
            <a:off x="4972050" y="3200400"/>
            <a:ext cx="1504950" cy="503238"/>
          </a:xfrm>
          <a:prstGeom prst="rect">
            <a:avLst/>
          </a:prstGeom>
          <a:noFill/>
          <a:ln w="9525">
            <a:noFill/>
            <a:miter lim="800000"/>
            <a:headEnd/>
            <a:tailEnd/>
          </a:ln>
        </p:spPr>
        <p:txBody>
          <a:bodyPr>
            <a:prstTxWarp prst="textNoShape">
              <a:avLst/>
            </a:prstTxWarp>
            <a:spAutoFit/>
          </a:bodyPr>
          <a:lstStyle/>
          <a:p>
            <a:pPr>
              <a:spcBef>
                <a:spcPct val="50000"/>
              </a:spcBef>
            </a:pPr>
            <a:r>
              <a:rPr lang="en-US" sz="2700" i="1">
                <a:solidFill>
                  <a:srgbClr val="3333FF"/>
                </a:solidFill>
              </a:rPr>
              <a:t>not true</a:t>
            </a:r>
          </a:p>
        </p:txBody>
      </p:sp>
      <p:sp>
        <p:nvSpPr>
          <p:cNvPr id="9" name="TextBox 6"/>
          <p:cNvSpPr txBox="1"/>
          <p:nvPr/>
        </p:nvSpPr>
        <p:spPr>
          <a:xfrm>
            <a:off x="107504"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left)">
                                      <p:cBhvr>
                                        <p:cTn id="14" dur="500"/>
                                        <p:tgtEl>
                                          <p:spTgt spid="8">
                                            <p:txEl>
                                              <p:pRg st="0" end="0"/>
                                            </p:txEl>
                                          </p:spTgt>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wipe(left)">
                                      <p:cBhvr>
                                        <p:cTn id="1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uiExpand="1" build="p" bldLvl="4"/>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7577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75780" name="Content Placeholder 2"/>
          <p:cNvSpPr>
            <a:spLocks noGrp="1"/>
          </p:cNvSpPr>
          <p:nvPr>
            <p:ph idx="1"/>
          </p:nvPr>
        </p:nvSpPr>
        <p:spPr>
          <a:xfrm>
            <a:off x="457200" y="1371600"/>
            <a:ext cx="8229600" cy="5105400"/>
          </a:xfrm>
        </p:spPr>
        <p:txBody>
          <a:bodyPr/>
          <a:lstStyle/>
          <a:p>
            <a:pPr marL="403225" indent="-403225" eaLnBrk="1" hangingPunct="1">
              <a:buClr>
                <a:srgbClr val="669900"/>
              </a:buClr>
              <a:buFont typeface="Wingdings" charset="2"/>
              <a:buNone/>
            </a:pPr>
            <a:r>
              <a:rPr lang="en-US" sz="2600" b="1" dirty="0" smtClean="0">
                <a:solidFill>
                  <a:srgbClr val="C00000"/>
                </a:solidFill>
                <a:latin typeface="Arial" charset="0"/>
                <a:cs typeface="ＭＳ Ｐゴシック" charset="-128"/>
              </a:rPr>
              <a:t>2.</a:t>
            </a:r>
            <a:r>
              <a:rPr lang="en-US" sz="2700" dirty="0" smtClean="0">
                <a:solidFill>
                  <a:srgbClr val="339966"/>
                </a:solidFill>
                <a:latin typeface="Arial" charset="0"/>
                <a:cs typeface="ＭＳ Ｐゴシック" charset="-128"/>
              </a:rPr>
              <a:t>	</a:t>
            </a:r>
            <a:r>
              <a:rPr lang="en-US" dirty="0" smtClean="0">
                <a:latin typeface="Arial" charset="0"/>
                <a:cs typeface="ＭＳ Ｐゴシック" charset="-128"/>
              </a:rPr>
              <a:t>A Ford Escape SUV sells for $24,000 in the U.S. and 720,000 rubles in Russia.  </a:t>
            </a:r>
          </a:p>
          <a:p>
            <a:pPr marL="403225" indent="-403225" eaLnBrk="1" hangingPunct="1">
              <a:buClr>
                <a:srgbClr val="669900"/>
              </a:buClr>
              <a:buFont typeface="Wingdings" charset="2"/>
              <a:buNone/>
            </a:pPr>
            <a:r>
              <a:rPr lang="en-US" dirty="0" smtClean="0">
                <a:latin typeface="Arial" charset="0"/>
                <a:cs typeface="ＭＳ Ｐゴシック" charset="-128"/>
              </a:rPr>
              <a:t>	If purchasing-power parity holds, what is the nominal exchange rate (rubles per dollar)?</a:t>
            </a:r>
          </a:p>
          <a:p>
            <a:pPr marL="403225" indent="-403225" eaLnBrk="1" hangingPunct="1">
              <a:buClr>
                <a:srgbClr val="669900"/>
              </a:buClr>
              <a:buFont typeface="Wingdings" charset="2"/>
              <a:buNone/>
            </a:pPr>
            <a:r>
              <a:rPr lang="en-US" b="1" i="1" dirty="0" smtClean="0">
                <a:latin typeface="Arial" charset="0"/>
                <a:cs typeface="ＭＳ Ｐゴシック" charset="-128"/>
              </a:rPr>
              <a:t>	P*</a:t>
            </a:r>
            <a:r>
              <a:rPr lang="en-US" dirty="0" smtClean="0">
                <a:latin typeface="Arial" charset="0"/>
                <a:cs typeface="ＭＳ Ｐゴシック" charset="-128"/>
              </a:rPr>
              <a:t> = 720,000 rubles</a:t>
            </a:r>
          </a:p>
          <a:p>
            <a:pPr marL="403225" indent="-403225" eaLnBrk="1" hangingPunct="1">
              <a:buClr>
                <a:srgbClr val="669900"/>
              </a:buClr>
              <a:buFont typeface="Wingdings" charset="2"/>
              <a:buNone/>
            </a:pPr>
            <a:r>
              <a:rPr lang="en-US" b="1" i="1" dirty="0" smtClean="0">
                <a:latin typeface="Arial" charset="0"/>
                <a:cs typeface="ＭＳ Ｐゴシック" charset="-128"/>
              </a:rPr>
              <a:t>	P</a:t>
            </a:r>
            <a:r>
              <a:rPr lang="en-US" dirty="0" smtClean="0">
                <a:latin typeface="Arial" charset="0"/>
                <a:cs typeface="ＭＳ Ｐゴシック" charset="-128"/>
              </a:rPr>
              <a:t> = $24,000</a:t>
            </a:r>
          </a:p>
          <a:p>
            <a:pPr marL="403225" indent="-403225" eaLnBrk="1" hangingPunct="1">
              <a:buClr>
                <a:srgbClr val="669900"/>
              </a:buClr>
              <a:buFont typeface="Wingdings" charset="2"/>
              <a:buNone/>
            </a:pPr>
            <a:r>
              <a:rPr lang="en-US" b="1" i="1" dirty="0" smtClean="0">
                <a:latin typeface="Arial" charset="0"/>
                <a:cs typeface="ＭＳ Ｐゴシック" charset="-128"/>
              </a:rPr>
              <a:t>	e</a:t>
            </a:r>
            <a:r>
              <a:rPr lang="en-US" dirty="0" smtClean="0">
                <a:latin typeface="Arial" charset="0"/>
                <a:cs typeface="ＭＳ Ｐゴシック" charset="-128"/>
              </a:rPr>
              <a:t> = </a:t>
            </a:r>
            <a:r>
              <a:rPr lang="en-US" b="1" i="1" dirty="0" smtClean="0">
                <a:latin typeface="Arial" charset="0"/>
                <a:cs typeface="ＭＳ Ｐゴシック" charset="-128"/>
              </a:rPr>
              <a:t>P*</a:t>
            </a:r>
            <a:r>
              <a:rPr lang="en-US" dirty="0" smtClean="0">
                <a:latin typeface="Arial" charset="0"/>
                <a:cs typeface="ＭＳ Ｐゴシック" charset="-128"/>
              </a:rPr>
              <a:t>/</a:t>
            </a:r>
            <a:r>
              <a:rPr lang="en-US" b="1" i="1" dirty="0" smtClean="0">
                <a:latin typeface="Arial" charset="0"/>
                <a:cs typeface="ＭＳ Ｐゴシック" charset="-128"/>
              </a:rPr>
              <a:t>P</a:t>
            </a:r>
            <a:r>
              <a:rPr lang="en-US" dirty="0" smtClean="0">
                <a:latin typeface="Arial" charset="0"/>
                <a:cs typeface="ＭＳ Ｐゴシック" charset="-128"/>
              </a:rPr>
              <a:t> = 720000/24000 = </a:t>
            </a:r>
            <a:r>
              <a:rPr lang="en-US" u="sng" dirty="0" smtClean="0">
                <a:solidFill>
                  <a:srgbClr val="3333FF"/>
                </a:solidFill>
                <a:latin typeface="Arial" charset="0"/>
                <a:cs typeface="ＭＳ Ｐゴシック" charset="-128"/>
              </a:rPr>
              <a:t>30 rubles per dollar</a:t>
            </a:r>
          </a:p>
          <a:p>
            <a:pPr marL="403225" indent="-403225" eaLnBrk="1" hangingPunct="1">
              <a:buSzPct val="115000"/>
              <a:buFont typeface="Wingdings" charset="2"/>
              <a:buNone/>
            </a:pPr>
            <a:endParaRPr lang="en-US" dirty="0" smtClean="0">
              <a:latin typeface="Arial" charset="0"/>
              <a:cs typeface="ＭＳ Ｐゴシック" charset="-128"/>
            </a:endParaRPr>
          </a:p>
        </p:txBody>
      </p:sp>
      <p:sp>
        <p:nvSpPr>
          <p:cNvPr id="6" name="TextBox 6"/>
          <p:cNvSpPr txBox="1"/>
          <p:nvPr/>
        </p:nvSpPr>
        <p:spPr>
          <a:xfrm>
            <a:off x="107504"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77826"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77828"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Net exports equal exports minus imports.  </a:t>
            </a:r>
            <a:br>
              <a:rPr lang="en-US" smtClean="0">
                <a:latin typeface="Arial" charset="0"/>
                <a:cs typeface="ＭＳ Ｐゴシック" charset="-128"/>
              </a:rPr>
            </a:br>
            <a:r>
              <a:rPr lang="en-US" smtClean="0">
                <a:latin typeface="Arial" charset="0"/>
                <a:cs typeface="ＭＳ Ｐゴシック" charset="-128"/>
              </a:rPr>
              <a:t>Net capital outflow equals domestic residents’ purchases of foreign assets minus foreigners’ purchases of domestic assets.  </a:t>
            </a:r>
          </a:p>
          <a:p>
            <a:pPr eaLnBrk="1" hangingPunct="1">
              <a:buClrTx/>
              <a:buSzPct val="120000"/>
              <a:buFont typeface="Arial" charset="0"/>
              <a:buChar char="•"/>
            </a:pPr>
            <a:r>
              <a:rPr lang="en-US" smtClean="0">
                <a:latin typeface="Arial" charset="0"/>
                <a:cs typeface="ＭＳ Ｐゴシック" charset="-128"/>
              </a:rPr>
              <a:t>Every international transaction involves the exchange of an asset for a good or service, </a:t>
            </a:r>
            <a:br>
              <a:rPr lang="en-US" smtClean="0">
                <a:latin typeface="Arial" charset="0"/>
                <a:cs typeface="ＭＳ Ｐゴシック" charset="-128"/>
              </a:rPr>
            </a:br>
            <a:r>
              <a:rPr lang="en-US" smtClean="0">
                <a:latin typeface="Arial" charset="0"/>
                <a:cs typeface="ＭＳ Ｐゴシック" charset="-128"/>
              </a:rPr>
              <a:t>so net exports equal net capital outflow.</a:t>
            </a:r>
          </a:p>
        </p:txBody>
      </p:sp>
      <p:sp>
        <p:nvSpPr>
          <p:cNvPr id="6" name="TextBox 6"/>
          <p:cNvSpPr txBox="1"/>
          <p:nvPr/>
        </p:nvSpPr>
        <p:spPr>
          <a:xfrm>
            <a:off x="304800" y="638132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79874"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79876"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Saving can be used to finance domestic investment or to buy assets abroad.  Thus, saving equals domestic investment plus net capital outflow.</a:t>
            </a:r>
          </a:p>
          <a:p>
            <a:pPr eaLnBrk="1" hangingPunct="1">
              <a:buClrTx/>
              <a:buSzPct val="120000"/>
              <a:buFont typeface="Arial" charset="0"/>
              <a:buChar char="•"/>
            </a:pPr>
            <a:r>
              <a:rPr lang="en-US" smtClean="0">
                <a:latin typeface="Arial" charset="0"/>
                <a:cs typeface="ＭＳ Ｐゴシック" charset="-128"/>
              </a:rPr>
              <a:t>The nominal exchange rate is the relative price of the currency of two countries.  </a:t>
            </a:r>
          </a:p>
          <a:p>
            <a:pPr eaLnBrk="1" hangingPunct="1">
              <a:buClrTx/>
              <a:buSzPct val="120000"/>
              <a:buFont typeface="Arial" charset="0"/>
              <a:buChar char="•"/>
            </a:pPr>
            <a:r>
              <a:rPr lang="en-US" smtClean="0">
                <a:latin typeface="Arial" charset="0"/>
                <a:cs typeface="ＭＳ Ｐゴシック" charset="-128"/>
              </a:rPr>
              <a:t>The real exchange rate is the relative price of the goods and services of the two countries.</a:t>
            </a:r>
          </a:p>
        </p:txBody>
      </p:sp>
      <p:sp>
        <p:nvSpPr>
          <p:cNvPr id="6" name="TextBox 6"/>
          <p:cNvSpPr txBox="1"/>
          <p:nvPr/>
        </p:nvSpPr>
        <p:spPr>
          <a:xfrm>
            <a:off x="304800" y="638132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81922"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81924"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According to the theory of purchasing-power parity, a unit of any country’s currency should be able to buy the same quantity of goods in all countries.</a:t>
            </a:r>
          </a:p>
          <a:p>
            <a:pPr eaLnBrk="1" hangingPunct="1">
              <a:buClrTx/>
              <a:buSzPct val="120000"/>
              <a:buFont typeface="Arial" charset="0"/>
              <a:buChar char="•"/>
            </a:pPr>
            <a:r>
              <a:rPr lang="en-US" smtClean="0">
                <a:latin typeface="Arial" charset="0"/>
                <a:cs typeface="ＭＳ Ｐゴシック" charset="-128"/>
              </a:rPr>
              <a:t>This theory implies that the nominal exchange rate between two countries should equal the ratio of the price levels in the two countries.  </a:t>
            </a:r>
          </a:p>
          <a:p>
            <a:pPr eaLnBrk="1" hangingPunct="1">
              <a:buClrTx/>
              <a:buSzPct val="120000"/>
              <a:buFont typeface="Arial" charset="0"/>
              <a:buChar char="•"/>
            </a:pPr>
            <a:r>
              <a:rPr lang="en-US" smtClean="0">
                <a:latin typeface="Arial" charset="0"/>
                <a:cs typeface="ＭＳ Ｐゴシック" charset="-128"/>
              </a:rPr>
              <a:t>It also implies that countries with high inflation should have depreciating currencies.  </a:t>
            </a:r>
          </a:p>
        </p:txBody>
      </p:sp>
      <p:sp>
        <p:nvSpPr>
          <p:cNvPr id="6" name="TextBox 6"/>
          <p:cNvSpPr txBox="1"/>
          <p:nvPr/>
        </p:nvSpPr>
        <p:spPr>
          <a:xfrm>
            <a:off x="304800" y="638132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Closed vs. Open Economies</a:t>
            </a:r>
          </a:p>
        </p:txBody>
      </p:sp>
      <p:sp>
        <p:nvSpPr>
          <p:cNvPr id="9221"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A </a:t>
            </a:r>
            <a:r>
              <a:rPr lang="en-US" b="1" smtClean="0">
                <a:solidFill>
                  <a:srgbClr val="CC0000"/>
                </a:solidFill>
                <a:latin typeface="Arial" charset="0"/>
                <a:cs typeface="ＭＳ Ｐゴシック" charset="-128"/>
              </a:rPr>
              <a:t>closed economy</a:t>
            </a:r>
            <a:r>
              <a:rPr lang="en-US" smtClean="0">
                <a:latin typeface="Arial" charset="0"/>
                <a:cs typeface="ＭＳ Ｐゴシック" charset="-128"/>
              </a:rPr>
              <a:t> does not interact with other economies in the world.  </a:t>
            </a:r>
          </a:p>
          <a:p>
            <a:pPr eaLnBrk="1" hangingPunct="1">
              <a:buFont typeface="Wingdings" charset="2"/>
              <a:buChar char="§"/>
            </a:pPr>
            <a:r>
              <a:rPr lang="en-US" smtClean="0">
                <a:latin typeface="Arial" charset="0"/>
                <a:cs typeface="ＭＳ Ｐゴシック" charset="-128"/>
              </a:rPr>
              <a:t>An </a:t>
            </a:r>
            <a:r>
              <a:rPr lang="en-US" b="1" smtClean="0">
                <a:solidFill>
                  <a:srgbClr val="CC0000"/>
                </a:solidFill>
                <a:latin typeface="Arial" charset="0"/>
                <a:cs typeface="ＭＳ Ｐゴシック" charset="-128"/>
              </a:rPr>
              <a:t>open economy</a:t>
            </a:r>
            <a:r>
              <a:rPr lang="en-US" smtClean="0">
                <a:latin typeface="Arial" charset="0"/>
                <a:cs typeface="ＭＳ Ｐゴシック" charset="-128"/>
              </a:rPr>
              <a:t> interacts freely with other economies around the world.  </a:t>
            </a:r>
          </a:p>
        </p:txBody>
      </p:sp>
      <p:sp>
        <p:nvSpPr>
          <p:cNvPr id="1229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sz="3600" smtClean="0">
                <a:latin typeface="Tahoma" charset="0"/>
                <a:ea typeface="Tahoma" charset="0"/>
                <a:cs typeface="Tahoma" charset="0"/>
              </a:rPr>
              <a:t>The Flow of Goods &amp; Services</a:t>
            </a:r>
          </a:p>
        </p:txBody>
      </p:sp>
      <p:sp>
        <p:nvSpPr>
          <p:cNvPr id="1024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dirty="0" smtClean="0">
                <a:solidFill>
                  <a:srgbClr val="CC0000"/>
                </a:solidFill>
                <a:latin typeface="Arial" charset="0"/>
                <a:cs typeface="ＭＳ Ｐゴシック" charset="-128"/>
              </a:rPr>
              <a:t>Exports</a:t>
            </a:r>
            <a:r>
              <a:rPr lang="en-US" dirty="0" smtClean="0">
                <a:latin typeface="Arial" charset="0"/>
                <a:cs typeface="ＭＳ Ｐゴシック" charset="-128"/>
              </a:rPr>
              <a:t>:  </a:t>
            </a:r>
            <a:br>
              <a:rPr lang="en-US" dirty="0" smtClean="0">
                <a:latin typeface="Arial" charset="0"/>
                <a:cs typeface="ＭＳ Ｐゴシック" charset="-128"/>
              </a:rPr>
            </a:br>
            <a:r>
              <a:rPr lang="en-US" dirty="0" smtClean="0">
                <a:latin typeface="Arial" charset="0"/>
                <a:cs typeface="ＭＳ Ｐゴシック" charset="-128"/>
              </a:rPr>
              <a:t>domestically-produced </a:t>
            </a:r>
            <a:r>
              <a:rPr lang="en-US" dirty="0" err="1" smtClean="0">
                <a:latin typeface="Arial" charset="0"/>
                <a:cs typeface="ＭＳ Ｐゴシック" charset="-128"/>
              </a:rPr>
              <a:t>g&amp;s</a:t>
            </a:r>
            <a:r>
              <a:rPr lang="en-US" dirty="0" smtClean="0">
                <a:latin typeface="Arial" charset="0"/>
                <a:cs typeface="ＭＳ Ｐゴシック" charset="-128"/>
              </a:rPr>
              <a:t> sold abroad</a:t>
            </a:r>
          </a:p>
          <a:p>
            <a:pPr eaLnBrk="1" hangingPunct="1">
              <a:buFont typeface="Wingdings" charset="2"/>
              <a:buChar char="§"/>
            </a:pPr>
            <a:r>
              <a:rPr lang="en-US" b="1" dirty="0" smtClean="0">
                <a:solidFill>
                  <a:srgbClr val="CC0000"/>
                </a:solidFill>
                <a:latin typeface="Arial" charset="0"/>
                <a:cs typeface="ＭＳ Ｐゴシック" charset="-128"/>
              </a:rPr>
              <a:t>Imports</a:t>
            </a:r>
            <a:r>
              <a:rPr lang="en-US" dirty="0" smtClean="0">
                <a:latin typeface="Arial" charset="0"/>
                <a:cs typeface="ＭＳ Ｐゴシック" charset="-128"/>
              </a:rPr>
              <a:t>:  </a:t>
            </a:r>
            <a:br>
              <a:rPr lang="en-US" dirty="0" smtClean="0">
                <a:latin typeface="Arial" charset="0"/>
                <a:cs typeface="ＭＳ Ｐゴシック" charset="-128"/>
              </a:rPr>
            </a:br>
            <a:r>
              <a:rPr lang="en-US" dirty="0" smtClean="0">
                <a:latin typeface="Arial" charset="0"/>
                <a:cs typeface="ＭＳ Ｐゴシック" charset="-128"/>
              </a:rPr>
              <a:t>foreign-produced </a:t>
            </a:r>
            <a:r>
              <a:rPr lang="en-US" dirty="0" err="1" smtClean="0">
                <a:latin typeface="Arial" charset="0"/>
                <a:cs typeface="ＭＳ Ｐゴシック" charset="-128"/>
              </a:rPr>
              <a:t>g&amp;s</a:t>
            </a:r>
            <a:r>
              <a:rPr lang="en-US" dirty="0" smtClean="0">
                <a:latin typeface="Arial" charset="0"/>
                <a:cs typeface="ＭＳ Ｐゴシック" charset="-128"/>
              </a:rPr>
              <a:t> sold domestically</a:t>
            </a:r>
          </a:p>
          <a:p>
            <a:pPr eaLnBrk="1" hangingPunct="1">
              <a:buFont typeface="Wingdings" charset="2"/>
              <a:buChar char="§"/>
            </a:pPr>
            <a:r>
              <a:rPr lang="en-US" b="1" dirty="0" smtClean="0">
                <a:solidFill>
                  <a:srgbClr val="CC0000"/>
                </a:solidFill>
                <a:latin typeface="Arial" charset="0"/>
                <a:cs typeface="ＭＳ Ｐゴシック" charset="-128"/>
              </a:rPr>
              <a:t>Net exports (NX)</a:t>
            </a:r>
            <a:r>
              <a:rPr lang="en-US" dirty="0" smtClean="0">
                <a:latin typeface="Arial" charset="0"/>
                <a:cs typeface="ＭＳ Ｐゴシック" charset="-128"/>
              </a:rPr>
              <a:t>, aka the </a:t>
            </a:r>
            <a:r>
              <a:rPr lang="en-US" b="1" dirty="0" smtClean="0">
                <a:solidFill>
                  <a:srgbClr val="CC0000"/>
                </a:solidFill>
                <a:latin typeface="Arial" charset="0"/>
                <a:cs typeface="ＭＳ Ｐゴシック" charset="-128"/>
              </a:rPr>
              <a:t>trade balance</a:t>
            </a:r>
            <a:r>
              <a:rPr lang="en-US" dirty="0" smtClean="0">
                <a:latin typeface="Arial" charset="0"/>
                <a:cs typeface="ＭＳ Ｐゴシック" charset="-128"/>
              </a:rPr>
              <a:t> </a:t>
            </a:r>
            <a:br>
              <a:rPr lang="en-US" dirty="0" smtClean="0">
                <a:latin typeface="Arial" charset="0"/>
                <a:cs typeface="ＭＳ Ｐゴシック" charset="-128"/>
              </a:rPr>
            </a:br>
            <a:r>
              <a:rPr lang="en-US" dirty="0" smtClean="0">
                <a:latin typeface="Arial" charset="0"/>
                <a:cs typeface="ＭＳ Ｐゴシック" charset="-128"/>
              </a:rPr>
              <a:t>     =  value of exports  –  value of imports</a:t>
            </a:r>
          </a:p>
        </p:txBody>
      </p:sp>
      <p:sp>
        <p:nvSpPr>
          <p:cNvPr id="1433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638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Variables that affect NX</a:t>
            </a:r>
          </a:p>
        </p:txBody>
      </p:sp>
      <p:sp>
        <p:nvSpPr>
          <p:cNvPr id="16388" name="Content Placeholder 2"/>
          <p:cNvSpPr>
            <a:spLocks noGrp="1"/>
          </p:cNvSpPr>
          <p:nvPr>
            <p:ph idx="1"/>
          </p:nvPr>
        </p:nvSpPr>
        <p:spPr>
          <a:xfrm>
            <a:off x="457200" y="1371600"/>
            <a:ext cx="8229600" cy="5105400"/>
          </a:xfrm>
        </p:spPr>
        <p:txBody>
          <a:bodyPr/>
          <a:lstStyle/>
          <a:p>
            <a:pPr marL="0" indent="0" eaLnBrk="1" hangingPunct="1">
              <a:buClr>
                <a:srgbClr val="669900"/>
              </a:buClr>
              <a:buFont typeface="Wingdings" charset="2"/>
              <a:buNone/>
            </a:pPr>
            <a:r>
              <a:rPr lang="en-US" smtClean="0">
                <a:latin typeface="Arial" charset="0"/>
                <a:cs typeface="ＭＳ Ｐゴシック" charset="-128"/>
              </a:rPr>
              <a:t>What do you think would happen to </a:t>
            </a:r>
            <a:br>
              <a:rPr lang="en-US" smtClean="0">
                <a:latin typeface="Arial" charset="0"/>
                <a:cs typeface="ＭＳ Ｐゴシック" charset="-128"/>
              </a:rPr>
            </a:br>
            <a:r>
              <a:rPr lang="en-US" smtClean="0">
                <a:latin typeface="Arial" charset="0"/>
                <a:cs typeface="ＭＳ Ｐゴシック" charset="-128"/>
              </a:rPr>
              <a:t>your country’s net exports if:</a:t>
            </a:r>
          </a:p>
          <a:p>
            <a:pPr marL="796925" lvl="1" indent="-515938" eaLnBrk="1" hangingPunct="1">
              <a:spcBef>
                <a:spcPct val="40000"/>
              </a:spcBef>
              <a:buClr>
                <a:srgbClr val="669900"/>
              </a:buClr>
              <a:buFont typeface="Wingdings" charset="2"/>
              <a:buNone/>
            </a:pPr>
            <a:r>
              <a:rPr lang="en-US" sz="2600" b="1" smtClean="0">
                <a:solidFill>
                  <a:srgbClr val="CC0000"/>
                </a:solidFill>
                <a:latin typeface="Arial" charset="0"/>
              </a:rPr>
              <a:t>A.</a:t>
            </a:r>
            <a:r>
              <a:rPr lang="en-US" smtClean="0">
                <a:solidFill>
                  <a:srgbClr val="339966"/>
                </a:solidFill>
                <a:latin typeface="Arial" charset="0"/>
              </a:rPr>
              <a:t>	</a:t>
            </a:r>
            <a:r>
              <a:rPr lang="en-US" smtClean="0">
                <a:latin typeface="Arial" charset="0"/>
              </a:rPr>
              <a:t>A country you trade with experiences a recession (falling incomes, rising unemployment)</a:t>
            </a:r>
          </a:p>
          <a:p>
            <a:pPr marL="796925" lvl="1" indent="-515938" eaLnBrk="1" hangingPunct="1">
              <a:spcBef>
                <a:spcPct val="40000"/>
              </a:spcBef>
              <a:buClr>
                <a:srgbClr val="669900"/>
              </a:buClr>
              <a:buFont typeface="Wingdings" charset="2"/>
              <a:buNone/>
            </a:pPr>
            <a:r>
              <a:rPr lang="en-US" sz="2600" b="1" smtClean="0">
                <a:solidFill>
                  <a:srgbClr val="CC0000"/>
                </a:solidFill>
                <a:latin typeface="Arial" charset="0"/>
              </a:rPr>
              <a:t>B.</a:t>
            </a:r>
            <a:r>
              <a:rPr lang="en-US" smtClean="0">
                <a:solidFill>
                  <a:srgbClr val="339966"/>
                </a:solidFill>
                <a:latin typeface="Arial" charset="0"/>
              </a:rPr>
              <a:t>	</a:t>
            </a:r>
            <a:r>
              <a:rPr lang="en-US" smtClean="0">
                <a:latin typeface="Arial" charset="0"/>
              </a:rPr>
              <a:t>Consumers decide to be patriotic and </a:t>
            </a:r>
            <a:br>
              <a:rPr lang="en-US" smtClean="0">
                <a:latin typeface="Arial" charset="0"/>
              </a:rPr>
            </a:br>
            <a:r>
              <a:rPr lang="en-US" smtClean="0">
                <a:latin typeface="Arial" charset="0"/>
              </a:rPr>
              <a:t>buy more domestic made products.</a:t>
            </a:r>
          </a:p>
          <a:p>
            <a:pPr marL="796925" lvl="1" indent="-515938" eaLnBrk="1" hangingPunct="1">
              <a:spcBef>
                <a:spcPct val="40000"/>
              </a:spcBef>
              <a:buClr>
                <a:srgbClr val="669900"/>
              </a:buClr>
              <a:buFont typeface="Wingdings" charset="2"/>
              <a:buNone/>
            </a:pPr>
            <a:r>
              <a:rPr lang="en-US" sz="2600" b="1" smtClean="0">
                <a:solidFill>
                  <a:srgbClr val="CC0000"/>
                </a:solidFill>
                <a:latin typeface="Arial" charset="0"/>
              </a:rPr>
              <a:t>C.</a:t>
            </a:r>
            <a:r>
              <a:rPr lang="en-US" smtClean="0">
                <a:solidFill>
                  <a:srgbClr val="339966"/>
                </a:solidFill>
                <a:latin typeface="Arial" charset="0"/>
              </a:rPr>
              <a:t>	</a:t>
            </a:r>
            <a:r>
              <a:rPr lang="en-US" smtClean="0">
                <a:latin typeface="Arial" charset="0"/>
              </a:rPr>
              <a:t>Prices of goods produced in a country you trade with rise faster than prices of goods produced at home.</a:t>
            </a:r>
          </a:p>
        </p:txBody>
      </p:sp>
      <p:sp>
        <p:nvSpPr>
          <p:cNvPr id="6" name="TextBox 6"/>
          <p:cNvSpPr txBox="1"/>
          <p:nvPr/>
        </p:nvSpPr>
        <p:spPr>
          <a:xfrm>
            <a:off x="107504"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843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18436" name="Content Placeholder 2"/>
          <p:cNvSpPr>
            <a:spLocks noGrp="1"/>
          </p:cNvSpPr>
          <p:nvPr>
            <p:ph idx="1"/>
          </p:nvPr>
        </p:nvSpPr>
        <p:spPr>
          <a:xfrm>
            <a:off x="457200" y="1371600"/>
            <a:ext cx="8229600" cy="5105400"/>
          </a:xfrm>
        </p:spPr>
        <p:txBody>
          <a:bodyPr/>
          <a:lstStyle/>
          <a:p>
            <a:pPr marL="515938" indent="-515938" eaLnBrk="1" hangingPunct="1">
              <a:spcBef>
                <a:spcPct val="60000"/>
              </a:spcBef>
              <a:buClr>
                <a:srgbClr val="669900"/>
              </a:buClr>
              <a:buFont typeface="Wingdings" charset="2"/>
              <a:buNone/>
            </a:pPr>
            <a:r>
              <a:rPr lang="en-US" sz="2700" b="1" smtClean="0">
                <a:solidFill>
                  <a:srgbClr val="CC0000"/>
                </a:solidFill>
                <a:latin typeface="Arial" charset="0"/>
                <a:cs typeface="ＭＳ Ｐゴシック" charset="-128"/>
              </a:rPr>
              <a:t>A.</a:t>
            </a:r>
            <a:r>
              <a:rPr lang="en-US" smtClean="0">
                <a:solidFill>
                  <a:srgbClr val="339966"/>
                </a:solidFill>
                <a:latin typeface="Arial" charset="0"/>
                <a:cs typeface="ＭＳ Ｐゴシック" charset="-128"/>
              </a:rPr>
              <a:t>	</a:t>
            </a:r>
            <a:r>
              <a:rPr lang="en-US" smtClean="0">
                <a:latin typeface="Arial" charset="0"/>
                <a:cs typeface="ＭＳ Ｐゴシック" charset="-128"/>
              </a:rPr>
              <a:t>A country you trade with experiences a recession (falling incomes, rising unemployment)</a:t>
            </a:r>
          </a:p>
          <a:p>
            <a:pPr marL="915988" lvl="1" eaLnBrk="1" hangingPunct="1">
              <a:spcBef>
                <a:spcPct val="30000"/>
              </a:spcBef>
              <a:buClr>
                <a:srgbClr val="669900"/>
              </a:buClr>
              <a:buFont typeface="Wingdings" charset="2"/>
              <a:buNone/>
            </a:pPr>
            <a:r>
              <a:rPr lang="en-US" sz="2800" smtClean="0">
                <a:latin typeface="Arial" charset="0"/>
              </a:rPr>
              <a:t>	</a:t>
            </a:r>
            <a:r>
              <a:rPr lang="en-US" sz="2800" smtClean="0">
                <a:solidFill>
                  <a:srgbClr val="3333FF"/>
                </a:solidFill>
                <a:latin typeface="Arial" charset="0"/>
              </a:rPr>
              <a:t>Your country’s net exports would fall </a:t>
            </a:r>
            <a:r>
              <a:rPr lang="en-US" sz="2800" smtClean="0">
                <a:latin typeface="Arial" charset="0"/>
              </a:rPr>
              <a:t/>
            </a:r>
            <a:br>
              <a:rPr lang="en-US" sz="2800" smtClean="0">
                <a:latin typeface="Arial" charset="0"/>
              </a:rPr>
            </a:br>
            <a:r>
              <a:rPr lang="en-US" sz="2800" smtClean="0">
                <a:latin typeface="Arial" charset="0"/>
              </a:rPr>
              <a:t>due to a fall in the other country’s consumers’ purchases of your exports</a:t>
            </a:r>
          </a:p>
          <a:p>
            <a:pPr marL="515938" indent="-515938" eaLnBrk="1" hangingPunct="1">
              <a:spcBef>
                <a:spcPct val="60000"/>
              </a:spcBef>
              <a:buClr>
                <a:srgbClr val="669900"/>
              </a:buClr>
              <a:buFont typeface="Wingdings" charset="2"/>
              <a:buNone/>
            </a:pPr>
            <a:r>
              <a:rPr lang="en-US" sz="2700" b="1" smtClean="0">
                <a:solidFill>
                  <a:srgbClr val="CC0000"/>
                </a:solidFill>
                <a:latin typeface="Arial" charset="0"/>
                <a:cs typeface="ＭＳ Ｐゴシック" charset="-128"/>
              </a:rPr>
              <a:t>B.</a:t>
            </a:r>
            <a:r>
              <a:rPr lang="en-US" smtClean="0">
                <a:solidFill>
                  <a:srgbClr val="339966"/>
                </a:solidFill>
                <a:latin typeface="Arial" charset="0"/>
                <a:cs typeface="ＭＳ Ｐゴシック" charset="-128"/>
              </a:rPr>
              <a:t>	</a:t>
            </a:r>
            <a:r>
              <a:rPr lang="en-US" smtClean="0">
                <a:latin typeface="Arial" charset="0"/>
                <a:cs typeface="ＭＳ Ｐゴシック" charset="-128"/>
              </a:rPr>
              <a:t>Consumers decide to be patriotic and </a:t>
            </a:r>
            <a:br>
              <a:rPr lang="en-US" smtClean="0">
                <a:latin typeface="Arial" charset="0"/>
                <a:cs typeface="ＭＳ Ｐゴシック" charset="-128"/>
              </a:rPr>
            </a:br>
            <a:r>
              <a:rPr lang="en-US" smtClean="0">
                <a:latin typeface="Arial" charset="0"/>
                <a:cs typeface="ＭＳ Ｐゴシック" charset="-128"/>
              </a:rPr>
              <a:t>buy more domestic made products.</a:t>
            </a:r>
          </a:p>
          <a:p>
            <a:pPr marL="915988" lvl="1" eaLnBrk="1" hangingPunct="1">
              <a:spcBef>
                <a:spcPct val="30000"/>
              </a:spcBef>
              <a:buClr>
                <a:srgbClr val="669900"/>
              </a:buClr>
              <a:buFont typeface="Wingdings" charset="2"/>
              <a:buNone/>
            </a:pPr>
            <a:r>
              <a:rPr lang="en-US" sz="2800" smtClean="0">
                <a:solidFill>
                  <a:srgbClr val="FF0000"/>
                </a:solidFill>
                <a:latin typeface="Arial" charset="0"/>
              </a:rPr>
              <a:t>	</a:t>
            </a:r>
            <a:r>
              <a:rPr lang="en-US" sz="2800" smtClean="0">
                <a:solidFill>
                  <a:srgbClr val="3333FF"/>
                </a:solidFill>
                <a:latin typeface="Arial" charset="0"/>
              </a:rPr>
              <a:t>Your country’s net exports would rise </a:t>
            </a:r>
            <a:br>
              <a:rPr lang="en-US" sz="2800" smtClean="0">
                <a:solidFill>
                  <a:srgbClr val="3333FF"/>
                </a:solidFill>
                <a:latin typeface="Arial" charset="0"/>
              </a:rPr>
            </a:br>
            <a:r>
              <a:rPr lang="en-US" sz="2800" smtClean="0">
                <a:latin typeface="Arial" charset="0"/>
              </a:rPr>
              <a:t>due to a fall in imports</a:t>
            </a:r>
            <a:endParaRPr lang="en-US" smtClean="0">
              <a:latin typeface="Arial" charset="0"/>
            </a:endParaRPr>
          </a:p>
        </p:txBody>
      </p:sp>
      <p:sp>
        <p:nvSpPr>
          <p:cNvPr id="6" name="TextBox 6"/>
          <p:cNvSpPr txBox="1"/>
          <p:nvPr/>
        </p:nvSpPr>
        <p:spPr>
          <a:xfrm>
            <a:off x="107504"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048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20484" name="Content Placeholder 2"/>
          <p:cNvSpPr>
            <a:spLocks noGrp="1"/>
          </p:cNvSpPr>
          <p:nvPr>
            <p:ph idx="1"/>
          </p:nvPr>
        </p:nvSpPr>
        <p:spPr>
          <a:xfrm>
            <a:off x="457200" y="1371600"/>
            <a:ext cx="8229600" cy="5105400"/>
          </a:xfrm>
        </p:spPr>
        <p:txBody>
          <a:bodyPr/>
          <a:lstStyle/>
          <a:p>
            <a:pPr marL="515938" indent="-515938" eaLnBrk="1" hangingPunct="1">
              <a:spcBef>
                <a:spcPct val="30000"/>
              </a:spcBef>
              <a:buClr>
                <a:srgbClr val="669900"/>
              </a:buClr>
              <a:buFont typeface="Wingdings" charset="2"/>
              <a:buNone/>
            </a:pPr>
            <a:r>
              <a:rPr lang="en-US" sz="2700" b="1" smtClean="0">
                <a:solidFill>
                  <a:srgbClr val="CC0000"/>
                </a:solidFill>
                <a:latin typeface="Arial" charset="0"/>
                <a:cs typeface="ＭＳ Ｐゴシック" charset="-128"/>
              </a:rPr>
              <a:t>C.</a:t>
            </a:r>
            <a:r>
              <a:rPr lang="en-US" smtClean="0">
                <a:solidFill>
                  <a:srgbClr val="339966"/>
                </a:solidFill>
                <a:latin typeface="Arial" charset="0"/>
                <a:cs typeface="ＭＳ Ｐゴシック" charset="-128"/>
              </a:rPr>
              <a:t>	 </a:t>
            </a:r>
            <a:r>
              <a:rPr lang="en-US" smtClean="0">
                <a:latin typeface="Arial" charset="0"/>
                <a:cs typeface="ＭＳ Ｐゴシック" charset="-128"/>
              </a:rPr>
              <a:t>Prices of goods produced in a country you trade with rise faster than prices of goods produced at home</a:t>
            </a:r>
          </a:p>
          <a:p>
            <a:pPr marL="915988" lvl="1" eaLnBrk="1" hangingPunct="1">
              <a:spcBef>
                <a:spcPct val="30000"/>
              </a:spcBef>
              <a:buClr>
                <a:srgbClr val="669900"/>
              </a:buClr>
              <a:buFont typeface="Wingdings" charset="2"/>
              <a:buNone/>
            </a:pPr>
            <a:r>
              <a:rPr lang="en-US" sz="2800" smtClean="0">
                <a:latin typeface="Arial" charset="0"/>
              </a:rPr>
              <a:t>	This makes domestic goods more attractive relative to the other country’s goods.</a:t>
            </a:r>
          </a:p>
          <a:p>
            <a:pPr marL="915988" lvl="1" eaLnBrk="1" hangingPunct="1">
              <a:spcBef>
                <a:spcPct val="30000"/>
              </a:spcBef>
              <a:buClr>
                <a:srgbClr val="669900"/>
              </a:buClr>
              <a:buFont typeface="Wingdings" charset="2"/>
              <a:buNone/>
            </a:pPr>
            <a:r>
              <a:rPr lang="en-US" sz="2800" smtClean="0">
                <a:latin typeface="Arial" charset="0"/>
              </a:rPr>
              <a:t>	Exports to the other country increase, </a:t>
            </a:r>
            <a:br>
              <a:rPr lang="en-US" sz="2800" smtClean="0">
                <a:latin typeface="Arial" charset="0"/>
              </a:rPr>
            </a:br>
            <a:r>
              <a:rPr lang="en-US" sz="2800" smtClean="0">
                <a:latin typeface="Arial" charset="0"/>
              </a:rPr>
              <a:t>imports from the other country decrease, </a:t>
            </a:r>
            <a:br>
              <a:rPr lang="en-US" sz="2800" smtClean="0">
                <a:latin typeface="Arial" charset="0"/>
              </a:rPr>
            </a:br>
            <a:r>
              <a:rPr lang="en-US" sz="2800" smtClean="0">
                <a:latin typeface="Arial" charset="0"/>
              </a:rPr>
              <a:t>so </a:t>
            </a:r>
            <a:r>
              <a:rPr lang="en-US" sz="2800" smtClean="0">
                <a:solidFill>
                  <a:srgbClr val="3333FF"/>
                </a:solidFill>
                <a:latin typeface="Arial" charset="0"/>
              </a:rPr>
              <a:t>your country’s net exports increase</a:t>
            </a:r>
            <a:r>
              <a:rPr lang="en-US" sz="2800" smtClean="0">
                <a:latin typeface="Arial" charset="0"/>
              </a:rPr>
              <a:t>. </a:t>
            </a:r>
          </a:p>
          <a:p>
            <a:pPr marL="515938" indent="-515938" eaLnBrk="1" hangingPunct="1">
              <a:buSzPct val="115000"/>
              <a:buFont typeface="Wingdings" charset="2"/>
              <a:buNone/>
            </a:pPr>
            <a:endParaRPr lang="en-US" smtClean="0">
              <a:latin typeface="Arial" charset="0"/>
              <a:cs typeface="ＭＳ Ｐゴシック" charset="-128"/>
            </a:endParaRPr>
          </a:p>
        </p:txBody>
      </p:sp>
      <p:sp>
        <p:nvSpPr>
          <p:cNvPr id="6" name="TextBox 6"/>
          <p:cNvSpPr txBox="1"/>
          <p:nvPr/>
        </p:nvSpPr>
        <p:spPr>
          <a:xfrm>
            <a:off x="107504"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Variables that Influence Net Exports</a:t>
            </a:r>
          </a:p>
        </p:txBody>
      </p:sp>
      <p:sp>
        <p:nvSpPr>
          <p:cNvPr id="14341"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Consumers’ preferences for foreign and domestic goods</a:t>
            </a:r>
          </a:p>
          <a:p>
            <a:pPr eaLnBrk="1" hangingPunct="1">
              <a:buFont typeface="Wingdings" charset="2"/>
              <a:buChar char="§"/>
            </a:pPr>
            <a:r>
              <a:rPr lang="en-US" smtClean="0">
                <a:latin typeface="Arial" charset="0"/>
                <a:cs typeface="ＭＳ Ｐゴシック" charset="-128"/>
              </a:rPr>
              <a:t>Prices of goods at home and abroad</a:t>
            </a:r>
          </a:p>
          <a:p>
            <a:pPr eaLnBrk="1" hangingPunct="1">
              <a:buFont typeface="Wingdings" charset="2"/>
              <a:buChar char="§"/>
            </a:pPr>
            <a:r>
              <a:rPr lang="en-US" smtClean="0">
                <a:latin typeface="Arial" charset="0"/>
                <a:cs typeface="ＭＳ Ｐゴシック" charset="-128"/>
              </a:rPr>
              <a:t>Incomes of consumers at home and abroad</a:t>
            </a:r>
          </a:p>
          <a:p>
            <a:pPr eaLnBrk="1" hangingPunct="1">
              <a:buFont typeface="Wingdings" charset="2"/>
              <a:buChar char="§"/>
            </a:pPr>
            <a:r>
              <a:rPr lang="en-US" smtClean="0">
                <a:latin typeface="Arial" charset="0"/>
                <a:cs typeface="ＭＳ Ｐゴシック" charset="-128"/>
              </a:rPr>
              <a:t>The exchange rates at which foreign currency trades for domestic currency</a:t>
            </a:r>
          </a:p>
          <a:p>
            <a:pPr eaLnBrk="1" hangingPunct="1">
              <a:buFont typeface="Wingdings" charset="2"/>
              <a:buChar char="§"/>
            </a:pPr>
            <a:r>
              <a:rPr lang="en-US" smtClean="0">
                <a:latin typeface="Arial" charset="0"/>
                <a:cs typeface="ＭＳ Ｐゴシック" charset="-128"/>
              </a:rPr>
              <a:t>Transportation costs</a:t>
            </a:r>
          </a:p>
          <a:p>
            <a:pPr eaLnBrk="1" hangingPunct="1">
              <a:buFont typeface="Wingdings" charset="2"/>
              <a:buChar char="§"/>
            </a:pPr>
            <a:r>
              <a:rPr lang="en-US" smtClean="0">
                <a:latin typeface="Arial" charset="0"/>
                <a:cs typeface="ＭＳ Ｐゴシック" charset="-128"/>
              </a:rPr>
              <a:t>Govt policies</a:t>
            </a:r>
          </a:p>
        </p:txBody>
      </p:sp>
      <p:sp>
        <p:nvSpPr>
          <p:cNvPr id="2253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41">
                                            <p:txEl>
                                              <p:pRg st="3" end="3"/>
                                            </p:txEl>
                                          </p:spTgt>
                                        </p:tgtEl>
                                        <p:attrNameLst>
                                          <p:attrName>style.visibility</p:attrName>
                                        </p:attrNameLst>
                                      </p:cBhvr>
                                      <p:to>
                                        <p:strVal val="visible"/>
                                      </p:to>
                                    </p:set>
                                    <p:animEffect transition="in" filter="wipe(left)">
                                      <p:cBhvr>
                                        <p:cTn id="22" dur="500"/>
                                        <p:tgtEl>
                                          <p:spTgt spid="143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41">
                                            <p:txEl>
                                              <p:pRg st="4" end="4"/>
                                            </p:txEl>
                                          </p:spTgt>
                                        </p:tgtEl>
                                        <p:attrNameLst>
                                          <p:attrName>style.visibility</p:attrName>
                                        </p:attrNameLst>
                                      </p:cBhvr>
                                      <p:to>
                                        <p:strVal val="visible"/>
                                      </p:to>
                                    </p:set>
                                    <p:animEffect transition="in" filter="wipe(left)">
                                      <p:cBhvr>
                                        <p:cTn id="27" dur="500"/>
                                        <p:tgtEl>
                                          <p:spTgt spid="1434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41">
                                            <p:txEl>
                                              <p:pRg st="5" end="5"/>
                                            </p:txEl>
                                          </p:spTgt>
                                        </p:tgtEl>
                                        <p:attrNameLst>
                                          <p:attrName>style.visibility</p:attrName>
                                        </p:attrNameLst>
                                      </p:cBhvr>
                                      <p:to>
                                        <p:strVal val="visible"/>
                                      </p:to>
                                    </p:set>
                                    <p:animEffect transition="in" filter="wipe(left)">
                                      <p:cBhvr>
                                        <p:cTn id="32" dur="500"/>
                                        <p:tgtEl>
                                          <p:spTgt spid="143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ahoma"/>
        <a:ea typeface="Tahoma"/>
        <a:cs typeface="Tahoma"/>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696</TotalTime>
  <Words>2316</Words>
  <Application>Microsoft Office PowerPoint</Application>
  <PresentationFormat>On-screen Show (4:3)</PresentationFormat>
  <Paragraphs>364</Paragraphs>
  <Slides>38</Slides>
  <Notes>38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9" baseType="lpstr">
      <vt:lpstr>ＭＳ Ｐゴシック</vt:lpstr>
      <vt:lpstr>Arial</vt:lpstr>
      <vt:lpstr>Book Antiqua</vt:lpstr>
      <vt:lpstr>Calibri</vt:lpstr>
      <vt:lpstr>Century</vt:lpstr>
      <vt:lpstr>Tahoma</vt:lpstr>
      <vt:lpstr>Times New Roman</vt:lpstr>
      <vt:lpstr>Verdana</vt:lpstr>
      <vt:lpstr>Wingdings</vt:lpstr>
      <vt:lpstr>Office Theme</vt:lpstr>
      <vt:lpstr>Chart</vt:lpstr>
      <vt:lpstr>PowerPoint Presentation</vt:lpstr>
      <vt:lpstr>In this chapter,  look for the answers to these questions:</vt:lpstr>
      <vt:lpstr>Introduction</vt:lpstr>
      <vt:lpstr>Closed vs. Open Economies</vt:lpstr>
      <vt:lpstr>The Flow of Goods &amp; Services</vt:lpstr>
      <vt:lpstr>ACTIVE LEARNING   1    Variables that affect NX</vt:lpstr>
      <vt:lpstr>ACTIVE LEARNING   1    Answers</vt:lpstr>
      <vt:lpstr>ACTIVE LEARNING   1    Answers</vt:lpstr>
      <vt:lpstr>Variables that Influence Net Exports</vt:lpstr>
      <vt:lpstr>Trade Surpluses &amp; Deficits</vt:lpstr>
      <vt:lpstr>The Flow of Capital</vt:lpstr>
      <vt:lpstr>The Flow of Capital</vt:lpstr>
      <vt:lpstr>The Flow of Capital</vt:lpstr>
      <vt:lpstr>Variables that Influence NCO</vt:lpstr>
      <vt:lpstr>The Equality of NX and NCO</vt:lpstr>
      <vt:lpstr>The Equality of NX and NCO</vt:lpstr>
      <vt:lpstr>Saving, Investment, and International Flows of Goods &amp; Assets</vt:lpstr>
      <vt:lpstr>The Nominal Exchange Rate</vt:lpstr>
      <vt:lpstr>Appreciation and Depreciation</vt:lpstr>
      <vt:lpstr>The Real Exchange Rate</vt:lpstr>
      <vt:lpstr>Example With One Good</vt:lpstr>
      <vt:lpstr>Interpreting the Real Exchange Rate</vt:lpstr>
      <vt:lpstr>ACTIVE LEARNING   2    Compute a real exchange rate</vt:lpstr>
      <vt:lpstr>ACTIVE LEARNING   2    Answers</vt:lpstr>
      <vt:lpstr>The Real Exchange Rate With Many Goods</vt:lpstr>
      <vt:lpstr>The Law of One Price</vt:lpstr>
      <vt:lpstr>Purchasing-Power Parity (PPP)</vt:lpstr>
      <vt:lpstr>Purchasing-Power Parity (PPP)</vt:lpstr>
      <vt:lpstr>PPP and Its Implications</vt:lpstr>
      <vt:lpstr>Limitations of PPP Theory</vt:lpstr>
      <vt:lpstr>Limitations of PPP Theory</vt:lpstr>
      <vt:lpstr>Inflation &amp; Depreciation in a Cross-Section of 31 Countries</vt:lpstr>
      <vt:lpstr>ACTIVE LEARNING   3    Chapter review questions</vt:lpstr>
      <vt:lpstr>ACTIVE LEARNING   3    Answers</vt:lpstr>
      <vt:lpstr>ACTIVE LEARNING   3    Answers</vt:lpstr>
      <vt:lpstr>SUMMARY</vt:lpstr>
      <vt:lpstr>SUMMARY</vt:lpstr>
      <vt:lpstr>SUMMARY</vt:lpstr>
    </vt:vector>
  </TitlesOfParts>
  <Company>Carthage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Grene, Jennifer</cp:lastModifiedBy>
  <cp:revision>129</cp:revision>
  <dcterms:created xsi:type="dcterms:W3CDTF">2010-12-25T14:19:53Z</dcterms:created>
  <dcterms:modified xsi:type="dcterms:W3CDTF">2015-04-15T15:18:18Z</dcterms:modified>
</cp:coreProperties>
</file>