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5"/>
  </p:sldMasterIdLst>
  <p:notesMasterIdLst>
    <p:notesMasterId r:id="rId88"/>
  </p:notesMasterIdLst>
  <p:sldIdLst>
    <p:sldId id="256" r:id="rId6"/>
    <p:sldId id="453" r:id="rId7"/>
    <p:sldId id="257" r:id="rId8"/>
    <p:sldId id="269" r:id="rId9"/>
    <p:sldId id="270" r:id="rId10"/>
    <p:sldId id="258" r:id="rId11"/>
    <p:sldId id="271" r:id="rId12"/>
    <p:sldId id="259" r:id="rId13"/>
    <p:sldId id="359" r:id="rId14"/>
    <p:sldId id="360" r:id="rId15"/>
    <p:sldId id="361" r:id="rId16"/>
    <p:sldId id="362" r:id="rId17"/>
    <p:sldId id="260" r:id="rId18"/>
    <p:sldId id="319" r:id="rId19"/>
    <p:sldId id="320" r:id="rId20"/>
    <p:sldId id="401" r:id="rId21"/>
    <p:sldId id="321" r:id="rId22"/>
    <p:sldId id="322" r:id="rId23"/>
    <p:sldId id="323" r:id="rId24"/>
    <p:sldId id="324" r:id="rId25"/>
    <p:sldId id="325" r:id="rId26"/>
    <p:sldId id="326" r:id="rId27"/>
    <p:sldId id="262" r:id="rId28"/>
    <p:sldId id="263" r:id="rId29"/>
    <p:sldId id="433" r:id="rId30"/>
    <p:sldId id="434" r:id="rId31"/>
    <p:sldId id="441" r:id="rId32"/>
    <p:sldId id="442" r:id="rId33"/>
    <p:sldId id="443" r:id="rId34"/>
    <p:sldId id="444" r:id="rId35"/>
    <p:sldId id="445" r:id="rId36"/>
    <p:sldId id="446" r:id="rId37"/>
    <p:sldId id="447" r:id="rId38"/>
    <p:sldId id="448" r:id="rId39"/>
    <p:sldId id="449" r:id="rId40"/>
    <p:sldId id="450" r:id="rId41"/>
    <p:sldId id="451" r:id="rId42"/>
    <p:sldId id="452" r:id="rId43"/>
    <p:sldId id="435" r:id="rId44"/>
    <p:sldId id="283" r:id="rId45"/>
    <p:sldId id="284" r:id="rId46"/>
    <p:sldId id="285" r:id="rId47"/>
    <p:sldId id="308" r:id="rId48"/>
    <p:sldId id="304" r:id="rId49"/>
    <p:sldId id="351" r:id="rId50"/>
    <p:sldId id="352" r:id="rId51"/>
    <p:sldId id="353" r:id="rId52"/>
    <p:sldId id="354" r:id="rId53"/>
    <p:sldId id="356" r:id="rId54"/>
    <p:sldId id="375" r:id="rId55"/>
    <p:sldId id="357" r:id="rId56"/>
    <p:sldId id="358" r:id="rId57"/>
    <p:sldId id="454" r:id="rId58"/>
    <p:sldId id="455" r:id="rId59"/>
    <p:sldId id="456" r:id="rId60"/>
    <p:sldId id="457" r:id="rId61"/>
    <p:sldId id="458" r:id="rId62"/>
    <p:sldId id="459" r:id="rId63"/>
    <p:sldId id="460" r:id="rId64"/>
    <p:sldId id="461" r:id="rId65"/>
    <p:sldId id="462" r:id="rId66"/>
    <p:sldId id="463" r:id="rId67"/>
    <p:sldId id="464" r:id="rId68"/>
    <p:sldId id="440" r:id="rId69"/>
    <p:sldId id="403" r:id="rId70"/>
    <p:sldId id="404" r:id="rId71"/>
    <p:sldId id="405" r:id="rId72"/>
    <p:sldId id="406" r:id="rId73"/>
    <p:sldId id="407" r:id="rId74"/>
    <p:sldId id="408" r:id="rId75"/>
    <p:sldId id="409" r:id="rId76"/>
    <p:sldId id="410" r:id="rId77"/>
    <p:sldId id="411" r:id="rId78"/>
    <p:sldId id="412" r:id="rId79"/>
    <p:sldId id="413" r:id="rId80"/>
    <p:sldId id="414" r:id="rId81"/>
    <p:sldId id="415" r:id="rId82"/>
    <p:sldId id="416" r:id="rId83"/>
    <p:sldId id="417" r:id="rId84"/>
    <p:sldId id="418" r:id="rId85"/>
    <p:sldId id="419" r:id="rId86"/>
    <p:sldId id="420" r:id="rId87"/>
  </p:sldIdLst>
  <p:sldSz cx="9144000" cy="6858000" type="screen4x3"/>
  <p:notesSz cx="6858000" cy="9144000"/>
  <p:defaultTextStyle>
    <a:defPPr>
      <a:defRPr lang="fr-FR"/>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99CC00"/>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516" y="-10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006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customXml" Target="../customXml/item4.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3.wmf"/><Relationship Id="rId18" Type="http://schemas.openxmlformats.org/officeDocument/2006/relationships/image" Target="../media/image38.wmf"/><Relationship Id="rId26" Type="http://schemas.openxmlformats.org/officeDocument/2006/relationships/image" Target="../media/image46.wmf"/><Relationship Id="rId3" Type="http://schemas.openxmlformats.org/officeDocument/2006/relationships/image" Target="../media/image23.wmf"/><Relationship Id="rId21" Type="http://schemas.openxmlformats.org/officeDocument/2006/relationships/image" Target="../media/image41.wmf"/><Relationship Id="rId7" Type="http://schemas.openxmlformats.org/officeDocument/2006/relationships/image" Target="../media/image27.wmf"/><Relationship Id="rId12" Type="http://schemas.openxmlformats.org/officeDocument/2006/relationships/image" Target="../media/image32.wmf"/><Relationship Id="rId17" Type="http://schemas.openxmlformats.org/officeDocument/2006/relationships/image" Target="../media/image37.wmf"/><Relationship Id="rId25" Type="http://schemas.openxmlformats.org/officeDocument/2006/relationships/image" Target="../media/image45.wmf"/><Relationship Id="rId2" Type="http://schemas.openxmlformats.org/officeDocument/2006/relationships/image" Target="../media/image22.wmf"/><Relationship Id="rId16" Type="http://schemas.openxmlformats.org/officeDocument/2006/relationships/image" Target="../media/image36.wmf"/><Relationship Id="rId20" Type="http://schemas.openxmlformats.org/officeDocument/2006/relationships/image" Target="../media/image40.wmf"/><Relationship Id="rId1" Type="http://schemas.openxmlformats.org/officeDocument/2006/relationships/image" Target="../media/image21.wmf"/><Relationship Id="rId6" Type="http://schemas.openxmlformats.org/officeDocument/2006/relationships/image" Target="../media/image26.wmf"/><Relationship Id="rId11" Type="http://schemas.openxmlformats.org/officeDocument/2006/relationships/image" Target="../media/image31.wmf"/><Relationship Id="rId24" Type="http://schemas.openxmlformats.org/officeDocument/2006/relationships/image" Target="../media/image44.wmf"/><Relationship Id="rId5" Type="http://schemas.openxmlformats.org/officeDocument/2006/relationships/image" Target="../media/image25.wmf"/><Relationship Id="rId15" Type="http://schemas.openxmlformats.org/officeDocument/2006/relationships/image" Target="../media/image35.wmf"/><Relationship Id="rId23" Type="http://schemas.openxmlformats.org/officeDocument/2006/relationships/image" Target="../media/image43.wmf"/><Relationship Id="rId10" Type="http://schemas.openxmlformats.org/officeDocument/2006/relationships/image" Target="../media/image30.wmf"/><Relationship Id="rId19" Type="http://schemas.openxmlformats.org/officeDocument/2006/relationships/image" Target="../media/image39.wmf"/><Relationship Id="rId4" Type="http://schemas.openxmlformats.org/officeDocument/2006/relationships/image" Target="../media/image24.wmf"/><Relationship Id="rId9" Type="http://schemas.openxmlformats.org/officeDocument/2006/relationships/image" Target="../media/image29.wmf"/><Relationship Id="rId14" Type="http://schemas.openxmlformats.org/officeDocument/2006/relationships/image" Target="../media/image34.wmf"/><Relationship Id="rId22"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12" Type="http://schemas.openxmlformats.org/officeDocument/2006/relationships/image" Target="../media/image62.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11" Type="http://schemas.openxmlformats.org/officeDocument/2006/relationships/image" Target="../media/image61.wmf"/><Relationship Id="rId5" Type="http://schemas.openxmlformats.org/officeDocument/2006/relationships/image" Target="../media/image55.wmf"/><Relationship Id="rId10" Type="http://schemas.openxmlformats.org/officeDocument/2006/relationships/image" Target="../media/image60.wmf"/><Relationship Id="rId4" Type="http://schemas.openxmlformats.org/officeDocument/2006/relationships/image" Target="../media/image54.wmf"/><Relationship Id="rId9" Type="http://schemas.openxmlformats.org/officeDocument/2006/relationships/image" Target="../media/image5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6.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5.wmf"/><Relationship Id="rId2" Type="http://schemas.openxmlformats.org/officeDocument/2006/relationships/image" Target="../media/image65.wmf"/><Relationship Id="rId16" Type="http://schemas.openxmlformats.org/officeDocument/2006/relationships/image" Target="../media/image79.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5" Type="http://schemas.openxmlformats.org/officeDocument/2006/relationships/image" Target="../media/image7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wmf"/><Relationship Id="rId14" Type="http://schemas.openxmlformats.org/officeDocument/2006/relationships/image" Target="../media/image7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atin typeface="Arial" charset="0"/>
                <a:cs typeface="Arial" charset="0"/>
              </a:defRPr>
            </a:lvl1pPr>
          </a:lstStyle>
          <a:p>
            <a:pPr>
              <a:defRPr/>
            </a:pPr>
            <a:endParaRPr lang="en-US"/>
          </a:p>
        </p:txBody>
      </p:sp>
      <p:sp>
        <p:nvSpPr>
          <p:cNvPr id="9421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charset="0"/>
                <a:cs typeface="Arial" charset="0"/>
              </a:defRPr>
            </a:lvl1pPr>
          </a:lstStyle>
          <a:p>
            <a:pPr>
              <a:defRPr/>
            </a:pPr>
            <a:endParaRPr lang="en-US"/>
          </a:p>
        </p:txBody>
      </p:sp>
      <p:sp>
        <p:nvSpPr>
          <p:cNvPr id="880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charset="0"/>
                <a:cs typeface="Arial" charset="0"/>
              </a:defRPr>
            </a:lvl1pPr>
          </a:lstStyle>
          <a:p>
            <a:pPr>
              <a:defRPr/>
            </a:pPr>
            <a:endParaRPr lang="en-US"/>
          </a:p>
        </p:txBody>
      </p:sp>
      <p:sp>
        <p:nvSpPr>
          <p:cNvPr id="9421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charset="0"/>
                <a:cs typeface="Arial" charset="0"/>
              </a:defRPr>
            </a:lvl1pPr>
          </a:lstStyle>
          <a:p>
            <a:pPr>
              <a:defRPr/>
            </a:pPr>
            <a:fld id="{FA06FD97-8AA9-4EEF-A61D-2C608AC71DE0}"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89092" name="Slide Number Placeholder 3"/>
          <p:cNvSpPr>
            <a:spLocks noGrp="1"/>
          </p:cNvSpPr>
          <p:nvPr>
            <p:ph type="sldNum" sz="quarter" idx="5"/>
          </p:nvPr>
        </p:nvSpPr>
        <p:spPr>
          <a:noFill/>
        </p:spPr>
        <p:txBody>
          <a:bodyPr/>
          <a:lstStyle/>
          <a:p>
            <a:fld id="{5196F158-DF2D-4855-82D8-3CCB5C6E88C8}" type="slidenum">
              <a:rPr lang="ar-SA" smtClean="0">
                <a:latin typeface="Arial" pitchFamily="34" charset="0"/>
                <a:cs typeface="Arial" pitchFamily="34" charset="0"/>
              </a:rPr>
              <a:pPr/>
              <a:t>1</a:t>
            </a:fld>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FE48A35-CB4F-4361-AEBB-C264BCA66B3B}" type="slidenum">
              <a:rPr lang="ar-SA" smtClean="0">
                <a:latin typeface="Arial" pitchFamily="34" charset="0"/>
                <a:cs typeface="Arial" pitchFamily="34" charset="0"/>
              </a:rPr>
              <a:pPr/>
              <a:t>25</a:t>
            </a:fld>
            <a:endParaRPr lang="en-US" smtClean="0">
              <a:latin typeface="Arial" pitchFamily="34" charset="0"/>
              <a:cs typeface="Arial" pitchFamily="34"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2525CCEC-E3E1-4FAE-B2D0-220CEC2CC367}" type="slidenum">
              <a:rPr lang="ar-SA" smtClean="0">
                <a:latin typeface="Arial" pitchFamily="34" charset="0"/>
                <a:cs typeface="Arial" pitchFamily="34" charset="0"/>
              </a:rPr>
              <a:pPr/>
              <a:t>26</a:t>
            </a:fld>
            <a:endParaRPr lang="en-US" smtClean="0">
              <a:latin typeface="Arial" pitchFamily="34" charset="0"/>
              <a:cs typeface="Arial" pitchFamily="34"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2396C1D-DFD0-46CC-9E0F-802D0A6D4C8C}" type="slidenum">
              <a:rPr lang="ar-SA" smtClean="0">
                <a:latin typeface="Arial" pitchFamily="34" charset="0"/>
                <a:cs typeface="Arial" pitchFamily="34" charset="0"/>
              </a:rPr>
              <a:pPr/>
              <a:t>39</a:t>
            </a:fld>
            <a:endParaRPr lang="en-US" smtClean="0">
              <a:latin typeface="Arial" pitchFamily="34" charset="0"/>
              <a:cs typeface="Arial" pitchFamily="34"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904EAC9-6D5D-481E-9673-1273C26D5FE4}" type="slidenum">
              <a:rPr lang="ar-SA" smtClean="0">
                <a:latin typeface="Arial" pitchFamily="34" charset="0"/>
                <a:cs typeface="Arial" pitchFamily="34" charset="0"/>
              </a:rPr>
              <a:pPr/>
              <a:t>45</a:t>
            </a:fld>
            <a:endParaRPr lang="en-US" smtClean="0">
              <a:latin typeface="Arial" pitchFamily="34" charset="0"/>
              <a:cs typeface="Arial" pitchFamily="34"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4C0D0E7-8C59-4589-AA1A-64528FC76A02}" type="slidenum">
              <a:rPr lang="ar-SA" smtClean="0">
                <a:latin typeface="Arial" pitchFamily="34" charset="0"/>
                <a:cs typeface="Arial" pitchFamily="34" charset="0"/>
              </a:rPr>
              <a:pPr/>
              <a:t>47</a:t>
            </a:fld>
            <a:endParaRPr lang="en-US" smtClean="0">
              <a:latin typeface="Arial" pitchFamily="34" charset="0"/>
              <a:cs typeface="Arial" pitchFamily="34" charset="0"/>
            </a:endParaRPr>
          </a:p>
        </p:txBody>
      </p:sp>
      <p:sp>
        <p:nvSpPr>
          <p:cNvPr id="102403" name="Rectangle 2"/>
          <p:cNvSpPr>
            <a:spLocks noRot="1" noChangeArrowheads="1" noTextEdit="1"/>
          </p:cNvSpPr>
          <p:nvPr>
            <p:ph type="sldImg"/>
          </p:nvPr>
        </p:nvSpPr>
        <p:spPr>
          <a:xfrm>
            <a:off x="1144588" y="684213"/>
            <a:ext cx="4572000" cy="3429000"/>
          </a:xfrm>
          <a:ln/>
        </p:spPr>
      </p:sp>
      <p:sp>
        <p:nvSpPr>
          <p:cNvPr id="102404" name="Rectangle 3"/>
          <p:cNvSpPr>
            <a:spLocks noGrp="1" noChangeArrowheads="1"/>
          </p:cNvSpPr>
          <p:nvPr>
            <p:ph type="body" idx="1"/>
          </p:nvPr>
        </p:nvSpPr>
        <p:spPr>
          <a:xfrm>
            <a:off x="914400" y="4343400"/>
            <a:ext cx="5029200" cy="4116388"/>
          </a:xfrm>
          <a:noFill/>
          <a:ln/>
        </p:spPr>
        <p:txBody>
          <a:bodyPr/>
          <a:lstStyle/>
          <a:p>
            <a:pPr eaLnBrk="1" hangingPunct="1">
              <a:lnSpc>
                <a:spcPct val="80000"/>
              </a:lnSpc>
            </a:pPr>
            <a:endParaRPr lang="en-US" sz="800"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6A73130-08E8-4F7F-A3EE-6E888B18A0F2}" type="slidenum">
              <a:rPr lang="ar-SA" smtClean="0">
                <a:latin typeface="Arial" pitchFamily="34" charset="0"/>
                <a:cs typeface="Arial" pitchFamily="34" charset="0"/>
              </a:rPr>
              <a:pPr/>
              <a:t>48</a:t>
            </a:fld>
            <a:endParaRPr lang="en-US" smtClean="0">
              <a:latin typeface="Arial" pitchFamily="34" charset="0"/>
              <a:cs typeface="Arial" pitchFamily="34"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5F95F48-C69C-44F1-8826-E57CA6041983}" type="slidenum">
              <a:rPr lang="ar-SA" smtClean="0">
                <a:latin typeface="Arial" pitchFamily="34" charset="0"/>
                <a:cs typeface="Arial" pitchFamily="34" charset="0"/>
              </a:rPr>
              <a:pPr/>
              <a:t>49</a:t>
            </a:fld>
            <a:endParaRPr lang="en-US" smtClean="0">
              <a:latin typeface="Arial" pitchFamily="34" charset="0"/>
              <a:cs typeface="Arial" pitchFamily="34" charset="0"/>
            </a:endParaRPr>
          </a:p>
        </p:txBody>
      </p:sp>
      <p:sp>
        <p:nvSpPr>
          <p:cNvPr id="104451" name="Rectangle 2"/>
          <p:cNvSpPr>
            <a:spLocks noRot="1" noChangeArrowheads="1" noTextEdit="1"/>
          </p:cNvSpPr>
          <p:nvPr>
            <p:ph type="sldImg"/>
          </p:nvPr>
        </p:nvSpPr>
        <p:spPr>
          <a:xfrm>
            <a:off x="1144588" y="684213"/>
            <a:ext cx="4572000" cy="3429000"/>
          </a:xfrm>
          <a:ln/>
        </p:spPr>
      </p:sp>
      <p:sp>
        <p:nvSpPr>
          <p:cNvPr id="104452" name="Rectangle 3"/>
          <p:cNvSpPr>
            <a:spLocks noGrp="1" noChangeArrowheads="1"/>
          </p:cNvSpPr>
          <p:nvPr>
            <p:ph type="body" idx="1"/>
          </p:nvPr>
        </p:nvSpPr>
        <p:spPr>
          <a:xfrm>
            <a:off x="914400" y="4343400"/>
            <a:ext cx="5029200" cy="4116388"/>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3C6C91B-95F6-45E8-AFB0-A43ECCBAF87A}" type="slidenum">
              <a:rPr lang="ar-SA" smtClean="0">
                <a:latin typeface="Arial" pitchFamily="34" charset="0"/>
                <a:cs typeface="Arial" pitchFamily="34" charset="0"/>
              </a:rPr>
              <a:pPr/>
              <a:t>50</a:t>
            </a:fld>
            <a:endParaRPr lang="en-US" smtClean="0">
              <a:latin typeface="Arial" pitchFamily="34" charset="0"/>
              <a:cs typeface="Arial" pitchFamily="34" charset="0"/>
            </a:endParaRPr>
          </a:p>
        </p:txBody>
      </p:sp>
      <p:sp>
        <p:nvSpPr>
          <p:cNvPr id="105475" name="Rectangle 2"/>
          <p:cNvSpPr>
            <a:spLocks noRot="1" noChangeArrowheads="1" noTextEdit="1"/>
          </p:cNvSpPr>
          <p:nvPr>
            <p:ph type="sldImg"/>
          </p:nvPr>
        </p:nvSpPr>
        <p:spPr>
          <a:xfrm>
            <a:off x="1144588" y="684213"/>
            <a:ext cx="4572000" cy="3429000"/>
          </a:xfrm>
          <a:ln/>
        </p:spPr>
      </p:sp>
      <p:sp>
        <p:nvSpPr>
          <p:cNvPr id="105476" name="Rectangle 3"/>
          <p:cNvSpPr>
            <a:spLocks noGrp="1" noChangeArrowheads="1"/>
          </p:cNvSpPr>
          <p:nvPr>
            <p:ph type="body" idx="1"/>
          </p:nvPr>
        </p:nvSpPr>
        <p:spPr>
          <a:xfrm>
            <a:off x="914400" y="4343400"/>
            <a:ext cx="5029200" cy="4116388"/>
          </a:xfrm>
          <a:noFill/>
          <a:ln/>
        </p:spPr>
        <p:txBody>
          <a:bodyPr/>
          <a:lstStyle/>
          <a:p>
            <a:pPr eaLnBrk="1" hangingPunct="1">
              <a:lnSpc>
                <a:spcPct val="80000"/>
              </a:lnSpc>
              <a:buFontTx/>
              <a:buChar char="•"/>
            </a:pPr>
            <a:r>
              <a:rPr lang="en-US" smtClean="0">
                <a:latin typeface="Arial" pitchFamily="34" charset="0"/>
                <a:cs typeface="Arial" pitchFamily="34" charset="0"/>
              </a:rPr>
              <a:t>Have to include chance nodes in addition to MIN and MAX nodes.</a:t>
            </a:r>
          </a:p>
          <a:p>
            <a:pPr eaLnBrk="1" hangingPunct="1">
              <a:lnSpc>
                <a:spcPct val="80000"/>
              </a:lnSpc>
              <a:buFontTx/>
              <a:buChar char="•"/>
            </a:pPr>
            <a:r>
              <a:rPr lang="en-US" smtClean="0">
                <a:latin typeface="Arial" pitchFamily="34" charset="0"/>
                <a:cs typeface="Arial" pitchFamily="34" charset="0"/>
              </a:rPr>
              <a:t>Branches leading from chance nodes denote possible dice rolls and each is labeled with the probability that it will occur (36 ways to roll the dice, but only 21 distinct rolls 6-5 is the same as 5-6)</a:t>
            </a:r>
          </a:p>
          <a:p>
            <a:pPr eaLnBrk="1" hangingPunct="1">
              <a:lnSpc>
                <a:spcPct val="80000"/>
              </a:lnSpc>
              <a:buFontTx/>
              <a:buChar char="•"/>
            </a:pPr>
            <a:r>
              <a:rPr lang="en-US" smtClean="0">
                <a:latin typeface="Arial" pitchFamily="34" charset="0"/>
                <a:cs typeface="Arial" pitchFamily="34" charset="0"/>
              </a:rPr>
              <a:t>How should we calculate MINIMAX value?  Can only calculate the average or expected value taken over all possible dice rolls.</a:t>
            </a:r>
          </a:p>
          <a:p>
            <a:pPr eaLnBrk="1" hangingPunct="1">
              <a:lnSpc>
                <a:spcPct val="80000"/>
              </a:lnSpc>
              <a:buFontTx/>
              <a:buChar char="•"/>
            </a:pPr>
            <a:r>
              <a:rPr lang="en-US" smtClean="0">
                <a:latin typeface="Arial" pitchFamily="34" charset="0"/>
                <a:cs typeface="Arial" pitchFamily="34" charset="0"/>
              </a:rPr>
              <a:t>Lots more about this, if interested send me email for references.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38779D2-7F2A-4E8E-8D6C-B65EC784D9D9}" type="slidenum">
              <a:rPr lang="ar-SA" smtClean="0">
                <a:latin typeface="Arial" pitchFamily="34" charset="0"/>
                <a:cs typeface="Arial" pitchFamily="34" charset="0"/>
              </a:rPr>
              <a:pPr/>
              <a:t>51</a:t>
            </a:fld>
            <a:endParaRPr lang="en-US" smtClean="0">
              <a:latin typeface="Arial" pitchFamily="34" charset="0"/>
              <a:cs typeface="Arial" pitchFamily="34" charset="0"/>
            </a:endParaRPr>
          </a:p>
        </p:txBody>
      </p:sp>
      <p:sp>
        <p:nvSpPr>
          <p:cNvPr id="106499" name="Rectangle 2"/>
          <p:cNvSpPr>
            <a:spLocks noRot="1" noChangeArrowheads="1" noTextEdit="1"/>
          </p:cNvSpPr>
          <p:nvPr>
            <p:ph type="sldImg"/>
          </p:nvPr>
        </p:nvSpPr>
        <p:spPr>
          <a:xfrm>
            <a:off x="1144588" y="684213"/>
            <a:ext cx="4572000" cy="3429000"/>
          </a:xfrm>
          <a:ln/>
        </p:spPr>
      </p:sp>
      <p:sp>
        <p:nvSpPr>
          <p:cNvPr id="106500" name="Rectangle 3"/>
          <p:cNvSpPr>
            <a:spLocks noGrp="1" noChangeArrowheads="1"/>
          </p:cNvSpPr>
          <p:nvPr>
            <p:ph type="body" idx="1"/>
          </p:nvPr>
        </p:nvSpPr>
        <p:spPr>
          <a:xfrm>
            <a:off x="914400" y="4343400"/>
            <a:ext cx="5029200" cy="4116388"/>
          </a:xfrm>
          <a:noFill/>
          <a:ln/>
        </p:spPr>
        <p:txBody>
          <a:bodyPr/>
          <a:lstStyle/>
          <a:p>
            <a:pPr eaLnBrk="1" hangingPunct="1">
              <a:lnSpc>
                <a:spcPct val="80000"/>
              </a:lnSpc>
              <a:buFontTx/>
              <a:buChar char="•"/>
            </a:pPr>
            <a:r>
              <a:rPr lang="en-US" smtClean="0">
                <a:latin typeface="Arial" pitchFamily="34" charset="0"/>
                <a:cs typeface="Arial" pitchFamily="34" charset="0"/>
              </a:rPr>
              <a:t>Obvious extension to the algorithm, as in minimax, is to cut off the search at some depth, and apply an evaluation function to each leaf.</a:t>
            </a:r>
          </a:p>
          <a:p>
            <a:pPr eaLnBrk="1" hangingPunct="1">
              <a:lnSpc>
                <a:spcPct val="80000"/>
              </a:lnSpc>
              <a:buFontTx/>
              <a:buChar char="•"/>
            </a:pPr>
            <a:r>
              <a:rPr lang="en-US" smtClean="0">
                <a:latin typeface="Arial" pitchFamily="34" charset="0"/>
                <a:cs typeface="Arial" pitchFamily="34" charset="0"/>
              </a:rPr>
              <a:t>Unlike minimax, however, it is not enough for the evaluation function to just give higher scores to better positions.  The presence of chance nodes means that one has to be more careful...</a:t>
            </a:r>
          </a:p>
          <a:p>
            <a:pPr eaLnBrk="1" hangingPunct="1">
              <a:lnSpc>
                <a:spcPct val="80000"/>
              </a:lnSpc>
              <a:buFontTx/>
              <a:buChar char="•"/>
            </a:pPr>
            <a:r>
              <a:rPr lang="en-US" smtClean="0">
                <a:latin typeface="Arial" pitchFamily="34" charset="0"/>
                <a:cs typeface="Arial" pitchFamily="34" charset="0"/>
              </a:rPr>
              <a:t>Evaluation function assigns values of 1, 2, 3, 4 to the leaves: move a-1 is best.  Evaluation function that preserves the ordering of the leaves (values of 1, 20, 30, 400) will select a-2. The algorithm behaves completely differently if we make a change in the scale of some evaluation values.</a:t>
            </a:r>
          </a:p>
          <a:p>
            <a:pPr eaLnBrk="1" hangingPunct="1">
              <a:lnSpc>
                <a:spcPct val="80000"/>
              </a:lnSpc>
              <a:buFontTx/>
              <a:buChar char="•"/>
            </a:pPr>
            <a:r>
              <a:rPr lang="en-US" smtClean="0">
                <a:latin typeface="Arial" pitchFamily="34" charset="0"/>
                <a:cs typeface="Arial" pitchFamily="34" charset="0"/>
              </a:rPr>
              <a:t>To avoid this behavior, the evaluation function must be a positive linear transformation of the probability of winning from a  position.</a:t>
            </a:r>
          </a:p>
          <a:p>
            <a:pPr eaLnBrk="1" hangingPunct="1">
              <a:lnSpc>
                <a:spcPct val="80000"/>
              </a:lnSpc>
              <a:buFontTx/>
              <a:buChar char="•"/>
            </a:pPr>
            <a:r>
              <a:rPr lang="en-US" smtClean="0">
                <a:latin typeface="Arial" pitchFamily="34" charset="0"/>
                <a:cs typeface="Arial" pitchFamily="34" charset="0"/>
              </a:rPr>
              <a:t>Another problem with expectiminimax: very expensive!! Where minimax is O(b</a:t>
            </a:r>
            <a:r>
              <a:rPr lang="en-US" baseline="30000" smtClean="0">
                <a:latin typeface="Arial" pitchFamily="34" charset="0"/>
                <a:cs typeface="Arial" pitchFamily="34" charset="0"/>
              </a:rPr>
              <a:t>m</a:t>
            </a:r>
            <a:r>
              <a:rPr lang="en-US" smtClean="0">
                <a:latin typeface="Arial" pitchFamily="34" charset="0"/>
                <a:cs typeface="Arial" pitchFamily="34" charset="0"/>
              </a:rPr>
              <a:t>), expectiminimax is O(b</a:t>
            </a:r>
            <a:r>
              <a:rPr lang="en-US" baseline="30000" smtClean="0">
                <a:latin typeface="Arial" pitchFamily="34" charset="0"/>
                <a:cs typeface="Arial" pitchFamily="34" charset="0"/>
              </a:rPr>
              <a:t>m </a:t>
            </a:r>
            <a:r>
              <a:rPr lang="en-US" smtClean="0">
                <a:latin typeface="Arial" pitchFamily="34" charset="0"/>
                <a:cs typeface="Arial" pitchFamily="34" charset="0"/>
              </a:rPr>
              <a:t>n</a:t>
            </a:r>
            <a:r>
              <a:rPr lang="en-US" baseline="30000" smtClean="0">
                <a:latin typeface="Arial" pitchFamily="34" charset="0"/>
                <a:cs typeface="Arial" pitchFamily="34" charset="0"/>
              </a:rPr>
              <a:t>m</a:t>
            </a:r>
            <a:r>
              <a:rPr lang="en-US" smtClean="0">
                <a:latin typeface="Arial" pitchFamily="34" charset="0"/>
                <a:cs typeface="Arial" pitchFamily="34" charset="0"/>
              </a:rPr>
              <a:t>) where n is the number of distinct rolls.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B33DFF0-7296-49E8-9A82-9251A130BBC9}" type="slidenum">
              <a:rPr lang="ar-SA" smtClean="0">
                <a:latin typeface="Arial" pitchFamily="34" charset="0"/>
                <a:cs typeface="Arial" pitchFamily="34" charset="0"/>
              </a:rPr>
              <a:pPr/>
              <a:t>52</a:t>
            </a:fld>
            <a:endParaRPr lang="en-US" smtClean="0">
              <a:latin typeface="Arial" pitchFamily="34" charset="0"/>
              <a:cs typeface="Arial" pitchFamily="34"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A786F9E-37E2-4056-8EB5-C1DA1DB3E136}" type="slidenum">
              <a:rPr lang="ar-SA"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EA1DDBC-0A14-464F-9D4A-DE2FDD2E0F34}" type="slidenum">
              <a:rPr lang="ar-SA"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714ADAB-4190-4874-85A2-4724DC20CE44}" type="slidenum">
              <a:rPr lang="ar-SA"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65FD5E3-0CDE-493E-95DE-335545236460}" type="slidenum">
              <a:rPr lang="ar-SA"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4E3B7D0-524C-4743-9FA7-B8F531998DC1}" type="slidenum">
              <a:rPr lang="ar-SA"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2C6D419-F7F6-46E1-B251-35917100E556}" type="slidenum">
              <a:rPr lang="ar-SA"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D15B246-C119-455B-842A-746E05FC26A6}" type="slidenum">
              <a:rPr lang="ar-SA" smtClean="0">
                <a:latin typeface="Arial" pitchFamily="34" charset="0"/>
                <a:cs typeface="Arial" pitchFamily="34" charset="0"/>
              </a:rPr>
              <a:pPr/>
              <a:t>21</a:t>
            </a:fld>
            <a:endParaRPr lang="en-US" smtClean="0">
              <a:latin typeface="Arial" pitchFamily="34" charset="0"/>
              <a:cs typeface="Arial" pitchFamily="34"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4B9BB9C-47A3-4349-A1EE-EBED73809DAA}" type="slidenum">
              <a:rPr lang="ar-SA"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Arial" pitchFamily="34" charset="0"/>
                <a:cs typeface="Arial" pitchFamily="34" charset="0"/>
              </a:rPr>
              <a:t>Similar to heuristic function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rtl="0">
                <a:defRPr/>
              </a:pPr>
              <a:endParaRPr lang="en-US" sz="2400">
                <a:latin typeface="Times New Roman" pitchFamily="18" charset="0"/>
                <a:cs typeface="Arial"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rtl="0">
                  <a:defRPr/>
                </a:pPr>
                <a:endParaRPr lang="en-US" sz="2400">
                  <a:latin typeface="Times New Roman" pitchFamily="18" charset="0"/>
                  <a:cs typeface="Arial"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rtl="0">
                  <a:defRPr/>
                </a:pPr>
                <a:endParaRPr lang="en-US" sz="2400">
                  <a:latin typeface="Times New Roman" pitchFamily="18" charset="0"/>
                  <a:cs typeface="Arial"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a:latin typeface="Arial" charset="0"/>
                  <a:cs typeface="Arial" charset="0"/>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rtl="0">
                  <a:defRPr/>
                </a:pPr>
                <a:endParaRPr lang="en-US" sz="2400">
                  <a:latin typeface="Times New Roman" pitchFamily="18" charset="0"/>
                  <a:cs typeface="Arial"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a:latin typeface="Arial" charset="0"/>
                  <a:cs typeface="Arial" charset="0"/>
                </a:endParaRPr>
              </a:p>
            </p:txBody>
          </p:sp>
        </p:grpSp>
      </p:grpSp>
      <p:sp>
        <p:nvSpPr>
          <p:cNvPr id="88075"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8807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A230920A-1532-484D-8C8D-BBE00FAD4BCB}"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4C5CF1E-6A95-4D80-A28F-165ADBB42035}"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D87CD49-23BD-4501-9607-C2AE13422870}"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B577895-2C91-42C6-9701-6A4607B86027}"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9F764CD-07B1-4293-B471-AABAAD8AE6C6}"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61015CB-EEF9-43AB-BEBF-58C8E8ACE3A1}"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A40B687-2947-46F7-9C5D-F87F01FF63F5}"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969C17CD-546E-4E76-AC24-26CED108E8DF}"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B6264E5C-6573-47C9-A629-AD1ACA14567D}"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28104379-BD9F-4198-9FCF-B0816119B96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B8B96E1-21F6-44E5-A217-29058C4E94D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15486E3-2754-4AE2-B9AB-3D56C82CCA23}"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8686800" cy="4876800"/>
            <a:chOff x="0" y="0"/>
            <a:chExt cx="5472" cy="3072"/>
          </a:xfrm>
        </p:grpSpPr>
        <p:sp>
          <p:nvSpPr>
            <p:cNvPr id="87043"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rtl="0">
                <a:defRPr/>
              </a:pPr>
              <a:endParaRPr lang="en-US" sz="2400">
                <a:latin typeface="Times New Roman" pitchFamily="18" charset="0"/>
                <a:cs typeface="Arial" charset="0"/>
              </a:endParaRPr>
            </a:p>
          </p:txBody>
        </p:sp>
        <p:grpSp>
          <p:nvGrpSpPr>
            <p:cNvPr id="5130" name="Group 4"/>
            <p:cNvGrpSpPr>
              <a:grpSpLocks/>
            </p:cNvGrpSpPr>
            <p:nvPr/>
          </p:nvGrpSpPr>
          <p:grpSpPr bwMode="auto">
            <a:xfrm>
              <a:off x="240" y="893"/>
              <a:ext cx="5232" cy="115"/>
              <a:chOff x="240" y="893"/>
              <a:chExt cx="5232" cy="115"/>
            </a:xfrm>
          </p:grpSpPr>
          <p:sp>
            <p:nvSpPr>
              <p:cNvPr id="87045"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rtl="0">
                  <a:defRPr/>
                </a:pPr>
                <a:endParaRPr lang="en-US" sz="2400">
                  <a:latin typeface="Times New Roman" pitchFamily="18" charset="0"/>
                  <a:cs typeface="Arial" charset="0"/>
                </a:endParaRPr>
              </a:p>
            </p:txBody>
          </p:sp>
          <p:sp>
            <p:nvSpPr>
              <p:cNvPr id="87046"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a:latin typeface="Arial" charset="0"/>
                  <a:cs typeface="Arial" charset="0"/>
                </a:endParaRPr>
              </a:p>
            </p:txBody>
          </p:sp>
        </p:grpSp>
      </p:grpSp>
      <p:sp>
        <p:nvSpPr>
          <p:cNvPr id="5123"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latin typeface="Arial" charset="0"/>
                <a:cs typeface="Arial" charset="0"/>
              </a:defRPr>
            </a:lvl1pPr>
          </a:lstStyle>
          <a:p>
            <a:pPr>
              <a:defRPr/>
            </a:pPr>
            <a:endParaRPr lang="en-US"/>
          </a:p>
        </p:txBody>
      </p:sp>
      <p:sp>
        <p:nvSpPr>
          <p:cNvPr id="8705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latin typeface="Arial" charset="0"/>
                <a:cs typeface="Arial" charset="0"/>
              </a:defRPr>
            </a:lvl1pPr>
          </a:lstStyle>
          <a:p>
            <a:pPr>
              <a:defRPr/>
            </a:pPr>
            <a:endParaRPr lang="en-US"/>
          </a:p>
        </p:txBody>
      </p:sp>
      <p:sp>
        <p:nvSpPr>
          <p:cNvPr id="8705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latin typeface="Arial" charset="0"/>
                <a:cs typeface="Arial" charset="0"/>
              </a:defRPr>
            </a:lvl1pPr>
          </a:lstStyle>
          <a:p>
            <a:pPr>
              <a:defRPr/>
            </a:pPr>
            <a:fld id="{4E5680CD-4121-412B-BF7D-E7123BDBE096}" type="slidenum">
              <a:rPr lang="ar-SA"/>
              <a:pPr>
                <a:defRPr/>
              </a:pPr>
              <a:t>‹#›</a:t>
            </a:fld>
            <a:endParaRPr lang="en-US"/>
          </a:p>
        </p:txBody>
      </p:sp>
      <p:sp>
        <p:nvSpPr>
          <p:cNvPr id="8705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14"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5"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cs typeface="Arial" charset="0"/>
        </a:defRPr>
      </a:lvl2pPr>
      <a:lvl3pPr algn="l" rtl="0" eaLnBrk="0" fontAlgn="base" hangingPunct="0">
        <a:spcBef>
          <a:spcPct val="0"/>
        </a:spcBef>
        <a:spcAft>
          <a:spcPct val="0"/>
        </a:spcAft>
        <a:defRPr sz="4200">
          <a:solidFill>
            <a:schemeClr val="tx2"/>
          </a:solidFill>
          <a:latin typeface="Times New Roman" pitchFamily="18" charset="0"/>
          <a:cs typeface="Arial" charset="0"/>
        </a:defRPr>
      </a:lvl3pPr>
      <a:lvl4pPr algn="l" rtl="0" eaLnBrk="0" fontAlgn="base" hangingPunct="0">
        <a:spcBef>
          <a:spcPct val="0"/>
        </a:spcBef>
        <a:spcAft>
          <a:spcPct val="0"/>
        </a:spcAft>
        <a:defRPr sz="4200">
          <a:solidFill>
            <a:schemeClr val="tx2"/>
          </a:solidFill>
          <a:latin typeface="Times New Roman" pitchFamily="18" charset="0"/>
          <a:cs typeface="Arial" charset="0"/>
        </a:defRPr>
      </a:lvl4pPr>
      <a:lvl5pPr algn="l" rtl="0" eaLnBrk="0" fontAlgn="base" hangingPunct="0">
        <a:spcBef>
          <a:spcPct val="0"/>
        </a:spcBef>
        <a:spcAft>
          <a:spcPct val="0"/>
        </a:spcAft>
        <a:defRPr sz="4200">
          <a:solidFill>
            <a:schemeClr val="tx2"/>
          </a:solidFill>
          <a:latin typeface="Times New Roman" pitchFamily="18" charset="0"/>
          <a:cs typeface="Arial" charset="0"/>
        </a:defRPr>
      </a:lvl5pPr>
      <a:lvl6pPr marL="457200" algn="l" rtl="0" fontAlgn="base">
        <a:spcBef>
          <a:spcPct val="0"/>
        </a:spcBef>
        <a:spcAft>
          <a:spcPct val="0"/>
        </a:spcAft>
        <a:defRPr sz="4200">
          <a:solidFill>
            <a:schemeClr val="tx2"/>
          </a:solidFill>
          <a:latin typeface="Times New Roman" pitchFamily="18" charset="0"/>
          <a:cs typeface="Arial" charset="0"/>
        </a:defRPr>
      </a:lvl6pPr>
      <a:lvl7pPr marL="914400" algn="l" rtl="0" fontAlgn="base">
        <a:spcBef>
          <a:spcPct val="0"/>
        </a:spcBef>
        <a:spcAft>
          <a:spcPct val="0"/>
        </a:spcAft>
        <a:defRPr sz="4200">
          <a:solidFill>
            <a:schemeClr val="tx2"/>
          </a:solidFill>
          <a:latin typeface="Times New Roman" pitchFamily="18" charset="0"/>
          <a:cs typeface="Arial" charset="0"/>
        </a:defRPr>
      </a:lvl7pPr>
      <a:lvl8pPr marL="1371600" algn="l" rtl="0" fontAlgn="base">
        <a:spcBef>
          <a:spcPct val="0"/>
        </a:spcBef>
        <a:spcAft>
          <a:spcPct val="0"/>
        </a:spcAft>
        <a:defRPr sz="4200">
          <a:solidFill>
            <a:schemeClr val="tx2"/>
          </a:solidFill>
          <a:latin typeface="Times New Roman" pitchFamily="18" charset="0"/>
          <a:cs typeface="Arial" charset="0"/>
        </a:defRPr>
      </a:lvl8pPr>
      <a:lvl9pPr marL="1828800" algn="l" rtl="0" fontAlgn="base">
        <a:spcBef>
          <a:spcPct val="0"/>
        </a:spcBef>
        <a:spcAft>
          <a:spcPct val="0"/>
        </a:spcAft>
        <a:defRPr sz="42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aculty.ksu.edu.sa/YAlohal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aima.cs.berkeley.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26" Type="http://schemas.openxmlformats.org/officeDocument/2006/relationships/oleObject" Target="../embeddings/oleObject23.bin"/><Relationship Id="rId3" Type="http://schemas.openxmlformats.org/officeDocument/2006/relationships/notesSlide" Target="../notesSlides/notesSlide14.xml"/><Relationship Id="rId21" Type="http://schemas.openxmlformats.org/officeDocument/2006/relationships/oleObject" Target="../embeddings/oleObject18.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5"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oleObject" Target="../embeddings/oleObject17.bin"/><Relationship Id="rId29" Type="http://schemas.openxmlformats.org/officeDocument/2006/relationships/oleObject" Target="../embeddings/oleObject26.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24" Type="http://schemas.openxmlformats.org/officeDocument/2006/relationships/oleObject" Target="../embeddings/oleObject21.bin"/><Relationship Id="rId5" Type="http://schemas.openxmlformats.org/officeDocument/2006/relationships/oleObject" Target="../embeddings/oleObject2.bin"/><Relationship Id="rId15" Type="http://schemas.openxmlformats.org/officeDocument/2006/relationships/oleObject" Target="../embeddings/oleObject12.bin"/><Relationship Id="rId23" Type="http://schemas.openxmlformats.org/officeDocument/2006/relationships/oleObject" Target="../embeddings/oleObject20.bin"/><Relationship Id="rId28" Type="http://schemas.openxmlformats.org/officeDocument/2006/relationships/oleObject" Target="../embeddings/oleObject25.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 Id="rId22" Type="http://schemas.openxmlformats.org/officeDocument/2006/relationships/oleObject" Target="../embeddings/oleObject19.bin"/><Relationship Id="rId27" Type="http://schemas.openxmlformats.org/officeDocument/2006/relationships/oleObject" Target="../embeddings/oleObject24.bin"/><Relationship Id="rId30" Type="http://schemas.openxmlformats.org/officeDocument/2006/relationships/image" Target="../media/image4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oleObject" Target="../embeddings/oleObject38.bin"/><Relationship Id="rId18" Type="http://schemas.openxmlformats.org/officeDocument/2006/relationships/oleObject" Target="../embeddings/oleObject43.bin"/><Relationship Id="rId3" Type="http://schemas.openxmlformats.org/officeDocument/2006/relationships/notesSlide" Target="../notesSlides/notesSlide17.xml"/><Relationship Id="rId7" Type="http://schemas.openxmlformats.org/officeDocument/2006/relationships/oleObject" Target="../embeddings/oleObject32.bin"/><Relationship Id="rId12" Type="http://schemas.openxmlformats.org/officeDocument/2006/relationships/oleObject" Target="../embeddings/oleObject37.bin"/><Relationship Id="rId17"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oleObject" Target="../embeddings/oleObject41.bin"/><Relationship Id="rId1" Type="http://schemas.openxmlformats.org/officeDocument/2006/relationships/vmlDrawing" Target="../drawings/vmlDrawing3.vml"/><Relationship Id="rId6" Type="http://schemas.openxmlformats.org/officeDocument/2006/relationships/oleObject" Target="../embeddings/oleObject31.bin"/><Relationship Id="rId11" Type="http://schemas.openxmlformats.org/officeDocument/2006/relationships/oleObject" Target="../embeddings/oleObject36.bin"/><Relationship Id="rId5" Type="http://schemas.openxmlformats.org/officeDocument/2006/relationships/oleObject" Target="../embeddings/oleObject30.bin"/><Relationship Id="rId15" Type="http://schemas.openxmlformats.org/officeDocument/2006/relationships/oleObject" Target="../embeddings/oleObject40.bin"/><Relationship Id="rId10" Type="http://schemas.openxmlformats.org/officeDocument/2006/relationships/oleObject" Target="../embeddings/oleObject35.bin"/><Relationship Id="rId4" Type="http://schemas.openxmlformats.org/officeDocument/2006/relationships/image" Target="../media/image63.wmf"/><Relationship Id="rId9" Type="http://schemas.openxmlformats.org/officeDocument/2006/relationships/oleObject" Target="../embeddings/oleObject34.bin"/><Relationship Id="rId14" Type="http://schemas.openxmlformats.org/officeDocument/2006/relationships/oleObject" Target="../embeddings/oleObject39.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52.bin"/><Relationship Id="rId18" Type="http://schemas.openxmlformats.org/officeDocument/2006/relationships/oleObject" Target="../embeddings/oleObject57.bin"/><Relationship Id="rId26" Type="http://schemas.openxmlformats.org/officeDocument/2006/relationships/oleObject" Target="../embeddings/oleObject65.bin"/><Relationship Id="rId39" Type="http://schemas.openxmlformats.org/officeDocument/2006/relationships/oleObject" Target="../embeddings/oleObject78.bin"/><Relationship Id="rId3" Type="http://schemas.openxmlformats.org/officeDocument/2006/relationships/notesSlide" Target="../notesSlides/notesSlide18.xml"/><Relationship Id="rId21" Type="http://schemas.openxmlformats.org/officeDocument/2006/relationships/oleObject" Target="../embeddings/oleObject60.bin"/><Relationship Id="rId34" Type="http://schemas.openxmlformats.org/officeDocument/2006/relationships/oleObject" Target="../embeddings/oleObject73.bin"/><Relationship Id="rId7" Type="http://schemas.openxmlformats.org/officeDocument/2006/relationships/oleObject" Target="../embeddings/oleObject46.bin"/><Relationship Id="rId12" Type="http://schemas.openxmlformats.org/officeDocument/2006/relationships/oleObject" Target="../embeddings/oleObject51.bin"/><Relationship Id="rId17" Type="http://schemas.openxmlformats.org/officeDocument/2006/relationships/oleObject" Target="../embeddings/oleObject56.bin"/><Relationship Id="rId25" Type="http://schemas.openxmlformats.org/officeDocument/2006/relationships/oleObject" Target="../embeddings/oleObject64.bin"/><Relationship Id="rId33" Type="http://schemas.openxmlformats.org/officeDocument/2006/relationships/oleObject" Target="../embeddings/oleObject72.bin"/><Relationship Id="rId38" Type="http://schemas.openxmlformats.org/officeDocument/2006/relationships/oleObject" Target="../embeddings/oleObject77.bin"/><Relationship Id="rId2" Type="http://schemas.openxmlformats.org/officeDocument/2006/relationships/slideLayout" Target="../slideLayouts/slideLayout2.xml"/><Relationship Id="rId16" Type="http://schemas.openxmlformats.org/officeDocument/2006/relationships/oleObject" Target="../embeddings/oleObject55.bin"/><Relationship Id="rId20" Type="http://schemas.openxmlformats.org/officeDocument/2006/relationships/oleObject" Target="../embeddings/oleObject59.bin"/><Relationship Id="rId29" Type="http://schemas.openxmlformats.org/officeDocument/2006/relationships/oleObject" Target="../embeddings/oleObject68.bin"/><Relationship Id="rId41" Type="http://schemas.openxmlformats.org/officeDocument/2006/relationships/oleObject" Target="../embeddings/oleObject80.bin"/><Relationship Id="rId1" Type="http://schemas.openxmlformats.org/officeDocument/2006/relationships/vmlDrawing" Target="../drawings/vmlDrawing4.vml"/><Relationship Id="rId6" Type="http://schemas.openxmlformats.org/officeDocument/2006/relationships/oleObject" Target="../embeddings/oleObject45.bin"/><Relationship Id="rId11" Type="http://schemas.openxmlformats.org/officeDocument/2006/relationships/oleObject" Target="../embeddings/oleObject50.bin"/><Relationship Id="rId24" Type="http://schemas.openxmlformats.org/officeDocument/2006/relationships/oleObject" Target="../embeddings/oleObject63.bin"/><Relationship Id="rId32" Type="http://schemas.openxmlformats.org/officeDocument/2006/relationships/oleObject" Target="../embeddings/oleObject71.bin"/><Relationship Id="rId37" Type="http://schemas.openxmlformats.org/officeDocument/2006/relationships/oleObject" Target="../embeddings/oleObject76.bin"/><Relationship Id="rId40" Type="http://schemas.openxmlformats.org/officeDocument/2006/relationships/oleObject" Target="../embeddings/oleObject79.bin"/><Relationship Id="rId5" Type="http://schemas.openxmlformats.org/officeDocument/2006/relationships/oleObject" Target="../embeddings/oleObject44.bin"/><Relationship Id="rId15" Type="http://schemas.openxmlformats.org/officeDocument/2006/relationships/oleObject" Target="../embeddings/oleObject54.bin"/><Relationship Id="rId23" Type="http://schemas.openxmlformats.org/officeDocument/2006/relationships/oleObject" Target="../embeddings/oleObject62.bin"/><Relationship Id="rId28" Type="http://schemas.openxmlformats.org/officeDocument/2006/relationships/oleObject" Target="../embeddings/oleObject67.bin"/><Relationship Id="rId36" Type="http://schemas.openxmlformats.org/officeDocument/2006/relationships/oleObject" Target="../embeddings/oleObject75.bin"/><Relationship Id="rId10" Type="http://schemas.openxmlformats.org/officeDocument/2006/relationships/oleObject" Target="../embeddings/oleObject49.bin"/><Relationship Id="rId19" Type="http://schemas.openxmlformats.org/officeDocument/2006/relationships/oleObject" Target="../embeddings/oleObject58.bin"/><Relationship Id="rId31" Type="http://schemas.openxmlformats.org/officeDocument/2006/relationships/oleObject" Target="../embeddings/oleObject70.bin"/><Relationship Id="rId4" Type="http://schemas.openxmlformats.org/officeDocument/2006/relationships/image" Target="../media/image63.wmf"/><Relationship Id="rId9" Type="http://schemas.openxmlformats.org/officeDocument/2006/relationships/oleObject" Target="../embeddings/oleObject48.bin"/><Relationship Id="rId14" Type="http://schemas.openxmlformats.org/officeDocument/2006/relationships/oleObject" Target="../embeddings/oleObject53.bin"/><Relationship Id="rId22" Type="http://schemas.openxmlformats.org/officeDocument/2006/relationships/oleObject" Target="../embeddings/oleObject61.bin"/><Relationship Id="rId27" Type="http://schemas.openxmlformats.org/officeDocument/2006/relationships/oleObject" Target="../embeddings/oleObject66.bin"/><Relationship Id="rId30" Type="http://schemas.openxmlformats.org/officeDocument/2006/relationships/oleObject" Target="../embeddings/oleObject69.bin"/><Relationship Id="rId35" Type="http://schemas.openxmlformats.org/officeDocument/2006/relationships/oleObject" Target="../embeddings/oleObject74.bin"/></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fr-FR" sz="4000" i="1" smtClean="0"/>
              <a:t>Game Playing: Adversarial Search</a:t>
            </a:r>
          </a:p>
        </p:txBody>
      </p:sp>
      <p:sp>
        <p:nvSpPr>
          <p:cNvPr id="8195" name="Rectangle 4"/>
          <p:cNvSpPr>
            <a:spLocks noGrp="1" noChangeArrowheads="1"/>
          </p:cNvSpPr>
          <p:nvPr>
            <p:ph type="subTitle" idx="1"/>
          </p:nvPr>
        </p:nvSpPr>
        <p:spPr>
          <a:xfrm>
            <a:off x="1371600" y="4133850"/>
            <a:ext cx="6858000" cy="1600200"/>
          </a:xfrm>
        </p:spPr>
        <p:txBody>
          <a:bodyPr/>
          <a:lstStyle/>
          <a:p>
            <a:pPr eaLnBrk="1" hangingPunct="1">
              <a:lnSpc>
                <a:spcPct val="80000"/>
              </a:lnSpc>
            </a:pPr>
            <a:r>
              <a:rPr lang="en-US" sz="2400" dirty="0" smtClean="0">
                <a:cs typeface="Tahoma" pitchFamily="34" charset="0"/>
              </a:rPr>
              <a:t>University of Berkeley, USA</a:t>
            </a:r>
            <a:endParaRPr lang="en-US" sz="2400" dirty="0" smtClean="0">
              <a:cs typeface="Tahoma" pitchFamily="34" charset="0"/>
              <a:hlinkClick r:id="rId3"/>
            </a:endParaRPr>
          </a:p>
          <a:p>
            <a:pPr eaLnBrk="1" hangingPunct="1">
              <a:lnSpc>
                <a:spcPct val="80000"/>
              </a:lnSpc>
            </a:pPr>
            <a:endParaRPr lang="en-US" sz="2000" dirty="0" smtClean="0">
              <a:cs typeface="Tahoma" pitchFamily="34" charset="0"/>
            </a:endParaRPr>
          </a:p>
          <a:p>
            <a:pPr eaLnBrk="1" hangingPunct="1">
              <a:lnSpc>
                <a:spcPct val="80000"/>
              </a:lnSpc>
            </a:pPr>
            <a:r>
              <a:rPr lang="en-US" sz="1600" dirty="0" smtClean="0">
                <a:cs typeface="Tahoma" pitchFamily="34" charset="0"/>
                <a:hlinkClick r:id="rId4"/>
              </a:rPr>
              <a:t>http://www.aima.cs.berkeley.edu</a:t>
            </a:r>
            <a:r>
              <a:rPr lang="en-US" sz="1600" dirty="0" smtClean="0">
                <a:cs typeface="Tahoma" pitchFamily="34" charset="0"/>
              </a:rPr>
              <a:t> </a:t>
            </a:r>
            <a:endParaRPr lang="en-GB" sz="1600" smtClean="0">
              <a:cs typeface="Tahoma" pitchFamily="34" charset="0"/>
            </a:endParaRPr>
          </a:p>
          <a:p>
            <a:pPr eaLnBrk="1" hangingPunct="1">
              <a:lnSpc>
                <a:spcPct val="80000"/>
              </a:lnSpc>
            </a:pPr>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noFill/>
        </p:spPr>
        <p:txBody>
          <a:bodyPr/>
          <a:lstStyle/>
          <a:p>
            <a:fld id="{58E430F7-4D8E-4F5F-8CEC-9FEBA8D3EAAB}" type="slidenum">
              <a:rPr lang="ar-SA" smtClean="0">
                <a:latin typeface="Arial" pitchFamily="34" charset="0"/>
                <a:cs typeface="Arial" pitchFamily="34" charset="0"/>
              </a:rPr>
              <a:pPr/>
              <a:t>10</a:t>
            </a:fld>
            <a:endParaRPr lang="en-US" smtClean="0">
              <a:latin typeface="Arial" pitchFamily="34" charset="0"/>
              <a:cs typeface="Arial" pitchFamily="34" charset="0"/>
            </a:endParaRPr>
          </a:p>
        </p:txBody>
      </p:sp>
      <p:sp>
        <p:nvSpPr>
          <p:cNvPr id="17411" name="Rectangle 2"/>
          <p:cNvSpPr>
            <a:spLocks noGrp="1" noChangeArrowheads="1"/>
          </p:cNvSpPr>
          <p:nvPr>
            <p:ph type="title"/>
          </p:nvPr>
        </p:nvSpPr>
        <p:spPr>
          <a:xfrm>
            <a:off x="914400" y="457200"/>
            <a:ext cx="8077200" cy="762000"/>
          </a:xfrm>
        </p:spPr>
        <p:txBody>
          <a:bodyPr/>
          <a:lstStyle/>
          <a:p>
            <a:pPr eaLnBrk="1" hangingPunct="1"/>
            <a:r>
              <a:rPr lang="es-MX" altLang="en-US" sz="4000" smtClean="0"/>
              <a:t>Tic-Tac-Toe MinMax search, </a:t>
            </a:r>
            <a:r>
              <a:rPr lang="es-MX" altLang="en-US" sz="4000" i="1" smtClean="0"/>
              <a:t>d=2</a:t>
            </a:r>
            <a:endParaRPr lang="es-MX" altLang="he-IL" sz="4000" smtClean="0"/>
          </a:p>
        </p:txBody>
      </p:sp>
      <p:pic>
        <p:nvPicPr>
          <p:cNvPr id="17412" name="Picture 3" descr="tictac1"/>
          <p:cNvPicPr>
            <a:picLocks noChangeAspect="1" noChangeArrowheads="1"/>
          </p:cNvPicPr>
          <p:nvPr/>
        </p:nvPicPr>
        <p:blipFill>
          <a:blip r:embed="rId2">
            <a:lum bright="6000" contrast="18000"/>
            <a:grayscl/>
            <a:biLevel thresh="50000"/>
          </a:blip>
          <a:srcRect/>
          <a:stretch>
            <a:fillRect/>
          </a:stretch>
        </p:blipFill>
        <p:spPr bwMode="auto">
          <a:xfrm>
            <a:off x="381000" y="1203325"/>
            <a:ext cx="8382000" cy="519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noFill/>
        </p:spPr>
        <p:txBody>
          <a:bodyPr/>
          <a:lstStyle/>
          <a:p>
            <a:fld id="{C82EB23C-7A09-4362-B4DE-34A4EB73461A}" type="slidenum">
              <a:rPr lang="ar-SA"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18435" name="Rectangle 2"/>
          <p:cNvSpPr>
            <a:spLocks noGrp="1" noChangeArrowheads="1"/>
          </p:cNvSpPr>
          <p:nvPr>
            <p:ph type="title"/>
          </p:nvPr>
        </p:nvSpPr>
        <p:spPr>
          <a:xfrm>
            <a:off x="762000" y="152400"/>
            <a:ext cx="8077200" cy="762000"/>
          </a:xfrm>
        </p:spPr>
        <p:txBody>
          <a:bodyPr/>
          <a:lstStyle/>
          <a:p>
            <a:pPr eaLnBrk="1" hangingPunct="1"/>
            <a:r>
              <a:rPr lang="es-MX" altLang="en-US" sz="4000" smtClean="0"/>
              <a:t>Tic-Tac-Toe MinMax search, </a:t>
            </a:r>
            <a:r>
              <a:rPr lang="es-MX" altLang="en-US" sz="4000" i="1" smtClean="0"/>
              <a:t>d=4</a:t>
            </a:r>
            <a:endParaRPr lang="en-US" altLang="es-MX" sz="4000" smtClean="0"/>
          </a:p>
        </p:txBody>
      </p:sp>
      <p:pic>
        <p:nvPicPr>
          <p:cNvPr id="18436" name="Picture 3" descr="tictac2"/>
          <p:cNvPicPr>
            <a:picLocks noChangeAspect="1" noChangeArrowheads="1"/>
          </p:cNvPicPr>
          <p:nvPr/>
        </p:nvPicPr>
        <p:blipFill>
          <a:blip r:embed="rId2">
            <a:grayscl/>
            <a:biLevel thresh="50000"/>
          </a:blip>
          <a:srcRect/>
          <a:stretch>
            <a:fillRect/>
          </a:stretch>
        </p:blipFill>
        <p:spPr bwMode="auto">
          <a:xfrm>
            <a:off x="304800" y="1219200"/>
            <a:ext cx="86106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p:spPr>
        <p:txBody>
          <a:bodyPr/>
          <a:lstStyle/>
          <a:p>
            <a:fld id="{81750109-E1DB-4510-A497-4423A970EC7C}" type="slidenum">
              <a:rPr lang="ar-SA"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19459" name="Rectangle 2"/>
          <p:cNvSpPr>
            <a:spLocks noGrp="1" noChangeArrowheads="1"/>
          </p:cNvSpPr>
          <p:nvPr>
            <p:ph type="title"/>
          </p:nvPr>
        </p:nvSpPr>
        <p:spPr>
          <a:xfrm>
            <a:off x="1150938" y="214313"/>
            <a:ext cx="7793037" cy="877887"/>
          </a:xfrm>
        </p:spPr>
        <p:txBody>
          <a:bodyPr/>
          <a:lstStyle/>
          <a:p>
            <a:pPr eaLnBrk="1" hangingPunct="1"/>
            <a:r>
              <a:rPr lang="es-MX" altLang="en-US" sz="4000" smtClean="0"/>
              <a:t>Tic-Tac-Toe MinMax search, </a:t>
            </a:r>
            <a:r>
              <a:rPr lang="es-MX" altLang="en-US" sz="4000" i="1" smtClean="0"/>
              <a:t>d=6</a:t>
            </a:r>
            <a:endParaRPr lang="en-US" altLang="es-MX" sz="4000" smtClean="0"/>
          </a:p>
        </p:txBody>
      </p:sp>
      <p:pic>
        <p:nvPicPr>
          <p:cNvPr id="19460" name="Picture 3" descr="tictac3"/>
          <p:cNvPicPr>
            <a:picLocks noChangeAspect="1" noChangeArrowheads="1"/>
          </p:cNvPicPr>
          <p:nvPr/>
        </p:nvPicPr>
        <p:blipFill>
          <a:blip r:embed="rId2">
            <a:grayscl/>
            <a:biLevel thresh="50000"/>
          </a:blip>
          <a:srcRect/>
          <a:stretch>
            <a:fillRect/>
          </a:stretch>
        </p:blipFill>
        <p:spPr bwMode="auto">
          <a:xfrm>
            <a:off x="304800" y="1066800"/>
            <a:ext cx="8686800" cy="5160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519113" y="1052513"/>
            <a:ext cx="8229600" cy="5073650"/>
          </a:xfrm>
        </p:spPr>
        <p:txBody>
          <a:bodyPr/>
          <a:lstStyle/>
          <a:p>
            <a:pPr eaLnBrk="1" hangingPunct="1">
              <a:buClr>
                <a:schemeClr val="accent2"/>
              </a:buClr>
              <a:buFont typeface="Wingdings" pitchFamily="2" charset="2"/>
              <a:buChar char="q"/>
            </a:pPr>
            <a:r>
              <a:rPr lang="fr-FR" sz="2400" smtClean="0">
                <a:solidFill>
                  <a:schemeClr val="accent2"/>
                </a:solidFill>
                <a:latin typeface="Times New Roman" pitchFamily="18" charset="0"/>
                <a:cs typeface="Times New Roman" pitchFamily="18" charset="0"/>
              </a:rPr>
              <a:t>Searching in a two player game</a:t>
            </a:r>
          </a:p>
          <a:p>
            <a:pPr eaLnBrk="1" hangingPunct="1">
              <a:buClr>
                <a:schemeClr val="tx1"/>
              </a:buClr>
              <a:buFont typeface="Wingdings" pitchFamily="2" charset="2"/>
              <a:buChar char="§"/>
            </a:pPr>
            <a:r>
              <a:rPr lang="fr-FR" sz="1800" smtClean="0">
                <a:latin typeface="Times New Roman" pitchFamily="18" charset="0"/>
                <a:cs typeface="Times New Roman" pitchFamily="18" charset="0"/>
              </a:rPr>
              <a:t>The search space in game playing is potentially very huge: Need for </a:t>
            </a:r>
            <a:r>
              <a:rPr lang="fr-FR" sz="1800" b="1" smtClean="0">
                <a:latin typeface="Times New Roman" pitchFamily="18" charset="0"/>
                <a:cs typeface="Times New Roman" pitchFamily="18" charset="0"/>
              </a:rPr>
              <a:t>optimal strategies</a:t>
            </a:r>
            <a:r>
              <a:rPr lang="fr-FR" sz="1800" smtClean="0">
                <a:latin typeface="Times New Roman" pitchFamily="18" charset="0"/>
                <a:cs typeface="Times New Roman" pitchFamily="18" charset="0"/>
              </a:rPr>
              <a:t>.</a:t>
            </a:r>
          </a:p>
          <a:p>
            <a:pPr eaLnBrk="1" hangingPunct="1">
              <a:buClr>
                <a:schemeClr val="tx1"/>
              </a:buClr>
              <a:buFont typeface="Wingdings" pitchFamily="2" charset="2"/>
              <a:buNone/>
            </a:pPr>
            <a:endParaRPr lang="fr-FR" sz="1000" smtClean="0">
              <a:latin typeface="Times New Roman" pitchFamily="18" charset="0"/>
              <a:cs typeface="Times New Roman" pitchFamily="18" charset="0"/>
            </a:endParaRPr>
          </a:p>
          <a:p>
            <a:pPr eaLnBrk="1" hangingPunct="1">
              <a:buClr>
                <a:schemeClr val="tx1"/>
              </a:buClr>
              <a:buFont typeface="Wingdings" pitchFamily="2" charset="2"/>
              <a:buChar char="§"/>
            </a:pPr>
            <a:r>
              <a:rPr lang="fr-FR" sz="1800" smtClean="0">
                <a:latin typeface="Times New Roman" pitchFamily="18" charset="0"/>
                <a:cs typeface="Times New Roman" pitchFamily="18" charset="0"/>
              </a:rPr>
              <a:t>The goal is to find the sequence of moves that will lead to the winning for MAX.</a:t>
            </a:r>
          </a:p>
          <a:p>
            <a:pPr eaLnBrk="1" hangingPunct="1">
              <a:buClr>
                <a:schemeClr val="tx1"/>
              </a:buClr>
              <a:buFont typeface="Wingdings" pitchFamily="2" charset="2"/>
              <a:buChar char="§"/>
            </a:pPr>
            <a:endParaRPr lang="fr-FR" sz="1000" smtClean="0">
              <a:latin typeface="Times New Roman" pitchFamily="18" charset="0"/>
              <a:cs typeface="Times New Roman" pitchFamily="18" charset="0"/>
            </a:endParaRPr>
          </a:p>
          <a:p>
            <a:pPr eaLnBrk="1" hangingPunct="1">
              <a:buClr>
                <a:schemeClr val="tx1"/>
              </a:buClr>
              <a:buFont typeface="Wingdings" pitchFamily="2" charset="2"/>
              <a:buChar char="§"/>
            </a:pPr>
            <a:r>
              <a:rPr lang="fr-FR" sz="1800" smtClean="0">
                <a:latin typeface="Times New Roman" pitchFamily="18" charset="0"/>
                <a:cs typeface="Times New Roman" pitchFamily="18" charset="0"/>
              </a:rPr>
              <a:t>How to find the best trategy for MAX assuming that MIN is an infaillible opponent.</a:t>
            </a:r>
          </a:p>
          <a:p>
            <a:pPr eaLnBrk="1" hangingPunct="1">
              <a:buClr>
                <a:schemeClr val="tx1"/>
              </a:buClr>
              <a:buFont typeface="Wingdings" pitchFamily="2" charset="2"/>
              <a:buNone/>
            </a:pPr>
            <a:endParaRPr lang="fr-FR" sz="1000" smtClean="0">
              <a:latin typeface="Times New Roman" pitchFamily="18" charset="0"/>
              <a:cs typeface="Times New Roman" pitchFamily="18" charset="0"/>
            </a:endParaRPr>
          </a:p>
          <a:p>
            <a:pPr eaLnBrk="1" hangingPunct="1">
              <a:buClr>
                <a:schemeClr val="tx1"/>
              </a:buClr>
              <a:buFont typeface="Wingdings" pitchFamily="2" charset="2"/>
              <a:buChar char="§"/>
            </a:pPr>
            <a:r>
              <a:rPr lang="fr-FR" sz="1800" smtClean="0">
                <a:latin typeface="Times New Roman" pitchFamily="18" charset="0"/>
                <a:cs typeface="Times New Roman" pitchFamily="18" charset="0"/>
              </a:rPr>
              <a:t>Given a game tree, the </a:t>
            </a:r>
            <a:r>
              <a:rPr lang="fr-FR" sz="1800" b="1" smtClean="0">
                <a:latin typeface="Times New Roman" pitchFamily="18" charset="0"/>
                <a:cs typeface="Times New Roman" pitchFamily="18" charset="0"/>
              </a:rPr>
              <a:t>optimal strategy</a:t>
            </a:r>
            <a:r>
              <a:rPr lang="fr-FR" sz="1800" smtClean="0">
                <a:latin typeface="Times New Roman" pitchFamily="18" charset="0"/>
                <a:cs typeface="Times New Roman" pitchFamily="18" charset="0"/>
              </a:rPr>
              <a:t> can be determined by the </a:t>
            </a:r>
            <a:r>
              <a:rPr lang="fr-FR" sz="1800" b="1" smtClean="0">
                <a:latin typeface="Times New Roman" pitchFamily="18" charset="0"/>
                <a:cs typeface="Times New Roman" pitchFamily="18" charset="0"/>
              </a:rPr>
              <a:t>MINIMAX</a:t>
            </a:r>
            <a:r>
              <a:rPr lang="fr-FR" sz="1800" smtClean="0">
                <a:latin typeface="Times New Roman" pitchFamily="18" charset="0"/>
                <a:cs typeface="Times New Roman" pitchFamily="18" charset="0"/>
              </a:rPr>
              <a:t>-</a:t>
            </a:r>
            <a:r>
              <a:rPr lang="fr-FR" sz="1800" b="1" smtClean="0">
                <a:latin typeface="Times New Roman" pitchFamily="18" charset="0"/>
                <a:cs typeface="Times New Roman" pitchFamily="18" charset="0"/>
              </a:rPr>
              <a:t>VALUE</a:t>
            </a:r>
            <a:r>
              <a:rPr lang="fr-FR" sz="1800" smtClean="0">
                <a:latin typeface="Times New Roman" pitchFamily="18" charset="0"/>
                <a:cs typeface="Times New Roman" pitchFamily="18" charset="0"/>
              </a:rPr>
              <a:t> for each node. It returns:</a:t>
            </a:r>
          </a:p>
          <a:p>
            <a:pPr lvl="1" eaLnBrk="1" hangingPunct="1">
              <a:buClr>
                <a:schemeClr val="tx1"/>
              </a:buClr>
              <a:buFont typeface="Wingdings" pitchFamily="2" charset="2"/>
              <a:buNone/>
            </a:pPr>
            <a:endParaRPr lang="fr-FR" sz="2000" smtClean="0">
              <a:latin typeface="Times New Roman" pitchFamily="18" charset="0"/>
              <a:cs typeface="Times New Roman" pitchFamily="18" charset="0"/>
            </a:endParaRPr>
          </a:p>
        </p:txBody>
      </p:sp>
      <p:sp>
        <p:nvSpPr>
          <p:cNvPr id="6148" name="Rectangle 4"/>
          <p:cNvSpPr>
            <a:spLocks noChangeArrowheads="1"/>
          </p:cNvSpPr>
          <p:nvPr/>
        </p:nvSpPr>
        <p:spPr bwMode="auto">
          <a:xfrm>
            <a:off x="385763" y="4868863"/>
            <a:ext cx="7920037" cy="1465262"/>
          </a:xfrm>
          <a:prstGeom prst="rect">
            <a:avLst/>
          </a:prstGeom>
          <a:noFill/>
          <a:ln w="9525">
            <a:noFill/>
            <a:miter lim="800000"/>
            <a:headEnd/>
            <a:tailEnd/>
          </a:ln>
        </p:spPr>
        <p:txBody>
          <a:bodyPr>
            <a:spAutoFit/>
          </a:bodyPr>
          <a:lstStyle/>
          <a:p>
            <a:pPr marL="800100" lvl="1" indent="-342900" algn="l" rtl="0">
              <a:buFontTx/>
              <a:buAutoNum type="arabicPeriod"/>
            </a:pPr>
            <a:r>
              <a:rPr lang="en-US">
                <a:latin typeface="Times New Roman" pitchFamily="18" charset="0"/>
                <a:cs typeface="Times New Roman" pitchFamily="18" charset="0"/>
              </a:rPr>
              <a:t> Utility value of </a:t>
            </a:r>
            <a:r>
              <a:rPr lang="en-US" i="1">
                <a:latin typeface="Times New Roman" pitchFamily="18" charset="0"/>
                <a:cs typeface="Times New Roman" pitchFamily="18" charset="0"/>
              </a:rPr>
              <a:t>n </a:t>
            </a:r>
            <a:r>
              <a:rPr lang="en-US">
                <a:latin typeface="Times New Roman" pitchFamily="18" charset="0"/>
                <a:cs typeface="Times New Roman" pitchFamily="18" charset="0"/>
              </a:rPr>
              <a:t>if </a:t>
            </a:r>
            <a:r>
              <a:rPr lang="en-US" i="1">
                <a:latin typeface="Times New Roman" pitchFamily="18" charset="0"/>
                <a:cs typeface="Times New Roman" pitchFamily="18" charset="0"/>
              </a:rPr>
              <a:t>n</a:t>
            </a:r>
            <a:r>
              <a:rPr lang="en-US">
                <a:latin typeface="Times New Roman" pitchFamily="18" charset="0"/>
                <a:cs typeface="Times New Roman" pitchFamily="18" charset="0"/>
              </a:rPr>
              <a:t> is the terminal state.</a:t>
            </a:r>
          </a:p>
          <a:p>
            <a:pPr marL="800100" lvl="1" indent="-342900" algn="l" rtl="0">
              <a:buFontTx/>
              <a:buAutoNum type="arabicPeriod"/>
            </a:pPr>
            <a:r>
              <a:rPr lang="en-US">
                <a:latin typeface="Times New Roman" pitchFamily="18" charset="0"/>
                <a:cs typeface="Times New Roman" pitchFamily="18" charset="0"/>
              </a:rPr>
              <a:t> Maximum of the utility values of all the successor nodes </a:t>
            </a:r>
            <a:r>
              <a:rPr lang="en-US" i="1">
                <a:latin typeface="Times New Roman" pitchFamily="18" charset="0"/>
                <a:cs typeface="Times New Roman" pitchFamily="18" charset="0"/>
              </a:rPr>
              <a:t>s</a:t>
            </a:r>
            <a:r>
              <a:rPr lang="en-US">
                <a:latin typeface="Times New Roman" pitchFamily="18" charset="0"/>
                <a:cs typeface="Times New Roman" pitchFamily="18" charset="0"/>
              </a:rPr>
              <a:t> of </a:t>
            </a:r>
            <a:r>
              <a:rPr lang="en-US" i="1">
                <a:latin typeface="Times New Roman" pitchFamily="18" charset="0"/>
                <a:cs typeface="Times New Roman" pitchFamily="18" charset="0"/>
              </a:rPr>
              <a:t>n </a:t>
            </a:r>
            <a:r>
              <a:rPr lang="en-US">
                <a:latin typeface="Times New Roman" pitchFamily="18" charset="0"/>
                <a:cs typeface="Times New Roman" pitchFamily="18" charset="0"/>
              </a:rPr>
              <a:t>: </a:t>
            </a:r>
            <a:r>
              <a:rPr lang="en-US" i="1">
                <a:latin typeface="Times New Roman" pitchFamily="18" charset="0"/>
                <a:cs typeface="Times New Roman" pitchFamily="18" charset="0"/>
              </a:rPr>
              <a:t>n</a:t>
            </a:r>
            <a:r>
              <a:rPr lang="en-US">
                <a:latin typeface="Times New Roman" pitchFamily="18" charset="0"/>
                <a:cs typeface="Times New Roman" pitchFamily="18" charset="0"/>
              </a:rPr>
              <a:t> is a MAX’s current node.</a:t>
            </a:r>
            <a:endParaRPr lang="en-US" i="1">
              <a:latin typeface="Times New Roman" pitchFamily="18" charset="0"/>
              <a:cs typeface="Times New Roman" pitchFamily="18" charset="0"/>
            </a:endParaRPr>
          </a:p>
          <a:p>
            <a:pPr marL="800100" lvl="1" indent="-342900" algn="l" rtl="0">
              <a:buFontTx/>
              <a:buAutoNum type="arabicPeriod"/>
            </a:pPr>
            <a:r>
              <a:rPr lang="en-US">
                <a:latin typeface="Times New Roman" pitchFamily="18" charset="0"/>
                <a:cs typeface="Times New Roman" pitchFamily="18" charset="0"/>
              </a:rPr>
              <a:t> Minimum of the utility values of the successor node </a:t>
            </a:r>
            <a:r>
              <a:rPr lang="en-US" i="1">
                <a:latin typeface="Times New Roman" pitchFamily="18" charset="0"/>
                <a:cs typeface="Times New Roman" pitchFamily="18" charset="0"/>
              </a:rPr>
              <a:t>s</a:t>
            </a:r>
            <a:r>
              <a:rPr lang="en-US">
                <a:latin typeface="Times New Roman" pitchFamily="18" charset="0"/>
                <a:cs typeface="Times New Roman" pitchFamily="18" charset="0"/>
              </a:rPr>
              <a:t> of </a:t>
            </a:r>
            <a:r>
              <a:rPr lang="en-US" i="1">
                <a:latin typeface="Times New Roman" pitchFamily="18" charset="0"/>
                <a:cs typeface="Times New Roman" pitchFamily="18" charset="0"/>
              </a:rPr>
              <a:t>n </a:t>
            </a:r>
            <a:r>
              <a:rPr lang="en-US">
                <a:latin typeface="Times New Roman" pitchFamily="18" charset="0"/>
                <a:cs typeface="Times New Roman" pitchFamily="18" charset="0"/>
              </a:rPr>
              <a:t>: </a:t>
            </a:r>
            <a:r>
              <a:rPr lang="en-US" i="1">
                <a:latin typeface="Times New Roman" pitchFamily="18" charset="0"/>
                <a:cs typeface="Times New Roman" pitchFamily="18" charset="0"/>
              </a:rPr>
              <a:t>n</a:t>
            </a:r>
            <a:r>
              <a:rPr lang="en-US">
                <a:latin typeface="Times New Roman" pitchFamily="18" charset="0"/>
                <a:cs typeface="Times New Roman" pitchFamily="18" charset="0"/>
              </a:rPr>
              <a:t> is a MIN’s current node.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diamond(in)">
                                      <p:cBhvr>
                                        <p:cTn id="7" dur="2000"/>
                                        <p:tgtEl>
                                          <p:spTgt spid="6148">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148">
                                            <p:txEl>
                                              <p:pRg st="1" end="1"/>
                                            </p:txEl>
                                          </p:spTgt>
                                        </p:tgtEl>
                                        <p:attrNameLst>
                                          <p:attrName>style.visibility</p:attrName>
                                        </p:attrNameLst>
                                      </p:cBhvr>
                                      <p:to>
                                        <p:strVal val="visible"/>
                                      </p:to>
                                    </p:set>
                                    <p:animEffect transition="in" filter="diamond(in)">
                                      <p:cBhvr>
                                        <p:cTn id="10" dur="2000"/>
                                        <p:tgtEl>
                                          <p:spTgt spid="6148">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Effect transition="in" filter="diamond(in)">
                                      <p:cBhvr>
                                        <p:cTn id="13" dur="2000"/>
                                        <p:tgtEl>
                                          <p:spTgt spid="6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Minimax Algorithm</a:t>
            </a:r>
          </a:p>
        </p:txBody>
      </p:sp>
      <p:sp>
        <p:nvSpPr>
          <p:cNvPr id="21507" name="Rectangle 3"/>
          <p:cNvSpPr>
            <a:spLocks noGrp="1" noChangeArrowheads="1"/>
          </p:cNvSpPr>
          <p:nvPr>
            <p:ph type="body" idx="1"/>
          </p:nvPr>
        </p:nvSpPr>
        <p:spPr/>
        <p:txBody>
          <a:bodyPr/>
          <a:lstStyle/>
          <a:p>
            <a:pPr eaLnBrk="1" hangingPunct="1"/>
            <a:r>
              <a:rPr lang="en-US" smtClean="0"/>
              <a:t>Minimax algorithm</a:t>
            </a:r>
          </a:p>
          <a:p>
            <a:pPr lvl="1" eaLnBrk="1" hangingPunct="1"/>
            <a:r>
              <a:rPr lang="en-US" smtClean="0"/>
              <a:t>Perfect for deterministic, 2-player game</a:t>
            </a:r>
          </a:p>
          <a:p>
            <a:pPr lvl="1" eaLnBrk="1" hangingPunct="1"/>
            <a:r>
              <a:rPr lang="en-US" smtClean="0"/>
              <a:t>One opponent tries to maximize score (Max)</a:t>
            </a:r>
          </a:p>
          <a:p>
            <a:pPr lvl="1" eaLnBrk="1" hangingPunct="1"/>
            <a:r>
              <a:rPr lang="en-US" smtClean="0"/>
              <a:t>One opponent tries to minimize score (Min)</a:t>
            </a:r>
          </a:p>
          <a:p>
            <a:pPr lvl="1" eaLnBrk="1" hangingPunct="1"/>
            <a:r>
              <a:rPr lang="en-US" smtClean="0"/>
              <a:t>Goal: move to position of highest </a:t>
            </a:r>
            <a:r>
              <a:rPr lang="en-US" smtClean="0">
                <a:solidFill>
                  <a:srgbClr val="FF0000"/>
                </a:solidFill>
              </a:rPr>
              <a:t>minimax value </a:t>
            </a:r>
          </a:p>
          <a:p>
            <a:pPr lvl="1" eaLnBrk="1" hangingPunct="1"/>
            <a:r>
              <a:rPr lang="en-US" smtClean="0"/>
              <a:t>Identify best achievable payoff against best play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Minimax Algorithm (cont</a:t>
            </a:r>
            <a:r>
              <a:rPr lang="en-US" smtClean="0">
                <a:latin typeface="Arial" pitchFamily="34" charset="0"/>
              </a:rPr>
              <a:t>’</a:t>
            </a:r>
            <a:r>
              <a:rPr lang="en-US" smtClean="0"/>
              <a:t>d)</a:t>
            </a:r>
          </a:p>
        </p:txBody>
      </p:sp>
      <p:pic>
        <p:nvPicPr>
          <p:cNvPr id="22531" name="Picture 3"/>
          <p:cNvPicPr>
            <a:picLocks noChangeAspect="1" noChangeArrowheads="1"/>
          </p:cNvPicPr>
          <p:nvPr>
            <p:ph idx="1"/>
          </p:nvPr>
        </p:nvPicPr>
        <p:blipFill>
          <a:blip r:embed="rId3"/>
          <a:srcRect l="15625" t="25000" r="15625" b="11458"/>
          <a:stretch>
            <a:fillRect/>
          </a:stretch>
        </p:blipFill>
        <p:spPr>
          <a:xfrm>
            <a:off x="1295400" y="1752600"/>
            <a:ext cx="6858000" cy="474345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28688" y="277813"/>
            <a:ext cx="7772400" cy="706437"/>
          </a:xfrm>
        </p:spPr>
        <p:txBody>
          <a:bodyPr/>
          <a:lstStyle/>
          <a:p>
            <a:pPr eaLnBrk="1" hangingPunct="1"/>
            <a:r>
              <a:rPr lang="en-US" sz="3200" smtClean="0"/>
              <a:t>Minimax Algorithm (cont</a:t>
            </a:r>
            <a:r>
              <a:rPr lang="en-US" sz="3200" smtClean="0">
                <a:latin typeface="Arial" pitchFamily="34" charset="0"/>
              </a:rPr>
              <a:t>’</a:t>
            </a:r>
            <a:r>
              <a:rPr lang="en-US" sz="3200" smtClean="0"/>
              <a:t>d)</a:t>
            </a:r>
            <a:endParaRPr lang="fr-FR" sz="2900" i="1" u="sng" smtClean="0"/>
          </a:p>
        </p:txBody>
      </p:sp>
      <p:sp>
        <p:nvSpPr>
          <p:cNvPr id="23555" name="Rectangle 3"/>
          <p:cNvSpPr>
            <a:spLocks noGrp="1" noChangeArrowheads="1"/>
          </p:cNvSpPr>
          <p:nvPr>
            <p:ph type="body" idx="1"/>
          </p:nvPr>
        </p:nvSpPr>
        <p:spPr>
          <a:xfrm>
            <a:off x="806450" y="1571625"/>
            <a:ext cx="8229600" cy="4554538"/>
          </a:xfrm>
        </p:spPr>
        <p:txBody>
          <a:bodyPr/>
          <a:lstStyle/>
          <a:p>
            <a:pPr eaLnBrk="1" hangingPunct="1">
              <a:buClr>
                <a:schemeClr val="tx1"/>
              </a:buClr>
              <a:buFont typeface="Wingdings" pitchFamily="2" charset="2"/>
              <a:buChar char="§"/>
            </a:pPr>
            <a:endParaRPr lang="fr-FR" sz="2000" smtClean="0">
              <a:latin typeface="Times New Roman" pitchFamily="18" charset="0"/>
              <a:cs typeface="Times New Roman" pitchFamily="18" charset="0"/>
            </a:endParaRPr>
          </a:p>
          <a:p>
            <a:pPr eaLnBrk="1" hangingPunct="1">
              <a:buClr>
                <a:schemeClr val="tx1"/>
              </a:buClr>
              <a:buFont typeface="Wingdings" pitchFamily="2" charset="2"/>
              <a:buNone/>
            </a:pPr>
            <a:endParaRPr lang="fr-FR" sz="2000" smtClean="0">
              <a:latin typeface="Times New Roman" pitchFamily="18" charset="0"/>
              <a:cs typeface="Times New Roman" pitchFamily="18" charset="0"/>
            </a:endParaRPr>
          </a:p>
          <a:p>
            <a:pPr eaLnBrk="1" hangingPunct="1">
              <a:buClr>
                <a:schemeClr val="tx1"/>
              </a:buClr>
              <a:buFont typeface="Wingdings" pitchFamily="2" charset="2"/>
              <a:buNone/>
            </a:pPr>
            <a:endParaRPr lang="fr-FR" sz="2000" smtClean="0">
              <a:latin typeface="Times New Roman" pitchFamily="18" charset="0"/>
              <a:cs typeface="Times New Roman" pitchFamily="18" charset="0"/>
            </a:endParaRPr>
          </a:p>
          <a:p>
            <a:pPr eaLnBrk="1" hangingPunct="1">
              <a:buClr>
                <a:schemeClr val="tx1"/>
              </a:buClr>
              <a:buFont typeface="Wingdings" pitchFamily="2" charset="2"/>
              <a:buChar char="§"/>
            </a:pPr>
            <a:endParaRPr lang="fr-FR" sz="2000" smtClean="0">
              <a:latin typeface="Times New Roman" pitchFamily="18" charset="0"/>
              <a:cs typeface="Times New Roman" pitchFamily="18" charset="0"/>
            </a:endParaRPr>
          </a:p>
          <a:p>
            <a:pPr lvl="1" eaLnBrk="1" hangingPunct="1">
              <a:buClr>
                <a:schemeClr val="tx1"/>
              </a:buClr>
              <a:buFont typeface="Wingdings" pitchFamily="2" charset="2"/>
              <a:buNone/>
            </a:pPr>
            <a:endParaRPr lang="fr-FR" sz="2200" smtClean="0">
              <a:latin typeface="Times New Roman" pitchFamily="18" charset="0"/>
              <a:cs typeface="Times New Roman" pitchFamily="18" charset="0"/>
            </a:endParaRPr>
          </a:p>
        </p:txBody>
      </p:sp>
      <p:pic>
        <p:nvPicPr>
          <p:cNvPr id="23556" name="Picture 7" descr="fig05"/>
          <p:cNvPicPr>
            <a:picLocks noChangeAspect="1" noChangeArrowheads="1"/>
          </p:cNvPicPr>
          <p:nvPr/>
        </p:nvPicPr>
        <p:blipFill>
          <a:blip r:embed="rId2"/>
          <a:srcRect/>
          <a:stretch>
            <a:fillRect/>
          </a:stretch>
        </p:blipFill>
        <p:spPr bwMode="auto">
          <a:xfrm>
            <a:off x="600075" y="2708275"/>
            <a:ext cx="8305800" cy="3386138"/>
          </a:xfrm>
          <a:prstGeom prst="rect">
            <a:avLst/>
          </a:prstGeom>
          <a:noFill/>
          <a:ln w="9525">
            <a:noFill/>
            <a:miter lim="800000"/>
            <a:headEnd/>
            <a:tailEnd/>
          </a:ln>
        </p:spPr>
      </p:pic>
      <p:sp>
        <p:nvSpPr>
          <p:cNvPr id="23557" name="Oval 8"/>
          <p:cNvSpPr>
            <a:spLocks noChangeArrowheads="1"/>
          </p:cNvSpPr>
          <p:nvPr/>
        </p:nvSpPr>
        <p:spPr bwMode="auto">
          <a:xfrm>
            <a:off x="6865938" y="3716338"/>
            <a:ext cx="838200" cy="838200"/>
          </a:xfrm>
          <a:prstGeom prst="ellipse">
            <a:avLst/>
          </a:prstGeom>
          <a:noFill/>
          <a:ln w="57150">
            <a:solidFill>
              <a:srgbClr val="FF0000"/>
            </a:solidFill>
            <a:prstDash val="sysDot"/>
            <a:round/>
            <a:headEnd/>
            <a:tailEnd/>
          </a:ln>
        </p:spPr>
        <p:txBody>
          <a:bodyPr wrap="none" anchor="ctr"/>
          <a:lstStyle/>
          <a:p>
            <a:endParaRPr lang="en-US"/>
          </a:p>
        </p:txBody>
      </p:sp>
      <p:sp>
        <p:nvSpPr>
          <p:cNvPr id="23558" name="Oval 9"/>
          <p:cNvSpPr>
            <a:spLocks noChangeArrowheads="1"/>
          </p:cNvSpPr>
          <p:nvPr/>
        </p:nvSpPr>
        <p:spPr bwMode="auto">
          <a:xfrm>
            <a:off x="4776788" y="2565400"/>
            <a:ext cx="838200" cy="906463"/>
          </a:xfrm>
          <a:prstGeom prst="ellipse">
            <a:avLst/>
          </a:prstGeom>
          <a:noFill/>
          <a:ln w="57150">
            <a:solidFill>
              <a:srgbClr val="FF0000"/>
            </a:solidFill>
            <a:prstDash val="sysDot"/>
            <a:round/>
            <a:headEnd/>
            <a:tailEnd/>
          </a:ln>
        </p:spPr>
        <p:txBody>
          <a:bodyPr wrap="none" anchor="ctr"/>
          <a:lstStyle/>
          <a:p>
            <a:endParaRPr lang="en-US"/>
          </a:p>
        </p:txBody>
      </p:sp>
      <p:sp>
        <p:nvSpPr>
          <p:cNvPr id="23559" name="Text Box 10"/>
          <p:cNvSpPr txBox="1">
            <a:spLocks noChangeArrowheads="1"/>
          </p:cNvSpPr>
          <p:nvPr/>
        </p:nvSpPr>
        <p:spPr bwMode="auto">
          <a:xfrm>
            <a:off x="5784850" y="2708275"/>
            <a:ext cx="1250950" cy="366713"/>
          </a:xfrm>
          <a:prstGeom prst="rect">
            <a:avLst/>
          </a:prstGeom>
          <a:noFill/>
          <a:ln w="9525">
            <a:noFill/>
            <a:miter lim="800000"/>
            <a:headEnd/>
            <a:tailEnd/>
          </a:ln>
        </p:spPr>
        <p:txBody>
          <a:bodyPr wrap="none">
            <a:spAutoFit/>
          </a:bodyPr>
          <a:lstStyle/>
          <a:p>
            <a:pPr algn="l" rtl="0"/>
            <a:r>
              <a:rPr lang="fr-FR">
                <a:solidFill>
                  <a:srgbClr val="990000"/>
                </a:solidFill>
              </a:rPr>
              <a:t>MAX node</a:t>
            </a:r>
          </a:p>
        </p:txBody>
      </p:sp>
      <p:sp>
        <p:nvSpPr>
          <p:cNvPr id="23560" name="Text Box 11"/>
          <p:cNvSpPr txBox="1">
            <a:spLocks noChangeArrowheads="1"/>
          </p:cNvSpPr>
          <p:nvPr/>
        </p:nvSpPr>
        <p:spPr bwMode="auto">
          <a:xfrm>
            <a:off x="7729538" y="3789363"/>
            <a:ext cx="1174750" cy="366712"/>
          </a:xfrm>
          <a:prstGeom prst="rect">
            <a:avLst/>
          </a:prstGeom>
          <a:noFill/>
          <a:ln w="9525">
            <a:noFill/>
            <a:miter lim="800000"/>
            <a:headEnd/>
            <a:tailEnd/>
          </a:ln>
        </p:spPr>
        <p:txBody>
          <a:bodyPr wrap="none">
            <a:spAutoFit/>
          </a:bodyPr>
          <a:lstStyle/>
          <a:p>
            <a:pPr algn="l" rtl="0"/>
            <a:r>
              <a:rPr lang="fr-FR">
                <a:solidFill>
                  <a:srgbClr val="990000"/>
                </a:solidFill>
              </a:rPr>
              <a:t>MIN node</a:t>
            </a:r>
          </a:p>
        </p:txBody>
      </p:sp>
      <p:sp>
        <p:nvSpPr>
          <p:cNvPr id="23561" name="AutoShape 12"/>
          <p:cNvSpPr>
            <a:spLocks noChangeArrowheads="1"/>
          </p:cNvSpPr>
          <p:nvPr/>
        </p:nvSpPr>
        <p:spPr bwMode="auto">
          <a:xfrm>
            <a:off x="1104900" y="2060575"/>
            <a:ext cx="287338" cy="309563"/>
          </a:xfrm>
          <a:prstGeom prst="triangle">
            <a:avLst>
              <a:gd name="adj" fmla="val 50000"/>
            </a:avLst>
          </a:prstGeom>
          <a:solidFill>
            <a:schemeClr val="bg2"/>
          </a:solidFill>
          <a:ln w="12700">
            <a:solidFill>
              <a:schemeClr val="tx1"/>
            </a:solidFill>
            <a:miter lim="800000"/>
            <a:headEnd type="none" w="sm" len="sm"/>
            <a:tailEnd type="none" w="sm" len="sm"/>
          </a:ln>
        </p:spPr>
        <p:txBody>
          <a:bodyPr wrap="none" anchor="ctr"/>
          <a:lstStyle/>
          <a:p>
            <a:endParaRPr lang="en-US"/>
          </a:p>
        </p:txBody>
      </p:sp>
      <p:sp>
        <p:nvSpPr>
          <p:cNvPr id="23562" name="AutoShape 13"/>
          <p:cNvSpPr>
            <a:spLocks noChangeArrowheads="1"/>
          </p:cNvSpPr>
          <p:nvPr/>
        </p:nvSpPr>
        <p:spPr bwMode="auto">
          <a:xfrm flipV="1">
            <a:off x="2976563" y="2060575"/>
            <a:ext cx="358775" cy="288925"/>
          </a:xfrm>
          <a:prstGeom prst="triangle">
            <a:avLst>
              <a:gd name="adj" fmla="val 50000"/>
            </a:avLst>
          </a:prstGeom>
          <a:solidFill>
            <a:schemeClr val="bg2"/>
          </a:solidFill>
          <a:ln w="12700">
            <a:solidFill>
              <a:schemeClr val="tx1"/>
            </a:solidFill>
            <a:miter lim="800000"/>
            <a:headEnd type="none" w="sm" len="sm"/>
            <a:tailEnd type="none" w="sm" len="sm"/>
          </a:ln>
        </p:spPr>
        <p:txBody>
          <a:bodyPr wrap="none" anchor="ctr"/>
          <a:lstStyle/>
          <a:p>
            <a:endParaRPr lang="en-US"/>
          </a:p>
        </p:txBody>
      </p:sp>
      <p:sp>
        <p:nvSpPr>
          <p:cNvPr id="23563" name="Text Box 14"/>
          <p:cNvSpPr txBox="1">
            <a:spLocks noChangeArrowheads="1"/>
          </p:cNvSpPr>
          <p:nvPr/>
        </p:nvSpPr>
        <p:spPr bwMode="auto">
          <a:xfrm>
            <a:off x="1465263" y="2060575"/>
            <a:ext cx="1187450" cy="366713"/>
          </a:xfrm>
          <a:prstGeom prst="rect">
            <a:avLst/>
          </a:prstGeom>
          <a:noFill/>
          <a:ln w="9525">
            <a:noFill/>
            <a:miter lim="800000"/>
            <a:headEnd/>
            <a:tailEnd/>
          </a:ln>
        </p:spPr>
        <p:txBody>
          <a:bodyPr wrap="none">
            <a:spAutoFit/>
          </a:bodyPr>
          <a:lstStyle/>
          <a:p>
            <a:pPr algn="l" rtl="0"/>
            <a:r>
              <a:rPr lang="fr-FR"/>
              <a:t>Max node</a:t>
            </a:r>
          </a:p>
        </p:txBody>
      </p:sp>
      <p:sp>
        <p:nvSpPr>
          <p:cNvPr id="23564" name="Text Box 16"/>
          <p:cNvSpPr txBox="1">
            <a:spLocks noChangeArrowheads="1"/>
          </p:cNvSpPr>
          <p:nvPr/>
        </p:nvSpPr>
        <p:spPr bwMode="auto">
          <a:xfrm>
            <a:off x="3625850" y="2060575"/>
            <a:ext cx="1123950" cy="366713"/>
          </a:xfrm>
          <a:prstGeom prst="rect">
            <a:avLst/>
          </a:prstGeom>
          <a:noFill/>
          <a:ln w="9525">
            <a:noFill/>
            <a:miter lim="800000"/>
            <a:headEnd/>
            <a:tailEnd/>
          </a:ln>
        </p:spPr>
        <p:txBody>
          <a:bodyPr wrap="none">
            <a:spAutoFit/>
          </a:bodyPr>
          <a:lstStyle/>
          <a:p>
            <a:pPr algn="l" rtl="0"/>
            <a:r>
              <a:rPr lang="fr-FR"/>
              <a:t>Min node</a:t>
            </a:r>
          </a:p>
        </p:txBody>
      </p:sp>
      <p:sp>
        <p:nvSpPr>
          <p:cNvPr id="23565" name="Text Box 17"/>
          <p:cNvSpPr txBox="1">
            <a:spLocks noChangeArrowheads="1"/>
          </p:cNvSpPr>
          <p:nvPr/>
        </p:nvSpPr>
        <p:spPr bwMode="auto">
          <a:xfrm>
            <a:off x="4540250" y="5949950"/>
            <a:ext cx="2195513" cy="822325"/>
          </a:xfrm>
          <a:prstGeom prst="rect">
            <a:avLst/>
          </a:prstGeom>
          <a:noFill/>
          <a:ln w="9525">
            <a:noFill/>
            <a:miter lim="800000"/>
            <a:headEnd/>
            <a:tailEnd/>
          </a:ln>
        </p:spPr>
        <p:txBody>
          <a:bodyPr>
            <a:spAutoFit/>
          </a:bodyPr>
          <a:lstStyle/>
          <a:p>
            <a:pPr algn="ctr" rtl="0" eaLnBrk="0" hangingPunct="0"/>
            <a:r>
              <a:rPr lang="en-US" sz="2400">
                <a:solidFill>
                  <a:schemeClr val="accent2"/>
                </a:solidFill>
                <a:latin typeface="Times New Roman" pitchFamily="18" charset="0"/>
              </a:rPr>
              <a:t>value computed </a:t>
            </a:r>
          </a:p>
          <a:p>
            <a:pPr algn="ctr" rtl="0" eaLnBrk="0" hangingPunct="0"/>
            <a:r>
              <a:rPr lang="en-US" sz="2400">
                <a:solidFill>
                  <a:schemeClr val="accent2"/>
                </a:solidFill>
                <a:latin typeface="Times New Roman" pitchFamily="18" charset="0"/>
              </a:rPr>
              <a:t>by minimax</a:t>
            </a:r>
          </a:p>
        </p:txBody>
      </p:sp>
      <p:sp>
        <p:nvSpPr>
          <p:cNvPr id="23566" name="Line 18"/>
          <p:cNvSpPr>
            <a:spLocks noChangeShapeType="1"/>
          </p:cNvSpPr>
          <p:nvPr/>
        </p:nvSpPr>
        <p:spPr bwMode="auto">
          <a:xfrm flipH="1" flipV="1">
            <a:off x="3192463" y="4365625"/>
            <a:ext cx="1584325" cy="1584325"/>
          </a:xfrm>
          <a:prstGeom prst="line">
            <a:avLst/>
          </a:prstGeom>
          <a:noFill/>
          <a:ln w="9525">
            <a:solidFill>
              <a:schemeClr val="tx1"/>
            </a:solidFill>
            <a:round/>
            <a:headEnd/>
            <a:tailEnd type="triangle" w="med" len="med"/>
          </a:ln>
        </p:spPr>
        <p:txBody>
          <a:bodyPr/>
          <a:lstStyle/>
          <a:p>
            <a:endParaRPr lang="en-US"/>
          </a:p>
        </p:txBody>
      </p:sp>
      <p:sp>
        <p:nvSpPr>
          <p:cNvPr id="23567" name="Line 19"/>
          <p:cNvSpPr>
            <a:spLocks noChangeShapeType="1"/>
          </p:cNvSpPr>
          <p:nvPr/>
        </p:nvSpPr>
        <p:spPr bwMode="auto">
          <a:xfrm flipV="1">
            <a:off x="4776788" y="4292600"/>
            <a:ext cx="649287" cy="1657350"/>
          </a:xfrm>
          <a:prstGeom prst="line">
            <a:avLst/>
          </a:prstGeom>
          <a:noFill/>
          <a:ln w="9525">
            <a:solidFill>
              <a:schemeClr val="tx1"/>
            </a:solidFill>
            <a:round/>
            <a:headEnd/>
            <a:tailEnd type="triangle" w="med" len="med"/>
          </a:ln>
        </p:spPr>
        <p:txBody>
          <a:bodyPr/>
          <a:lstStyle/>
          <a:p>
            <a:endParaRPr lang="en-US"/>
          </a:p>
        </p:txBody>
      </p:sp>
      <p:sp>
        <p:nvSpPr>
          <p:cNvPr id="23568" name="Rectangle 20"/>
          <p:cNvSpPr>
            <a:spLocks noChangeArrowheads="1"/>
          </p:cNvSpPr>
          <p:nvPr/>
        </p:nvSpPr>
        <p:spPr bwMode="auto">
          <a:xfrm>
            <a:off x="2112963" y="6237288"/>
            <a:ext cx="1352550" cy="366712"/>
          </a:xfrm>
          <a:prstGeom prst="rect">
            <a:avLst/>
          </a:prstGeom>
          <a:noFill/>
          <a:ln w="9525">
            <a:noFill/>
            <a:miter lim="800000"/>
            <a:headEnd/>
            <a:tailEnd/>
          </a:ln>
        </p:spPr>
        <p:txBody>
          <a:bodyPr wrap="none">
            <a:spAutoFit/>
          </a:bodyPr>
          <a:lstStyle/>
          <a:p>
            <a:pPr algn="l" rtl="0" eaLnBrk="0" hangingPunct="0"/>
            <a:r>
              <a:rPr lang="en-US">
                <a:solidFill>
                  <a:schemeClr val="accent2"/>
                </a:solidFill>
              </a:rPr>
              <a:t>Utility value</a:t>
            </a:r>
          </a:p>
        </p:txBody>
      </p:sp>
      <p:sp>
        <p:nvSpPr>
          <p:cNvPr id="23569" name="Line 21"/>
          <p:cNvSpPr>
            <a:spLocks noChangeShapeType="1"/>
          </p:cNvSpPr>
          <p:nvPr/>
        </p:nvSpPr>
        <p:spPr bwMode="auto">
          <a:xfrm flipH="1" flipV="1">
            <a:off x="1825625" y="5949950"/>
            <a:ext cx="503238" cy="215900"/>
          </a:xfrm>
          <a:prstGeom prst="line">
            <a:avLst/>
          </a:prstGeom>
          <a:noFill/>
          <a:ln w="9525">
            <a:solidFill>
              <a:schemeClr val="tx1"/>
            </a:solidFill>
            <a:round/>
            <a:headEnd/>
            <a:tailEnd type="triangle" w="med" len="med"/>
          </a:ln>
        </p:spPr>
        <p:txBody>
          <a:bodyPr/>
          <a:lstStyle/>
          <a:p>
            <a:endParaRPr lang="en-US"/>
          </a:p>
        </p:txBody>
      </p:sp>
      <p:sp>
        <p:nvSpPr>
          <p:cNvPr id="23570" name="Line 22"/>
          <p:cNvSpPr>
            <a:spLocks noChangeShapeType="1"/>
          </p:cNvSpPr>
          <p:nvPr/>
        </p:nvSpPr>
        <p:spPr bwMode="auto">
          <a:xfrm flipV="1">
            <a:off x="2328863" y="5949950"/>
            <a:ext cx="1296987" cy="2159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Minimax Algorithm (cont</a:t>
            </a:r>
            <a:r>
              <a:rPr lang="en-US" smtClean="0">
                <a:latin typeface="Arial" pitchFamily="34" charset="0"/>
              </a:rPr>
              <a:t>’</a:t>
            </a:r>
            <a:r>
              <a:rPr lang="en-US" smtClean="0"/>
              <a:t>d)</a:t>
            </a:r>
          </a:p>
        </p:txBody>
      </p:sp>
      <p:pic>
        <p:nvPicPr>
          <p:cNvPr id="24579" name="Picture 3" descr="minimax"/>
          <p:cNvPicPr>
            <a:picLocks noChangeAspect="1" noChangeArrowheads="1"/>
          </p:cNvPicPr>
          <p:nvPr>
            <p:ph idx="1"/>
          </p:nvPr>
        </p:nvPicPr>
        <p:blipFill>
          <a:blip r:embed="rId3"/>
          <a:srcRect/>
          <a:stretch>
            <a:fillRect/>
          </a:stretch>
        </p:blipFill>
        <p:spPr>
          <a:xfrm>
            <a:off x="1371600" y="1828800"/>
            <a:ext cx="7162800" cy="4495800"/>
          </a:xfrm>
          <a:noFill/>
        </p:spPr>
      </p:pic>
      <p:sp>
        <p:nvSpPr>
          <p:cNvPr id="24580" name="Rectangle 4"/>
          <p:cNvSpPr>
            <a:spLocks noChangeArrowheads="1"/>
          </p:cNvSpPr>
          <p:nvPr/>
        </p:nvSpPr>
        <p:spPr bwMode="auto">
          <a:xfrm>
            <a:off x="1524000" y="5791200"/>
            <a:ext cx="457200" cy="228600"/>
          </a:xfrm>
          <a:prstGeom prst="rect">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Minimax Algorithm (cont</a:t>
            </a:r>
            <a:r>
              <a:rPr lang="en-US" smtClean="0">
                <a:latin typeface="Arial" pitchFamily="34" charset="0"/>
              </a:rPr>
              <a:t>’</a:t>
            </a:r>
            <a:r>
              <a:rPr lang="en-US" smtClean="0"/>
              <a:t>d)</a:t>
            </a:r>
          </a:p>
        </p:txBody>
      </p:sp>
      <p:pic>
        <p:nvPicPr>
          <p:cNvPr id="25603" name="Picture 3" descr="minimax"/>
          <p:cNvPicPr>
            <a:picLocks noChangeAspect="1" noChangeArrowheads="1"/>
          </p:cNvPicPr>
          <p:nvPr>
            <p:ph idx="1"/>
          </p:nvPr>
        </p:nvPicPr>
        <p:blipFill>
          <a:blip r:embed="rId3"/>
          <a:srcRect/>
          <a:stretch>
            <a:fillRect/>
          </a:stretch>
        </p:blipFill>
        <p:spPr>
          <a:xfrm>
            <a:off x="1371600" y="1828800"/>
            <a:ext cx="7162800" cy="4495800"/>
          </a:xfrm>
          <a:noFill/>
        </p:spPr>
      </p:pic>
      <p:sp>
        <p:nvSpPr>
          <p:cNvPr id="25604" name="Text Box 4"/>
          <p:cNvSpPr txBox="1">
            <a:spLocks noChangeArrowheads="1"/>
          </p:cNvSpPr>
          <p:nvPr/>
        </p:nvSpPr>
        <p:spPr bwMode="auto">
          <a:xfrm>
            <a:off x="28194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3</a:t>
            </a:r>
          </a:p>
        </p:txBody>
      </p:sp>
      <p:sp>
        <p:nvSpPr>
          <p:cNvPr id="25605" name="Text Box 5"/>
          <p:cNvSpPr txBox="1">
            <a:spLocks noChangeArrowheads="1"/>
          </p:cNvSpPr>
          <p:nvPr/>
        </p:nvSpPr>
        <p:spPr bwMode="auto">
          <a:xfrm>
            <a:off x="38100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9</a:t>
            </a:r>
          </a:p>
        </p:txBody>
      </p:sp>
      <p:sp>
        <p:nvSpPr>
          <p:cNvPr id="25606" name="Text Box 6"/>
          <p:cNvSpPr txBox="1">
            <a:spLocks noChangeArrowheads="1"/>
          </p:cNvSpPr>
          <p:nvPr/>
        </p:nvSpPr>
        <p:spPr bwMode="auto">
          <a:xfrm>
            <a:off x="48006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0</a:t>
            </a:r>
          </a:p>
        </p:txBody>
      </p:sp>
      <p:sp>
        <p:nvSpPr>
          <p:cNvPr id="25607" name="Text Box 7"/>
          <p:cNvSpPr txBox="1">
            <a:spLocks noChangeArrowheads="1"/>
          </p:cNvSpPr>
          <p:nvPr/>
        </p:nvSpPr>
        <p:spPr bwMode="auto">
          <a:xfrm>
            <a:off x="57912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7</a:t>
            </a:r>
          </a:p>
        </p:txBody>
      </p:sp>
      <p:sp>
        <p:nvSpPr>
          <p:cNvPr id="25608" name="Text Box 8"/>
          <p:cNvSpPr txBox="1">
            <a:spLocks noChangeArrowheads="1"/>
          </p:cNvSpPr>
          <p:nvPr/>
        </p:nvSpPr>
        <p:spPr bwMode="auto">
          <a:xfrm>
            <a:off x="67056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2</a:t>
            </a:r>
          </a:p>
        </p:txBody>
      </p:sp>
      <p:sp>
        <p:nvSpPr>
          <p:cNvPr id="25609" name="Text Box 9"/>
          <p:cNvSpPr txBox="1">
            <a:spLocks noChangeArrowheads="1"/>
          </p:cNvSpPr>
          <p:nvPr/>
        </p:nvSpPr>
        <p:spPr bwMode="auto">
          <a:xfrm>
            <a:off x="76962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6</a:t>
            </a:r>
          </a:p>
        </p:txBody>
      </p:sp>
      <p:sp>
        <p:nvSpPr>
          <p:cNvPr id="25610" name="Line 10"/>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p:spPr>
        <p:txBody>
          <a:bodyPr wrap="none"/>
          <a:lstStyle/>
          <a:p>
            <a:endParaRPr lang="en-US"/>
          </a:p>
        </p:txBody>
      </p:sp>
      <p:sp>
        <p:nvSpPr>
          <p:cNvPr id="25611" name="Line 11"/>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p:spPr>
        <p:txBody>
          <a:bodyPr wrap="none"/>
          <a:lstStyle/>
          <a:p>
            <a:endParaRPr lang="en-US"/>
          </a:p>
        </p:txBody>
      </p:sp>
      <p:sp>
        <p:nvSpPr>
          <p:cNvPr id="25612" name="Line 12"/>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p:spPr>
        <p:txBody>
          <a:bodyPr wrap="none"/>
          <a:lstStyle/>
          <a:p>
            <a:endParaRPr lang="en-US"/>
          </a:p>
        </p:txBody>
      </p:sp>
      <p:sp>
        <p:nvSpPr>
          <p:cNvPr id="25613" name="Line 13"/>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p:spPr>
        <p:txBody>
          <a:bodyPr wrap="none"/>
          <a:lstStyle/>
          <a:p>
            <a:endParaRPr lang="en-US"/>
          </a:p>
        </p:txBody>
      </p:sp>
      <p:sp>
        <p:nvSpPr>
          <p:cNvPr id="25614" name="Line 14"/>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p:spPr>
        <p:txBody>
          <a:bodyPr wrap="none"/>
          <a:lstStyle/>
          <a:p>
            <a:endParaRPr lang="en-US"/>
          </a:p>
        </p:txBody>
      </p:sp>
      <p:sp>
        <p:nvSpPr>
          <p:cNvPr id="25615" name="Line 15"/>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p:spPr>
        <p:txBody>
          <a:bodyPr wrap="none"/>
          <a:lstStyle/>
          <a:p>
            <a:endParaRPr lang="en-US"/>
          </a:p>
        </p:txBody>
      </p:sp>
      <p:sp>
        <p:nvSpPr>
          <p:cNvPr id="25616" name="Line 16"/>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p:spPr>
        <p:txBody>
          <a:bodyPr wrap="none"/>
          <a:lstStyle/>
          <a:p>
            <a:endParaRPr lang="en-US"/>
          </a:p>
        </p:txBody>
      </p:sp>
      <p:sp>
        <p:nvSpPr>
          <p:cNvPr id="25617" name="Line 17"/>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p:spPr>
        <p:txBody>
          <a:bodyPr wrap="none"/>
          <a:lstStyle/>
          <a:p>
            <a:endParaRPr lang="en-US"/>
          </a:p>
        </p:txBody>
      </p:sp>
      <p:sp>
        <p:nvSpPr>
          <p:cNvPr id="25618" name="Line 18"/>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p:spPr>
        <p:txBody>
          <a:bodyPr wrap="none"/>
          <a:lstStyle/>
          <a:p>
            <a:endParaRPr lang="en-US"/>
          </a:p>
        </p:txBody>
      </p:sp>
      <p:sp>
        <p:nvSpPr>
          <p:cNvPr id="25619" name="Line 19"/>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p:spPr>
        <p:txBody>
          <a:bodyPr wrap="none"/>
          <a:lstStyle/>
          <a:p>
            <a:endParaRPr lang="en-US"/>
          </a:p>
        </p:txBody>
      </p:sp>
      <p:sp>
        <p:nvSpPr>
          <p:cNvPr id="25620" name="Line 20"/>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p:spPr>
        <p:txBody>
          <a:bodyPr wrap="none"/>
          <a:lstStyle/>
          <a:p>
            <a:endParaRPr lang="en-US"/>
          </a:p>
        </p:txBody>
      </p:sp>
      <p:sp>
        <p:nvSpPr>
          <p:cNvPr id="25621" name="Rectangle 21"/>
          <p:cNvSpPr>
            <a:spLocks noChangeArrowheads="1"/>
          </p:cNvSpPr>
          <p:nvPr/>
        </p:nvSpPr>
        <p:spPr bwMode="auto">
          <a:xfrm>
            <a:off x="1524000" y="5791200"/>
            <a:ext cx="457200" cy="228600"/>
          </a:xfrm>
          <a:prstGeom prst="rect">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Minimax Algorithm (cont</a:t>
            </a:r>
            <a:r>
              <a:rPr lang="en-US" smtClean="0">
                <a:latin typeface="Arial" pitchFamily="34" charset="0"/>
              </a:rPr>
              <a:t>’</a:t>
            </a:r>
            <a:r>
              <a:rPr lang="en-US" smtClean="0"/>
              <a:t>d)</a:t>
            </a:r>
          </a:p>
        </p:txBody>
      </p:sp>
      <p:pic>
        <p:nvPicPr>
          <p:cNvPr id="26627" name="Picture 3" descr="minimax"/>
          <p:cNvPicPr>
            <a:picLocks noChangeAspect="1" noChangeArrowheads="1"/>
          </p:cNvPicPr>
          <p:nvPr>
            <p:ph idx="1"/>
          </p:nvPr>
        </p:nvPicPr>
        <p:blipFill>
          <a:blip r:embed="rId3"/>
          <a:srcRect/>
          <a:stretch>
            <a:fillRect/>
          </a:stretch>
        </p:blipFill>
        <p:spPr>
          <a:xfrm>
            <a:off x="1371600" y="1828800"/>
            <a:ext cx="7162800" cy="4495800"/>
          </a:xfrm>
          <a:noFill/>
        </p:spPr>
      </p:pic>
      <p:sp>
        <p:nvSpPr>
          <p:cNvPr id="26628" name="Text Box 4"/>
          <p:cNvSpPr txBox="1">
            <a:spLocks noChangeArrowheads="1"/>
          </p:cNvSpPr>
          <p:nvPr/>
        </p:nvSpPr>
        <p:spPr bwMode="auto">
          <a:xfrm>
            <a:off x="28194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3</a:t>
            </a:r>
          </a:p>
        </p:txBody>
      </p:sp>
      <p:sp>
        <p:nvSpPr>
          <p:cNvPr id="26629" name="Text Box 5"/>
          <p:cNvSpPr txBox="1">
            <a:spLocks noChangeArrowheads="1"/>
          </p:cNvSpPr>
          <p:nvPr/>
        </p:nvSpPr>
        <p:spPr bwMode="auto">
          <a:xfrm>
            <a:off x="38100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9</a:t>
            </a:r>
          </a:p>
        </p:txBody>
      </p:sp>
      <p:sp>
        <p:nvSpPr>
          <p:cNvPr id="26630" name="Text Box 6"/>
          <p:cNvSpPr txBox="1">
            <a:spLocks noChangeArrowheads="1"/>
          </p:cNvSpPr>
          <p:nvPr/>
        </p:nvSpPr>
        <p:spPr bwMode="auto">
          <a:xfrm>
            <a:off x="48006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0</a:t>
            </a:r>
          </a:p>
        </p:txBody>
      </p:sp>
      <p:sp>
        <p:nvSpPr>
          <p:cNvPr id="26631" name="Text Box 7"/>
          <p:cNvSpPr txBox="1">
            <a:spLocks noChangeArrowheads="1"/>
          </p:cNvSpPr>
          <p:nvPr/>
        </p:nvSpPr>
        <p:spPr bwMode="auto">
          <a:xfrm>
            <a:off x="57912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7</a:t>
            </a:r>
          </a:p>
        </p:txBody>
      </p:sp>
      <p:sp>
        <p:nvSpPr>
          <p:cNvPr id="26632" name="Text Box 8"/>
          <p:cNvSpPr txBox="1">
            <a:spLocks noChangeArrowheads="1"/>
          </p:cNvSpPr>
          <p:nvPr/>
        </p:nvSpPr>
        <p:spPr bwMode="auto">
          <a:xfrm>
            <a:off x="67056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2</a:t>
            </a:r>
          </a:p>
        </p:txBody>
      </p:sp>
      <p:sp>
        <p:nvSpPr>
          <p:cNvPr id="26633" name="Text Box 9"/>
          <p:cNvSpPr txBox="1">
            <a:spLocks noChangeArrowheads="1"/>
          </p:cNvSpPr>
          <p:nvPr/>
        </p:nvSpPr>
        <p:spPr bwMode="auto">
          <a:xfrm>
            <a:off x="76962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6</a:t>
            </a:r>
          </a:p>
        </p:txBody>
      </p:sp>
      <p:sp>
        <p:nvSpPr>
          <p:cNvPr id="26634" name="Text Box 10"/>
          <p:cNvSpPr txBox="1">
            <a:spLocks noChangeArrowheads="1"/>
          </p:cNvSpPr>
          <p:nvPr/>
        </p:nvSpPr>
        <p:spPr bwMode="auto">
          <a:xfrm>
            <a:off x="3276600" y="32766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3</a:t>
            </a:r>
          </a:p>
        </p:txBody>
      </p:sp>
      <p:sp>
        <p:nvSpPr>
          <p:cNvPr id="26635" name="Text Box 11"/>
          <p:cNvSpPr txBox="1">
            <a:spLocks noChangeArrowheads="1"/>
          </p:cNvSpPr>
          <p:nvPr/>
        </p:nvSpPr>
        <p:spPr bwMode="auto">
          <a:xfrm>
            <a:off x="5257800" y="32766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0</a:t>
            </a:r>
          </a:p>
        </p:txBody>
      </p:sp>
      <p:sp>
        <p:nvSpPr>
          <p:cNvPr id="26636" name="Text Box 12"/>
          <p:cNvSpPr txBox="1">
            <a:spLocks noChangeArrowheads="1"/>
          </p:cNvSpPr>
          <p:nvPr/>
        </p:nvSpPr>
        <p:spPr bwMode="auto">
          <a:xfrm>
            <a:off x="7239000" y="32766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2</a:t>
            </a:r>
          </a:p>
        </p:txBody>
      </p:sp>
      <p:sp>
        <p:nvSpPr>
          <p:cNvPr id="26637" name="Line 13"/>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p:spPr>
        <p:txBody>
          <a:bodyPr wrap="none"/>
          <a:lstStyle/>
          <a:p>
            <a:endParaRPr lang="en-US"/>
          </a:p>
        </p:txBody>
      </p:sp>
      <p:sp>
        <p:nvSpPr>
          <p:cNvPr id="26638" name="Line 14"/>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p:spPr>
        <p:txBody>
          <a:bodyPr wrap="none"/>
          <a:lstStyle/>
          <a:p>
            <a:endParaRPr lang="en-US"/>
          </a:p>
        </p:txBody>
      </p:sp>
      <p:sp>
        <p:nvSpPr>
          <p:cNvPr id="26639" name="Line 15"/>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p:spPr>
        <p:txBody>
          <a:bodyPr wrap="none"/>
          <a:lstStyle/>
          <a:p>
            <a:endParaRPr lang="en-US"/>
          </a:p>
        </p:txBody>
      </p:sp>
      <p:sp>
        <p:nvSpPr>
          <p:cNvPr id="26640" name="Line 16"/>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p:spPr>
        <p:txBody>
          <a:bodyPr wrap="none"/>
          <a:lstStyle/>
          <a:p>
            <a:endParaRPr lang="en-US"/>
          </a:p>
        </p:txBody>
      </p:sp>
      <p:sp>
        <p:nvSpPr>
          <p:cNvPr id="26641" name="Line 17"/>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p:spPr>
        <p:txBody>
          <a:bodyPr wrap="none"/>
          <a:lstStyle/>
          <a:p>
            <a:endParaRPr lang="en-US"/>
          </a:p>
        </p:txBody>
      </p:sp>
      <p:sp>
        <p:nvSpPr>
          <p:cNvPr id="26642" name="Line 18"/>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p:spPr>
        <p:txBody>
          <a:bodyPr wrap="none"/>
          <a:lstStyle/>
          <a:p>
            <a:endParaRPr lang="en-US"/>
          </a:p>
        </p:txBody>
      </p:sp>
      <p:sp>
        <p:nvSpPr>
          <p:cNvPr id="26643" name="Line 19"/>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p:spPr>
        <p:txBody>
          <a:bodyPr wrap="none"/>
          <a:lstStyle/>
          <a:p>
            <a:endParaRPr lang="en-US"/>
          </a:p>
        </p:txBody>
      </p:sp>
      <p:sp>
        <p:nvSpPr>
          <p:cNvPr id="26644" name="Line 20"/>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p:spPr>
        <p:txBody>
          <a:bodyPr wrap="none"/>
          <a:lstStyle/>
          <a:p>
            <a:endParaRPr lang="en-US"/>
          </a:p>
        </p:txBody>
      </p:sp>
      <p:sp>
        <p:nvSpPr>
          <p:cNvPr id="26645" name="Line 21"/>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p:spPr>
        <p:txBody>
          <a:bodyPr wrap="none"/>
          <a:lstStyle/>
          <a:p>
            <a:endParaRPr lang="en-US"/>
          </a:p>
        </p:txBody>
      </p:sp>
      <p:sp>
        <p:nvSpPr>
          <p:cNvPr id="26646" name="Line 22"/>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p:spPr>
        <p:txBody>
          <a:bodyPr wrap="none"/>
          <a:lstStyle/>
          <a:p>
            <a:endParaRPr lang="en-US"/>
          </a:p>
        </p:txBody>
      </p:sp>
      <p:sp>
        <p:nvSpPr>
          <p:cNvPr id="26647" name="Line 23"/>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p:spPr>
        <p:txBody>
          <a:bodyPr wrap="none"/>
          <a:lstStyle/>
          <a:p>
            <a:endParaRPr lang="en-US"/>
          </a:p>
        </p:txBody>
      </p:sp>
      <p:sp>
        <p:nvSpPr>
          <p:cNvPr id="26648" name="Line 24"/>
          <p:cNvSpPr>
            <a:spLocks noChangeShapeType="1"/>
          </p:cNvSpPr>
          <p:nvPr/>
        </p:nvSpPr>
        <p:spPr bwMode="auto">
          <a:xfrm flipV="1">
            <a:off x="2895600" y="3657600"/>
            <a:ext cx="381000" cy="685800"/>
          </a:xfrm>
          <a:prstGeom prst="line">
            <a:avLst/>
          </a:prstGeom>
          <a:noFill/>
          <a:ln w="9525">
            <a:solidFill>
              <a:schemeClr val="tx1"/>
            </a:solidFill>
            <a:round/>
            <a:headEnd/>
            <a:tailEnd type="triangle" w="med" len="med"/>
          </a:ln>
        </p:spPr>
        <p:txBody>
          <a:bodyPr wrap="none"/>
          <a:lstStyle/>
          <a:p>
            <a:endParaRPr lang="en-US"/>
          </a:p>
        </p:txBody>
      </p:sp>
      <p:sp>
        <p:nvSpPr>
          <p:cNvPr id="26649" name="Line 25"/>
          <p:cNvSpPr>
            <a:spLocks noChangeShapeType="1"/>
          </p:cNvSpPr>
          <p:nvPr/>
        </p:nvSpPr>
        <p:spPr bwMode="auto">
          <a:xfrm flipH="1" flipV="1">
            <a:off x="3581400" y="3657600"/>
            <a:ext cx="381000" cy="685800"/>
          </a:xfrm>
          <a:prstGeom prst="line">
            <a:avLst/>
          </a:prstGeom>
          <a:noFill/>
          <a:ln w="9525">
            <a:solidFill>
              <a:schemeClr val="tx1"/>
            </a:solidFill>
            <a:round/>
            <a:headEnd/>
            <a:tailEnd type="triangle" w="med" len="med"/>
          </a:ln>
        </p:spPr>
        <p:txBody>
          <a:bodyPr wrap="none"/>
          <a:lstStyle/>
          <a:p>
            <a:endParaRPr lang="en-US"/>
          </a:p>
        </p:txBody>
      </p:sp>
      <p:sp>
        <p:nvSpPr>
          <p:cNvPr id="26650" name="Line 26"/>
          <p:cNvSpPr>
            <a:spLocks noChangeShapeType="1"/>
          </p:cNvSpPr>
          <p:nvPr/>
        </p:nvSpPr>
        <p:spPr bwMode="auto">
          <a:xfrm flipV="1">
            <a:off x="4800600" y="3581400"/>
            <a:ext cx="457200" cy="838200"/>
          </a:xfrm>
          <a:prstGeom prst="line">
            <a:avLst/>
          </a:prstGeom>
          <a:noFill/>
          <a:ln w="9525">
            <a:solidFill>
              <a:schemeClr val="tx1"/>
            </a:solidFill>
            <a:round/>
            <a:headEnd/>
            <a:tailEnd type="triangle" w="med" len="med"/>
          </a:ln>
        </p:spPr>
        <p:txBody>
          <a:bodyPr wrap="none"/>
          <a:lstStyle/>
          <a:p>
            <a:endParaRPr lang="en-US"/>
          </a:p>
        </p:txBody>
      </p:sp>
      <p:sp>
        <p:nvSpPr>
          <p:cNvPr id="26651" name="Line 27"/>
          <p:cNvSpPr>
            <a:spLocks noChangeShapeType="1"/>
          </p:cNvSpPr>
          <p:nvPr/>
        </p:nvSpPr>
        <p:spPr bwMode="auto">
          <a:xfrm flipH="1" flipV="1">
            <a:off x="5486400" y="3581400"/>
            <a:ext cx="457200" cy="762000"/>
          </a:xfrm>
          <a:prstGeom prst="line">
            <a:avLst/>
          </a:prstGeom>
          <a:noFill/>
          <a:ln w="9525">
            <a:solidFill>
              <a:schemeClr val="tx1"/>
            </a:solidFill>
            <a:round/>
            <a:headEnd/>
            <a:tailEnd type="triangle" w="med" len="med"/>
          </a:ln>
        </p:spPr>
        <p:txBody>
          <a:bodyPr wrap="none"/>
          <a:lstStyle/>
          <a:p>
            <a:endParaRPr lang="en-US"/>
          </a:p>
        </p:txBody>
      </p:sp>
      <p:sp>
        <p:nvSpPr>
          <p:cNvPr id="26652" name="Line 28"/>
          <p:cNvSpPr>
            <a:spLocks noChangeShapeType="1"/>
          </p:cNvSpPr>
          <p:nvPr/>
        </p:nvSpPr>
        <p:spPr bwMode="auto">
          <a:xfrm flipV="1">
            <a:off x="6781800" y="3581400"/>
            <a:ext cx="457200" cy="838200"/>
          </a:xfrm>
          <a:prstGeom prst="line">
            <a:avLst/>
          </a:prstGeom>
          <a:noFill/>
          <a:ln w="9525">
            <a:solidFill>
              <a:schemeClr val="tx1"/>
            </a:solidFill>
            <a:round/>
            <a:headEnd/>
            <a:tailEnd type="triangle" w="med" len="med"/>
          </a:ln>
        </p:spPr>
        <p:txBody>
          <a:bodyPr wrap="none"/>
          <a:lstStyle/>
          <a:p>
            <a:endParaRPr lang="en-US"/>
          </a:p>
        </p:txBody>
      </p:sp>
      <p:sp>
        <p:nvSpPr>
          <p:cNvPr id="26653" name="Line 29"/>
          <p:cNvSpPr>
            <a:spLocks noChangeShapeType="1"/>
          </p:cNvSpPr>
          <p:nvPr/>
        </p:nvSpPr>
        <p:spPr bwMode="auto">
          <a:xfrm flipH="1" flipV="1">
            <a:off x="7467600" y="3657600"/>
            <a:ext cx="457200" cy="762000"/>
          </a:xfrm>
          <a:prstGeom prst="line">
            <a:avLst/>
          </a:prstGeom>
          <a:noFill/>
          <a:ln w="9525">
            <a:solidFill>
              <a:schemeClr val="tx1"/>
            </a:solidFill>
            <a:round/>
            <a:headEnd/>
            <a:tailEnd type="triangle" w="med" len="med"/>
          </a:ln>
        </p:spPr>
        <p:txBody>
          <a:bodyPr wrap="none"/>
          <a:lstStyle/>
          <a:p>
            <a:endParaRPr lang="en-US"/>
          </a:p>
        </p:txBody>
      </p:sp>
      <p:sp>
        <p:nvSpPr>
          <p:cNvPr id="26654" name="Rectangle 30"/>
          <p:cNvSpPr>
            <a:spLocks noChangeArrowheads="1"/>
          </p:cNvSpPr>
          <p:nvPr/>
        </p:nvSpPr>
        <p:spPr bwMode="auto">
          <a:xfrm>
            <a:off x="1524000" y="5791200"/>
            <a:ext cx="457200" cy="228600"/>
          </a:xfrm>
          <a:prstGeom prst="rect">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en-US" smtClean="0">
                <a:latin typeface="Comic Sans MS" pitchFamily="66" charset="0"/>
              </a:rPr>
              <a:t>Outline</a:t>
            </a:r>
            <a:endParaRPr lang="en-US" smtClean="0"/>
          </a:p>
        </p:txBody>
      </p:sp>
      <p:sp>
        <p:nvSpPr>
          <p:cNvPr id="9219" name="Content Placeholder 2"/>
          <p:cNvSpPr>
            <a:spLocks noGrp="1"/>
          </p:cNvSpPr>
          <p:nvPr>
            <p:ph idx="1"/>
          </p:nvPr>
        </p:nvSpPr>
        <p:spPr>
          <a:xfrm>
            <a:off x="1228725" y="2243138"/>
            <a:ext cx="7772400" cy="2971800"/>
          </a:xfrm>
        </p:spPr>
        <p:txBody>
          <a:bodyPr/>
          <a:lstStyle/>
          <a:p>
            <a:pPr eaLnBrk="1" hangingPunct="1">
              <a:buFont typeface="Wingdings" pitchFamily="2" charset="2"/>
              <a:buNone/>
            </a:pPr>
            <a:r>
              <a:rPr lang="fr-FR" smtClean="0"/>
              <a:t>- Game Playing: Adversarial Search</a:t>
            </a:r>
          </a:p>
          <a:p>
            <a:pPr eaLnBrk="1" hangingPunct="1">
              <a:buFont typeface="Wingdings" pitchFamily="2" charset="2"/>
              <a:buNone/>
            </a:pPr>
            <a:r>
              <a:rPr lang="en-US" smtClean="0"/>
              <a:t>- Minimax Algorithm </a:t>
            </a:r>
          </a:p>
          <a:p>
            <a:pPr eaLnBrk="1" hangingPunct="1">
              <a:buFont typeface="Wingdings" pitchFamily="2" charset="2"/>
              <a:buNone/>
            </a:pPr>
            <a:r>
              <a:rPr lang="en-US" smtClean="0"/>
              <a:t>- α-β Pruning Algorithm </a:t>
            </a:r>
          </a:p>
          <a:p>
            <a:pPr eaLnBrk="1" hangingPunct="1">
              <a:buFont typeface="Wingdings" pitchFamily="2" charset="2"/>
              <a:buNone/>
            </a:pPr>
            <a:r>
              <a:rPr lang="en-US" smtClean="0"/>
              <a:t>- Games of chance</a:t>
            </a:r>
          </a:p>
          <a:p>
            <a:pPr eaLnBrk="1" hangingPunct="1">
              <a:buFont typeface="Wingdings" pitchFamily="2" charset="2"/>
              <a:buNone/>
            </a:pPr>
            <a:r>
              <a:rPr lang="en-US" smtClean="0"/>
              <a:t>- State of the art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Minimax Algorithm (cont</a:t>
            </a:r>
            <a:r>
              <a:rPr lang="en-US" smtClean="0">
                <a:latin typeface="Arial" pitchFamily="34" charset="0"/>
              </a:rPr>
              <a:t>’</a:t>
            </a:r>
            <a:r>
              <a:rPr lang="en-US" smtClean="0"/>
              <a:t>d)</a:t>
            </a:r>
          </a:p>
        </p:txBody>
      </p:sp>
      <p:pic>
        <p:nvPicPr>
          <p:cNvPr id="27651" name="Picture 3" descr="minimax"/>
          <p:cNvPicPr>
            <a:picLocks noChangeAspect="1" noChangeArrowheads="1"/>
          </p:cNvPicPr>
          <p:nvPr>
            <p:ph idx="1"/>
          </p:nvPr>
        </p:nvPicPr>
        <p:blipFill>
          <a:blip r:embed="rId3"/>
          <a:srcRect/>
          <a:stretch>
            <a:fillRect/>
          </a:stretch>
        </p:blipFill>
        <p:spPr>
          <a:xfrm>
            <a:off x="1371600" y="1828800"/>
            <a:ext cx="7162800" cy="4495800"/>
          </a:xfrm>
          <a:noFill/>
        </p:spPr>
      </p:pic>
      <p:sp>
        <p:nvSpPr>
          <p:cNvPr id="27652" name="Text Box 4"/>
          <p:cNvSpPr txBox="1">
            <a:spLocks noChangeArrowheads="1"/>
          </p:cNvSpPr>
          <p:nvPr/>
        </p:nvSpPr>
        <p:spPr bwMode="auto">
          <a:xfrm>
            <a:off x="28194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3</a:t>
            </a:r>
          </a:p>
        </p:txBody>
      </p:sp>
      <p:sp>
        <p:nvSpPr>
          <p:cNvPr id="27653" name="Text Box 5"/>
          <p:cNvSpPr txBox="1">
            <a:spLocks noChangeArrowheads="1"/>
          </p:cNvSpPr>
          <p:nvPr/>
        </p:nvSpPr>
        <p:spPr bwMode="auto">
          <a:xfrm>
            <a:off x="38100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9</a:t>
            </a:r>
          </a:p>
        </p:txBody>
      </p:sp>
      <p:sp>
        <p:nvSpPr>
          <p:cNvPr id="27654" name="Text Box 6"/>
          <p:cNvSpPr txBox="1">
            <a:spLocks noChangeArrowheads="1"/>
          </p:cNvSpPr>
          <p:nvPr/>
        </p:nvSpPr>
        <p:spPr bwMode="auto">
          <a:xfrm>
            <a:off x="48006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0</a:t>
            </a:r>
          </a:p>
        </p:txBody>
      </p:sp>
      <p:sp>
        <p:nvSpPr>
          <p:cNvPr id="27655" name="Text Box 7"/>
          <p:cNvSpPr txBox="1">
            <a:spLocks noChangeArrowheads="1"/>
          </p:cNvSpPr>
          <p:nvPr/>
        </p:nvSpPr>
        <p:spPr bwMode="auto">
          <a:xfrm>
            <a:off x="57912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7</a:t>
            </a:r>
          </a:p>
        </p:txBody>
      </p:sp>
      <p:sp>
        <p:nvSpPr>
          <p:cNvPr id="27656" name="Text Box 8"/>
          <p:cNvSpPr txBox="1">
            <a:spLocks noChangeArrowheads="1"/>
          </p:cNvSpPr>
          <p:nvPr/>
        </p:nvSpPr>
        <p:spPr bwMode="auto">
          <a:xfrm>
            <a:off x="67056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2</a:t>
            </a:r>
          </a:p>
        </p:txBody>
      </p:sp>
      <p:sp>
        <p:nvSpPr>
          <p:cNvPr id="27657" name="Text Box 9"/>
          <p:cNvSpPr txBox="1">
            <a:spLocks noChangeArrowheads="1"/>
          </p:cNvSpPr>
          <p:nvPr/>
        </p:nvSpPr>
        <p:spPr bwMode="auto">
          <a:xfrm>
            <a:off x="7696200" y="44958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6</a:t>
            </a:r>
          </a:p>
        </p:txBody>
      </p:sp>
      <p:sp>
        <p:nvSpPr>
          <p:cNvPr id="27658" name="Text Box 10"/>
          <p:cNvSpPr txBox="1">
            <a:spLocks noChangeArrowheads="1"/>
          </p:cNvSpPr>
          <p:nvPr/>
        </p:nvSpPr>
        <p:spPr bwMode="auto">
          <a:xfrm>
            <a:off x="3276600" y="32766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3</a:t>
            </a:r>
          </a:p>
        </p:txBody>
      </p:sp>
      <p:sp>
        <p:nvSpPr>
          <p:cNvPr id="27659" name="Text Box 11"/>
          <p:cNvSpPr txBox="1">
            <a:spLocks noChangeArrowheads="1"/>
          </p:cNvSpPr>
          <p:nvPr/>
        </p:nvSpPr>
        <p:spPr bwMode="auto">
          <a:xfrm>
            <a:off x="5257800" y="32766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0</a:t>
            </a:r>
          </a:p>
        </p:txBody>
      </p:sp>
      <p:sp>
        <p:nvSpPr>
          <p:cNvPr id="27660" name="Text Box 12"/>
          <p:cNvSpPr txBox="1">
            <a:spLocks noChangeArrowheads="1"/>
          </p:cNvSpPr>
          <p:nvPr/>
        </p:nvSpPr>
        <p:spPr bwMode="auto">
          <a:xfrm>
            <a:off x="7239000" y="32766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2</a:t>
            </a:r>
          </a:p>
        </p:txBody>
      </p:sp>
      <p:sp>
        <p:nvSpPr>
          <p:cNvPr id="27661" name="Text Box 13"/>
          <p:cNvSpPr txBox="1">
            <a:spLocks noChangeArrowheads="1"/>
          </p:cNvSpPr>
          <p:nvPr/>
        </p:nvSpPr>
        <p:spPr bwMode="auto">
          <a:xfrm>
            <a:off x="5257800" y="2057400"/>
            <a:ext cx="298450" cy="366713"/>
          </a:xfrm>
          <a:prstGeom prst="rect">
            <a:avLst/>
          </a:prstGeom>
          <a:noFill/>
          <a:ln w="9525">
            <a:noFill/>
            <a:miter lim="800000"/>
            <a:headEnd/>
            <a:tailEnd/>
          </a:ln>
        </p:spPr>
        <p:txBody>
          <a:bodyPr wrap="none">
            <a:spAutoFit/>
          </a:bodyPr>
          <a:lstStyle/>
          <a:p>
            <a:pPr algn="l" rtl="0"/>
            <a:r>
              <a:rPr lang="en-US">
                <a:latin typeface="Times New Roman" pitchFamily="18" charset="0"/>
              </a:rPr>
              <a:t>3</a:t>
            </a:r>
          </a:p>
        </p:txBody>
      </p:sp>
      <p:sp>
        <p:nvSpPr>
          <p:cNvPr id="27662" name="Line 14"/>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p:spPr>
        <p:txBody>
          <a:bodyPr wrap="none"/>
          <a:lstStyle/>
          <a:p>
            <a:endParaRPr lang="en-US"/>
          </a:p>
        </p:txBody>
      </p:sp>
      <p:sp>
        <p:nvSpPr>
          <p:cNvPr id="27663" name="Line 15"/>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p:spPr>
        <p:txBody>
          <a:bodyPr wrap="none"/>
          <a:lstStyle/>
          <a:p>
            <a:endParaRPr lang="en-US"/>
          </a:p>
        </p:txBody>
      </p:sp>
      <p:sp>
        <p:nvSpPr>
          <p:cNvPr id="27664" name="Line 16"/>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p:spPr>
        <p:txBody>
          <a:bodyPr wrap="none"/>
          <a:lstStyle/>
          <a:p>
            <a:endParaRPr lang="en-US"/>
          </a:p>
        </p:txBody>
      </p:sp>
      <p:sp>
        <p:nvSpPr>
          <p:cNvPr id="27665" name="Line 17"/>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p:spPr>
        <p:txBody>
          <a:bodyPr wrap="none"/>
          <a:lstStyle/>
          <a:p>
            <a:endParaRPr lang="en-US"/>
          </a:p>
        </p:txBody>
      </p:sp>
      <p:sp>
        <p:nvSpPr>
          <p:cNvPr id="27666" name="Line 18"/>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p:spPr>
        <p:txBody>
          <a:bodyPr wrap="none"/>
          <a:lstStyle/>
          <a:p>
            <a:endParaRPr lang="en-US"/>
          </a:p>
        </p:txBody>
      </p:sp>
      <p:sp>
        <p:nvSpPr>
          <p:cNvPr id="27667" name="Line 19"/>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p:spPr>
        <p:txBody>
          <a:bodyPr wrap="none"/>
          <a:lstStyle/>
          <a:p>
            <a:endParaRPr lang="en-US"/>
          </a:p>
        </p:txBody>
      </p:sp>
      <p:sp>
        <p:nvSpPr>
          <p:cNvPr id="27668" name="Line 20"/>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p:spPr>
        <p:txBody>
          <a:bodyPr wrap="none"/>
          <a:lstStyle/>
          <a:p>
            <a:endParaRPr lang="en-US"/>
          </a:p>
        </p:txBody>
      </p:sp>
      <p:sp>
        <p:nvSpPr>
          <p:cNvPr id="27669" name="Line 21"/>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p:spPr>
        <p:txBody>
          <a:bodyPr wrap="none"/>
          <a:lstStyle/>
          <a:p>
            <a:endParaRPr lang="en-US"/>
          </a:p>
        </p:txBody>
      </p:sp>
      <p:sp>
        <p:nvSpPr>
          <p:cNvPr id="27670" name="Line 22"/>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p:spPr>
        <p:txBody>
          <a:bodyPr wrap="none"/>
          <a:lstStyle/>
          <a:p>
            <a:endParaRPr lang="en-US"/>
          </a:p>
        </p:txBody>
      </p:sp>
      <p:sp>
        <p:nvSpPr>
          <p:cNvPr id="27671" name="Line 23"/>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p:spPr>
        <p:txBody>
          <a:bodyPr wrap="none"/>
          <a:lstStyle/>
          <a:p>
            <a:endParaRPr lang="en-US"/>
          </a:p>
        </p:txBody>
      </p:sp>
      <p:sp>
        <p:nvSpPr>
          <p:cNvPr id="27672" name="Line 24"/>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p:spPr>
        <p:txBody>
          <a:bodyPr wrap="none"/>
          <a:lstStyle/>
          <a:p>
            <a:endParaRPr lang="en-US"/>
          </a:p>
        </p:txBody>
      </p:sp>
      <p:sp>
        <p:nvSpPr>
          <p:cNvPr id="27673" name="Line 25"/>
          <p:cNvSpPr>
            <a:spLocks noChangeShapeType="1"/>
          </p:cNvSpPr>
          <p:nvPr/>
        </p:nvSpPr>
        <p:spPr bwMode="auto">
          <a:xfrm flipV="1">
            <a:off x="2895600" y="3657600"/>
            <a:ext cx="381000" cy="685800"/>
          </a:xfrm>
          <a:prstGeom prst="line">
            <a:avLst/>
          </a:prstGeom>
          <a:noFill/>
          <a:ln w="9525">
            <a:solidFill>
              <a:schemeClr val="tx1"/>
            </a:solidFill>
            <a:round/>
            <a:headEnd/>
            <a:tailEnd type="triangle" w="med" len="med"/>
          </a:ln>
        </p:spPr>
        <p:txBody>
          <a:bodyPr wrap="none"/>
          <a:lstStyle/>
          <a:p>
            <a:endParaRPr lang="en-US"/>
          </a:p>
        </p:txBody>
      </p:sp>
      <p:sp>
        <p:nvSpPr>
          <p:cNvPr id="27674" name="Line 26"/>
          <p:cNvSpPr>
            <a:spLocks noChangeShapeType="1"/>
          </p:cNvSpPr>
          <p:nvPr/>
        </p:nvSpPr>
        <p:spPr bwMode="auto">
          <a:xfrm flipH="1" flipV="1">
            <a:off x="3581400" y="3657600"/>
            <a:ext cx="381000" cy="685800"/>
          </a:xfrm>
          <a:prstGeom prst="line">
            <a:avLst/>
          </a:prstGeom>
          <a:noFill/>
          <a:ln w="9525">
            <a:solidFill>
              <a:schemeClr val="tx1"/>
            </a:solidFill>
            <a:round/>
            <a:headEnd/>
            <a:tailEnd type="triangle" w="med" len="med"/>
          </a:ln>
        </p:spPr>
        <p:txBody>
          <a:bodyPr wrap="none"/>
          <a:lstStyle/>
          <a:p>
            <a:endParaRPr lang="en-US"/>
          </a:p>
        </p:txBody>
      </p:sp>
      <p:sp>
        <p:nvSpPr>
          <p:cNvPr id="27675" name="Line 27"/>
          <p:cNvSpPr>
            <a:spLocks noChangeShapeType="1"/>
          </p:cNvSpPr>
          <p:nvPr/>
        </p:nvSpPr>
        <p:spPr bwMode="auto">
          <a:xfrm flipV="1">
            <a:off x="4800600" y="3581400"/>
            <a:ext cx="457200" cy="838200"/>
          </a:xfrm>
          <a:prstGeom prst="line">
            <a:avLst/>
          </a:prstGeom>
          <a:noFill/>
          <a:ln w="9525">
            <a:solidFill>
              <a:schemeClr val="tx1"/>
            </a:solidFill>
            <a:round/>
            <a:headEnd/>
            <a:tailEnd type="triangle" w="med" len="med"/>
          </a:ln>
        </p:spPr>
        <p:txBody>
          <a:bodyPr wrap="none"/>
          <a:lstStyle/>
          <a:p>
            <a:endParaRPr lang="en-US"/>
          </a:p>
        </p:txBody>
      </p:sp>
      <p:sp>
        <p:nvSpPr>
          <p:cNvPr id="27676" name="Line 28"/>
          <p:cNvSpPr>
            <a:spLocks noChangeShapeType="1"/>
          </p:cNvSpPr>
          <p:nvPr/>
        </p:nvSpPr>
        <p:spPr bwMode="auto">
          <a:xfrm flipH="1" flipV="1">
            <a:off x="5486400" y="3581400"/>
            <a:ext cx="457200" cy="762000"/>
          </a:xfrm>
          <a:prstGeom prst="line">
            <a:avLst/>
          </a:prstGeom>
          <a:noFill/>
          <a:ln w="9525">
            <a:solidFill>
              <a:schemeClr val="tx1"/>
            </a:solidFill>
            <a:round/>
            <a:headEnd/>
            <a:tailEnd type="triangle" w="med" len="med"/>
          </a:ln>
        </p:spPr>
        <p:txBody>
          <a:bodyPr wrap="none"/>
          <a:lstStyle/>
          <a:p>
            <a:endParaRPr lang="en-US"/>
          </a:p>
        </p:txBody>
      </p:sp>
      <p:sp>
        <p:nvSpPr>
          <p:cNvPr id="27677" name="Line 29"/>
          <p:cNvSpPr>
            <a:spLocks noChangeShapeType="1"/>
          </p:cNvSpPr>
          <p:nvPr/>
        </p:nvSpPr>
        <p:spPr bwMode="auto">
          <a:xfrm flipV="1">
            <a:off x="6781800" y="3581400"/>
            <a:ext cx="457200" cy="838200"/>
          </a:xfrm>
          <a:prstGeom prst="line">
            <a:avLst/>
          </a:prstGeom>
          <a:noFill/>
          <a:ln w="9525">
            <a:solidFill>
              <a:schemeClr val="tx1"/>
            </a:solidFill>
            <a:round/>
            <a:headEnd/>
            <a:tailEnd type="triangle" w="med" len="med"/>
          </a:ln>
        </p:spPr>
        <p:txBody>
          <a:bodyPr wrap="none"/>
          <a:lstStyle/>
          <a:p>
            <a:endParaRPr lang="en-US"/>
          </a:p>
        </p:txBody>
      </p:sp>
      <p:sp>
        <p:nvSpPr>
          <p:cNvPr id="27678" name="Line 30"/>
          <p:cNvSpPr>
            <a:spLocks noChangeShapeType="1"/>
          </p:cNvSpPr>
          <p:nvPr/>
        </p:nvSpPr>
        <p:spPr bwMode="auto">
          <a:xfrm flipH="1" flipV="1">
            <a:off x="7467600" y="3657600"/>
            <a:ext cx="457200" cy="762000"/>
          </a:xfrm>
          <a:prstGeom prst="line">
            <a:avLst/>
          </a:prstGeom>
          <a:noFill/>
          <a:ln w="9525">
            <a:solidFill>
              <a:schemeClr val="tx1"/>
            </a:solidFill>
            <a:round/>
            <a:headEnd/>
            <a:tailEnd type="triangle" w="med" len="med"/>
          </a:ln>
        </p:spPr>
        <p:txBody>
          <a:bodyPr wrap="none"/>
          <a:lstStyle/>
          <a:p>
            <a:endParaRPr lang="en-US"/>
          </a:p>
        </p:txBody>
      </p:sp>
      <p:sp>
        <p:nvSpPr>
          <p:cNvPr id="27679" name="Line 31"/>
          <p:cNvSpPr>
            <a:spLocks noChangeShapeType="1"/>
          </p:cNvSpPr>
          <p:nvPr/>
        </p:nvSpPr>
        <p:spPr bwMode="auto">
          <a:xfrm flipV="1">
            <a:off x="3429000" y="2362200"/>
            <a:ext cx="1752600" cy="762000"/>
          </a:xfrm>
          <a:prstGeom prst="line">
            <a:avLst/>
          </a:prstGeom>
          <a:noFill/>
          <a:ln w="9525">
            <a:solidFill>
              <a:schemeClr val="tx1"/>
            </a:solidFill>
            <a:round/>
            <a:headEnd/>
            <a:tailEnd type="triangle" w="med" len="med"/>
          </a:ln>
        </p:spPr>
        <p:txBody>
          <a:bodyPr wrap="none"/>
          <a:lstStyle/>
          <a:p>
            <a:endParaRPr lang="en-US"/>
          </a:p>
        </p:txBody>
      </p:sp>
      <p:sp>
        <p:nvSpPr>
          <p:cNvPr id="27680" name="Line 32"/>
          <p:cNvSpPr>
            <a:spLocks noChangeShapeType="1"/>
          </p:cNvSpPr>
          <p:nvPr/>
        </p:nvSpPr>
        <p:spPr bwMode="auto">
          <a:xfrm flipH="1" flipV="1">
            <a:off x="5562600" y="2362200"/>
            <a:ext cx="1828800" cy="838200"/>
          </a:xfrm>
          <a:prstGeom prst="line">
            <a:avLst/>
          </a:prstGeom>
          <a:noFill/>
          <a:ln w="9525">
            <a:solidFill>
              <a:schemeClr val="tx1"/>
            </a:solidFill>
            <a:round/>
            <a:headEnd/>
            <a:tailEnd type="triangle" w="med" len="med"/>
          </a:ln>
        </p:spPr>
        <p:txBody>
          <a:bodyPr wrap="none"/>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Minimax Algorithm (cont</a:t>
            </a:r>
            <a:r>
              <a:rPr lang="en-US" smtClean="0">
                <a:latin typeface="Arial" pitchFamily="34" charset="0"/>
              </a:rPr>
              <a:t>’</a:t>
            </a:r>
            <a:r>
              <a:rPr lang="en-US" smtClean="0"/>
              <a:t>d)</a:t>
            </a:r>
          </a:p>
        </p:txBody>
      </p:sp>
      <p:sp>
        <p:nvSpPr>
          <p:cNvPr id="28675" name="Rectangle 3"/>
          <p:cNvSpPr>
            <a:spLocks noGrp="1" noChangeArrowheads="1"/>
          </p:cNvSpPr>
          <p:nvPr>
            <p:ph type="body" idx="1"/>
          </p:nvPr>
        </p:nvSpPr>
        <p:spPr/>
        <p:txBody>
          <a:bodyPr/>
          <a:lstStyle/>
          <a:p>
            <a:pPr eaLnBrk="1" hangingPunct="1"/>
            <a:r>
              <a:rPr lang="en-US" smtClean="0"/>
              <a:t>Properties of minimax algorithm:</a:t>
            </a:r>
          </a:p>
          <a:p>
            <a:pPr lvl="1" eaLnBrk="1" hangingPunct="1"/>
            <a:r>
              <a:rPr lang="en-US" u="sng" smtClean="0">
                <a:solidFill>
                  <a:srgbClr val="FF0000"/>
                </a:solidFill>
              </a:rPr>
              <a:t>Complete?</a:t>
            </a:r>
            <a:r>
              <a:rPr lang="en-US" smtClean="0"/>
              <a:t> Yes (if tree is finite) </a:t>
            </a:r>
          </a:p>
          <a:p>
            <a:pPr lvl="1" eaLnBrk="1" hangingPunct="1"/>
            <a:r>
              <a:rPr lang="en-US" u="sng" smtClean="0">
                <a:solidFill>
                  <a:srgbClr val="FF0000"/>
                </a:solidFill>
              </a:rPr>
              <a:t>Optimal?</a:t>
            </a:r>
            <a:r>
              <a:rPr lang="en-US" smtClean="0"/>
              <a:t> Yes (against an optimal opponent)</a:t>
            </a:r>
          </a:p>
          <a:p>
            <a:pPr lvl="1" eaLnBrk="1" hangingPunct="1"/>
            <a:r>
              <a:rPr lang="en-US" u="sng" smtClean="0">
                <a:solidFill>
                  <a:srgbClr val="FF0000"/>
                </a:solidFill>
              </a:rPr>
              <a:t>Time complexity?</a:t>
            </a:r>
            <a:r>
              <a:rPr lang="en-US" smtClean="0"/>
              <a:t> O(b</a:t>
            </a:r>
            <a:r>
              <a:rPr lang="en-US" baseline="30000" smtClean="0"/>
              <a:t>m</a:t>
            </a:r>
            <a:r>
              <a:rPr lang="en-US" smtClean="0"/>
              <a:t>)</a:t>
            </a:r>
          </a:p>
          <a:p>
            <a:pPr lvl="1" eaLnBrk="1" hangingPunct="1"/>
            <a:r>
              <a:rPr lang="en-US" u="sng" smtClean="0">
                <a:solidFill>
                  <a:srgbClr val="FF0000"/>
                </a:solidFill>
              </a:rPr>
              <a:t>Space complexity?</a:t>
            </a:r>
            <a:r>
              <a:rPr lang="en-US" smtClean="0"/>
              <a:t> O(bm) (depth-first exploration)</a:t>
            </a:r>
          </a:p>
        </p:txBody>
      </p:sp>
      <p:sp>
        <p:nvSpPr>
          <p:cNvPr id="7" name="Text Box 32"/>
          <p:cNvSpPr txBox="1">
            <a:spLocks noChangeArrowheads="1"/>
          </p:cNvSpPr>
          <p:nvPr/>
        </p:nvSpPr>
        <p:spPr bwMode="auto">
          <a:xfrm>
            <a:off x="304800" y="4806950"/>
            <a:ext cx="8588375" cy="1908175"/>
          </a:xfrm>
          <a:prstGeom prst="rect">
            <a:avLst/>
          </a:prstGeom>
          <a:solidFill>
            <a:srgbClr val="FFFFCC"/>
          </a:solidFill>
          <a:ln w="38100">
            <a:noFill/>
            <a:miter lim="800000"/>
            <a:headEnd/>
            <a:tailEnd/>
          </a:ln>
          <a:effectLst>
            <a:outerShdw dist="107763" dir="2700000" algn="ctr" rotWithShape="0">
              <a:schemeClr val="bg2"/>
            </a:outerShdw>
          </a:effectLst>
        </p:spPr>
        <p:txBody>
          <a:bodyPr>
            <a:spAutoFit/>
          </a:bodyPr>
          <a:lstStyle/>
          <a:p>
            <a:pPr algn="l" rtl="0" eaLnBrk="0" hangingPunct="0">
              <a:spcBef>
                <a:spcPct val="20000"/>
              </a:spcBef>
              <a:defRPr/>
            </a:pPr>
            <a:r>
              <a:rPr lang="en-US" sz="2800" dirty="0">
                <a:solidFill>
                  <a:schemeClr val="bg2"/>
                </a:solidFill>
                <a:latin typeface="Times New Roman" pitchFamily="18" charset="0"/>
                <a:cs typeface="Arial" charset="0"/>
              </a:rPr>
              <a:t>Note: For chess, b </a:t>
            </a:r>
            <a:r>
              <a:rPr lang="en-US" sz="2800" dirty="0">
                <a:solidFill>
                  <a:schemeClr val="bg2"/>
                </a:solidFill>
                <a:latin typeface="Times New Roman" pitchFamily="18" charset="0"/>
                <a:cs typeface="Arial" charset="0"/>
                <a:sym typeface="Symbol" pitchFamily="18" charset="2"/>
              </a:rPr>
              <a:t>= 35, m = 100 for a “reasonable game.”</a:t>
            </a:r>
          </a:p>
          <a:p>
            <a:pPr lvl="1" algn="l" rtl="0" eaLnBrk="0" hangingPunct="0">
              <a:spcBef>
                <a:spcPct val="20000"/>
              </a:spcBef>
              <a:buFont typeface="Wingdings" pitchFamily="2" charset="2"/>
              <a:buChar char="à"/>
              <a:defRPr/>
            </a:pPr>
            <a:r>
              <a:rPr lang="en-US" sz="2800" dirty="0">
                <a:solidFill>
                  <a:schemeClr val="bg2"/>
                </a:solidFill>
                <a:latin typeface="Times New Roman" pitchFamily="18" charset="0"/>
                <a:cs typeface="Arial" charset="0"/>
                <a:sym typeface="Wingdings" pitchFamily="2" charset="2"/>
              </a:rPr>
              <a:t> Solution is completely infeasible</a:t>
            </a:r>
          </a:p>
          <a:p>
            <a:pPr algn="l" rtl="0" eaLnBrk="0" hangingPunct="0">
              <a:spcBef>
                <a:spcPct val="20000"/>
              </a:spcBef>
              <a:buFont typeface="Wingdings" pitchFamily="2" charset="2"/>
              <a:buNone/>
              <a:defRPr/>
            </a:pPr>
            <a:r>
              <a:rPr lang="en-US" sz="2400" dirty="0">
                <a:solidFill>
                  <a:schemeClr val="bg2"/>
                </a:solidFill>
                <a:latin typeface="Times New Roman" pitchFamily="18" charset="0"/>
                <a:cs typeface="Arial" charset="0"/>
              </a:rPr>
              <a:t>  </a:t>
            </a:r>
          </a:p>
          <a:p>
            <a:pPr algn="l" rtl="0" eaLnBrk="0" hangingPunct="0">
              <a:spcBef>
                <a:spcPct val="20000"/>
              </a:spcBef>
              <a:buFont typeface="Wingdings" pitchFamily="2" charset="2"/>
              <a:buNone/>
              <a:defRPr/>
            </a:pPr>
            <a:r>
              <a:rPr lang="en-US" sz="2400" dirty="0">
                <a:solidFill>
                  <a:schemeClr val="bg2"/>
                </a:solidFill>
                <a:latin typeface="Times New Roman" pitchFamily="18" charset="0"/>
                <a:cs typeface="Arial" charset="0"/>
              </a:rPr>
              <a:t>Actually only 10</a:t>
            </a:r>
            <a:r>
              <a:rPr lang="en-US" sz="2400" baseline="30000" dirty="0">
                <a:solidFill>
                  <a:schemeClr val="bg2"/>
                </a:solidFill>
                <a:latin typeface="Times New Roman" pitchFamily="18" charset="0"/>
                <a:cs typeface="Arial" charset="0"/>
              </a:rPr>
              <a:t>40</a:t>
            </a:r>
            <a:r>
              <a:rPr lang="en-US" sz="2400" dirty="0">
                <a:solidFill>
                  <a:schemeClr val="bg2"/>
                </a:solidFill>
                <a:latin typeface="Times New Roman" pitchFamily="18" charset="0"/>
                <a:cs typeface="Arial" charset="0"/>
              </a:rPr>
              <a:t> board positions, not 35</a:t>
            </a:r>
            <a:r>
              <a:rPr lang="en-US" sz="2400" baseline="30000" dirty="0">
                <a:solidFill>
                  <a:schemeClr val="bg2"/>
                </a:solidFill>
                <a:latin typeface="Times New Roman" pitchFamily="18" charset="0"/>
                <a:cs typeface="Arial" charset="0"/>
              </a:rPr>
              <a:t>100</a:t>
            </a:r>
            <a:endParaRPr lang="en-US" sz="2400" dirty="0">
              <a:solidFill>
                <a:schemeClr val="bg2"/>
              </a:solidFill>
              <a:latin typeface="Times New Roman" pitchFamily="18"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Minimax Algorithm (cont</a:t>
            </a:r>
            <a:r>
              <a:rPr lang="en-US" smtClean="0">
                <a:latin typeface="Arial" pitchFamily="34" charset="0"/>
              </a:rPr>
              <a:t>’</a:t>
            </a:r>
            <a:r>
              <a:rPr lang="en-US" smtClean="0"/>
              <a:t>d)</a:t>
            </a:r>
          </a:p>
        </p:txBody>
      </p:sp>
      <p:sp>
        <p:nvSpPr>
          <p:cNvPr id="29699" name="Rectangle 3"/>
          <p:cNvSpPr>
            <a:spLocks noGrp="1" noChangeArrowheads="1"/>
          </p:cNvSpPr>
          <p:nvPr>
            <p:ph type="body" idx="1"/>
          </p:nvPr>
        </p:nvSpPr>
        <p:spPr/>
        <p:txBody>
          <a:bodyPr/>
          <a:lstStyle/>
          <a:p>
            <a:pPr eaLnBrk="1" hangingPunct="1"/>
            <a:r>
              <a:rPr lang="en-US" smtClean="0"/>
              <a:t>Limitations</a:t>
            </a:r>
          </a:p>
          <a:p>
            <a:pPr lvl="1" eaLnBrk="1" hangingPunct="1"/>
            <a:r>
              <a:rPr lang="en-US" smtClean="0"/>
              <a:t>Not always feasible to traverse entire tree</a:t>
            </a:r>
          </a:p>
          <a:p>
            <a:pPr lvl="1" eaLnBrk="1" hangingPunct="1"/>
            <a:r>
              <a:rPr lang="en-US" smtClean="0"/>
              <a:t>Time limitations</a:t>
            </a:r>
          </a:p>
          <a:p>
            <a:pPr eaLnBrk="1" hangingPunct="1"/>
            <a:r>
              <a:rPr lang="en-US" smtClean="0"/>
              <a:t>Improvements</a:t>
            </a:r>
          </a:p>
          <a:p>
            <a:pPr lvl="1" eaLnBrk="1" hangingPunct="1"/>
            <a:r>
              <a:rPr lang="en-US" smtClean="0"/>
              <a:t>Depth-first search improves speed</a:t>
            </a:r>
          </a:p>
          <a:p>
            <a:pPr lvl="1" eaLnBrk="1" hangingPunct="1"/>
            <a:r>
              <a:rPr lang="en-US" smtClean="0"/>
              <a:t>Use evaluation function instead of utility</a:t>
            </a:r>
          </a:p>
          <a:p>
            <a:pPr lvl="2" eaLnBrk="1" hangingPunct="1"/>
            <a:r>
              <a:rPr lang="en-US" smtClean="0"/>
              <a:t>Evaluation function provides estimate of utility at given position</a:t>
            </a:r>
          </a:p>
          <a:p>
            <a:pPr lvl="1" eaLnBrk="1" hangingPunct="1"/>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1712913"/>
            <a:ext cx="8229600" cy="5073650"/>
          </a:xfrm>
        </p:spPr>
        <p:txBody>
          <a:bodyPr/>
          <a:lstStyle/>
          <a:p>
            <a:pPr eaLnBrk="1" hangingPunct="1">
              <a:buFont typeface="Wingdings" pitchFamily="2" charset="2"/>
              <a:buNone/>
            </a:pPr>
            <a:r>
              <a:rPr lang="en-US" smtClean="0"/>
              <a:t>Number of games states is exponential to the number of moves.</a:t>
            </a:r>
          </a:p>
          <a:p>
            <a:pPr lvl="1" eaLnBrk="1" hangingPunct="1">
              <a:buFont typeface="Wingdings" pitchFamily="2" charset="2"/>
              <a:buNone/>
            </a:pPr>
            <a:r>
              <a:rPr lang="en-US" smtClean="0"/>
              <a:t>Solution: Do not examine every node</a:t>
            </a:r>
          </a:p>
          <a:p>
            <a:pPr lvl="1" eaLnBrk="1" hangingPunct="1">
              <a:buFont typeface="Wingdings" pitchFamily="2" charset="2"/>
              <a:buNone/>
            </a:pPr>
            <a:r>
              <a:rPr lang="en-US" smtClean="0"/>
              <a:t> ==&gt; </a:t>
            </a:r>
            <a:r>
              <a:rPr lang="en-US" b="1" smtClean="0">
                <a:solidFill>
                  <a:srgbClr val="990000"/>
                </a:solidFill>
              </a:rPr>
              <a:t>Alpha-beta pruning</a:t>
            </a:r>
          </a:p>
          <a:p>
            <a:pPr lvl="1" eaLnBrk="1" hangingPunct="1">
              <a:buFont typeface="Wingdings" pitchFamily="2" charset="2"/>
              <a:buNone/>
            </a:pPr>
            <a:endParaRPr lang="en-US" sz="1700" b="1" smtClean="0">
              <a:solidFill>
                <a:srgbClr val="990000"/>
              </a:solidFill>
            </a:endParaRPr>
          </a:p>
          <a:p>
            <a:pPr lvl="2" eaLnBrk="1" hangingPunct="1"/>
            <a:r>
              <a:rPr lang="en-US" smtClean="0"/>
              <a:t>Alpha = value of best choice found so far at any choice point along the MAX path.</a:t>
            </a:r>
          </a:p>
          <a:p>
            <a:pPr lvl="2" eaLnBrk="1" hangingPunct="1"/>
            <a:r>
              <a:rPr lang="en-US" smtClean="0"/>
              <a:t>Beta = value of best choice found so far at any choice point along the MIN path.</a:t>
            </a:r>
          </a:p>
          <a:p>
            <a:pPr eaLnBrk="1" hangingPunct="1"/>
            <a:endParaRPr lang="fr-FR" smtClean="0"/>
          </a:p>
        </p:txBody>
      </p:sp>
      <p:sp>
        <p:nvSpPr>
          <p:cNvPr id="30723" name="Text Box 4"/>
          <p:cNvSpPr txBox="1">
            <a:spLocks noChangeArrowheads="1"/>
          </p:cNvSpPr>
          <p:nvPr/>
        </p:nvSpPr>
        <p:spPr bwMode="auto">
          <a:xfrm>
            <a:off x="539750" y="2852738"/>
            <a:ext cx="441325" cy="457200"/>
          </a:xfrm>
          <a:prstGeom prst="rect">
            <a:avLst/>
          </a:prstGeom>
          <a:noFill/>
          <a:ln w="12700">
            <a:noFill/>
            <a:miter lim="800000"/>
            <a:headEnd type="none" w="sm" len="sm"/>
            <a:tailEnd type="none" w="sm" len="sm"/>
          </a:ln>
        </p:spPr>
        <p:txBody>
          <a:bodyPr wrap="none">
            <a:spAutoFit/>
          </a:bodyPr>
          <a:lstStyle/>
          <a:p>
            <a:pPr algn="l" rtl="0"/>
            <a:r>
              <a:rPr lang="en-US" sz="2400">
                <a:latin typeface="Times New Roman" pitchFamily="18" charset="0"/>
                <a:sym typeface="Wingdings" pitchFamily="2" charset="2"/>
              </a:rPr>
              <a:t></a:t>
            </a:r>
          </a:p>
        </p:txBody>
      </p:sp>
      <p:sp>
        <p:nvSpPr>
          <p:cNvPr id="30724" name="Title 6"/>
          <p:cNvSpPr>
            <a:spLocks noGrp="1"/>
          </p:cNvSpPr>
          <p:nvPr>
            <p:ph type="title"/>
          </p:nvPr>
        </p:nvSpPr>
        <p:spPr/>
        <p:txBody>
          <a:bodyPr/>
          <a:lstStyle/>
          <a:p>
            <a:pPr eaLnBrk="1" hangingPunct="1"/>
            <a:r>
              <a:rPr lang="en-US" smtClean="0"/>
              <a:t>Problem of Minimax search</a:t>
            </a:r>
            <a:br>
              <a:rPr lang="en-US" smtClean="0"/>
            </a:b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14400" y="277813"/>
            <a:ext cx="7772400" cy="706437"/>
          </a:xfrm>
        </p:spPr>
        <p:txBody>
          <a:bodyPr/>
          <a:lstStyle/>
          <a:p>
            <a:pPr eaLnBrk="1" hangingPunct="1"/>
            <a:r>
              <a:rPr lang="en-US" sz="4400" b="1" smtClean="0">
                <a:solidFill>
                  <a:srgbClr val="990000"/>
                </a:solidFill>
              </a:rPr>
              <a:t>Alpha-beta Game Playing </a:t>
            </a:r>
          </a:p>
        </p:txBody>
      </p:sp>
      <p:sp>
        <p:nvSpPr>
          <p:cNvPr id="31747" name="Rectangle 3"/>
          <p:cNvSpPr>
            <a:spLocks noGrp="1" noChangeArrowheads="1"/>
          </p:cNvSpPr>
          <p:nvPr>
            <p:ph type="body" idx="1"/>
          </p:nvPr>
        </p:nvSpPr>
        <p:spPr>
          <a:xfrm>
            <a:off x="628650" y="1071563"/>
            <a:ext cx="8229600" cy="571500"/>
          </a:xfrm>
        </p:spPr>
        <p:txBody>
          <a:bodyPr/>
          <a:lstStyle/>
          <a:p>
            <a:pPr algn="just" eaLnBrk="1" hangingPunct="1">
              <a:buFont typeface="Wingdings" pitchFamily="2" charset="2"/>
              <a:buNone/>
            </a:pPr>
            <a:r>
              <a:rPr lang="fr-FR" sz="2000" b="1" smtClean="0"/>
              <a:t>Basic idea: </a:t>
            </a:r>
          </a:p>
        </p:txBody>
      </p:sp>
      <p:sp>
        <p:nvSpPr>
          <p:cNvPr id="31748" name="Rectangle 4"/>
          <p:cNvSpPr>
            <a:spLocks noChangeArrowheads="1"/>
          </p:cNvSpPr>
          <p:nvPr/>
        </p:nvSpPr>
        <p:spPr bwMode="auto">
          <a:xfrm>
            <a:off x="1258888" y="2060575"/>
            <a:ext cx="6697662" cy="822325"/>
          </a:xfrm>
          <a:prstGeom prst="rect">
            <a:avLst/>
          </a:prstGeom>
          <a:noFill/>
          <a:ln w="9525">
            <a:noFill/>
            <a:miter lim="800000"/>
            <a:headEnd/>
            <a:tailEnd/>
          </a:ln>
        </p:spPr>
        <p:txBody>
          <a:bodyPr>
            <a:spAutoFit/>
          </a:bodyPr>
          <a:lstStyle/>
          <a:p>
            <a:pPr algn="l" rtl="0"/>
            <a:r>
              <a:rPr lang="en-US" sz="2400" i="1">
                <a:latin typeface="Times New Roman" pitchFamily="18" charset="0"/>
                <a:cs typeface="Times New Roman" pitchFamily="18" charset="0"/>
              </a:rPr>
              <a:t>If you have an idea that is surely bad, don't take the time to see how truly awful it is.”</a:t>
            </a:r>
            <a:r>
              <a:rPr lang="en-US" sz="2400">
                <a:latin typeface="Times New Roman" pitchFamily="18" charset="0"/>
                <a:cs typeface="Times New Roman" pitchFamily="18" charset="0"/>
              </a:rPr>
              <a:t> -- Pat Winston</a:t>
            </a:r>
            <a:endParaRPr lang="fr-FR" sz="2400">
              <a:latin typeface="Times New Roman" pitchFamily="18" charset="0"/>
              <a:cs typeface="Times New Roman" pitchFamily="18" charset="0"/>
            </a:endParaRPr>
          </a:p>
        </p:txBody>
      </p:sp>
      <p:sp>
        <p:nvSpPr>
          <p:cNvPr id="31749" name="AutoShape 5"/>
          <p:cNvSpPr>
            <a:spLocks noChangeArrowheads="1"/>
          </p:cNvSpPr>
          <p:nvPr/>
        </p:nvSpPr>
        <p:spPr bwMode="auto">
          <a:xfrm>
            <a:off x="2057400" y="3794125"/>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750" name="AutoShape 6"/>
          <p:cNvSpPr>
            <a:spLocks noChangeArrowheads="1"/>
          </p:cNvSpPr>
          <p:nvPr/>
        </p:nvSpPr>
        <p:spPr bwMode="auto">
          <a:xfrm flipV="1">
            <a:off x="2743200" y="4632325"/>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751" name="AutoShape 7"/>
          <p:cNvSpPr>
            <a:spLocks noChangeArrowheads="1"/>
          </p:cNvSpPr>
          <p:nvPr/>
        </p:nvSpPr>
        <p:spPr bwMode="auto">
          <a:xfrm flipV="1">
            <a:off x="1447800" y="4632325"/>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752" name="AutoShape 8"/>
          <p:cNvSpPr>
            <a:spLocks noChangeArrowheads="1"/>
          </p:cNvSpPr>
          <p:nvPr/>
        </p:nvSpPr>
        <p:spPr bwMode="auto">
          <a:xfrm>
            <a:off x="1752600" y="5699125"/>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753" name="AutoShape 9"/>
          <p:cNvSpPr>
            <a:spLocks noChangeArrowheads="1"/>
          </p:cNvSpPr>
          <p:nvPr/>
        </p:nvSpPr>
        <p:spPr bwMode="auto">
          <a:xfrm>
            <a:off x="1143000" y="5699125"/>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754" name="AutoShape 10"/>
          <p:cNvSpPr>
            <a:spLocks noChangeArrowheads="1"/>
          </p:cNvSpPr>
          <p:nvPr/>
        </p:nvSpPr>
        <p:spPr bwMode="auto">
          <a:xfrm>
            <a:off x="3124200" y="5699125"/>
            <a:ext cx="327025" cy="381000"/>
          </a:xfrm>
          <a:prstGeom prst="triangle">
            <a:avLst>
              <a:gd name="adj" fmla="val 50000"/>
            </a:avLst>
          </a:prstGeom>
          <a:solidFill>
            <a:schemeClr val="folHlink"/>
          </a:solidFill>
          <a:ln w="9525">
            <a:solidFill>
              <a:schemeClr val="tx1"/>
            </a:solidFill>
            <a:miter lim="800000"/>
            <a:headEnd/>
            <a:tailEnd/>
          </a:ln>
        </p:spPr>
        <p:txBody>
          <a:bodyPr wrap="none" anchor="ctr"/>
          <a:lstStyle/>
          <a:p>
            <a:endParaRPr lang="en-US"/>
          </a:p>
        </p:txBody>
      </p:sp>
      <p:sp>
        <p:nvSpPr>
          <p:cNvPr id="31755" name="AutoShape 11"/>
          <p:cNvSpPr>
            <a:spLocks noChangeArrowheads="1"/>
          </p:cNvSpPr>
          <p:nvPr/>
        </p:nvSpPr>
        <p:spPr bwMode="auto">
          <a:xfrm>
            <a:off x="2514600" y="5699125"/>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756" name="Line 12"/>
          <p:cNvSpPr>
            <a:spLocks noChangeShapeType="1"/>
          </p:cNvSpPr>
          <p:nvPr/>
        </p:nvSpPr>
        <p:spPr bwMode="auto">
          <a:xfrm flipV="1">
            <a:off x="1600200" y="4175125"/>
            <a:ext cx="609600" cy="457200"/>
          </a:xfrm>
          <a:prstGeom prst="line">
            <a:avLst/>
          </a:prstGeom>
          <a:noFill/>
          <a:ln w="38100">
            <a:solidFill>
              <a:schemeClr val="tx1"/>
            </a:solidFill>
            <a:round/>
            <a:headEnd/>
            <a:tailEnd/>
          </a:ln>
        </p:spPr>
        <p:txBody>
          <a:bodyPr wrap="none" anchor="ctr"/>
          <a:lstStyle/>
          <a:p>
            <a:endParaRPr lang="en-US"/>
          </a:p>
        </p:txBody>
      </p:sp>
      <p:sp>
        <p:nvSpPr>
          <p:cNvPr id="31757" name="Line 13"/>
          <p:cNvSpPr>
            <a:spLocks noChangeShapeType="1"/>
          </p:cNvSpPr>
          <p:nvPr/>
        </p:nvSpPr>
        <p:spPr bwMode="auto">
          <a:xfrm flipH="1" flipV="1">
            <a:off x="2209800" y="4175125"/>
            <a:ext cx="685800" cy="457200"/>
          </a:xfrm>
          <a:prstGeom prst="line">
            <a:avLst/>
          </a:prstGeom>
          <a:noFill/>
          <a:ln w="38100">
            <a:solidFill>
              <a:schemeClr val="tx1"/>
            </a:solidFill>
            <a:round/>
            <a:headEnd/>
            <a:tailEnd/>
          </a:ln>
        </p:spPr>
        <p:txBody>
          <a:bodyPr wrap="none" anchor="ctr"/>
          <a:lstStyle/>
          <a:p>
            <a:endParaRPr lang="en-US"/>
          </a:p>
        </p:txBody>
      </p:sp>
      <p:sp>
        <p:nvSpPr>
          <p:cNvPr id="31758" name="Line 14"/>
          <p:cNvSpPr>
            <a:spLocks noChangeShapeType="1"/>
          </p:cNvSpPr>
          <p:nvPr/>
        </p:nvSpPr>
        <p:spPr bwMode="auto">
          <a:xfrm flipV="1">
            <a:off x="1295400" y="5013325"/>
            <a:ext cx="304800" cy="685800"/>
          </a:xfrm>
          <a:prstGeom prst="line">
            <a:avLst/>
          </a:prstGeom>
          <a:noFill/>
          <a:ln w="38100">
            <a:solidFill>
              <a:schemeClr val="tx1"/>
            </a:solidFill>
            <a:round/>
            <a:headEnd/>
            <a:tailEnd/>
          </a:ln>
        </p:spPr>
        <p:txBody>
          <a:bodyPr wrap="none" anchor="ctr"/>
          <a:lstStyle/>
          <a:p>
            <a:endParaRPr lang="en-US"/>
          </a:p>
        </p:txBody>
      </p:sp>
      <p:sp>
        <p:nvSpPr>
          <p:cNvPr id="31759" name="Line 15"/>
          <p:cNvSpPr>
            <a:spLocks noChangeShapeType="1"/>
          </p:cNvSpPr>
          <p:nvPr/>
        </p:nvSpPr>
        <p:spPr bwMode="auto">
          <a:xfrm flipH="1" flipV="1">
            <a:off x="1600200" y="5013325"/>
            <a:ext cx="304800" cy="685800"/>
          </a:xfrm>
          <a:prstGeom prst="line">
            <a:avLst/>
          </a:prstGeom>
          <a:noFill/>
          <a:ln w="38100">
            <a:solidFill>
              <a:schemeClr val="tx1"/>
            </a:solidFill>
            <a:round/>
            <a:headEnd/>
            <a:tailEnd/>
          </a:ln>
        </p:spPr>
        <p:txBody>
          <a:bodyPr wrap="none" anchor="ctr"/>
          <a:lstStyle/>
          <a:p>
            <a:endParaRPr lang="en-US"/>
          </a:p>
        </p:txBody>
      </p:sp>
      <p:sp>
        <p:nvSpPr>
          <p:cNvPr id="31760" name="Line 16"/>
          <p:cNvSpPr>
            <a:spLocks noChangeShapeType="1"/>
          </p:cNvSpPr>
          <p:nvPr/>
        </p:nvSpPr>
        <p:spPr bwMode="auto">
          <a:xfrm flipV="1">
            <a:off x="2667000" y="5013325"/>
            <a:ext cx="228600" cy="685800"/>
          </a:xfrm>
          <a:prstGeom prst="line">
            <a:avLst/>
          </a:prstGeom>
          <a:noFill/>
          <a:ln w="38100">
            <a:solidFill>
              <a:schemeClr val="tx1"/>
            </a:solidFill>
            <a:round/>
            <a:headEnd/>
            <a:tailEnd/>
          </a:ln>
        </p:spPr>
        <p:txBody>
          <a:bodyPr wrap="none" anchor="ctr"/>
          <a:lstStyle/>
          <a:p>
            <a:endParaRPr lang="en-US"/>
          </a:p>
        </p:txBody>
      </p:sp>
      <p:sp>
        <p:nvSpPr>
          <p:cNvPr id="31761" name="Line 17"/>
          <p:cNvSpPr>
            <a:spLocks noChangeShapeType="1"/>
          </p:cNvSpPr>
          <p:nvPr/>
        </p:nvSpPr>
        <p:spPr bwMode="auto">
          <a:xfrm flipH="1" flipV="1">
            <a:off x="2895600" y="5013325"/>
            <a:ext cx="381000" cy="685800"/>
          </a:xfrm>
          <a:prstGeom prst="line">
            <a:avLst/>
          </a:prstGeom>
          <a:noFill/>
          <a:ln w="38100">
            <a:solidFill>
              <a:schemeClr val="tx1"/>
            </a:solidFill>
            <a:round/>
            <a:headEnd/>
            <a:tailEnd/>
          </a:ln>
        </p:spPr>
        <p:txBody>
          <a:bodyPr wrap="none" anchor="ctr"/>
          <a:lstStyle/>
          <a:p>
            <a:endParaRPr lang="en-US"/>
          </a:p>
        </p:txBody>
      </p:sp>
      <p:sp>
        <p:nvSpPr>
          <p:cNvPr id="31762" name="Text Box 18"/>
          <p:cNvSpPr txBox="1">
            <a:spLocks noChangeArrowheads="1"/>
          </p:cNvSpPr>
          <p:nvPr/>
        </p:nvSpPr>
        <p:spPr bwMode="auto">
          <a:xfrm>
            <a:off x="1143000" y="6080125"/>
            <a:ext cx="311150" cy="396875"/>
          </a:xfrm>
          <a:prstGeom prst="rect">
            <a:avLst/>
          </a:prstGeom>
          <a:noFill/>
          <a:ln w="9525">
            <a:noFill/>
            <a:miter lim="800000"/>
            <a:headEnd/>
            <a:tailEnd/>
          </a:ln>
        </p:spPr>
        <p:txBody>
          <a:bodyPr wrap="none">
            <a:spAutoFit/>
          </a:bodyPr>
          <a:lstStyle/>
          <a:p>
            <a:pPr algn="l" rtl="0" eaLnBrk="0" hangingPunct="0"/>
            <a:r>
              <a:rPr lang="en-US" sz="2000" b="1">
                <a:latin typeface="Times New Roman" pitchFamily="18" charset="0"/>
              </a:rPr>
              <a:t>2</a:t>
            </a:r>
          </a:p>
        </p:txBody>
      </p:sp>
      <p:sp>
        <p:nvSpPr>
          <p:cNvPr id="31763" name="Text Box 19"/>
          <p:cNvSpPr txBox="1">
            <a:spLocks noChangeArrowheads="1"/>
          </p:cNvSpPr>
          <p:nvPr/>
        </p:nvSpPr>
        <p:spPr bwMode="auto">
          <a:xfrm>
            <a:off x="1752600" y="6080125"/>
            <a:ext cx="311150" cy="396875"/>
          </a:xfrm>
          <a:prstGeom prst="rect">
            <a:avLst/>
          </a:prstGeom>
          <a:noFill/>
          <a:ln w="9525">
            <a:noFill/>
            <a:miter lim="800000"/>
            <a:headEnd/>
            <a:tailEnd/>
          </a:ln>
        </p:spPr>
        <p:txBody>
          <a:bodyPr wrap="none">
            <a:spAutoFit/>
          </a:bodyPr>
          <a:lstStyle/>
          <a:p>
            <a:pPr algn="l" rtl="0" eaLnBrk="0" hangingPunct="0"/>
            <a:r>
              <a:rPr lang="en-US" sz="2000" b="1">
                <a:latin typeface="Times New Roman" pitchFamily="18" charset="0"/>
              </a:rPr>
              <a:t>7</a:t>
            </a:r>
          </a:p>
        </p:txBody>
      </p:sp>
      <p:sp>
        <p:nvSpPr>
          <p:cNvPr id="31764" name="Text Box 20"/>
          <p:cNvSpPr txBox="1">
            <a:spLocks noChangeArrowheads="1"/>
          </p:cNvSpPr>
          <p:nvPr/>
        </p:nvSpPr>
        <p:spPr bwMode="auto">
          <a:xfrm>
            <a:off x="2514600" y="6080125"/>
            <a:ext cx="311150" cy="396875"/>
          </a:xfrm>
          <a:prstGeom prst="rect">
            <a:avLst/>
          </a:prstGeom>
          <a:noFill/>
          <a:ln w="9525">
            <a:noFill/>
            <a:miter lim="800000"/>
            <a:headEnd/>
            <a:tailEnd/>
          </a:ln>
        </p:spPr>
        <p:txBody>
          <a:bodyPr wrap="none">
            <a:spAutoFit/>
          </a:bodyPr>
          <a:lstStyle/>
          <a:p>
            <a:pPr algn="l" rtl="0" eaLnBrk="0" hangingPunct="0"/>
            <a:r>
              <a:rPr lang="en-US" sz="2000" b="1">
                <a:latin typeface="Times New Roman" pitchFamily="18" charset="0"/>
              </a:rPr>
              <a:t>1</a:t>
            </a:r>
          </a:p>
        </p:txBody>
      </p:sp>
      <p:sp>
        <p:nvSpPr>
          <p:cNvPr id="31765" name="Text Box 21"/>
          <p:cNvSpPr txBox="1">
            <a:spLocks noChangeArrowheads="1"/>
          </p:cNvSpPr>
          <p:nvPr/>
        </p:nvSpPr>
        <p:spPr bwMode="auto">
          <a:xfrm>
            <a:off x="1066800" y="4632325"/>
            <a:ext cx="455613" cy="396875"/>
          </a:xfrm>
          <a:prstGeom prst="rect">
            <a:avLst/>
          </a:prstGeom>
          <a:noFill/>
          <a:ln w="9525">
            <a:noFill/>
            <a:miter lim="800000"/>
            <a:headEnd/>
            <a:tailEnd/>
          </a:ln>
        </p:spPr>
        <p:txBody>
          <a:bodyPr wrap="none">
            <a:spAutoFit/>
          </a:bodyPr>
          <a:lstStyle/>
          <a:p>
            <a:pPr algn="l" rtl="0" eaLnBrk="0" hangingPunct="0"/>
            <a:r>
              <a:rPr lang="en-US" sz="2000" b="1">
                <a:latin typeface="Times New Roman" pitchFamily="18" charset="0"/>
              </a:rPr>
              <a:t>=2</a:t>
            </a:r>
          </a:p>
        </p:txBody>
      </p:sp>
      <p:sp>
        <p:nvSpPr>
          <p:cNvPr id="31766" name="Text Box 22"/>
          <p:cNvSpPr txBox="1">
            <a:spLocks noChangeArrowheads="1"/>
          </p:cNvSpPr>
          <p:nvPr/>
        </p:nvSpPr>
        <p:spPr bwMode="auto">
          <a:xfrm>
            <a:off x="2438400" y="3794125"/>
            <a:ext cx="600075" cy="396875"/>
          </a:xfrm>
          <a:prstGeom prst="rect">
            <a:avLst/>
          </a:prstGeom>
          <a:noFill/>
          <a:ln w="9525">
            <a:noFill/>
            <a:miter lim="800000"/>
            <a:headEnd/>
            <a:tailEnd/>
          </a:ln>
        </p:spPr>
        <p:txBody>
          <a:bodyPr wrap="none">
            <a:spAutoFit/>
          </a:bodyPr>
          <a:lstStyle/>
          <a:p>
            <a:pPr algn="l" rtl="0" eaLnBrk="0" hangingPunct="0"/>
            <a:r>
              <a:rPr lang="en-US" sz="2000" b="1">
                <a:latin typeface="Times New Roman" pitchFamily="18" charset="0"/>
              </a:rPr>
              <a:t>&gt;=2</a:t>
            </a:r>
          </a:p>
        </p:txBody>
      </p:sp>
      <p:sp>
        <p:nvSpPr>
          <p:cNvPr id="31767" name="Text Box 23"/>
          <p:cNvSpPr txBox="1">
            <a:spLocks noChangeArrowheads="1"/>
          </p:cNvSpPr>
          <p:nvPr/>
        </p:nvSpPr>
        <p:spPr bwMode="auto">
          <a:xfrm>
            <a:off x="3124200" y="4632325"/>
            <a:ext cx="600075" cy="396875"/>
          </a:xfrm>
          <a:prstGeom prst="rect">
            <a:avLst/>
          </a:prstGeom>
          <a:noFill/>
          <a:ln w="9525">
            <a:noFill/>
            <a:miter lim="800000"/>
            <a:headEnd/>
            <a:tailEnd/>
          </a:ln>
        </p:spPr>
        <p:txBody>
          <a:bodyPr wrap="none">
            <a:spAutoFit/>
          </a:bodyPr>
          <a:lstStyle/>
          <a:p>
            <a:pPr algn="l" rtl="0" eaLnBrk="0" hangingPunct="0"/>
            <a:r>
              <a:rPr lang="en-US" sz="2000" b="1">
                <a:latin typeface="Times New Roman" pitchFamily="18" charset="0"/>
              </a:rPr>
              <a:t>&lt;=1</a:t>
            </a:r>
          </a:p>
        </p:txBody>
      </p:sp>
      <p:sp>
        <p:nvSpPr>
          <p:cNvPr id="31768" name="Text Box 24"/>
          <p:cNvSpPr txBox="1">
            <a:spLocks noChangeArrowheads="1"/>
          </p:cNvSpPr>
          <p:nvPr/>
        </p:nvSpPr>
        <p:spPr bwMode="auto">
          <a:xfrm>
            <a:off x="3124200" y="6080125"/>
            <a:ext cx="311150" cy="396875"/>
          </a:xfrm>
          <a:prstGeom prst="rect">
            <a:avLst/>
          </a:prstGeom>
          <a:noFill/>
          <a:ln w="9525">
            <a:noFill/>
            <a:miter lim="800000"/>
            <a:headEnd/>
            <a:tailEnd/>
          </a:ln>
        </p:spPr>
        <p:txBody>
          <a:bodyPr wrap="none">
            <a:spAutoFit/>
          </a:bodyPr>
          <a:lstStyle/>
          <a:p>
            <a:pPr algn="l" rtl="0" eaLnBrk="0" hangingPunct="0"/>
            <a:r>
              <a:rPr lang="en-US" sz="2000" b="1">
                <a:latin typeface="Times New Roman" pitchFamily="18" charset="0"/>
              </a:rPr>
              <a:t>?</a:t>
            </a:r>
          </a:p>
        </p:txBody>
      </p:sp>
      <p:sp>
        <p:nvSpPr>
          <p:cNvPr id="31769" name="Line 25"/>
          <p:cNvSpPr>
            <a:spLocks noChangeShapeType="1"/>
          </p:cNvSpPr>
          <p:nvPr/>
        </p:nvSpPr>
        <p:spPr bwMode="auto">
          <a:xfrm flipH="1">
            <a:off x="3352800" y="4419600"/>
            <a:ext cx="1371600" cy="1600200"/>
          </a:xfrm>
          <a:prstGeom prst="line">
            <a:avLst/>
          </a:prstGeom>
          <a:noFill/>
          <a:ln w="9525">
            <a:solidFill>
              <a:srgbClr val="FF0000"/>
            </a:solidFill>
            <a:round/>
            <a:headEnd/>
            <a:tailEnd type="triangle" w="med" len="med"/>
          </a:ln>
        </p:spPr>
        <p:txBody>
          <a:bodyPr wrap="none" anchor="ctr"/>
          <a:lstStyle/>
          <a:p>
            <a:endParaRPr lang="en-US"/>
          </a:p>
        </p:txBody>
      </p:sp>
      <p:sp>
        <p:nvSpPr>
          <p:cNvPr id="31770" name="Text Box 26"/>
          <p:cNvSpPr txBox="1">
            <a:spLocks noChangeArrowheads="1"/>
          </p:cNvSpPr>
          <p:nvPr/>
        </p:nvSpPr>
        <p:spPr bwMode="auto">
          <a:xfrm>
            <a:off x="4648200" y="4148138"/>
            <a:ext cx="4038600" cy="2100262"/>
          </a:xfrm>
          <a:prstGeom prst="rect">
            <a:avLst/>
          </a:prstGeom>
          <a:noFill/>
          <a:ln w="9525">
            <a:noFill/>
            <a:miter lim="800000"/>
            <a:headEnd/>
            <a:tailEnd/>
          </a:ln>
        </p:spPr>
        <p:txBody>
          <a:bodyPr>
            <a:spAutoFit/>
          </a:bodyPr>
          <a:lstStyle/>
          <a:p>
            <a:pPr marL="234950" indent="-234950" algn="l" rtl="0" eaLnBrk="0" hangingPunct="0">
              <a:spcBef>
                <a:spcPct val="50000"/>
              </a:spcBef>
              <a:buFontTx/>
              <a:buChar char="•"/>
            </a:pPr>
            <a:r>
              <a:rPr lang="en-US" sz="2400">
                <a:solidFill>
                  <a:srgbClr val="FF0000"/>
                </a:solidFill>
                <a:latin typeface="Times New Roman" pitchFamily="18" charset="0"/>
              </a:rPr>
              <a:t>We don’t need to compute the value at this node.</a:t>
            </a:r>
            <a:endParaRPr lang="en-US" sz="2400">
              <a:latin typeface="Times New Roman" pitchFamily="18" charset="0"/>
            </a:endParaRPr>
          </a:p>
          <a:p>
            <a:pPr marL="234950" indent="-234950" algn="l" rtl="0" eaLnBrk="0" hangingPunct="0">
              <a:spcBef>
                <a:spcPct val="50000"/>
              </a:spcBef>
              <a:buFontTx/>
              <a:buChar char="•"/>
            </a:pPr>
            <a:r>
              <a:rPr lang="en-US" sz="2400">
                <a:latin typeface="Times New Roman" pitchFamily="18" charset="0"/>
              </a:rPr>
              <a:t>No matter what it is, it can’t effect the value of the root node.</a:t>
            </a:r>
          </a:p>
        </p:txBody>
      </p:sp>
      <p:sp>
        <p:nvSpPr>
          <p:cNvPr id="31771" name="Text Box 28"/>
          <p:cNvSpPr txBox="1">
            <a:spLocks noChangeArrowheads="1"/>
          </p:cNvSpPr>
          <p:nvPr/>
        </p:nvSpPr>
        <p:spPr bwMode="auto">
          <a:xfrm>
            <a:off x="900113" y="2974975"/>
            <a:ext cx="6759575" cy="701675"/>
          </a:xfrm>
          <a:prstGeom prst="rect">
            <a:avLst/>
          </a:prstGeom>
          <a:noFill/>
          <a:ln w="9525">
            <a:noFill/>
            <a:miter lim="800000"/>
            <a:headEnd/>
            <a:tailEnd/>
          </a:ln>
        </p:spPr>
        <p:txBody>
          <a:bodyPr wrap="none">
            <a:spAutoFit/>
          </a:bodyPr>
          <a:lstStyle/>
          <a:p>
            <a:pPr algn="l" rtl="0"/>
            <a:r>
              <a:rPr lang="fr-FR" sz="2000" b="1">
                <a:latin typeface="Times New Roman" pitchFamily="18" charset="0"/>
                <a:cs typeface="Times New Roman" pitchFamily="18" charset="0"/>
              </a:rPr>
              <a:t>Some branches will never be played by rational players since</a:t>
            </a:r>
          </a:p>
          <a:p>
            <a:pPr algn="l" rtl="0"/>
            <a:r>
              <a:rPr lang="fr-FR" sz="2000" b="1">
                <a:latin typeface="Times New Roman" pitchFamily="18" charset="0"/>
                <a:cs typeface="Times New Roman" pitchFamily="18" charset="0"/>
              </a:rPr>
              <a:t>they include sub-optimal decisions (for either player).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α-β Pruning Algorithm </a:t>
            </a:r>
          </a:p>
        </p:txBody>
      </p:sp>
      <p:sp>
        <p:nvSpPr>
          <p:cNvPr id="32771" name="Rectangle 3"/>
          <p:cNvSpPr>
            <a:spLocks noGrp="1" noChangeArrowheads="1"/>
          </p:cNvSpPr>
          <p:nvPr>
            <p:ph type="body" idx="1"/>
          </p:nvPr>
        </p:nvSpPr>
        <p:spPr/>
        <p:txBody>
          <a:bodyPr/>
          <a:lstStyle/>
          <a:p>
            <a:pPr eaLnBrk="1" hangingPunct="1"/>
            <a:r>
              <a:rPr lang="en-US" smtClean="0"/>
              <a:t>Principle</a:t>
            </a:r>
          </a:p>
          <a:p>
            <a:pPr lvl="1" eaLnBrk="1" hangingPunct="1"/>
            <a:r>
              <a:rPr lang="en-US" smtClean="0"/>
              <a:t>If a move is determined worse than another move already examined, then further examination deemed pointless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Alpha-Beta Pruning (</a:t>
            </a:r>
            <a:r>
              <a:rPr lang="el-GR" smtClean="0"/>
              <a:t>αβ</a:t>
            </a:r>
            <a:r>
              <a:rPr lang="en-US" smtClean="0"/>
              <a:t> prune) </a:t>
            </a:r>
            <a:endParaRPr lang="el-GR" smtClean="0"/>
          </a:p>
        </p:txBody>
      </p:sp>
      <p:sp>
        <p:nvSpPr>
          <p:cNvPr id="33795" name="Rectangle 3"/>
          <p:cNvSpPr>
            <a:spLocks noGrp="1" noChangeArrowheads="1"/>
          </p:cNvSpPr>
          <p:nvPr>
            <p:ph type="body" idx="1"/>
          </p:nvPr>
        </p:nvSpPr>
        <p:spPr/>
        <p:txBody>
          <a:bodyPr/>
          <a:lstStyle/>
          <a:p>
            <a:pPr eaLnBrk="1" hangingPunct="1">
              <a:lnSpc>
                <a:spcPct val="90000"/>
              </a:lnSpc>
            </a:pPr>
            <a:r>
              <a:rPr lang="en-US" sz="2400" smtClean="0"/>
              <a:t>Rules of Thumb </a:t>
            </a:r>
          </a:p>
          <a:p>
            <a:pPr lvl="1" eaLnBrk="1" hangingPunct="1">
              <a:lnSpc>
                <a:spcPct val="90000"/>
              </a:lnSpc>
            </a:pPr>
            <a:r>
              <a:rPr lang="el-GR" sz="2200" smtClean="0"/>
              <a:t>α</a:t>
            </a:r>
            <a:r>
              <a:rPr lang="en-US" sz="2200" smtClean="0"/>
              <a:t> is the highest max found so far</a:t>
            </a:r>
          </a:p>
          <a:p>
            <a:pPr lvl="1" eaLnBrk="1" hangingPunct="1">
              <a:lnSpc>
                <a:spcPct val="90000"/>
              </a:lnSpc>
            </a:pPr>
            <a:r>
              <a:rPr lang="el-GR" sz="2200" smtClean="0"/>
              <a:t>β</a:t>
            </a:r>
            <a:r>
              <a:rPr lang="en-US" sz="2200" smtClean="0"/>
              <a:t> is the lowest min value found so far</a:t>
            </a:r>
          </a:p>
          <a:p>
            <a:pPr lvl="1" eaLnBrk="1" hangingPunct="1">
              <a:lnSpc>
                <a:spcPct val="90000"/>
              </a:lnSpc>
            </a:pPr>
            <a:endParaRPr lang="en-US" sz="2200" smtClean="0"/>
          </a:p>
          <a:p>
            <a:pPr lvl="1" eaLnBrk="1" hangingPunct="1">
              <a:lnSpc>
                <a:spcPct val="90000"/>
              </a:lnSpc>
            </a:pPr>
            <a:r>
              <a:rPr lang="en-US" sz="2200" smtClean="0"/>
              <a:t>If Min is on top Alpha prune</a:t>
            </a:r>
          </a:p>
          <a:p>
            <a:pPr lvl="1" eaLnBrk="1" hangingPunct="1">
              <a:lnSpc>
                <a:spcPct val="90000"/>
              </a:lnSpc>
            </a:pPr>
            <a:r>
              <a:rPr lang="en-US" sz="2200" smtClean="0"/>
              <a:t>If Max is on top Beta prune</a:t>
            </a:r>
          </a:p>
          <a:p>
            <a:pPr lvl="1" eaLnBrk="1" hangingPunct="1">
              <a:lnSpc>
                <a:spcPct val="90000"/>
              </a:lnSpc>
            </a:pPr>
            <a:endParaRPr lang="en-US" sz="2200" smtClean="0"/>
          </a:p>
          <a:p>
            <a:pPr lvl="1" eaLnBrk="1" hangingPunct="1">
              <a:lnSpc>
                <a:spcPct val="90000"/>
              </a:lnSpc>
            </a:pPr>
            <a:r>
              <a:rPr lang="en-US" sz="2200" smtClean="0"/>
              <a:t>You will only have alpha prune’s at Min level</a:t>
            </a:r>
          </a:p>
          <a:p>
            <a:pPr lvl="1" eaLnBrk="1" hangingPunct="1">
              <a:lnSpc>
                <a:spcPct val="90000"/>
              </a:lnSpc>
            </a:pPr>
            <a:r>
              <a:rPr lang="en-US" sz="2200" smtClean="0"/>
              <a:t>You will only have beta prunes at Max level</a:t>
            </a:r>
          </a:p>
          <a:p>
            <a:pPr lvl="1" eaLnBrk="1" hangingPunct="1">
              <a:lnSpc>
                <a:spcPct val="90000"/>
              </a:lnSpc>
              <a:buFont typeface="Wingdings" pitchFamily="2" charset="2"/>
              <a:buNone/>
            </a:pPr>
            <a:endParaRPr lang="en-US" sz="2200" smtClean="0"/>
          </a:p>
          <a:p>
            <a:pPr lvl="1" eaLnBrk="1" hangingPunct="1">
              <a:lnSpc>
                <a:spcPct val="90000"/>
              </a:lnSpc>
              <a:buFont typeface="Wingdings" pitchFamily="2" charset="2"/>
              <a:buNone/>
            </a:pPr>
            <a:endParaRPr lang="en-US" sz="22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ph type="body" idx="1"/>
          </p:nvPr>
        </p:nvPicPr>
        <p:blipFill>
          <a:blip r:embed="rId2"/>
          <a:srcRect/>
          <a:stretch>
            <a:fillRect/>
          </a:stretch>
        </p:blipFill>
        <p:spPr>
          <a:xfrm>
            <a:off x="457200" y="1052513"/>
            <a:ext cx="8229600" cy="507365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35843" name="Picture 3"/>
          <p:cNvPicPr>
            <a:picLocks noChangeAspect="1" noChangeArrowheads="1"/>
          </p:cNvPicPr>
          <p:nvPr>
            <p:ph type="body" idx="1"/>
          </p:nvPr>
        </p:nvPicPr>
        <p:blipFill>
          <a:blip r:embed="rId2"/>
          <a:srcRect/>
          <a:stretch>
            <a:fillRect/>
          </a:stretch>
        </p:blipFill>
        <p:spPr>
          <a:xfrm>
            <a:off x="457200" y="1052513"/>
            <a:ext cx="8229600" cy="50736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36867" name="Picture 3"/>
          <p:cNvPicPr>
            <a:picLocks noChangeAspect="1" noChangeArrowheads="1"/>
          </p:cNvPicPr>
          <p:nvPr>
            <p:ph type="body" idx="1"/>
          </p:nvPr>
        </p:nvPicPr>
        <p:blipFill>
          <a:blip r:embed="rId2"/>
          <a:srcRect/>
          <a:stretch>
            <a:fillRect/>
          </a:stretch>
        </p:blipFill>
        <p:spPr>
          <a:xfrm>
            <a:off x="457200" y="1052513"/>
            <a:ext cx="8229600" cy="50736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sp>
        <p:nvSpPr>
          <p:cNvPr id="3076" name="Rectangle 4"/>
          <p:cNvSpPr>
            <a:spLocks noGrp="1" noChangeArrowheads="1"/>
          </p:cNvSpPr>
          <p:nvPr>
            <p:ph type="body" idx="1"/>
          </p:nvPr>
        </p:nvSpPr>
        <p:spPr>
          <a:xfrm>
            <a:off x="457200" y="1052513"/>
            <a:ext cx="8229600" cy="5073650"/>
          </a:xfrm>
        </p:spPr>
        <p:txBody>
          <a:bodyPr/>
          <a:lstStyle/>
          <a:p>
            <a:pPr eaLnBrk="1" hangingPunct="1">
              <a:lnSpc>
                <a:spcPct val="90000"/>
              </a:lnSpc>
              <a:buClr>
                <a:schemeClr val="tx1"/>
              </a:buClr>
              <a:buFont typeface="Wingdings" pitchFamily="2" charset="2"/>
              <a:buChar char="q"/>
            </a:pPr>
            <a:r>
              <a:rPr lang="fr-FR" smtClean="0">
                <a:solidFill>
                  <a:schemeClr val="accent2"/>
                </a:solidFill>
              </a:rPr>
              <a:t> </a:t>
            </a:r>
            <a:r>
              <a:rPr lang="fr-FR" smtClean="0">
                <a:solidFill>
                  <a:schemeClr val="accent2"/>
                </a:solidFill>
                <a:latin typeface="Times New Roman" pitchFamily="18" charset="0"/>
                <a:cs typeface="Times New Roman" pitchFamily="18" charset="0"/>
              </a:rPr>
              <a:t>Introduction</a:t>
            </a:r>
          </a:p>
          <a:p>
            <a:pPr algn="just" eaLnBrk="1" hangingPunct="1">
              <a:lnSpc>
                <a:spcPct val="90000"/>
              </a:lnSpc>
              <a:buClr>
                <a:schemeClr val="tx1"/>
              </a:buClr>
              <a:buFont typeface="Wingdings" pitchFamily="2" charset="2"/>
              <a:buChar char="§"/>
            </a:pPr>
            <a:r>
              <a:rPr lang="en-US" sz="2000" smtClean="0">
                <a:latin typeface="Times New Roman" pitchFamily="18" charset="0"/>
              </a:rPr>
              <a:t>So far, in problem solving, single agent search</a:t>
            </a:r>
          </a:p>
          <a:p>
            <a:pPr algn="just" eaLnBrk="1" hangingPunct="1">
              <a:lnSpc>
                <a:spcPct val="90000"/>
              </a:lnSpc>
              <a:buClr>
                <a:schemeClr val="tx1"/>
              </a:buClr>
              <a:buFont typeface="Wingdings" pitchFamily="2" charset="2"/>
              <a:buNone/>
            </a:pPr>
            <a:endParaRPr lang="en-US" sz="800" smtClean="0">
              <a:latin typeface="Times New Roman" pitchFamily="18" charset="0"/>
            </a:endParaRPr>
          </a:p>
          <a:p>
            <a:pPr lvl="1" algn="just" eaLnBrk="1" hangingPunct="1">
              <a:lnSpc>
                <a:spcPct val="90000"/>
              </a:lnSpc>
              <a:buClr>
                <a:schemeClr val="tx1"/>
              </a:buClr>
              <a:buFont typeface="Wingdings" pitchFamily="2" charset="2"/>
              <a:buChar char="§"/>
            </a:pPr>
            <a:r>
              <a:rPr lang="en-US" sz="2200" smtClean="0">
                <a:latin typeface="Times New Roman" pitchFamily="18" charset="0"/>
              </a:rPr>
              <a:t>The machine is </a:t>
            </a:r>
            <a:r>
              <a:rPr lang="en-US" sz="2200" smtClean="0"/>
              <a:t>“</a:t>
            </a:r>
            <a:r>
              <a:rPr lang="en-US" sz="2200" smtClean="0">
                <a:latin typeface="Times New Roman" pitchFamily="18" charset="0"/>
              </a:rPr>
              <a:t>exploring</a:t>
            </a:r>
            <a:r>
              <a:rPr lang="en-US" sz="2200" smtClean="0"/>
              <a:t>”</a:t>
            </a:r>
            <a:r>
              <a:rPr lang="en-US" sz="2200" smtClean="0">
                <a:latin typeface="Times New Roman" pitchFamily="18" charset="0"/>
              </a:rPr>
              <a:t> the search space by itself. </a:t>
            </a:r>
          </a:p>
          <a:p>
            <a:pPr lvl="1" algn="just" eaLnBrk="1" hangingPunct="1">
              <a:lnSpc>
                <a:spcPct val="90000"/>
              </a:lnSpc>
              <a:buClr>
                <a:schemeClr val="tx1"/>
              </a:buClr>
              <a:buFont typeface="Wingdings" pitchFamily="2" charset="2"/>
              <a:buChar char="§"/>
            </a:pPr>
            <a:r>
              <a:rPr lang="en-US" sz="2200" smtClean="0">
                <a:latin typeface="Times New Roman" pitchFamily="18" charset="0"/>
              </a:rPr>
              <a:t>No opponents or collaborators.</a:t>
            </a:r>
          </a:p>
          <a:p>
            <a:pPr algn="just" eaLnBrk="1" hangingPunct="1">
              <a:lnSpc>
                <a:spcPct val="90000"/>
              </a:lnSpc>
              <a:buClr>
                <a:schemeClr val="tx1"/>
              </a:buClr>
              <a:buFont typeface="Wingdings" pitchFamily="2" charset="2"/>
              <a:buChar char="§"/>
            </a:pPr>
            <a:endParaRPr lang="fr-FR" sz="900" smtClean="0">
              <a:latin typeface="Times New Roman" pitchFamily="18" charset="0"/>
              <a:cs typeface="Times New Roman" pitchFamily="18" charset="0"/>
            </a:endParaRPr>
          </a:p>
          <a:p>
            <a:pPr algn="just" eaLnBrk="1" hangingPunct="1">
              <a:lnSpc>
                <a:spcPct val="90000"/>
              </a:lnSpc>
              <a:buClr>
                <a:schemeClr val="tx1"/>
              </a:buClr>
              <a:buFont typeface="Wingdings" pitchFamily="2" charset="2"/>
              <a:buChar char="§"/>
            </a:pPr>
            <a:r>
              <a:rPr lang="fr-FR" sz="2000" smtClean="0">
                <a:latin typeface="Times New Roman" pitchFamily="18" charset="0"/>
                <a:cs typeface="Times New Roman" pitchFamily="18" charset="0"/>
              </a:rPr>
              <a:t>Games require generally </a:t>
            </a:r>
            <a:r>
              <a:rPr lang="fr-FR" sz="2000" b="1" smtClean="0">
                <a:latin typeface="Times New Roman" pitchFamily="18" charset="0"/>
                <a:cs typeface="Times New Roman" pitchFamily="18" charset="0"/>
              </a:rPr>
              <a:t>multiagen</a:t>
            </a:r>
            <a:r>
              <a:rPr lang="fr-FR" sz="2000" smtClean="0">
                <a:latin typeface="Times New Roman" pitchFamily="18" charset="0"/>
                <a:cs typeface="Times New Roman" pitchFamily="18" charset="0"/>
              </a:rPr>
              <a:t>t (MA) environments:</a:t>
            </a:r>
          </a:p>
          <a:p>
            <a:pPr algn="just" eaLnBrk="1" hangingPunct="1">
              <a:lnSpc>
                <a:spcPct val="90000"/>
              </a:lnSpc>
              <a:buClr>
                <a:schemeClr val="tx1"/>
              </a:buClr>
              <a:buFont typeface="Wingdings" pitchFamily="2" charset="2"/>
              <a:buChar char="§"/>
            </a:pPr>
            <a:endParaRPr lang="fr-FR" sz="800" smtClean="0">
              <a:latin typeface="Times New Roman" pitchFamily="18" charset="0"/>
              <a:cs typeface="Times New Roman" pitchFamily="18" charset="0"/>
            </a:endParaRPr>
          </a:p>
          <a:p>
            <a:pPr lvl="1" algn="just" eaLnBrk="1" hangingPunct="1">
              <a:lnSpc>
                <a:spcPct val="90000"/>
              </a:lnSpc>
              <a:buClr>
                <a:schemeClr val="tx1"/>
              </a:buClr>
              <a:buFont typeface="Wingdings" pitchFamily="2" charset="2"/>
              <a:buChar char="§"/>
            </a:pPr>
            <a:r>
              <a:rPr lang="fr-FR" sz="2200" smtClean="0">
                <a:latin typeface="Times New Roman" pitchFamily="18" charset="0"/>
                <a:cs typeface="Times New Roman" pitchFamily="18" charset="0"/>
              </a:rPr>
              <a:t>Any given agent need to consider the actions of the other agent and to know how do they affect its success?</a:t>
            </a:r>
          </a:p>
          <a:p>
            <a:pPr lvl="1" algn="just" eaLnBrk="1" hangingPunct="1">
              <a:lnSpc>
                <a:spcPct val="90000"/>
              </a:lnSpc>
              <a:buClr>
                <a:schemeClr val="tx1"/>
              </a:buClr>
              <a:buFont typeface="Wingdings" pitchFamily="2" charset="2"/>
              <a:buChar char="§"/>
            </a:pPr>
            <a:r>
              <a:rPr lang="fr-FR" sz="2200" smtClean="0">
                <a:latin typeface="Times New Roman" pitchFamily="18" charset="0"/>
                <a:cs typeface="Times New Roman" pitchFamily="18" charset="0"/>
              </a:rPr>
              <a:t>Distinction should be made between </a:t>
            </a:r>
            <a:r>
              <a:rPr lang="fr-FR" sz="2200" b="1" smtClean="0">
                <a:latin typeface="Times New Roman" pitchFamily="18" charset="0"/>
                <a:cs typeface="Times New Roman" pitchFamily="18" charset="0"/>
              </a:rPr>
              <a:t>cooperative</a:t>
            </a:r>
            <a:r>
              <a:rPr lang="fr-FR" sz="2200" smtClean="0">
                <a:latin typeface="Times New Roman" pitchFamily="18" charset="0"/>
                <a:cs typeface="Times New Roman" pitchFamily="18" charset="0"/>
              </a:rPr>
              <a:t> and </a:t>
            </a:r>
            <a:r>
              <a:rPr lang="fr-FR" sz="2200" b="1" smtClean="0">
                <a:latin typeface="Times New Roman" pitchFamily="18" charset="0"/>
                <a:cs typeface="Times New Roman" pitchFamily="18" charset="0"/>
              </a:rPr>
              <a:t>competitive</a:t>
            </a:r>
            <a:r>
              <a:rPr lang="fr-FR" sz="2200" smtClean="0">
                <a:latin typeface="Times New Roman" pitchFamily="18" charset="0"/>
                <a:cs typeface="Times New Roman" pitchFamily="18" charset="0"/>
              </a:rPr>
              <a:t> MA environments. </a:t>
            </a:r>
          </a:p>
          <a:p>
            <a:pPr lvl="1" algn="just" eaLnBrk="1" hangingPunct="1">
              <a:lnSpc>
                <a:spcPct val="90000"/>
              </a:lnSpc>
              <a:buClr>
                <a:schemeClr val="tx1"/>
              </a:buClr>
              <a:buFont typeface="Wingdings" pitchFamily="2" charset="2"/>
              <a:buChar char="§"/>
            </a:pPr>
            <a:r>
              <a:rPr lang="fr-FR" sz="2200" smtClean="0">
                <a:latin typeface="Times New Roman" pitchFamily="18" charset="0"/>
                <a:cs typeface="Times New Roman" pitchFamily="18" charset="0"/>
              </a:rPr>
              <a:t>Competitive environments:  give rise to </a:t>
            </a:r>
            <a:r>
              <a:rPr lang="fr-FR" sz="2200" b="1" smtClean="0">
                <a:latin typeface="Times New Roman" pitchFamily="18" charset="0"/>
                <a:cs typeface="Times New Roman" pitchFamily="18" charset="0"/>
              </a:rPr>
              <a:t>adversarial search: p</a:t>
            </a:r>
            <a:r>
              <a:rPr lang="en-US" sz="2200" smtClean="0">
                <a:latin typeface="Times New Roman" pitchFamily="18" charset="0"/>
              </a:rPr>
              <a:t>laying a game with an opponent.</a:t>
            </a:r>
          </a:p>
          <a:p>
            <a:pPr lvl="1" algn="just" eaLnBrk="1" hangingPunct="1">
              <a:lnSpc>
                <a:spcPct val="90000"/>
              </a:lnSpc>
            </a:pPr>
            <a:endParaRPr lang="fr-FR" sz="2200" b="1" smtClean="0">
              <a:latin typeface="Times New Roman" pitchFamily="18" charset="0"/>
              <a:cs typeface="Times New Roman" pitchFamily="18" charset="0"/>
            </a:endParaRPr>
          </a:p>
          <a:p>
            <a:pPr eaLnBrk="1" hangingPunct="1">
              <a:lnSpc>
                <a:spcPct val="90000"/>
              </a:lnSpc>
              <a:buClr>
                <a:schemeClr val="tx1"/>
              </a:buClr>
              <a:buFont typeface="Wingdings" pitchFamily="2" charset="2"/>
              <a:buChar char="§"/>
            </a:pPr>
            <a:endParaRPr lang="fr-FR" sz="20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Effect transition="in" filter="checkerboard(across)">
                                      <p:cBhvr>
                                        <p:cTn id="7" dur="500"/>
                                        <p:tgtEl>
                                          <p:spTgt spid="3076">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076">
                                            <p:txEl>
                                              <p:pRg st="3" end="3"/>
                                            </p:txEl>
                                          </p:spTgt>
                                        </p:tgtEl>
                                        <p:attrNameLst>
                                          <p:attrName>style.visibility</p:attrName>
                                        </p:attrNameLst>
                                      </p:cBhvr>
                                      <p:to>
                                        <p:strVal val="visible"/>
                                      </p:to>
                                    </p:set>
                                    <p:animEffect transition="in" filter="checkerboard(across)">
                                      <p:cBhvr>
                                        <p:cTn id="10" dur="500"/>
                                        <p:tgtEl>
                                          <p:spTgt spid="3076">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076">
                                            <p:txEl>
                                              <p:pRg st="4" end="4"/>
                                            </p:txEl>
                                          </p:spTgt>
                                        </p:tgtEl>
                                        <p:attrNameLst>
                                          <p:attrName>style.visibility</p:attrName>
                                        </p:attrNameLst>
                                      </p:cBhvr>
                                      <p:to>
                                        <p:strVal val="visible"/>
                                      </p:to>
                                    </p:set>
                                    <p:animEffect transition="in" filter="checkerboard(across)">
                                      <p:cBhvr>
                                        <p:cTn id="13" dur="500"/>
                                        <p:tgtEl>
                                          <p:spTgt spid="307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076">
                                            <p:txEl>
                                              <p:pRg st="6" end="6"/>
                                            </p:txEl>
                                          </p:spTgt>
                                        </p:tgtEl>
                                        <p:attrNameLst>
                                          <p:attrName>style.visibility</p:attrName>
                                        </p:attrNameLst>
                                      </p:cBhvr>
                                      <p:to>
                                        <p:strVal val="visible"/>
                                      </p:to>
                                    </p:set>
                                    <p:animEffect transition="in" filter="checkerboard(across)">
                                      <p:cBhvr>
                                        <p:cTn id="18" dur="500"/>
                                        <p:tgtEl>
                                          <p:spTgt spid="3076">
                                            <p:txEl>
                                              <p:pRg st="6" end="6"/>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076">
                                            <p:txEl>
                                              <p:pRg st="8" end="8"/>
                                            </p:txEl>
                                          </p:spTgt>
                                        </p:tgtEl>
                                        <p:attrNameLst>
                                          <p:attrName>style.visibility</p:attrName>
                                        </p:attrNameLst>
                                      </p:cBhvr>
                                      <p:to>
                                        <p:strVal val="visible"/>
                                      </p:to>
                                    </p:set>
                                    <p:animEffect transition="in" filter="checkerboard(across)">
                                      <p:cBhvr>
                                        <p:cTn id="21" dur="500"/>
                                        <p:tgtEl>
                                          <p:spTgt spid="3076">
                                            <p:txEl>
                                              <p:pRg st="8" end="8"/>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076">
                                            <p:txEl>
                                              <p:pRg st="9" end="9"/>
                                            </p:txEl>
                                          </p:spTgt>
                                        </p:tgtEl>
                                        <p:attrNameLst>
                                          <p:attrName>style.visibility</p:attrName>
                                        </p:attrNameLst>
                                      </p:cBhvr>
                                      <p:to>
                                        <p:strVal val="visible"/>
                                      </p:to>
                                    </p:set>
                                    <p:animEffect transition="in" filter="checkerboard(across)">
                                      <p:cBhvr>
                                        <p:cTn id="24" dur="500"/>
                                        <p:tgtEl>
                                          <p:spTgt spid="3076">
                                            <p:txEl>
                                              <p:pRg st="9" end="9"/>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076">
                                            <p:txEl>
                                              <p:pRg st="10" end="10"/>
                                            </p:txEl>
                                          </p:spTgt>
                                        </p:tgtEl>
                                        <p:attrNameLst>
                                          <p:attrName>style.visibility</p:attrName>
                                        </p:attrNameLst>
                                      </p:cBhvr>
                                      <p:to>
                                        <p:strVal val="visible"/>
                                      </p:to>
                                    </p:set>
                                    <p:animEffect transition="in" filter="checkerboard(across)">
                                      <p:cBhvr>
                                        <p:cTn id="27" dur="500"/>
                                        <p:tgtEl>
                                          <p:spTgt spid="307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37891" name="Picture 3"/>
          <p:cNvPicPr>
            <a:picLocks noChangeAspect="1" noChangeArrowheads="1"/>
          </p:cNvPicPr>
          <p:nvPr>
            <p:ph type="body" idx="1"/>
          </p:nvPr>
        </p:nvPicPr>
        <p:blipFill>
          <a:blip r:embed="rId2"/>
          <a:srcRect/>
          <a:stretch>
            <a:fillRect/>
          </a:stretch>
        </p:blipFill>
        <p:spPr>
          <a:xfrm>
            <a:off x="457200" y="1052513"/>
            <a:ext cx="8229600" cy="507365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38915" name="Picture 3"/>
          <p:cNvPicPr>
            <a:picLocks noChangeAspect="1" noChangeArrowheads="1"/>
          </p:cNvPicPr>
          <p:nvPr>
            <p:ph type="body" idx="1"/>
          </p:nvPr>
        </p:nvPicPr>
        <p:blipFill>
          <a:blip r:embed="rId2"/>
          <a:srcRect/>
          <a:stretch>
            <a:fillRect/>
          </a:stretch>
        </p:blipFill>
        <p:spPr>
          <a:xfrm>
            <a:off x="457200" y="1052513"/>
            <a:ext cx="8229600" cy="507365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39939" name="Picture 3"/>
          <p:cNvPicPr>
            <a:picLocks noChangeAspect="1" noChangeArrowheads="1"/>
          </p:cNvPicPr>
          <p:nvPr>
            <p:ph type="body" idx="1"/>
          </p:nvPr>
        </p:nvPicPr>
        <p:blipFill>
          <a:blip r:embed="rId2"/>
          <a:srcRect/>
          <a:stretch>
            <a:fillRect/>
          </a:stretch>
        </p:blipFill>
        <p:spPr>
          <a:xfrm>
            <a:off x="457200" y="1052513"/>
            <a:ext cx="8229600" cy="507365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40963" name="Picture 3"/>
          <p:cNvPicPr>
            <a:picLocks noChangeAspect="1" noChangeArrowheads="1"/>
          </p:cNvPicPr>
          <p:nvPr>
            <p:ph type="body" idx="1"/>
          </p:nvPr>
        </p:nvPicPr>
        <p:blipFill>
          <a:blip r:embed="rId2"/>
          <a:srcRect/>
          <a:stretch>
            <a:fillRect/>
          </a:stretch>
        </p:blipFill>
        <p:spPr>
          <a:xfrm>
            <a:off x="457200" y="1052513"/>
            <a:ext cx="8229600" cy="507365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41987" name="Picture 3"/>
          <p:cNvPicPr>
            <a:picLocks noChangeAspect="1" noChangeArrowheads="1"/>
          </p:cNvPicPr>
          <p:nvPr>
            <p:ph type="body" idx="1"/>
          </p:nvPr>
        </p:nvPicPr>
        <p:blipFill>
          <a:blip r:embed="rId2"/>
          <a:srcRect/>
          <a:stretch>
            <a:fillRect/>
          </a:stretch>
        </p:blipFill>
        <p:spPr>
          <a:xfrm>
            <a:off x="457200" y="1052513"/>
            <a:ext cx="8229600" cy="507365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43011" name="Picture 3"/>
          <p:cNvPicPr>
            <a:picLocks noChangeAspect="1" noChangeArrowheads="1"/>
          </p:cNvPicPr>
          <p:nvPr>
            <p:ph type="body" idx="1"/>
          </p:nvPr>
        </p:nvPicPr>
        <p:blipFill>
          <a:blip r:embed="rId2"/>
          <a:srcRect/>
          <a:stretch>
            <a:fillRect/>
          </a:stretch>
        </p:blipFill>
        <p:spPr>
          <a:xfrm>
            <a:off x="457200" y="1052513"/>
            <a:ext cx="8229600" cy="507365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44035" name="Picture 3"/>
          <p:cNvPicPr>
            <a:picLocks noChangeAspect="1" noChangeArrowheads="1"/>
          </p:cNvPicPr>
          <p:nvPr>
            <p:ph type="body" idx="1"/>
          </p:nvPr>
        </p:nvPicPr>
        <p:blipFill>
          <a:blip r:embed="rId2"/>
          <a:srcRect/>
          <a:stretch>
            <a:fillRect/>
          </a:stretch>
        </p:blipFill>
        <p:spPr>
          <a:xfrm>
            <a:off x="457200" y="1052513"/>
            <a:ext cx="8229600" cy="507365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45059" name="Picture 3"/>
          <p:cNvPicPr>
            <a:picLocks noChangeAspect="1" noChangeArrowheads="1"/>
          </p:cNvPicPr>
          <p:nvPr>
            <p:ph type="body" idx="1"/>
          </p:nvPr>
        </p:nvPicPr>
        <p:blipFill>
          <a:blip r:embed="rId2"/>
          <a:srcRect/>
          <a:stretch>
            <a:fillRect/>
          </a:stretch>
        </p:blipFill>
        <p:spPr>
          <a:xfrm>
            <a:off x="457200" y="1052513"/>
            <a:ext cx="8229600" cy="507365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46083" name="Picture 3"/>
          <p:cNvPicPr>
            <a:picLocks noChangeAspect="1" noChangeArrowheads="1"/>
          </p:cNvPicPr>
          <p:nvPr>
            <p:ph type="body" idx="1"/>
          </p:nvPr>
        </p:nvPicPr>
        <p:blipFill>
          <a:blip r:embed="rId2"/>
          <a:srcRect/>
          <a:stretch>
            <a:fillRect/>
          </a:stretch>
        </p:blipFill>
        <p:spPr>
          <a:xfrm>
            <a:off x="457200" y="1052513"/>
            <a:ext cx="8229600" cy="507365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Properties of α-β Prune</a:t>
            </a:r>
          </a:p>
        </p:txBody>
      </p:sp>
      <p:sp>
        <p:nvSpPr>
          <p:cNvPr id="47107" name="Rectangle 3"/>
          <p:cNvSpPr>
            <a:spLocks noGrp="1" noChangeArrowheads="1"/>
          </p:cNvSpPr>
          <p:nvPr>
            <p:ph type="body" idx="1"/>
          </p:nvPr>
        </p:nvSpPr>
        <p:spPr/>
        <p:txBody>
          <a:bodyPr/>
          <a:lstStyle/>
          <a:p>
            <a:pPr eaLnBrk="1" hangingPunct="1"/>
            <a:r>
              <a:rPr lang="en-US" smtClean="0"/>
              <a:t>Pruning </a:t>
            </a:r>
            <a:r>
              <a:rPr lang="en-US" smtClean="0">
                <a:solidFill>
                  <a:srgbClr val="FF0000"/>
                </a:solidFill>
              </a:rPr>
              <a:t>does not</a:t>
            </a:r>
            <a:r>
              <a:rPr lang="en-US" smtClean="0"/>
              <a:t> affect final result</a:t>
            </a:r>
          </a:p>
          <a:p>
            <a:pPr lvl="4" eaLnBrk="1" hangingPunct="1"/>
            <a:endParaRPr lang="en-US" smtClean="0"/>
          </a:p>
          <a:p>
            <a:pPr eaLnBrk="1" hangingPunct="1"/>
            <a:r>
              <a:rPr lang="en-US" smtClean="0"/>
              <a:t>Good move ordering improves effectiveness of pruning</a:t>
            </a:r>
          </a:p>
          <a:p>
            <a:pPr lvl="4" eaLnBrk="1" hangingPunct="1"/>
            <a:endParaRPr lang="en-US" smtClean="0"/>
          </a:p>
          <a:p>
            <a:pPr eaLnBrk="1" hangingPunct="1"/>
            <a:r>
              <a:rPr lang="en-US" smtClean="0"/>
              <a:t>With "perfect ordering," time complexity = O(b</a:t>
            </a:r>
            <a:r>
              <a:rPr lang="en-US" baseline="30000" smtClean="0"/>
              <a:t>m/2</a:t>
            </a:r>
            <a:r>
              <a:rPr lang="en-US" smtClean="0"/>
              <a:t>)</a:t>
            </a:r>
          </a:p>
          <a:p>
            <a:pPr lvl="1" eaLnBrk="1" hangingPunct="1">
              <a:buFont typeface="Wingdings" pitchFamily="2" charset="2"/>
              <a:buNone/>
            </a:pPr>
            <a:r>
              <a:rPr lang="en-US" smtClean="0">
                <a:sym typeface="Wingdings" pitchFamily="2" charset="2"/>
              </a:rPr>
              <a:t></a:t>
            </a:r>
            <a:r>
              <a:rPr lang="en-US" smtClean="0"/>
              <a:t> </a:t>
            </a:r>
            <a:r>
              <a:rPr lang="en-US" smtClean="0">
                <a:solidFill>
                  <a:srgbClr val="FF0000"/>
                </a:solidFill>
              </a:rPr>
              <a:t>doubles</a:t>
            </a:r>
            <a:r>
              <a:rPr lang="en-US" smtClean="0"/>
              <a:t> depth of search</a:t>
            </a:r>
          </a:p>
          <a:p>
            <a:pPr lvl="4"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214313"/>
            <a:ext cx="7772400" cy="706437"/>
          </a:xfrm>
        </p:spPr>
        <p:txBody>
          <a:bodyPr/>
          <a:lstStyle/>
          <a:p>
            <a:pPr eaLnBrk="1" hangingPunct="1"/>
            <a:r>
              <a:rPr lang="fr-FR" sz="2900" i="1" u="sng" smtClean="0"/>
              <a:t>Game Playing: Adversarial Search</a:t>
            </a:r>
          </a:p>
        </p:txBody>
      </p:sp>
      <p:sp>
        <p:nvSpPr>
          <p:cNvPr id="15363" name="Rectangle 3"/>
          <p:cNvSpPr>
            <a:spLocks noGrp="1" noChangeArrowheads="1"/>
          </p:cNvSpPr>
          <p:nvPr>
            <p:ph type="body" idx="1"/>
          </p:nvPr>
        </p:nvSpPr>
        <p:spPr>
          <a:xfrm>
            <a:off x="590550" y="1052513"/>
            <a:ext cx="8229600" cy="5073650"/>
          </a:xfrm>
        </p:spPr>
        <p:txBody>
          <a:bodyPr/>
          <a:lstStyle/>
          <a:p>
            <a:pPr eaLnBrk="1" hangingPunct="1">
              <a:buClr>
                <a:schemeClr val="tx1"/>
              </a:buClr>
              <a:buFont typeface="Wingdings" pitchFamily="2" charset="2"/>
              <a:buChar char="q"/>
            </a:pPr>
            <a:r>
              <a:rPr lang="fr-FR" smtClean="0">
                <a:solidFill>
                  <a:schemeClr val="accent2"/>
                </a:solidFill>
              </a:rPr>
              <a:t> </a:t>
            </a:r>
            <a:r>
              <a:rPr lang="fr-FR" smtClean="0">
                <a:solidFill>
                  <a:schemeClr val="accent2"/>
                </a:solidFill>
                <a:latin typeface="Times New Roman" pitchFamily="18" charset="0"/>
                <a:cs typeface="Times New Roman" pitchFamily="18" charset="0"/>
              </a:rPr>
              <a:t>Introduction</a:t>
            </a:r>
            <a:endParaRPr lang="fr-FR" sz="1400" smtClean="0">
              <a:solidFill>
                <a:schemeClr val="accent2"/>
              </a:solidFill>
              <a:latin typeface="Times New Roman" pitchFamily="18" charset="0"/>
              <a:cs typeface="Times New Roman" pitchFamily="18" charset="0"/>
            </a:endParaRPr>
          </a:p>
          <a:p>
            <a:pPr eaLnBrk="1" hangingPunct="1">
              <a:buClr>
                <a:schemeClr val="tx1"/>
              </a:buClr>
              <a:buFont typeface="Wingdings" pitchFamily="2" charset="2"/>
              <a:buChar char="§"/>
            </a:pPr>
            <a:r>
              <a:rPr lang="fr-FR" sz="2000" smtClean="0">
                <a:latin typeface="Times New Roman" pitchFamily="18" charset="0"/>
                <a:cs typeface="Times New Roman" pitchFamily="18" charset="0"/>
              </a:rPr>
              <a:t>Why study games?</a:t>
            </a:r>
          </a:p>
          <a:p>
            <a:pPr lvl="1" eaLnBrk="1" hangingPunct="1">
              <a:buClr>
                <a:schemeClr val="tx1"/>
              </a:buClr>
              <a:buFont typeface="Wingdings" pitchFamily="2" charset="2"/>
              <a:buChar char="§"/>
            </a:pPr>
            <a:r>
              <a:rPr lang="fr-FR" sz="2000" smtClean="0">
                <a:latin typeface="Times New Roman" pitchFamily="18" charset="0"/>
                <a:cs typeface="Times New Roman" pitchFamily="18" charset="0"/>
              </a:rPr>
              <a:t>Game playing is fun and is also an interesting meeting point for human and computational intelligence.</a:t>
            </a:r>
          </a:p>
          <a:p>
            <a:pPr lvl="1" eaLnBrk="1" hangingPunct="1">
              <a:buClr>
                <a:schemeClr val="tx1"/>
              </a:buClr>
              <a:buFont typeface="Wingdings" pitchFamily="2" charset="2"/>
              <a:buChar char="§"/>
            </a:pPr>
            <a:r>
              <a:rPr lang="fr-FR" sz="2000" smtClean="0">
                <a:latin typeface="Times New Roman" pitchFamily="18" charset="0"/>
                <a:cs typeface="Times New Roman" pitchFamily="18" charset="0"/>
              </a:rPr>
              <a:t>They are hard.</a:t>
            </a:r>
          </a:p>
          <a:p>
            <a:pPr lvl="1" eaLnBrk="1" hangingPunct="1">
              <a:buClr>
                <a:schemeClr val="tx1"/>
              </a:buClr>
              <a:buFont typeface="Wingdings" pitchFamily="2" charset="2"/>
              <a:buChar char="§"/>
            </a:pPr>
            <a:r>
              <a:rPr lang="fr-FR" sz="2000" smtClean="0">
                <a:latin typeface="Times New Roman" pitchFamily="18" charset="0"/>
                <a:cs typeface="Times New Roman" pitchFamily="18" charset="0"/>
              </a:rPr>
              <a:t>Easy to represent.</a:t>
            </a:r>
          </a:p>
          <a:p>
            <a:pPr lvl="1" eaLnBrk="1" hangingPunct="1">
              <a:buClr>
                <a:schemeClr val="tx1"/>
              </a:buClr>
              <a:buFont typeface="Wingdings" pitchFamily="2" charset="2"/>
              <a:buChar char="§"/>
            </a:pPr>
            <a:r>
              <a:rPr lang="fr-FR" sz="2000" smtClean="0">
                <a:latin typeface="Times New Roman" pitchFamily="18" charset="0"/>
                <a:cs typeface="Times New Roman" pitchFamily="18" charset="0"/>
              </a:rPr>
              <a:t>Agents are restricted to small number of actions.</a:t>
            </a:r>
          </a:p>
          <a:p>
            <a:pPr eaLnBrk="1" hangingPunct="1">
              <a:buClr>
                <a:schemeClr val="tx1"/>
              </a:buClr>
              <a:buFont typeface="Wingdings" pitchFamily="2" charset="2"/>
              <a:buChar char="§"/>
            </a:pPr>
            <a:endParaRPr lang="fr-FR" sz="2000" smtClean="0">
              <a:latin typeface="Times New Roman" pitchFamily="18" charset="0"/>
              <a:cs typeface="Times New Roman" pitchFamily="18" charset="0"/>
            </a:endParaRPr>
          </a:p>
          <a:p>
            <a:pPr eaLnBrk="1" hangingPunct="1">
              <a:buClr>
                <a:schemeClr val="tx1"/>
              </a:buClr>
              <a:buFont typeface="Wingdings" pitchFamily="2" charset="2"/>
              <a:buChar char="§"/>
            </a:pPr>
            <a:r>
              <a:rPr lang="fr-FR" sz="2000" smtClean="0">
                <a:latin typeface="Times New Roman" pitchFamily="18" charset="0"/>
                <a:cs typeface="Times New Roman" pitchFamily="18" charset="0"/>
              </a:rPr>
              <a:t>Interesting question: </a:t>
            </a:r>
          </a:p>
          <a:p>
            <a:pPr algn="ctr" eaLnBrk="1" hangingPunct="1">
              <a:buFont typeface="Wingdings" pitchFamily="2" charset="2"/>
              <a:buNone/>
            </a:pPr>
            <a:r>
              <a:rPr lang="en-US" b="1" i="1" smtClean="0">
                <a:latin typeface="Times New Roman" pitchFamily="18" charset="0"/>
              </a:rPr>
              <a:t>Does winning a game absolutely require human intelligence?</a:t>
            </a:r>
          </a:p>
          <a:p>
            <a:pPr algn="ctr" eaLnBrk="1" hangingPunct="1">
              <a:buClr>
                <a:schemeClr val="tx1"/>
              </a:buClr>
              <a:buFont typeface="Wingdings" pitchFamily="2" charset="2"/>
              <a:buNone/>
            </a:pPr>
            <a:endParaRPr lang="fr-FR" sz="2000" smtClean="0">
              <a:latin typeface="Times New Roman" pitchFamily="18" charset="0"/>
              <a:cs typeface="Times New Roman" pitchFamily="18" charset="0"/>
            </a:endParaRPr>
          </a:p>
          <a:p>
            <a:pPr eaLnBrk="1" hangingPunct="1">
              <a:buClr>
                <a:schemeClr val="tx1"/>
              </a:buClr>
              <a:buFont typeface="Wingdings" pitchFamily="2" charset="2"/>
              <a:buChar char="§"/>
            </a:pPr>
            <a:endParaRPr lang="fr-FR" sz="20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5363">
                                            <p:txEl>
                                              <p:pRg st="8" end="8"/>
                                            </p:txEl>
                                          </p:spTgt>
                                        </p:tgtEl>
                                        <p:attrNameLst>
                                          <p:attrName>style.visibility</p:attrName>
                                        </p:attrNameLst>
                                      </p:cBhvr>
                                      <p:to>
                                        <p:strVal val="visible"/>
                                      </p:to>
                                    </p:set>
                                    <p:anim calcmode="lin" valueType="num">
                                      <p:cBhvr>
                                        <p:cTn id="7" dur="500" fill="hold"/>
                                        <p:tgtEl>
                                          <p:spTgt spid="1536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363">
                                            <p:txEl>
                                              <p:pRg st="8" end="8"/>
                                            </p:txEl>
                                          </p:spTgt>
                                        </p:tgtEl>
                                        <p:attrNameLst>
                                          <p:attrName>ppt_y</p:attrName>
                                        </p:attrNameLst>
                                      </p:cBhvr>
                                      <p:tavLst>
                                        <p:tav tm="0">
                                          <p:val>
                                            <p:strVal val="#ppt_y"/>
                                          </p:val>
                                        </p:tav>
                                        <p:tav tm="100000">
                                          <p:val>
                                            <p:strVal val="#ppt_y"/>
                                          </p:val>
                                        </p:tav>
                                      </p:tavLst>
                                    </p:anim>
                                    <p:anim calcmode="lin" valueType="num">
                                      <p:cBhvr>
                                        <p:cTn id="9" dur="500" fill="hold"/>
                                        <p:tgtEl>
                                          <p:spTgt spid="1536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36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14400" y="277813"/>
            <a:ext cx="7772400" cy="706437"/>
          </a:xfrm>
        </p:spPr>
        <p:txBody>
          <a:bodyPr/>
          <a:lstStyle/>
          <a:p>
            <a:pPr eaLnBrk="1" hangingPunct="1">
              <a:lnSpc>
                <a:spcPct val="80000"/>
              </a:lnSpc>
            </a:pPr>
            <a:r>
              <a:rPr lang="en-US" sz="3200" smtClean="0"/>
              <a:t>General description of </a:t>
            </a:r>
            <a:r>
              <a:rPr lang="el-GR" sz="3200" smtClean="0">
                <a:cs typeface="Times New Roman" pitchFamily="18" charset="0"/>
              </a:rPr>
              <a:t>α</a:t>
            </a:r>
            <a:r>
              <a:rPr lang="fr-FR" sz="3200" smtClean="0">
                <a:cs typeface="Times New Roman" pitchFamily="18" charset="0"/>
              </a:rPr>
              <a:t>-</a:t>
            </a:r>
            <a:r>
              <a:rPr lang="el-GR" sz="3200" smtClean="0"/>
              <a:t>β</a:t>
            </a:r>
            <a:r>
              <a:rPr lang="fr-FR" sz="3200" smtClean="0"/>
              <a:t> pruning algorithm</a:t>
            </a:r>
            <a:endParaRPr lang="el-GR" sz="3200" smtClean="0"/>
          </a:p>
        </p:txBody>
      </p:sp>
      <p:sp>
        <p:nvSpPr>
          <p:cNvPr id="48131" name="Rectangle 3"/>
          <p:cNvSpPr>
            <a:spLocks noGrp="1" noChangeArrowheads="1"/>
          </p:cNvSpPr>
          <p:nvPr>
            <p:ph type="body" idx="1"/>
          </p:nvPr>
        </p:nvSpPr>
        <p:spPr>
          <a:xfrm>
            <a:off x="357188" y="1498600"/>
            <a:ext cx="8686800" cy="5073650"/>
          </a:xfrm>
        </p:spPr>
        <p:txBody>
          <a:bodyPr/>
          <a:lstStyle/>
          <a:p>
            <a:pPr algn="just" eaLnBrk="1" hangingPunct="1">
              <a:lnSpc>
                <a:spcPct val="80000"/>
              </a:lnSpc>
              <a:buClr>
                <a:schemeClr val="tx1"/>
              </a:buClr>
              <a:buFont typeface="Wingdings" pitchFamily="2" charset="2"/>
              <a:buChar char="§"/>
            </a:pPr>
            <a:r>
              <a:rPr lang="en-US" sz="2400" smtClean="0">
                <a:latin typeface="Times New Roman" pitchFamily="18" charset="0"/>
                <a:cs typeface="Times New Roman" pitchFamily="18" charset="0"/>
              </a:rPr>
              <a:t>Traverse the search tree in depth-first order </a:t>
            </a:r>
          </a:p>
          <a:p>
            <a:pPr algn="just" eaLnBrk="1" hangingPunct="1">
              <a:lnSpc>
                <a:spcPct val="80000"/>
              </a:lnSpc>
              <a:buClr>
                <a:schemeClr val="tx1"/>
              </a:buClr>
              <a:buFont typeface="Wingdings" pitchFamily="2" charset="2"/>
              <a:buChar char="§"/>
            </a:pPr>
            <a:r>
              <a:rPr lang="en-US" sz="2400" smtClean="0">
                <a:latin typeface="Times New Roman" pitchFamily="18" charset="0"/>
                <a:cs typeface="Times New Roman" pitchFamily="18" charset="0"/>
              </a:rPr>
              <a:t>At each </a:t>
            </a:r>
            <a:r>
              <a:rPr lang="en-US" sz="2400" b="1" smtClean="0">
                <a:latin typeface="Times New Roman" pitchFamily="18" charset="0"/>
                <a:cs typeface="Times New Roman" pitchFamily="18" charset="0"/>
              </a:rPr>
              <a:t>Max</a:t>
            </a:r>
            <a:r>
              <a:rPr lang="en-US" sz="2400" smtClean="0">
                <a:latin typeface="Times New Roman" pitchFamily="18" charset="0"/>
                <a:cs typeface="Times New Roman" pitchFamily="18" charset="0"/>
              </a:rPr>
              <a:t> node n, </a:t>
            </a:r>
            <a:r>
              <a:rPr lang="en-US" sz="2400" b="1" smtClean="0">
                <a:latin typeface="Times New Roman" pitchFamily="18" charset="0"/>
                <a:cs typeface="Times New Roman" pitchFamily="18" charset="0"/>
              </a:rPr>
              <a:t>alpha(n)</a:t>
            </a:r>
            <a:r>
              <a:rPr lang="en-US" sz="2400" smtClean="0">
                <a:latin typeface="Times New Roman" pitchFamily="18" charset="0"/>
                <a:cs typeface="Times New Roman" pitchFamily="18" charset="0"/>
              </a:rPr>
              <a:t> =  maximum value found so far </a:t>
            </a:r>
          </a:p>
          <a:p>
            <a:pPr lvl="1" algn="just" eaLnBrk="1" hangingPunct="1">
              <a:lnSpc>
                <a:spcPct val="80000"/>
              </a:lnSpc>
              <a:buClr>
                <a:schemeClr val="tx1"/>
              </a:buClr>
              <a:buFont typeface="Wingdings" pitchFamily="2" charset="2"/>
              <a:buChar char="Ø"/>
            </a:pPr>
            <a:r>
              <a:rPr lang="en-US" sz="2400" smtClean="0">
                <a:latin typeface="Times New Roman" pitchFamily="18" charset="0"/>
                <a:cs typeface="Times New Roman" pitchFamily="18" charset="0"/>
              </a:rPr>
              <a:t>Start with - infinity and only increase.</a:t>
            </a:r>
          </a:p>
          <a:p>
            <a:pPr lvl="1" algn="just" eaLnBrk="1" hangingPunct="1">
              <a:lnSpc>
                <a:spcPct val="80000"/>
              </a:lnSpc>
              <a:buClr>
                <a:schemeClr val="tx1"/>
              </a:buClr>
              <a:buFont typeface="Wingdings" pitchFamily="2" charset="2"/>
              <a:buChar char="Ø"/>
            </a:pPr>
            <a:r>
              <a:rPr lang="en-US" sz="2400" smtClean="0">
                <a:latin typeface="Times New Roman" pitchFamily="18" charset="0"/>
                <a:cs typeface="Times New Roman" pitchFamily="18" charset="0"/>
              </a:rPr>
              <a:t>Increases if a child of n returns a value greater than the current alpha.</a:t>
            </a:r>
          </a:p>
          <a:p>
            <a:pPr lvl="1" algn="just" eaLnBrk="1" hangingPunct="1">
              <a:lnSpc>
                <a:spcPct val="80000"/>
              </a:lnSpc>
              <a:buClr>
                <a:schemeClr val="tx1"/>
              </a:buClr>
              <a:buFont typeface="Wingdings" pitchFamily="2" charset="2"/>
              <a:buChar char="Ø"/>
            </a:pPr>
            <a:r>
              <a:rPr lang="en-US" sz="2400" smtClean="0">
                <a:latin typeface="Times New Roman" pitchFamily="18" charset="0"/>
                <a:cs typeface="Times New Roman" pitchFamily="18" charset="0"/>
              </a:rPr>
              <a:t>Serve as a tentative lower bound of the final pay-off.</a:t>
            </a:r>
          </a:p>
          <a:p>
            <a:pPr algn="just" eaLnBrk="1" hangingPunct="1">
              <a:lnSpc>
                <a:spcPct val="80000"/>
              </a:lnSpc>
              <a:buClr>
                <a:schemeClr val="tx1"/>
              </a:buClr>
              <a:buFont typeface="Wingdings" pitchFamily="2" charset="2"/>
              <a:buChar char="§"/>
            </a:pPr>
            <a:r>
              <a:rPr lang="en-US" sz="2400" smtClean="0">
                <a:latin typeface="Times New Roman" pitchFamily="18" charset="0"/>
                <a:cs typeface="Times New Roman" pitchFamily="18" charset="0"/>
              </a:rPr>
              <a:t>At each </a:t>
            </a:r>
            <a:r>
              <a:rPr lang="en-US" sz="2400" b="1" smtClean="0">
                <a:latin typeface="Times New Roman" pitchFamily="18" charset="0"/>
                <a:cs typeface="Times New Roman" pitchFamily="18" charset="0"/>
              </a:rPr>
              <a:t>Min</a:t>
            </a:r>
            <a:r>
              <a:rPr lang="en-US" sz="2400" smtClean="0">
                <a:latin typeface="Times New Roman" pitchFamily="18" charset="0"/>
                <a:cs typeface="Times New Roman" pitchFamily="18" charset="0"/>
              </a:rPr>
              <a:t> node n, </a:t>
            </a:r>
            <a:r>
              <a:rPr lang="en-US" sz="2400" b="1" smtClean="0">
                <a:latin typeface="Times New Roman" pitchFamily="18" charset="0"/>
                <a:cs typeface="Times New Roman" pitchFamily="18" charset="0"/>
              </a:rPr>
              <a:t>beta(n)</a:t>
            </a:r>
            <a:r>
              <a:rPr lang="en-US" sz="2400" smtClean="0">
                <a:latin typeface="Times New Roman" pitchFamily="18" charset="0"/>
                <a:cs typeface="Times New Roman" pitchFamily="18" charset="0"/>
              </a:rPr>
              <a:t> =  minimum value found so far</a:t>
            </a:r>
          </a:p>
          <a:p>
            <a:pPr lvl="1" algn="just" eaLnBrk="1" hangingPunct="1">
              <a:lnSpc>
                <a:spcPct val="80000"/>
              </a:lnSpc>
              <a:buClr>
                <a:schemeClr val="tx1"/>
              </a:buClr>
              <a:buFont typeface="Wingdings" pitchFamily="2" charset="2"/>
              <a:buChar char="Ø"/>
            </a:pPr>
            <a:r>
              <a:rPr lang="en-US" sz="2400" smtClean="0">
                <a:latin typeface="Times New Roman" pitchFamily="18" charset="0"/>
                <a:cs typeface="Times New Roman" pitchFamily="18" charset="0"/>
              </a:rPr>
              <a:t>Start with infinity and only decrease.</a:t>
            </a:r>
          </a:p>
          <a:p>
            <a:pPr lvl="1" algn="just" eaLnBrk="1" hangingPunct="1">
              <a:lnSpc>
                <a:spcPct val="80000"/>
              </a:lnSpc>
              <a:buClr>
                <a:schemeClr val="tx1"/>
              </a:buClr>
              <a:buFont typeface="Wingdings" pitchFamily="2" charset="2"/>
              <a:buChar char="Ø"/>
            </a:pPr>
            <a:r>
              <a:rPr lang="en-US" sz="2400" smtClean="0">
                <a:latin typeface="Times New Roman" pitchFamily="18" charset="0"/>
                <a:cs typeface="Times New Roman" pitchFamily="18" charset="0"/>
              </a:rPr>
              <a:t>Decreases if a child of n returns a value less than the current beta.</a:t>
            </a:r>
          </a:p>
          <a:p>
            <a:pPr lvl="1" algn="just" eaLnBrk="1" hangingPunct="1">
              <a:lnSpc>
                <a:spcPct val="80000"/>
              </a:lnSpc>
              <a:buClr>
                <a:schemeClr val="tx1"/>
              </a:buClr>
              <a:buFont typeface="Wingdings" pitchFamily="2" charset="2"/>
              <a:buChar char="Ø"/>
            </a:pPr>
            <a:r>
              <a:rPr lang="en-US" sz="2400" smtClean="0">
                <a:latin typeface="Times New Roman" pitchFamily="18" charset="0"/>
                <a:cs typeface="Times New Roman" pitchFamily="18" charset="0"/>
              </a:rPr>
              <a:t>Serve as a tentative upper bound of the final pay-off.</a:t>
            </a:r>
          </a:p>
          <a:p>
            <a:pPr algn="just" eaLnBrk="1" hangingPunct="1">
              <a:lnSpc>
                <a:spcPct val="80000"/>
              </a:lnSpc>
              <a:buClr>
                <a:schemeClr val="tx1"/>
              </a:buClr>
              <a:buFont typeface="Wingdings" pitchFamily="2" charset="2"/>
              <a:buChar char="§"/>
            </a:pPr>
            <a:r>
              <a:rPr lang="en-US" sz="2400" b="1" smtClean="0">
                <a:latin typeface="Times New Roman" pitchFamily="18" charset="0"/>
                <a:cs typeface="Times New Roman" pitchFamily="18" charset="0"/>
              </a:rPr>
              <a:t>beta(n) </a:t>
            </a:r>
            <a:r>
              <a:rPr lang="en-US" sz="2400" smtClean="0">
                <a:latin typeface="Times New Roman" pitchFamily="18" charset="0"/>
                <a:cs typeface="Times New Roman" pitchFamily="18" charset="0"/>
              </a:rPr>
              <a:t>for </a:t>
            </a:r>
            <a:r>
              <a:rPr lang="en-US" sz="2400" b="1" smtClean="0">
                <a:latin typeface="Times New Roman" pitchFamily="18" charset="0"/>
                <a:cs typeface="Times New Roman" pitchFamily="18" charset="0"/>
              </a:rPr>
              <a:t>MAX</a:t>
            </a:r>
            <a:r>
              <a:rPr lang="en-US" sz="2400" smtClean="0">
                <a:latin typeface="Times New Roman" pitchFamily="18" charset="0"/>
                <a:cs typeface="Times New Roman" pitchFamily="18" charset="0"/>
              </a:rPr>
              <a:t> node n: smallest beta value of its MIN ancestors.</a:t>
            </a:r>
          </a:p>
          <a:p>
            <a:pPr algn="just" eaLnBrk="1" hangingPunct="1">
              <a:lnSpc>
                <a:spcPct val="80000"/>
              </a:lnSpc>
              <a:buClr>
                <a:schemeClr val="tx1"/>
              </a:buClr>
              <a:buFont typeface="Wingdings" pitchFamily="2" charset="2"/>
              <a:buChar char="§"/>
            </a:pPr>
            <a:r>
              <a:rPr lang="en-US" sz="2400" b="1" smtClean="0">
                <a:latin typeface="Times New Roman" pitchFamily="18" charset="0"/>
                <a:cs typeface="Times New Roman" pitchFamily="18" charset="0"/>
              </a:rPr>
              <a:t>alpha(n) </a:t>
            </a:r>
            <a:r>
              <a:rPr lang="en-US" sz="2400" smtClean="0">
                <a:latin typeface="Times New Roman" pitchFamily="18" charset="0"/>
                <a:cs typeface="Times New Roman" pitchFamily="18" charset="0"/>
              </a:rPr>
              <a:t>for </a:t>
            </a:r>
            <a:r>
              <a:rPr lang="en-US" sz="2400" b="1" smtClean="0">
                <a:latin typeface="Times New Roman" pitchFamily="18" charset="0"/>
                <a:cs typeface="Times New Roman" pitchFamily="18" charset="0"/>
              </a:rPr>
              <a:t>MIN</a:t>
            </a:r>
            <a:r>
              <a:rPr lang="en-US" sz="2400" smtClean="0">
                <a:latin typeface="Times New Roman" pitchFamily="18" charset="0"/>
                <a:cs typeface="Times New Roman" pitchFamily="18" charset="0"/>
              </a:rPr>
              <a:t> node n: greatest alpha value of its MAX ancestors</a:t>
            </a:r>
          </a:p>
          <a:p>
            <a:pPr algn="just" eaLnBrk="1" hangingPunct="1">
              <a:lnSpc>
                <a:spcPct val="80000"/>
              </a:lnSpc>
              <a:buClr>
                <a:schemeClr val="tx1"/>
              </a:buClr>
              <a:buFont typeface="Wingdings" pitchFamily="2" charset="2"/>
              <a:buChar char="§"/>
            </a:pPr>
            <a:endParaRPr lang="fr-FR"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277813"/>
            <a:ext cx="7772400" cy="706437"/>
          </a:xfrm>
        </p:spPr>
        <p:txBody>
          <a:bodyPr/>
          <a:lstStyle/>
          <a:p>
            <a:pPr eaLnBrk="1" hangingPunct="1"/>
            <a:r>
              <a:rPr lang="en-US" sz="2800" smtClean="0"/>
              <a:t>General description of </a:t>
            </a:r>
            <a:r>
              <a:rPr lang="el-GR" sz="2800" smtClean="0">
                <a:cs typeface="Times New Roman" pitchFamily="18" charset="0"/>
              </a:rPr>
              <a:t>α</a:t>
            </a:r>
            <a:r>
              <a:rPr lang="fr-FR" sz="2800" smtClean="0">
                <a:cs typeface="Times New Roman" pitchFamily="18" charset="0"/>
              </a:rPr>
              <a:t>-</a:t>
            </a:r>
            <a:r>
              <a:rPr lang="el-GR" sz="2800" smtClean="0"/>
              <a:t>β</a:t>
            </a:r>
            <a:r>
              <a:rPr lang="fr-FR" sz="2800" smtClean="0"/>
              <a:t> pruning algorithm</a:t>
            </a:r>
            <a:endParaRPr lang="fr-FR" sz="2900" i="1" u="sng" smtClean="0"/>
          </a:p>
        </p:txBody>
      </p:sp>
      <p:sp>
        <p:nvSpPr>
          <p:cNvPr id="49155" name="Rectangle 3"/>
          <p:cNvSpPr>
            <a:spLocks noGrp="1" noChangeArrowheads="1"/>
          </p:cNvSpPr>
          <p:nvPr>
            <p:ph type="body" idx="1"/>
          </p:nvPr>
        </p:nvSpPr>
        <p:spPr>
          <a:xfrm>
            <a:off x="457200" y="1355725"/>
            <a:ext cx="8229600" cy="5073650"/>
          </a:xfrm>
        </p:spPr>
        <p:txBody>
          <a:bodyPr/>
          <a:lstStyle/>
          <a:p>
            <a:pPr eaLnBrk="1" hangingPunct="1">
              <a:lnSpc>
                <a:spcPct val="80000"/>
              </a:lnSpc>
            </a:pPr>
            <a:endParaRPr lang="en-US" sz="2000" smtClean="0"/>
          </a:p>
          <a:p>
            <a:pPr eaLnBrk="1" hangingPunct="1">
              <a:lnSpc>
                <a:spcPct val="80000"/>
              </a:lnSpc>
            </a:pPr>
            <a:r>
              <a:rPr lang="en-US" sz="2000" smtClean="0"/>
              <a:t>Carry alpha and beta values down during search</a:t>
            </a:r>
          </a:p>
          <a:p>
            <a:pPr lvl="1" eaLnBrk="1" hangingPunct="1">
              <a:lnSpc>
                <a:spcPct val="90000"/>
              </a:lnSpc>
            </a:pPr>
            <a:r>
              <a:rPr lang="en-US" sz="2000" smtClean="0"/>
              <a:t>alpha can be changed only at MAX nodes</a:t>
            </a:r>
          </a:p>
          <a:p>
            <a:pPr lvl="1" eaLnBrk="1" hangingPunct="1">
              <a:lnSpc>
                <a:spcPct val="90000"/>
              </a:lnSpc>
            </a:pPr>
            <a:r>
              <a:rPr lang="en-US" sz="2000" smtClean="0"/>
              <a:t>beta can be changed only at MIN nodes</a:t>
            </a:r>
          </a:p>
          <a:p>
            <a:pPr lvl="1" eaLnBrk="1" hangingPunct="1">
              <a:lnSpc>
                <a:spcPct val="90000"/>
              </a:lnSpc>
            </a:pPr>
            <a:r>
              <a:rPr lang="en-US" sz="2000" smtClean="0"/>
              <a:t>Pruning occurs whenever alpha &gt;= beta</a:t>
            </a:r>
          </a:p>
          <a:p>
            <a:pPr eaLnBrk="1" hangingPunct="1">
              <a:lnSpc>
                <a:spcPct val="80000"/>
              </a:lnSpc>
              <a:spcBef>
                <a:spcPct val="35000"/>
              </a:spcBef>
              <a:buClr>
                <a:schemeClr val="tx1"/>
              </a:buClr>
            </a:pPr>
            <a:r>
              <a:rPr lang="en-US" sz="2000" b="1" smtClean="0"/>
              <a:t>alpha cutoff</a:t>
            </a:r>
            <a:r>
              <a:rPr lang="en-US" sz="2000" smtClean="0"/>
              <a:t>:</a:t>
            </a:r>
            <a:r>
              <a:rPr lang="en-US" sz="1800" smtClean="0"/>
              <a:t> </a:t>
            </a:r>
          </a:p>
          <a:p>
            <a:pPr lvl="1" eaLnBrk="1" hangingPunct="1">
              <a:lnSpc>
                <a:spcPct val="80000"/>
              </a:lnSpc>
              <a:spcBef>
                <a:spcPct val="35000"/>
              </a:spcBef>
              <a:buClr>
                <a:schemeClr val="tx1"/>
              </a:buClr>
            </a:pPr>
            <a:r>
              <a:rPr lang="en-US" sz="2000" smtClean="0"/>
              <a:t>Given a Max node n, cutoff the search below n (i.e., don't generate any more of n's children) </a:t>
            </a:r>
            <a:r>
              <a:rPr lang="en-US" sz="2000" b="1" smtClean="0">
                <a:solidFill>
                  <a:schemeClr val="accent2"/>
                </a:solidFill>
              </a:rPr>
              <a:t>if alpha(n) &gt;= beta(n)</a:t>
            </a:r>
            <a:r>
              <a:rPr lang="en-US" sz="2000" smtClean="0"/>
              <a:t> </a:t>
            </a:r>
          </a:p>
          <a:p>
            <a:pPr lvl="1" eaLnBrk="1" hangingPunct="1">
              <a:lnSpc>
                <a:spcPct val="80000"/>
              </a:lnSpc>
              <a:spcBef>
                <a:spcPct val="15000"/>
              </a:spcBef>
              <a:buClr>
                <a:schemeClr val="tx1"/>
              </a:buClr>
              <a:buFont typeface="Wingdings" pitchFamily="2" charset="2"/>
              <a:buNone/>
            </a:pPr>
            <a:r>
              <a:rPr lang="en-US" sz="2000" smtClean="0"/>
              <a:t>	(alpha increases and passes beta from below)</a:t>
            </a:r>
          </a:p>
          <a:p>
            <a:pPr eaLnBrk="1" hangingPunct="1">
              <a:lnSpc>
                <a:spcPct val="90000"/>
              </a:lnSpc>
              <a:spcBef>
                <a:spcPct val="35000"/>
              </a:spcBef>
            </a:pPr>
            <a:r>
              <a:rPr lang="en-US" sz="2000" b="1" smtClean="0"/>
              <a:t>beta cutoff:</a:t>
            </a:r>
            <a:r>
              <a:rPr lang="en-US" sz="1800" smtClean="0"/>
              <a:t> </a:t>
            </a:r>
          </a:p>
          <a:p>
            <a:pPr lvl="1" eaLnBrk="1" hangingPunct="1">
              <a:lnSpc>
                <a:spcPct val="90000"/>
              </a:lnSpc>
              <a:spcBef>
                <a:spcPct val="35000"/>
              </a:spcBef>
            </a:pPr>
            <a:r>
              <a:rPr lang="en-US" sz="2000" smtClean="0"/>
              <a:t>Given a Min node n, cutoff the search below n (i.e., don't generate any more of n's children) </a:t>
            </a:r>
            <a:r>
              <a:rPr lang="en-US" sz="2000" b="1" smtClean="0">
                <a:solidFill>
                  <a:schemeClr val="accent2"/>
                </a:solidFill>
              </a:rPr>
              <a:t>if beta(n) &lt;= alpha(n)</a:t>
            </a:r>
            <a:r>
              <a:rPr lang="en-US" sz="2000" smtClean="0"/>
              <a:t> </a:t>
            </a:r>
          </a:p>
          <a:p>
            <a:pPr lvl="1" eaLnBrk="1" hangingPunct="1">
              <a:lnSpc>
                <a:spcPct val="80000"/>
              </a:lnSpc>
              <a:spcBef>
                <a:spcPct val="0"/>
              </a:spcBef>
              <a:buFont typeface="Wingdings" pitchFamily="2" charset="2"/>
              <a:buNone/>
            </a:pPr>
            <a:r>
              <a:rPr lang="en-US" sz="2000" smtClean="0"/>
              <a:t>	(beta decreases and passes alpha from above)</a:t>
            </a:r>
          </a:p>
          <a:p>
            <a:pPr eaLnBrk="1" hangingPunct="1">
              <a:lnSpc>
                <a:spcPct val="90000"/>
              </a:lnSpc>
              <a:spcBef>
                <a:spcPct val="0"/>
              </a:spcBef>
              <a:buFont typeface="Wingdings" pitchFamily="2" charset="2"/>
              <a:buNone/>
            </a:pPr>
            <a:endParaRPr lang="en-US" sz="1800" smtClean="0"/>
          </a:p>
          <a:p>
            <a:pPr eaLnBrk="1" hangingPunct="1">
              <a:lnSpc>
                <a:spcPct val="80000"/>
              </a:lnSpc>
            </a:pPr>
            <a:endParaRPr lang="fr-FR" sz="1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14400" y="277813"/>
            <a:ext cx="7772400" cy="706437"/>
          </a:xfrm>
        </p:spPr>
        <p:txBody>
          <a:bodyPr/>
          <a:lstStyle/>
          <a:p>
            <a:pPr eaLnBrk="1" hangingPunct="1"/>
            <a:r>
              <a:rPr lang="en-US" sz="3200" smtClean="0"/>
              <a:t>α-β Pruning Algorithm </a:t>
            </a:r>
            <a:endParaRPr lang="fr-FR" sz="2900" i="1" u="sng" smtClean="0"/>
          </a:p>
        </p:txBody>
      </p:sp>
      <p:sp>
        <p:nvSpPr>
          <p:cNvPr id="33795" name="Rectangle 3"/>
          <p:cNvSpPr>
            <a:spLocks noGrp="1" noChangeArrowheads="1"/>
          </p:cNvSpPr>
          <p:nvPr>
            <p:ph type="body" idx="1"/>
          </p:nvPr>
        </p:nvSpPr>
        <p:spPr>
          <a:xfrm>
            <a:off x="700088" y="1458913"/>
            <a:ext cx="8229600" cy="5327650"/>
          </a:xfrm>
        </p:spPr>
        <p:txBody>
          <a:bodyPr/>
          <a:lstStyle/>
          <a:p>
            <a:pPr eaLnBrk="1" hangingPunct="1">
              <a:lnSpc>
                <a:spcPct val="80000"/>
              </a:lnSpc>
              <a:buFont typeface="Wingdings" pitchFamily="2" charset="2"/>
              <a:buNone/>
            </a:pPr>
            <a:endParaRPr lang="en-US" sz="1600" b="1" smtClean="0"/>
          </a:p>
          <a:p>
            <a:pPr eaLnBrk="1" hangingPunct="1">
              <a:lnSpc>
                <a:spcPct val="80000"/>
              </a:lnSpc>
              <a:buFont typeface="Wingdings" pitchFamily="2" charset="2"/>
              <a:buNone/>
            </a:pPr>
            <a:r>
              <a:rPr lang="en-US" sz="1600" b="1" smtClean="0"/>
              <a:t>function </a:t>
            </a:r>
            <a:r>
              <a:rPr lang="en-US" sz="1600" smtClean="0"/>
              <a:t>ALPHA-BETA-SEARCH(</a:t>
            </a:r>
            <a:r>
              <a:rPr lang="en-US" sz="1600" i="1" smtClean="0"/>
              <a:t>state</a:t>
            </a:r>
            <a:r>
              <a:rPr lang="en-US" sz="1600" smtClean="0"/>
              <a:t>)</a:t>
            </a:r>
            <a:r>
              <a:rPr lang="en-US" sz="1600" b="1" smtClean="0"/>
              <a:t> returns </a:t>
            </a:r>
            <a:r>
              <a:rPr lang="en-US" sz="1600" i="1" smtClean="0"/>
              <a:t>an action</a:t>
            </a:r>
          </a:p>
          <a:p>
            <a:pPr eaLnBrk="1" hangingPunct="1">
              <a:lnSpc>
                <a:spcPct val="80000"/>
              </a:lnSpc>
              <a:buFont typeface="Wingdings" pitchFamily="2" charset="2"/>
              <a:buNone/>
            </a:pPr>
            <a:r>
              <a:rPr lang="en-US" sz="1600" b="1" smtClean="0"/>
              <a:t>   inputs: </a:t>
            </a:r>
            <a:r>
              <a:rPr lang="en-US" sz="1600" i="1" smtClean="0"/>
              <a:t>state</a:t>
            </a:r>
            <a:r>
              <a:rPr lang="en-US" sz="1600" smtClean="0"/>
              <a:t>, current state in game</a:t>
            </a:r>
          </a:p>
          <a:p>
            <a:pPr eaLnBrk="1" hangingPunct="1">
              <a:lnSpc>
                <a:spcPct val="80000"/>
              </a:lnSpc>
              <a:buFont typeface="Wingdings" pitchFamily="2" charset="2"/>
              <a:buNone/>
            </a:pPr>
            <a:r>
              <a:rPr lang="en-US" sz="1600" b="1" smtClean="0"/>
              <a:t>   </a:t>
            </a:r>
            <a:r>
              <a:rPr lang="en-US" sz="1600" i="1" smtClean="0"/>
              <a:t>v</a:t>
            </a:r>
            <a:r>
              <a:rPr lang="en-US" sz="1600" smtClean="0">
                <a:sym typeface="Symbol" pitchFamily="18" charset="2"/>
              </a:rPr>
              <a:t>← </a:t>
            </a:r>
            <a:r>
              <a:rPr lang="en-US" sz="1600" smtClean="0"/>
              <a:t>MAX-VALUE(</a:t>
            </a:r>
            <a:r>
              <a:rPr lang="en-US" sz="1600" i="1" smtClean="0"/>
              <a:t>state, - </a:t>
            </a:r>
            <a:r>
              <a:rPr lang="en-US" sz="1600" smtClean="0"/>
              <a:t>∞</a:t>
            </a:r>
            <a:r>
              <a:rPr lang="en-US" sz="1600" i="1" smtClean="0"/>
              <a:t> , +</a:t>
            </a:r>
            <a:r>
              <a:rPr lang="en-US" sz="1600" smtClean="0"/>
              <a:t>∞)</a:t>
            </a:r>
          </a:p>
          <a:p>
            <a:pPr eaLnBrk="1" hangingPunct="1">
              <a:lnSpc>
                <a:spcPct val="80000"/>
              </a:lnSpc>
              <a:buFont typeface="Wingdings" pitchFamily="2" charset="2"/>
              <a:buNone/>
            </a:pPr>
            <a:r>
              <a:rPr lang="en-US" sz="1600" b="1" smtClean="0"/>
              <a:t>   return </a:t>
            </a:r>
            <a:r>
              <a:rPr lang="en-US" sz="1600" smtClean="0"/>
              <a:t>the </a:t>
            </a:r>
            <a:r>
              <a:rPr lang="en-US" sz="1600" i="1" smtClean="0"/>
              <a:t>action</a:t>
            </a:r>
            <a:r>
              <a:rPr lang="en-US" sz="1600" smtClean="0"/>
              <a:t> in SUCCESSORS(</a:t>
            </a:r>
            <a:r>
              <a:rPr lang="en-US" sz="1600" i="1" smtClean="0"/>
              <a:t>state</a:t>
            </a:r>
            <a:r>
              <a:rPr lang="en-US" sz="1600" smtClean="0"/>
              <a:t>) with value </a:t>
            </a:r>
            <a:r>
              <a:rPr lang="en-US" sz="1600" i="1" smtClean="0"/>
              <a:t>v</a:t>
            </a: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r>
              <a:rPr lang="en-US" sz="1600" b="1" smtClean="0">
                <a:solidFill>
                  <a:srgbClr val="990000"/>
                </a:solidFill>
              </a:rPr>
              <a:t>function MAX-value </a:t>
            </a:r>
            <a:r>
              <a:rPr lang="en-US" sz="1600" smtClean="0">
                <a:solidFill>
                  <a:srgbClr val="990000"/>
                </a:solidFill>
              </a:rPr>
              <a:t>(n, alpha, beta)</a:t>
            </a:r>
            <a:r>
              <a:rPr lang="en-US" sz="1600" b="1" smtClean="0">
                <a:solidFill>
                  <a:srgbClr val="990000"/>
                </a:solidFill>
              </a:rPr>
              <a:t> return</a:t>
            </a:r>
            <a:r>
              <a:rPr lang="en-US" sz="1600" smtClean="0">
                <a:solidFill>
                  <a:srgbClr val="990000"/>
                </a:solidFill>
              </a:rPr>
              <a:t> utility value</a:t>
            </a:r>
          </a:p>
          <a:p>
            <a:pPr eaLnBrk="1" hangingPunct="1">
              <a:lnSpc>
                <a:spcPct val="80000"/>
              </a:lnSpc>
              <a:buFont typeface="Wingdings" pitchFamily="2" charset="2"/>
              <a:buNone/>
            </a:pPr>
            <a:r>
              <a:rPr lang="en-US" sz="1600" smtClean="0">
                <a:solidFill>
                  <a:srgbClr val="990000"/>
                </a:solidFill>
              </a:rPr>
              <a:t>   </a:t>
            </a:r>
            <a:r>
              <a:rPr lang="en-US" sz="1600" b="1" smtClean="0">
                <a:solidFill>
                  <a:srgbClr val="990000"/>
                </a:solidFill>
              </a:rPr>
              <a:t>if </a:t>
            </a:r>
            <a:r>
              <a:rPr lang="en-US" sz="1600" smtClean="0">
                <a:solidFill>
                  <a:srgbClr val="990000"/>
                </a:solidFill>
              </a:rPr>
              <a:t>n is a leaf node </a:t>
            </a:r>
            <a:r>
              <a:rPr lang="en-US" sz="1600" b="1" smtClean="0">
                <a:solidFill>
                  <a:srgbClr val="990000"/>
                </a:solidFill>
              </a:rPr>
              <a:t>then return</a:t>
            </a:r>
            <a:r>
              <a:rPr lang="en-US" sz="1600" smtClean="0">
                <a:solidFill>
                  <a:srgbClr val="990000"/>
                </a:solidFill>
              </a:rPr>
              <a:t> f(n);</a:t>
            </a:r>
          </a:p>
          <a:p>
            <a:pPr eaLnBrk="1" hangingPunct="1">
              <a:lnSpc>
                <a:spcPct val="80000"/>
              </a:lnSpc>
              <a:buFont typeface="Wingdings" pitchFamily="2" charset="2"/>
              <a:buNone/>
            </a:pPr>
            <a:r>
              <a:rPr lang="en-US" sz="1600" smtClean="0">
                <a:solidFill>
                  <a:srgbClr val="990000"/>
                </a:solidFill>
              </a:rPr>
              <a:t>   </a:t>
            </a:r>
            <a:r>
              <a:rPr lang="en-US" sz="1600" b="1" smtClean="0">
                <a:solidFill>
                  <a:srgbClr val="990000"/>
                </a:solidFill>
              </a:rPr>
              <a:t>for </a:t>
            </a:r>
            <a:r>
              <a:rPr lang="en-US" sz="1600" smtClean="0">
                <a:solidFill>
                  <a:srgbClr val="990000"/>
                </a:solidFill>
              </a:rPr>
              <a:t>each child n’ of n </a:t>
            </a:r>
            <a:r>
              <a:rPr lang="en-US" sz="1600" b="1" smtClean="0">
                <a:solidFill>
                  <a:srgbClr val="990000"/>
                </a:solidFill>
              </a:rPr>
              <a:t>do</a:t>
            </a:r>
          </a:p>
          <a:p>
            <a:pPr eaLnBrk="1" hangingPunct="1">
              <a:lnSpc>
                <a:spcPct val="80000"/>
              </a:lnSpc>
              <a:buFont typeface="Wingdings" pitchFamily="2" charset="2"/>
              <a:buNone/>
            </a:pPr>
            <a:r>
              <a:rPr lang="en-US" sz="1600" smtClean="0">
                <a:solidFill>
                  <a:srgbClr val="990000"/>
                </a:solidFill>
              </a:rPr>
              <a:t>         alpha :=max{alpha, MIN-value(n’, alpha, beta)};</a:t>
            </a:r>
          </a:p>
          <a:p>
            <a:pPr eaLnBrk="1" hangingPunct="1">
              <a:lnSpc>
                <a:spcPct val="80000"/>
              </a:lnSpc>
              <a:buFont typeface="Wingdings" pitchFamily="2" charset="2"/>
              <a:buNone/>
            </a:pPr>
            <a:r>
              <a:rPr lang="en-US" sz="1600" smtClean="0">
                <a:solidFill>
                  <a:srgbClr val="990000"/>
                </a:solidFill>
              </a:rPr>
              <a:t>         </a:t>
            </a:r>
            <a:r>
              <a:rPr lang="en-US" sz="1600" b="1" smtClean="0">
                <a:solidFill>
                  <a:srgbClr val="990000"/>
                </a:solidFill>
              </a:rPr>
              <a:t>if </a:t>
            </a:r>
            <a:r>
              <a:rPr lang="en-US" sz="1600" smtClean="0">
                <a:solidFill>
                  <a:srgbClr val="990000"/>
                </a:solidFill>
              </a:rPr>
              <a:t>alpha &gt;= beta </a:t>
            </a:r>
            <a:r>
              <a:rPr lang="en-US" sz="1600" b="1" smtClean="0">
                <a:solidFill>
                  <a:srgbClr val="990000"/>
                </a:solidFill>
              </a:rPr>
              <a:t>then return </a:t>
            </a:r>
            <a:r>
              <a:rPr lang="en-US" sz="1600" smtClean="0">
                <a:solidFill>
                  <a:srgbClr val="990000"/>
                </a:solidFill>
              </a:rPr>
              <a:t>beta   /* pruning */</a:t>
            </a:r>
          </a:p>
          <a:p>
            <a:pPr eaLnBrk="1" hangingPunct="1">
              <a:lnSpc>
                <a:spcPct val="80000"/>
              </a:lnSpc>
              <a:buFont typeface="Wingdings" pitchFamily="2" charset="2"/>
              <a:buNone/>
            </a:pPr>
            <a:r>
              <a:rPr lang="en-US" sz="1600" smtClean="0">
                <a:solidFill>
                  <a:srgbClr val="990000"/>
                </a:solidFill>
              </a:rPr>
              <a:t>   </a:t>
            </a:r>
            <a:r>
              <a:rPr lang="en-US" sz="1600" b="1" smtClean="0">
                <a:solidFill>
                  <a:srgbClr val="990000"/>
                </a:solidFill>
              </a:rPr>
              <a:t>end{do}</a:t>
            </a:r>
          </a:p>
          <a:p>
            <a:pPr eaLnBrk="1" hangingPunct="1">
              <a:lnSpc>
                <a:spcPct val="80000"/>
              </a:lnSpc>
              <a:buFont typeface="Wingdings" pitchFamily="2" charset="2"/>
              <a:buNone/>
            </a:pPr>
            <a:r>
              <a:rPr lang="en-US" sz="1600" b="1" smtClean="0">
                <a:solidFill>
                  <a:srgbClr val="990000"/>
                </a:solidFill>
              </a:rPr>
              <a:t>   return </a:t>
            </a:r>
            <a:r>
              <a:rPr lang="en-US" sz="1600" smtClean="0">
                <a:solidFill>
                  <a:srgbClr val="990000"/>
                </a:solidFill>
              </a:rPr>
              <a:t>alpha</a:t>
            </a:r>
          </a:p>
          <a:p>
            <a:pPr eaLnBrk="1" hangingPunct="1">
              <a:lnSpc>
                <a:spcPct val="80000"/>
              </a:lnSpc>
              <a:buFont typeface="Wingdings" pitchFamily="2" charset="2"/>
              <a:buNone/>
            </a:pPr>
            <a:endParaRPr lang="en-US" sz="1600" smtClean="0">
              <a:solidFill>
                <a:srgbClr val="990000"/>
              </a:solidFill>
            </a:endParaRPr>
          </a:p>
          <a:p>
            <a:pPr eaLnBrk="1" hangingPunct="1">
              <a:lnSpc>
                <a:spcPct val="80000"/>
              </a:lnSpc>
              <a:buFont typeface="Wingdings" pitchFamily="2" charset="2"/>
              <a:buNone/>
            </a:pPr>
            <a:r>
              <a:rPr lang="en-US" sz="1600" b="1" smtClean="0"/>
              <a:t>function MIN-value </a:t>
            </a:r>
            <a:r>
              <a:rPr lang="en-US" sz="1600" smtClean="0"/>
              <a:t>(n, alpha, beta) </a:t>
            </a:r>
            <a:r>
              <a:rPr lang="en-US" sz="1600" b="1" smtClean="0"/>
              <a:t>return</a:t>
            </a:r>
            <a:r>
              <a:rPr lang="en-US" sz="1600" smtClean="0"/>
              <a:t> utility value</a:t>
            </a:r>
          </a:p>
          <a:p>
            <a:pPr eaLnBrk="1" hangingPunct="1">
              <a:lnSpc>
                <a:spcPct val="80000"/>
              </a:lnSpc>
              <a:buFont typeface="Wingdings" pitchFamily="2" charset="2"/>
              <a:buNone/>
            </a:pPr>
            <a:r>
              <a:rPr lang="en-US" sz="1600" smtClean="0"/>
              <a:t>   </a:t>
            </a:r>
            <a:r>
              <a:rPr lang="en-US" sz="1600" b="1" smtClean="0"/>
              <a:t>if </a:t>
            </a:r>
            <a:r>
              <a:rPr lang="en-US" sz="1600" smtClean="0"/>
              <a:t>n is a leaf node </a:t>
            </a:r>
            <a:r>
              <a:rPr lang="en-US" sz="1600" b="1" smtClean="0"/>
              <a:t>then return</a:t>
            </a:r>
            <a:r>
              <a:rPr lang="en-US" sz="1600" smtClean="0"/>
              <a:t> f(n);</a:t>
            </a:r>
          </a:p>
          <a:p>
            <a:pPr eaLnBrk="1" hangingPunct="1">
              <a:lnSpc>
                <a:spcPct val="80000"/>
              </a:lnSpc>
              <a:buFont typeface="Wingdings" pitchFamily="2" charset="2"/>
              <a:buNone/>
            </a:pPr>
            <a:r>
              <a:rPr lang="en-US" sz="1600" smtClean="0"/>
              <a:t>   </a:t>
            </a:r>
            <a:r>
              <a:rPr lang="en-US" sz="1600" b="1" smtClean="0"/>
              <a:t>for </a:t>
            </a:r>
            <a:r>
              <a:rPr lang="en-US" sz="1600" smtClean="0"/>
              <a:t>each child n’ of n </a:t>
            </a:r>
            <a:r>
              <a:rPr lang="en-US" sz="1600" b="1" smtClean="0"/>
              <a:t>do</a:t>
            </a:r>
          </a:p>
          <a:p>
            <a:pPr eaLnBrk="1" hangingPunct="1">
              <a:lnSpc>
                <a:spcPct val="80000"/>
              </a:lnSpc>
              <a:buFont typeface="Wingdings" pitchFamily="2" charset="2"/>
              <a:buNone/>
            </a:pPr>
            <a:r>
              <a:rPr lang="en-US" sz="1600" smtClean="0"/>
              <a:t>         beta :=min{beta, MAX-value(n’, alpha, beta)};</a:t>
            </a:r>
          </a:p>
          <a:p>
            <a:pPr eaLnBrk="1" hangingPunct="1">
              <a:lnSpc>
                <a:spcPct val="80000"/>
              </a:lnSpc>
              <a:buFont typeface="Wingdings" pitchFamily="2" charset="2"/>
              <a:buNone/>
            </a:pPr>
            <a:r>
              <a:rPr lang="en-US" sz="1600" smtClean="0"/>
              <a:t>         </a:t>
            </a:r>
            <a:r>
              <a:rPr lang="en-US" sz="1600" b="1" smtClean="0"/>
              <a:t>if </a:t>
            </a:r>
            <a:r>
              <a:rPr lang="en-US" sz="1600" smtClean="0"/>
              <a:t>beta &lt;= alpha </a:t>
            </a:r>
            <a:r>
              <a:rPr lang="en-US" sz="1600" b="1" smtClean="0"/>
              <a:t>then return </a:t>
            </a:r>
            <a:r>
              <a:rPr lang="en-US" sz="1600" smtClean="0"/>
              <a:t>alpha   /* pruning */</a:t>
            </a:r>
          </a:p>
          <a:p>
            <a:pPr eaLnBrk="1" hangingPunct="1">
              <a:lnSpc>
                <a:spcPct val="80000"/>
              </a:lnSpc>
              <a:buFont typeface="Wingdings" pitchFamily="2" charset="2"/>
              <a:buNone/>
            </a:pPr>
            <a:r>
              <a:rPr lang="en-US" sz="1600" smtClean="0"/>
              <a:t>   </a:t>
            </a:r>
            <a:r>
              <a:rPr lang="en-US" sz="1600" b="1" smtClean="0"/>
              <a:t>end{do}</a:t>
            </a:r>
          </a:p>
          <a:p>
            <a:pPr eaLnBrk="1" hangingPunct="1">
              <a:lnSpc>
                <a:spcPct val="80000"/>
              </a:lnSpc>
              <a:buFont typeface="Wingdings" pitchFamily="2" charset="2"/>
              <a:buNone/>
            </a:pPr>
            <a:r>
              <a:rPr lang="en-US" sz="1600" b="1" smtClean="0"/>
              <a:t>   return </a:t>
            </a:r>
            <a:r>
              <a:rPr lang="en-US" sz="1600" smtClean="0"/>
              <a:t>beta</a:t>
            </a:r>
            <a:endParaRPr lang="fr-FR" sz="1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6" end="6"/>
                                            </p:txEl>
                                          </p:spTgt>
                                        </p:tgtEl>
                                        <p:attrNameLst>
                                          <p:attrName>style.visibility</p:attrName>
                                        </p:attrNameLst>
                                      </p:cBhvr>
                                      <p:to>
                                        <p:strVal val="visible"/>
                                      </p:to>
                                    </p:set>
                                    <p:anim calcmode="lin" valueType="num">
                                      <p:cBhvr additive="base">
                                        <p:cTn id="7"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5">
                                            <p:txEl>
                                              <p:pRg st="7" end="7"/>
                                            </p:txEl>
                                          </p:spTgt>
                                        </p:tgtEl>
                                        <p:attrNameLst>
                                          <p:attrName>style.visibility</p:attrName>
                                        </p:attrNameLst>
                                      </p:cBhvr>
                                      <p:to>
                                        <p:strVal val="visible"/>
                                      </p:to>
                                    </p:set>
                                    <p:anim calcmode="lin" valueType="num">
                                      <p:cBhvr additive="base">
                                        <p:cTn id="11" dur="5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795">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795">
                                            <p:txEl>
                                              <p:pRg st="8" end="8"/>
                                            </p:txEl>
                                          </p:spTgt>
                                        </p:tgtEl>
                                        <p:attrNameLst>
                                          <p:attrName>style.visibility</p:attrName>
                                        </p:attrNameLst>
                                      </p:cBhvr>
                                      <p:to>
                                        <p:strVal val="visible"/>
                                      </p:to>
                                    </p:set>
                                    <p:anim calcmode="lin" valueType="num">
                                      <p:cBhvr additive="base">
                                        <p:cTn id="15" dur="500" fill="hold"/>
                                        <p:tgtEl>
                                          <p:spTgt spid="33795">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795">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795">
                                            <p:txEl>
                                              <p:pRg st="9" end="9"/>
                                            </p:txEl>
                                          </p:spTgt>
                                        </p:tgtEl>
                                        <p:attrNameLst>
                                          <p:attrName>style.visibility</p:attrName>
                                        </p:attrNameLst>
                                      </p:cBhvr>
                                      <p:to>
                                        <p:strVal val="visible"/>
                                      </p:to>
                                    </p:set>
                                    <p:anim calcmode="lin" valueType="num">
                                      <p:cBhvr additive="base">
                                        <p:cTn id="19" dur="500" fill="hold"/>
                                        <p:tgtEl>
                                          <p:spTgt spid="33795">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795">
                                            <p:txEl>
                                              <p:pRg st="10" end="10"/>
                                            </p:txEl>
                                          </p:spTgt>
                                        </p:tgtEl>
                                        <p:attrNameLst>
                                          <p:attrName>style.visibility</p:attrName>
                                        </p:attrNameLst>
                                      </p:cBhvr>
                                      <p:to>
                                        <p:strVal val="visible"/>
                                      </p:to>
                                    </p:set>
                                    <p:anim calcmode="lin" valueType="num">
                                      <p:cBhvr additive="base">
                                        <p:cTn id="23" dur="500" fill="hold"/>
                                        <p:tgtEl>
                                          <p:spTgt spid="33795">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795">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795">
                                            <p:txEl>
                                              <p:pRg st="11" end="11"/>
                                            </p:txEl>
                                          </p:spTgt>
                                        </p:tgtEl>
                                        <p:attrNameLst>
                                          <p:attrName>style.visibility</p:attrName>
                                        </p:attrNameLst>
                                      </p:cBhvr>
                                      <p:to>
                                        <p:strVal val="visible"/>
                                      </p:to>
                                    </p:set>
                                    <p:anim calcmode="lin" valueType="num">
                                      <p:cBhvr additive="base">
                                        <p:cTn id="27" dur="500" fill="hold"/>
                                        <p:tgtEl>
                                          <p:spTgt spid="33795">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3795">
                                            <p:txEl>
                                              <p:pRg st="11" end="1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3795">
                                            <p:txEl>
                                              <p:pRg st="12" end="12"/>
                                            </p:txEl>
                                          </p:spTgt>
                                        </p:tgtEl>
                                        <p:attrNameLst>
                                          <p:attrName>style.visibility</p:attrName>
                                        </p:attrNameLst>
                                      </p:cBhvr>
                                      <p:to>
                                        <p:strVal val="visible"/>
                                      </p:to>
                                    </p:set>
                                    <p:anim calcmode="lin" valueType="num">
                                      <p:cBhvr additive="base">
                                        <p:cTn id="31" dur="500" fill="hold"/>
                                        <p:tgtEl>
                                          <p:spTgt spid="33795">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795">
                                            <p:txEl>
                                              <p:pRg st="14" end="14"/>
                                            </p:txEl>
                                          </p:spTgt>
                                        </p:tgtEl>
                                        <p:attrNameLst>
                                          <p:attrName>style.visibility</p:attrName>
                                        </p:attrNameLst>
                                      </p:cBhvr>
                                      <p:to>
                                        <p:strVal val="visible"/>
                                      </p:to>
                                    </p:set>
                                    <p:anim calcmode="lin" valueType="num">
                                      <p:cBhvr additive="base">
                                        <p:cTn id="37" dur="500" fill="hold"/>
                                        <p:tgtEl>
                                          <p:spTgt spid="33795">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5">
                                            <p:txEl>
                                              <p:pRg st="14" end="1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3795">
                                            <p:txEl>
                                              <p:pRg st="15" end="15"/>
                                            </p:txEl>
                                          </p:spTgt>
                                        </p:tgtEl>
                                        <p:attrNameLst>
                                          <p:attrName>style.visibility</p:attrName>
                                        </p:attrNameLst>
                                      </p:cBhvr>
                                      <p:to>
                                        <p:strVal val="visible"/>
                                      </p:to>
                                    </p:set>
                                    <p:anim calcmode="lin" valueType="num">
                                      <p:cBhvr additive="base">
                                        <p:cTn id="41" dur="500" fill="hold"/>
                                        <p:tgtEl>
                                          <p:spTgt spid="33795">
                                            <p:txEl>
                                              <p:pRg st="15" end="1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3795">
                                            <p:txEl>
                                              <p:pRg st="15" end="1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3795">
                                            <p:txEl>
                                              <p:pRg st="16" end="16"/>
                                            </p:txEl>
                                          </p:spTgt>
                                        </p:tgtEl>
                                        <p:attrNameLst>
                                          <p:attrName>style.visibility</p:attrName>
                                        </p:attrNameLst>
                                      </p:cBhvr>
                                      <p:to>
                                        <p:strVal val="visible"/>
                                      </p:to>
                                    </p:set>
                                    <p:anim calcmode="lin" valueType="num">
                                      <p:cBhvr additive="base">
                                        <p:cTn id="45" dur="500" fill="hold"/>
                                        <p:tgtEl>
                                          <p:spTgt spid="33795">
                                            <p:txEl>
                                              <p:pRg st="16" end="1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3795">
                                            <p:txEl>
                                              <p:pRg st="16" end="1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3795">
                                            <p:txEl>
                                              <p:pRg st="17" end="17"/>
                                            </p:txEl>
                                          </p:spTgt>
                                        </p:tgtEl>
                                        <p:attrNameLst>
                                          <p:attrName>style.visibility</p:attrName>
                                        </p:attrNameLst>
                                      </p:cBhvr>
                                      <p:to>
                                        <p:strVal val="visible"/>
                                      </p:to>
                                    </p:set>
                                    <p:anim calcmode="lin" valueType="num">
                                      <p:cBhvr additive="base">
                                        <p:cTn id="49" dur="500" fill="hold"/>
                                        <p:tgtEl>
                                          <p:spTgt spid="33795">
                                            <p:txEl>
                                              <p:pRg st="17" end="1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3795">
                                            <p:txEl>
                                              <p:pRg st="17" end="1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3795">
                                            <p:txEl>
                                              <p:pRg st="18" end="18"/>
                                            </p:txEl>
                                          </p:spTgt>
                                        </p:tgtEl>
                                        <p:attrNameLst>
                                          <p:attrName>style.visibility</p:attrName>
                                        </p:attrNameLst>
                                      </p:cBhvr>
                                      <p:to>
                                        <p:strVal val="visible"/>
                                      </p:to>
                                    </p:set>
                                    <p:anim calcmode="lin" valueType="num">
                                      <p:cBhvr additive="base">
                                        <p:cTn id="53" dur="500" fill="hold"/>
                                        <p:tgtEl>
                                          <p:spTgt spid="33795">
                                            <p:txEl>
                                              <p:pRg st="18" end="1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3795">
                                            <p:txEl>
                                              <p:pRg st="18" end="1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3795">
                                            <p:txEl>
                                              <p:pRg st="19" end="19"/>
                                            </p:txEl>
                                          </p:spTgt>
                                        </p:tgtEl>
                                        <p:attrNameLst>
                                          <p:attrName>style.visibility</p:attrName>
                                        </p:attrNameLst>
                                      </p:cBhvr>
                                      <p:to>
                                        <p:strVal val="visible"/>
                                      </p:to>
                                    </p:set>
                                    <p:anim calcmode="lin" valueType="num">
                                      <p:cBhvr additive="base">
                                        <p:cTn id="57" dur="500" fill="hold"/>
                                        <p:tgtEl>
                                          <p:spTgt spid="33795">
                                            <p:txEl>
                                              <p:pRg st="19" end="1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3795">
                                            <p:txEl>
                                              <p:pRg st="19" end="1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3795">
                                            <p:txEl>
                                              <p:pRg st="20" end="20"/>
                                            </p:txEl>
                                          </p:spTgt>
                                        </p:tgtEl>
                                        <p:attrNameLst>
                                          <p:attrName>style.visibility</p:attrName>
                                        </p:attrNameLst>
                                      </p:cBhvr>
                                      <p:to>
                                        <p:strVal val="visible"/>
                                      </p:to>
                                    </p:set>
                                    <p:anim calcmode="lin" valueType="num">
                                      <p:cBhvr additive="base">
                                        <p:cTn id="61" dur="500" fill="hold"/>
                                        <p:tgtEl>
                                          <p:spTgt spid="33795">
                                            <p:txEl>
                                              <p:pRg st="20" end="2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3795">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51203" name="Picture 4"/>
          <p:cNvPicPr>
            <a:picLocks noChangeAspect="1" noChangeArrowheads="1"/>
          </p:cNvPicPr>
          <p:nvPr>
            <p:ph type="body" idx="1"/>
          </p:nvPr>
        </p:nvPicPr>
        <p:blipFill>
          <a:blip r:embed="rId2"/>
          <a:srcRect/>
          <a:stretch>
            <a:fillRect/>
          </a:stretch>
        </p:blipFill>
        <p:spPr/>
      </p:pic>
      <p:sp>
        <p:nvSpPr>
          <p:cNvPr id="51204" name="Text Box 5"/>
          <p:cNvSpPr txBox="1">
            <a:spLocks noChangeArrowheads="1"/>
          </p:cNvSpPr>
          <p:nvPr/>
        </p:nvSpPr>
        <p:spPr bwMode="auto">
          <a:xfrm>
            <a:off x="808038" y="1001713"/>
            <a:ext cx="2166937" cy="457200"/>
          </a:xfrm>
          <a:prstGeom prst="rect">
            <a:avLst/>
          </a:prstGeom>
          <a:noFill/>
          <a:ln w="9525">
            <a:noFill/>
            <a:miter lim="800000"/>
            <a:headEnd/>
            <a:tailEnd/>
          </a:ln>
        </p:spPr>
        <p:txBody>
          <a:bodyPr wrap="none">
            <a:spAutoFit/>
          </a:bodyPr>
          <a:lstStyle/>
          <a:p>
            <a:pPr algn="l" rtl="0"/>
            <a:r>
              <a:rPr lang="fr-FR" sz="2400" b="1">
                <a:latin typeface="Times New Roman" pitchFamily="18" charset="0"/>
                <a:cs typeface="Times New Roman" pitchFamily="18" charset="0"/>
              </a:rPr>
              <a:t>In another way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277813"/>
            <a:ext cx="7772400" cy="706437"/>
          </a:xfrm>
        </p:spPr>
        <p:txBody>
          <a:bodyPr/>
          <a:lstStyle/>
          <a:p>
            <a:pPr eaLnBrk="1" hangingPunct="1">
              <a:lnSpc>
                <a:spcPct val="80000"/>
              </a:lnSpc>
            </a:pPr>
            <a:r>
              <a:rPr lang="en-US" sz="3200" smtClean="0">
                <a:cs typeface="Times New Roman" pitchFamily="18" charset="0"/>
              </a:rPr>
              <a:t>Evaluating Alpha-Beta algorithm</a:t>
            </a:r>
          </a:p>
        </p:txBody>
      </p:sp>
      <p:sp>
        <p:nvSpPr>
          <p:cNvPr id="52227" name="Rectangle 3"/>
          <p:cNvSpPr>
            <a:spLocks noGrp="1" noChangeArrowheads="1"/>
          </p:cNvSpPr>
          <p:nvPr>
            <p:ph type="body" idx="1"/>
          </p:nvPr>
        </p:nvSpPr>
        <p:spPr>
          <a:xfrm>
            <a:off x="457200" y="1571625"/>
            <a:ext cx="8229600" cy="5073650"/>
          </a:xfrm>
        </p:spPr>
        <p:txBody>
          <a:bodyPr/>
          <a:lstStyle/>
          <a:p>
            <a:pPr algn="just" eaLnBrk="1" hangingPunct="1">
              <a:lnSpc>
                <a:spcPct val="80000"/>
              </a:lnSpc>
              <a:buClr>
                <a:schemeClr val="tx1"/>
              </a:buClr>
              <a:buFont typeface="Wingdings" pitchFamily="2" charset="2"/>
              <a:buChar char="Ø"/>
            </a:pPr>
            <a:r>
              <a:rPr lang="en-US" sz="2000" smtClean="0">
                <a:latin typeface="Times New Roman" pitchFamily="18" charset="0"/>
                <a:cs typeface="Times New Roman" pitchFamily="18" charset="0"/>
              </a:rPr>
              <a:t>Alpha-Beta is guaranteed to compute the same value for the root node as computed by Minimax.</a:t>
            </a:r>
          </a:p>
          <a:p>
            <a:pPr algn="just" eaLnBrk="1" hangingPunct="1">
              <a:lnSpc>
                <a:spcPct val="80000"/>
              </a:lnSpc>
              <a:buClr>
                <a:schemeClr val="tx1"/>
              </a:buClr>
              <a:buFont typeface="Wingdings" pitchFamily="2" charset="2"/>
              <a:buChar char="Ø"/>
            </a:pPr>
            <a:endParaRPr lang="en-US" sz="2000" smtClean="0">
              <a:latin typeface="Times New Roman" pitchFamily="18" charset="0"/>
              <a:cs typeface="Times New Roman" pitchFamily="18" charset="0"/>
            </a:endParaRPr>
          </a:p>
          <a:p>
            <a:pPr algn="just" eaLnBrk="1" hangingPunct="1">
              <a:lnSpc>
                <a:spcPct val="80000"/>
              </a:lnSpc>
              <a:buClr>
                <a:schemeClr val="tx1"/>
              </a:buClr>
              <a:buFont typeface="Wingdings" pitchFamily="2" charset="2"/>
              <a:buChar char="Ø"/>
            </a:pPr>
            <a:r>
              <a:rPr lang="en-US" sz="2000" b="1" smtClean="0">
                <a:latin typeface="Times New Roman" pitchFamily="18" charset="0"/>
                <a:cs typeface="Times New Roman" pitchFamily="18" charset="0"/>
              </a:rPr>
              <a:t>Worst case:</a:t>
            </a:r>
            <a:r>
              <a:rPr lang="en-US" sz="2000" smtClean="0">
                <a:latin typeface="Times New Roman" pitchFamily="18" charset="0"/>
                <a:cs typeface="Times New Roman" pitchFamily="18" charset="0"/>
              </a:rPr>
              <a:t>  NO pruning, examining O(b</a:t>
            </a:r>
            <a:r>
              <a:rPr lang="en-US" sz="2000" baseline="30000" smtClean="0">
                <a:latin typeface="Times New Roman" pitchFamily="18" charset="0"/>
                <a:cs typeface="Times New Roman" pitchFamily="18" charset="0"/>
              </a:rPr>
              <a:t>d</a:t>
            </a:r>
            <a:r>
              <a:rPr lang="en-US" sz="2000" smtClean="0">
                <a:latin typeface="Times New Roman" pitchFamily="18" charset="0"/>
                <a:cs typeface="Times New Roman" pitchFamily="18" charset="0"/>
              </a:rPr>
              <a:t>) leaf nodes, where each node has b children and a d-ply search is performed </a:t>
            </a:r>
          </a:p>
          <a:p>
            <a:pPr algn="just" eaLnBrk="1" hangingPunct="1">
              <a:lnSpc>
                <a:spcPct val="80000"/>
              </a:lnSpc>
              <a:buClr>
                <a:schemeClr val="tx1"/>
              </a:buClr>
              <a:buFont typeface="Wingdings" pitchFamily="2" charset="2"/>
              <a:buChar char="Ø"/>
            </a:pPr>
            <a:endParaRPr lang="en-US" sz="2000" smtClean="0">
              <a:latin typeface="Times New Roman" pitchFamily="18" charset="0"/>
              <a:cs typeface="Times New Roman" pitchFamily="18" charset="0"/>
            </a:endParaRPr>
          </a:p>
          <a:p>
            <a:pPr algn="just" eaLnBrk="1" hangingPunct="1">
              <a:lnSpc>
                <a:spcPct val="80000"/>
              </a:lnSpc>
              <a:buClr>
                <a:schemeClr val="tx1"/>
              </a:buClr>
              <a:buFont typeface="Wingdings" pitchFamily="2" charset="2"/>
              <a:buChar char="Ø"/>
            </a:pPr>
            <a:r>
              <a:rPr lang="en-US" sz="2000" b="1" smtClean="0">
                <a:latin typeface="Times New Roman" pitchFamily="18" charset="0"/>
                <a:cs typeface="Times New Roman" pitchFamily="18" charset="0"/>
              </a:rPr>
              <a:t>Best case:</a:t>
            </a:r>
            <a:r>
              <a:rPr lang="en-US" sz="2000" smtClean="0">
                <a:latin typeface="Times New Roman" pitchFamily="18" charset="0"/>
                <a:cs typeface="Times New Roman" pitchFamily="18" charset="0"/>
              </a:rPr>
              <a:t> examine only O(b</a:t>
            </a:r>
            <a:r>
              <a:rPr lang="en-US" sz="2000" baseline="30000" smtClean="0">
                <a:latin typeface="Times New Roman" pitchFamily="18" charset="0"/>
                <a:cs typeface="Times New Roman" pitchFamily="18" charset="0"/>
              </a:rPr>
              <a:t>d/2</a:t>
            </a:r>
            <a:r>
              <a:rPr lang="en-US" sz="2000" smtClean="0">
                <a:latin typeface="Times New Roman" pitchFamily="18" charset="0"/>
                <a:cs typeface="Times New Roman" pitchFamily="18" charset="0"/>
              </a:rPr>
              <a:t>) leaf nodes. You can search twice as deep as Minimax! Or the branch factor is b</a:t>
            </a:r>
            <a:r>
              <a:rPr lang="en-US" sz="2000" baseline="30000" smtClean="0">
                <a:latin typeface="Times New Roman" pitchFamily="18" charset="0"/>
                <a:cs typeface="Times New Roman" pitchFamily="18" charset="0"/>
              </a:rPr>
              <a:t>1/2</a:t>
            </a:r>
            <a:r>
              <a:rPr lang="en-US" sz="2000" smtClean="0">
                <a:latin typeface="Times New Roman" pitchFamily="18" charset="0"/>
                <a:cs typeface="Times New Roman" pitchFamily="18" charset="0"/>
              </a:rPr>
              <a:t> rather than b.</a:t>
            </a:r>
          </a:p>
          <a:p>
            <a:pPr algn="just" eaLnBrk="1" hangingPunct="1">
              <a:lnSpc>
                <a:spcPct val="80000"/>
              </a:lnSpc>
              <a:buClr>
                <a:schemeClr val="tx1"/>
              </a:buClr>
              <a:buFont typeface="Wingdings" pitchFamily="2" charset="2"/>
              <a:buNone/>
            </a:pPr>
            <a:endParaRPr lang="en-US" sz="2000" smtClean="0">
              <a:latin typeface="Times New Roman" pitchFamily="18" charset="0"/>
              <a:cs typeface="Times New Roman" pitchFamily="18" charset="0"/>
            </a:endParaRPr>
          </a:p>
          <a:p>
            <a:pPr algn="just" eaLnBrk="1" hangingPunct="1">
              <a:lnSpc>
                <a:spcPct val="80000"/>
              </a:lnSpc>
              <a:buClr>
                <a:schemeClr val="tx1"/>
              </a:buClr>
              <a:buFont typeface="Wingdings" pitchFamily="2" charset="2"/>
              <a:buChar char="Ø"/>
            </a:pPr>
            <a:r>
              <a:rPr lang="en-US" sz="2000" b="1" smtClean="0">
                <a:latin typeface="Times New Roman" pitchFamily="18" charset="0"/>
                <a:cs typeface="Times New Roman" pitchFamily="18" charset="0"/>
              </a:rPr>
              <a:t>Best case</a:t>
            </a:r>
            <a:r>
              <a:rPr lang="en-US" sz="2000" smtClean="0">
                <a:latin typeface="Times New Roman" pitchFamily="18" charset="0"/>
                <a:cs typeface="Times New Roman" pitchFamily="18" charset="0"/>
              </a:rPr>
              <a:t> is when each player's best move is the leftmost alternative, i.e. at MAX nodes the child with the largest value generated first, and at MIN nodes the child with the smallest value generated first.  </a:t>
            </a:r>
          </a:p>
          <a:p>
            <a:pPr algn="just" eaLnBrk="1" hangingPunct="1">
              <a:lnSpc>
                <a:spcPct val="80000"/>
              </a:lnSpc>
              <a:buClr>
                <a:schemeClr val="tx1"/>
              </a:buClr>
              <a:buFont typeface="Wingdings" pitchFamily="2" charset="2"/>
              <a:buChar char="Ø"/>
            </a:pPr>
            <a:endParaRPr lang="en-US" sz="2000" smtClean="0">
              <a:latin typeface="Times New Roman" pitchFamily="18" charset="0"/>
              <a:cs typeface="Times New Roman" pitchFamily="18" charset="0"/>
            </a:endParaRPr>
          </a:p>
          <a:p>
            <a:pPr algn="just" eaLnBrk="1" hangingPunct="1">
              <a:lnSpc>
                <a:spcPct val="80000"/>
              </a:lnSpc>
              <a:buClr>
                <a:schemeClr val="tx1"/>
              </a:buClr>
              <a:buFont typeface="Wingdings" pitchFamily="2" charset="2"/>
              <a:buChar char="Ø"/>
            </a:pPr>
            <a:r>
              <a:rPr lang="en-US" sz="2000" smtClean="0">
                <a:latin typeface="Times New Roman" pitchFamily="18" charset="0"/>
                <a:cs typeface="Times New Roman" pitchFamily="18" charset="0"/>
              </a:rPr>
              <a:t>In Deep Blue, they found empirically that Alpha-Beta pruning meant that the average branching factor at each node was about 6 instead of about 35-40</a:t>
            </a:r>
            <a:r>
              <a:rPr lang="en-US" sz="2000" smtClean="0"/>
              <a:t> </a:t>
            </a:r>
          </a:p>
          <a:p>
            <a:pPr algn="just" eaLnBrk="1" hangingPunct="1">
              <a:lnSpc>
                <a:spcPct val="80000"/>
              </a:lnSpc>
            </a:pPr>
            <a:endParaRPr lang="fr-FR" sz="20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Evaluation Function </a:t>
            </a:r>
          </a:p>
        </p:txBody>
      </p:sp>
      <p:sp>
        <p:nvSpPr>
          <p:cNvPr id="53251" name="Rectangle 3"/>
          <p:cNvSpPr>
            <a:spLocks noGrp="1" noChangeArrowheads="1"/>
          </p:cNvSpPr>
          <p:nvPr>
            <p:ph type="body" idx="1"/>
          </p:nvPr>
        </p:nvSpPr>
        <p:spPr/>
        <p:txBody>
          <a:bodyPr/>
          <a:lstStyle/>
          <a:p>
            <a:pPr eaLnBrk="1" hangingPunct="1"/>
            <a:r>
              <a:rPr lang="en-US" smtClean="0"/>
              <a:t>Evaluation function</a:t>
            </a:r>
          </a:p>
          <a:p>
            <a:pPr lvl="1" eaLnBrk="1" hangingPunct="1"/>
            <a:r>
              <a:rPr lang="en-US" smtClean="0"/>
              <a:t>Performed at search cutoff point</a:t>
            </a:r>
          </a:p>
          <a:p>
            <a:pPr lvl="1" eaLnBrk="1" hangingPunct="1"/>
            <a:r>
              <a:rPr lang="en-US" smtClean="0"/>
              <a:t>Must have same terminal/goal states as utility function</a:t>
            </a:r>
          </a:p>
          <a:p>
            <a:pPr lvl="1" eaLnBrk="1" hangingPunct="1"/>
            <a:r>
              <a:rPr lang="en-US" smtClean="0"/>
              <a:t>Tradeoff between accuracy and time </a:t>
            </a:r>
            <a:r>
              <a:rPr lang="en-US" smtClean="0">
                <a:cs typeface="Times New Roman" pitchFamily="18" charset="0"/>
              </a:rPr>
              <a:t>→ reasonable complexity</a:t>
            </a:r>
          </a:p>
          <a:p>
            <a:pPr lvl="1" eaLnBrk="1" hangingPunct="1"/>
            <a:r>
              <a:rPr lang="en-US" smtClean="0">
                <a:cs typeface="Times New Roman" pitchFamily="18" charset="0"/>
              </a:rPr>
              <a:t>Accurate</a:t>
            </a:r>
          </a:p>
          <a:p>
            <a:pPr lvl="2" eaLnBrk="1" hangingPunct="1"/>
            <a:r>
              <a:rPr lang="en-US" smtClean="0">
                <a:cs typeface="Times New Roman" pitchFamily="18" charset="0"/>
              </a:rPr>
              <a:t>Performance of game-playing system dependent on accuracy/goodness of evaluation</a:t>
            </a:r>
          </a:p>
          <a:p>
            <a:pPr lvl="2" eaLnBrk="1" hangingPunct="1"/>
            <a:r>
              <a:rPr lang="en-US" smtClean="0">
                <a:cs typeface="Times New Roman" pitchFamily="18" charset="0"/>
              </a:rPr>
              <a:t>Evaluation of nonterminal states strongly correlated with actual chances of winning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Evaluation functions</a:t>
            </a:r>
          </a:p>
        </p:txBody>
      </p:sp>
      <p:sp>
        <p:nvSpPr>
          <p:cNvPr id="54275" name="Rectangle 3"/>
          <p:cNvSpPr>
            <a:spLocks noGrp="1" noChangeArrowheads="1"/>
          </p:cNvSpPr>
          <p:nvPr>
            <p:ph type="body" idx="1"/>
          </p:nvPr>
        </p:nvSpPr>
        <p:spPr>
          <a:xfrm>
            <a:off x="914400" y="1500188"/>
            <a:ext cx="7772400" cy="4530725"/>
          </a:xfrm>
        </p:spPr>
        <p:txBody>
          <a:bodyPr/>
          <a:lstStyle/>
          <a:p>
            <a:pPr eaLnBrk="1" hangingPunct="1"/>
            <a:r>
              <a:rPr lang="en-US" smtClean="0"/>
              <a:t>For chess, typically </a:t>
            </a:r>
            <a:r>
              <a:rPr lang="en-US" smtClean="0">
                <a:solidFill>
                  <a:srgbClr val="FF0000"/>
                </a:solidFill>
              </a:rPr>
              <a:t>linear</a:t>
            </a:r>
            <a:r>
              <a:rPr lang="en-US" smtClean="0"/>
              <a:t> weighted sum of </a:t>
            </a:r>
            <a:r>
              <a:rPr lang="en-US" smtClean="0">
                <a:solidFill>
                  <a:schemeClr val="accent2"/>
                </a:solidFill>
              </a:rPr>
              <a:t>features</a:t>
            </a:r>
            <a:endParaRPr lang="en-US" smtClean="0"/>
          </a:p>
          <a:p>
            <a:pPr algn="ctr" eaLnBrk="1" hangingPunct="1"/>
            <a:r>
              <a:rPr lang="en-US" i="1" smtClean="0"/>
              <a:t>Eval(s) </a:t>
            </a:r>
            <a:r>
              <a:rPr lang="en-US" smtClean="0"/>
              <a:t>= w</a:t>
            </a:r>
            <a:r>
              <a:rPr lang="en-US" baseline="-25000" smtClean="0"/>
              <a:t>1</a:t>
            </a:r>
            <a:r>
              <a:rPr lang="en-US" smtClean="0"/>
              <a:t> f</a:t>
            </a:r>
            <a:r>
              <a:rPr lang="en-US" baseline="-25000" smtClean="0"/>
              <a:t>1</a:t>
            </a:r>
            <a:r>
              <a:rPr lang="en-US" smtClean="0"/>
              <a:t>(s) + w</a:t>
            </a:r>
            <a:r>
              <a:rPr lang="en-US" baseline="-25000" smtClean="0"/>
              <a:t>2</a:t>
            </a:r>
            <a:r>
              <a:rPr lang="en-US" smtClean="0"/>
              <a:t> f</a:t>
            </a:r>
            <a:r>
              <a:rPr lang="en-US" baseline="-25000" smtClean="0"/>
              <a:t>2</a:t>
            </a:r>
            <a:r>
              <a:rPr lang="en-US" smtClean="0"/>
              <a:t>(s) + … + w</a:t>
            </a:r>
            <a:r>
              <a:rPr lang="en-US" baseline="-25000" smtClean="0"/>
              <a:t>n</a:t>
            </a:r>
            <a:r>
              <a:rPr lang="en-US" smtClean="0"/>
              <a:t> f</a:t>
            </a:r>
            <a:r>
              <a:rPr lang="en-US" baseline="-25000" smtClean="0"/>
              <a:t>n</a:t>
            </a:r>
            <a:r>
              <a:rPr lang="en-US" smtClean="0"/>
              <a:t>(s)</a:t>
            </a:r>
          </a:p>
          <a:p>
            <a:pPr eaLnBrk="1" hangingPunct="1"/>
            <a:r>
              <a:rPr lang="en-US" smtClean="0"/>
              <a:t>e.g., w</a:t>
            </a:r>
            <a:r>
              <a:rPr lang="en-US" baseline="-25000" smtClean="0"/>
              <a:t>1</a:t>
            </a:r>
            <a:r>
              <a:rPr lang="en-US" smtClean="0"/>
              <a:t> = 9 with </a:t>
            </a:r>
          </a:p>
          <a:p>
            <a:pPr eaLnBrk="1" hangingPunct="1"/>
            <a:r>
              <a:rPr lang="en-US" smtClean="0"/>
              <a:t>	f</a:t>
            </a:r>
            <a:r>
              <a:rPr lang="en-US" baseline="-25000" smtClean="0"/>
              <a:t>1</a:t>
            </a:r>
            <a:r>
              <a:rPr lang="en-US" smtClean="0"/>
              <a:t>(s) = (number of white queens) –  (number of black queens), etc.</a:t>
            </a:r>
          </a:p>
        </p:txBody>
      </p:sp>
      <p:sp>
        <p:nvSpPr>
          <p:cNvPr id="1637382" name="Rectangle 6"/>
          <p:cNvSpPr>
            <a:spLocks noChangeArrowheads="1"/>
          </p:cNvSpPr>
          <p:nvPr/>
        </p:nvSpPr>
        <p:spPr bwMode="auto">
          <a:xfrm>
            <a:off x="714375" y="4714875"/>
            <a:ext cx="7162800" cy="2124075"/>
          </a:xfrm>
          <a:prstGeom prst="rect">
            <a:avLst/>
          </a:prstGeom>
          <a:noFill/>
          <a:ln w="9525">
            <a:noFill/>
            <a:miter lim="800000"/>
            <a:headEnd/>
            <a:tailEnd/>
          </a:ln>
        </p:spPr>
        <p:txBody>
          <a:bodyPr>
            <a:spAutoFit/>
          </a:bodyPr>
          <a:lstStyle/>
          <a:p>
            <a:pPr lvl="1" algn="l" rtl="0"/>
            <a:r>
              <a:rPr lang="en-US" sz="2200">
                <a:solidFill>
                  <a:srgbClr val="FF0000"/>
                </a:solidFill>
              </a:rPr>
              <a:t>Key challenge – find a good  evaluation function:</a:t>
            </a:r>
          </a:p>
          <a:p>
            <a:pPr lvl="1" algn="l" rtl="0"/>
            <a:r>
              <a:rPr lang="en-US" sz="2200"/>
              <a:t>	Isolated pawns are bad.</a:t>
            </a:r>
          </a:p>
          <a:p>
            <a:pPr lvl="1" algn="l" rtl="0"/>
            <a:r>
              <a:rPr lang="en-US" sz="2200"/>
              <a:t>	How well protected is your king?</a:t>
            </a:r>
          </a:p>
          <a:p>
            <a:pPr lvl="1" algn="l" rtl="0"/>
            <a:r>
              <a:rPr lang="en-US" sz="2200"/>
              <a:t>	How much maneuverability to you have?</a:t>
            </a:r>
          </a:p>
          <a:p>
            <a:pPr lvl="1" algn="l" rtl="0"/>
            <a:r>
              <a:rPr lang="en-US" sz="2200"/>
              <a:t>	Do you control the center of the board?</a:t>
            </a:r>
          </a:p>
          <a:p>
            <a:pPr lvl="1" algn="l" rtl="0"/>
            <a:r>
              <a:rPr lang="en-US" sz="2200"/>
              <a:t>	Strategies change as the game proceeds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73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738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738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738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738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73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Rectangle 2"/>
          <p:cNvSpPr>
            <a:spLocks noGrp="1" noChangeArrowheads="1"/>
          </p:cNvSpPr>
          <p:nvPr>
            <p:ph type="title"/>
          </p:nvPr>
        </p:nvSpPr>
        <p:spPr/>
        <p:txBody>
          <a:bodyPr/>
          <a:lstStyle/>
          <a:p>
            <a:pPr eaLnBrk="1" hangingPunct="1"/>
            <a:r>
              <a:rPr lang="en-US" sz="2000" smtClean="0"/>
              <a:t>When Chance is involved:</a:t>
            </a:r>
            <a:br>
              <a:rPr lang="en-US" sz="2000" smtClean="0"/>
            </a:br>
            <a:r>
              <a:rPr lang="en-US" sz="2000" smtClean="0"/>
              <a:t>Backgammon Board</a:t>
            </a:r>
          </a:p>
        </p:txBody>
      </p:sp>
      <p:grpSp>
        <p:nvGrpSpPr>
          <p:cNvPr id="1053" name="Group 94"/>
          <p:cNvGrpSpPr>
            <a:grpSpLocks/>
          </p:cNvGrpSpPr>
          <p:nvPr/>
        </p:nvGrpSpPr>
        <p:grpSpPr bwMode="auto">
          <a:xfrm>
            <a:off x="1443038" y="1665288"/>
            <a:ext cx="5843587" cy="4978400"/>
            <a:chOff x="1300163" y="1219200"/>
            <a:chExt cx="5843605" cy="4978400"/>
          </a:xfrm>
        </p:grpSpPr>
        <p:sp>
          <p:nvSpPr>
            <p:cNvPr id="1054" name="Rectangle 3"/>
            <p:cNvSpPr>
              <a:spLocks noChangeArrowheads="1"/>
            </p:cNvSpPr>
            <p:nvPr/>
          </p:nvSpPr>
          <p:spPr bwMode="auto">
            <a:xfrm>
              <a:off x="1962168" y="1600200"/>
              <a:ext cx="5181600" cy="4191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1055" name="Rectangle 4"/>
            <p:cNvSpPr>
              <a:spLocks noChangeArrowheads="1"/>
            </p:cNvSpPr>
            <p:nvPr/>
          </p:nvSpPr>
          <p:spPr bwMode="auto">
            <a:xfrm>
              <a:off x="2038368" y="1676400"/>
              <a:ext cx="5029200" cy="40386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1056" name="Rectangle 5"/>
            <p:cNvSpPr>
              <a:spLocks noChangeArrowheads="1"/>
            </p:cNvSpPr>
            <p:nvPr/>
          </p:nvSpPr>
          <p:spPr bwMode="auto">
            <a:xfrm>
              <a:off x="4476768" y="1676400"/>
              <a:ext cx="228600" cy="4038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57" name="AutoShape 6"/>
            <p:cNvSpPr>
              <a:spLocks noChangeArrowheads="1"/>
            </p:cNvSpPr>
            <p:nvPr/>
          </p:nvSpPr>
          <p:spPr bwMode="auto">
            <a:xfrm>
              <a:off x="3257568" y="3962400"/>
              <a:ext cx="381000" cy="1752600"/>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1058" name="AutoShape 7"/>
            <p:cNvSpPr>
              <a:spLocks noChangeArrowheads="1"/>
            </p:cNvSpPr>
            <p:nvPr/>
          </p:nvSpPr>
          <p:spPr bwMode="auto">
            <a:xfrm>
              <a:off x="4019568" y="3962400"/>
              <a:ext cx="381000" cy="1752600"/>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1059" name="AutoShape 8"/>
            <p:cNvSpPr>
              <a:spLocks noChangeArrowheads="1"/>
            </p:cNvSpPr>
            <p:nvPr/>
          </p:nvSpPr>
          <p:spPr bwMode="auto">
            <a:xfrm>
              <a:off x="2114568" y="3962400"/>
              <a:ext cx="381000" cy="1752600"/>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en-US"/>
            </a:p>
          </p:txBody>
        </p:sp>
        <p:sp>
          <p:nvSpPr>
            <p:cNvPr id="1060" name="AutoShape 9"/>
            <p:cNvSpPr>
              <a:spLocks noChangeArrowheads="1"/>
            </p:cNvSpPr>
            <p:nvPr/>
          </p:nvSpPr>
          <p:spPr bwMode="auto">
            <a:xfrm>
              <a:off x="3638568" y="3962400"/>
              <a:ext cx="381000" cy="1752600"/>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en-US"/>
            </a:p>
          </p:txBody>
        </p:sp>
        <p:sp>
          <p:nvSpPr>
            <p:cNvPr id="1061" name="AutoShape 10"/>
            <p:cNvSpPr>
              <a:spLocks noChangeArrowheads="1"/>
            </p:cNvSpPr>
            <p:nvPr/>
          </p:nvSpPr>
          <p:spPr bwMode="auto">
            <a:xfrm>
              <a:off x="2495568" y="3962400"/>
              <a:ext cx="381000" cy="1752600"/>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1062" name="AutoShape 11"/>
            <p:cNvSpPr>
              <a:spLocks noChangeArrowheads="1"/>
            </p:cNvSpPr>
            <p:nvPr/>
          </p:nvSpPr>
          <p:spPr bwMode="auto">
            <a:xfrm>
              <a:off x="2876568" y="3962400"/>
              <a:ext cx="381000" cy="1752600"/>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en-US"/>
            </a:p>
          </p:txBody>
        </p:sp>
        <p:sp>
          <p:nvSpPr>
            <p:cNvPr id="1063" name="AutoShape 12"/>
            <p:cNvSpPr>
              <a:spLocks noChangeArrowheads="1"/>
            </p:cNvSpPr>
            <p:nvPr/>
          </p:nvSpPr>
          <p:spPr bwMode="auto">
            <a:xfrm>
              <a:off x="5924568" y="3962400"/>
              <a:ext cx="381000" cy="1752600"/>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1064" name="AutoShape 13"/>
            <p:cNvSpPr>
              <a:spLocks noChangeArrowheads="1"/>
            </p:cNvSpPr>
            <p:nvPr/>
          </p:nvSpPr>
          <p:spPr bwMode="auto">
            <a:xfrm>
              <a:off x="6686568" y="3962400"/>
              <a:ext cx="381000" cy="1752600"/>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1065" name="AutoShape 14"/>
            <p:cNvSpPr>
              <a:spLocks noChangeArrowheads="1"/>
            </p:cNvSpPr>
            <p:nvPr/>
          </p:nvSpPr>
          <p:spPr bwMode="auto">
            <a:xfrm>
              <a:off x="4781568" y="3962400"/>
              <a:ext cx="381000" cy="1752600"/>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en-US"/>
            </a:p>
          </p:txBody>
        </p:sp>
        <p:sp>
          <p:nvSpPr>
            <p:cNvPr id="1066" name="AutoShape 15"/>
            <p:cNvSpPr>
              <a:spLocks noChangeArrowheads="1"/>
            </p:cNvSpPr>
            <p:nvPr/>
          </p:nvSpPr>
          <p:spPr bwMode="auto">
            <a:xfrm>
              <a:off x="6305568" y="3962400"/>
              <a:ext cx="381000" cy="1752600"/>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en-US"/>
            </a:p>
          </p:txBody>
        </p:sp>
        <p:sp>
          <p:nvSpPr>
            <p:cNvPr id="1067" name="AutoShape 16"/>
            <p:cNvSpPr>
              <a:spLocks noChangeArrowheads="1"/>
            </p:cNvSpPr>
            <p:nvPr/>
          </p:nvSpPr>
          <p:spPr bwMode="auto">
            <a:xfrm>
              <a:off x="5162568" y="3962400"/>
              <a:ext cx="381000" cy="1752600"/>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1068" name="AutoShape 17"/>
            <p:cNvSpPr>
              <a:spLocks noChangeArrowheads="1"/>
            </p:cNvSpPr>
            <p:nvPr/>
          </p:nvSpPr>
          <p:spPr bwMode="auto">
            <a:xfrm>
              <a:off x="5543568" y="3962400"/>
              <a:ext cx="381000" cy="1752600"/>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en-US"/>
            </a:p>
          </p:txBody>
        </p:sp>
        <p:sp>
          <p:nvSpPr>
            <p:cNvPr id="1069" name="AutoShape 18"/>
            <p:cNvSpPr>
              <a:spLocks noChangeArrowheads="1"/>
            </p:cNvSpPr>
            <p:nvPr/>
          </p:nvSpPr>
          <p:spPr bwMode="auto">
            <a:xfrm rot="10800000">
              <a:off x="3257568" y="1676400"/>
              <a:ext cx="381000" cy="1752600"/>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en-US"/>
            </a:p>
          </p:txBody>
        </p:sp>
        <p:sp>
          <p:nvSpPr>
            <p:cNvPr id="1070" name="AutoShape 19"/>
            <p:cNvSpPr>
              <a:spLocks noChangeArrowheads="1"/>
            </p:cNvSpPr>
            <p:nvPr/>
          </p:nvSpPr>
          <p:spPr bwMode="auto">
            <a:xfrm rot="10800000">
              <a:off x="4019568" y="1676400"/>
              <a:ext cx="381000" cy="1752600"/>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en-US"/>
            </a:p>
          </p:txBody>
        </p:sp>
        <p:sp>
          <p:nvSpPr>
            <p:cNvPr id="1071" name="AutoShape 20"/>
            <p:cNvSpPr>
              <a:spLocks noChangeArrowheads="1"/>
            </p:cNvSpPr>
            <p:nvPr/>
          </p:nvSpPr>
          <p:spPr bwMode="auto">
            <a:xfrm rot="10800000">
              <a:off x="2114568" y="1676400"/>
              <a:ext cx="381000" cy="1752600"/>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1072" name="AutoShape 21"/>
            <p:cNvSpPr>
              <a:spLocks noChangeArrowheads="1"/>
            </p:cNvSpPr>
            <p:nvPr/>
          </p:nvSpPr>
          <p:spPr bwMode="auto">
            <a:xfrm rot="10800000">
              <a:off x="3638568" y="1676400"/>
              <a:ext cx="381000" cy="1752600"/>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1073" name="AutoShape 22"/>
            <p:cNvSpPr>
              <a:spLocks noChangeArrowheads="1"/>
            </p:cNvSpPr>
            <p:nvPr/>
          </p:nvSpPr>
          <p:spPr bwMode="auto">
            <a:xfrm rot="10800000">
              <a:off x="2495568" y="1676400"/>
              <a:ext cx="381000" cy="1752600"/>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en-US"/>
            </a:p>
          </p:txBody>
        </p:sp>
        <p:sp>
          <p:nvSpPr>
            <p:cNvPr id="1074" name="AutoShape 23"/>
            <p:cNvSpPr>
              <a:spLocks noChangeArrowheads="1"/>
            </p:cNvSpPr>
            <p:nvPr/>
          </p:nvSpPr>
          <p:spPr bwMode="auto">
            <a:xfrm rot="10800000">
              <a:off x="2876568" y="1676400"/>
              <a:ext cx="381000" cy="1752600"/>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1075" name="AutoShape 24"/>
            <p:cNvSpPr>
              <a:spLocks noChangeArrowheads="1"/>
            </p:cNvSpPr>
            <p:nvPr/>
          </p:nvSpPr>
          <p:spPr bwMode="auto">
            <a:xfrm rot="10800000">
              <a:off x="5924568" y="1676400"/>
              <a:ext cx="381000" cy="1752600"/>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en-US"/>
            </a:p>
          </p:txBody>
        </p:sp>
        <p:sp>
          <p:nvSpPr>
            <p:cNvPr id="1076" name="AutoShape 25"/>
            <p:cNvSpPr>
              <a:spLocks noChangeArrowheads="1"/>
            </p:cNvSpPr>
            <p:nvPr/>
          </p:nvSpPr>
          <p:spPr bwMode="auto">
            <a:xfrm rot="10800000">
              <a:off x="6686568" y="1676400"/>
              <a:ext cx="381000" cy="1752600"/>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en-US"/>
            </a:p>
          </p:txBody>
        </p:sp>
        <p:sp>
          <p:nvSpPr>
            <p:cNvPr id="1077" name="AutoShape 26"/>
            <p:cNvSpPr>
              <a:spLocks noChangeArrowheads="1"/>
            </p:cNvSpPr>
            <p:nvPr/>
          </p:nvSpPr>
          <p:spPr bwMode="auto">
            <a:xfrm rot="10800000">
              <a:off x="4781568" y="1676400"/>
              <a:ext cx="381000" cy="1752600"/>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1078" name="AutoShape 27"/>
            <p:cNvSpPr>
              <a:spLocks noChangeArrowheads="1"/>
            </p:cNvSpPr>
            <p:nvPr/>
          </p:nvSpPr>
          <p:spPr bwMode="auto">
            <a:xfrm rot="10800000">
              <a:off x="6305568" y="1676400"/>
              <a:ext cx="381000" cy="1752600"/>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1079" name="AutoShape 28"/>
            <p:cNvSpPr>
              <a:spLocks noChangeArrowheads="1"/>
            </p:cNvSpPr>
            <p:nvPr/>
          </p:nvSpPr>
          <p:spPr bwMode="auto">
            <a:xfrm rot="10800000">
              <a:off x="5162568" y="1676400"/>
              <a:ext cx="381000" cy="1752600"/>
            </a:xfrm>
            <a:prstGeom prst="triangle">
              <a:avLst>
                <a:gd name="adj" fmla="val 50000"/>
              </a:avLst>
            </a:prstGeom>
            <a:solidFill>
              <a:srgbClr val="990000"/>
            </a:solidFill>
            <a:ln w="9525">
              <a:solidFill>
                <a:schemeClr val="tx1"/>
              </a:solidFill>
              <a:miter lim="800000"/>
              <a:headEnd/>
              <a:tailEnd/>
            </a:ln>
          </p:spPr>
          <p:txBody>
            <a:bodyPr wrap="none" anchor="ctr"/>
            <a:lstStyle/>
            <a:p>
              <a:endParaRPr lang="en-US"/>
            </a:p>
          </p:txBody>
        </p:sp>
        <p:sp>
          <p:nvSpPr>
            <p:cNvPr id="1080" name="AutoShape 29"/>
            <p:cNvSpPr>
              <a:spLocks noChangeArrowheads="1"/>
            </p:cNvSpPr>
            <p:nvPr/>
          </p:nvSpPr>
          <p:spPr bwMode="auto">
            <a:xfrm rot="10800000">
              <a:off x="5543568" y="1676400"/>
              <a:ext cx="381000" cy="1752600"/>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1081" name="Rectangle 30"/>
            <p:cNvSpPr>
              <a:spLocks noChangeArrowheads="1"/>
            </p:cNvSpPr>
            <p:nvPr/>
          </p:nvSpPr>
          <p:spPr bwMode="auto">
            <a:xfrm>
              <a:off x="4552968" y="1676400"/>
              <a:ext cx="76200" cy="4038600"/>
            </a:xfrm>
            <a:prstGeom prst="rect">
              <a:avLst/>
            </a:prstGeom>
            <a:solidFill>
              <a:srgbClr val="990000"/>
            </a:solidFill>
            <a:ln w="9525">
              <a:solidFill>
                <a:schemeClr val="tx1"/>
              </a:solidFill>
              <a:miter lim="800000"/>
              <a:headEnd/>
              <a:tailEnd/>
            </a:ln>
          </p:spPr>
          <p:txBody>
            <a:bodyPr wrap="none" anchor="ctr"/>
            <a:lstStyle/>
            <a:p>
              <a:endParaRPr lang="en-US"/>
            </a:p>
          </p:txBody>
        </p:sp>
        <p:sp>
          <p:nvSpPr>
            <p:cNvPr id="1082" name="Rectangle 31"/>
            <p:cNvSpPr>
              <a:spLocks noChangeArrowheads="1"/>
            </p:cNvSpPr>
            <p:nvPr/>
          </p:nvSpPr>
          <p:spPr bwMode="auto">
            <a:xfrm>
              <a:off x="3409968" y="3581400"/>
              <a:ext cx="381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83" name="Oval 32"/>
            <p:cNvSpPr>
              <a:spLocks noChangeArrowheads="1"/>
            </p:cNvSpPr>
            <p:nvPr/>
          </p:nvSpPr>
          <p:spPr bwMode="auto">
            <a:xfrm>
              <a:off x="3638568" y="3657600"/>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084" name="Oval 33"/>
            <p:cNvSpPr>
              <a:spLocks noChangeArrowheads="1"/>
            </p:cNvSpPr>
            <p:nvPr/>
          </p:nvSpPr>
          <p:spPr bwMode="auto">
            <a:xfrm>
              <a:off x="3486168" y="3810000"/>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085" name="Oval 34"/>
            <p:cNvSpPr>
              <a:spLocks noChangeArrowheads="1"/>
            </p:cNvSpPr>
            <p:nvPr/>
          </p:nvSpPr>
          <p:spPr bwMode="auto">
            <a:xfrm>
              <a:off x="3638568" y="3810000"/>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086" name="Oval 35"/>
            <p:cNvSpPr>
              <a:spLocks noChangeArrowheads="1"/>
            </p:cNvSpPr>
            <p:nvPr/>
          </p:nvSpPr>
          <p:spPr bwMode="auto">
            <a:xfrm>
              <a:off x="3562368" y="3733800"/>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087" name="Oval 36"/>
            <p:cNvSpPr>
              <a:spLocks noChangeArrowheads="1"/>
            </p:cNvSpPr>
            <p:nvPr/>
          </p:nvSpPr>
          <p:spPr bwMode="auto">
            <a:xfrm>
              <a:off x="3486168" y="3657600"/>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1088" name="Oval 37"/>
            <p:cNvSpPr>
              <a:spLocks noChangeArrowheads="1"/>
            </p:cNvSpPr>
            <p:nvPr/>
          </p:nvSpPr>
          <p:spPr bwMode="auto">
            <a:xfrm>
              <a:off x="4019568" y="53340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1026" name="Object 2"/>
            <p:cNvGraphicFramePr>
              <a:graphicFrameLocks noChangeAspect="1"/>
            </p:cNvGraphicFramePr>
            <p:nvPr/>
          </p:nvGraphicFramePr>
          <p:xfrm>
            <a:off x="2236788" y="1230313"/>
            <a:ext cx="165100" cy="306387"/>
          </p:xfrm>
          <a:graphic>
            <a:graphicData uri="http://schemas.openxmlformats.org/presentationml/2006/ole">
              <p:oleObj spid="_x0000_s1026" name="Equation" r:id="rId4" imgW="88560" imgH="164880" progId="Equation.DSMT4">
                <p:embed/>
              </p:oleObj>
            </a:graphicData>
          </a:graphic>
        </p:graphicFrame>
        <p:graphicFrame>
          <p:nvGraphicFramePr>
            <p:cNvPr id="1027" name="Object 3"/>
            <p:cNvGraphicFramePr>
              <a:graphicFrameLocks noChangeAspect="1"/>
            </p:cNvGraphicFramePr>
            <p:nvPr/>
          </p:nvGraphicFramePr>
          <p:xfrm>
            <a:off x="2582863" y="1230313"/>
            <a:ext cx="236537" cy="306387"/>
          </p:xfrm>
          <a:graphic>
            <a:graphicData uri="http://schemas.openxmlformats.org/presentationml/2006/ole">
              <p:oleObj spid="_x0000_s1027" name="Equation" r:id="rId5" imgW="126720" imgH="164880" progId="Equation.DSMT4">
                <p:embed/>
              </p:oleObj>
            </a:graphicData>
          </a:graphic>
        </p:graphicFrame>
        <p:graphicFrame>
          <p:nvGraphicFramePr>
            <p:cNvPr id="1028" name="Object 4"/>
            <p:cNvGraphicFramePr>
              <a:graphicFrameLocks noChangeAspect="1"/>
            </p:cNvGraphicFramePr>
            <p:nvPr/>
          </p:nvGraphicFramePr>
          <p:xfrm>
            <a:off x="2974975" y="1219200"/>
            <a:ext cx="212725" cy="330200"/>
          </p:xfrm>
          <a:graphic>
            <a:graphicData uri="http://schemas.openxmlformats.org/presentationml/2006/ole">
              <p:oleObj spid="_x0000_s1028" name="Equation" r:id="rId6" imgW="114120" imgH="177480" progId="Equation.DSMT4">
                <p:embed/>
              </p:oleObj>
            </a:graphicData>
          </a:graphic>
        </p:graphicFrame>
        <p:graphicFrame>
          <p:nvGraphicFramePr>
            <p:cNvPr id="1029" name="Object 5"/>
            <p:cNvGraphicFramePr>
              <a:graphicFrameLocks noChangeAspect="1"/>
            </p:cNvGraphicFramePr>
            <p:nvPr/>
          </p:nvGraphicFramePr>
          <p:xfrm>
            <a:off x="3344863" y="1230313"/>
            <a:ext cx="236537" cy="306387"/>
          </p:xfrm>
          <a:graphic>
            <a:graphicData uri="http://schemas.openxmlformats.org/presentationml/2006/ole">
              <p:oleObj spid="_x0000_s1029" name="Equation" r:id="rId7" imgW="126720" imgH="164880" progId="Equation.DSMT4">
                <p:embed/>
              </p:oleObj>
            </a:graphicData>
          </a:graphic>
        </p:graphicFrame>
        <p:graphicFrame>
          <p:nvGraphicFramePr>
            <p:cNvPr id="1030" name="Object 6"/>
            <p:cNvGraphicFramePr>
              <a:graphicFrameLocks noChangeAspect="1"/>
            </p:cNvGraphicFramePr>
            <p:nvPr/>
          </p:nvGraphicFramePr>
          <p:xfrm>
            <a:off x="3736975" y="1219200"/>
            <a:ext cx="212725" cy="330200"/>
          </p:xfrm>
          <a:graphic>
            <a:graphicData uri="http://schemas.openxmlformats.org/presentationml/2006/ole">
              <p:oleObj spid="_x0000_s1030" name="Equation" r:id="rId8" imgW="114120" imgH="177480" progId="Equation.DSMT4">
                <p:embed/>
              </p:oleObj>
            </a:graphicData>
          </a:graphic>
        </p:graphicFrame>
        <p:graphicFrame>
          <p:nvGraphicFramePr>
            <p:cNvPr id="1031" name="Object 7"/>
            <p:cNvGraphicFramePr>
              <a:graphicFrameLocks noChangeAspect="1"/>
            </p:cNvGraphicFramePr>
            <p:nvPr/>
          </p:nvGraphicFramePr>
          <p:xfrm>
            <a:off x="4876800" y="1219200"/>
            <a:ext cx="236538" cy="330200"/>
          </p:xfrm>
          <a:graphic>
            <a:graphicData uri="http://schemas.openxmlformats.org/presentationml/2006/ole">
              <p:oleObj spid="_x0000_s1031" name="Equation" r:id="rId9" imgW="126720" imgH="177480" progId="Equation.DSMT4">
                <p:embed/>
              </p:oleObj>
            </a:graphicData>
          </a:graphic>
        </p:graphicFrame>
        <p:graphicFrame>
          <p:nvGraphicFramePr>
            <p:cNvPr id="1032" name="Object 8"/>
            <p:cNvGraphicFramePr>
              <a:graphicFrameLocks noChangeAspect="1"/>
            </p:cNvGraphicFramePr>
            <p:nvPr/>
          </p:nvGraphicFramePr>
          <p:xfrm>
            <a:off x="1600200" y="1219200"/>
            <a:ext cx="236538" cy="330200"/>
          </p:xfrm>
          <a:graphic>
            <a:graphicData uri="http://schemas.openxmlformats.org/presentationml/2006/ole">
              <p:oleObj spid="_x0000_s1032" name="Equation" r:id="rId10" imgW="126720" imgH="177480" progId="Equation.DSMT4">
                <p:embed/>
              </p:oleObj>
            </a:graphicData>
          </a:graphic>
        </p:graphicFrame>
        <p:graphicFrame>
          <p:nvGraphicFramePr>
            <p:cNvPr id="1033" name="Object 9"/>
            <p:cNvGraphicFramePr>
              <a:graphicFrameLocks noChangeAspect="1"/>
            </p:cNvGraphicFramePr>
            <p:nvPr/>
          </p:nvGraphicFramePr>
          <p:xfrm>
            <a:off x="5268913" y="1219200"/>
            <a:ext cx="212725" cy="330200"/>
          </p:xfrm>
          <a:graphic>
            <a:graphicData uri="http://schemas.openxmlformats.org/presentationml/2006/ole">
              <p:oleObj spid="_x0000_s1033" name="Equation" r:id="rId11" imgW="114120" imgH="177480" progId="Equation.DSMT4">
                <p:embed/>
              </p:oleObj>
            </a:graphicData>
          </a:graphic>
        </p:graphicFrame>
        <p:graphicFrame>
          <p:nvGraphicFramePr>
            <p:cNvPr id="1034" name="Object 10"/>
            <p:cNvGraphicFramePr>
              <a:graphicFrameLocks noChangeAspect="1"/>
            </p:cNvGraphicFramePr>
            <p:nvPr/>
          </p:nvGraphicFramePr>
          <p:xfrm>
            <a:off x="5641975" y="1219200"/>
            <a:ext cx="212725" cy="330200"/>
          </p:xfrm>
          <a:graphic>
            <a:graphicData uri="http://schemas.openxmlformats.org/presentationml/2006/ole">
              <p:oleObj spid="_x0000_s1034" name="Equation" r:id="rId12" imgW="114120" imgH="177480" progId="Equation.DSMT4">
                <p:embed/>
              </p:oleObj>
            </a:graphicData>
          </a:graphic>
        </p:graphicFrame>
        <p:graphicFrame>
          <p:nvGraphicFramePr>
            <p:cNvPr id="1035" name="Object 11"/>
            <p:cNvGraphicFramePr>
              <a:graphicFrameLocks noChangeAspect="1"/>
            </p:cNvGraphicFramePr>
            <p:nvPr/>
          </p:nvGraphicFramePr>
          <p:xfrm>
            <a:off x="5965825" y="1219200"/>
            <a:ext cx="330200" cy="330200"/>
          </p:xfrm>
          <a:graphic>
            <a:graphicData uri="http://schemas.openxmlformats.org/presentationml/2006/ole">
              <p:oleObj spid="_x0000_s1035" name="Equation" r:id="rId13" imgW="177480" imgH="177480" progId="Equation.DSMT4">
                <p:embed/>
              </p:oleObj>
            </a:graphicData>
          </a:graphic>
        </p:graphicFrame>
        <p:graphicFrame>
          <p:nvGraphicFramePr>
            <p:cNvPr id="1036" name="Object 12"/>
            <p:cNvGraphicFramePr>
              <a:graphicFrameLocks noChangeAspect="1"/>
            </p:cNvGraphicFramePr>
            <p:nvPr/>
          </p:nvGraphicFramePr>
          <p:xfrm>
            <a:off x="6357938" y="1230313"/>
            <a:ext cx="307975" cy="306387"/>
          </p:xfrm>
          <a:graphic>
            <a:graphicData uri="http://schemas.openxmlformats.org/presentationml/2006/ole">
              <p:oleObj spid="_x0000_s1036" name="Equation" r:id="rId14" imgW="164880" imgH="164880" progId="Equation.DSMT4">
                <p:embed/>
              </p:oleObj>
            </a:graphicData>
          </a:graphic>
        </p:graphicFrame>
        <p:graphicFrame>
          <p:nvGraphicFramePr>
            <p:cNvPr id="1037" name="Object 13"/>
            <p:cNvGraphicFramePr>
              <a:graphicFrameLocks noChangeAspect="1"/>
            </p:cNvGraphicFramePr>
            <p:nvPr/>
          </p:nvGraphicFramePr>
          <p:xfrm>
            <a:off x="6727825" y="1230313"/>
            <a:ext cx="330200" cy="306387"/>
          </p:xfrm>
          <a:graphic>
            <a:graphicData uri="http://schemas.openxmlformats.org/presentationml/2006/ole">
              <p:oleObj spid="_x0000_s1037" name="Equation" r:id="rId15" imgW="177480" imgH="164880" progId="Equation.DSMT4">
                <p:embed/>
              </p:oleObj>
            </a:graphicData>
          </a:graphic>
        </p:graphicFrame>
        <p:graphicFrame>
          <p:nvGraphicFramePr>
            <p:cNvPr id="1038" name="Object 14"/>
            <p:cNvGraphicFramePr>
              <a:graphicFrameLocks noChangeAspect="1"/>
            </p:cNvGraphicFramePr>
            <p:nvPr/>
          </p:nvGraphicFramePr>
          <p:xfrm>
            <a:off x="4106863" y="1219200"/>
            <a:ext cx="236537" cy="330200"/>
          </p:xfrm>
          <a:graphic>
            <a:graphicData uri="http://schemas.openxmlformats.org/presentationml/2006/ole">
              <p:oleObj spid="_x0000_s1038" name="Equation" r:id="rId16" imgW="126720" imgH="177480" progId="Equation.DSMT4">
                <p:embed/>
              </p:oleObj>
            </a:graphicData>
          </a:graphic>
        </p:graphicFrame>
        <p:graphicFrame>
          <p:nvGraphicFramePr>
            <p:cNvPr id="1039" name="Object 15"/>
            <p:cNvGraphicFramePr>
              <a:graphicFrameLocks noChangeAspect="1"/>
            </p:cNvGraphicFramePr>
            <p:nvPr/>
          </p:nvGraphicFramePr>
          <p:xfrm>
            <a:off x="2130425" y="5878513"/>
            <a:ext cx="379413" cy="306387"/>
          </p:xfrm>
          <a:graphic>
            <a:graphicData uri="http://schemas.openxmlformats.org/presentationml/2006/ole">
              <p:oleObj spid="_x0000_s1039" name="Equation" r:id="rId17" imgW="203040" imgH="164880" progId="Equation.DSMT4">
                <p:embed/>
              </p:oleObj>
            </a:graphicData>
          </a:graphic>
        </p:graphicFrame>
        <p:graphicFrame>
          <p:nvGraphicFramePr>
            <p:cNvPr id="1040" name="Object 16"/>
            <p:cNvGraphicFramePr>
              <a:graphicFrameLocks noChangeAspect="1"/>
            </p:cNvGraphicFramePr>
            <p:nvPr/>
          </p:nvGraphicFramePr>
          <p:xfrm>
            <a:off x="2524125" y="5867400"/>
            <a:ext cx="354013" cy="330200"/>
          </p:xfrm>
          <a:graphic>
            <a:graphicData uri="http://schemas.openxmlformats.org/presentationml/2006/ole">
              <p:oleObj spid="_x0000_s1040" name="Equation" r:id="rId18" imgW="190440" imgH="177480" progId="Equation.DSMT4">
                <p:embed/>
              </p:oleObj>
            </a:graphicData>
          </a:graphic>
        </p:graphicFrame>
        <p:graphicFrame>
          <p:nvGraphicFramePr>
            <p:cNvPr id="1041" name="Object 17"/>
            <p:cNvGraphicFramePr>
              <a:graphicFrameLocks noChangeAspect="1"/>
            </p:cNvGraphicFramePr>
            <p:nvPr/>
          </p:nvGraphicFramePr>
          <p:xfrm>
            <a:off x="2900363" y="5878513"/>
            <a:ext cx="379412" cy="306387"/>
          </p:xfrm>
          <a:graphic>
            <a:graphicData uri="http://schemas.openxmlformats.org/presentationml/2006/ole">
              <p:oleObj spid="_x0000_s1041" name="Equation" r:id="rId19" imgW="203040" imgH="164880" progId="Equation.DSMT4">
                <p:embed/>
              </p:oleObj>
            </a:graphicData>
          </a:graphic>
        </p:graphicFrame>
        <p:graphicFrame>
          <p:nvGraphicFramePr>
            <p:cNvPr id="1042" name="Object 18"/>
            <p:cNvGraphicFramePr>
              <a:graphicFrameLocks noChangeAspect="1"/>
            </p:cNvGraphicFramePr>
            <p:nvPr/>
          </p:nvGraphicFramePr>
          <p:xfrm>
            <a:off x="3654425" y="5867400"/>
            <a:ext cx="379413" cy="330200"/>
          </p:xfrm>
          <a:graphic>
            <a:graphicData uri="http://schemas.openxmlformats.org/presentationml/2006/ole">
              <p:oleObj spid="_x0000_s1042" name="Equation" r:id="rId20" imgW="203040" imgH="177480" progId="Equation.DSMT4">
                <p:embed/>
              </p:oleObj>
            </a:graphicData>
          </a:graphic>
        </p:graphicFrame>
        <p:graphicFrame>
          <p:nvGraphicFramePr>
            <p:cNvPr id="1043" name="Object 19"/>
            <p:cNvGraphicFramePr>
              <a:graphicFrameLocks noChangeAspect="1"/>
            </p:cNvGraphicFramePr>
            <p:nvPr/>
          </p:nvGraphicFramePr>
          <p:xfrm>
            <a:off x="1300163" y="5867400"/>
            <a:ext cx="379412" cy="330200"/>
          </p:xfrm>
          <a:graphic>
            <a:graphicData uri="http://schemas.openxmlformats.org/presentationml/2006/ole">
              <p:oleObj spid="_x0000_s1043" name="Equation" r:id="rId21" imgW="203040" imgH="177480" progId="Equation.DSMT4">
                <p:embed/>
              </p:oleObj>
            </a:graphicData>
          </a:graphic>
        </p:graphicFrame>
        <p:graphicFrame>
          <p:nvGraphicFramePr>
            <p:cNvPr id="1044" name="Object 20"/>
            <p:cNvGraphicFramePr>
              <a:graphicFrameLocks noChangeAspect="1"/>
            </p:cNvGraphicFramePr>
            <p:nvPr/>
          </p:nvGraphicFramePr>
          <p:xfrm>
            <a:off x="4060825" y="5867400"/>
            <a:ext cx="330200" cy="330200"/>
          </p:xfrm>
          <a:graphic>
            <a:graphicData uri="http://schemas.openxmlformats.org/presentationml/2006/ole">
              <p:oleObj spid="_x0000_s1044" name="Equation" r:id="rId22" imgW="177480" imgH="177480" progId="Equation.DSMT4">
                <p:embed/>
              </p:oleObj>
            </a:graphicData>
          </a:graphic>
        </p:graphicFrame>
        <p:graphicFrame>
          <p:nvGraphicFramePr>
            <p:cNvPr id="1045" name="Object 21"/>
            <p:cNvGraphicFramePr>
              <a:graphicFrameLocks noChangeAspect="1"/>
            </p:cNvGraphicFramePr>
            <p:nvPr/>
          </p:nvGraphicFramePr>
          <p:xfrm>
            <a:off x="4822825" y="5867400"/>
            <a:ext cx="330200" cy="330200"/>
          </p:xfrm>
          <a:graphic>
            <a:graphicData uri="http://schemas.openxmlformats.org/presentationml/2006/ole">
              <p:oleObj spid="_x0000_s1045" name="Equation" r:id="rId23" imgW="177480" imgH="177480" progId="Equation.DSMT4">
                <p:embed/>
              </p:oleObj>
            </a:graphicData>
          </a:graphic>
        </p:graphicFrame>
        <p:graphicFrame>
          <p:nvGraphicFramePr>
            <p:cNvPr id="1046" name="Object 22"/>
            <p:cNvGraphicFramePr>
              <a:graphicFrameLocks noChangeAspect="1"/>
            </p:cNvGraphicFramePr>
            <p:nvPr/>
          </p:nvGraphicFramePr>
          <p:xfrm>
            <a:off x="5199063" y="5867400"/>
            <a:ext cx="355600" cy="330200"/>
          </p:xfrm>
          <a:graphic>
            <a:graphicData uri="http://schemas.openxmlformats.org/presentationml/2006/ole">
              <p:oleObj spid="_x0000_s1046" name="Equation" r:id="rId24" imgW="190440" imgH="177480" progId="Equation.DSMT4">
                <p:embed/>
              </p:oleObj>
            </a:graphicData>
          </a:graphic>
        </p:graphicFrame>
        <p:graphicFrame>
          <p:nvGraphicFramePr>
            <p:cNvPr id="1047" name="Object 23"/>
            <p:cNvGraphicFramePr>
              <a:graphicFrameLocks noChangeAspect="1"/>
            </p:cNvGraphicFramePr>
            <p:nvPr/>
          </p:nvGraphicFramePr>
          <p:xfrm>
            <a:off x="5584825" y="5867400"/>
            <a:ext cx="330200" cy="330200"/>
          </p:xfrm>
          <a:graphic>
            <a:graphicData uri="http://schemas.openxmlformats.org/presentationml/2006/ole">
              <p:oleObj spid="_x0000_s1047" name="Equation" r:id="rId25" imgW="177480" imgH="177480" progId="Equation.DSMT4">
                <p:embed/>
              </p:oleObj>
            </a:graphicData>
          </a:graphic>
        </p:graphicFrame>
        <p:graphicFrame>
          <p:nvGraphicFramePr>
            <p:cNvPr id="1048" name="Object 24"/>
            <p:cNvGraphicFramePr>
              <a:graphicFrameLocks noChangeAspect="1"/>
            </p:cNvGraphicFramePr>
            <p:nvPr/>
          </p:nvGraphicFramePr>
          <p:xfrm>
            <a:off x="5965825" y="5867400"/>
            <a:ext cx="330200" cy="330200"/>
          </p:xfrm>
          <a:graphic>
            <a:graphicData uri="http://schemas.openxmlformats.org/presentationml/2006/ole">
              <p:oleObj spid="_x0000_s1048" name="Equation" r:id="rId26" imgW="177480" imgH="177480" progId="Equation.DSMT4">
                <p:embed/>
              </p:oleObj>
            </a:graphicData>
          </a:graphic>
        </p:graphicFrame>
        <p:graphicFrame>
          <p:nvGraphicFramePr>
            <p:cNvPr id="1049" name="Object 25"/>
            <p:cNvGraphicFramePr>
              <a:graphicFrameLocks noChangeAspect="1"/>
            </p:cNvGraphicFramePr>
            <p:nvPr/>
          </p:nvGraphicFramePr>
          <p:xfrm>
            <a:off x="6346825" y="5878513"/>
            <a:ext cx="330200" cy="306387"/>
          </p:xfrm>
          <a:graphic>
            <a:graphicData uri="http://schemas.openxmlformats.org/presentationml/2006/ole">
              <p:oleObj spid="_x0000_s1049" name="Equation" r:id="rId27" imgW="177480" imgH="164880" progId="Equation.DSMT4">
                <p:embed/>
              </p:oleObj>
            </a:graphicData>
          </a:graphic>
        </p:graphicFrame>
        <p:graphicFrame>
          <p:nvGraphicFramePr>
            <p:cNvPr id="1050" name="Object 26"/>
            <p:cNvGraphicFramePr>
              <a:graphicFrameLocks noChangeAspect="1"/>
            </p:cNvGraphicFramePr>
            <p:nvPr/>
          </p:nvGraphicFramePr>
          <p:xfrm>
            <a:off x="6727825" y="5867400"/>
            <a:ext cx="330200" cy="330200"/>
          </p:xfrm>
          <a:graphic>
            <a:graphicData uri="http://schemas.openxmlformats.org/presentationml/2006/ole">
              <p:oleObj spid="_x0000_s1050" name="Equation" r:id="rId28" imgW="177480" imgH="177480" progId="Equation.DSMT4">
                <p:embed/>
              </p:oleObj>
            </a:graphicData>
          </a:graphic>
        </p:graphicFrame>
        <p:graphicFrame>
          <p:nvGraphicFramePr>
            <p:cNvPr id="1051" name="Object 27"/>
            <p:cNvGraphicFramePr>
              <a:graphicFrameLocks noChangeAspect="1"/>
            </p:cNvGraphicFramePr>
            <p:nvPr/>
          </p:nvGraphicFramePr>
          <p:xfrm>
            <a:off x="3294063" y="5878513"/>
            <a:ext cx="355600" cy="306387"/>
          </p:xfrm>
          <a:graphic>
            <a:graphicData uri="http://schemas.openxmlformats.org/presentationml/2006/ole">
              <p:oleObj spid="_x0000_s1051" name="Equation" r:id="rId29" imgW="190440" imgH="164880" progId="Equation.DSMT4">
                <p:embed/>
              </p:oleObj>
            </a:graphicData>
          </a:graphic>
        </p:graphicFrame>
        <p:sp>
          <p:nvSpPr>
            <p:cNvPr id="1089" name="Oval 64"/>
            <p:cNvSpPr>
              <a:spLocks noChangeArrowheads="1"/>
            </p:cNvSpPr>
            <p:nvPr/>
          </p:nvSpPr>
          <p:spPr bwMode="auto">
            <a:xfrm>
              <a:off x="4019568" y="50292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090" name="Oval 65"/>
            <p:cNvSpPr>
              <a:spLocks noChangeArrowheads="1"/>
            </p:cNvSpPr>
            <p:nvPr/>
          </p:nvSpPr>
          <p:spPr bwMode="auto">
            <a:xfrm>
              <a:off x="2571768" y="53340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091" name="Oval 66"/>
            <p:cNvSpPr>
              <a:spLocks noChangeArrowheads="1"/>
            </p:cNvSpPr>
            <p:nvPr/>
          </p:nvSpPr>
          <p:spPr bwMode="auto">
            <a:xfrm>
              <a:off x="2571768" y="50292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092" name="Oval 67"/>
            <p:cNvSpPr>
              <a:spLocks noChangeArrowheads="1"/>
            </p:cNvSpPr>
            <p:nvPr/>
          </p:nvSpPr>
          <p:spPr bwMode="auto">
            <a:xfrm>
              <a:off x="2952768" y="53340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093" name="Oval 68"/>
            <p:cNvSpPr>
              <a:spLocks noChangeArrowheads="1"/>
            </p:cNvSpPr>
            <p:nvPr/>
          </p:nvSpPr>
          <p:spPr bwMode="auto">
            <a:xfrm>
              <a:off x="2952768" y="50292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094" name="Oval 69"/>
            <p:cNvSpPr>
              <a:spLocks noChangeArrowheads="1"/>
            </p:cNvSpPr>
            <p:nvPr/>
          </p:nvSpPr>
          <p:spPr bwMode="auto">
            <a:xfrm>
              <a:off x="3257568" y="53340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095" name="Oval 70"/>
            <p:cNvSpPr>
              <a:spLocks noChangeArrowheads="1"/>
            </p:cNvSpPr>
            <p:nvPr/>
          </p:nvSpPr>
          <p:spPr bwMode="auto">
            <a:xfrm>
              <a:off x="3257568" y="50292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096" name="Oval 71"/>
            <p:cNvSpPr>
              <a:spLocks noChangeArrowheads="1"/>
            </p:cNvSpPr>
            <p:nvPr/>
          </p:nvSpPr>
          <p:spPr bwMode="auto">
            <a:xfrm>
              <a:off x="2114568" y="53340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097" name="Oval 72"/>
            <p:cNvSpPr>
              <a:spLocks noChangeArrowheads="1"/>
            </p:cNvSpPr>
            <p:nvPr/>
          </p:nvSpPr>
          <p:spPr bwMode="auto">
            <a:xfrm>
              <a:off x="2571768" y="47244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098" name="Oval 73"/>
            <p:cNvSpPr>
              <a:spLocks noChangeArrowheads="1"/>
            </p:cNvSpPr>
            <p:nvPr/>
          </p:nvSpPr>
          <p:spPr bwMode="auto">
            <a:xfrm>
              <a:off x="3638568" y="19812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099" name="Oval 74"/>
            <p:cNvSpPr>
              <a:spLocks noChangeArrowheads="1"/>
            </p:cNvSpPr>
            <p:nvPr/>
          </p:nvSpPr>
          <p:spPr bwMode="auto">
            <a:xfrm>
              <a:off x="3638568" y="16764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100" name="Oval 75"/>
            <p:cNvSpPr>
              <a:spLocks noChangeArrowheads="1"/>
            </p:cNvSpPr>
            <p:nvPr/>
          </p:nvSpPr>
          <p:spPr bwMode="auto">
            <a:xfrm>
              <a:off x="2876568" y="19812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101" name="Oval 76"/>
            <p:cNvSpPr>
              <a:spLocks noChangeArrowheads="1"/>
            </p:cNvSpPr>
            <p:nvPr/>
          </p:nvSpPr>
          <p:spPr bwMode="auto">
            <a:xfrm>
              <a:off x="2876568" y="16764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102" name="Oval 77"/>
            <p:cNvSpPr>
              <a:spLocks noChangeArrowheads="1"/>
            </p:cNvSpPr>
            <p:nvPr/>
          </p:nvSpPr>
          <p:spPr bwMode="auto">
            <a:xfrm>
              <a:off x="3257568" y="16764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03" name="Oval 78"/>
            <p:cNvSpPr>
              <a:spLocks noChangeArrowheads="1"/>
            </p:cNvSpPr>
            <p:nvPr/>
          </p:nvSpPr>
          <p:spPr bwMode="auto">
            <a:xfrm>
              <a:off x="2876568" y="2286000"/>
              <a:ext cx="3048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104" name="Oval 79"/>
            <p:cNvSpPr>
              <a:spLocks noChangeArrowheads="1"/>
            </p:cNvSpPr>
            <p:nvPr/>
          </p:nvSpPr>
          <p:spPr bwMode="auto">
            <a:xfrm>
              <a:off x="3257568" y="19812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05" name="Oval 80"/>
            <p:cNvSpPr>
              <a:spLocks noChangeArrowheads="1"/>
            </p:cNvSpPr>
            <p:nvPr/>
          </p:nvSpPr>
          <p:spPr bwMode="auto">
            <a:xfrm>
              <a:off x="5543568" y="16764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06" name="Oval 81"/>
            <p:cNvSpPr>
              <a:spLocks noChangeArrowheads="1"/>
            </p:cNvSpPr>
            <p:nvPr/>
          </p:nvSpPr>
          <p:spPr bwMode="auto">
            <a:xfrm>
              <a:off x="5543568" y="19812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07" name="Oval 82"/>
            <p:cNvSpPr>
              <a:spLocks noChangeArrowheads="1"/>
            </p:cNvSpPr>
            <p:nvPr/>
          </p:nvSpPr>
          <p:spPr bwMode="auto">
            <a:xfrm>
              <a:off x="5162568" y="16764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08" name="Oval 83"/>
            <p:cNvSpPr>
              <a:spLocks noChangeArrowheads="1"/>
            </p:cNvSpPr>
            <p:nvPr/>
          </p:nvSpPr>
          <p:spPr bwMode="auto">
            <a:xfrm>
              <a:off x="5162568" y="19812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09" name="Oval 84"/>
            <p:cNvSpPr>
              <a:spLocks noChangeArrowheads="1"/>
            </p:cNvSpPr>
            <p:nvPr/>
          </p:nvSpPr>
          <p:spPr bwMode="auto">
            <a:xfrm>
              <a:off x="4781568" y="22860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10" name="Oval 85"/>
            <p:cNvSpPr>
              <a:spLocks noChangeArrowheads="1"/>
            </p:cNvSpPr>
            <p:nvPr/>
          </p:nvSpPr>
          <p:spPr bwMode="auto">
            <a:xfrm>
              <a:off x="5924568" y="16764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11" name="Oval 86"/>
            <p:cNvSpPr>
              <a:spLocks noChangeArrowheads="1"/>
            </p:cNvSpPr>
            <p:nvPr/>
          </p:nvSpPr>
          <p:spPr bwMode="auto">
            <a:xfrm>
              <a:off x="4781568" y="16764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12" name="Oval 87"/>
            <p:cNvSpPr>
              <a:spLocks noChangeArrowheads="1"/>
            </p:cNvSpPr>
            <p:nvPr/>
          </p:nvSpPr>
          <p:spPr bwMode="auto">
            <a:xfrm>
              <a:off x="4781568" y="19812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13" name="Oval 88"/>
            <p:cNvSpPr>
              <a:spLocks noChangeArrowheads="1"/>
            </p:cNvSpPr>
            <p:nvPr/>
          </p:nvSpPr>
          <p:spPr bwMode="auto">
            <a:xfrm>
              <a:off x="2114568" y="16764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14" name="Oval 89"/>
            <p:cNvSpPr>
              <a:spLocks noChangeArrowheads="1"/>
            </p:cNvSpPr>
            <p:nvPr/>
          </p:nvSpPr>
          <p:spPr bwMode="auto">
            <a:xfrm>
              <a:off x="2114568" y="19812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15" name="Oval 90"/>
            <p:cNvSpPr>
              <a:spLocks noChangeArrowheads="1"/>
            </p:cNvSpPr>
            <p:nvPr/>
          </p:nvSpPr>
          <p:spPr bwMode="auto">
            <a:xfrm>
              <a:off x="4019568" y="16764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16" name="Oval 91"/>
            <p:cNvSpPr>
              <a:spLocks noChangeArrowheads="1"/>
            </p:cNvSpPr>
            <p:nvPr/>
          </p:nvSpPr>
          <p:spPr bwMode="auto">
            <a:xfrm>
              <a:off x="4019568" y="19812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sp>
          <p:nvSpPr>
            <p:cNvPr id="1117" name="Oval 92"/>
            <p:cNvSpPr>
              <a:spLocks noChangeArrowheads="1"/>
            </p:cNvSpPr>
            <p:nvPr/>
          </p:nvSpPr>
          <p:spPr bwMode="auto">
            <a:xfrm>
              <a:off x="4019568" y="2286000"/>
              <a:ext cx="304800" cy="304800"/>
            </a:xfrm>
            <a:prstGeom prst="ellipse">
              <a:avLst/>
            </a:prstGeom>
            <a:solidFill>
              <a:srgbClr val="969696"/>
            </a:solidFill>
            <a:ln w="9525">
              <a:solidFill>
                <a:schemeClr val="tx1"/>
              </a:solidFill>
              <a:round/>
              <a:headEnd/>
              <a:tailEnd/>
            </a:ln>
          </p:spPr>
          <p:txBody>
            <a:bodyPr wrap="none" anchor="ctr"/>
            <a:lstStyle/>
            <a:p>
              <a:endParaRPr lang="en-US"/>
            </a:p>
          </p:txBody>
        </p:sp>
        <p:pic>
          <p:nvPicPr>
            <p:cNvPr id="1118" name="Picture 93"/>
            <p:cNvPicPr>
              <a:picLocks noChangeAspect="1" noChangeArrowheads="1"/>
            </p:cNvPicPr>
            <p:nvPr/>
          </p:nvPicPr>
          <p:blipFill>
            <a:blip r:embed="rId30"/>
            <a:srcRect l="11705" t="11705" r="11705" b="11705"/>
            <a:stretch>
              <a:fillRect/>
            </a:stretch>
          </p:blipFill>
          <p:spPr bwMode="auto">
            <a:xfrm rot="-2121747">
              <a:off x="2800368" y="3505200"/>
              <a:ext cx="358775" cy="3587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Expectiminimax</a:t>
            </a:r>
          </a:p>
        </p:txBody>
      </p:sp>
      <p:sp>
        <p:nvSpPr>
          <p:cNvPr id="55299" name="Text Box 3"/>
          <p:cNvSpPr txBox="1">
            <a:spLocks noChangeArrowheads="1"/>
          </p:cNvSpPr>
          <p:nvPr/>
        </p:nvSpPr>
        <p:spPr bwMode="auto">
          <a:xfrm>
            <a:off x="914400" y="2667000"/>
            <a:ext cx="7867650" cy="3140075"/>
          </a:xfrm>
          <a:prstGeom prst="rect">
            <a:avLst/>
          </a:prstGeom>
          <a:noFill/>
          <a:ln w="9525">
            <a:noFill/>
            <a:miter lim="800000"/>
            <a:headEnd/>
            <a:tailEnd/>
          </a:ln>
        </p:spPr>
        <p:txBody>
          <a:bodyPr>
            <a:spAutoFit/>
          </a:bodyPr>
          <a:lstStyle/>
          <a:p>
            <a:pPr algn="l" rtl="0"/>
            <a:r>
              <a:rPr lang="en-US" sz="2000"/>
              <a:t>Generalization of minimax for games with chance nodes</a:t>
            </a:r>
          </a:p>
          <a:p>
            <a:pPr algn="l" rtl="0"/>
            <a:endParaRPr lang="en-US" sz="2000"/>
          </a:p>
          <a:p>
            <a:pPr algn="l" rtl="0"/>
            <a:r>
              <a:rPr lang="en-US" sz="2000"/>
              <a:t>Examples: Backgammon, bridge</a:t>
            </a:r>
          </a:p>
          <a:p>
            <a:pPr algn="l" rtl="0"/>
            <a:endParaRPr lang="en-US" sz="2000"/>
          </a:p>
          <a:p>
            <a:pPr algn="l" rtl="0"/>
            <a:r>
              <a:rPr lang="en-US" sz="2000"/>
              <a:t>Calculates expected value where probability is taken </a:t>
            </a:r>
          </a:p>
          <a:p>
            <a:pPr algn="l" rtl="0"/>
            <a:r>
              <a:rPr lang="en-US" sz="2000"/>
              <a:t>over all possible dice rolls/chance events</a:t>
            </a:r>
          </a:p>
          <a:p>
            <a:pPr algn="l" rtl="0">
              <a:buFont typeface="Wingdings" pitchFamily="2" charset="2"/>
              <a:buNone/>
            </a:pPr>
            <a:r>
              <a:rPr lang="en-US" sz="2000"/>
              <a:t>	- Max and Min nodes determined as before</a:t>
            </a:r>
          </a:p>
          <a:p>
            <a:pPr algn="l" rtl="0">
              <a:buFont typeface="Wingdings" pitchFamily="2" charset="2"/>
              <a:buNone/>
            </a:pPr>
            <a:r>
              <a:rPr lang="en-US" sz="2000"/>
              <a:t>	- Chance nodes evaluated as weighted average</a:t>
            </a:r>
          </a:p>
          <a:p>
            <a:pPr algn="l" rtl="0"/>
            <a:endParaRPr lang="en-US" sz="2000"/>
          </a:p>
          <a:p>
            <a:pPr algn="l" rtl="0"/>
            <a:endParaRPr lang="en-US" sz="20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pPr eaLnBrk="1" hangingPunct="1"/>
            <a:r>
              <a:rPr lang="en-US" smtClean="0"/>
              <a:t>Expectiminimax</a:t>
            </a:r>
          </a:p>
        </p:txBody>
      </p:sp>
      <p:graphicFrame>
        <p:nvGraphicFramePr>
          <p:cNvPr id="1681411" name="Group 3"/>
          <p:cNvGraphicFramePr>
            <a:graphicFrameLocks noGrp="1"/>
          </p:cNvGraphicFramePr>
          <p:nvPr/>
        </p:nvGraphicFramePr>
        <p:xfrm>
          <a:off x="700088" y="2057400"/>
          <a:ext cx="8229600" cy="3154363"/>
        </p:xfrm>
        <a:graphic>
          <a:graphicData uri="http://schemas.openxmlformats.org/drawingml/2006/table">
            <a:tbl>
              <a:tblPr/>
              <a:tblGrid>
                <a:gridCol w="5257800"/>
                <a:gridCol w="2971800"/>
              </a:tblGrid>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rPr>
                        <a:t>Expectiminimax</a:t>
                      </a:r>
                      <a:r>
                        <a:rPr kumimoji="0" lang="en-US" sz="2400" b="1" i="0" u="none" strike="noStrike" cap="none" normalizeH="0" baseline="0" dirty="0" smtClean="0">
                          <a:ln>
                            <a:noFill/>
                          </a:ln>
                          <a:solidFill>
                            <a:schemeClr val="tx1"/>
                          </a:solidFill>
                          <a:effectLst/>
                          <a:latin typeface="Times New Roman" pitchFamily="18" charset="0"/>
                        </a:rPr>
                        <a:t>(n) =</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    Utility(n)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for n, a terminal state</a:t>
                      </a:r>
                    </a:p>
                  </a:txBody>
                  <a:tcPr horzOverflow="overflow">
                    <a:lnL>
                      <a:noFill/>
                    </a:lnL>
                    <a:lnR cap="flat">
                      <a:noFill/>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for n, a Max node</a:t>
                      </a:r>
                    </a:p>
                  </a:txBody>
                  <a:tcPr horzOverflow="overflow">
                    <a:lnL>
                      <a:noFill/>
                    </a:lnL>
                    <a:lnR cap="flat">
                      <a:noFill/>
                    </a:lnR>
                    <a:lnT>
                      <a:noFill/>
                    </a:lnT>
                    <a:lnB>
                      <a:noFill/>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for n, a Min node</a:t>
                      </a:r>
                    </a:p>
                  </a:txBody>
                  <a:tcPr horzOverflow="overflow">
                    <a:lnL>
                      <a:noFill/>
                    </a:lnL>
                    <a:lnR cap="flat">
                      <a:noFill/>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for n, a chance node</a:t>
                      </a: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2050" name="Object 2"/>
          <p:cNvGraphicFramePr>
            <a:graphicFrameLocks noChangeAspect="1"/>
          </p:cNvGraphicFramePr>
          <p:nvPr/>
        </p:nvGraphicFramePr>
        <p:xfrm>
          <a:off x="904875" y="3352800"/>
          <a:ext cx="4724400" cy="609600"/>
        </p:xfrm>
        <a:graphic>
          <a:graphicData uri="http://schemas.openxmlformats.org/presentationml/2006/ole">
            <p:oleObj spid="_x0000_s2050" name="Equation" r:id="rId4" imgW="1841400" imgH="241200" progId="Equation.DSMT4">
              <p:embed/>
            </p:oleObj>
          </a:graphicData>
        </a:graphic>
      </p:graphicFrame>
      <p:graphicFrame>
        <p:nvGraphicFramePr>
          <p:cNvPr id="2051" name="Object 3"/>
          <p:cNvGraphicFramePr>
            <a:graphicFrameLocks noChangeAspect="1"/>
          </p:cNvGraphicFramePr>
          <p:nvPr/>
        </p:nvGraphicFramePr>
        <p:xfrm>
          <a:off x="904875" y="3962400"/>
          <a:ext cx="4724400" cy="547688"/>
        </p:xfrm>
        <a:graphic>
          <a:graphicData uri="http://schemas.openxmlformats.org/presentationml/2006/ole">
            <p:oleObj spid="_x0000_s2051" name="Equation" r:id="rId5" imgW="1815840" imgH="241200" progId="Equation.DSMT4">
              <p:embed/>
            </p:oleObj>
          </a:graphicData>
        </a:graphic>
      </p:graphicFrame>
      <p:graphicFrame>
        <p:nvGraphicFramePr>
          <p:cNvPr id="2052" name="Object 4"/>
          <p:cNvGraphicFramePr>
            <a:graphicFrameLocks noChangeAspect="1"/>
          </p:cNvGraphicFramePr>
          <p:nvPr/>
        </p:nvGraphicFramePr>
        <p:xfrm>
          <a:off x="904875" y="4648200"/>
          <a:ext cx="5029200" cy="473075"/>
        </p:xfrm>
        <a:graphic>
          <a:graphicData uri="http://schemas.openxmlformats.org/presentationml/2006/ole">
            <p:oleObj spid="_x0000_s2052" name="Equation" r:id="rId6" imgW="2108160" imgH="241200"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1"/>
          </p:nvPr>
        </p:nvSpPr>
        <p:spPr>
          <a:xfrm>
            <a:off x="530225" y="1063625"/>
            <a:ext cx="4038600" cy="936625"/>
          </a:xfrm>
        </p:spPr>
        <p:txBody>
          <a:bodyPr/>
          <a:lstStyle/>
          <a:p>
            <a:pPr eaLnBrk="1" hangingPunct="1">
              <a:buClr>
                <a:schemeClr val="tx1"/>
              </a:buClr>
              <a:buFont typeface="Wingdings" pitchFamily="2" charset="2"/>
              <a:buChar char="q"/>
            </a:pPr>
            <a:r>
              <a:rPr lang="fr-FR" sz="2400" smtClean="0">
                <a:solidFill>
                  <a:schemeClr val="accent2"/>
                </a:solidFill>
              </a:rPr>
              <a:t> </a:t>
            </a:r>
            <a:r>
              <a:rPr lang="fr-FR" sz="2400" smtClean="0">
                <a:solidFill>
                  <a:schemeClr val="accent2"/>
                </a:solidFill>
                <a:latin typeface="Times New Roman" pitchFamily="18" charset="0"/>
                <a:cs typeface="Times New Roman" pitchFamily="18" charset="0"/>
              </a:rPr>
              <a:t>Introduction</a:t>
            </a:r>
          </a:p>
          <a:p>
            <a:pPr eaLnBrk="1" hangingPunct="1">
              <a:buClr>
                <a:schemeClr val="tx1"/>
              </a:buClr>
              <a:buFont typeface="Wingdings" pitchFamily="2" charset="2"/>
              <a:buChar char="§"/>
            </a:pPr>
            <a:r>
              <a:rPr lang="fr-FR" sz="2400" smtClean="0">
                <a:latin typeface="Times New Roman" pitchFamily="18" charset="0"/>
                <a:cs typeface="Times New Roman" pitchFamily="18" charset="0"/>
              </a:rPr>
              <a:t>Different kinds of games:</a:t>
            </a:r>
          </a:p>
          <a:p>
            <a:pPr eaLnBrk="1" hangingPunct="1">
              <a:buClr>
                <a:schemeClr val="tx1"/>
              </a:buClr>
              <a:buFont typeface="Wingdings" pitchFamily="2" charset="2"/>
              <a:buChar char="§"/>
            </a:pPr>
            <a:endParaRPr lang="fr-FR" sz="2400" smtClean="0">
              <a:latin typeface="Times New Roman" pitchFamily="18" charset="0"/>
              <a:cs typeface="Times New Roman" pitchFamily="18" charset="0"/>
            </a:endParaRPr>
          </a:p>
          <a:p>
            <a:pPr eaLnBrk="1" hangingPunct="1">
              <a:buClr>
                <a:schemeClr val="tx1"/>
              </a:buClr>
              <a:buFont typeface="Wingdings" pitchFamily="2" charset="2"/>
              <a:buChar char="§"/>
            </a:pPr>
            <a:endParaRPr lang="fr-FR" sz="2400" smtClean="0">
              <a:latin typeface="Times New Roman" pitchFamily="18" charset="0"/>
              <a:cs typeface="Times New Roman" pitchFamily="18" charset="0"/>
            </a:endParaRPr>
          </a:p>
          <a:p>
            <a:pPr eaLnBrk="1" hangingPunct="1">
              <a:buClr>
                <a:schemeClr val="tx1"/>
              </a:buClr>
              <a:buFont typeface="Wingdings" pitchFamily="2" charset="2"/>
              <a:buChar char="§"/>
            </a:pPr>
            <a:endParaRPr lang="fr-FR" sz="2400" smtClean="0">
              <a:latin typeface="Times New Roman" pitchFamily="18" charset="0"/>
              <a:cs typeface="Times New Roman" pitchFamily="18" charset="0"/>
            </a:endParaRPr>
          </a:p>
          <a:p>
            <a:pPr eaLnBrk="1" hangingPunct="1">
              <a:buClr>
                <a:schemeClr val="tx1"/>
              </a:buClr>
              <a:buFont typeface="Wingdings" pitchFamily="2" charset="2"/>
              <a:buChar char="§"/>
            </a:pPr>
            <a:endParaRPr lang="fr-FR" sz="2400" smtClean="0">
              <a:latin typeface="Times New Roman" pitchFamily="18" charset="0"/>
              <a:cs typeface="Times New Roman" pitchFamily="18" charset="0"/>
            </a:endParaRPr>
          </a:p>
          <a:p>
            <a:pPr eaLnBrk="1" hangingPunct="1">
              <a:buClr>
                <a:schemeClr val="tx1"/>
              </a:buClr>
              <a:buFont typeface="Wingdings" pitchFamily="2" charset="2"/>
              <a:buNone/>
            </a:pPr>
            <a:endParaRPr lang="fr-FR" sz="2400" smtClean="0">
              <a:latin typeface="Times New Roman" pitchFamily="18" charset="0"/>
              <a:cs typeface="Times New Roman" pitchFamily="18" charset="0"/>
            </a:endParaRPr>
          </a:p>
          <a:p>
            <a:pPr lvl="1" eaLnBrk="1" hangingPunct="1">
              <a:buClr>
                <a:schemeClr val="tx1"/>
              </a:buClr>
              <a:buFont typeface="Wingdings" pitchFamily="2" charset="2"/>
              <a:buChar char="§"/>
            </a:pPr>
            <a:endParaRPr lang="fr-FR" sz="2400" smtClean="0">
              <a:latin typeface="Times New Roman" pitchFamily="18" charset="0"/>
              <a:cs typeface="Times New Roman" pitchFamily="18" charset="0"/>
            </a:endParaRPr>
          </a:p>
          <a:p>
            <a:pPr lvl="1" eaLnBrk="1" hangingPunct="1">
              <a:buClr>
                <a:schemeClr val="tx1"/>
              </a:buClr>
              <a:buFont typeface="Wingdings" pitchFamily="2" charset="2"/>
              <a:buChar char="§"/>
            </a:pPr>
            <a:endParaRPr lang="fr-FR" sz="2400" smtClean="0">
              <a:latin typeface="Times New Roman" pitchFamily="18" charset="0"/>
              <a:cs typeface="Times New Roman" pitchFamily="18" charset="0"/>
            </a:endParaRPr>
          </a:p>
          <a:p>
            <a:pPr lvl="1" eaLnBrk="1" hangingPunct="1">
              <a:buClr>
                <a:schemeClr val="tx1"/>
              </a:buClr>
              <a:buFont typeface="Wingdings" pitchFamily="2" charset="2"/>
              <a:buChar char="§"/>
            </a:pPr>
            <a:endParaRPr lang="fr-FR" sz="2400" smtClean="0">
              <a:latin typeface="Times New Roman" pitchFamily="18" charset="0"/>
              <a:cs typeface="Times New Roman" pitchFamily="18" charset="0"/>
            </a:endParaRPr>
          </a:p>
          <a:p>
            <a:pPr lvl="1" eaLnBrk="1" hangingPunct="1">
              <a:buClr>
                <a:schemeClr val="tx1"/>
              </a:buClr>
              <a:buFont typeface="Wingdings" pitchFamily="2" charset="2"/>
              <a:buChar char="§"/>
            </a:pPr>
            <a:endParaRPr lang="fr-FR" sz="2400" smtClean="0">
              <a:latin typeface="Times New Roman" pitchFamily="18" charset="0"/>
              <a:cs typeface="Times New Roman" pitchFamily="18" charset="0"/>
            </a:endParaRPr>
          </a:p>
          <a:p>
            <a:pPr lvl="1" eaLnBrk="1" hangingPunct="1">
              <a:buClr>
                <a:schemeClr val="tx1"/>
              </a:buClr>
              <a:buFont typeface="Wingdings" pitchFamily="2" charset="2"/>
              <a:buChar char="§"/>
            </a:pPr>
            <a:endParaRPr lang="fr-FR" sz="2400" smtClean="0">
              <a:latin typeface="Times New Roman" pitchFamily="18" charset="0"/>
              <a:cs typeface="Times New Roman" pitchFamily="18" charset="0"/>
            </a:endParaRPr>
          </a:p>
        </p:txBody>
      </p:sp>
      <p:graphicFrame>
        <p:nvGraphicFramePr>
          <p:cNvPr id="16417" name="Group 33"/>
          <p:cNvGraphicFramePr>
            <a:graphicFrameLocks noGrp="1"/>
          </p:cNvGraphicFramePr>
          <p:nvPr>
            <p:ph sz="half" idx="2"/>
          </p:nvPr>
        </p:nvGraphicFramePr>
        <p:xfrm>
          <a:off x="714375" y="2000250"/>
          <a:ext cx="8215369" cy="2071702"/>
        </p:xfrm>
        <a:graphic>
          <a:graphicData uri="http://schemas.openxmlformats.org/drawingml/2006/table">
            <a:tbl>
              <a:tblPr/>
              <a:tblGrid>
                <a:gridCol w="2739017"/>
                <a:gridCol w="2739017"/>
                <a:gridCol w="2737335"/>
              </a:tblGrid>
              <a:tr h="326882">
                <a:tc>
                  <a:txBody>
                    <a:bodyPr/>
                    <a:lstStyle/>
                    <a:p>
                      <a:pPr algn="ctr"/>
                      <a:endParaRPr lang="en-US"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lang="en-US" dirty="0" smtClean="0">
                          <a:latin typeface="Times New Roman" pitchFamily="18" charset="0"/>
                          <a:cs typeface="Times New Roman" pitchFamily="18" charset="0"/>
                        </a:rPr>
                        <a:t>Deterministic</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lang="en-US" sz="1800" dirty="0" smtClean="0">
                          <a:latin typeface="Times New Roman" pitchFamily="18" charset="0"/>
                          <a:cs typeface="Times New Roman" pitchFamily="18" charset="0"/>
                        </a:rPr>
                        <a:t>Chance</a:t>
                      </a:r>
                      <a:endParaRPr kumimoji="0" lang="en-US"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0000"/>
                      </a:schemeClr>
                    </a:solidFill>
                  </a:tcPr>
                </a:tc>
              </a:tr>
              <a:tr h="866238">
                <a:tc>
                  <a:txBody>
                    <a:bodyPr/>
                    <a:lstStyle/>
                    <a:p>
                      <a:pPr algn="ctr" rtl="0" eaLnBrk="0" hangingPunct="0">
                        <a:spcBef>
                          <a:spcPct val="20000"/>
                        </a:spcBef>
                      </a:pPr>
                      <a:r>
                        <a:rPr lang="en-US" dirty="0" smtClean="0"/>
                        <a:t>Perfect</a:t>
                      </a:r>
                    </a:p>
                    <a:p>
                      <a:pPr algn="ctr" rtl="0" eaLnBrk="0" hangingPunct="0">
                        <a:spcBef>
                          <a:spcPct val="20000"/>
                        </a:spcBef>
                      </a:pPr>
                      <a:r>
                        <a:rPr lang="en-US" dirty="0" smtClean="0"/>
                        <a:t>Information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Chess, Checkers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Go, Othello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Backgammon,</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Monopoly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0000"/>
                      </a:schemeClr>
                    </a:solidFill>
                  </a:tcPr>
                </a:tc>
              </a:tr>
              <a:tr h="839704">
                <a:tc>
                  <a:txBody>
                    <a:bodyPr/>
                    <a:lstStyle/>
                    <a:p>
                      <a:pPr algn="ctr" rtl="0" eaLnBrk="0" hangingPunct="0">
                        <a:spcBef>
                          <a:spcPct val="20000"/>
                        </a:spcBef>
                      </a:pPr>
                      <a:r>
                        <a:rPr lang="en-US" dirty="0" smtClean="0"/>
                        <a:t>Imperfect</a:t>
                      </a:r>
                    </a:p>
                    <a:p>
                      <a:pPr algn="ctr" rtl="0" eaLnBrk="0" hangingPunct="0">
                        <a:spcBef>
                          <a:spcPct val="20000"/>
                        </a:spcBef>
                      </a:pPr>
                      <a:r>
                        <a:rPr lang="en-US" dirty="0" smtClean="0"/>
                        <a:t>Information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800" b="0" i="0" u="none" strike="noStrike" cap="none" normalizeH="0" baseline="0" dirty="0" smtClean="0">
                          <a:ln>
                            <a:noFill/>
                          </a:ln>
                          <a:solidFill>
                            <a:schemeClr val="tx1"/>
                          </a:solidFill>
                          <a:effectLst/>
                          <a:latin typeface="Arial" charset="0"/>
                          <a:cs typeface="Arial" charset="0"/>
                        </a:rPr>
                        <a:t>Battleship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Bridge, Poker, Scrabble,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0000"/>
                      </a:schemeClr>
                    </a:solidFill>
                  </a:tcPr>
                </a:tc>
              </a:tr>
            </a:tbl>
          </a:graphicData>
        </a:graphic>
      </p:graphicFrame>
      <p:sp>
        <p:nvSpPr>
          <p:cNvPr id="12309" name="Text Box 32"/>
          <p:cNvSpPr txBox="1">
            <a:spLocks noChangeArrowheads="1"/>
          </p:cNvSpPr>
          <p:nvPr/>
        </p:nvSpPr>
        <p:spPr bwMode="auto">
          <a:xfrm>
            <a:off x="571500" y="4292600"/>
            <a:ext cx="6697663" cy="2308225"/>
          </a:xfrm>
          <a:prstGeom prst="rect">
            <a:avLst/>
          </a:prstGeom>
          <a:noFill/>
          <a:ln w="9525">
            <a:noFill/>
            <a:miter lim="800000"/>
            <a:headEnd/>
            <a:tailEnd/>
          </a:ln>
        </p:spPr>
        <p:txBody>
          <a:bodyPr>
            <a:spAutoFit/>
          </a:bodyPr>
          <a:lstStyle/>
          <a:p>
            <a:pPr lvl="1" algn="l" rtl="0">
              <a:buFont typeface="Wingdings" pitchFamily="2" charset="2"/>
              <a:buChar char="§"/>
            </a:pPr>
            <a:r>
              <a:rPr lang="fr-FR" sz="2400">
                <a:latin typeface="Times New Roman" pitchFamily="18" charset="0"/>
                <a:cs typeface="Times New Roman" pitchFamily="18" charset="0"/>
              </a:rPr>
              <a:t> Games with perfect information. No randomness is involved. </a:t>
            </a:r>
          </a:p>
          <a:p>
            <a:pPr lvl="1" algn="l" rtl="0">
              <a:buFont typeface="Wingdings" pitchFamily="2" charset="2"/>
              <a:buChar char="§"/>
            </a:pPr>
            <a:endParaRPr lang="fr-FR" sz="2400">
              <a:latin typeface="Times New Roman" pitchFamily="18" charset="0"/>
              <a:cs typeface="Times New Roman" pitchFamily="18" charset="0"/>
            </a:endParaRPr>
          </a:p>
          <a:p>
            <a:pPr lvl="1" algn="l" rtl="0">
              <a:buFont typeface="Wingdings" pitchFamily="2" charset="2"/>
              <a:buChar char="§"/>
            </a:pPr>
            <a:r>
              <a:rPr lang="fr-FR" sz="2400">
                <a:latin typeface="Times New Roman" pitchFamily="18" charset="0"/>
                <a:cs typeface="Times New Roman" pitchFamily="18" charset="0"/>
              </a:rPr>
              <a:t> Games with imperfect information. Random factors are part of the game</a:t>
            </a:r>
            <a:r>
              <a:rPr lang="fr-FR" sz="2400"/>
              <a:t>. </a:t>
            </a:r>
          </a:p>
          <a:p>
            <a:pPr algn="l" rtl="0"/>
            <a:endParaRPr lang="fr-FR" sz="2400"/>
          </a:p>
        </p:txBody>
      </p:sp>
      <p:sp>
        <p:nvSpPr>
          <p:cNvPr id="12310"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p:txBody>
          <a:bodyPr/>
          <a:lstStyle/>
          <a:p>
            <a:pPr eaLnBrk="1" hangingPunct="1"/>
            <a:r>
              <a:rPr lang="en-US" smtClean="0"/>
              <a:t>Game Tree for Backgammon</a:t>
            </a:r>
          </a:p>
        </p:txBody>
      </p:sp>
      <p:grpSp>
        <p:nvGrpSpPr>
          <p:cNvPr id="3089" name="Group 120"/>
          <p:cNvGrpSpPr>
            <a:grpSpLocks/>
          </p:cNvGrpSpPr>
          <p:nvPr/>
        </p:nvGrpSpPr>
        <p:grpSpPr bwMode="auto">
          <a:xfrm>
            <a:off x="1046163" y="1628775"/>
            <a:ext cx="6811962" cy="5014913"/>
            <a:chOff x="503238" y="1295400"/>
            <a:chExt cx="6811962" cy="5014913"/>
          </a:xfrm>
        </p:grpSpPr>
        <p:sp>
          <p:nvSpPr>
            <p:cNvPr id="3090" name="Oval 3"/>
            <p:cNvSpPr>
              <a:spLocks noChangeArrowheads="1"/>
            </p:cNvSpPr>
            <p:nvPr/>
          </p:nvSpPr>
          <p:spPr bwMode="auto">
            <a:xfrm>
              <a:off x="4495800" y="2286000"/>
              <a:ext cx="304800" cy="304800"/>
            </a:xfrm>
            <a:prstGeom prst="ellipse">
              <a:avLst/>
            </a:prstGeom>
            <a:solidFill>
              <a:srgbClr val="66CCFF"/>
            </a:solidFill>
            <a:ln w="9525">
              <a:solidFill>
                <a:schemeClr val="tx1"/>
              </a:solidFill>
              <a:round/>
              <a:headEnd/>
              <a:tailEnd/>
            </a:ln>
          </p:spPr>
          <p:txBody>
            <a:bodyPr wrap="none" anchor="ctr"/>
            <a:lstStyle/>
            <a:p>
              <a:endParaRPr lang="en-US"/>
            </a:p>
          </p:txBody>
        </p:sp>
        <p:sp>
          <p:nvSpPr>
            <p:cNvPr id="3091" name="Oval 4"/>
            <p:cNvSpPr>
              <a:spLocks noChangeArrowheads="1"/>
            </p:cNvSpPr>
            <p:nvPr/>
          </p:nvSpPr>
          <p:spPr bwMode="auto">
            <a:xfrm>
              <a:off x="5562600" y="2286000"/>
              <a:ext cx="304800" cy="304800"/>
            </a:xfrm>
            <a:prstGeom prst="ellipse">
              <a:avLst/>
            </a:prstGeom>
            <a:solidFill>
              <a:srgbClr val="66CCFF"/>
            </a:solidFill>
            <a:ln w="9525">
              <a:solidFill>
                <a:schemeClr val="tx1"/>
              </a:solidFill>
              <a:round/>
              <a:headEnd/>
              <a:tailEnd/>
            </a:ln>
          </p:spPr>
          <p:txBody>
            <a:bodyPr wrap="none" anchor="ctr"/>
            <a:lstStyle/>
            <a:p>
              <a:endParaRPr lang="en-US"/>
            </a:p>
          </p:txBody>
        </p:sp>
        <p:sp>
          <p:nvSpPr>
            <p:cNvPr id="3092" name="Oval 5"/>
            <p:cNvSpPr>
              <a:spLocks noChangeArrowheads="1"/>
            </p:cNvSpPr>
            <p:nvPr/>
          </p:nvSpPr>
          <p:spPr bwMode="auto">
            <a:xfrm>
              <a:off x="6477000" y="2286000"/>
              <a:ext cx="304800" cy="304800"/>
            </a:xfrm>
            <a:prstGeom prst="ellipse">
              <a:avLst/>
            </a:prstGeom>
            <a:solidFill>
              <a:srgbClr val="66CCFF"/>
            </a:solidFill>
            <a:ln w="9525">
              <a:solidFill>
                <a:schemeClr val="tx1"/>
              </a:solidFill>
              <a:round/>
              <a:headEnd/>
              <a:tailEnd/>
            </a:ln>
          </p:spPr>
          <p:txBody>
            <a:bodyPr wrap="none" anchor="ctr"/>
            <a:lstStyle/>
            <a:p>
              <a:endParaRPr lang="en-US"/>
            </a:p>
          </p:txBody>
        </p:sp>
        <p:sp>
          <p:nvSpPr>
            <p:cNvPr id="3093" name="Oval 6"/>
            <p:cNvSpPr>
              <a:spLocks noChangeArrowheads="1"/>
            </p:cNvSpPr>
            <p:nvPr/>
          </p:nvSpPr>
          <p:spPr bwMode="auto">
            <a:xfrm>
              <a:off x="6477000" y="4114800"/>
              <a:ext cx="304800" cy="304800"/>
            </a:xfrm>
            <a:prstGeom prst="ellipse">
              <a:avLst/>
            </a:prstGeom>
            <a:solidFill>
              <a:srgbClr val="66CCFF"/>
            </a:solidFill>
            <a:ln w="9525">
              <a:solidFill>
                <a:schemeClr val="tx1"/>
              </a:solidFill>
              <a:round/>
              <a:headEnd/>
              <a:tailEnd/>
            </a:ln>
          </p:spPr>
          <p:txBody>
            <a:bodyPr wrap="none" anchor="ctr"/>
            <a:lstStyle/>
            <a:p>
              <a:endParaRPr lang="en-US"/>
            </a:p>
          </p:txBody>
        </p:sp>
        <p:sp>
          <p:nvSpPr>
            <p:cNvPr id="3094" name="Oval 7"/>
            <p:cNvSpPr>
              <a:spLocks noChangeArrowheads="1"/>
            </p:cNvSpPr>
            <p:nvPr/>
          </p:nvSpPr>
          <p:spPr bwMode="auto">
            <a:xfrm>
              <a:off x="5791200" y="4191000"/>
              <a:ext cx="304800" cy="304800"/>
            </a:xfrm>
            <a:prstGeom prst="ellipse">
              <a:avLst/>
            </a:prstGeom>
            <a:solidFill>
              <a:srgbClr val="66CCFF"/>
            </a:solidFill>
            <a:ln w="9525">
              <a:solidFill>
                <a:schemeClr val="tx1"/>
              </a:solidFill>
              <a:round/>
              <a:headEnd/>
              <a:tailEnd/>
            </a:ln>
          </p:spPr>
          <p:txBody>
            <a:bodyPr wrap="none" anchor="ctr"/>
            <a:lstStyle/>
            <a:p>
              <a:endParaRPr lang="en-US"/>
            </a:p>
          </p:txBody>
        </p:sp>
        <p:sp>
          <p:nvSpPr>
            <p:cNvPr id="3095" name="Oval 8"/>
            <p:cNvSpPr>
              <a:spLocks noChangeArrowheads="1"/>
            </p:cNvSpPr>
            <p:nvPr/>
          </p:nvSpPr>
          <p:spPr bwMode="auto">
            <a:xfrm>
              <a:off x="5029200" y="4191000"/>
              <a:ext cx="304800" cy="304800"/>
            </a:xfrm>
            <a:prstGeom prst="ellipse">
              <a:avLst/>
            </a:prstGeom>
            <a:solidFill>
              <a:srgbClr val="66CCFF"/>
            </a:solidFill>
            <a:ln w="9525">
              <a:solidFill>
                <a:schemeClr val="tx1"/>
              </a:solidFill>
              <a:round/>
              <a:headEnd/>
              <a:tailEnd/>
            </a:ln>
          </p:spPr>
          <p:txBody>
            <a:bodyPr wrap="none" anchor="ctr"/>
            <a:lstStyle/>
            <a:p>
              <a:endParaRPr lang="en-US"/>
            </a:p>
          </p:txBody>
        </p:sp>
        <p:sp>
          <p:nvSpPr>
            <p:cNvPr id="3096" name="Oval 9"/>
            <p:cNvSpPr>
              <a:spLocks noChangeArrowheads="1"/>
            </p:cNvSpPr>
            <p:nvPr/>
          </p:nvSpPr>
          <p:spPr bwMode="auto">
            <a:xfrm>
              <a:off x="4191000" y="4114800"/>
              <a:ext cx="304800" cy="304800"/>
            </a:xfrm>
            <a:prstGeom prst="ellipse">
              <a:avLst/>
            </a:prstGeom>
            <a:solidFill>
              <a:srgbClr val="66CCFF"/>
            </a:solidFill>
            <a:ln w="9525">
              <a:solidFill>
                <a:schemeClr val="tx1"/>
              </a:solidFill>
              <a:round/>
              <a:headEnd/>
              <a:tailEnd/>
            </a:ln>
          </p:spPr>
          <p:txBody>
            <a:bodyPr wrap="none" anchor="ctr"/>
            <a:lstStyle/>
            <a:p>
              <a:endParaRPr lang="en-US"/>
            </a:p>
          </p:txBody>
        </p:sp>
        <p:sp>
          <p:nvSpPr>
            <p:cNvPr id="3097" name="Oval 10"/>
            <p:cNvSpPr>
              <a:spLocks noChangeArrowheads="1"/>
            </p:cNvSpPr>
            <p:nvPr/>
          </p:nvSpPr>
          <p:spPr bwMode="auto">
            <a:xfrm>
              <a:off x="3048000" y="2209800"/>
              <a:ext cx="304800" cy="304800"/>
            </a:xfrm>
            <a:prstGeom prst="ellipse">
              <a:avLst/>
            </a:prstGeom>
            <a:solidFill>
              <a:srgbClr val="66CCFF"/>
            </a:solidFill>
            <a:ln w="9525">
              <a:solidFill>
                <a:schemeClr val="tx1"/>
              </a:solidFill>
              <a:round/>
              <a:headEnd/>
              <a:tailEnd/>
            </a:ln>
          </p:spPr>
          <p:txBody>
            <a:bodyPr wrap="none" anchor="ctr"/>
            <a:lstStyle/>
            <a:p>
              <a:endParaRPr lang="en-US"/>
            </a:p>
          </p:txBody>
        </p:sp>
        <p:sp>
          <p:nvSpPr>
            <p:cNvPr id="3098" name="Oval 11"/>
            <p:cNvSpPr>
              <a:spLocks noChangeArrowheads="1"/>
            </p:cNvSpPr>
            <p:nvPr/>
          </p:nvSpPr>
          <p:spPr bwMode="auto">
            <a:xfrm>
              <a:off x="2286000" y="2209800"/>
              <a:ext cx="304800" cy="304800"/>
            </a:xfrm>
            <a:prstGeom prst="ellipse">
              <a:avLst/>
            </a:prstGeom>
            <a:solidFill>
              <a:srgbClr val="66CCFF"/>
            </a:solidFill>
            <a:ln w="9525">
              <a:solidFill>
                <a:schemeClr val="tx1"/>
              </a:solidFill>
              <a:round/>
              <a:headEnd/>
              <a:tailEnd/>
            </a:ln>
          </p:spPr>
          <p:txBody>
            <a:bodyPr wrap="none" anchor="ctr"/>
            <a:lstStyle/>
            <a:p>
              <a:endParaRPr lang="en-US"/>
            </a:p>
          </p:txBody>
        </p:sp>
        <p:sp>
          <p:nvSpPr>
            <p:cNvPr id="3099" name="AutoShape 12"/>
            <p:cNvSpPr>
              <a:spLocks noChangeArrowheads="1"/>
            </p:cNvSpPr>
            <p:nvPr/>
          </p:nvSpPr>
          <p:spPr bwMode="auto">
            <a:xfrm>
              <a:off x="2590800" y="5029200"/>
              <a:ext cx="304800" cy="3048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100" name="AutoShape 13"/>
            <p:cNvSpPr>
              <a:spLocks noChangeArrowheads="1"/>
            </p:cNvSpPr>
            <p:nvPr/>
          </p:nvSpPr>
          <p:spPr bwMode="auto">
            <a:xfrm>
              <a:off x="4572000" y="5029200"/>
              <a:ext cx="304800" cy="3048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101" name="AutoShape 14"/>
            <p:cNvSpPr>
              <a:spLocks noChangeArrowheads="1"/>
            </p:cNvSpPr>
            <p:nvPr/>
          </p:nvSpPr>
          <p:spPr bwMode="auto">
            <a:xfrm>
              <a:off x="3657600" y="5029200"/>
              <a:ext cx="304800" cy="3048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102" name="AutoShape 15"/>
            <p:cNvSpPr>
              <a:spLocks noChangeArrowheads="1"/>
            </p:cNvSpPr>
            <p:nvPr/>
          </p:nvSpPr>
          <p:spPr bwMode="auto">
            <a:xfrm>
              <a:off x="5943600" y="5029200"/>
              <a:ext cx="304800" cy="3048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103" name="AutoShape 16"/>
            <p:cNvSpPr>
              <a:spLocks noChangeArrowheads="1"/>
            </p:cNvSpPr>
            <p:nvPr/>
          </p:nvSpPr>
          <p:spPr bwMode="auto">
            <a:xfrm>
              <a:off x="3886200" y="1295400"/>
              <a:ext cx="304800" cy="3048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104" name="Line 17"/>
            <p:cNvSpPr>
              <a:spLocks noChangeShapeType="1"/>
            </p:cNvSpPr>
            <p:nvPr/>
          </p:nvSpPr>
          <p:spPr bwMode="auto">
            <a:xfrm flipH="1">
              <a:off x="2514600" y="1600200"/>
              <a:ext cx="1524000" cy="609600"/>
            </a:xfrm>
            <a:prstGeom prst="line">
              <a:avLst/>
            </a:prstGeom>
            <a:noFill/>
            <a:ln w="9525">
              <a:solidFill>
                <a:schemeClr val="tx1"/>
              </a:solidFill>
              <a:round/>
              <a:headEnd/>
              <a:tailEnd/>
            </a:ln>
          </p:spPr>
          <p:txBody>
            <a:bodyPr/>
            <a:lstStyle/>
            <a:p>
              <a:endParaRPr lang="en-US"/>
            </a:p>
          </p:txBody>
        </p:sp>
        <p:sp>
          <p:nvSpPr>
            <p:cNvPr id="3105" name="Line 18"/>
            <p:cNvSpPr>
              <a:spLocks noChangeShapeType="1"/>
            </p:cNvSpPr>
            <p:nvPr/>
          </p:nvSpPr>
          <p:spPr bwMode="auto">
            <a:xfrm flipH="1">
              <a:off x="3200400" y="1600200"/>
              <a:ext cx="838200" cy="609600"/>
            </a:xfrm>
            <a:prstGeom prst="line">
              <a:avLst/>
            </a:prstGeom>
            <a:noFill/>
            <a:ln w="9525">
              <a:solidFill>
                <a:schemeClr val="tx1"/>
              </a:solidFill>
              <a:round/>
              <a:headEnd/>
              <a:tailEnd/>
            </a:ln>
          </p:spPr>
          <p:txBody>
            <a:bodyPr/>
            <a:lstStyle/>
            <a:p>
              <a:endParaRPr lang="en-US"/>
            </a:p>
          </p:txBody>
        </p:sp>
        <p:sp>
          <p:nvSpPr>
            <p:cNvPr id="3106" name="Line 19"/>
            <p:cNvSpPr>
              <a:spLocks noChangeShapeType="1"/>
            </p:cNvSpPr>
            <p:nvPr/>
          </p:nvSpPr>
          <p:spPr bwMode="auto">
            <a:xfrm>
              <a:off x="4038600" y="1600200"/>
              <a:ext cx="609600" cy="685800"/>
            </a:xfrm>
            <a:prstGeom prst="line">
              <a:avLst/>
            </a:prstGeom>
            <a:noFill/>
            <a:ln w="9525">
              <a:solidFill>
                <a:schemeClr val="tx1"/>
              </a:solidFill>
              <a:round/>
              <a:headEnd/>
              <a:tailEnd/>
            </a:ln>
          </p:spPr>
          <p:txBody>
            <a:bodyPr/>
            <a:lstStyle/>
            <a:p>
              <a:endParaRPr lang="en-US"/>
            </a:p>
          </p:txBody>
        </p:sp>
        <p:sp>
          <p:nvSpPr>
            <p:cNvPr id="3107" name="Line 20"/>
            <p:cNvSpPr>
              <a:spLocks noChangeShapeType="1"/>
            </p:cNvSpPr>
            <p:nvPr/>
          </p:nvSpPr>
          <p:spPr bwMode="auto">
            <a:xfrm>
              <a:off x="4038600" y="1600200"/>
              <a:ext cx="1600200" cy="685800"/>
            </a:xfrm>
            <a:prstGeom prst="line">
              <a:avLst/>
            </a:prstGeom>
            <a:noFill/>
            <a:ln w="9525">
              <a:solidFill>
                <a:schemeClr val="tx1"/>
              </a:solidFill>
              <a:round/>
              <a:headEnd/>
              <a:tailEnd/>
            </a:ln>
          </p:spPr>
          <p:txBody>
            <a:bodyPr/>
            <a:lstStyle/>
            <a:p>
              <a:endParaRPr lang="en-US"/>
            </a:p>
          </p:txBody>
        </p:sp>
        <p:sp>
          <p:nvSpPr>
            <p:cNvPr id="3108" name="Line 21"/>
            <p:cNvSpPr>
              <a:spLocks noChangeShapeType="1"/>
            </p:cNvSpPr>
            <p:nvPr/>
          </p:nvSpPr>
          <p:spPr bwMode="auto">
            <a:xfrm>
              <a:off x="4114800" y="1600200"/>
              <a:ext cx="2438400" cy="685800"/>
            </a:xfrm>
            <a:prstGeom prst="line">
              <a:avLst/>
            </a:prstGeom>
            <a:noFill/>
            <a:ln w="9525">
              <a:solidFill>
                <a:schemeClr val="tx1"/>
              </a:solidFill>
              <a:round/>
              <a:headEnd/>
              <a:tailEnd/>
            </a:ln>
          </p:spPr>
          <p:txBody>
            <a:bodyPr/>
            <a:lstStyle/>
            <a:p>
              <a:endParaRPr lang="en-US"/>
            </a:p>
          </p:txBody>
        </p:sp>
        <p:sp>
          <p:nvSpPr>
            <p:cNvPr id="3109" name="Line 22"/>
            <p:cNvSpPr>
              <a:spLocks noChangeShapeType="1"/>
            </p:cNvSpPr>
            <p:nvPr/>
          </p:nvSpPr>
          <p:spPr bwMode="auto">
            <a:xfrm flipH="1">
              <a:off x="2971800" y="2514600"/>
              <a:ext cx="228600" cy="152400"/>
            </a:xfrm>
            <a:prstGeom prst="line">
              <a:avLst/>
            </a:prstGeom>
            <a:noFill/>
            <a:ln w="9525">
              <a:solidFill>
                <a:schemeClr val="tx1"/>
              </a:solidFill>
              <a:round/>
              <a:headEnd/>
              <a:tailEnd/>
            </a:ln>
          </p:spPr>
          <p:txBody>
            <a:bodyPr/>
            <a:lstStyle/>
            <a:p>
              <a:endParaRPr lang="en-US"/>
            </a:p>
          </p:txBody>
        </p:sp>
        <p:sp>
          <p:nvSpPr>
            <p:cNvPr id="3110" name="Line 23"/>
            <p:cNvSpPr>
              <a:spLocks noChangeShapeType="1"/>
            </p:cNvSpPr>
            <p:nvPr/>
          </p:nvSpPr>
          <p:spPr bwMode="auto">
            <a:xfrm>
              <a:off x="3200400" y="2514600"/>
              <a:ext cx="76200" cy="152400"/>
            </a:xfrm>
            <a:prstGeom prst="line">
              <a:avLst/>
            </a:prstGeom>
            <a:noFill/>
            <a:ln w="9525">
              <a:solidFill>
                <a:schemeClr val="tx1"/>
              </a:solidFill>
              <a:round/>
              <a:headEnd/>
              <a:tailEnd/>
            </a:ln>
          </p:spPr>
          <p:txBody>
            <a:bodyPr/>
            <a:lstStyle/>
            <a:p>
              <a:endParaRPr lang="en-US"/>
            </a:p>
          </p:txBody>
        </p:sp>
        <p:sp>
          <p:nvSpPr>
            <p:cNvPr id="3111" name="Line 24"/>
            <p:cNvSpPr>
              <a:spLocks noChangeShapeType="1"/>
            </p:cNvSpPr>
            <p:nvPr/>
          </p:nvSpPr>
          <p:spPr bwMode="auto">
            <a:xfrm flipH="1">
              <a:off x="3124200" y="2514600"/>
              <a:ext cx="76200" cy="228600"/>
            </a:xfrm>
            <a:prstGeom prst="line">
              <a:avLst/>
            </a:prstGeom>
            <a:noFill/>
            <a:ln w="9525">
              <a:solidFill>
                <a:schemeClr val="tx1"/>
              </a:solidFill>
              <a:round/>
              <a:headEnd/>
              <a:tailEnd/>
            </a:ln>
          </p:spPr>
          <p:txBody>
            <a:bodyPr/>
            <a:lstStyle/>
            <a:p>
              <a:endParaRPr lang="en-US"/>
            </a:p>
          </p:txBody>
        </p:sp>
        <p:sp>
          <p:nvSpPr>
            <p:cNvPr id="3112" name="Line 25"/>
            <p:cNvSpPr>
              <a:spLocks noChangeShapeType="1"/>
            </p:cNvSpPr>
            <p:nvPr/>
          </p:nvSpPr>
          <p:spPr bwMode="auto">
            <a:xfrm flipH="1">
              <a:off x="5486400" y="2590800"/>
              <a:ext cx="228600" cy="152400"/>
            </a:xfrm>
            <a:prstGeom prst="line">
              <a:avLst/>
            </a:prstGeom>
            <a:noFill/>
            <a:ln w="9525">
              <a:solidFill>
                <a:schemeClr val="tx1"/>
              </a:solidFill>
              <a:round/>
              <a:headEnd/>
              <a:tailEnd/>
            </a:ln>
          </p:spPr>
          <p:txBody>
            <a:bodyPr/>
            <a:lstStyle/>
            <a:p>
              <a:endParaRPr lang="en-US"/>
            </a:p>
          </p:txBody>
        </p:sp>
        <p:sp>
          <p:nvSpPr>
            <p:cNvPr id="3113" name="Line 26"/>
            <p:cNvSpPr>
              <a:spLocks noChangeShapeType="1"/>
            </p:cNvSpPr>
            <p:nvPr/>
          </p:nvSpPr>
          <p:spPr bwMode="auto">
            <a:xfrm>
              <a:off x="5715000" y="2590800"/>
              <a:ext cx="76200" cy="152400"/>
            </a:xfrm>
            <a:prstGeom prst="line">
              <a:avLst/>
            </a:prstGeom>
            <a:noFill/>
            <a:ln w="9525">
              <a:solidFill>
                <a:schemeClr val="tx1"/>
              </a:solidFill>
              <a:round/>
              <a:headEnd/>
              <a:tailEnd/>
            </a:ln>
          </p:spPr>
          <p:txBody>
            <a:bodyPr/>
            <a:lstStyle/>
            <a:p>
              <a:endParaRPr lang="en-US"/>
            </a:p>
          </p:txBody>
        </p:sp>
        <p:sp>
          <p:nvSpPr>
            <p:cNvPr id="3114" name="Line 27"/>
            <p:cNvSpPr>
              <a:spLocks noChangeShapeType="1"/>
            </p:cNvSpPr>
            <p:nvPr/>
          </p:nvSpPr>
          <p:spPr bwMode="auto">
            <a:xfrm flipH="1">
              <a:off x="5638800" y="2590800"/>
              <a:ext cx="76200" cy="228600"/>
            </a:xfrm>
            <a:prstGeom prst="line">
              <a:avLst/>
            </a:prstGeom>
            <a:noFill/>
            <a:ln w="9525">
              <a:solidFill>
                <a:schemeClr val="tx1"/>
              </a:solidFill>
              <a:round/>
              <a:headEnd/>
              <a:tailEnd/>
            </a:ln>
          </p:spPr>
          <p:txBody>
            <a:bodyPr/>
            <a:lstStyle/>
            <a:p>
              <a:endParaRPr lang="en-US"/>
            </a:p>
          </p:txBody>
        </p:sp>
        <p:sp>
          <p:nvSpPr>
            <p:cNvPr id="3115" name="Line 28"/>
            <p:cNvSpPr>
              <a:spLocks noChangeShapeType="1"/>
            </p:cNvSpPr>
            <p:nvPr/>
          </p:nvSpPr>
          <p:spPr bwMode="auto">
            <a:xfrm flipH="1">
              <a:off x="6400800" y="2590800"/>
              <a:ext cx="228600" cy="152400"/>
            </a:xfrm>
            <a:prstGeom prst="line">
              <a:avLst/>
            </a:prstGeom>
            <a:noFill/>
            <a:ln w="9525">
              <a:solidFill>
                <a:schemeClr val="tx1"/>
              </a:solidFill>
              <a:round/>
              <a:headEnd/>
              <a:tailEnd/>
            </a:ln>
          </p:spPr>
          <p:txBody>
            <a:bodyPr/>
            <a:lstStyle/>
            <a:p>
              <a:endParaRPr lang="en-US"/>
            </a:p>
          </p:txBody>
        </p:sp>
        <p:sp>
          <p:nvSpPr>
            <p:cNvPr id="3116" name="Line 29"/>
            <p:cNvSpPr>
              <a:spLocks noChangeShapeType="1"/>
            </p:cNvSpPr>
            <p:nvPr/>
          </p:nvSpPr>
          <p:spPr bwMode="auto">
            <a:xfrm>
              <a:off x="6629400" y="2590800"/>
              <a:ext cx="76200" cy="152400"/>
            </a:xfrm>
            <a:prstGeom prst="line">
              <a:avLst/>
            </a:prstGeom>
            <a:noFill/>
            <a:ln w="9525">
              <a:solidFill>
                <a:schemeClr val="tx1"/>
              </a:solidFill>
              <a:round/>
              <a:headEnd/>
              <a:tailEnd/>
            </a:ln>
          </p:spPr>
          <p:txBody>
            <a:bodyPr/>
            <a:lstStyle/>
            <a:p>
              <a:endParaRPr lang="en-US"/>
            </a:p>
          </p:txBody>
        </p:sp>
        <p:sp>
          <p:nvSpPr>
            <p:cNvPr id="3117" name="Line 30"/>
            <p:cNvSpPr>
              <a:spLocks noChangeShapeType="1"/>
            </p:cNvSpPr>
            <p:nvPr/>
          </p:nvSpPr>
          <p:spPr bwMode="auto">
            <a:xfrm flipH="1">
              <a:off x="6553200" y="2590800"/>
              <a:ext cx="76200" cy="228600"/>
            </a:xfrm>
            <a:prstGeom prst="line">
              <a:avLst/>
            </a:prstGeom>
            <a:noFill/>
            <a:ln w="9525">
              <a:solidFill>
                <a:schemeClr val="tx1"/>
              </a:solidFill>
              <a:round/>
              <a:headEnd/>
              <a:tailEnd/>
            </a:ln>
          </p:spPr>
          <p:txBody>
            <a:bodyPr/>
            <a:lstStyle/>
            <a:p>
              <a:endParaRPr lang="en-US"/>
            </a:p>
          </p:txBody>
        </p:sp>
        <p:sp>
          <p:nvSpPr>
            <p:cNvPr id="3118" name="Line 31"/>
            <p:cNvSpPr>
              <a:spLocks noChangeShapeType="1"/>
            </p:cNvSpPr>
            <p:nvPr/>
          </p:nvSpPr>
          <p:spPr bwMode="auto">
            <a:xfrm flipH="1">
              <a:off x="2819400" y="3733800"/>
              <a:ext cx="228600" cy="152400"/>
            </a:xfrm>
            <a:prstGeom prst="line">
              <a:avLst/>
            </a:prstGeom>
            <a:noFill/>
            <a:ln w="9525">
              <a:solidFill>
                <a:schemeClr val="tx1"/>
              </a:solidFill>
              <a:round/>
              <a:headEnd/>
              <a:tailEnd/>
            </a:ln>
          </p:spPr>
          <p:txBody>
            <a:bodyPr/>
            <a:lstStyle/>
            <a:p>
              <a:endParaRPr lang="en-US"/>
            </a:p>
          </p:txBody>
        </p:sp>
        <p:sp>
          <p:nvSpPr>
            <p:cNvPr id="3119" name="Line 32"/>
            <p:cNvSpPr>
              <a:spLocks noChangeShapeType="1"/>
            </p:cNvSpPr>
            <p:nvPr/>
          </p:nvSpPr>
          <p:spPr bwMode="auto">
            <a:xfrm>
              <a:off x="3048000" y="3733800"/>
              <a:ext cx="76200" cy="152400"/>
            </a:xfrm>
            <a:prstGeom prst="line">
              <a:avLst/>
            </a:prstGeom>
            <a:noFill/>
            <a:ln w="9525">
              <a:solidFill>
                <a:schemeClr val="tx1"/>
              </a:solidFill>
              <a:round/>
              <a:headEnd/>
              <a:tailEnd/>
            </a:ln>
          </p:spPr>
          <p:txBody>
            <a:bodyPr/>
            <a:lstStyle/>
            <a:p>
              <a:endParaRPr lang="en-US"/>
            </a:p>
          </p:txBody>
        </p:sp>
        <p:sp>
          <p:nvSpPr>
            <p:cNvPr id="3120" name="Line 33"/>
            <p:cNvSpPr>
              <a:spLocks noChangeShapeType="1"/>
            </p:cNvSpPr>
            <p:nvPr/>
          </p:nvSpPr>
          <p:spPr bwMode="auto">
            <a:xfrm flipH="1">
              <a:off x="2971800" y="3733800"/>
              <a:ext cx="76200" cy="228600"/>
            </a:xfrm>
            <a:prstGeom prst="line">
              <a:avLst/>
            </a:prstGeom>
            <a:noFill/>
            <a:ln w="9525">
              <a:solidFill>
                <a:schemeClr val="tx1"/>
              </a:solidFill>
              <a:round/>
              <a:headEnd/>
              <a:tailEnd/>
            </a:ln>
          </p:spPr>
          <p:txBody>
            <a:bodyPr/>
            <a:lstStyle/>
            <a:p>
              <a:endParaRPr lang="en-US"/>
            </a:p>
          </p:txBody>
        </p:sp>
        <p:sp>
          <p:nvSpPr>
            <p:cNvPr id="3121" name="Line 34"/>
            <p:cNvSpPr>
              <a:spLocks noChangeShapeType="1"/>
            </p:cNvSpPr>
            <p:nvPr/>
          </p:nvSpPr>
          <p:spPr bwMode="auto">
            <a:xfrm>
              <a:off x="4038600" y="1600200"/>
              <a:ext cx="457200" cy="381000"/>
            </a:xfrm>
            <a:prstGeom prst="line">
              <a:avLst/>
            </a:prstGeom>
            <a:noFill/>
            <a:ln w="9525">
              <a:solidFill>
                <a:schemeClr val="tx1"/>
              </a:solidFill>
              <a:round/>
              <a:headEnd/>
              <a:tailEnd/>
            </a:ln>
          </p:spPr>
          <p:txBody>
            <a:bodyPr/>
            <a:lstStyle/>
            <a:p>
              <a:endParaRPr lang="en-US"/>
            </a:p>
          </p:txBody>
        </p:sp>
        <p:sp>
          <p:nvSpPr>
            <p:cNvPr id="3122" name="Line 35"/>
            <p:cNvSpPr>
              <a:spLocks noChangeShapeType="1"/>
            </p:cNvSpPr>
            <p:nvPr/>
          </p:nvSpPr>
          <p:spPr bwMode="auto">
            <a:xfrm>
              <a:off x="4038600" y="1600200"/>
              <a:ext cx="609600" cy="381000"/>
            </a:xfrm>
            <a:prstGeom prst="line">
              <a:avLst/>
            </a:prstGeom>
            <a:noFill/>
            <a:ln w="9525">
              <a:solidFill>
                <a:schemeClr val="tx1"/>
              </a:solidFill>
              <a:round/>
              <a:headEnd/>
              <a:tailEnd/>
            </a:ln>
          </p:spPr>
          <p:txBody>
            <a:bodyPr/>
            <a:lstStyle/>
            <a:p>
              <a:endParaRPr lang="en-US"/>
            </a:p>
          </p:txBody>
        </p:sp>
        <p:pic>
          <p:nvPicPr>
            <p:cNvPr id="3123" name="Picture 36" descr="MCj04031690000[1]"/>
            <p:cNvPicPr>
              <a:picLocks noChangeAspect="1" noChangeArrowheads="1"/>
            </p:cNvPicPr>
            <p:nvPr/>
          </p:nvPicPr>
          <p:blipFill>
            <a:blip r:embed="rId4"/>
            <a:srcRect/>
            <a:stretch>
              <a:fillRect/>
            </a:stretch>
          </p:blipFill>
          <p:spPr bwMode="auto">
            <a:xfrm>
              <a:off x="5181600" y="3200400"/>
              <a:ext cx="457200" cy="422275"/>
            </a:xfrm>
            <a:prstGeom prst="rect">
              <a:avLst/>
            </a:prstGeom>
            <a:noFill/>
            <a:ln w="9525">
              <a:noFill/>
              <a:miter lim="800000"/>
              <a:headEnd/>
              <a:tailEnd/>
            </a:ln>
          </p:spPr>
        </p:pic>
        <p:pic>
          <p:nvPicPr>
            <p:cNvPr id="3124" name="Picture 37" descr="MCj04031690000[1]"/>
            <p:cNvPicPr>
              <a:picLocks noChangeAspect="1" noChangeArrowheads="1"/>
            </p:cNvPicPr>
            <p:nvPr/>
          </p:nvPicPr>
          <p:blipFill>
            <a:blip r:embed="rId4"/>
            <a:srcRect/>
            <a:stretch>
              <a:fillRect/>
            </a:stretch>
          </p:blipFill>
          <p:spPr bwMode="auto">
            <a:xfrm>
              <a:off x="6172200" y="3276600"/>
              <a:ext cx="457200" cy="422275"/>
            </a:xfrm>
            <a:prstGeom prst="rect">
              <a:avLst/>
            </a:prstGeom>
            <a:noFill/>
            <a:ln w="9525">
              <a:noFill/>
              <a:miter lim="800000"/>
              <a:headEnd/>
              <a:tailEnd/>
            </a:ln>
          </p:spPr>
        </p:pic>
        <p:pic>
          <p:nvPicPr>
            <p:cNvPr id="3125" name="Picture 38" descr="MCj04031690000[1]"/>
            <p:cNvPicPr>
              <a:picLocks noChangeAspect="1" noChangeArrowheads="1"/>
            </p:cNvPicPr>
            <p:nvPr/>
          </p:nvPicPr>
          <p:blipFill>
            <a:blip r:embed="rId4"/>
            <a:srcRect/>
            <a:stretch>
              <a:fillRect/>
            </a:stretch>
          </p:blipFill>
          <p:spPr bwMode="auto">
            <a:xfrm>
              <a:off x="2819400" y="3276600"/>
              <a:ext cx="457200" cy="422275"/>
            </a:xfrm>
            <a:prstGeom prst="rect">
              <a:avLst/>
            </a:prstGeom>
            <a:noFill/>
            <a:ln w="9525">
              <a:noFill/>
              <a:miter lim="800000"/>
              <a:headEnd/>
              <a:tailEnd/>
            </a:ln>
          </p:spPr>
        </p:pic>
        <p:pic>
          <p:nvPicPr>
            <p:cNvPr id="3126" name="Picture 39" descr="MCj04031690000[1]"/>
            <p:cNvPicPr>
              <a:picLocks noChangeAspect="1" noChangeArrowheads="1"/>
            </p:cNvPicPr>
            <p:nvPr/>
          </p:nvPicPr>
          <p:blipFill>
            <a:blip r:embed="rId4"/>
            <a:srcRect/>
            <a:stretch>
              <a:fillRect/>
            </a:stretch>
          </p:blipFill>
          <p:spPr bwMode="auto">
            <a:xfrm>
              <a:off x="3733800" y="3200400"/>
              <a:ext cx="457200" cy="422275"/>
            </a:xfrm>
            <a:prstGeom prst="rect">
              <a:avLst/>
            </a:prstGeom>
            <a:noFill/>
            <a:ln w="9525">
              <a:noFill/>
              <a:miter lim="800000"/>
              <a:headEnd/>
              <a:tailEnd/>
            </a:ln>
          </p:spPr>
        </p:pic>
        <p:sp>
          <p:nvSpPr>
            <p:cNvPr id="3127" name="Line 40"/>
            <p:cNvSpPr>
              <a:spLocks noChangeShapeType="1"/>
            </p:cNvSpPr>
            <p:nvPr/>
          </p:nvSpPr>
          <p:spPr bwMode="auto">
            <a:xfrm flipH="1">
              <a:off x="2971800" y="2590800"/>
              <a:ext cx="1600200" cy="685800"/>
            </a:xfrm>
            <a:prstGeom prst="line">
              <a:avLst/>
            </a:prstGeom>
            <a:noFill/>
            <a:ln w="9525">
              <a:solidFill>
                <a:schemeClr val="tx1"/>
              </a:solidFill>
              <a:round/>
              <a:headEnd/>
              <a:tailEnd/>
            </a:ln>
          </p:spPr>
          <p:txBody>
            <a:bodyPr/>
            <a:lstStyle/>
            <a:p>
              <a:endParaRPr lang="en-US"/>
            </a:p>
          </p:txBody>
        </p:sp>
        <p:sp>
          <p:nvSpPr>
            <p:cNvPr id="3128" name="Line 41"/>
            <p:cNvSpPr>
              <a:spLocks noChangeShapeType="1"/>
            </p:cNvSpPr>
            <p:nvPr/>
          </p:nvSpPr>
          <p:spPr bwMode="auto">
            <a:xfrm flipH="1">
              <a:off x="3962400" y="2590800"/>
              <a:ext cx="609600" cy="609600"/>
            </a:xfrm>
            <a:prstGeom prst="line">
              <a:avLst/>
            </a:prstGeom>
            <a:noFill/>
            <a:ln w="9525">
              <a:solidFill>
                <a:schemeClr val="tx1"/>
              </a:solidFill>
              <a:round/>
              <a:headEnd/>
              <a:tailEnd/>
            </a:ln>
          </p:spPr>
          <p:txBody>
            <a:bodyPr/>
            <a:lstStyle/>
            <a:p>
              <a:endParaRPr lang="en-US"/>
            </a:p>
          </p:txBody>
        </p:sp>
        <p:sp>
          <p:nvSpPr>
            <p:cNvPr id="3129" name="Line 42"/>
            <p:cNvSpPr>
              <a:spLocks noChangeShapeType="1"/>
            </p:cNvSpPr>
            <p:nvPr/>
          </p:nvSpPr>
          <p:spPr bwMode="auto">
            <a:xfrm>
              <a:off x="4648200" y="2590800"/>
              <a:ext cx="762000" cy="609600"/>
            </a:xfrm>
            <a:prstGeom prst="line">
              <a:avLst/>
            </a:prstGeom>
            <a:noFill/>
            <a:ln w="9525">
              <a:solidFill>
                <a:schemeClr val="tx1"/>
              </a:solidFill>
              <a:round/>
              <a:headEnd/>
              <a:tailEnd/>
            </a:ln>
          </p:spPr>
          <p:txBody>
            <a:bodyPr/>
            <a:lstStyle/>
            <a:p>
              <a:endParaRPr lang="en-US"/>
            </a:p>
          </p:txBody>
        </p:sp>
        <p:sp>
          <p:nvSpPr>
            <p:cNvPr id="3130" name="Line 43"/>
            <p:cNvSpPr>
              <a:spLocks noChangeShapeType="1"/>
            </p:cNvSpPr>
            <p:nvPr/>
          </p:nvSpPr>
          <p:spPr bwMode="auto">
            <a:xfrm>
              <a:off x="4648200" y="2590800"/>
              <a:ext cx="1752600" cy="685800"/>
            </a:xfrm>
            <a:prstGeom prst="line">
              <a:avLst/>
            </a:prstGeom>
            <a:noFill/>
            <a:ln w="9525">
              <a:solidFill>
                <a:schemeClr val="tx1"/>
              </a:solidFill>
              <a:round/>
              <a:headEnd/>
              <a:tailEnd/>
            </a:ln>
          </p:spPr>
          <p:txBody>
            <a:bodyPr/>
            <a:lstStyle/>
            <a:p>
              <a:endParaRPr lang="en-US"/>
            </a:p>
          </p:txBody>
        </p:sp>
        <p:sp>
          <p:nvSpPr>
            <p:cNvPr id="3131" name="Line 44"/>
            <p:cNvSpPr>
              <a:spLocks noChangeShapeType="1"/>
            </p:cNvSpPr>
            <p:nvPr/>
          </p:nvSpPr>
          <p:spPr bwMode="auto">
            <a:xfrm flipH="1">
              <a:off x="4343400" y="3657600"/>
              <a:ext cx="1066800" cy="457200"/>
            </a:xfrm>
            <a:prstGeom prst="line">
              <a:avLst/>
            </a:prstGeom>
            <a:noFill/>
            <a:ln w="9525">
              <a:solidFill>
                <a:schemeClr val="tx1"/>
              </a:solidFill>
              <a:round/>
              <a:headEnd/>
              <a:tailEnd/>
            </a:ln>
          </p:spPr>
          <p:txBody>
            <a:bodyPr/>
            <a:lstStyle/>
            <a:p>
              <a:endParaRPr lang="en-US"/>
            </a:p>
          </p:txBody>
        </p:sp>
        <p:sp>
          <p:nvSpPr>
            <p:cNvPr id="3132" name="Line 45"/>
            <p:cNvSpPr>
              <a:spLocks noChangeShapeType="1"/>
            </p:cNvSpPr>
            <p:nvPr/>
          </p:nvSpPr>
          <p:spPr bwMode="auto">
            <a:xfrm flipH="1">
              <a:off x="5181600" y="3657600"/>
              <a:ext cx="228600" cy="533400"/>
            </a:xfrm>
            <a:prstGeom prst="line">
              <a:avLst/>
            </a:prstGeom>
            <a:noFill/>
            <a:ln w="9525">
              <a:solidFill>
                <a:schemeClr val="tx1"/>
              </a:solidFill>
              <a:round/>
              <a:headEnd/>
              <a:tailEnd/>
            </a:ln>
          </p:spPr>
          <p:txBody>
            <a:bodyPr/>
            <a:lstStyle/>
            <a:p>
              <a:endParaRPr lang="en-US"/>
            </a:p>
          </p:txBody>
        </p:sp>
        <p:sp>
          <p:nvSpPr>
            <p:cNvPr id="3133" name="Line 46"/>
            <p:cNvSpPr>
              <a:spLocks noChangeShapeType="1"/>
            </p:cNvSpPr>
            <p:nvPr/>
          </p:nvSpPr>
          <p:spPr bwMode="auto">
            <a:xfrm>
              <a:off x="5410200" y="3657600"/>
              <a:ext cx="457200" cy="533400"/>
            </a:xfrm>
            <a:prstGeom prst="line">
              <a:avLst/>
            </a:prstGeom>
            <a:noFill/>
            <a:ln w="9525">
              <a:solidFill>
                <a:schemeClr val="tx1"/>
              </a:solidFill>
              <a:round/>
              <a:headEnd/>
              <a:tailEnd/>
            </a:ln>
          </p:spPr>
          <p:txBody>
            <a:bodyPr/>
            <a:lstStyle/>
            <a:p>
              <a:endParaRPr lang="en-US"/>
            </a:p>
          </p:txBody>
        </p:sp>
        <p:sp>
          <p:nvSpPr>
            <p:cNvPr id="3134" name="Line 47"/>
            <p:cNvSpPr>
              <a:spLocks noChangeShapeType="1"/>
            </p:cNvSpPr>
            <p:nvPr/>
          </p:nvSpPr>
          <p:spPr bwMode="auto">
            <a:xfrm>
              <a:off x="5410200" y="3657600"/>
              <a:ext cx="1143000" cy="457200"/>
            </a:xfrm>
            <a:prstGeom prst="line">
              <a:avLst/>
            </a:prstGeom>
            <a:noFill/>
            <a:ln w="9525">
              <a:solidFill>
                <a:schemeClr val="tx1"/>
              </a:solidFill>
              <a:round/>
              <a:headEnd/>
              <a:tailEnd/>
            </a:ln>
          </p:spPr>
          <p:txBody>
            <a:bodyPr/>
            <a:lstStyle/>
            <a:p>
              <a:endParaRPr lang="en-US"/>
            </a:p>
          </p:txBody>
        </p:sp>
        <p:sp>
          <p:nvSpPr>
            <p:cNvPr id="3135" name="Line 48"/>
            <p:cNvSpPr>
              <a:spLocks noChangeShapeType="1"/>
            </p:cNvSpPr>
            <p:nvPr/>
          </p:nvSpPr>
          <p:spPr bwMode="auto">
            <a:xfrm flipV="1">
              <a:off x="2743200" y="4343400"/>
              <a:ext cx="1447800" cy="685800"/>
            </a:xfrm>
            <a:prstGeom prst="line">
              <a:avLst/>
            </a:prstGeom>
            <a:noFill/>
            <a:ln w="9525">
              <a:solidFill>
                <a:schemeClr val="tx1"/>
              </a:solidFill>
              <a:round/>
              <a:headEnd/>
              <a:tailEnd/>
            </a:ln>
          </p:spPr>
          <p:txBody>
            <a:bodyPr/>
            <a:lstStyle/>
            <a:p>
              <a:endParaRPr lang="en-US"/>
            </a:p>
          </p:txBody>
        </p:sp>
        <p:sp>
          <p:nvSpPr>
            <p:cNvPr id="3136" name="Line 49"/>
            <p:cNvSpPr>
              <a:spLocks noChangeShapeType="1"/>
            </p:cNvSpPr>
            <p:nvPr/>
          </p:nvSpPr>
          <p:spPr bwMode="auto">
            <a:xfrm flipV="1">
              <a:off x="3810000" y="4419600"/>
              <a:ext cx="457200" cy="609600"/>
            </a:xfrm>
            <a:prstGeom prst="line">
              <a:avLst/>
            </a:prstGeom>
            <a:noFill/>
            <a:ln w="9525">
              <a:solidFill>
                <a:schemeClr val="tx1"/>
              </a:solidFill>
              <a:round/>
              <a:headEnd/>
              <a:tailEnd/>
            </a:ln>
          </p:spPr>
          <p:txBody>
            <a:bodyPr/>
            <a:lstStyle/>
            <a:p>
              <a:endParaRPr lang="en-US"/>
            </a:p>
          </p:txBody>
        </p:sp>
        <p:sp>
          <p:nvSpPr>
            <p:cNvPr id="3137" name="Line 50"/>
            <p:cNvSpPr>
              <a:spLocks noChangeShapeType="1"/>
            </p:cNvSpPr>
            <p:nvPr/>
          </p:nvSpPr>
          <p:spPr bwMode="auto">
            <a:xfrm flipH="1" flipV="1">
              <a:off x="4343400" y="4419600"/>
              <a:ext cx="381000" cy="609600"/>
            </a:xfrm>
            <a:prstGeom prst="line">
              <a:avLst/>
            </a:prstGeom>
            <a:noFill/>
            <a:ln w="9525">
              <a:solidFill>
                <a:schemeClr val="tx1"/>
              </a:solidFill>
              <a:round/>
              <a:headEnd/>
              <a:tailEnd/>
            </a:ln>
          </p:spPr>
          <p:txBody>
            <a:bodyPr/>
            <a:lstStyle/>
            <a:p>
              <a:endParaRPr lang="en-US"/>
            </a:p>
          </p:txBody>
        </p:sp>
        <p:sp>
          <p:nvSpPr>
            <p:cNvPr id="3138" name="Line 51"/>
            <p:cNvSpPr>
              <a:spLocks noChangeShapeType="1"/>
            </p:cNvSpPr>
            <p:nvPr/>
          </p:nvSpPr>
          <p:spPr bwMode="auto">
            <a:xfrm flipH="1" flipV="1">
              <a:off x="4419600" y="4419600"/>
              <a:ext cx="1676400" cy="609600"/>
            </a:xfrm>
            <a:prstGeom prst="line">
              <a:avLst/>
            </a:prstGeom>
            <a:noFill/>
            <a:ln w="9525">
              <a:solidFill>
                <a:schemeClr val="tx1"/>
              </a:solidFill>
              <a:round/>
              <a:headEnd/>
              <a:tailEnd/>
            </a:ln>
          </p:spPr>
          <p:txBody>
            <a:bodyPr/>
            <a:lstStyle/>
            <a:p>
              <a:endParaRPr lang="en-US"/>
            </a:p>
          </p:txBody>
        </p:sp>
        <p:sp>
          <p:nvSpPr>
            <p:cNvPr id="3139" name="Line 52"/>
            <p:cNvSpPr>
              <a:spLocks noChangeShapeType="1"/>
            </p:cNvSpPr>
            <p:nvPr/>
          </p:nvSpPr>
          <p:spPr bwMode="auto">
            <a:xfrm flipH="1">
              <a:off x="3962400" y="5334000"/>
              <a:ext cx="762000" cy="533400"/>
            </a:xfrm>
            <a:prstGeom prst="line">
              <a:avLst/>
            </a:prstGeom>
            <a:noFill/>
            <a:ln w="9525">
              <a:solidFill>
                <a:schemeClr val="tx1"/>
              </a:solidFill>
              <a:round/>
              <a:headEnd/>
              <a:tailEnd/>
            </a:ln>
          </p:spPr>
          <p:txBody>
            <a:bodyPr/>
            <a:lstStyle/>
            <a:p>
              <a:endParaRPr lang="en-US"/>
            </a:p>
          </p:txBody>
        </p:sp>
        <p:sp>
          <p:nvSpPr>
            <p:cNvPr id="3140" name="Line 53"/>
            <p:cNvSpPr>
              <a:spLocks noChangeShapeType="1"/>
            </p:cNvSpPr>
            <p:nvPr/>
          </p:nvSpPr>
          <p:spPr bwMode="auto">
            <a:xfrm flipH="1">
              <a:off x="4267200" y="5334000"/>
              <a:ext cx="457200" cy="533400"/>
            </a:xfrm>
            <a:prstGeom prst="line">
              <a:avLst/>
            </a:prstGeom>
            <a:noFill/>
            <a:ln w="9525">
              <a:solidFill>
                <a:schemeClr val="tx1"/>
              </a:solidFill>
              <a:round/>
              <a:headEnd/>
              <a:tailEnd/>
            </a:ln>
          </p:spPr>
          <p:txBody>
            <a:bodyPr/>
            <a:lstStyle/>
            <a:p>
              <a:endParaRPr lang="en-US"/>
            </a:p>
          </p:txBody>
        </p:sp>
        <p:sp>
          <p:nvSpPr>
            <p:cNvPr id="3141" name="Line 54"/>
            <p:cNvSpPr>
              <a:spLocks noChangeShapeType="1"/>
            </p:cNvSpPr>
            <p:nvPr/>
          </p:nvSpPr>
          <p:spPr bwMode="auto">
            <a:xfrm flipH="1">
              <a:off x="4495800" y="5334000"/>
              <a:ext cx="228600" cy="533400"/>
            </a:xfrm>
            <a:prstGeom prst="line">
              <a:avLst/>
            </a:prstGeom>
            <a:noFill/>
            <a:ln w="9525">
              <a:solidFill>
                <a:schemeClr val="tx1"/>
              </a:solidFill>
              <a:round/>
              <a:headEnd/>
              <a:tailEnd/>
            </a:ln>
          </p:spPr>
          <p:txBody>
            <a:bodyPr/>
            <a:lstStyle/>
            <a:p>
              <a:endParaRPr lang="en-US"/>
            </a:p>
          </p:txBody>
        </p:sp>
        <p:sp>
          <p:nvSpPr>
            <p:cNvPr id="3142" name="Line 55"/>
            <p:cNvSpPr>
              <a:spLocks noChangeShapeType="1"/>
            </p:cNvSpPr>
            <p:nvPr/>
          </p:nvSpPr>
          <p:spPr bwMode="auto">
            <a:xfrm>
              <a:off x="4724400" y="5334000"/>
              <a:ext cx="381000" cy="381000"/>
            </a:xfrm>
            <a:prstGeom prst="line">
              <a:avLst/>
            </a:prstGeom>
            <a:noFill/>
            <a:ln w="9525">
              <a:solidFill>
                <a:schemeClr val="tx1"/>
              </a:solidFill>
              <a:round/>
              <a:headEnd/>
              <a:tailEnd/>
            </a:ln>
          </p:spPr>
          <p:txBody>
            <a:bodyPr/>
            <a:lstStyle/>
            <a:p>
              <a:endParaRPr lang="en-US"/>
            </a:p>
          </p:txBody>
        </p:sp>
        <p:sp>
          <p:nvSpPr>
            <p:cNvPr id="3143" name="Line 56"/>
            <p:cNvSpPr>
              <a:spLocks noChangeShapeType="1"/>
            </p:cNvSpPr>
            <p:nvPr/>
          </p:nvSpPr>
          <p:spPr bwMode="auto">
            <a:xfrm>
              <a:off x="4800600" y="5334000"/>
              <a:ext cx="609600" cy="381000"/>
            </a:xfrm>
            <a:prstGeom prst="line">
              <a:avLst/>
            </a:prstGeom>
            <a:noFill/>
            <a:ln w="9525">
              <a:solidFill>
                <a:schemeClr val="tx1"/>
              </a:solidFill>
              <a:round/>
              <a:headEnd/>
              <a:tailEnd/>
            </a:ln>
          </p:spPr>
          <p:txBody>
            <a:bodyPr/>
            <a:lstStyle/>
            <a:p>
              <a:endParaRPr lang="en-US"/>
            </a:p>
          </p:txBody>
        </p:sp>
        <p:sp>
          <p:nvSpPr>
            <p:cNvPr id="3144" name="Line 57"/>
            <p:cNvSpPr>
              <a:spLocks noChangeShapeType="1"/>
            </p:cNvSpPr>
            <p:nvPr/>
          </p:nvSpPr>
          <p:spPr bwMode="auto">
            <a:xfrm>
              <a:off x="4724400" y="5334000"/>
              <a:ext cx="0" cy="304800"/>
            </a:xfrm>
            <a:prstGeom prst="line">
              <a:avLst/>
            </a:prstGeom>
            <a:noFill/>
            <a:ln w="9525">
              <a:solidFill>
                <a:schemeClr val="tx1"/>
              </a:solidFill>
              <a:round/>
              <a:headEnd/>
              <a:tailEnd/>
            </a:ln>
          </p:spPr>
          <p:txBody>
            <a:bodyPr/>
            <a:lstStyle/>
            <a:p>
              <a:endParaRPr lang="en-US"/>
            </a:p>
          </p:txBody>
        </p:sp>
        <p:sp>
          <p:nvSpPr>
            <p:cNvPr id="3145" name="Line 58"/>
            <p:cNvSpPr>
              <a:spLocks noChangeShapeType="1"/>
            </p:cNvSpPr>
            <p:nvPr/>
          </p:nvSpPr>
          <p:spPr bwMode="auto">
            <a:xfrm>
              <a:off x="4724400" y="5334000"/>
              <a:ext cx="152400" cy="228600"/>
            </a:xfrm>
            <a:prstGeom prst="line">
              <a:avLst/>
            </a:prstGeom>
            <a:noFill/>
            <a:ln w="9525">
              <a:solidFill>
                <a:schemeClr val="tx1"/>
              </a:solidFill>
              <a:round/>
              <a:headEnd/>
              <a:tailEnd/>
            </a:ln>
          </p:spPr>
          <p:txBody>
            <a:bodyPr/>
            <a:lstStyle/>
            <a:p>
              <a:endParaRPr lang="en-US"/>
            </a:p>
          </p:txBody>
        </p:sp>
        <p:sp>
          <p:nvSpPr>
            <p:cNvPr id="3146" name="Line 59"/>
            <p:cNvSpPr>
              <a:spLocks noChangeShapeType="1"/>
            </p:cNvSpPr>
            <p:nvPr/>
          </p:nvSpPr>
          <p:spPr bwMode="auto">
            <a:xfrm>
              <a:off x="4724400" y="5334000"/>
              <a:ext cx="76200" cy="304800"/>
            </a:xfrm>
            <a:prstGeom prst="line">
              <a:avLst/>
            </a:prstGeom>
            <a:noFill/>
            <a:ln w="9525">
              <a:solidFill>
                <a:schemeClr val="tx1"/>
              </a:solidFill>
              <a:round/>
              <a:headEnd/>
              <a:tailEnd/>
            </a:ln>
          </p:spPr>
          <p:txBody>
            <a:bodyPr/>
            <a:lstStyle/>
            <a:p>
              <a:endParaRPr lang="en-US"/>
            </a:p>
          </p:txBody>
        </p:sp>
        <p:sp>
          <p:nvSpPr>
            <p:cNvPr id="3147" name="Line 60"/>
            <p:cNvSpPr>
              <a:spLocks noChangeShapeType="1"/>
            </p:cNvSpPr>
            <p:nvPr/>
          </p:nvSpPr>
          <p:spPr bwMode="auto">
            <a:xfrm flipH="1">
              <a:off x="3733800" y="3657600"/>
              <a:ext cx="228600" cy="152400"/>
            </a:xfrm>
            <a:prstGeom prst="line">
              <a:avLst/>
            </a:prstGeom>
            <a:noFill/>
            <a:ln w="9525">
              <a:solidFill>
                <a:schemeClr val="tx1"/>
              </a:solidFill>
              <a:round/>
              <a:headEnd/>
              <a:tailEnd/>
            </a:ln>
          </p:spPr>
          <p:txBody>
            <a:bodyPr/>
            <a:lstStyle/>
            <a:p>
              <a:endParaRPr lang="en-US"/>
            </a:p>
          </p:txBody>
        </p:sp>
        <p:sp>
          <p:nvSpPr>
            <p:cNvPr id="3148" name="Line 61"/>
            <p:cNvSpPr>
              <a:spLocks noChangeShapeType="1"/>
            </p:cNvSpPr>
            <p:nvPr/>
          </p:nvSpPr>
          <p:spPr bwMode="auto">
            <a:xfrm>
              <a:off x="3962400" y="3657600"/>
              <a:ext cx="76200" cy="152400"/>
            </a:xfrm>
            <a:prstGeom prst="line">
              <a:avLst/>
            </a:prstGeom>
            <a:noFill/>
            <a:ln w="9525">
              <a:solidFill>
                <a:schemeClr val="tx1"/>
              </a:solidFill>
              <a:round/>
              <a:headEnd/>
              <a:tailEnd/>
            </a:ln>
          </p:spPr>
          <p:txBody>
            <a:bodyPr/>
            <a:lstStyle/>
            <a:p>
              <a:endParaRPr lang="en-US"/>
            </a:p>
          </p:txBody>
        </p:sp>
        <p:sp>
          <p:nvSpPr>
            <p:cNvPr id="3149" name="Line 62"/>
            <p:cNvSpPr>
              <a:spLocks noChangeShapeType="1"/>
            </p:cNvSpPr>
            <p:nvPr/>
          </p:nvSpPr>
          <p:spPr bwMode="auto">
            <a:xfrm flipH="1">
              <a:off x="3886200" y="3657600"/>
              <a:ext cx="76200" cy="228600"/>
            </a:xfrm>
            <a:prstGeom prst="line">
              <a:avLst/>
            </a:prstGeom>
            <a:noFill/>
            <a:ln w="9525">
              <a:solidFill>
                <a:schemeClr val="tx1"/>
              </a:solidFill>
              <a:round/>
              <a:headEnd/>
              <a:tailEnd/>
            </a:ln>
          </p:spPr>
          <p:txBody>
            <a:bodyPr/>
            <a:lstStyle/>
            <a:p>
              <a:endParaRPr lang="en-US"/>
            </a:p>
          </p:txBody>
        </p:sp>
        <p:sp>
          <p:nvSpPr>
            <p:cNvPr id="3150" name="Line 63"/>
            <p:cNvSpPr>
              <a:spLocks noChangeShapeType="1"/>
            </p:cNvSpPr>
            <p:nvPr/>
          </p:nvSpPr>
          <p:spPr bwMode="auto">
            <a:xfrm flipH="1">
              <a:off x="2209800" y="2514600"/>
              <a:ext cx="228600" cy="152400"/>
            </a:xfrm>
            <a:prstGeom prst="line">
              <a:avLst/>
            </a:prstGeom>
            <a:noFill/>
            <a:ln w="9525">
              <a:solidFill>
                <a:schemeClr val="tx1"/>
              </a:solidFill>
              <a:round/>
              <a:headEnd/>
              <a:tailEnd/>
            </a:ln>
          </p:spPr>
          <p:txBody>
            <a:bodyPr/>
            <a:lstStyle/>
            <a:p>
              <a:endParaRPr lang="en-US"/>
            </a:p>
          </p:txBody>
        </p:sp>
        <p:sp>
          <p:nvSpPr>
            <p:cNvPr id="3151" name="Line 64"/>
            <p:cNvSpPr>
              <a:spLocks noChangeShapeType="1"/>
            </p:cNvSpPr>
            <p:nvPr/>
          </p:nvSpPr>
          <p:spPr bwMode="auto">
            <a:xfrm>
              <a:off x="2438400" y="2514600"/>
              <a:ext cx="76200" cy="152400"/>
            </a:xfrm>
            <a:prstGeom prst="line">
              <a:avLst/>
            </a:prstGeom>
            <a:noFill/>
            <a:ln w="9525">
              <a:solidFill>
                <a:schemeClr val="tx1"/>
              </a:solidFill>
              <a:round/>
              <a:headEnd/>
              <a:tailEnd/>
            </a:ln>
          </p:spPr>
          <p:txBody>
            <a:bodyPr/>
            <a:lstStyle/>
            <a:p>
              <a:endParaRPr lang="en-US"/>
            </a:p>
          </p:txBody>
        </p:sp>
        <p:sp>
          <p:nvSpPr>
            <p:cNvPr id="3152" name="Line 65"/>
            <p:cNvSpPr>
              <a:spLocks noChangeShapeType="1"/>
            </p:cNvSpPr>
            <p:nvPr/>
          </p:nvSpPr>
          <p:spPr bwMode="auto">
            <a:xfrm flipH="1">
              <a:off x="2362200" y="2514600"/>
              <a:ext cx="76200" cy="228600"/>
            </a:xfrm>
            <a:prstGeom prst="line">
              <a:avLst/>
            </a:prstGeom>
            <a:noFill/>
            <a:ln w="9525">
              <a:solidFill>
                <a:schemeClr val="tx1"/>
              </a:solidFill>
              <a:round/>
              <a:headEnd/>
              <a:tailEnd/>
            </a:ln>
          </p:spPr>
          <p:txBody>
            <a:bodyPr/>
            <a:lstStyle/>
            <a:p>
              <a:endParaRPr lang="en-US"/>
            </a:p>
          </p:txBody>
        </p:sp>
        <p:sp>
          <p:nvSpPr>
            <p:cNvPr id="3153" name="Line 66"/>
            <p:cNvSpPr>
              <a:spLocks noChangeShapeType="1"/>
            </p:cNvSpPr>
            <p:nvPr/>
          </p:nvSpPr>
          <p:spPr bwMode="auto">
            <a:xfrm flipH="1">
              <a:off x="6172200" y="3733800"/>
              <a:ext cx="228600" cy="152400"/>
            </a:xfrm>
            <a:prstGeom prst="line">
              <a:avLst/>
            </a:prstGeom>
            <a:noFill/>
            <a:ln w="9525">
              <a:solidFill>
                <a:schemeClr val="tx1"/>
              </a:solidFill>
              <a:round/>
              <a:headEnd/>
              <a:tailEnd/>
            </a:ln>
          </p:spPr>
          <p:txBody>
            <a:bodyPr/>
            <a:lstStyle/>
            <a:p>
              <a:endParaRPr lang="en-US"/>
            </a:p>
          </p:txBody>
        </p:sp>
        <p:sp>
          <p:nvSpPr>
            <p:cNvPr id="3154" name="Line 67"/>
            <p:cNvSpPr>
              <a:spLocks noChangeShapeType="1"/>
            </p:cNvSpPr>
            <p:nvPr/>
          </p:nvSpPr>
          <p:spPr bwMode="auto">
            <a:xfrm>
              <a:off x="6400800" y="3733800"/>
              <a:ext cx="76200" cy="152400"/>
            </a:xfrm>
            <a:prstGeom prst="line">
              <a:avLst/>
            </a:prstGeom>
            <a:noFill/>
            <a:ln w="9525">
              <a:solidFill>
                <a:schemeClr val="tx1"/>
              </a:solidFill>
              <a:round/>
              <a:headEnd/>
              <a:tailEnd/>
            </a:ln>
          </p:spPr>
          <p:txBody>
            <a:bodyPr/>
            <a:lstStyle/>
            <a:p>
              <a:endParaRPr lang="en-US"/>
            </a:p>
          </p:txBody>
        </p:sp>
        <p:sp>
          <p:nvSpPr>
            <p:cNvPr id="3155" name="Line 68"/>
            <p:cNvSpPr>
              <a:spLocks noChangeShapeType="1"/>
            </p:cNvSpPr>
            <p:nvPr/>
          </p:nvSpPr>
          <p:spPr bwMode="auto">
            <a:xfrm flipH="1">
              <a:off x="6324600" y="3733800"/>
              <a:ext cx="76200" cy="228600"/>
            </a:xfrm>
            <a:prstGeom prst="line">
              <a:avLst/>
            </a:prstGeom>
            <a:noFill/>
            <a:ln w="9525">
              <a:solidFill>
                <a:schemeClr val="tx1"/>
              </a:solidFill>
              <a:round/>
              <a:headEnd/>
              <a:tailEnd/>
            </a:ln>
          </p:spPr>
          <p:txBody>
            <a:bodyPr/>
            <a:lstStyle/>
            <a:p>
              <a:endParaRPr lang="en-US"/>
            </a:p>
          </p:txBody>
        </p:sp>
        <p:sp>
          <p:nvSpPr>
            <p:cNvPr id="3156" name="Line 69"/>
            <p:cNvSpPr>
              <a:spLocks noChangeShapeType="1"/>
            </p:cNvSpPr>
            <p:nvPr/>
          </p:nvSpPr>
          <p:spPr bwMode="auto">
            <a:xfrm flipH="1">
              <a:off x="2514600" y="5334000"/>
              <a:ext cx="228600" cy="152400"/>
            </a:xfrm>
            <a:prstGeom prst="line">
              <a:avLst/>
            </a:prstGeom>
            <a:noFill/>
            <a:ln w="9525">
              <a:solidFill>
                <a:schemeClr val="tx1"/>
              </a:solidFill>
              <a:round/>
              <a:headEnd/>
              <a:tailEnd/>
            </a:ln>
          </p:spPr>
          <p:txBody>
            <a:bodyPr/>
            <a:lstStyle/>
            <a:p>
              <a:endParaRPr lang="en-US"/>
            </a:p>
          </p:txBody>
        </p:sp>
        <p:sp>
          <p:nvSpPr>
            <p:cNvPr id="3157" name="Line 70"/>
            <p:cNvSpPr>
              <a:spLocks noChangeShapeType="1"/>
            </p:cNvSpPr>
            <p:nvPr/>
          </p:nvSpPr>
          <p:spPr bwMode="auto">
            <a:xfrm>
              <a:off x="2743200" y="5334000"/>
              <a:ext cx="76200" cy="152400"/>
            </a:xfrm>
            <a:prstGeom prst="line">
              <a:avLst/>
            </a:prstGeom>
            <a:noFill/>
            <a:ln w="9525">
              <a:solidFill>
                <a:schemeClr val="tx1"/>
              </a:solidFill>
              <a:round/>
              <a:headEnd/>
              <a:tailEnd/>
            </a:ln>
          </p:spPr>
          <p:txBody>
            <a:bodyPr/>
            <a:lstStyle/>
            <a:p>
              <a:endParaRPr lang="en-US"/>
            </a:p>
          </p:txBody>
        </p:sp>
        <p:sp>
          <p:nvSpPr>
            <p:cNvPr id="3158" name="Line 71"/>
            <p:cNvSpPr>
              <a:spLocks noChangeShapeType="1"/>
            </p:cNvSpPr>
            <p:nvPr/>
          </p:nvSpPr>
          <p:spPr bwMode="auto">
            <a:xfrm flipH="1">
              <a:off x="2667000" y="5334000"/>
              <a:ext cx="76200" cy="228600"/>
            </a:xfrm>
            <a:prstGeom prst="line">
              <a:avLst/>
            </a:prstGeom>
            <a:noFill/>
            <a:ln w="9525">
              <a:solidFill>
                <a:schemeClr val="tx1"/>
              </a:solidFill>
              <a:round/>
              <a:headEnd/>
              <a:tailEnd/>
            </a:ln>
          </p:spPr>
          <p:txBody>
            <a:bodyPr/>
            <a:lstStyle/>
            <a:p>
              <a:endParaRPr lang="en-US"/>
            </a:p>
          </p:txBody>
        </p:sp>
        <p:sp>
          <p:nvSpPr>
            <p:cNvPr id="3159" name="Line 72"/>
            <p:cNvSpPr>
              <a:spLocks noChangeShapeType="1"/>
            </p:cNvSpPr>
            <p:nvPr/>
          </p:nvSpPr>
          <p:spPr bwMode="auto">
            <a:xfrm flipH="1">
              <a:off x="3581400" y="5334000"/>
              <a:ext cx="228600" cy="152400"/>
            </a:xfrm>
            <a:prstGeom prst="line">
              <a:avLst/>
            </a:prstGeom>
            <a:noFill/>
            <a:ln w="9525">
              <a:solidFill>
                <a:schemeClr val="tx1"/>
              </a:solidFill>
              <a:round/>
              <a:headEnd/>
              <a:tailEnd/>
            </a:ln>
          </p:spPr>
          <p:txBody>
            <a:bodyPr/>
            <a:lstStyle/>
            <a:p>
              <a:endParaRPr lang="en-US"/>
            </a:p>
          </p:txBody>
        </p:sp>
        <p:sp>
          <p:nvSpPr>
            <p:cNvPr id="3160" name="Line 73"/>
            <p:cNvSpPr>
              <a:spLocks noChangeShapeType="1"/>
            </p:cNvSpPr>
            <p:nvPr/>
          </p:nvSpPr>
          <p:spPr bwMode="auto">
            <a:xfrm>
              <a:off x="3810000" y="5334000"/>
              <a:ext cx="76200" cy="152400"/>
            </a:xfrm>
            <a:prstGeom prst="line">
              <a:avLst/>
            </a:prstGeom>
            <a:noFill/>
            <a:ln w="9525">
              <a:solidFill>
                <a:schemeClr val="tx1"/>
              </a:solidFill>
              <a:round/>
              <a:headEnd/>
              <a:tailEnd/>
            </a:ln>
          </p:spPr>
          <p:txBody>
            <a:bodyPr/>
            <a:lstStyle/>
            <a:p>
              <a:endParaRPr lang="en-US"/>
            </a:p>
          </p:txBody>
        </p:sp>
        <p:sp>
          <p:nvSpPr>
            <p:cNvPr id="3161" name="Line 74"/>
            <p:cNvSpPr>
              <a:spLocks noChangeShapeType="1"/>
            </p:cNvSpPr>
            <p:nvPr/>
          </p:nvSpPr>
          <p:spPr bwMode="auto">
            <a:xfrm flipH="1">
              <a:off x="3733800" y="5334000"/>
              <a:ext cx="76200" cy="228600"/>
            </a:xfrm>
            <a:prstGeom prst="line">
              <a:avLst/>
            </a:prstGeom>
            <a:noFill/>
            <a:ln w="9525">
              <a:solidFill>
                <a:schemeClr val="tx1"/>
              </a:solidFill>
              <a:round/>
              <a:headEnd/>
              <a:tailEnd/>
            </a:ln>
          </p:spPr>
          <p:txBody>
            <a:bodyPr/>
            <a:lstStyle/>
            <a:p>
              <a:endParaRPr lang="en-US"/>
            </a:p>
          </p:txBody>
        </p:sp>
        <p:sp>
          <p:nvSpPr>
            <p:cNvPr id="3162" name="Line 75"/>
            <p:cNvSpPr>
              <a:spLocks noChangeShapeType="1"/>
            </p:cNvSpPr>
            <p:nvPr/>
          </p:nvSpPr>
          <p:spPr bwMode="auto">
            <a:xfrm flipH="1">
              <a:off x="5867400" y="5334000"/>
              <a:ext cx="228600" cy="152400"/>
            </a:xfrm>
            <a:prstGeom prst="line">
              <a:avLst/>
            </a:prstGeom>
            <a:noFill/>
            <a:ln w="9525">
              <a:solidFill>
                <a:schemeClr val="tx1"/>
              </a:solidFill>
              <a:round/>
              <a:headEnd/>
              <a:tailEnd/>
            </a:ln>
          </p:spPr>
          <p:txBody>
            <a:bodyPr/>
            <a:lstStyle/>
            <a:p>
              <a:endParaRPr lang="en-US"/>
            </a:p>
          </p:txBody>
        </p:sp>
        <p:sp>
          <p:nvSpPr>
            <p:cNvPr id="3163" name="Line 76"/>
            <p:cNvSpPr>
              <a:spLocks noChangeShapeType="1"/>
            </p:cNvSpPr>
            <p:nvPr/>
          </p:nvSpPr>
          <p:spPr bwMode="auto">
            <a:xfrm>
              <a:off x="6096000" y="5334000"/>
              <a:ext cx="76200" cy="152400"/>
            </a:xfrm>
            <a:prstGeom prst="line">
              <a:avLst/>
            </a:prstGeom>
            <a:noFill/>
            <a:ln w="9525">
              <a:solidFill>
                <a:schemeClr val="tx1"/>
              </a:solidFill>
              <a:round/>
              <a:headEnd/>
              <a:tailEnd/>
            </a:ln>
          </p:spPr>
          <p:txBody>
            <a:bodyPr/>
            <a:lstStyle/>
            <a:p>
              <a:endParaRPr lang="en-US"/>
            </a:p>
          </p:txBody>
        </p:sp>
        <p:sp>
          <p:nvSpPr>
            <p:cNvPr id="3164" name="Line 77"/>
            <p:cNvSpPr>
              <a:spLocks noChangeShapeType="1"/>
            </p:cNvSpPr>
            <p:nvPr/>
          </p:nvSpPr>
          <p:spPr bwMode="auto">
            <a:xfrm flipH="1">
              <a:off x="6019800" y="5334000"/>
              <a:ext cx="76200" cy="228600"/>
            </a:xfrm>
            <a:prstGeom prst="line">
              <a:avLst/>
            </a:prstGeom>
            <a:noFill/>
            <a:ln w="9525">
              <a:solidFill>
                <a:schemeClr val="tx1"/>
              </a:solidFill>
              <a:round/>
              <a:headEnd/>
              <a:tailEnd/>
            </a:ln>
          </p:spPr>
          <p:txBody>
            <a:bodyPr/>
            <a:lstStyle/>
            <a:p>
              <a:endParaRPr lang="en-US"/>
            </a:p>
          </p:txBody>
        </p:sp>
        <p:sp>
          <p:nvSpPr>
            <p:cNvPr id="3165" name="Line 78"/>
            <p:cNvSpPr>
              <a:spLocks noChangeShapeType="1"/>
            </p:cNvSpPr>
            <p:nvPr/>
          </p:nvSpPr>
          <p:spPr bwMode="auto">
            <a:xfrm flipH="1">
              <a:off x="6400800" y="4419600"/>
              <a:ext cx="228600" cy="152400"/>
            </a:xfrm>
            <a:prstGeom prst="line">
              <a:avLst/>
            </a:prstGeom>
            <a:noFill/>
            <a:ln w="9525">
              <a:solidFill>
                <a:schemeClr val="tx1"/>
              </a:solidFill>
              <a:round/>
              <a:headEnd/>
              <a:tailEnd/>
            </a:ln>
          </p:spPr>
          <p:txBody>
            <a:bodyPr/>
            <a:lstStyle/>
            <a:p>
              <a:endParaRPr lang="en-US"/>
            </a:p>
          </p:txBody>
        </p:sp>
        <p:sp>
          <p:nvSpPr>
            <p:cNvPr id="3166" name="Line 79"/>
            <p:cNvSpPr>
              <a:spLocks noChangeShapeType="1"/>
            </p:cNvSpPr>
            <p:nvPr/>
          </p:nvSpPr>
          <p:spPr bwMode="auto">
            <a:xfrm>
              <a:off x="6629400" y="4419600"/>
              <a:ext cx="76200" cy="152400"/>
            </a:xfrm>
            <a:prstGeom prst="line">
              <a:avLst/>
            </a:prstGeom>
            <a:noFill/>
            <a:ln w="9525">
              <a:solidFill>
                <a:schemeClr val="tx1"/>
              </a:solidFill>
              <a:round/>
              <a:headEnd/>
              <a:tailEnd/>
            </a:ln>
          </p:spPr>
          <p:txBody>
            <a:bodyPr/>
            <a:lstStyle/>
            <a:p>
              <a:endParaRPr lang="en-US"/>
            </a:p>
          </p:txBody>
        </p:sp>
        <p:sp>
          <p:nvSpPr>
            <p:cNvPr id="3167" name="Line 80"/>
            <p:cNvSpPr>
              <a:spLocks noChangeShapeType="1"/>
            </p:cNvSpPr>
            <p:nvPr/>
          </p:nvSpPr>
          <p:spPr bwMode="auto">
            <a:xfrm flipH="1">
              <a:off x="6553200" y="4419600"/>
              <a:ext cx="76200" cy="228600"/>
            </a:xfrm>
            <a:prstGeom prst="line">
              <a:avLst/>
            </a:prstGeom>
            <a:noFill/>
            <a:ln w="9525">
              <a:solidFill>
                <a:schemeClr val="tx1"/>
              </a:solidFill>
              <a:round/>
              <a:headEnd/>
              <a:tailEnd/>
            </a:ln>
          </p:spPr>
          <p:txBody>
            <a:bodyPr/>
            <a:lstStyle/>
            <a:p>
              <a:endParaRPr lang="en-US"/>
            </a:p>
          </p:txBody>
        </p:sp>
        <p:sp>
          <p:nvSpPr>
            <p:cNvPr id="3168" name="Line 81"/>
            <p:cNvSpPr>
              <a:spLocks noChangeShapeType="1"/>
            </p:cNvSpPr>
            <p:nvPr/>
          </p:nvSpPr>
          <p:spPr bwMode="auto">
            <a:xfrm flipH="1">
              <a:off x="4953000" y="4495800"/>
              <a:ext cx="228600" cy="152400"/>
            </a:xfrm>
            <a:prstGeom prst="line">
              <a:avLst/>
            </a:prstGeom>
            <a:noFill/>
            <a:ln w="9525">
              <a:solidFill>
                <a:schemeClr val="tx1"/>
              </a:solidFill>
              <a:round/>
              <a:headEnd/>
              <a:tailEnd/>
            </a:ln>
          </p:spPr>
          <p:txBody>
            <a:bodyPr/>
            <a:lstStyle/>
            <a:p>
              <a:endParaRPr lang="en-US"/>
            </a:p>
          </p:txBody>
        </p:sp>
        <p:sp>
          <p:nvSpPr>
            <p:cNvPr id="3169" name="Line 82"/>
            <p:cNvSpPr>
              <a:spLocks noChangeShapeType="1"/>
            </p:cNvSpPr>
            <p:nvPr/>
          </p:nvSpPr>
          <p:spPr bwMode="auto">
            <a:xfrm>
              <a:off x="5181600" y="4495800"/>
              <a:ext cx="76200" cy="152400"/>
            </a:xfrm>
            <a:prstGeom prst="line">
              <a:avLst/>
            </a:prstGeom>
            <a:noFill/>
            <a:ln w="9525">
              <a:solidFill>
                <a:schemeClr val="tx1"/>
              </a:solidFill>
              <a:round/>
              <a:headEnd/>
              <a:tailEnd/>
            </a:ln>
          </p:spPr>
          <p:txBody>
            <a:bodyPr/>
            <a:lstStyle/>
            <a:p>
              <a:endParaRPr lang="en-US"/>
            </a:p>
          </p:txBody>
        </p:sp>
        <p:sp>
          <p:nvSpPr>
            <p:cNvPr id="3170" name="Line 83"/>
            <p:cNvSpPr>
              <a:spLocks noChangeShapeType="1"/>
            </p:cNvSpPr>
            <p:nvPr/>
          </p:nvSpPr>
          <p:spPr bwMode="auto">
            <a:xfrm flipH="1">
              <a:off x="5105400" y="4495800"/>
              <a:ext cx="76200" cy="228600"/>
            </a:xfrm>
            <a:prstGeom prst="line">
              <a:avLst/>
            </a:prstGeom>
            <a:noFill/>
            <a:ln w="9525">
              <a:solidFill>
                <a:schemeClr val="tx1"/>
              </a:solidFill>
              <a:round/>
              <a:headEnd/>
              <a:tailEnd/>
            </a:ln>
          </p:spPr>
          <p:txBody>
            <a:bodyPr/>
            <a:lstStyle/>
            <a:p>
              <a:endParaRPr lang="en-US"/>
            </a:p>
          </p:txBody>
        </p:sp>
        <p:sp>
          <p:nvSpPr>
            <p:cNvPr id="3171" name="Line 84"/>
            <p:cNvSpPr>
              <a:spLocks noChangeShapeType="1"/>
            </p:cNvSpPr>
            <p:nvPr/>
          </p:nvSpPr>
          <p:spPr bwMode="auto">
            <a:xfrm flipH="1">
              <a:off x="5715000" y="4495800"/>
              <a:ext cx="228600" cy="152400"/>
            </a:xfrm>
            <a:prstGeom prst="line">
              <a:avLst/>
            </a:prstGeom>
            <a:noFill/>
            <a:ln w="9525">
              <a:solidFill>
                <a:schemeClr val="tx1"/>
              </a:solidFill>
              <a:round/>
              <a:headEnd/>
              <a:tailEnd/>
            </a:ln>
          </p:spPr>
          <p:txBody>
            <a:bodyPr/>
            <a:lstStyle/>
            <a:p>
              <a:endParaRPr lang="en-US"/>
            </a:p>
          </p:txBody>
        </p:sp>
        <p:sp>
          <p:nvSpPr>
            <p:cNvPr id="3172" name="Line 85"/>
            <p:cNvSpPr>
              <a:spLocks noChangeShapeType="1"/>
            </p:cNvSpPr>
            <p:nvPr/>
          </p:nvSpPr>
          <p:spPr bwMode="auto">
            <a:xfrm>
              <a:off x="5943600" y="4495800"/>
              <a:ext cx="76200" cy="152400"/>
            </a:xfrm>
            <a:prstGeom prst="line">
              <a:avLst/>
            </a:prstGeom>
            <a:noFill/>
            <a:ln w="9525">
              <a:solidFill>
                <a:schemeClr val="tx1"/>
              </a:solidFill>
              <a:round/>
              <a:headEnd/>
              <a:tailEnd/>
            </a:ln>
          </p:spPr>
          <p:txBody>
            <a:bodyPr/>
            <a:lstStyle/>
            <a:p>
              <a:endParaRPr lang="en-US"/>
            </a:p>
          </p:txBody>
        </p:sp>
        <p:sp>
          <p:nvSpPr>
            <p:cNvPr id="3173" name="Line 86"/>
            <p:cNvSpPr>
              <a:spLocks noChangeShapeType="1"/>
            </p:cNvSpPr>
            <p:nvPr/>
          </p:nvSpPr>
          <p:spPr bwMode="auto">
            <a:xfrm flipH="1">
              <a:off x="5867400" y="4495800"/>
              <a:ext cx="76200" cy="228600"/>
            </a:xfrm>
            <a:prstGeom prst="line">
              <a:avLst/>
            </a:prstGeom>
            <a:noFill/>
            <a:ln w="9525">
              <a:solidFill>
                <a:schemeClr val="tx1"/>
              </a:solidFill>
              <a:round/>
              <a:headEnd/>
              <a:tailEnd/>
            </a:ln>
          </p:spPr>
          <p:txBody>
            <a:bodyPr/>
            <a:lstStyle/>
            <a:p>
              <a:endParaRPr lang="en-US"/>
            </a:p>
          </p:txBody>
        </p:sp>
        <p:graphicFrame>
          <p:nvGraphicFramePr>
            <p:cNvPr id="3074" name="Object 2"/>
            <p:cNvGraphicFramePr>
              <a:graphicFrameLocks noChangeAspect="1"/>
            </p:cNvGraphicFramePr>
            <p:nvPr/>
          </p:nvGraphicFramePr>
          <p:xfrm>
            <a:off x="533400" y="1447800"/>
            <a:ext cx="685800" cy="279400"/>
          </p:xfrm>
          <a:graphic>
            <a:graphicData uri="http://schemas.openxmlformats.org/presentationml/2006/ole">
              <p:oleObj spid="_x0000_s3074" name="Equation" r:id="rId5" imgW="406080" imgH="164880" progId="Equation.DSMT4">
                <p:embed/>
              </p:oleObj>
            </a:graphicData>
          </a:graphic>
        </p:graphicFrame>
        <p:graphicFrame>
          <p:nvGraphicFramePr>
            <p:cNvPr id="3075" name="Object 3"/>
            <p:cNvGraphicFramePr>
              <a:graphicFrameLocks noChangeAspect="1"/>
            </p:cNvGraphicFramePr>
            <p:nvPr/>
          </p:nvGraphicFramePr>
          <p:xfrm>
            <a:off x="533400" y="2276475"/>
            <a:ext cx="685800" cy="300038"/>
          </p:xfrm>
          <a:graphic>
            <a:graphicData uri="http://schemas.openxmlformats.org/presentationml/2006/ole">
              <p:oleObj spid="_x0000_s3075" name="Equation" r:id="rId6" imgW="406080" imgH="177480" progId="Equation.DSMT4">
                <p:embed/>
              </p:oleObj>
            </a:graphicData>
          </a:graphic>
        </p:graphicFrame>
        <p:graphicFrame>
          <p:nvGraphicFramePr>
            <p:cNvPr id="3076" name="Object 4"/>
            <p:cNvGraphicFramePr>
              <a:graphicFrameLocks noChangeAspect="1"/>
            </p:cNvGraphicFramePr>
            <p:nvPr/>
          </p:nvGraphicFramePr>
          <p:xfrm>
            <a:off x="587375" y="3189288"/>
            <a:ext cx="577850" cy="301625"/>
          </p:xfrm>
          <a:graphic>
            <a:graphicData uri="http://schemas.openxmlformats.org/presentationml/2006/ole">
              <p:oleObj spid="_x0000_s3076" name="Equation" r:id="rId7" imgW="342720" imgH="177480" progId="Equation.DSMT4">
                <p:embed/>
              </p:oleObj>
            </a:graphicData>
          </a:graphic>
        </p:graphicFrame>
        <p:graphicFrame>
          <p:nvGraphicFramePr>
            <p:cNvPr id="3077" name="Object 5"/>
            <p:cNvGraphicFramePr>
              <a:graphicFrameLocks noChangeAspect="1"/>
            </p:cNvGraphicFramePr>
            <p:nvPr/>
          </p:nvGraphicFramePr>
          <p:xfrm>
            <a:off x="533400" y="4029075"/>
            <a:ext cx="685800" cy="300038"/>
          </p:xfrm>
          <a:graphic>
            <a:graphicData uri="http://schemas.openxmlformats.org/presentationml/2006/ole">
              <p:oleObj spid="_x0000_s3077" name="Equation" r:id="rId8" imgW="406080" imgH="177480" progId="Equation.DSMT4">
                <p:embed/>
              </p:oleObj>
            </a:graphicData>
          </a:graphic>
        </p:graphicFrame>
        <p:graphicFrame>
          <p:nvGraphicFramePr>
            <p:cNvPr id="3078" name="Object 6"/>
            <p:cNvGraphicFramePr>
              <a:graphicFrameLocks noChangeAspect="1"/>
            </p:cNvGraphicFramePr>
            <p:nvPr/>
          </p:nvGraphicFramePr>
          <p:xfrm>
            <a:off x="533400" y="5105400"/>
            <a:ext cx="685800" cy="279400"/>
          </p:xfrm>
          <a:graphic>
            <a:graphicData uri="http://schemas.openxmlformats.org/presentationml/2006/ole">
              <p:oleObj spid="_x0000_s3078" name="Equation" r:id="rId9" imgW="406080" imgH="164880" progId="Equation.DSMT4">
                <p:embed/>
              </p:oleObj>
            </a:graphicData>
          </a:graphic>
        </p:graphicFrame>
        <p:graphicFrame>
          <p:nvGraphicFramePr>
            <p:cNvPr id="3079" name="Object 7"/>
            <p:cNvGraphicFramePr>
              <a:graphicFrameLocks noChangeAspect="1"/>
            </p:cNvGraphicFramePr>
            <p:nvPr/>
          </p:nvGraphicFramePr>
          <p:xfrm>
            <a:off x="503238" y="6010275"/>
            <a:ext cx="1392237" cy="300038"/>
          </p:xfrm>
          <a:graphic>
            <a:graphicData uri="http://schemas.openxmlformats.org/presentationml/2006/ole">
              <p:oleObj spid="_x0000_s3079" name="Equation" r:id="rId10" imgW="825480" imgH="177480" progId="Equation.DSMT4">
                <p:embed/>
              </p:oleObj>
            </a:graphicData>
          </a:graphic>
        </p:graphicFrame>
        <p:sp>
          <p:nvSpPr>
            <p:cNvPr id="3174" name="Text Box 93"/>
            <p:cNvSpPr txBox="1">
              <a:spLocks noChangeArrowheads="1"/>
            </p:cNvSpPr>
            <p:nvPr/>
          </p:nvSpPr>
          <p:spPr bwMode="auto">
            <a:xfrm>
              <a:off x="2286000" y="2452688"/>
              <a:ext cx="762000" cy="366712"/>
            </a:xfrm>
            <a:prstGeom prst="rect">
              <a:avLst/>
            </a:prstGeom>
            <a:noFill/>
            <a:ln w="9525">
              <a:noFill/>
              <a:miter lim="800000"/>
              <a:headEnd/>
              <a:tailEnd/>
            </a:ln>
          </p:spPr>
          <p:txBody>
            <a:bodyPr>
              <a:spAutoFit/>
            </a:bodyPr>
            <a:lstStyle/>
            <a:p>
              <a:pPr>
                <a:spcBef>
                  <a:spcPct val="50000"/>
                </a:spcBef>
              </a:pPr>
              <a:r>
                <a:rPr lang="en-US"/>
                <a:t>…</a:t>
              </a:r>
            </a:p>
          </p:txBody>
        </p:sp>
        <p:sp>
          <p:nvSpPr>
            <p:cNvPr id="3175" name="Text Box 94"/>
            <p:cNvSpPr txBox="1">
              <a:spLocks noChangeArrowheads="1"/>
            </p:cNvSpPr>
            <p:nvPr/>
          </p:nvSpPr>
          <p:spPr bwMode="auto">
            <a:xfrm>
              <a:off x="3048000" y="2452688"/>
              <a:ext cx="762000" cy="366712"/>
            </a:xfrm>
            <a:prstGeom prst="rect">
              <a:avLst/>
            </a:prstGeom>
            <a:noFill/>
            <a:ln w="9525">
              <a:noFill/>
              <a:miter lim="800000"/>
              <a:headEnd/>
              <a:tailEnd/>
            </a:ln>
          </p:spPr>
          <p:txBody>
            <a:bodyPr>
              <a:spAutoFit/>
            </a:bodyPr>
            <a:lstStyle/>
            <a:p>
              <a:pPr>
                <a:spcBef>
                  <a:spcPct val="50000"/>
                </a:spcBef>
              </a:pPr>
              <a:r>
                <a:rPr lang="en-US"/>
                <a:t>…</a:t>
              </a:r>
            </a:p>
          </p:txBody>
        </p:sp>
        <p:sp>
          <p:nvSpPr>
            <p:cNvPr id="3176" name="Text Box 95"/>
            <p:cNvSpPr txBox="1">
              <a:spLocks noChangeArrowheads="1"/>
            </p:cNvSpPr>
            <p:nvPr/>
          </p:nvSpPr>
          <p:spPr bwMode="auto">
            <a:xfrm>
              <a:off x="5562600" y="2528888"/>
              <a:ext cx="762000" cy="366712"/>
            </a:xfrm>
            <a:prstGeom prst="rect">
              <a:avLst/>
            </a:prstGeom>
            <a:noFill/>
            <a:ln w="9525">
              <a:noFill/>
              <a:miter lim="800000"/>
              <a:headEnd/>
              <a:tailEnd/>
            </a:ln>
          </p:spPr>
          <p:txBody>
            <a:bodyPr>
              <a:spAutoFit/>
            </a:bodyPr>
            <a:lstStyle/>
            <a:p>
              <a:pPr>
                <a:spcBef>
                  <a:spcPct val="50000"/>
                </a:spcBef>
              </a:pPr>
              <a:r>
                <a:rPr lang="en-US"/>
                <a:t>…</a:t>
              </a:r>
            </a:p>
          </p:txBody>
        </p:sp>
        <p:sp>
          <p:nvSpPr>
            <p:cNvPr id="3177" name="Text Box 96"/>
            <p:cNvSpPr txBox="1">
              <a:spLocks noChangeArrowheads="1"/>
            </p:cNvSpPr>
            <p:nvPr/>
          </p:nvSpPr>
          <p:spPr bwMode="auto">
            <a:xfrm>
              <a:off x="1371600" y="4572000"/>
              <a:ext cx="762000" cy="366713"/>
            </a:xfrm>
            <a:prstGeom prst="rect">
              <a:avLst/>
            </a:prstGeom>
            <a:noFill/>
            <a:ln w="9525">
              <a:noFill/>
              <a:miter lim="800000"/>
              <a:headEnd/>
              <a:tailEnd/>
            </a:ln>
          </p:spPr>
          <p:txBody>
            <a:bodyPr>
              <a:spAutoFit/>
            </a:bodyPr>
            <a:lstStyle/>
            <a:p>
              <a:pPr>
                <a:spcBef>
                  <a:spcPct val="50000"/>
                </a:spcBef>
              </a:pPr>
              <a:r>
                <a:rPr lang="en-US"/>
                <a:t>…</a:t>
              </a:r>
            </a:p>
          </p:txBody>
        </p:sp>
        <p:sp>
          <p:nvSpPr>
            <p:cNvPr id="3178" name="Text Box 97"/>
            <p:cNvSpPr txBox="1">
              <a:spLocks noChangeArrowheads="1"/>
            </p:cNvSpPr>
            <p:nvPr/>
          </p:nvSpPr>
          <p:spPr bwMode="auto">
            <a:xfrm>
              <a:off x="6553200" y="2528888"/>
              <a:ext cx="762000" cy="366712"/>
            </a:xfrm>
            <a:prstGeom prst="rect">
              <a:avLst/>
            </a:prstGeom>
            <a:noFill/>
            <a:ln w="9525">
              <a:noFill/>
              <a:miter lim="800000"/>
              <a:headEnd/>
              <a:tailEnd/>
            </a:ln>
          </p:spPr>
          <p:txBody>
            <a:bodyPr>
              <a:spAutoFit/>
            </a:bodyPr>
            <a:lstStyle/>
            <a:p>
              <a:pPr>
                <a:spcBef>
                  <a:spcPct val="50000"/>
                </a:spcBef>
              </a:pPr>
              <a:r>
                <a:rPr lang="en-US"/>
                <a:t>…</a:t>
              </a:r>
            </a:p>
          </p:txBody>
        </p:sp>
        <p:sp>
          <p:nvSpPr>
            <p:cNvPr id="3179" name="Text Box 98"/>
            <p:cNvSpPr txBox="1">
              <a:spLocks noChangeArrowheads="1"/>
            </p:cNvSpPr>
            <p:nvPr/>
          </p:nvSpPr>
          <p:spPr bwMode="auto">
            <a:xfrm>
              <a:off x="4495800" y="3062288"/>
              <a:ext cx="762000" cy="366712"/>
            </a:xfrm>
            <a:prstGeom prst="rect">
              <a:avLst/>
            </a:prstGeom>
            <a:noFill/>
            <a:ln w="9525">
              <a:noFill/>
              <a:miter lim="800000"/>
              <a:headEnd/>
              <a:tailEnd/>
            </a:ln>
          </p:spPr>
          <p:txBody>
            <a:bodyPr>
              <a:spAutoFit/>
            </a:bodyPr>
            <a:lstStyle/>
            <a:p>
              <a:pPr>
                <a:spcBef>
                  <a:spcPct val="50000"/>
                </a:spcBef>
              </a:pPr>
              <a:r>
                <a:rPr lang="en-US"/>
                <a:t>…</a:t>
              </a:r>
            </a:p>
          </p:txBody>
        </p:sp>
        <p:sp>
          <p:nvSpPr>
            <p:cNvPr id="3180" name="Text Box 99"/>
            <p:cNvSpPr txBox="1">
              <a:spLocks noChangeArrowheads="1"/>
            </p:cNvSpPr>
            <p:nvPr/>
          </p:nvSpPr>
          <p:spPr bwMode="auto">
            <a:xfrm>
              <a:off x="6324600" y="3733800"/>
              <a:ext cx="762000" cy="366713"/>
            </a:xfrm>
            <a:prstGeom prst="rect">
              <a:avLst/>
            </a:prstGeom>
            <a:noFill/>
            <a:ln w="9525">
              <a:noFill/>
              <a:miter lim="800000"/>
              <a:headEnd/>
              <a:tailEnd/>
            </a:ln>
          </p:spPr>
          <p:txBody>
            <a:bodyPr>
              <a:spAutoFit/>
            </a:bodyPr>
            <a:lstStyle/>
            <a:p>
              <a:pPr>
                <a:spcBef>
                  <a:spcPct val="50000"/>
                </a:spcBef>
              </a:pPr>
              <a:r>
                <a:rPr lang="en-US"/>
                <a:t>…</a:t>
              </a:r>
            </a:p>
          </p:txBody>
        </p:sp>
        <p:sp>
          <p:nvSpPr>
            <p:cNvPr id="3181" name="Text Box 100"/>
            <p:cNvSpPr txBox="1">
              <a:spLocks noChangeArrowheads="1"/>
            </p:cNvSpPr>
            <p:nvPr/>
          </p:nvSpPr>
          <p:spPr bwMode="auto">
            <a:xfrm>
              <a:off x="3886200" y="3657600"/>
              <a:ext cx="762000" cy="366713"/>
            </a:xfrm>
            <a:prstGeom prst="rect">
              <a:avLst/>
            </a:prstGeom>
            <a:noFill/>
            <a:ln w="9525">
              <a:noFill/>
              <a:miter lim="800000"/>
              <a:headEnd/>
              <a:tailEnd/>
            </a:ln>
          </p:spPr>
          <p:txBody>
            <a:bodyPr>
              <a:spAutoFit/>
            </a:bodyPr>
            <a:lstStyle/>
            <a:p>
              <a:pPr>
                <a:spcBef>
                  <a:spcPct val="50000"/>
                </a:spcBef>
              </a:pPr>
              <a:r>
                <a:rPr lang="en-US"/>
                <a:t>…</a:t>
              </a:r>
            </a:p>
          </p:txBody>
        </p:sp>
        <p:sp>
          <p:nvSpPr>
            <p:cNvPr id="3182" name="Text Box 101"/>
            <p:cNvSpPr txBox="1">
              <a:spLocks noChangeArrowheads="1"/>
            </p:cNvSpPr>
            <p:nvPr/>
          </p:nvSpPr>
          <p:spPr bwMode="auto">
            <a:xfrm>
              <a:off x="2971800" y="3748088"/>
              <a:ext cx="762000" cy="366712"/>
            </a:xfrm>
            <a:prstGeom prst="rect">
              <a:avLst/>
            </a:prstGeom>
            <a:noFill/>
            <a:ln w="9525">
              <a:noFill/>
              <a:miter lim="800000"/>
              <a:headEnd/>
              <a:tailEnd/>
            </a:ln>
          </p:spPr>
          <p:txBody>
            <a:bodyPr>
              <a:spAutoFit/>
            </a:bodyPr>
            <a:lstStyle/>
            <a:p>
              <a:pPr>
                <a:spcBef>
                  <a:spcPct val="50000"/>
                </a:spcBef>
              </a:pPr>
              <a:r>
                <a:rPr lang="en-US"/>
                <a:t>…</a:t>
              </a:r>
            </a:p>
          </p:txBody>
        </p:sp>
        <p:sp>
          <p:nvSpPr>
            <p:cNvPr id="3183" name="Text Box 102"/>
            <p:cNvSpPr txBox="1">
              <a:spLocks noChangeArrowheads="1"/>
            </p:cNvSpPr>
            <p:nvPr/>
          </p:nvSpPr>
          <p:spPr bwMode="auto">
            <a:xfrm>
              <a:off x="5105400" y="4433888"/>
              <a:ext cx="762000" cy="366712"/>
            </a:xfrm>
            <a:prstGeom prst="rect">
              <a:avLst/>
            </a:prstGeom>
            <a:noFill/>
            <a:ln w="9525">
              <a:noFill/>
              <a:miter lim="800000"/>
              <a:headEnd/>
              <a:tailEnd/>
            </a:ln>
          </p:spPr>
          <p:txBody>
            <a:bodyPr>
              <a:spAutoFit/>
            </a:bodyPr>
            <a:lstStyle/>
            <a:p>
              <a:pPr>
                <a:spcBef>
                  <a:spcPct val="50000"/>
                </a:spcBef>
              </a:pPr>
              <a:r>
                <a:rPr lang="en-US"/>
                <a:t>…</a:t>
              </a:r>
            </a:p>
          </p:txBody>
        </p:sp>
        <p:sp>
          <p:nvSpPr>
            <p:cNvPr id="3184" name="Text Box 103"/>
            <p:cNvSpPr txBox="1">
              <a:spLocks noChangeArrowheads="1"/>
            </p:cNvSpPr>
            <p:nvPr/>
          </p:nvSpPr>
          <p:spPr bwMode="auto">
            <a:xfrm>
              <a:off x="5334000" y="4129088"/>
              <a:ext cx="762000" cy="366712"/>
            </a:xfrm>
            <a:prstGeom prst="rect">
              <a:avLst/>
            </a:prstGeom>
            <a:noFill/>
            <a:ln w="9525">
              <a:noFill/>
              <a:miter lim="800000"/>
              <a:headEnd/>
              <a:tailEnd/>
            </a:ln>
          </p:spPr>
          <p:txBody>
            <a:bodyPr>
              <a:spAutoFit/>
            </a:bodyPr>
            <a:lstStyle/>
            <a:p>
              <a:pPr>
                <a:spcBef>
                  <a:spcPct val="50000"/>
                </a:spcBef>
              </a:pPr>
              <a:r>
                <a:rPr lang="en-US"/>
                <a:t>…</a:t>
              </a:r>
            </a:p>
          </p:txBody>
        </p:sp>
        <p:sp>
          <p:nvSpPr>
            <p:cNvPr id="3185" name="Text Box 104"/>
            <p:cNvSpPr txBox="1">
              <a:spLocks noChangeArrowheads="1"/>
            </p:cNvSpPr>
            <p:nvPr/>
          </p:nvSpPr>
          <p:spPr bwMode="auto">
            <a:xfrm>
              <a:off x="5867400" y="4433888"/>
              <a:ext cx="762000" cy="366712"/>
            </a:xfrm>
            <a:prstGeom prst="rect">
              <a:avLst/>
            </a:prstGeom>
            <a:noFill/>
            <a:ln w="9525">
              <a:noFill/>
              <a:miter lim="800000"/>
              <a:headEnd/>
              <a:tailEnd/>
            </a:ln>
          </p:spPr>
          <p:txBody>
            <a:bodyPr>
              <a:spAutoFit/>
            </a:bodyPr>
            <a:lstStyle/>
            <a:p>
              <a:pPr>
                <a:spcBef>
                  <a:spcPct val="50000"/>
                </a:spcBef>
              </a:pPr>
              <a:r>
                <a:rPr lang="en-US"/>
                <a:t>…</a:t>
              </a:r>
            </a:p>
          </p:txBody>
        </p:sp>
        <p:sp>
          <p:nvSpPr>
            <p:cNvPr id="3186" name="Text Box 105"/>
            <p:cNvSpPr txBox="1">
              <a:spLocks noChangeArrowheads="1"/>
            </p:cNvSpPr>
            <p:nvPr/>
          </p:nvSpPr>
          <p:spPr bwMode="auto">
            <a:xfrm>
              <a:off x="6553200" y="4419600"/>
              <a:ext cx="762000" cy="366713"/>
            </a:xfrm>
            <a:prstGeom prst="rect">
              <a:avLst/>
            </a:prstGeom>
            <a:noFill/>
            <a:ln w="9525">
              <a:noFill/>
              <a:miter lim="800000"/>
              <a:headEnd/>
              <a:tailEnd/>
            </a:ln>
          </p:spPr>
          <p:txBody>
            <a:bodyPr>
              <a:spAutoFit/>
            </a:bodyPr>
            <a:lstStyle/>
            <a:p>
              <a:pPr>
                <a:spcBef>
                  <a:spcPct val="50000"/>
                </a:spcBef>
              </a:pPr>
              <a:r>
                <a:rPr lang="en-US"/>
                <a:t>…</a:t>
              </a:r>
            </a:p>
          </p:txBody>
        </p:sp>
        <p:sp>
          <p:nvSpPr>
            <p:cNvPr id="3187" name="Text Box 106"/>
            <p:cNvSpPr txBox="1">
              <a:spLocks noChangeArrowheads="1"/>
            </p:cNvSpPr>
            <p:nvPr/>
          </p:nvSpPr>
          <p:spPr bwMode="auto">
            <a:xfrm>
              <a:off x="6019800" y="5272088"/>
              <a:ext cx="762000" cy="366712"/>
            </a:xfrm>
            <a:prstGeom prst="rect">
              <a:avLst/>
            </a:prstGeom>
            <a:noFill/>
            <a:ln w="9525">
              <a:noFill/>
              <a:miter lim="800000"/>
              <a:headEnd/>
              <a:tailEnd/>
            </a:ln>
          </p:spPr>
          <p:txBody>
            <a:bodyPr>
              <a:spAutoFit/>
            </a:bodyPr>
            <a:lstStyle/>
            <a:p>
              <a:pPr>
                <a:spcBef>
                  <a:spcPct val="50000"/>
                </a:spcBef>
              </a:pPr>
              <a:r>
                <a:rPr lang="en-US"/>
                <a:t>…</a:t>
              </a:r>
            </a:p>
          </p:txBody>
        </p:sp>
        <p:sp>
          <p:nvSpPr>
            <p:cNvPr id="3188" name="Text Box 107"/>
            <p:cNvSpPr txBox="1">
              <a:spLocks noChangeArrowheads="1"/>
            </p:cNvSpPr>
            <p:nvPr/>
          </p:nvSpPr>
          <p:spPr bwMode="auto">
            <a:xfrm>
              <a:off x="4114800" y="4953000"/>
              <a:ext cx="762000" cy="366713"/>
            </a:xfrm>
            <a:prstGeom prst="rect">
              <a:avLst/>
            </a:prstGeom>
            <a:noFill/>
            <a:ln w="9525">
              <a:noFill/>
              <a:miter lim="800000"/>
              <a:headEnd/>
              <a:tailEnd/>
            </a:ln>
          </p:spPr>
          <p:txBody>
            <a:bodyPr>
              <a:spAutoFit/>
            </a:bodyPr>
            <a:lstStyle/>
            <a:p>
              <a:pPr>
                <a:spcBef>
                  <a:spcPct val="50000"/>
                </a:spcBef>
              </a:pPr>
              <a:r>
                <a:rPr lang="en-US"/>
                <a:t>…</a:t>
              </a:r>
            </a:p>
          </p:txBody>
        </p:sp>
        <p:sp>
          <p:nvSpPr>
            <p:cNvPr id="3189" name="Text Box 108"/>
            <p:cNvSpPr txBox="1">
              <a:spLocks noChangeArrowheads="1"/>
            </p:cNvSpPr>
            <p:nvPr/>
          </p:nvSpPr>
          <p:spPr bwMode="auto">
            <a:xfrm>
              <a:off x="3733800" y="5272088"/>
              <a:ext cx="762000" cy="366712"/>
            </a:xfrm>
            <a:prstGeom prst="rect">
              <a:avLst/>
            </a:prstGeom>
            <a:noFill/>
            <a:ln w="9525">
              <a:noFill/>
              <a:miter lim="800000"/>
              <a:headEnd/>
              <a:tailEnd/>
            </a:ln>
          </p:spPr>
          <p:txBody>
            <a:bodyPr>
              <a:spAutoFit/>
            </a:bodyPr>
            <a:lstStyle/>
            <a:p>
              <a:pPr>
                <a:spcBef>
                  <a:spcPct val="50000"/>
                </a:spcBef>
              </a:pPr>
              <a:r>
                <a:rPr lang="en-US"/>
                <a:t>…</a:t>
              </a:r>
            </a:p>
          </p:txBody>
        </p:sp>
        <p:sp>
          <p:nvSpPr>
            <p:cNvPr id="3190" name="Text Box 109"/>
            <p:cNvSpPr txBox="1">
              <a:spLocks noChangeArrowheads="1"/>
            </p:cNvSpPr>
            <p:nvPr/>
          </p:nvSpPr>
          <p:spPr bwMode="auto">
            <a:xfrm>
              <a:off x="5029200" y="2209800"/>
              <a:ext cx="762000" cy="366713"/>
            </a:xfrm>
            <a:prstGeom prst="rect">
              <a:avLst/>
            </a:prstGeom>
            <a:noFill/>
            <a:ln w="9525">
              <a:noFill/>
              <a:miter lim="800000"/>
              <a:headEnd/>
              <a:tailEnd/>
            </a:ln>
          </p:spPr>
          <p:txBody>
            <a:bodyPr>
              <a:spAutoFit/>
            </a:bodyPr>
            <a:lstStyle/>
            <a:p>
              <a:pPr>
                <a:spcBef>
                  <a:spcPct val="50000"/>
                </a:spcBef>
              </a:pPr>
              <a:r>
                <a:rPr lang="en-US"/>
                <a:t>…</a:t>
              </a:r>
            </a:p>
          </p:txBody>
        </p:sp>
        <p:sp>
          <p:nvSpPr>
            <p:cNvPr id="3191" name="Text Box 110"/>
            <p:cNvSpPr txBox="1">
              <a:spLocks noChangeArrowheads="1"/>
            </p:cNvSpPr>
            <p:nvPr/>
          </p:nvSpPr>
          <p:spPr bwMode="auto">
            <a:xfrm>
              <a:off x="2667000" y="5272088"/>
              <a:ext cx="762000" cy="366712"/>
            </a:xfrm>
            <a:prstGeom prst="rect">
              <a:avLst/>
            </a:prstGeom>
            <a:noFill/>
            <a:ln w="9525">
              <a:noFill/>
              <a:miter lim="800000"/>
              <a:headEnd/>
              <a:tailEnd/>
            </a:ln>
          </p:spPr>
          <p:txBody>
            <a:bodyPr>
              <a:spAutoFit/>
            </a:bodyPr>
            <a:lstStyle/>
            <a:p>
              <a:pPr>
                <a:spcBef>
                  <a:spcPct val="50000"/>
                </a:spcBef>
              </a:pPr>
              <a:r>
                <a:rPr lang="en-US"/>
                <a:t>…</a:t>
              </a:r>
            </a:p>
          </p:txBody>
        </p:sp>
        <p:graphicFrame>
          <p:nvGraphicFramePr>
            <p:cNvPr id="3080" name="Object 8"/>
            <p:cNvGraphicFramePr>
              <a:graphicFrameLocks noChangeAspect="1"/>
            </p:cNvGraphicFramePr>
            <p:nvPr/>
          </p:nvGraphicFramePr>
          <p:xfrm>
            <a:off x="3805238" y="2800350"/>
            <a:ext cx="304800" cy="431800"/>
          </p:xfrm>
          <a:graphic>
            <a:graphicData uri="http://schemas.openxmlformats.org/presentationml/2006/ole">
              <p:oleObj spid="_x0000_s3080" name="Equation" r:id="rId11" imgW="304560" imgH="431640" progId="Equation.DSMT4">
                <p:embed/>
              </p:oleObj>
            </a:graphicData>
          </a:graphic>
        </p:graphicFrame>
        <p:graphicFrame>
          <p:nvGraphicFramePr>
            <p:cNvPr id="3081" name="Object 9"/>
            <p:cNvGraphicFramePr>
              <a:graphicFrameLocks noChangeAspect="1"/>
            </p:cNvGraphicFramePr>
            <p:nvPr/>
          </p:nvGraphicFramePr>
          <p:xfrm>
            <a:off x="2838450" y="2876550"/>
            <a:ext cx="304800" cy="431800"/>
          </p:xfrm>
          <a:graphic>
            <a:graphicData uri="http://schemas.openxmlformats.org/presentationml/2006/ole">
              <p:oleObj spid="_x0000_s3081" name="Equation" r:id="rId12" imgW="304560" imgH="431640" progId="Equation.DSMT4">
                <p:embed/>
              </p:oleObj>
            </a:graphicData>
          </a:graphic>
        </p:graphicFrame>
        <p:graphicFrame>
          <p:nvGraphicFramePr>
            <p:cNvPr id="3082" name="Object 10"/>
            <p:cNvGraphicFramePr>
              <a:graphicFrameLocks noChangeAspect="1"/>
            </p:cNvGraphicFramePr>
            <p:nvPr/>
          </p:nvGraphicFramePr>
          <p:xfrm>
            <a:off x="4957763" y="3033713"/>
            <a:ext cx="228600" cy="203200"/>
          </p:xfrm>
          <a:graphic>
            <a:graphicData uri="http://schemas.openxmlformats.org/presentationml/2006/ole">
              <p:oleObj spid="_x0000_s3082" name="Equation" r:id="rId13" imgW="228600" imgH="203040" progId="Equation.DSMT4">
                <p:embed/>
              </p:oleObj>
            </a:graphicData>
          </a:graphic>
        </p:graphicFrame>
        <p:graphicFrame>
          <p:nvGraphicFramePr>
            <p:cNvPr id="3083" name="Object 11"/>
            <p:cNvGraphicFramePr>
              <a:graphicFrameLocks noChangeAspect="1"/>
            </p:cNvGraphicFramePr>
            <p:nvPr/>
          </p:nvGraphicFramePr>
          <p:xfrm>
            <a:off x="6284913" y="3081338"/>
            <a:ext cx="241300" cy="203200"/>
          </p:xfrm>
          <a:graphic>
            <a:graphicData uri="http://schemas.openxmlformats.org/presentationml/2006/ole">
              <p:oleObj spid="_x0000_s3083" name="Equation" r:id="rId14" imgW="241200" imgH="203040" progId="Equation.DSMT4">
                <p:embed/>
              </p:oleObj>
            </a:graphicData>
          </a:graphic>
        </p:graphicFrame>
        <p:graphicFrame>
          <p:nvGraphicFramePr>
            <p:cNvPr id="3084" name="Object 12"/>
            <p:cNvGraphicFramePr>
              <a:graphicFrameLocks noChangeAspect="1"/>
            </p:cNvGraphicFramePr>
            <p:nvPr/>
          </p:nvGraphicFramePr>
          <p:xfrm>
            <a:off x="4381500" y="5016500"/>
            <a:ext cx="228600" cy="203200"/>
          </p:xfrm>
          <a:graphic>
            <a:graphicData uri="http://schemas.openxmlformats.org/presentationml/2006/ole">
              <p:oleObj spid="_x0000_s3084" name="Equation" r:id="rId15" imgW="228600" imgH="203040" progId="Equation.DSMT4">
                <p:embed/>
              </p:oleObj>
            </a:graphicData>
          </a:graphic>
        </p:graphicFrame>
        <p:graphicFrame>
          <p:nvGraphicFramePr>
            <p:cNvPr id="3085" name="Object 13"/>
            <p:cNvGraphicFramePr>
              <a:graphicFrameLocks noChangeAspect="1"/>
            </p:cNvGraphicFramePr>
            <p:nvPr/>
          </p:nvGraphicFramePr>
          <p:xfrm>
            <a:off x="5594350" y="5092700"/>
            <a:ext cx="241300" cy="203200"/>
          </p:xfrm>
          <a:graphic>
            <a:graphicData uri="http://schemas.openxmlformats.org/presentationml/2006/ole">
              <p:oleObj spid="_x0000_s3085" name="Equation" r:id="rId16" imgW="241200" imgH="203040" progId="Equation.DSMT4">
                <p:embed/>
              </p:oleObj>
            </a:graphicData>
          </a:graphic>
        </p:graphicFrame>
        <p:graphicFrame>
          <p:nvGraphicFramePr>
            <p:cNvPr id="3086" name="Object 14"/>
            <p:cNvGraphicFramePr>
              <a:graphicFrameLocks noChangeAspect="1"/>
            </p:cNvGraphicFramePr>
            <p:nvPr/>
          </p:nvGraphicFramePr>
          <p:xfrm>
            <a:off x="3505200" y="4749800"/>
            <a:ext cx="304800" cy="431800"/>
          </p:xfrm>
          <a:graphic>
            <a:graphicData uri="http://schemas.openxmlformats.org/presentationml/2006/ole">
              <p:oleObj spid="_x0000_s3086" name="Equation" r:id="rId17" imgW="304560" imgH="431640" progId="Equation.DSMT4">
                <p:embed/>
              </p:oleObj>
            </a:graphicData>
          </a:graphic>
        </p:graphicFrame>
        <p:graphicFrame>
          <p:nvGraphicFramePr>
            <p:cNvPr id="3087" name="Object 15"/>
            <p:cNvGraphicFramePr>
              <a:graphicFrameLocks noChangeAspect="1"/>
            </p:cNvGraphicFramePr>
            <p:nvPr/>
          </p:nvGraphicFramePr>
          <p:xfrm>
            <a:off x="2438400" y="4826000"/>
            <a:ext cx="304800" cy="431800"/>
          </p:xfrm>
          <a:graphic>
            <a:graphicData uri="http://schemas.openxmlformats.org/presentationml/2006/ole">
              <p:oleObj spid="_x0000_s3087" name="Equation" r:id="rId18" imgW="304560" imgH="431640" progId="Equation.DSMT4">
                <p:embed/>
              </p:oleObj>
            </a:graphicData>
          </a:graphic>
        </p:graphicFrame>
        <p:sp>
          <p:nvSpPr>
            <p:cNvPr id="3192" name="Text Box 119"/>
            <p:cNvSpPr txBox="1">
              <a:spLocks noChangeArrowheads="1"/>
            </p:cNvSpPr>
            <p:nvPr/>
          </p:nvSpPr>
          <p:spPr bwMode="auto">
            <a:xfrm>
              <a:off x="4191000" y="4114800"/>
              <a:ext cx="381000" cy="304800"/>
            </a:xfrm>
            <a:prstGeom prst="rect">
              <a:avLst/>
            </a:prstGeom>
            <a:noFill/>
            <a:ln w="9525">
              <a:noFill/>
              <a:miter lim="800000"/>
              <a:headEnd/>
              <a:tailEnd/>
            </a:ln>
          </p:spPr>
          <p:txBody>
            <a:bodyPr>
              <a:spAutoFit/>
            </a:bodyPr>
            <a:lstStyle/>
            <a:p>
              <a:pPr>
                <a:spcBef>
                  <a:spcPct val="50000"/>
                </a:spcBef>
              </a:pPr>
              <a:r>
                <a:rPr lang="en-US" sz="1400"/>
                <a:t>C</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35" name="Group 85"/>
          <p:cNvGrpSpPr>
            <a:grpSpLocks/>
          </p:cNvGrpSpPr>
          <p:nvPr/>
        </p:nvGrpSpPr>
        <p:grpSpPr bwMode="auto">
          <a:xfrm>
            <a:off x="869950" y="2341563"/>
            <a:ext cx="7264400" cy="3302000"/>
            <a:chOff x="431800" y="1752600"/>
            <a:chExt cx="7264400" cy="3302000"/>
          </a:xfrm>
        </p:grpSpPr>
        <p:sp>
          <p:nvSpPr>
            <p:cNvPr id="4140" name="Oval 3"/>
            <p:cNvSpPr>
              <a:spLocks noChangeArrowheads="1"/>
            </p:cNvSpPr>
            <p:nvPr/>
          </p:nvSpPr>
          <p:spPr bwMode="auto">
            <a:xfrm>
              <a:off x="2743200" y="2514600"/>
              <a:ext cx="304800" cy="304800"/>
            </a:xfrm>
            <a:prstGeom prst="ellipse">
              <a:avLst/>
            </a:prstGeom>
            <a:solidFill>
              <a:srgbClr val="66CCFF"/>
            </a:solidFill>
            <a:ln w="9525">
              <a:solidFill>
                <a:schemeClr val="tx1"/>
              </a:solidFill>
              <a:round/>
              <a:headEnd/>
              <a:tailEnd/>
            </a:ln>
          </p:spPr>
          <p:txBody>
            <a:bodyPr wrap="none" anchor="ctr"/>
            <a:lstStyle/>
            <a:p>
              <a:endParaRPr lang="en-US"/>
            </a:p>
          </p:txBody>
        </p:sp>
        <p:sp>
          <p:nvSpPr>
            <p:cNvPr id="4141" name="Oval 4"/>
            <p:cNvSpPr>
              <a:spLocks noChangeArrowheads="1"/>
            </p:cNvSpPr>
            <p:nvPr/>
          </p:nvSpPr>
          <p:spPr bwMode="auto">
            <a:xfrm>
              <a:off x="1219200" y="2667000"/>
              <a:ext cx="304800" cy="304800"/>
            </a:xfrm>
            <a:prstGeom prst="ellipse">
              <a:avLst/>
            </a:prstGeom>
            <a:solidFill>
              <a:srgbClr val="66CCFF"/>
            </a:solidFill>
            <a:ln w="9525">
              <a:solidFill>
                <a:schemeClr val="tx1"/>
              </a:solidFill>
              <a:round/>
              <a:headEnd/>
              <a:tailEnd/>
            </a:ln>
          </p:spPr>
          <p:txBody>
            <a:bodyPr wrap="none" anchor="ctr"/>
            <a:lstStyle/>
            <a:p>
              <a:endParaRPr lang="en-US"/>
            </a:p>
          </p:txBody>
        </p:sp>
        <p:sp>
          <p:nvSpPr>
            <p:cNvPr id="4142" name="AutoShape 5"/>
            <p:cNvSpPr>
              <a:spLocks noChangeArrowheads="1"/>
            </p:cNvSpPr>
            <p:nvPr/>
          </p:nvSpPr>
          <p:spPr bwMode="auto">
            <a:xfrm>
              <a:off x="1981200" y="1752600"/>
              <a:ext cx="304800" cy="3048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143" name="Line 6"/>
            <p:cNvSpPr>
              <a:spLocks noChangeShapeType="1"/>
            </p:cNvSpPr>
            <p:nvPr/>
          </p:nvSpPr>
          <p:spPr bwMode="auto">
            <a:xfrm flipH="1">
              <a:off x="1447800" y="2057400"/>
              <a:ext cx="685800" cy="609600"/>
            </a:xfrm>
            <a:prstGeom prst="line">
              <a:avLst/>
            </a:prstGeom>
            <a:noFill/>
            <a:ln w="9525">
              <a:solidFill>
                <a:schemeClr val="tx1"/>
              </a:solidFill>
              <a:round/>
              <a:headEnd/>
              <a:tailEnd type="triangle" w="lg" len="lg"/>
            </a:ln>
          </p:spPr>
          <p:txBody>
            <a:bodyPr/>
            <a:lstStyle/>
            <a:p>
              <a:endParaRPr lang="en-US"/>
            </a:p>
          </p:txBody>
        </p:sp>
        <p:sp>
          <p:nvSpPr>
            <p:cNvPr id="4144" name="Line 7"/>
            <p:cNvSpPr>
              <a:spLocks noChangeShapeType="1"/>
            </p:cNvSpPr>
            <p:nvPr/>
          </p:nvSpPr>
          <p:spPr bwMode="auto">
            <a:xfrm flipH="1" flipV="1">
              <a:off x="2133600" y="2057400"/>
              <a:ext cx="609600" cy="533400"/>
            </a:xfrm>
            <a:prstGeom prst="line">
              <a:avLst/>
            </a:prstGeom>
            <a:noFill/>
            <a:ln w="9525">
              <a:solidFill>
                <a:schemeClr val="tx1"/>
              </a:solidFill>
              <a:round/>
              <a:headEnd/>
              <a:tailEnd/>
            </a:ln>
          </p:spPr>
          <p:txBody>
            <a:bodyPr/>
            <a:lstStyle/>
            <a:p>
              <a:endParaRPr lang="en-US"/>
            </a:p>
          </p:txBody>
        </p:sp>
        <p:sp>
          <p:nvSpPr>
            <p:cNvPr id="4145" name="Line 8"/>
            <p:cNvSpPr>
              <a:spLocks noChangeShapeType="1"/>
            </p:cNvSpPr>
            <p:nvPr/>
          </p:nvSpPr>
          <p:spPr bwMode="auto">
            <a:xfrm>
              <a:off x="3352800" y="4038600"/>
              <a:ext cx="304800" cy="609600"/>
            </a:xfrm>
            <a:prstGeom prst="line">
              <a:avLst/>
            </a:prstGeom>
            <a:noFill/>
            <a:ln w="9525">
              <a:solidFill>
                <a:schemeClr val="tx1"/>
              </a:solidFill>
              <a:round/>
              <a:headEnd/>
              <a:tailEnd/>
            </a:ln>
          </p:spPr>
          <p:txBody>
            <a:bodyPr/>
            <a:lstStyle/>
            <a:p>
              <a:endParaRPr lang="en-US"/>
            </a:p>
          </p:txBody>
        </p:sp>
        <p:pic>
          <p:nvPicPr>
            <p:cNvPr id="4146" name="Picture 9" descr="MCj04031690000[1]"/>
            <p:cNvPicPr>
              <a:picLocks noChangeAspect="1" noChangeArrowheads="1"/>
            </p:cNvPicPr>
            <p:nvPr/>
          </p:nvPicPr>
          <p:blipFill>
            <a:blip r:embed="rId4"/>
            <a:srcRect/>
            <a:stretch>
              <a:fillRect/>
            </a:stretch>
          </p:blipFill>
          <p:spPr bwMode="auto">
            <a:xfrm>
              <a:off x="2209800" y="3581400"/>
              <a:ext cx="457200" cy="422275"/>
            </a:xfrm>
            <a:prstGeom prst="rect">
              <a:avLst/>
            </a:prstGeom>
            <a:noFill/>
            <a:ln w="9525">
              <a:noFill/>
              <a:miter lim="800000"/>
              <a:headEnd/>
              <a:tailEnd/>
            </a:ln>
          </p:spPr>
        </p:pic>
        <p:pic>
          <p:nvPicPr>
            <p:cNvPr id="4147" name="Picture 10" descr="MCj04031690000[1]"/>
            <p:cNvPicPr>
              <a:picLocks noChangeAspect="1" noChangeArrowheads="1"/>
            </p:cNvPicPr>
            <p:nvPr/>
          </p:nvPicPr>
          <p:blipFill>
            <a:blip r:embed="rId4"/>
            <a:srcRect/>
            <a:stretch>
              <a:fillRect/>
            </a:stretch>
          </p:blipFill>
          <p:spPr bwMode="auto">
            <a:xfrm>
              <a:off x="3124200" y="3581400"/>
              <a:ext cx="457200" cy="422275"/>
            </a:xfrm>
            <a:prstGeom prst="rect">
              <a:avLst/>
            </a:prstGeom>
            <a:noFill/>
            <a:ln w="9525">
              <a:noFill/>
              <a:miter lim="800000"/>
              <a:headEnd/>
              <a:tailEnd/>
            </a:ln>
          </p:spPr>
        </p:pic>
        <p:pic>
          <p:nvPicPr>
            <p:cNvPr id="4148" name="Picture 11" descr="MCj04031690000[1]"/>
            <p:cNvPicPr>
              <a:picLocks noChangeAspect="1" noChangeArrowheads="1"/>
            </p:cNvPicPr>
            <p:nvPr/>
          </p:nvPicPr>
          <p:blipFill>
            <a:blip r:embed="rId4"/>
            <a:srcRect/>
            <a:stretch>
              <a:fillRect/>
            </a:stretch>
          </p:blipFill>
          <p:spPr bwMode="auto">
            <a:xfrm>
              <a:off x="685800" y="3581400"/>
              <a:ext cx="457200" cy="422275"/>
            </a:xfrm>
            <a:prstGeom prst="rect">
              <a:avLst/>
            </a:prstGeom>
            <a:noFill/>
            <a:ln w="9525">
              <a:noFill/>
              <a:miter lim="800000"/>
              <a:headEnd/>
              <a:tailEnd/>
            </a:ln>
          </p:spPr>
        </p:pic>
        <p:pic>
          <p:nvPicPr>
            <p:cNvPr id="4149" name="Picture 12" descr="MCj04031690000[1]"/>
            <p:cNvPicPr>
              <a:picLocks noChangeAspect="1" noChangeArrowheads="1"/>
            </p:cNvPicPr>
            <p:nvPr/>
          </p:nvPicPr>
          <p:blipFill>
            <a:blip r:embed="rId4"/>
            <a:srcRect/>
            <a:stretch>
              <a:fillRect/>
            </a:stretch>
          </p:blipFill>
          <p:spPr bwMode="auto">
            <a:xfrm>
              <a:off x="1524000" y="3581400"/>
              <a:ext cx="457200" cy="422275"/>
            </a:xfrm>
            <a:prstGeom prst="rect">
              <a:avLst/>
            </a:prstGeom>
            <a:noFill/>
            <a:ln w="9525">
              <a:noFill/>
              <a:miter lim="800000"/>
              <a:headEnd/>
              <a:tailEnd/>
            </a:ln>
          </p:spPr>
        </p:pic>
        <p:sp>
          <p:nvSpPr>
            <p:cNvPr id="4150" name="Line 13"/>
            <p:cNvSpPr>
              <a:spLocks noChangeShapeType="1"/>
            </p:cNvSpPr>
            <p:nvPr/>
          </p:nvSpPr>
          <p:spPr bwMode="auto">
            <a:xfrm flipH="1">
              <a:off x="914400" y="2971800"/>
              <a:ext cx="381000" cy="609600"/>
            </a:xfrm>
            <a:prstGeom prst="line">
              <a:avLst/>
            </a:prstGeom>
            <a:noFill/>
            <a:ln w="9525">
              <a:solidFill>
                <a:schemeClr val="tx1"/>
              </a:solidFill>
              <a:round/>
              <a:headEnd/>
              <a:tailEnd/>
            </a:ln>
          </p:spPr>
          <p:txBody>
            <a:bodyPr/>
            <a:lstStyle/>
            <a:p>
              <a:endParaRPr lang="en-US"/>
            </a:p>
          </p:txBody>
        </p:sp>
        <p:sp>
          <p:nvSpPr>
            <p:cNvPr id="4151" name="Line 14"/>
            <p:cNvSpPr>
              <a:spLocks noChangeShapeType="1"/>
            </p:cNvSpPr>
            <p:nvPr/>
          </p:nvSpPr>
          <p:spPr bwMode="auto">
            <a:xfrm>
              <a:off x="1447800" y="2971800"/>
              <a:ext cx="304800" cy="609600"/>
            </a:xfrm>
            <a:prstGeom prst="line">
              <a:avLst/>
            </a:prstGeom>
            <a:noFill/>
            <a:ln w="9525">
              <a:solidFill>
                <a:schemeClr val="tx1"/>
              </a:solidFill>
              <a:round/>
              <a:headEnd/>
              <a:tailEnd/>
            </a:ln>
          </p:spPr>
          <p:txBody>
            <a:bodyPr/>
            <a:lstStyle/>
            <a:p>
              <a:endParaRPr lang="en-US"/>
            </a:p>
          </p:txBody>
        </p:sp>
        <p:sp>
          <p:nvSpPr>
            <p:cNvPr id="4152" name="Line 15"/>
            <p:cNvSpPr>
              <a:spLocks noChangeShapeType="1"/>
            </p:cNvSpPr>
            <p:nvPr/>
          </p:nvSpPr>
          <p:spPr bwMode="auto">
            <a:xfrm flipH="1">
              <a:off x="2362200" y="2819400"/>
              <a:ext cx="533400" cy="762000"/>
            </a:xfrm>
            <a:prstGeom prst="line">
              <a:avLst/>
            </a:prstGeom>
            <a:noFill/>
            <a:ln w="9525">
              <a:solidFill>
                <a:schemeClr val="tx1"/>
              </a:solidFill>
              <a:round/>
              <a:headEnd/>
              <a:tailEnd/>
            </a:ln>
          </p:spPr>
          <p:txBody>
            <a:bodyPr/>
            <a:lstStyle/>
            <a:p>
              <a:endParaRPr lang="en-US"/>
            </a:p>
          </p:txBody>
        </p:sp>
        <p:sp>
          <p:nvSpPr>
            <p:cNvPr id="4153" name="Line 16"/>
            <p:cNvSpPr>
              <a:spLocks noChangeShapeType="1"/>
            </p:cNvSpPr>
            <p:nvPr/>
          </p:nvSpPr>
          <p:spPr bwMode="auto">
            <a:xfrm>
              <a:off x="2971800" y="2819400"/>
              <a:ext cx="381000" cy="762000"/>
            </a:xfrm>
            <a:prstGeom prst="line">
              <a:avLst/>
            </a:prstGeom>
            <a:noFill/>
            <a:ln w="9525">
              <a:solidFill>
                <a:schemeClr val="tx1"/>
              </a:solidFill>
              <a:round/>
              <a:headEnd/>
              <a:tailEnd/>
            </a:ln>
          </p:spPr>
          <p:txBody>
            <a:bodyPr/>
            <a:lstStyle/>
            <a:p>
              <a:endParaRPr lang="en-US"/>
            </a:p>
          </p:txBody>
        </p:sp>
        <p:sp>
          <p:nvSpPr>
            <p:cNvPr id="4154" name="Line 17"/>
            <p:cNvSpPr>
              <a:spLocks noChangeShapeType="1"/>
            </p:cNvSpPr>
            <p:nvPr/>
          </p:nvSpPr>
          <p:spPr bwMode="auto">
            <a:xfrm flipH="1">
              <a:off x="533400" y="4038600"/>
              <a:ext cx="381000" cy="685800"/>
            </a:xfrm>
            <a:prstGeom prst="line">
              <a:avLst/>
            </a:prstGeom>
            <a:noFill/>
            <a:ln w="9525">
              <a:solidFill>
                <a:schemeClr val="tx1"/>
              </a:solidFill>
              <a:round/>
              <a:headEnd/>
              <a:tailEnd/>
            </a:ln>
          </p:spPr>
          <p:txBody>
            <a:bodyPr/>
            <a:lstStyle/>
            <a:p>
              <a:endParaRPr lang="en-US"/>
            </a:p>
          </p:txBody>
        </p:sp>
        <p:sp>
          <p:nvSpPr>
            <p:cNvPr id="4155" name="Line 18"/>
            <p:cNvSpPr>
              <a:spLocks noChangeShapeType="1"/>
            </p:cNvSpPr>
            <p:nvPr/>
          </p:nvSpPr>
          <p:spPr bwMode="auto">
            <a:xfrm>
              <a:off x="914400" y="4038600"/>
              <a:ext cx="304800" cy="685800"/>
            </a:xfrm>
            <a:prstGeom prst="line">
              <a:avLst/>
            </a:prstGeom>
            <a:noFill/>
            <a:ln w="9525">
              <a:solidFill>
                <a:schemeClr val="tx1"/>
              </a:solidFill>
              <a:round/>
              <a:headEnd/>
              <a:tailEnd/>
            </a:ln>
          </p:spPr>
          <p:txBody>
            <a:bodyPr/>
            <a:lstStyle/>
            <a:p>
              <a:endParaRPr lang="en-US"/>
            </a:p>
          </p:txBody>
        </p:sp>
        <p:sp>
          <p:nvSpPr>
            <p:cNvPr id="4156" name="Line 19"/>
            <p:cNvSpPr>
              <a:spLocks noChangeShapeType="1"/>
            </p:cNvSpPr>
            <p:nvPr/>
          </p:nvSpPr>
          <p:spPr bwMode="auto">
            <a:xfrm flipV="1">
              <a:off x="1371600" y="4038600"/>
              <a:ext cx="381000" cy="685800"/>
            </a:xfrm>
            <a:prstGeom prst="line">
              <a:avLst/>
            </a:prstGeom>
            <a:noFill/>
            <a:ln w="9525">
              <a:solidFill>
                <a:schemeClr val="tx1"/>
              </a:solidFill>
              <a:round/>
              <a:headEnd/>
              <a:tailEnd/>
            </a:ln>
          </p:spPr>
          <p:txBody>
            <a:bodyPr/>
            <a:lstStyle/>
            <a:p>
              <a:endParaRPr lang="en-US"/>
            </a:p>
          </p:txBody>
        </p:sp>
        <p:sp>
          <p:nvSpPr>
            <p:cNvPr id="4157" name="Line 20"/>
            <p:cNvSpPr>
              <a:spLocks noChangeShapeType="1"/>
            </p:cNvSpPr>
            <p:nvPr/>
          </p:nvSpPr>
          <p:spPr bwMode="auto">
            <a:xfrm flipV="1">
              <a:off x="3124200" y="4038600"/>
              <a:ext cx="228600" cy="609600"/>
            </a:xfrm>
            <a:prstGeom prst="line">
              <a:avLst/>
            </a:prstGeom>
            <a:noFill/>
            <a:ln w="9525">
              <a:solidFill>
                <a:schemeClr val="tx1"/>
              </a:solidFill>
              <a:round/>
              <a:headEnd/>
              <a:tailEnd/>
            </a:ln>
          </p:spPr>
          <p:txBody>
            <a:bodyPr/>
            <a:lstStyle/>
            <a:p>
              <a:endParaRPr lang="en-US"/>
            </a:p>
          </p:txBody>
        </p:sp>
        <p:sp>
          <p:nvSpPr>
            <p:cNvPr id="4158" name="Line 21"/>
            <p:cNvSpPr>
              <a:spLocks noChangeShapeType="1"/>
            </p:cNvSpPr>
            <p:nvPr/>
          </p:nvSpPr>
          <p:spPr bwMode="auto">
            <a:xfrm>
              <a:off x="1752600" y="4038600"/>
              <a:ext cx="228600" cy="685800"/>
            </a:xfrm>
            <a:prstGeom prst="line">
              <a:avLst/>
            </a:prstGeom>
            <a:noFill/>
            <a:ln w="9525">
              <a:solidFill>
                <a:schemeClr val="tx1"/>
              </a:solidFill>
              <a:round/>
              <a:headEnd/>
              <a:tailEnd/>
            </a:ln>
          </p:spPr>
          <p:txBody>
            <a:bodyPr/>
            <a:lstStyle/>
            <a:p>
              <a:endParaRPr lang="en-US"/>
            </a:p>
          </p:txBody>
        </p:sp>
        <p:sp>
          <p:nvSpPr>
            <p:cNvPr id="4159" name="Line 22"/>
            <p:cNvSpPr>
              <a:spLocks noChangeShapeType="1"/>
            </p:cNvSpPr>
            <p:nvPr/>
          </p:nvSpPr>
          <p:spPr bwMode="auto">
            <a:xfrm flipH="1">
              <a:off x="2133600" y="4038600"/>
              <a:ext cx="304800" cy="685800"/>
            </a:xfrm>
            <a:prstGeom prst="line">
              <a:avLst/>
            </a:prstGeom>
            <a:noFill/>
            <a:ln w="9525">
              <a:solidFill>
                <a:schemeClr val="tx1"/>
              </a:solidFill>
              <a:round/>
              <a:headEnd/>
              <a:tailEnd/>
            </a:ln>
          </p:spPr>
          <p:txBody>
            <a:bodyPr/>
            <a:lstStyle/>
            <a:p>
              <a:endParaRPr lang="en-US"/>
            </a:p>
          </p:txBody>
        </p:sp>
        <p:sp>
          <p:nvSpPr>
            <p:cNvPr id="4160" name="Line 23"/>
            <p:cNvSpPr>
              <a:spLocks noChangeShapeType="1"/>
            </p:cNvSpPr>
            <p:nvPr/>
          </p:nvSpPr>
          <p:spPr bwMode="auto">
            <a:xfrm>
              <a:off x="2438400" y="4038600"/>
              <a:ext cx="304800" cy="609600"/>
            </a:xfrm>
            <a:prstGeom prst="line">
              <a:avLst/>
            </a:prstGeom>
            <a:noFill/>
            <a:ln w="9525">
              <a:solidFill>
                <a:schemeClr val="tx1"/>
              </a:solidFill>
              <a:round/>
              <a:headEnd/>
              <a:tailEnd/>
            </a:ln>
          </p:spPr>
          <p:txBody>
            <a:bodyPr/>
            <a:lstStyle/>
            <a:p>
              <a:endParaRPr lang="en-US"/>
            </a:p>
          </p:txBody>
        </p:sp>
        <p:graphicFrame>
          <p:nvGraphicFramePr>
            <p:cNvPr id="4098" name="Object 2"/>
            <p:cNvGraphicFramePr>
              <a:graphicFrameLocks noChangeAspect="1"/>
            </p:cNvGraphicFramePr>
            <p:nvPr/>
          </p:nvGraphicFramePr>
          <p:xfrm>
            <a:off x="3168650" y="2565400"/>
            <a:ext cx="215900" cy="177800"/>
          </p:xfrm>
          <a:graphic>
            <a:graphicData uri="http://schemas.openxmlformats.org/presentationml/2006/ole">
              <p:oleObj spid="_x0000_s4098" name="Equation" r:id="rId5" imgW="215640" imgH="177480" progId="Equation.DSMT4">
                <p:embed/>
              </p:oleObj>
            </a:graphicData>
          </a:graphic>
        </p:graphicFrame>
        <p:graphicFrame>
          <p:nvGraphicFramePr>
            <p:cNvPr id="4099" name="Object 3"/>
            <p:cNvGraphicFramePr>
              <a:graphicFrameLocks noChangeAspect="1"/>
            </p:cNvGraphicFramePr>
            <p:nvPr/>
          </p:nvGraphicFramePr>
          <p:xfrm>
            <a:off x="647700" y="2565400"/>
            <a:ext cx="228600" cy="177800"/>
          </p:xfrm>
          <a:graphic>
            <a:graphicData uri="http://schemas.openxmlformats.org/presentationml/2006/ole">
              <p:oleObj spid="_x0000_s4099" name="Equation" r:id="rId6" imgW="228600" imgH="177480" progId="Equation.DSMT4">
                <p:embed/>
              </p:oleObj>
            </a:graphicData>
          </a:graphic>
        </p:graphicFrame>
        <p:graphicFrame>
          <p:nvGraphicFramePr>
            <p:cNvPr id="4100" name="Object 4"/>
            <p:cNvGraphicFramePr>
              <a:graphicFrameLocks noChangeAspect="1"/>
            </p:cNvGraphicFramePr>
            <p:nvPr/>
          </p:nvGraphicFramePr>
          <p:xfrm>
            <a:off x="431800" y="3905250"/>
            <a:ext cx="127000" cy="165100"/>
          </p:xfrm>
          <a:graphic>
            <a:graphicData uri="http://schemas.openxmlformats.org/presentationml/2006/ole">
              <p:oleObj spid="_x0000_s4100" name="Equation" r:id="rId7" imgW="126720" imgH="164880" progId="Equation.DSMT4">
                <p:embed/>
              </p:oleObj>
            </a:graphicData>
          </a:graphic>
        </p:graphicFrame>
        <p:graphicFrame>
          <p:nvGraphicFramePr>
            <p:cNvPr id="4101" name="Object 5"/>
            <p:cNvGraphicFramePr>
              <a:graphicFrameLocks noChangeAspect="1"/>
            </p:cNvGraphicFramePr>
            <p:nvPr/>
          </p:nvGraphicFramePr>
          <p:xfrm>
            <a:off x="1651000" y="3060700"/>
            <a:ext cx="139700" cy="177800"/>
          </p:xfrm>
          <a:graphic>
            <a:graphicData uri="http://schemas.openxmlformats.org/presentationml/2006/ole">
              <p:oleObj spid="_x0000_s4101" name="Equation" r:id="rId8" imgW="139680" imgH="177480" progId="Equation.DSMT4">
                <p:embed/>
              </p:oleObj>
            </a:graphicData>
          </a:graphic>
        </p:graphicFrame>
        <p:graphicFrame>
          <p:nvGraphicFramePr>
            <p:cNvPr id="4102" name="Object 6"/>
            <p:cNvGraphicFramePr>
              <a:graphicFrameLocks noChangeAspect="1"/>
            </p:cNvGraphicFramePr>
            <p:nvPr/>
          </p:nvGraphicFramePr>
          <p:xfrm>
            <a:off x="2400300" y="3060700"/>
            <a:ext cx="152400" cy="177800"/>
          </p:xfrm>
          <a:graphic>
            <a:graphicData uri="http://schemas.openxmlformats.org/presentationml/2006/ole">
              <p:oleObj spid="_x0000_s4102" name="Equation" r:id="rId9" imgW="152280" imgH="177480" progId="Equation.DSMT4">
                <p:embed/>
              </p:oleObj>
            </a:graphicData>
          </a:graphic>
        </p:graphicFrame>
        <p:graphicFrame>
          <p:nvGraphicFramePr>
            <p:cNvPr id="4103" name="Object 7"/>
            <p:cNvGraphicFramePr>
              <a:graphicFrameLocks noChangeAspect="1"/>
            </p:cNvGraphicFramePr>
            <p:nvPr/>
          </p:nvGraphicFramePr>
          <p:xfrm>
            <a:off x="654050" y="3060700"/>
            <a:ext cx="152400" cy="177800"/>
          </p:xfrm>
          <a:graphic>
            <a:graphicData uri="http://schemas.openxmlformats.org/presentationml/2006/ole">
              <p:oleObj spid="_x0000_s4103" name="Equation" r:id="rId10" imgW="152280" imgH="177480" progId="Equation.DSMT4">
                <p:embed/>
              </p:oleObj>
            </a:graphicData>
          </a:graphic>
        </p:graphicFrame>
        <p:graphicFrame>
          <p:nvGraphicFramePr>
            <p:cNvPr id="4104" name="Object 8"/>
            <p:cNvGraphicFramePr>
              <a:graphicFrameLocks noChangeAspect="1"/>
            </p:cNvGraphicFramePr>
            <p:nvPr/>
          </p:nvGraphicFramePr>
          <p:xfrm>
            <a:off x="3352800" y="3048000"/>
            <a:ext cx="139700" cy="177800"/>
          </p:xfrm>
          <a:graphic>
            <a:graphicData uri="http://schemas.openxmlformats.org/presentationml/2006/ole">
              <p:oleObj spid="_x0000_s4104" name="Equation" r:id="rId11" imgW="139680" imgH="177480" progId="Equation.DSMT4">
                <p:embed/>
              </p:oleObj>
            </a:graphicData>
          </a:graphic>
        </p:graphicFrame>
        <p:graphicFrame>
          <p:nvGraphicFramePr>
            <p:cNvPr id="4105" name="Object 9"/>
            <p:cNvGraphicFramePr>
              <a:graphicFrameLocks noChangeAspect="1"/>
            </p:cNvGraphicFramePr>
            <p:nvPr/>
          </p:nvGraphicFramePr>
          <p:xfrm>
            <a:off x="2108200" y="4724400"/>
            <a:ext cx="88900" cy="165100"/>
          </p:xfrm>
          <a:graphic>
            <a:graphicData uri="http://schemas.openxmlformats.org/presentationml/2006/ole">
              <p:oleObj spid="_x0000_s4105" name="Equation" r:id="rId12" imgW="88560" imgH="164880" progId="Equation.DSMT4">
                <p:embed/>
              </p:oleObj>
            </a:graphicData>
          </a:graphic>
        </p:graphicFrame>
        <p:graphicFrame>
          <p:nvGraphicFramePr>
            <p:cNvPr id="4106" name="Object 10"/>
            <p:cNvGraphicFramePr>
              <a:graphicFrameLocks noChangeAspect="1"/>
            </p:cNvGraphicFramePr>
            <p:nvPr/>
          </p:nvGraphicFramePr>
          <p:xfrm>
            <a:off x="1219200" y="1905000"/>
            <a:ext cx="381000" cy="457200"/>
          </p:xfrm>
          <a:graphic>
            <a:graphicData uri="http://schemas.openxmlformats.org/presentationml/2006/ole">
              <p:oleObj spid="_x0000_s4106" name="Equation" r:id="rId13" imgW="190440" imgH="228600" progId="Equation.DSMT4">
                <p:embed/>
              </p:oleObj>
            </a:graphicData>
          </a:graphic>
        </p:graphicFrame>
        <p:graphicFrame>
          <p:nvGraphicFramePr>
            <p:cNvPr id="4107" name="Object 11"/>
            <p:cNvGraphicFramePr>
              <a:graphicFrameLocks noChangeAspect="1"/>
            </p:cNvGraphicFramePr>
            <p:nvPr/>
          </p:nvGraphicFramePr>
          <p:xfrm>
            <a:off x="2490788" y="1905000"/>
            <a:ext cx="396875" cy="419100"/>
          </p:xfrm>
          <a:graphic>
            <a:graphicData uri="http://schemas.openxmlformats.org/presentationml/2006/ole">
              <p:oleObj spid="_x0000_s4107" name="Equation" r:id="rId14" imgW="215640" imgH="228600" progId="Equation.DSMT4">
                <p:embed/>
              </p:oleObj>
            </a:graphicData>
          </a:graphic>
        </p:graphicFrame>
        <p:graphicFrame>
          <p:nvGraphicFramePr>
            <p:cNvPr id="4108" name="Object 12"/>
            <p:cNvGraphicFramePr>
              <a:graphicFrameLocks noChangeAspect="1"/>
            </p:cNvGraphicFramePr>
            <p:nvPr/>
          </p:nvGraphicFramePr>
          <p:xfrm>
            <a:off x="2971800" y="4711700"/>
            <a:ext cx="127000" cy="165100"/>
          </p:xfrm>
          <a:graphic>
            <a:graphicData uri="http://schemas.openxmlformats.org/presentationml/2006/ole">
              <p:oleObj spid="_x0000_s4108" name="Equation" r:id="rId15" imgW="126720" imgH="164880" progId="Equation.DSMT4">
                <p:embed/>
              </p:oleObj>
            </a:graphicData>
          </a:graphic>
        </p:graphicFrame>
        <p:graphicFrame>
          <p:nvGraphicFramePr>
            <p:cNvPr id="4109" name="Object 13"/>
            <p:cNvGraphicFramePr>
              <a:graphicFrameLocks noChangeAspect="1"/>
            </p:cNvGraphicFramePr>
            <p:nvPr/>
          </p:nvGraphicFramePr>
          <p:xfrm>
            <a:off x="1314450" y="3937000"/>
            <a:ext cx="114300" cy="177800"/>
          </p:xfrm>
          <a:graphic>
            <a:graphicData uri="http://schemas.openxmlformats.org/presentationml/2006/ole">
              <p:oleObj spid="_x0000_s4109" name="Equation" r:id="rId16" imgW="114120" imgH="177480" progId="Equation.DSMT4">
                <p:embed/>
              </p:oleObj>
            </a:graphicData>
          </a:graphic>
        </p:graphicFrame>
        <p:graphicFrame>
          <p:nvGraphicFramePr>
            <p:cNvPr id="4110" name="Object 14"/>
            <p:cNvGraphicFramePr>
              <a:graphicFrameLocks noChangeAspect="1"/>
            </p:cNvGraphicFramePr>
            <p:nvPr/>
          </p:nvGraphicFramePr>
          <p:xfrm>
            <a:off x="1168400" y="4800600"/>
            <a:ext cx="127000" cy="165100"/>
          </p:xfrm>
          <a:graphic>
            <a:graphicData uri="http://schemas.openxmlformats.org/presentationml/2006/ole">
              <p:oleObj spid="_x0000_s4110" name="Equation" r:id="rId17" imgW="126720" imgH="164880" progId="Equation.DSMT4">
                <p:embed/>
              </p:oleObj>
            </a:graphicData>
          </a:graphic>
        </p:graphicFrame>
        <p:graphicFrame>
          <p:nvGraphicFramePr>
            <p:cNvPr id="4111" name="Object 15"/>
            <p:cNvGraphicFramePr>
              <a:graphicFrameLocks noChangeAspect="1"/>
            </p:cNvGraphicFramePr>
            <p:nvPr/>
          </p:nvGraphicFramePr>
          <p:xfrm>
            <a:off x="457200" y="4787900"/>
            <a:ext cx="127000" cy="165100"/>
          </p:xfrm>
          <a:graphic>
            <a:graphicData uri="http://schemas.openxmlformats.org/presentationml/2006/ole">
              <p:oleObj spid="_x0000_s4111" name="Equation" r:id="rId18" imgW="126720" imgH="164880" progId="Equation.DSMT4">
                <p:embed/>
              </p:oleObj>
            </a:graphicData>
          </a:graphic>
        </p:graphicFrame>
        <p:graphicFrame>
          <p:nvGraphicFramePr>
            <p:cNvPr id="4112" name="Object 16"/>
            <p:cNvGraphicFramePr>
              <a:graphicFrameLocks noChangeAspect="1"/>
            </p:cNvGraphicFramePr>
            <p:nvPr/>
          </p:nvGraphicFramePr>
          <p:xfrm>
            <a:off x="1295400" y="4800600"/>
            <a:ext cx="114300" cy="177800"/>
          </p:xfrm>
          <a:graphic>
            <a:graphicData uri="http://schemas.openxmlformats.org/presentationml/2006/ole">
              <p:oleObj spid="_x0000_s4112" name="Equation" r:id="rId19" imgW="114120" imgH="177480" progId="Equation.DSMT4">
                <p:embed/>
              </p:oleObj>
            </a:graphicData>
          </a:graphic>
        </p:graphicFrame>
        <p:graphicFrame>
          <p:nvGraphicFramePr>
            <p:cNvPr id="4113" name="Object 17"/>
            <p:cNvGraphicFramePr>
              <a:graphicFrameLocks noChangeAspect="1"/>
            </p:cNvGraphicFramePr>
            <p:nvPr/>
          </p:nvGraphicFramePr>
          <p:xfrm>
            <a:off x="1943100" y="4775200"/>
            <a:ext cx="114300" cy="177800"/>
          </p:xfrm>
          <a:graphic>
            <a:graphicData uri="http://schemas.openxmlformats.org/presentationml/2006/ole">
              <p:oleObj spid="_x0000_s4113" name="Equation" r:id="rId20" imgW="114120" imgH="177480" progId="Equation.DSMT4">
                <p:embed/>
              </p:oleObj>
            </a:graphicData>
          </a:graphic>
        </p:graphicFrame>
        <p:graphicFrame>
          <p:nvGraphicFramePr>
            <p:cNvPr id="4114" name="Object 18"/>
            <p:cNvGraphicFramePr>
              <a:graphicFrameLocks noChangeAspect="1"/>
            </p:cNvGraphicFramePr>
            <p:nvPr/>
          </p:nvGraphicFramePr>
          <p:xfrm>
            <a:off x="2108200" y="3943350"/>
            <a:ext cx="88900" cy="165100"/>
          </p:xfrm>
          <a:graphic>
            <a:graphicData uri="http://schemas.openxmlformats.org/presentationml/2006/ole">
              <p:oleObj spid="_x0000_s4114" name="Equation" r:id="rId21" imgW="88560" imgH="164880" progId="Equation.DSMT4">
                <p:embed/>
              </p:oleObj>
            </a:graphicData>
          </a:graphic>
        </p:graphicFrame>
        <p:graphicFrame>
          <p:nvGraphicFramePr>
            <p:cNvPr id="4115" name="Object 19"/>
            <p:cNvGraphicFramePr>
              <a:graphicFrameLocks noChangeAspect="1"/>
            </p:cNvGraphicFramePr>
            <p:nvPr/>
          </p:nvGraphicFramePr>
          <p:xfrm>
            <a:off x="2743200" y="4724400"/>
            <a:ext cx="88900" cy="165100"/>
          </p:xfrm>
          <a:graphic>
            <a:graphicData uri="http://schemas.openxmlformats.org/presentationml/2006/ole">
              <p:oleObj spid="_x0000_s4115" name="Equation" r:id="rId22" imgW="88560" imgH="164880" progId="Equation.DSMT4">
                <p:embed/>
              </p:oleObj>
            </a:graphicData>
          </a:graphic>
        </p:graphicFrame>
        <p:graphicFrame>
          <p:nvGraphicFramePr>
            <p:cNvPr id="4116" name="Object 20"/>
            <p:cNvGraphicFramePr>
              <a:graphicFrameLocks noChangeAspect="1"/>
            </p:cNvGraphicFramePr>
            <p:nvPr/>
          </p:nvGraphicFramePr>
          <p:xfrm>
            <a:off x="3683000" y="4711700"/>
            <a:ext cx="127000" cy="165100"/>
          </p:xfrm>
          <a:graphic>
            <a:graphicData uri="http://schemas.openxmlformats.org/presentationml/2006/ole">
              <p:oleObj spid="_x0000_s4116" name="Equation" r:id="rId23" imgW="126720" imgH="164880" progId="Equation.DSMT4">
                <p:embed/>
              </p:oleObj>
            </a:graphicData>
          </a:graphic>
        </p:graphicFrame>
        <p:graphicFrame>
          <p:nvGraphicFramePr>
            <p:cNvPr id="4117" name="Object 21"/>
            <p:cNvGraphicFramePr>
              <a:graphicFrameLocks noChangeAspect="1"/>
            </p:cNvGraphicFramePr>
            <p:nvPr/>
          </p:nvGraphicFramePr>
          <p:xfrm>
            <a:off x="3079750" y="3943350"/>
            <a:ext cx="127000" cy="165100"/>
          </p:xfrm>
          <a:graphic>
            <a:graphicData uri="http://schemas.openxmlformats.org/presentationml/2006/ole">
              <p:oleObj spid="_x0000_s4117" name="Equation" r:id="rId24" imgW="126720" imgH="164880" progId="Equation.DSMT4">
                <p:embed/>
              </p:oleObj>
            </a:graphicData>
          </a:graphic>
        </p:graphicFrame>
        <p:sp>
          <p:nvSpPr>
            <p:cNvPr id="4161" name="Oval 44"/>
            <p:cNvSpPr>
              <a:spLocks noChangeArrowheads="1"/>
            </p:cNvSpPr>
            <p:nvPr/>
          </p:nvSpPr>
          <p:spPr bwMode="auto">
            <a:xfrm>
              <a:off x="6781800" y="2590800"/>
              <a:ext cx="304800" cy="304800"/>
            </a:xfrm>
            <a:prstGeom prst="ellipse">
              <a:avLst/>
            </a:prstGeom>
            <a:solidFill>
              <a:srgbClr val="66CCFF"/>
            </a:solidFill>
            <a:ln w="9525">
              <a:solidFill>
                <a:schemeClr val="tx1"/>
              </a:solidFill>
              <a:round/>
              <a:headEnd/>
              <a:tailEnd/>
            </a:ln>
          </p:spPr>
          <p:txBody>
            <a:bodyPr wrap="none" anchor="ctr"/>
            <a:lstStyle/>
            <a:p>
              <a:endParaRPr lang="en-US"/>
            </a:p>
          </p:txBody>
        </p:sp>
        <p:sp>
          <p:nvSpPr>
            <p:cNvPr id="4162" name="Oval 45"/>
            <p:cNvSpPr>
              <a:spLocks noChangeArrowheads="1"/>
            </p:cNvSpPr>
            <p:nvPr/>
          </p:nvSpPr>
          <p:spPr bwMode="auto">
            <a:xfrm>
              <a:off x="5257800" y="2743200"/>
              <a:ext cx="304800" cy="304800"/>
            </a:xfrm>
            <a:prstGeom prst="ellipse">
              <a:avLst/>
            </a:prstGeom>
            <a:solidFill>
              <a:srgbClr val="66CCFF"/>
            </a:solidFill>
            <a:ln w="9525">
              <a:solidFill>
                <a:schemeClr val="tx1"/>
              </a:solidFill>
              <a:round/>
              <a:headEnd/>
              <a:tailEnd/>
            </a:ln>
          </p:spPr>
          <p:txBody>
            <a:bodyPr wrap="none" anchor="ctr"/>
            <a:lstStyle/>
            <a:p>
              <a:endParaRPr lang="en-US"/>
            </a:p>
          </p:txBody>
        </p:sp>
        <p:sp>
          <p:nvSpPr>
            <p:cNvPr id="4163" name="AutoShape 46"/>
            <p:cNvSpPr>
              <a:spLocks noChangeArrowheads="1"/>
            </p:cNvSpPr>
            <p:nvPr/>
          </p:nvSpPr>
          <p:spPr bwMode="auto">
            <a:xfrm>
              <a:off x="6019800" y="1828800"/>
              <a:ext cx="304800" cy="3048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164" name="Line 47"/>
            <p:cNvSpPr>
              <a:spLocks noChangeShapeType="1"/>
            </p:cNvSpPr>
            <p:nvPr/>
          </p:nvSpPr>
          <p:spPr bwMode="auto">
            <a:xfrm flipH="1">
              <a:off x="5486400" y="2133600"/>
              <a:ext cx="685800" cy="609600"/>
            </a:xfrm>
            <a:prstGeom prst="line">
              <a:avLst/>
            </a:prstGeom>
            <a:noFill/>
            <a:ln w="9525">
              <a:solidFill>
                <a:schemeClr val="tx1"/>
              </a:solidFill>
              <a:round/>
              <a:headEnd/>
              <a:tailEnd/>
            </a:ln>
          </p:spPr>
          <p:txBody>
            <a:bodyPr/>
            <a:lstStyle/>
            <a:p>
              <a:endParaRPr lang="en-US"/>
            </a:p>
          </p:txBody>
        </p:sp>
        <p:sp>
          <p:nvSpPr>
            <p:cNvPr id="4165" name="Line 48"/>
            <p:cNvSpPr>
              <a:spLocks noChangeShapeType="1"/>
            </p:cNvSpPr>
            <p:nvPr/>
          </p:nvSpPr>
          <p:spPr bwMode="auto">
            <a:xfrm flipH="1" flipV="1">
              <a:off x="6172200" y="2133600"/>
              <a:ext cx="609600" cy="533400"/>
            </a:xfrm>
            <a:prstGeom prst="line">
              <a:avLst/>
            </a:prstGeom>
            <a:noFill/>
            <a:ln w="9525">
              <a:solidFill>
                <a:schemeClr val="tx1"/>
              </a:solidFill>
              <a:round/>
              <a:headEnd type="triangle" w="lg" len="lg"/>
              <a:tailEnd/>
            </a:ln>
          </p:spPr>
          <p:txBody>
            <a:bodyPr/>
            <a:lstStyle/>
            <a:p>
              <a:endParaRPr lang="en-US"/>
            </a:p>
          </p:txBody>
        </p:sp>
        <p:sp>
          <p:nvSpPr>
            <p:cNvPr id="4166" name="Line 49"/>
            <p:cNvSpPr>
              <a:spLocks noChangeShapeType="1"/>
            </p:cNvSpPr>
            <p:nvPr/>
          </p:nvSpPr>
          <p:spPr bwMode="auto">
            <a:xfrm>
              <a:off x="7391400" y="4114800"/>
              <a:ext cx="304800" cy="609600"/>
            </a:xfrm>
            <a:prstGeom prst="line">
              <a:avLst/>
            </a:prstGeom>
            <a:noFill/>
            <a:ln w="9525">
              <a:solidFill>
                <a:schemeClr val="tx1"/>
              </a:solidFill>
              <a:round/>
              <a:headEnd/>
              <a:tailEnd/>
            </a:ln>
          </p:spPr>
          <p:txBody>
            <a:bodyPr/>
            <a:lstStyle/>
            <a:p>
              <a:endParaRPr lang="en-US"/>
            </a:p>
          </p:txBody>
        </p:sp>
        <p:pic>
          <p:nvPicPr>
            <p:cNvPr id="4167" name="Picture 50" descr="MCj04031690000[1]"/>
            <p:cNvPicPr>
              <a:picLocks noChangeAspect="1" noChangeArrowheads="1"/>
            </p:cNvPicPr>
            <p:nvPr/>
          </p:nvPicPr>
          <p:blipFill>
            <a:blip r:embed="rId4"/>
            <a:srcRect/>
            <a:stretch>
              <a:fillRect/>
            </a:stretch>
          </p:blipFill>
          <p:spPr bwMode="auto">
            <a:xfrm>
              <a:off x="6248400" y="3657600"/>
              <a:ext cx="457200" cy="422275"/>
            </a:xfrm>
            <a:prstGeom prst="rect">
              <a:avLst/>
            </a:prstGeom>
            <a:noFill/>
            <a:ln w="9525">
              <a:noFill/>
              <a:miter lim="800000"/>
              <a:headEnd/>
              <a:tailEnd/>
            </a:ln>
          </p:spPr>
        </p:pic>
        <p:pic>
          <p:nvPicPr>
            <p:cNvPr id="4168" name="Picture 51" descr="MCj04031690000[1]"/>
            <p:cNvPicPr>
              <a:picLocks noChangeAspect="1" noChangeArrowheads="1"/>
            </p:cNvPicPr>
            <p:nvPr/>
          </p:nvPicPr>
          <p:blipFill>
            <a:blip r:embed="rId4"/>
            <a:srcRect/>
            <a:stretch>
              <a:fillRect/>
            </a:stretch>
          </p:blipFill>
          <p:spPr bwMode="auto">
            <a:xfrm>
              <a:off x="7162800" y="3657600"/>
              <a:ext cx="457200" cy="422275"/>
            </a:xfrm>
            <a:prstGeom prst="rect">
              <a:avLst/>
            </a:prstGeom>
            <a:noFill/>
            <a:ln w="9525">
              <a:noFill/>
              <a:miter lim="800000"/>
              <a:headEnd/>
              <a:tailEnd/>
            </a:ln>
          </p:spPr>
        </p:pic>
        <p:pic>
          <p:nvPicPr>
            <p:cNvPr id="4169" name="Picture 52" descr="MCj04031690000[1]"/>
            <p:cNvPicPr>
              <a:picLocks noChangeAspect="1" noChangeArrowheads="1"/>
            </p:cNvPicPr>
            <p:nvPr/>
          </p:nvPicPr>
          <p:blipFill>
            <a:blip r:embed="rId4"/>
            <a:srcRect/>
            <a:stretch>
              <a:fillRect/>
            </a:stretch>
          </p:blipFill>
          <p:spPr bwMode="auto">
            <a:xfrm>
              <a:off x="4724400" y="3657600"/>
              <a:ext cx="457200" cy="422275"/>
            </a:xfrm>
            <a:prstGeom prst="rect">
              <a:avLst/>
            </a:prstGeom>
            <a:noFill/>
            <a:ln w="9525">
              <a:noFill/>
              <a:miter lim="800000"/>
              <a:headEnd/>
              <a:tailEnd/>
            </a:ln>
          </p:spPr>
        </p:pic>
        <p:pic>
          <p:nvPicPr>
            <p:cNvPr id="4170" name="Picture 53" descr="MCj04031690000[1]"/>
            <p:cNvPicPr>
              <a:picLocks noChangeAspect="1" noChangeArrowheads="1"/>
            </p:cNvPicPr>
            <p:nvPr/>
          </p:nvPicPr>
          <p:blipFill>
            <a:blip r:embed="rId4"/>
            <a:srcRect/>
            <a:stretch>
              <a:fillRect/>
            </a:stretch>
          </p:blipFill>
          <p:spPr bwMode="auto">
            <a:xfrm>
              <a:off x="5562600" y="3657600"/>
              <a:ext cx="457200" cy="422275"/>
            </a:xfrm>
            <a:prstGeom prst="rect">
              <a:avLst/>
            </a:prstGeom>
            <a:noFill/>
            <a:ln w="9525">
              <a:noFill/>
              <a:miter lim="800000"/>
              <a:headEnd/>
              <a:tailEnd/>
            </a:ln>
          </p:spPr>
        </p:pic>
        <p:sp>
          <p:nvSpPr>
            <p:cNvPr id="4171" name="Line 54"/>
            <p:cNvSpPr>
              <a:spLocks noChangeShapeType="1"/>
            </p:cNvSpPr>
            <p:nvPr/>
          </p:nvSpPr>
          <p:spPr bwMode="auto">
            <a:xfrm flipH="1">
              <a:off x="4953000" y="3048000"/>
              <a:ext cx="381000" cy="609600"/>
            </a:xfrm>
            <a:prstGeom prst="line">
              <a:avLst/>
            </a:prstGeom>
            <a:noFill/>
            <a:ln w="9525">
              <a:solidFill>
                <a:schemeClr val="tx1"/>
              </a:solidFill>
              <a:round/>
              <a:headEnd/>
              <a:tailEnd/>
            </a:ln>
          </p:spPr>
          <p:txBody>
            <a:bodyPr/>
            <a:lstStyle/>
            <a:p>
              <a:endParaRPr lang="en-US"/>
            </a:p>
          </p:txBody>
        </p:sp>
        <p:sp>
          <p:nvSpPr>
            <p:cNvPr id="4172" name="Line 55"/>
            <p:cNvSpPr>
              <a:spLocks noChangeShapeType="1"/>
            </p:cNvSpPr>
            <p:nvPr/>
          </p:nvSpPr>
          <p:spPr bwMode="auto">
            <a:xfrm>
              <a:off x="5486400" y="3048000"/>
              <a:ext cx="304800" cy="609600"/>
            </a:xfrm>
            <a:prstGeom prst="line">
              <a:avLst/>
            </a:prstGeom>
            <a:noFill/>
            <a:ln w="9525">
              <a:solidFill>
                <a:schemeClr val="tx1"/>
              </a:solidFill>
              <a:round/>
              <a:headEnd/>
              <a:tailEnd/>
            </a:ln>
          </p:spPr>
          <p:txBody>
            <a:bodyPr/>
            <a:lstStyle/>
            <a:p>
              <a:endParaRPr lang="en-US"/>
            </a:p>
          </p:txBody>
        </p:sp>
        <p:sp>
          <p:nvSpPr>
            <p:cNvPr id="4173" name="Line 56"/>
            <p:cNvSpPr>
              <a:spLocks noChangeShapeType="1"/>
            </p:cNvSpPr>
            <p:nvPr/>
          </p:nvSpPr>
          <p:spPr bwMode="auto">
            <a:xfrm flipH="1">
              <a:off x="6400800" y="2895600"/>
              <a:ext cx="533400" cy="762000"/>
            </a:xfrm>
            <a:prstGeom prst="line">
              <a:avLst/>
            </a:prstGeom>
            <a:noFill/>
            <a:ln w="9525">
              <a:solidFill>
                <a:schemeClr val="tx1"/>
              </a:solidFill>
              <a:round/>
              <a:headEnd/>
              <a:tailEnd/>
            </a:ln>
          </p:spPr>
          <p:txBody>
            <a:bodyPr/>
            <a:lstStyle/>
            <a:p>
              <a:endParaRPr lang="en-US"/>
            </a:p>
          </p:txBody>
        </p:sp>
        <p:sp>
          <p:nvSpPr>
            <p:cNvPr id="4174" name="Line 57"/>
            <p:cNvSpPr>
              <a:spLocks noChangeShapeType="1"/>
            </p:cNvSpPr>
            <p:nvPr/>
          </p:nvSpPr>
          <p:spPr bwMode="auto">
            <a:xfrm>
              <a:off x="7010400" y="2895600"/>
              <a:ext cx="381000" cy="762000"/>
            </a:xfrm>
            <a:prstGeom prst="line">
              <a:avLst/>
            </a:prstGeom>
            <a:noFill/>
            <a:ln w="9525">
              <a:solidFill>
                <a:schemeClr val="tx1"/>
              </a:solidFill>
              <a:round/>
              <a:headEnd/>
              <a:tailEnd/>
            </a:ln>
          </p:spPr>
          <p:txBody>
            <a:bodyPr/>
            <a:lstStyle/>
            <a:p>
              <a:endParaRPr lang="en-US"/>
            </a:p>
          </p:txBody>
        </p:sp>
        <p:sp>
          <p:nvSpPr>
            <p:cNvPr id="4175" name="Line 58"/>
            <p:cNvSpPr>
              <a:spLocks noChangeShapeType="1"/>
            </p:cNvSpPr>
            <p:nvPr/>
          </p:nvSpPr>
          <p:spPr bwMode="auto">
            <a:xfrm flipH="1">
              <a:off x="4572000" y="4114800"/>
              <a:ext cx="381000" cy="685800"/>
            </a:xfrm>
            <a:prstGeom prst="line">
              <a:avLst/>
            </a:prstGeom>
            <a:noFill/>
            <a:ln w="9525">
              <a:solidFill>
                <a:schemeClr val="tx1"/>
              </a:solidFill>
              <a:round/>
              <a:headEnd/>
              <a:tailEnd/>
            </a:ln>
          </p:spPr>
          <p:txBody>
            <a:bodyPr/>
            <a:lstStyle/>
            <a:p>
              <a:endParaRPr lang="en-US"/>
            </a:p>
          </p:txBody>
        </p:sp>
        <p:sp>
          <p:nvSpPr>
            <p:cNvPr id="4176" name="Line 59"/>
            <p:cNvSpPr>
              <a:spLocks noChangeShapeType="1"/>
            </p:cNvSpPr>
            <p:nvPr/>
          </p:nvSpPr>
          <p:spPr bwMode="auto">
            <a:xfrm>
              <a:off x="4953000" y="4114800"/>
              <a:ext cx="304800" cy="685800"/>
            </a:xfrm>
            <a:prstGeom prst="line">
              <a:avLst/>
            </a:prstGeom>
            <a:noFill/>
            <a:ln w="9525">
              <a:solidFill>
                <a:schemeClr val="tx1"/>
              </a:solidFill>
              <a:round/>
              <a:headEnd/>
              <a:tailEnd/>
            </a:ln>
          </p:spPr>
          <p:txBody>
            <a:bodyPr/>
            <a:lstStyle/>
            <a:p>
              <a:endParaRPr lang="en-US"/>
            </a:p>
          </p:txBody>
        </p:sp>
        <p:sp>
          <p:nvSpPr>
            <p:cNvPr id="4177" name="Line 60"/>
            <p:cNvSpPr>
              <a:spLocks noChangeShapeType="1"/>
            </p:cNvSpPr>
            <p:nvPr/>
          </p:nvSpPr>
          <p:spPr bwMode="auto">
            <a:xfrm flipV="1">
              <a:off x="5410200" y="4114800"/>
              <a:ext cx="381000" cy="685800"/>
            </a:xfrm>
            <a:prstGeom prst="line">
              <a:avLst/>
            </a:prstGeom>
            <a:noFill/>
            <a:ln w="9525">
              <a:solidFill>
                <a:schemeClr val="tx1"/>
              </a:solidFill>
              <a:round/>
              <a:headEnd/>
              <a:tailEnd/>
            </a:ln>
          </p:spPr>
          <p:txBody>
            <a:bodyPr/>
            <a:lstStyle/>
            <a:p>
              <a:endParaRPr lang="en-US"/>
            </a:p>
          </p:txBody>
        </p:sp>
        <p:sp>
          <p:nvSpPr>
            <p:cNvPr id="4178" name="Line 61"/>
            <p:cNvSpPr>
              <a:spLocks noChangeShapeType="1"/>
            </p:cNvSpPr>
            <p:nvPr/>
          </p:nvSpPr>
          <p:spPr bwMode="auto">
            <a:xfrm flipV="1">
              <a:off x="7162800" y="4114800"/>
              <a:ext cx="228600" cy="609600"/>
            </a:xfrm>
            <a:prstGeom prst="line">
              <a:avLst/>
            </a:prstGeom>
            <a:noFill/>
            <a:ln w="9525">
              <a:solidFill>
                <a:schemeClr val="tx1"/>
              </a:solidFill>
              <a:round/>
              <a:headEnd/>
              <a:tailEnd/>
            </a:ln>
          </p:spPr>
          <p:txBody>
            <a:bodyPr/>
            <a:lstStyle/>
            <a:p>
              <a:endParaRPr lang="en-US"/>
            </a:p>
          </p:txBody>
        </p:sp>
        <p:sp>
          <p:nvSpPr>
            <p:cNvPr id="4179" name="Line 62"/>
            <p:cNvSpPr>
              <a:spLocks noChangeShapeType="1"/>
            </p:cNvSpPr>
            <p:nvPr/>
          </p:nvSpPr>
          <p:spPr bwMode="auto">
            <a:xfrm>
              <a:off x="5791200" y="4114800"/>
              <a:ext cx="228600" cy="685800"/>
            </a:xfrm>
            <a:prstGeom prst="line">
              <a:avLst/>
            </a:prstGeom>
            <a:noFill/>
            <a:ln w="9525">
              <a:solidFill>
                <a:schemeClr val="tx1"/>
              </a:solidFill>
              <a:round/>
              <a:headEnd/>
              <a:tailEnd/>
            </a:ln>
          </p:spPr>
          <p:txBody>
            <a:bodyPr/>
            <a:lstStyle/>
            <a:p>
              <a:endParaRPr lang="en-US"/>
            </a:p>
          </p:txBody>
        </p:sp>
        <p:sp>
          <p:nvSpPr>
            <p:cNvPr id="4180" name="Line 63"/>
            <p:cNvSpPr>
              <a:spLocks noChangeShapeType="1"/>
            </p:cNvSpPr>
            <p:nvPr/>
          </p:nvSpPr>
          <p:spPr bwMode="auto">
            <a:xfrm flipH="1">
              <a:off x="6172200" y="4114800"/>
              <a:ext cx="304800" cy="685800"/>
            </a:xfrm>
            <a:prstGeom prst="line">
              <a:avLst/>
            </a:prstGeom>
            <a:noFill/>
            <a:ln w="9525">
              <a:solidFill>
                <a:schemeClr val="tx1"/>
              </a:solidFill>
              <a:round/>
              <a:headEnd/>
              <a:tailEnd/>
            </a:ln>
          </p:spPr>
          <p:txBody>
            <a:bodyPr/>
            <a:lstStyle/>
            <a:p>
              <a:endParaRPr lang="en-US"/>
            </a:p>
          </p:txBody>
        </p:sp>
        <p:sp>
          <p:nvSpPr>
            <p:cNvPr id="4181" name="Line 64"/>
            <p:cNvSpPr>
              <a:spLocks noChangeShapeType="1"/>
            </p:cNvSpPr>
            <p:nvPr/>
          </p:nvSpPr>
          <p:spPr bwMode="auto">
            <a:xfrm>
              <a:off x="6477000" y="4114800"/>
              <a:ext cx="304800" cy="609600"/>
            </a:xfrm>
            <a:prstGeom prst="line">
              <a:avLst/>
            </a:prstGeom>
            <a:noFill/>
            <a:ln w="9525">
              <a:solidFill>
                <a:schemeClr val="tx1"/>
              </a:solidFill>
              <a:round/>
              <a:headEnd/>
              <a:tailEnd/>
            </a:ln>
          </p:spPr>
          <p:txBody>
            <a:bodyPr/>
            <a:lstStyle/>
            <a:p>
              <a:endParaRPr lang="en-US"/>
            </a:p>
          </p:txBody>
        </p:sp>
        <p:graphicFrame>
          <p:nvGraphicFramePr>
            <p:cNvPr id="4118" name="Object 22"/>
            <p:cNvGraphicFramePr>
              <a:graphicFrameLocks noChangeAspect="1"/>
            </p:cNvGraphicFramePr>
            <p:nvPr/>
          </p:nvGraphicFramePr>
          <p:xfrm>
            <a:off x="7156450" y="2641600"/>
            <a:ext cx="317500" cy="177800"/>
          </p:xfrm>
          <a:graphic>
            <a:graphicData uri="http://schemas.openxmlformats.org/presentationml/2006/ole">
              <p:oleObj spid="_x0000_s4118" name="Equation" r:id="rId25" imgW="317160" imgH="177480" progId="Equation.DSMT4">
                <p:embed/>
              </p:oleObj>
            </a:graphicData>
          </a:graphic>
        </p:graphicFrame>
        <p:graphicFrame>
          <p:nvGraphicFramePr>
            <p:cNvPr id="4119" name="Object 23"/>
            <p:cNvGraphicFramePr>
              <a:graphicFrameLocks noChangeAspect="1"/>
            </p:cNvGraphicFramePr>
            <p:nvPr/>
          </p:nvGraphicFramePr>
          <p:xfrm>
            <a:off x="4705350" y="2647950"/>
            <a:ext cx="190500" cy="165100"/>
          </p:xfrm>
          <a:graphic>
            <a:graphicData uri="http://schemas.openxmlformats.org/presentationml/2006/ole">
              <p:oleObj spid="_x0000_s4119" name="Equation" r:id="rId26" imgW="190440" imgH="164880" progId="Equation.DSMT4">
                <p:embed/>
              </p:oleObj>
            </a:graphicData>
          </a:graphic>
        </p:graphicFrame>
        <p:graphicFrame>
          <p:nvGraphicFramePr>
            <p:cNvPr id="4120" name="Object 24"/>
            <p:cNvGraphicFramePr>
              <a:graphicFrameLocks noChangeAspect="1"/>
            </p:cNvGraphicFramePr>
            <p:nvPr/>
          </p:nvGraphicFramePr>
          <p:xfrm>
            <a:off x="4419600" y="4851400"/>
            <a:ext cx="203200" cy="177800"/>
          </p:xfrm>
          <a:graphic>
            <a:graphicData uri="http://schemas.openxmlformats.org/presentationml/2006/ole">
              <p:oleObj spid="_x0000_s4120" name="Equation" r:id="rId27" imgW="203040" imgH="177480" progId="Equation.DSMT4">
                <p:embed/>
              </p:oleObj>
            </a:graphicData>
          </a:graphic>
        </p:graphicFrame>
        <p:graphicFrame>
          <p:nvGraphicFramePr>
            <p:cNvPr id="4121" name="Object 25"/>
            <p:cNvGraphicFramePr>
              <a:graphicFrameLocks noChangeAspect="1"/>
            </p:cNvGraphicFramePr>
            <p:nvPr/>
          </p:nvGraphicFramePr>
          <p:xfrm>
            <a:off x="5689600" y="3136900"/>
            <a:ext cx="139700" cy="177800"/>
          </p:xfrm>
          <a:graphic>
            <a:graphicData uri="http://schemas.openxmlformats.org/presentationml/2006/ole">
              <p:oleObj spid="_x0000_s4121" name="Equation" r:id="rId28" imgW="139680" imgH="177480" progId="Equation.DSMT4">
                <p:embed/>
              </p:oleObj>
            </a:graphicData>
          </a:graphic>
        </p:graphicFrame>
        <p:graphicFrame>
          <p:nvGraphicFramePr>
            <p:cNvPr id="4122" name="Object 26"/>
            <p:cNvGraphicFramePr>
              <a:graphicFrameLocks noChangeAspect="1"/>
            </p:cNvGraphicFramePr>
            <p:nvPr/>
          </p:nvGraphicFramePr>
          <p:xfrm>
            <a:off x="6438900" y="3136900"/>
            <a:ext cx="152400" cy="177800"/>
          </p:xfrm>
          <a:graphic>
            <a:graphicData uri="http://schemas.openxmlformats.org/presentationml/2006/ole">
              <p:oleObj spid="_x0000_s4122" name="Equation" r:id="rId29" imgW="152280" imgH="177480" progId="Equation.DSMT4">
                <p:embed/>
              </p:oleObj>
            </a:graphicData>
          </a:graphic>
        </p:graphicFrame>
        <p:graphicFrame>
          <p:nvGraphicFramePr>
            <p:cNvPr id="4123" name="Object 27"/>
            <p:cNvGraphicFramePr>
              <a:graphicFrameLocks noChangeAspect="1"/>
            </p:cNvGraphicFramePr>
            <p:nvPr/>
          </p:nvGraphicFramePr>
          <p:xfrm>
            <a:off x="4692650" y="3136900"/>
            <a:ext cx="152400" cy="177800"/>
          </p:xfrm>
          <a:graphic>
            <a:graphicData uri="http://schemas.openxmlformats.org/presentationml/2006/ole">
              <p:oleObj spid="_x0000_s4123" name="Equation" r:id="rId30" imgW="152280" imgH="177480" progId="Equation.DSMT4">
                <p:embed/>
              </p:oleObj>
            </a:graphicData>
          </a:graphic>
        </p:graphicFrame>
        <p:graphicFrame>
          <p:nvGraphicFramePr>
            <p:cNvPr id="4124" name="Object 28"/>
            <p:cNvGraphicFramePr>
              <a:graphicFrameLocks noChangeAspect="1"/>
            </p:cNvGraphicFramePr>
            <p:nvPr/>
          </p:nvGraphicFramePr>
          <p:xfrm>
            <a:off x="7391400" y="3124200"/>
            <a:ext cx="139700" cy="177800"/>
          </p:xfrm>
          <a:graphic>
            <a:graphicData uri="http://schemas.openxmlformats.org/presentationml/2006/ole">
              <p:oleObj spid="_x0000_s4124" name="Equation" r:id="rId31" imgW="139680" imgH="177480" progId="Equation.DSMT4">
                <p:embed/>
              </p:oleObj>
            </a:graphicData>
          </a:graphic>
        </p:graphicFrame>
        <p:graphicFrame>
          <p:nvGraphicFramePr>
            <p:cNvPr id="4125" name="Object 29"/>
            <p:cNvGraphicFramePr>
              <a:graphicFrameLocks noChangeAspect="1"/>
            </p:cNvGraphicFramePr>
            <p:nvPr/>
          </p:nvGraphicFramePr>
          <p:xfrm>
            <a:off x="6146800" y="4800600"/>
            <a:ext cx="88900" cy="165100"/>
          </p:xfrm>
          <a:graphic>
            <a:graphicData uri="http://schemas.openxmlformats.org/presentationml/2006/ole">
              <p:oleObj spid="_x0000_s4125" name="Equation" r:id="rId32" imgW="88560" imgH="164880" progId="Equation.DSMT4">
                <p:embed/>
              </p:oleObj>
            </a:graphicData>
          </a:graphic>
        </p:graphicFrame>
        <p:graphicFrame>
          <p:nvGraphicFramePr>
            <p:cNvPr id="4126" name="Object 30"/>
            <p:cNvGraphicFramePr>
              <a:graphicFrameLocks noChangeAspect="1"/>
            </p:cNvGraphicFramePr>
            <p:nvPr/>
          </p:nvGraphicFramePr>
          <p:xfrm>
            <a:off x="5257800" y="1981200"/>
            <a:ext cx="381000" cy="457200"/>
          </p:xfrm>
          <a:graphic>
            <a:graphicData uri="http://schemas.openxmlformats.org/presentationml/2006/ole">
              <p:oleObj spid="_x0000_s4126" name="Equation" r:id="rId33" imgW="190440" imgH="228600" progId="Equation.DSMT4">
                <p:embed/>
              </p:oleObj>
            </a:graphicData>
          </a:graphic>
        </p:graphicFrame>
        <p:graphicFrame>
          <p:nvGraphicFramePr>
            <p:cNvPr id="4127" name="Object 31"/>
            <p:cNvGraphicFramePr>
              <a:graphicFrameLocks noChangeAspect="1"/>
            </p:cNvGraphicFramePr>
            <p:nvPr/>
          </p:nvGraphicFramePr>
          <p:xfrm>
            <a:off x="6529388" y="1981200"/>
            <a:ext cx="396875" cy="419100"/>
          </p:xfrm>
          <a:graphic>
            <a:graphicData uri="http://schemas.openxmlformats.org/presentationml/2006/ole">
              <p:oleObj spid="_x0000_s4127" name="Equation" r:id="rId34" imgW="215640" imgH="228600" progId="Equation.DSMT4">
                <p:embed/>
              </p:oleObj>
            </a:graphicData>
          </a:graphic>
        </p:graphicFrame>
        <p:graphicFrame>
          <p:nvGraphicFramePr>
            <p:cNvPr id="4128" name="Object 32"/>
            <p:cNvGraphicFramePr>
              <a:graphicFrameLocks noChangeAspect="1"/>
            </p:cNvGraphicFramePr>
            <p:nvPr/>
          </p:nvGraphicFramePr>
          <p:xfrm>
            <a:off x="6146800" y="4019550"/>
            <a:ext cx="88900" cy="165100"/>
          </p:xfrm>
          <a:graphic>
            <a:graphicData uri="http://schemas.openxmlformats.org/presentationml/2006/ole">
              <p:oleObj spid="_x0000_s4128" name="Equation" r:id="rId35" imgW="88560" imgH="164880" progId="Equation.DSMT4">
                <p:embed/>
              </p:oleObj>
            </a:graphicData>
          </a:graphic>
        </p:graphicFrame>
        <p:graphicFrame>
          <p:nvGraphicFramePr>
            <p:cNvPr id="4129" name="Object 33"/>
            <p:cNvGraphicFramePr>
              <a:graphicFrameLocks noChangeAspect="1"/>
            </p:cNvGraphicFramePr>
            <p:nvPr/>
          </p:nvGraphicFramePr>
          <p:xfrm>
            <a:off x="6781800" y="4800600"/>
            <a:ext cx="88900" cy="165100"/>
          </p:xfrm>
          <a:graphic>
            <a:graphicData uri="http://schemas.openxmlformats.org/presentationml/2006/ole">
              <p:oleObj spid="_x0000_s4129" name="Equation" r:id="rId36" imgW="88560" imgH="164880" progId="Equation.DSMT4">
                <p:embed/>
              </p:oleObj>
            </a:graphicData>
          </a:graphic>
        </p:graphicFrame>
        <p:graphicFrame>
          <p:nvGraphicFramePr>
            <p:cNvPr id="4130" name="Object 34"/>
            <p:cNvGraphicFramePr>
              <a:graphicFrameLocks noChangeAspect="1"/>
            </p:cNvGraphicFramePr>
            <p:nvPr/>
          </p:nvGraphicFramePr>
          <p:xfrm>
            <a:off x="4432300" y="3975100"/>
            <a:ext cx="203200" cy="177800"/>
          </p:xfrm>
          <a:graphic>
            <a:graphicData uri="http://schemas.openxmlformats.org/presentationml/2006/ole">
              <p:oleObj spid="_x0000_s4130" name="Equation" r:id="rId37" imgW="203040" imgH="177480" progId="Equation.DSMT4">
                <p:embed/>
              </p:oleObj>
            </a:graphicData>
          </a:graphic>
        </p:graphicFrame>
        <p:graphicFrame>
          <p:nvGraphicFramePr>
            <p:cNvPr id="4131" name="Object 35"/>
            <p:cNvGraphicFramePr>
              <a:graphicFrameLocks noChangeAspect="1"/>
            </p:cNvGraphicFramePr>
            <p:nvPr/>
          </p:nvGraphicFramePr>
          <p:xfrm>
            <a:off x="5105400" y="4876800"/>
            <a:ext cx="203200" cy="177800"/>
          </p:xfrm>
          <a:graphic>
            <a:graphicData uri="http://schemas.openxmlformats.org/presentationml/2006/ole">
              <p:oleObj spid="_x0000_s4131" name="Equation" r:id="rId38" imgW="203040" imgH="177480" progId="Equation.DSMT4">
                <p:embed/>
              </p:oleObj>
            </a:graphicData>
          </a:graphic>
        </p:graphicFrame>
        <p:graphicFrame>
          <p:nvGraphicFramePr>
            <p:cNvPr id="4132" name="Object 36"/>
            <p:cNvGraphicFramePr>
              <a:graphicFrameLocks noChangeAspect="1"/>
            </p:cNvGraphicFramePr>
            <p:nvPr/>
          </p:nvGraphicFramePr>
          <p:xfrm>
            <a:off x="5334000" y="4851400"/>
            <a:ext cx="190500" cy="177800"/>
          </p:xfrm>
          <a:graphic>
            <a:graphicData uri="http://schemas.openxmlformats.org/presentationml/2006/ole">
              <p:oleObj spid="_x0000_s4132" name="Equation" r:id="rId39" imgW="190440" imgH="177480" progId="Equation.DSMT4">
                <p:embed/>
              </p:oleObj>
            </a:graphicData>
          </a:graphic>
        </p:graphicFrame>
        <p:graphicFrame>
          <p:nvGraphicFramePr>
            <p:cNvPr id="4133" name="Object 37"/>
            <p:cNvGraphicFramePr>
              <a:graphicFrameLocks noChangeAspect="1"/>
            </p:cNvGraphicFramePr>
            <p:nvPr/>
          </p:nvGraphicFramePr>
          <p:xfrm>
            <a:off x="5905500" y="4851400"/>
            <a:ext cx="190500" cy="177800"/>
          </p:xfrm>
          <a:graphic>
            <a:graphicData uri="http://schemas.openxmlformats.org/presentationml/2006/ole">
              <p:oleObj spid="_x0000_s4133" name="Equation" r:id="rId40" imgW="190440" imgH="177480" progId="Equation.DSMT4">
                <p:embed/>
              </p:oleObj>
            </a:graphicData>
          </a:graphic>
        </p:graphicFrame>
        <p:graphicFrame>
          <p:nvGraphicFramePr>
            <p:cNvPr id="4134" name="Object 38"/>
            <p:cNvGraphicFramePr>
              <a:graphicFrameLocks noChangeAspect="1"/>
            </p:cNvGraphicFramePr>
            <p:nvPr/>
          </p:nvGraphicFramePr>
          <p:xfrm>
            <a:off x="5492750" y="4038600"/>
            <a:ext cx="190500" cy="177800"/>
          </p:xfrm>
          <a:graphic>
            <a:graphicData uri="http://schemas.openxmlformats.org/presentationml/2006/ole">
              <p:oleObj spid="_x0000_s4134" name="Equation" r:id="rId41" imgW="190440" imgH="177480" progId="Equation.DSMT4">
                <p:embed/>
              </p:oleObj>
            </a:graphicData>
          </a:graphic>
        </p:graphicFrame>
      </p:grpSp>
      <p:sp>
        <p:nvSpPr>
          <p:cNvPr id="4136" name="Rectangle 85"/>
          <p:cNvSpPr>
            <a:spLocks noChangeArrowheads="1"/>
          </p:cNvSpPr>
          <p:nvPr/>
        </p:nvSpPr>
        <p:spPr bwMode="auto">
          <a:xfrm>
            <a:off x="1066800" y="304800"/>
            <a:ext cx="7772400" cy="1143000"/>
          </a:xfrm>
          <a:prstGeom prst="rect">
            <a:avLst/>
          </a:prstGeom>
          <a:noFill/>
          <a:ln w="9525">
            <a:noFill/>
            <a:miter lim="800000"/>
            <a:headEnd/>
            <a:tailEnd/>
          </a:ln>
        </p:spPr>
        <p:txBody>
          <a:bodyPr anchor="ctr"/>
          <a:lstStyle/>
          <a:p>
            <a:pPr algn="l" rtl="0"/>
            <a:r>
              <a:rPr lang="en-US" sz="3200" b="1">
                <a:solidFill>
                  <a:schemeClr val="tx2"/>
                </a:solidFill>
              </a:rPr>
              <a:t>Expectiminimax</a:t>
            </a:r>
          </a:p>
        </p:txBody>
      </p:sp>
      <p:sp>
        <p:nvSpPr>
          <p:cNvPr id="4137" name="TextBox 85"/>
          <p:cNvSpPr txBox="1">
            <a:spLocks noChangeArrowheads="1"/>
          </p:cNvSpPr>
          <p:nvPr/>
        </p:nvSpPr>
        <p:spPr bwMode="auto">
          <a:xfrm>
            <a:off x="7429500" y="5357813"/>
            <a:ext cx="398463" cy="230187"/>
          </a:xfrm>
          <a:prstGeom prst="rect">
            <a:avLst/>
          </a:prstGeom>
          <a:noFill/>
          <a:ln w="9525">
            <a:noFill/>
            <a:miter lim="800000"/>
            <a:headEnd/>
            <a:tailEnd/>
          </a:ln>
        </p:spPr>
        <p:txBody>
          <a:bodyPr>
            <a:spAutoFit/>
          </a:bodyPr>
          <a:lstStyle/>
          <a:p>
            <a:r>
              <a:rPr lang="en-US" sz="900"/>
              <a:t>400</a:t>
            </a:r>
          </a:p>
        </p:txBody>
      </p:sp>
      <p:sp>
        <p:nvSpPr>
          <p:cNvPr id="4138" name="TextBox 86"/>
          <p:cNvSpPr txBox="1">
            <a:spLocks noChangeArrowheads="1"/>
          </p:cNvSpPr>
          <p:nvPr/>
        </p:nvSpPr>
        <p:spPr bwMode="auto">
          <a:xfrm>
            <a:off x="8001000" y="5357813"/>
            <a:ext cx="398463" cy="230187"/>
          </a:xfrm>
          <a:prstGeom prst="rect">
            <a:avLst/>
          </a:prstGeom>
          <a:noFill/>
          <a:ln w="9525">
            <a:noFill/>
            <a:miter lim="800000"/>
            <a:headEnd/>
            <a:tailEnd/>
          </a:ln>
        </p:spPr>
        <p:txBody>
          <a:bodyPr>
            <a:spAutoFit/>
          </a:bodyPr>
          <a:lstStyle/>
          <a:p>
            <a:r>
              <a:rPr lang="en-US" sz="900"/>
              <a:t>400</a:t>
            </a:r>
          </a:p>
        </p:txBody>
      </p:sp>
      <p:sp>
        <p:nvSpPr>
          <p:cNvPr id="4139" name="TextBox 87"/>
          <p:cNvSpPr txBox="1">
            <a:spLocks noChangeArrowheads="1"/>
          </p:cNvSpPr>
          <p:nvPr/>
        </p:nvSpPr>
        <p:spPr bwMode="auto">
          <a:xfrm>
            <a:off x="7858125" y="4572000"/>
            <a:ext cx="398463" cy="230188"/>
          </a:xfrm>
          <a:prstGeom prst="rect">
            <a:avLst/>
          </a:prstGeom>
          <a:noFill/>
          <a:ln w="9525">
            <a:noFill/>
            <a:miter lim="800000"/>
            <a:headEnd/>
            <a:tailEnd/>
          </a:ln>
        </p:spPr>
        <p:txBody>
          <a:bodyPr>
            <a:spAutoFit/>
          </a:bodyPr>
          <a:lstStyle/>
          <a:p>
            <a:r>
              <a:rPr lang="en-US" sz="900"/>
              <a:t>400</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Expectiminimax Example</a:t>
            </a:r>
          </a:p>
        </p:txBody>
      </p:sp>
      <p:pic>
        <p:nvPicPr>
          <p:cNvPr id="56323" name="Picture 3" descr="chancegametree2"/>
          <p:cNvPicPr>
            <a:picLocks noChangeAspect="1" noChangeArrowheads="1"/>
          </p:cNvPicPr>
          <p:nvPr>
            <p:ph idx="1"/>
          </p:nvPr>
        </p:nvPicPr>
        <p:blipFill>
          <a:blip r:embed="rId3"/>
          <a:srcRect/>
          <a:stretch>
            <a:fillRect/>
          </a:stretch>
        </p:blipFill>
        <p:spPr>
          <a:xfrm>
            <a:off x="1301750" y="2143125"/>
            <a:ext cx="6570663" cy="3459163"/>
          </a:xfrm>
          <a:noFill/>
        </p:spPr>
      </p:pic>
      <p:sp>
        <p:nvSpPr>
          <p:cNvPr id="56324" name="Text Box 4"/>
          <p:cNvSpPr txBox="1">
            <a:spLocks noChangeArrowheads="1"/>
          </p:cNvSpPr>
          <p:nvPr/>
        </p:nvSpPr>
        <p:spPr bwMode="auto">
          <a:xfrm>
            <a:off x="1746250" y="4343400"/>
            <a:ext cx="311150" cy="366713"/>
          </a:xfrm>
          <a:prstGeom prst="rect">
            <a:avLst/>
          </a:prstGeom>
          <a:noFill/>
          <a:ln w="9525">
            <a:noFill/>
            <a:miter lim="800000"/>
            <a:headEnd/>
            <a:tailEnd/>
          </a:ln>
        </p:spPr>
        <p:txBody>
          <a:bodyPr wrap="none">
            <a:spAutoFit/>
          </a:bodyPr>
          <a:lstStyle/>
          <a:p>
            <a:r>
              <a:rPr lang="en-US"/>
              <a:t>3</a:t>
            </a:r>
          </a:p>
        </p:txBody>
      </p:sp>
      <p:sp>
        <p:nvSpPr>
          <p:cNvPr id="56325" name="Text Box 5"/>
          <p:cNvSpPr txBox="1">
            <a:spLocks noChangeArrowheads="1"/>
          </p:cNvSpPr>
          <p:nvPr/>
        </p:nvSpPr>
        <p:spPr bwMode="auto">
          <a:xfrm>
            <a:off x="2514600" y="3581400"/>
            <a:ext cx="311150" cy="366713"/>
          </a:xfrm>
          <a:prstGeom prst="rect">
            <a:avLst/>
          </a:prstGeom>
          <a:noFill/>
          <a:ln w="9525">
            <a:noFill/>
            <a:miter lim="800000"/>
            <a:headEnd/>
            <a:tailEnd/>
          </a:ln>
        </p:spPr>
        <p:txBody>
          <a:bodyPr wrap="none">
            <a:spAutoFit/>
          </a:bodyPr>
          <a:lstStyle/>
          <a:p>
            <a:r>
              <a:rPr lang="en-US"/>
              <a:t>0</a:t>
            </a:r>
          </a:p>
        </p:txBody>
      </p:sp>
      <p:sp>
        <p:nvSpPr>
          <p:cNvPr id="56326" name="Text Box 6"/>
          <p:cNvSpPr txBox="1">
            <a:spLocks noChangeArrowheads="1"/>
          </p:cNvSpPr>
          <p:nvPr/>
        </p:nvSpPr>
        <p:spPr bwMode="auto">
          <a:xfrm>
            <a:off x="2514600" y="4343400"/>
            <a:ext cx="311150" cy="366713"/>
          </a:xfrm>
          <a:prstGeom prst="rect">
            <a:avLst/>
          </a:prstGeom>
          <a:noFill/>
          <a:ln w="9525">
            <a:noFill/>
            <a:miter lim="800000"/>
            <a:headEnd/>
            <a:tailEnd/>
          </a:ln>
        </p:spPr>
        <p:txBody>
          <a:bodyPr wrap="none">
            <a:spAutoFit/>
          </a:bodyPr>
          <a:lstStyle/>
          <a:p>
            <a:r>
              <a:rPr lang="en-US"/>
              <a:t>0</a:t>
            </a:r>
          </a:p>
        </p:txBody>
      </p:sp>
      <p:sp>
        <p:nvSpPr>
          <p:cNvPr id="56327" name="Text Box 7"/>
          <p:cNvSpPr txBox="1">
            <a:spLocks noChangeArrowheads="1"/>
          </p:cNvSpPr>
          <p:nvPr/>
        </p:nvSpPr>
        <p:spPr bwMode="auto">
          <a:xfrm>
            <a:off x="4032250" y="3595688"/>
            <a:ext cx="311150" cy="366712"/>
          </a:xfrm>
          <a:prstGeom prst="rect">
            <a:avLst/>
          </a:prstGeom>
          <a:noFill/>
          <a:ln w="9525">
            <a:noFill/>
            <a:miter lim="800000"/>
            <a:headEnd/>
            <a:tailEnd/>
          </a:ln>
        </p:spPr>
        <p:txBody>
          <a:bodyPr wrap="none">
            <a:spAutoFit/>
          </a:bodyPr>
          <a:lstStyle/>
          <a:p>
            <a:r>
              <a:rPr lang="en-US"/>
              <a:t>6</a:t>
            </a:r>
          </a:p>
        </p:txBody>
      </p:sp>
      <p:sp>
        <p:nvSpPr>
          <p:cNvPr id="56328" name="Text Box 8"/>
          <p:cNvSpPr txBox="1">
            <a:spLocks noChangeArrowheads="1"/>
          </p:cNvSpPr>
          <p:nvPr/>
        </p:nvSpPr>
        <p:spPr bwMode="auto">
          <a:xfrm>
            <a:off x="3270250" y="4343400"/>
            <a:ext cx="311150" cy="366713"/>
          </a:xfrm>
          <a:prstGeom prst="rect">
            <a:avLst/>
          </a:prstGeom>
          <a:noFill/>
          <a:ln w="9525">
            <a:noFill/>
            <a:miter lim="800000"/>
            <a:headEnd/>
            <a:tailEnd/>
          </a:ln>
        </p:spPr>
        <p:txBody>
          <a:bodyPr wrap="none">
            <a:spAutoFit/>
          </a:bodyPr>
          <a:lstStyle/>
          <a:p>
            <a:r>
              <a:rPr lang="en-US"/>
              <a:t>6</a:t>
            </a:r>
          </a:p>
        </p:txBody>
      </p:sp>
      <p:sp>
        <p:nvSpPr>
          <p:cNvPr id="56329" name="Text Box 9"/>
          <p:cNvSpPr txBox="1">
            <a:spLocks noChangeArrowheads="1"/>
          </p:cNvSpPr>
          <p:nvPr/>
        </p:nvSpPr>
        <p:spPr bwMode="auto">
          <a:xfrm>
            <a:off x="5562600" y="4343400"/>
            <a:ext cx="311150" cy="366713"/>
          </a:xfrm>
          <a:prstGeom prst="rect">
            <a:avLst/>
          </a:prstGeom>
          <a:noFill/>
          <a:ln w="9525">
            <a:noFill/>
            <a:miter lim="800000"/>
            <a:headEnd/>
            <a:tailEnd/>
          </a:ln>
        </p:spPr>
        <p:txBody>
          <a:bodyPr wrap="none">
            <a:spAutoFit/>
          </a:bodyPr>
          <a:lstStyle/>
          <a:p>
            <a:r>
              <a:rPr lang="en-US"/>
              <a:t>0</a:t>
            </a:r>
          </a:p>
        </p:txBody>
      </p:sp>
      <p:sp>
        <p:nvSpPr>
          <p:cNvPr id="56330" name="Text Box 10"/>
          <p:cNvSpPr txBox="1">
            <a:spLocks noChangeArrowheads="1"/>
          </p:cNvSpPr>
          <p:nvPr/>
        </p:nvSpPr>
        <p:spPr bwMode="auto">
          <a:xfrm>
            <a:off x="7010400" y="4357688"/>
            <a:ext cx="438150" cy="366712"/>
          </a:xfrm>
          <a:prstGeom prst="rect">
            <a:avLst/>
          </a:prstGeom>
          <a:noFill/>
          <a:ln w="9525">
            <a:noFill/>
            <a:miter lim="800000"/>
            <a:headEnd/>
            <a:tailEnd/>
          </a:ln>
        </p:spPr>
        <p:txBody>
          <a:bodyPr wrap="none">
            <a:spAutoFit/>
          </a:bodyPr>
          <a:lstStyle/>
          <a:p>
            <a:r>
              <a:rPr lang="en-US"/>
              <a:t>12</a:t>
            </a:r>
          </a:p>
        </p:txBody>
      </p:sp>
      <p:sp>
        <p:nvSpPr>
          <p:cNvPr id="56331" name="Text Box 11"/>
          <p:cNvSpPr txBox="1">
            <a:spLocks noChangeArrowheads="1"/>
          </p:cNvSpPr>
          <p:nvPr/>
        </p:nvSpPr>
        <p:spPr bwMode="auto">
          <a:xfrm>
            <a:off x="4184650" y="3810000"/>
            <a:ext cx="311150" cy="366713"/>
          </a:xfrm>
          <a:prstGeom prst="rect">
            <a:avLst/>
          </a:prstGeom>
          <a:noFill/>
          <a:ln w="9525">
            <a:noFill/>
            <a:miter lim="800000"/>
            <a:headEnd/>
            <a:tailEnd/>
          </a:ln>
        </p:spPr>
        <p:txBody>
          <a:bodyPr wrap="none">
            <a:spAutoFit/>
          </a:bodyPr>
          <a:lstStyle/>
          <a:p>
            <a:r>
              <a:rPr lang="en-US"/>
              <a:t>9</a:t>
            </a:r>
          </a:p>
        </p:txBody>
      </p:sp>
      <p:sp>
        <p:nvSpPr>
          <p:cNvPr id="56332" name="Text Box 12"/>
          <p:cNvSpPr txBox="1">
            <a:spLocks noChangeArrowheads="1"/>
          </p:cNvSpPr>
          <p:nvPr/>
        </p:nvSpPr>
        <p:spPr bwMode="auto">
          <a:xfrm>
            <a:off x="4800600" y="4343400"/>
            <a:ext cx="311150" cy="366713"/>
          </a:xfrm>
          <a:prstGeom prst="rect">
            <a:avLst/>
          </a:prstGeom>
          <a:noFill/>
          <a:ln w="9525">
            <a:noFill/>
            <a:miter lim="800000"/>
            <a:headEnd/>
            <a:tailEnd/>
          </a:ln>
        </p:spPr>
        <p:txBody>
          <a:bodyPr wrap="none">
            <a:spAutoFit/>
          </a:bodyPr>
          <a:lstStyle/>
          <a:p>
            <a:r>
              <a:rPr lang="en-US"/>
              <a:t>3</a:t>
            </a:r>
          </a:p>
        </p:txBody>
      </p:sp>
      <p:sp>
        <p:nvSpPr>
          <p:cNvPr id="56333" name="Text Box 13"/>
          <p:cNvSpPr txBox="1">
            <a:spLocks noChangeArrowheads="1"/>
          </p:cNvSpPr>
          <p:nvPr/>
        </p:nvSpPr>
        <p:spPr bwMode="auto">
          <a:xfrm>
            <a:off x="6318250" y="4343400"/>
            <a:ext cx="311150" cy="366713"/>
          </a:xfrm>
          <a:prstGeom prst="rect">
            <a:avLst/>
          </a:prstGeom>
          <a:noFill/>
          <a:ln w="9525">
            <a:noFill/>
            <a:miter lim="800000"/>
            <a:headEnd/>
            <a:tailEnd/>
          </a:ln>
        </p:spPr>
        <p:txBody>
          <a:bodyPr wrap="none">
            <a:spAutoFit/>
          </a:bodyPr>
          <a:lstStyle/>
          <a:p>
            <a:r>
              <a:rPr lang="en-US"/>
              <a:t>6</a:t>
            </a:r>
          </a:p>
        </p:txBody>
      </p:sp>
      <p:sp>
        <p:nvSpPr>
          <p:cNvPr id="56334" name="Text Box 14"/>
          <p:cNvSpPr txBox="1">
            <a:spLocks noChangeArrowheads="1"/>
          </p:cNvSpPr>
          <p:nvPr/>
        </p:nvSpPr>
        <p:spPr bwMode="auto">
          <a:xfrm>
            <a:off x="4870450" y="3581400"/>
            <a:ext cx="311150" cy="366713"/>
          </a:xfrm>
          <a:prstGeom prst="rect">
            <a:avLst/>
          </a:prstGeom>
          <a:noFill/>
          <a:ln w="9525">
            <a:noFill/>
            <a:miter lim="800000"/>
            <a:headEnd/>
            <a:tailEnd/>
          </a:ln>
        </p:spPr>
        <p:txBody>
          <a:bodyPr wrap="none">
            <a:spAutoFit/>
          </a:bodyPr>
          <a:lstStyle/>
          <a:p>
            <a:r>
              <a:rPr lang="en-US"/>
              <a:t>0</a:t>
            </a:r>
          </a:p>
        </p:txBody>
      </p:sp>
      <p:sp>
        <p:nvSpPr>
          <p:cNvPr id="56335" name="Text Box 15"/>
          <p:cNvSpPr txBox="1">
            <a:spLocks noChangeArrowheads="1"/>
          </p:cNvSpPr>
          <p:nvPr/>
        </p:nvSpPr>
        <p:spPr bwMode="auto">
          <a:xfrm>
            <a:off x="6318250" y="3581400"/>
            <a:ext cx="311150" cy="366713"/>
          </a:xfrm>
          <a:prstGeom prst="rect">
            <a:avLst/>
          </a:prstGeom>
          <a:noFill/>
          <a:ln w="9525">
            <a:noFill/>
            <a:miter lim="800000"/>
            <a:headEnd/>
            <a:tailEnd/>
          </a:ln>
        </p:spPr>
        <p:txBody>
          <a:bodyPr wrap="none">
            <a:spAutoFit/>
          </a:bodyPr>
          <a:lstStyle/>
          <a:p>
            <a:r>
              <a:rPr lang="en-US"/>
              <a:t>6</a:t>
            </a:r>
          </a:p>
        </p:txBody>
      </p:sp>
      <p:sp>
        <p:nvSpPr>
          <p:cNvPr id="56336" name="Text Box 16"/>
          <p:cNvSpPr txBox="1">
            <a:spLocks noChangeArrowheads="1"/>
          </p:cNvSpPr>
          <p:nvPr/>
        </p:nvSpPr>
        <p:spPr bwMode="auto">
          <a:xfrm>
            <a:off x="2279650" y="3733800"/>
            <a:ext cx="311150" cy="366713"/>
          </a:xfrm>
          <a:prstGeom prst="rect">
            <a:avLst/>
          </a:prstGeom>
          <a:noFill/>
          <a:ln w="9525">
            <a:noFill/>
            <a:miter lim="800000"/>
            <a:headEnd/>
            <a:tailEnd/>
          </a:ln>
        </p:spPr>
        <p:txBody>
          <a:bodyPr wrap="none">
            <a:spAutoFit/>
          </a:bodyPr>
          <a:lstStyle/>
          <a:p>
            <a:r>
              <a:rPr lang="en-US"/>
              <a:t>3</a:t>
            </a:r>
          </a:p>
        </p:txBody>
      </p:sp>
      <p:sp>
        <p:nvSpPr>
          <p:cNvPr id="56337" name="Text Box 17"/>
          <p:cNvSpPr txBox="1">
            <a:spLocks noChangeArrowheads="1"/>
          </p:cNvSpPr>
          <p:nvPr/>
        </p:nvSpPr>
        <p:spPr bwMode="auto">
          <a:xfrm>
            <a:off x="2660650" y="3810000"/>
            <a:ext cx="311150" cy="366713"/>
          </a:xfrm>
          <a:prstGeom prst="rect">
            <a:avLst/>
          </a:prstGeom>
          <a:noFill/>
          <a:ln w="9525">
            <a:noFill/>
            <a:miter lim="800000"/>
            <a:headEnd/>
            <a:tailEnd/>
          </a:ln>
        </p:spPr>
        <p:txBody>
          <a:bodyPr wrap="none">
            <a:spAutoFit/>
          </a:bodyPr>
          <a:lstStyle/>
          <a:p>
            <a:r>
              <a:rPr lang="en-US"/>
              <a:t>0</a:t>
            </a:r>
          </a:p>
        </p:txBody>
      </p:sp>
      <p:sp>
        <p:nvSpPr>
          <p:cNvPr id="56338" name="Text Box 18"/>
          <p:cNvSpPr txBox="1">
            <a:spLocks noChangeArrowheads="1"/>
          </p:cNvSpPr>
          <p:nvPr/>
        </p:nvSpPr>
        <p:spPr bwMode="auto">
          <a:xfrm>
            <a:off x="3803650" y="3733800"/>
            <a:ext cx="311150" cy="366713"/>
          </a:xfrm>
          <a:prstGeom prst="rect">
            <a:avLst/>
          </a:prstGeom>
          <a:noFill/>
          <a:ln w="9525">
            <a:noFill/>
            <a:miter lim="800000"/>
            <a:headEnd/>
            <a:tailEnd/>
          </a:ln>
        </p:spPr>
        <p:txBody>
          <a:bodyPr wrap="none">
            <a:spAutoFit/>
          </a:bodyPr>
          <a:lstStyle/>
          <a:p>
            <a:r>
              <a:rPr lang="en-US"/>
              <a:t>6</a:t>
            </a:r>
          </a:p>
        </p:txBody>
      </p:sp>
      <p:sp>
        <p:nvSpPr>
          <p:cNvPr id="56339" name="Text Box 19"/>
          <p:cNvSpPr txBox="1">
            <a:spLocks noChangeArrowheads="1"/>
          </p:cNvSpPr>
          <p:nvPr/>
        </p:nvSpPr>
        <p:spPr bwMode="auto">
          <a:xfrm>
            <a:off x="4038600" y="4357688"/>
            <a:ext cx="311150" cy="366712"/>
          </a:xfrm>
          <a:prstGeom prst="rect">
            <a:avLst/>
          </a:prstGeom>
          <a:noFill/>
          <a:ln w="9525">
            <a:noFill/>
            <a:miter lim="800000"/>
            <a:headEnd/>
            <a:tailEnd/>
          </a:ln>
        </p:spPr>
        <p:txBody>
          <a:bodyPr wrap="none">
            <a:spAutoFit/>
          </a:bodyPr>
          <a:lstStyle/>
          <a:p>
            <a:r>
              <a:rPr lang="en-US"/>
              <a:t>9</a:t>
            </a:r>
          </a:p>
        </p:txBody>
      </p:sp>
      <p:sp>
        <p:nvSpPr>
          <p:cNvPr id="56340" name="Text Box 20"/>
          <p:cNvSpPr txBox="1">
            <a:spLocks noChangeArrowheads="1"/>
          </p:cNvSpPr>
          <p:nvPr/>
        </p:nvSpPr>
        <p:spPr bwMode="auto">
          <a:xfrm>
            <a:off x="4724400" y="3810000"/>
            <a:ext cx="311150" cy="366713"/>
          </a:xfrm>
          <a:prstGeom prst="rect">
            <a:avLst/>
          </a:prstGeom>
          <a:noFill/>
          <a:ln w="9525">
            <a:noFill/>
            <a:miter lim="800000"/>
            <a:headEnd/>
            <a:tailEnd/>
          </a:ln>
        </p:spPr>
        <p:txBody>
          <a:bodyPr wrap="none">
            <a:spAutoFit/>
          </a:bodyPr>
          <a:lstStyle/>
          <a:p>
            <a:r>
              <a:rPr lang="en-US"/>
              <a:t>3</a:t>
            </a:r>
          </a:p>
        </p:txBody>
      </p:sp>
      <p:sp>
        <p:nvSpPr>
          <p:cNvPr id="56341" name="Text Box 21"/>
          <p:cNvSpPr txBox="1">
            <a:spLocks noChangeArrowheads="1"/>
          </p:cNvSpPr>
          <p:nvPr/>
        </p:nvSpPr>
        <p:spPr bwMode="auto">
          <a:xfrm>
            <a:off x="5105400" y="3748088"/>
            <a:ext cx="311150" cy="366712"/>
          </a:xfrm>
          <a:prstGeom prst="rect">
            <a:avLst/>
          </a:prstGeom>
          <a:noFill/>
          <a:ln w="9525">
            <a:noFill/>
            <a:miter lim="800000"/>
            <a:headEnd/>
            <a:tailEnd/>
          </a:ln>
        </p:spPr>
        <p:txBody>
          <a:bodyPr wrap="none">
            <a:spAutoFit/>
          </a:bodyPr>
          <a:lstStyle/>
          <a:p>
            <a:r>
              <a:rPr lang="en-US"/>
              <a:t>0</a:t>
            </a:r>
          </a:p>
        </p:txBody>
      </p:sp>
      <p:sp>
        <p:nvSpPr>
          <p:cNvPr id="56342" name="Text Box 22"/>
          <p:cNvSpPr txBox="1">
            <a:spLocks noChangeArrowheads="1"/>
          </p:cNvSpPr>
          <p:nvPr/>
        </p:nvSpPr>
        <p:spPr bwMode="auto">
          <a:xfrm>
            <a:off x="6172200" y="3824288"/>
            <a:ext cx="311150" cy="366712"/>
          </a:xfrm>
          <a:prstGeom prst="rect">
            <a:avLst/>
          </a:prstGeom>
          <a:noFill/>
          <a:ln w="9525">
            <a:noFill/>
            <a:miter lim="800000"/>
            <a:headEnd/>
            <a:tailEnd/>
          </a:ln>
        </p:spPr>
        <p:txBody>
          <a:bodyPr wrap="none">
            <a:spAutoFit/>
          </a:bodyPr>
          <a:lstStyle/>
          <a:p>
            <a:r>
              <a:rPr lang="en-US"/>
              <a:t>6</a:t>
            </a:r>
          </a:p>
        </p:txBody>
      </p:sp>
      <p:sp>
        <p:nvSpPr>
          <p:cNvPr id="56343" name="Text Box 23"/>
          <p:cNvSpPr txBox="1">
            <a:spLocks noChangeArrowheads="1"/>
          </p:cNvSpPr>
          <p:nvPr/>
        </p:nvSpPr>
        <p:spPr bwMode="auto">
          <a:xfrm>
            <a:off x="6553200" y="3733800"/>
            <a:ext cx="438150" cy="366713"/>
          </a:xfrm>
          <a:prstGeom prst="rect">
            <a:avLst/>
          </a:prstGeom>
          <a:noFill/>
          <a:ln w="9525">
            <a:noFill/>
            <a:miter lim="800000"/>
            <a:headEnd/>
            <a:tailEnd/>
          </a:ln>
        </p:spPr>
        <p:txBody>
          <a:bodyPr wrap="none">
            <a:spAutoFit/>
          </a:bodyPr>
          <a:lstStyle/>
          <a:p>
            <a:r>
              <a:rPr lang="en-US"/>
              <a:t>12</a:t>
            </a:r>
          </a:p>
        </p:txBody>
      </p:sp>
      <p:sp>
        <p:nvSpPr>
          <p:cNvPr id="56344" name="Text Box 24"/>
          <p:cNvSpPr txBox="1">
            <a:spLocks noChangeArrowheads="1"/>
          </p:cNvSpPr>
          <p:nvPr/>
        </p:nvSpPr>
        <p:spPr bwMode="auto">
          <a:xfrm>
            <a:off x="304800" y="3276600"/>
            <a:ext cx="1528763" cy="304800"/>
          </a:xfrm>
          <a:prstGeom prst="rect">
            <a:avLst/>
          </a:prstGeom>
          <a:noFill/>
          <a:ln w="9525">
            <a:noFill/>
            <a:miter lim="800000"/>
            <a:headEnd/>
            <a:tailEnd/>
          </a:ln>
        </p:spPr>
        <p:txBody>
          <a:bodyPr wrap="none">
            <a:spAutoFit/>
          </a:bodyPr>
          <a:lstStyle/>
          <a:p>
            <a:r>
              <a:rPr lang="en-US" sz="1400"/>
              <a:t>(0*0.67 + 6*0.33)</a:t>
            </a:r>
          </a:p>
        </p:txBody>
      </p:sp>
      <p:sp>
        <p:nvSpPr>
          <p:cNvPr id="56345" name="Text Box 25"/>
          <p:cNvSpPr txBox="1">
            <a:spLocks noChangeArrowheads="1"/>
          </p:cNvSpPr>
          <p:nvPr/>
        </p:nvSpPr>
        <p:spPr bwMode="auto">
          <a:xfrm>
            <a:off x="6629400" y="3276600"/>
            <a:ext cx="1528763" cy="304800"/>
          </a:xfrm>
          <a:prstGeom prst="rect">
            <a:avLst/>
          </a:prstGeom>
          <a:noFill/>
          <a:ln w="9525">
            <a:noFill/>
            <a:miter lim="800000"/>
            <a:headEnd/>
            <a:tailEnd/>
          </a:ln>
        </p:spPr>
        <p:txBody>
          <a:bodyPr wrap="none">
            <a:spAutoFit/>
          </a:bodyPr>
          <a:lstStyle/>
          <a:p>
            <a:r>
              <a:rPr lang="en-US" sz="1400"/>
              <a:t>(0*0.67 + 6*0.33)</a:t>
            </a:r>
          </a:p>
        </p:txBody>
      </p:sp>
      <p:sp>
        <p:nvSpPr>
          <p:cNvPr id="56346" name="Text Box 26"/>
          <p:cNvSpPr txBox="1">
            <a:spLocks noChangeArrowheads="1"/>
          </p:cNvSpPr>
          <p:nvPr/>
        </p:nvSpPr>
        <p:spPr bwMode="auto">
          <a:xfrm>
            <a:off x="3270250" y="2819400"/>
            <a:ext cx="311150" cy="366713"/>
          </a:xfrm>
          <a:prstGeom prst="rect">
            <a:avLst/>
          </a:prstGeom>
          <a:noFill/>
          <a:ln w="9525">
            <a:noFill/>
            <a:miter lim="800000"/>
            <a:headEnd/>
            <a:tailEnd/>
          </a:ln>
        </p:spPr>
        <p:txBody>
          <a:bodyPr wrap="none">
            <a:spAutoFit/>
          </a:bodyPr>
          <a:lstStyle/>
          <a:p>
            <a:r>
              <a:rPr lang="en-US"/>
              <a:t>2</a:t>
            </a:r>
          </a:p>
        </p:txBody>
      </p:sp>
      <p:sp>
        <p:nvSpPr>
          <p:cNvPr id="56347" name="Text Box 27"/>
          <p:cNvSpPr txBox="1">
            <a:spLocks noChangeArrowheads="1"/>
          </p:cNvSpPr>
          <p:nvPr/>
        </p:nvSpPr>
        <p:spPr bwMode="auto">
          <a:xfrm>
            <a:off x="5562600" y="2819400"/>
            <a:ext cx="311150" cy="366713"/>
          </a:xfrm>
          <a:prstGeom prst="rect">
            <a:avLst/>
          </a:prstGeom>
          <a:noFill/>
          <a:ln w="9525">
            <a:noFill/>
            <a:miter lim="800000"/>
            <a:headEnd/>
            <a:tailEnd/>
          </a:ln>
        </p:spPr>
        <p:txBody>
          <a:bodyPr wrap="none">
            <a:spAutoFit/>
          </a:bodyPr>
          <a:lstStyle/>
          <a:p>
            <a:r>
              <a:rPr lang="en-US"/>
              <a:t>2</a:t>
            </a:r>
          </a:p>
        </p:txBody>
      </p:sp>
      <p:sp>
        <p:nvSpPr>
          <p:cNvPr id="56348" name="Text Box 28"/>
          <p:cNvSpPr txBox="1">
            <a:spLocks noChangeArrowheads="1"/>
          </p:cNvSpPr>
          <p:nvPr/>
        </p:nvSpPr>
        <p:spPr bwMode="auto">
          <a:xfrm>
            <a:off x="4419600" y="2209800"/>
            <a:ext cx="311150" cy="366713"/>
          </a:xfrm>
          <a:prstGeom prst="rect">
            <a:avLst/>
          </a:prstGeom>
          <a:noFill/>
          <a:ln w="9525">
            <a:noFill/>
            <a:miter lim="800000"/>
            <a:headEnd/>
            <a:tailEnd/>
          </a:ln>
        </p:spPr>
        <p:txBody>
          <a:bodyPr wrap="none">
            <a:spAutoFit/>
          </a:bodyPr>
          <a:lstStyle/>
          <a:p>
            <a:r>
              <a:rPr lang="en-US"/>
              <a:t>2</a:t>
            </a:r>
          </a:p>
        </p:txBody>
      </p:sp>
      <p:sp>
        <p:nvSpPr>
          <p:cNvPr id="56349" name="Text Box 29"/>
          <p:cNvSpPr txBox="1">
            <a:spLocks noChangeArrowheads="1"/>
          </p:cNvSpPr>
          <p:nvPr/>
        </p:nvSpPr>
        <p:spPr bwMode="auto">
          <a:xfrm>
            <a:off x="3962400" y="2362200"/>
            <a:ext cx="311150" cy="366713"/>
          </a:xfrm>
          <a:prstGeom prst="rect">
            <a:avLst/>
          </a:prstGeom>
          <a:noFill/>
          <a:ln w="9525">
            <a:noFill/>
            <a:miter lim="800000"/>
            <a:headEnd/>
            <a:tailEnd/>
          </a:ln>
        </p:spPr>
        <p:txBody>
          <a:bodyPr wrap="none">
            <a:spAutoFit/>
          </a:bodyPr>
          <a:lstStyle/>
          <a:p>
            <a:r>
              <a:rPr lang="en-US"/>
              <a:t>2</a:t>
            </a:r>
          </a:p>
        </p:txBody>
      </p:sp>
      <p:sp>
        <p:nvSpPr>
          <p:cNvPr id="56350" name="Text Box 30"/>
          <p:cNvSpPr txBox="1">
            <a:spLocks noChangeArrowheads="1"/>
          </p:cNvSpPr>
          <p:nvPr/>
        </p:nvSpPr>
        <p:spPr bwMode="auto">
          <a:xfrm>
            <a:off x="4876800" y="2362200"/>
            <a:ext cx="311150" cy="366713"/>
          </a:xfrm>
          <a:prstGeom prst="rect">
            <a:avLst/>
          </a:prstGeom>
          <a:noFill/>
          <a:ln w="9525">
            <a:noFill/>
            <a:miter lim="800000"/>
            <a:headEnd/>
            <a:tailEnd/>
          </a:ln>
        </p:spPr>
        <p:txBody>
          <a:bodyPr wrap="none">
            <a:spAutoFit/>
          </a:bodyPr>
          <a:lstStyle/>
          <a:p>
            <a:r>
              <a:rPr lang="en-US"/>
              <a:t>2</a:t>
            </a:r>
          </a:p>
        </p:txBody>
      </p:sp>
      <p:sp>
        <p:nvSpPr>
          <p:cNvPr id="56351" name="Text Box 31"/>
          <p:cNvSpPr txBox="1">
            <a:spLocks noChangeArrowheads="1"/>
          </p:cNvSpPr>
          <p:nvPr/>
        </p:nvSpPr>
        <p:spPr bwMode="auto">
          <a:xfrm>
            <a:off x="457200" y="4343400"/>
            <a:ext cx="733425" cy="366713"/>
          </a:xfrm>
          <a:prstGeom prst="rect">
            <a:avLst/>
          </a:prstGeom>
          <a:noFill/>
          <a:ln w="9525">
            <a:noFill/>
            <a:miter lim="800000"/>
            <a:headEnd/>
            <a:tailEnd/>
          </a:ln>
        </p:spPr>
        <p:txBody>
          <a:bodyPr wrap="none">
            <a:spAutoFit/>
          </a:bodyPr>
          <a:lstStyle/>
          <a:p>
            <a:r>
              <a:rPr lang="en-US" sz="1400"/>
              <a:t>(3*1.0</a:t>
            </a:r>
            <a:r>
              <a:rPr lang="en-US"/>
              <a: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pPr eaLnBrk="1" hangingPunct="1"/>
            <a:r>
              <a:rPr lang="en-US" b="1" smtClean="0">
                <a:solidFill>
                  <a:schemeClr val="accent2"/>
                </a:solidFill>
                <a:latin typeface="Comic Sans MS" pitchFamily="66" charset="0"/>
              </a:rPr>
              <a:t>State-of-the-Art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4000" b="1" smtClean="0">
                <a:solidFill>
                  <a:schemeClr val="accent2"/>
                </a:solidFill>
                <a:latin typeface="Comic Sans MS" pitchFamily="66" charset="0"/>
              </a:rPr>
              <a:t>Checkers: Tinsley vs. Chinook</a:t>
            </a:r>
          </a:p>
        </p:txBody>
      </p:sp>
      <p:pic>
        <p:nvPicPr>
          <p:cNvPr id="58371" name="Picture 3"/>
          <p:cNvPicPr>
            <a:picLocks noChangeAspect="1" noChangeArrowheads="1"/>
          </p:cNvPicPr>
          <p:nvPr/>
        </p:nvPicPr>
        <p:blipFill>
          <a:blip r:embed="rId2"/>
          <a:srcRect/>
          <a:stretch>
            <a:fillRect/>
          </a:stretch>
        </p:blipFill>
        <p:spPr bwMode="auto">
          <a:xfrm>
            <a:off x="304800" y="1752600"/>
            <a:ext cx="4495800" cy="3759200"/>
          </a:xfrm>
          <a:prstGeom prst="rect">
            <a:avLst/>
          </a:prstGeom>
          <a:noFill/>
          <a:ln w="9525">
            <a:noFill/>
            <a:miter lim="800000"/>
            <a:headEnd/>
            <a:tailEnd/>
          </a:ln>
        </p:spPr>
      </p:pic>
      <p:sp>
        <p:nvSpPr>
          <p:cNvPr id="58372" name="Text Box 4"/>
          <p:cNvSpPr txBox="1">
            <a:spLocks noChangeArrowheads="1"/>
          </p:cNvSpPr>
          <p:nvPr/>
        </p:nvSpPr>
        <p:spPr bwMode="auto">
          <a:xfrm>
            <a:off x="4953000" y="1828800"/>
            <a:ext cx="3962400" cy="2530475"/>
          </a:xfrm>
          <a:prstGeom prst="rect">
            <a:avLst/>
          </a:prstGeom>
          <a:noFill/>
          <a:ln w="9525">
            <a:noFill/>
            <a:miter lim="800000"/>
            <a:headEnd/>
            <a:tailEnd/>
          </a:ln>
        </p:spPr>
        <p:txBody>
          <a:bodyPr>
            <a:spAutoFit/>
          </a:bodyPr>
          <a:lstStyle/>
          <a:p>
            <a:pPr eaLnBrk="0" hangingPunct="0">
              <a:tabLst>
                <a:tab pos="1422400" algn="l"/>
              </a:tabLst>
            </a:pPr>
            <a:r>
              <a:rPr lang="en-US" altLang="en-US" sz="2000">
                <a:latin typeface="Comic Sans MS" pitchFamily="66" charset="0"/>
              </a:rPr>
              <a:t>Name: 	Marion Tinsley</a:t>
            </a:r>
          </a:p>
          <a:p>
            <a:pPr eaLnBrk="0" hangingPunct="0">
              <a:tabLst>
                <a:tab pos="1422400" algn="l"/>
              </a:tabLst>
            </a:pPr>
            <a:r>
              <a:rPr lang="en-US" altLang="en-US" sz="2000">
                <a:latin typeface="Comic Sans MS" pitchFamily="66" charset="0"/>
              </a:rPr>
              <a:t>Profession:	Teach mathematics</a:t>
            </a:r>
          </a:p>
          <a:p>
            <a:pPr eaLnBrk="0" hangingPunct="0">
              <a:tabLst>
                <a:tab pos="1422400" algn="l"/>
              </a:tabLst>
            </a:pPr>
            <a:r>
              <a:rPr lang="en-US" altLang="en-US" sz="2000">
                <a:latin typeface="Comic Sans MS" pitchFamily="66" charset="0"/>
              </a:rPr>
              <a:t>Hobby: 	Checkers</a:t>
            </a:r>
          </a:p>
          <a:p>
            <a:pPr eaLnBrk="0" hangingPunct="0">
              <a:tabLst>
                <a:tab pos="1422400" algn="l"/>
              </a:tabLst>
            </a:pPr>
            <a:r>
              <a:rPr lang="en-US" altLang="en-US" sz="2000">
                <a:latin typeface="Comic Sans MS" pitchFamily="66" charset="0"/>
              </a:rPr>
              <a:t>Record: 	Over 42 years 	loses only 3 games 	of checkers</a:t>
            </a:r>
          </a:p>
          <a:p>
            <a:pPr eaLnBrk="0" hangingPunct="0">
              <a:tabLst>
                <a:tab pos="1422400" algn="l"/>
              </a:tabLst>
            </a:pPr>
            <a:r>
              <a:rPr lang="en-US" altLang="en-US" sz="2000">
                <a:latin typeface="Comic Sans MS" pitchFamily="66" charset="0"/>
              </a:rPr>
              <a:t>World champion for over 40  </a:t>
            </a:r>
            <a:br>
              <a:rPr lang="en-US" altLang="en-US" sz="2000">
                <a:latin typeface="Comic Sans MS" pitchFamily="66" charset="0"/>
              </a:rPr>
            </a:br>
            <a:r>
              <a:rPr lang="en-US" altLang="en-US" sz="2000">
                <a:latin typeface="Comic Sans MS" pitchFamily="66" charset="0"/>
              </a:rPr>
              <a:t>years</a:t>
            </a:r>
          </a:p>
        </p:txBody>
      </p:sp>
      <p:sp>
        <p:nvSpPr>
          <p:cNvPr id="58373" name="Text Box 5"/>
          <p:cNvSpPr txBox="1">
            <a:spLocks noChangeArrowheads="1"/>
          </p:cNvSpPr>
          <p:nvPr/>
        </p:nvSpPr>
        <p:spPr bwMode="auto">
          <a:xfrm>
            <a:off x="304800" y="5791200"/>
            <a:ext cx="8648700" cy="457200"/>
          </a:xfrm>
          <a:prstGeom prst="rect">
            <a:avLst/>
          </a:prstGeom>
          <a:noFill/>
          <a:ln w="9525">
            <a:noFill/>
            <a:miter lim="800000"/>
            <a:headEnd/>
            <a:tailEnd/>
          </a:ln>
        </p:spPr>
        <p:txBody>
          <a:bodyPr wrap="none">
            <a:spAutoFit/>
          </a:bodyPr>
          <a:lstStyle/>
          <a:p>
            <a:r>
              <a:rPr lang="en-US" altLang="en-US" sz="2400">
                <a:solidFill>
                  <a:srgbClr val="FF3300"/>
                </a:solidFill>
                <a:latin typeface="Comic Sans MS" pitchFamily="66" charset="0"/>
              </a:rPr>
              <a:t>Mr. Tinsley suffered his 4th and 5th losses against Chinook</a:t>
            </a:r>
            <a:endParaRPr lang="en-US" sz="2400">
              <a:solidFill>
                <a:srgbClr val="FF3300"/>
              </a:solidFill>
              <a:latin typeface="Comic Sans MS"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z="4000" b="1" smtClean="0">
                <a:solidFill>
                  <a:schemeClr val="accent2"/>
                </a:solidFill>
                <a:latin typeface="Comic Sans MS" pitchFamily="66" charset="0"/>
              </a:rPr>
              <a:t>Chinook</a:t>
            </a:r>
          </a:p>
        </p:txBody>
      </p:sp>
      <p:sp>
        <p:nvSpPr>
          <p:cNvPr id="59395" name="Rectangle 3"/>
          <p:cNvSpPr>
            <a:spLocks noGrp="1" noChangeArrowheads="1"/>
          </p:cNvSpPr>
          <p:nvPr>
            <p:ph type="body" sz="half" idx="2"/>
          </p:nvPr>
        </p:nvSpPr>
        <p:spPr>
          <a:xfrm>
            <a:off x="762000" y="5257800"/>
            <a:ext cx="8153400" cy="587375"/>
          </a:xfrm>
        </p:spPr>
        <p:txBody>
          <a:bodyPr/>
          <a:lstStyle/>
          <a:p>
            <a:pPr eaLnBrk="1" hangingPunct="1">
              <a:lnSpc>
                <a:spcPct val="90000"/>
              </a:lnSpc>
              <a:buFontTx/>
              <a:buNone/>
            </a:pPr>
            <a:r>
              <a:rPr lang="en-US" altLang="en-US" sz="2000" smtClean="0">
                <a:latin typeface="Comic Sans MS" pitchFamily="66" charset="0"/>
              </a:rPr>
              <a:t>First computer to become official world champion of Checkers!</a:t>
            </a:r>
          </a:p>
        </p:txBody>
      </p:sp>
      <p:pic>
        <p:nvPicPr>
          <p:cNvPr id="59396" name="Picture 4"/>
          <p:cNvPicPr>
            <a:picLocks noChangeAspect="1" noChangeArrowheads="1"/>
          </p:cNvPicPr>
          <p:nvPr>
            <p:ph sz="half" idx="1"/>
          </p:nvPr>
        </p:nvPicPr>
        <p:blipFill>
          <a:blip r:embed="rId2"/>
          <a:srcRect/>
          <a:stretch>
            <a:fillRect/>
          </a:stretch>
        </p:blipFill>
        <p:spPr>
          <a:xfrm>
            <a:off x="1371600" y="1371600"/>
            <a:ext cx="6051550" cy="3532188"/>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4400" y="-142875"/>
            <a:ext cx="7772400" cy="1143000"/>
          </a:xfrm>
        </p:spPr>
        <p:txBody>
          <a:bodyPr/>
          <a:lstStyle/>
          <a:p>
            <a:pPr eaLnBrk="1" hangingPunct="1"/>
            <a:r>
              <a:rPr lang="en-US" altLang="en-US" sz="4000" b="1" smtClean="0">
                <a:solidFill>
                  <a:schemeClr val="accent2"/>
                </a:solidFill>
                <a:latin typeface="Comic Sans MS" pitchFamily="66" charset="0"/>
              </a:rPr>
              <a:t>Chess: Kasparov vs. Deep Blue</a:t>
            </a:r>
          </a:p>
        </p:txBody>
      </p:sp>
      <p:sp>
        <p:nvSpPr>
          <p:cNvPr id="60419" name="Text Box 3"/>
          <p:cNvSpPr txBox="1">
            <a:spLocks noChangeArrowheads="1"/>
          </p:cNvSpPr>
          <p:nvPr/>
        </p:nvSpPr>
        <p:spPr bwMode="auto">
          <a:xfrm>
            <a:off x="685800" y="1752600"/>
            <a:ext cx="3429000" cy="3987800"/>
          </a:xfrm>
          <a:prstGeom prst="rect">
            <a:avLst/>
          </a:prstGeom>
          <a:noFill/>
          <a:ln w="9525">
            <a:noFill/>
            <a:miter lim="800000"/>
            <a:headEnd/>
            <a:tailEnd/>
          </a:ln>
        </p:spPr>
        <p:txBody>
          <a:bodyPr>
            <a:spAutoFit/>
          </a:bodyPr>
          <a:lstStyle/>
          <a:p>
            <a:pPr algn="l" rtl="0" eaLnBrk="0" hangingPunct="0"/>
            <a:r>
              <a:rPr lang="en-US" altLang="en-US" sz="2000" b="1">
                <a:latin typeface="Comic Sans MS" pitchFamily="66" charset="0"/>
              </a:rPr>
              <a:t>Kasparov</a:t>
            </a:r>
          </a:p>
          <a:p>
            <a:pPr algn="l" rtl="0" eaLnBrk="0" hangingPunct="0"/>
            <a:endParaRPr lang="en-US" altLang="en-US" sz="2000">
              <a:latin typeface="Comic Sans MS" pitchFamily="66" charset="0"/>
            </a:endParaRPr>
          </a:p>
          <a:p>
            <a:pPr algn="l" rtl="0" eaLnBrk="0" hangingPunct="0">
              <a:lnSpc>
                <a:spcPct val="120000"/>
              </a:lnSpc>
            </a:pPr>
            <a:r>
              <a:rPr lang="en-US" altLang="en-US" sz="2000">
                <a:latin typeface="Comic Sans MS" pitchFamily="66" charset="0"/>
              </a:rPr>
              <a:t>5’10” </a:t>
            </a:r>
          </a:p>
          <a:p>
            <a:pPr algn="l" rtl="0" eaLnBrk="0" hangingPunct="0">
              <a:lnSpc>
                <a:spcPct val="120000"/>
              </a:lnSpc>
            </a:pPr>
            <a:r>
              <a:rPr lang="en-US" altLang="en-US" sz="2000">
                <a:latin typeface="Comic Sans MS" pitchFamily="66" charset="0"/>
              </a:rPr>
              <a:t>176 lbs </a:t>
            </a:r>
          </a:p>
          <a:p>
            <a:pPr algn="l" rtl="0" eaLnBrk="0" hangingPunct="0">
              <a:lnSpc>
                <a:spcPct val="120000"/>
              </a:lnSpc>
            </a:pPr>
            <a:r>
              <a:rPr lang="en-US" altLang="en-US" sz="2000">
                <a:latin typeface="Comic Sans MS" pitchFamily="66" charset="0"/>
              </a:rPr>
              <a:t>34 years</a:t>
            </a:r>
          </a:p>
          <a:p>
            <a:pPr algn="l" rtl="0" eaLnBrk="0" hangingPunct="0">
              <a:lnSpc>
                <a:spcPct val="120000"/>
              </a:lnSpc>
            </a:pPr>
            <a:r>
              <a:rPr lang="en-US" altLang="en-US" sz="2000">
                <a:latin typeface="Comic Sans MS" pitchFamily="66" charset="0"/>
              </a:rPr>
              <a:t>50 billion neurons</a:t>
            </a:r>
          </a:p>
          <a:p>
            <a:pPr algn="l" rtl="0" eaLnBrk="0" hangingPunct="0">
              <a:lnSpc>
                <a:spcPct val="120000"/>
              </a:lnSpc>
            </a:pPr>
            <a:endParaRPr lang="en-US" altLang="en-US" sz="2000">
              <a:latin typeface="Comic Sans MS" pitchFamily="66" charset="0"/>
            </a:endParaRPr>
          </a:p>
          <a:p>
            <a:pPr algn="l" rtl="0" eaLnBrk="0" hangingPunct="0">
              <a:lnSpc>
                <a:spcPct val="120000"/>
              </a:lnSpc>
            </a:pPr>
            <a:r>
              <a:rPr lang="en-US" altLang="en-US" sz="2000">
                <a:latin typeface="Comic Sans MS" pitchFamily="66" charset="0"/>
              </a:rPr>
              <a:t>2 pos/sec</a:t>
            </a:r>
          </a:p>
          <a:p>
            <a:pPr algn="l" rtl="0" eaLnBrk="0" hangingPunct="0">
              <a:lnSpc>
                <a:spcPct val="120000"/>
              </a:lnSpc>
            </a:pPr>
            <a:r>
              <a:rPr lang="en-US" altLang="en-US" sz="2000">
                <a:latin typeface="Comic Sans MS" pitchFamily="66" charset="0"/>
              </a:rPr>
              <a:t>Extensive</a:t>
            </a:r>
          </a:p>
          <a:p>
            <a:pPr algn="l" rtl="0" eaLnBrk="0" hangingPunct="0">
              <a:lnSpc>
                <a:spcPct val="120000"/>
              </a:lnSpc>
            </a:pPr>
            <a:r>
              <a:rPr lang="en-US" altLang="en-US" sz="2000">
                <a:latin typeface="Comic Sans MS" pitchFamily="66" charset="0"/>
              </a:rPr>
              <a:t>Electrical/chemical</a:t>
            </a:r>
          </a:p>
          <a:p>
            <a:pPr algn="l" rtl="0" eaLnBrk="0" hangingPunct="0">
              <a:lnSpc>
                <a:spcPct val="120000"/>
              </a:lnSpc>
            </a:pPr>
            <a:r>
              <a:rPr lang="en-US" altLang="en-US" sz="2000">
                <a:latin typeface="Comic Sans MS" pitchFamily="66" charset="0"/>
              </a:rPr>
              <a:t>Enormous</a:t>
            </a:r>
          </a:p>
        </p:txBody>
      </p:sp>
      <p:sp>
        <p:nvSpPr>
          <p:cNvPr id="60420" name="Text Box 4"/>
          <p:cNvSpPr txBox="1">
            <a:spLocks noChangeArrowheads="1"/>
          </p:cNvSpPr>
          <p:nvPr/>
        </p:nvSpPr>
        <p:spPr bwMode="auto">
          <a:xfrm>
            <a:off x="2971800" y="1752600"/>
            <a:ext cx="2606675" cy="3987800"/>
          </a:xfrm>
          <a:prstGeom prst="rect">
            <a:avLst/>
          </a:prstGeom>
          <a:noFill/>
          <a:ln w="9525">
            <a:noFill/>
            <a:miter lim="800000"/>
            <a:headEnd/>
            <a:tailEnd/>
          </a:ln>
        </p:spPr>
        <p:txBody>
          <a:bodyPr>
            <a:spAutoFit/>
          </a:bodyPr>
          <a:lstStyle/>
          <a:p>
            <a:pPr algn="ctr" rtl="0" eaLnBrk="0" hangingPunct="0"/>
            <a:endParaRPr lang="en-US" altLang="en-US" sz="2000" b="1" u="sng">
              <a:solidFill>
                <a:schemeClr val="accent2"/>
              </a:solidFill>
              <a:latin typeface="Comic Sans MS" pitchFamily="66" charset="0"/>
            </a:endParaRPr>
          </a:p>
          <a:p>
            <a:pPr algn="ctr" rtl="0" eaLnBrk="0" hangingPunct="0"/>
            <a:endParaRPr lang="en-US" altLang="en-US" sz="2000" b="1">
              <a:solidFill>
                <a:schemeClr val="accent2"/>
              </a:solidFill>
              <a:latin typeface="Comic Sans MS" pitchFamily="66" charset="0"/>
            </a:endParaRPr>
          </a:p>
          <a:p>
            <a:pPr algn="ctr" rtl="0" eaLnBrk="0" hangingPunct="0">
              <a:lnSpc>
                <a:spcPct val="120000"/>
              </a:lnSpc>
            </a:pPr>
            <a:r>
              <a:rPr lang="en-US" altLang="en-US" sz="2000" b="1">
                <a:solidFill>
                  <a:schemeClr val="accent2"/>
                </a:solidFill>
                <a:latin typeface="Comic Sans MS" pitchFamily="66" charset="0"/>
              </a:rPr>
              <a:t>Height</a:t>
            </a:r>
          </a:p>
          <a:p>
            <a:pPr algn="ctr" rtl="0" eaLnBrk="0" hangingPunct="0">
              <a:lnSpc>
                <a:spcPct val="120000"/>
              </a:lnSpc>
            </a:pPr>
            <a:r>
              <a:rPr lang="en-US" altLang="en-US" sz="2000" b="1">
                <a:solidFill>
                  <a:schemeClr val="accent2"/>
                </a:solidFill>
                <a:latin typeface="Comic Sans MS" pitchFamily="66" charset="0"/>
              </a:rPr>
              <a:t>Weight</a:t>
            </a:r>
          </a:p>
          <a:p>
            <a:pPr algn="ctr" rtl="0" eaLnBrk="0" hangingPunct="0">
              <a:lnSpc>
                <a:spcPct val="120000"/>
              </a:lnSpc>
            </a:pPr>
            <a:r>
              <a:rPr lang="en-US" altLang="en-US" sz="2000" b="1">
                <a:solidFill>
                  <a:schemeClr val="accent2"/>
                </a:solidFill>
                <a:latin typeface="Comic Sans MS" pitchFamily="66" charset="0"/>
              </a:rPr>
              <a:t>Age</a:t>
            </a:r>
          </a:p>
          <a:p>
            <a:pPr algn="ctr" rtl="0" eaLnBrk="0" hangingPunct="0">
              <a:lnSpc>
                <a:spcPct val="120000"/>
              </a:lnSpc>
            </a:pPr>
            <a:r>
              <a:rPr lang="en-US" altLang="en-US" sz="2000" b="1">
                <a:solidFill>
                  <a:schemeClr val="accent2"/>
                </a:solidFill>
                <a:latin typeface="Comic Sans MS" pitchFamily="66" charset="0"/>
              </a:rPr>
              <a:t>Computers</a:t>
            </a:r>
          </a:p>
          <a:p>
            <a:pPr algn="ctr" rtl="0" eaLnBrk="0" hangingPunct="0">
              <a:lnSpc>
                <a:spcPct val="120000"/>
              </a:lnSpc>
            </a:pPr>
            <a:endParaRPr lang="en-US" altLang="en-US" sz="2000" b="1">
              <a:solidFill>
                <a:schemeClr val="accent2"/>
              </a:solidFill>
              <a:latin typeface="Comic Sans MS" pitchFamily="66" charset="0"/>
            </a:endParaRPr>
          </a:p>
          <a:p>
            <a:pPr algn="ctr" rtl="0" eaLnBrk="0" hangingPunct="0">
              <a:lnSpc>
                <a:spcPct val="120000"/>
              </a:lnSpc>
            </a:pPr>
            <a:r>
              <a:rPr lang="en-US" altLang="en-US" sz="2000" b="1">
                <a:solidFill>
                  <a:schemeClr val="accent2"/>
                </a:solidFill>
                <a:latin typeface="Comic Sans MS" pitchFamily="66" charset="0"/>
              </a:rPr>
              <a:t>Speed</a:t>
            </a:r>
          </a:p>
          <a:p>
            <a:pPr algn="ctr" rtl="0" eaLnBrk="0" hangingPunct="0">
              <a:lnSpc>
                <a:spcPct val="120000"/>
              </a:lnSpc>
            </a:pPr>
            <a:r>
              <a:rPr lang="en-US" altLang="en-US" sz="2000" b="1">
                <a:solidFill>
                  <a:schemeClr val="accent2"/>
                </a:solidFill>
                <a:latin typeface="Comic Sans MS" pitchFamily="66" charset="0"/>
              </a:rPr>
              <a:t>Knowledge</a:t>
            </a:r>
          </a:p>
          <a:p>
            <a:pPr algn="ctr" rtl="0" eaLnBrk="0" hangingPunct="0">
              <a:lnSpc>
                <a:spcPct val="120000"/>
              </a:lnSpc>
            </a:pPr>
            <a:r>
              <a:rPr lang="en-US" altLang="en-US" sz="2000" b="1">
                <a:solidFill>
                  <a:schemeClr val="accent2"/>
                </a:solidFill>
                <a:latin typeface="Comic Sans MS" pitchFamily="66" charset="0"/>
              </a:rPr>
              <a:t>Power Source</a:t>
            </a:r>
          </a:p>
          <a:p>
            <a:pPr algn="ctr" rtl="0" eaLnBrk="0" hangingPunct="0">
              <a:lnSpc>
                <a:spcPct val="120000"/>
              </a:lnSpc>
            </a:pPr>
            <a:r>
              <a:rPr lang="en-US" altLang="en-US" sz="2000" b="1">
                <a:solidFill>
                  <a:schemeClr val="accent2"/>
                </a:solidFill>
                <a:latin typeface="Comic Sans MS" pitchFamily="66" charset="0"/>
              </a:rPr>
              <a:t>Ego</a:t>
            </a:r>
            <a:endParaRPr lang="en-US" altLang="en-US" sz="2000">
              <a:solidFill>
                <a:schemeClr val="accent2"/>
              </a:solidFill>
              <a:latin typeface="Comic Sans MS" pitchFamily="66" charset="0"/>
            </a:endParaRPr>
          </a:p>
        </p:txBody>
      </p:sp>
      <p:sp>
        <p:nvSpPr>
          <p:cNvPr id="60421" name="Text Box 5"/>
          <p:cNvSpPr txBox="1">
            <a:spLocks noChangeArrowheads="1"/>
          </p:cNvSpPr>
          <p:nvPr/>
        </p:nvSpPr>
        <p:spPr bwMode="auto">
          <a:xfrm>
            <a:off x="5546725" y="1752600"/>
            <a:ext cx="3597275" cy="4340225"/>
          </a:xfrm>
          <a:prstGeom prst="rect">
            <a:avLst/>
          </a:prstGeom>
          <a:noFill/>
          <a:ln w="9525">
            <a:noFill/>
            <a:miter lim="800000"/>
            <a:headEnd/>
            <a:tailEnd/>
          </a:ln>
        </p:spPr>
        <p:txBody>
          <a:bodyPr>
            <a:spAutoFit/>
          </a:bodyPr>
          <a:lstStyle/>
          <a:p>
            <a:pPr algn="l" rtl="0" eaLnBrk="0" hangingPunct="0"/>
            <a:r>
              <a:rPr lang="en-US" altLang="en-US" sz="2000" b="1">
                <a:latin typeface="Comic Sans MS" pitchFamily="66" charset="0"/>
              </a:rPr>
              <a:t>Deep Blue</a:t>
            </a:r>
          </a:p>
          <a:p>
            <a:pPr algn="l" rtl="0" eaLnBrk="0" hangingPunct="0"/>
            <a:endParaRPr lang="en-US" altLang="en-US" sz="2000">
              <a:latin typeface="Comic Sans MS" pitchFamily="66" charset="0"/>
            </a:endParaRPr>
          </a:p>
          <a:p>
            <a:pPr algn="l" rtl="0" eaLnBrk="0" hangingPunct="0">
              <a:lnSpc>
                <a:spcPct val="120000"/>
              </a:lnSpc>
            </a:pPr>
            <a:r>
              <a:rPr lang="en-US" altLang="en-US" sz="2000">
                <a:latin typeface="Comic Sans MS" pitchFamily="66" charset="0"/>
              </a:rPr>
              <a:t>6’ 5”</a:t>
            </a:r>
          </a:p>
          <a:p>
            <a:pPr algn="l" rtl="0" eaLnBrk="0" hangingPunct="0">
              <a:lnSpc>
                <a:spcPct val="120000"/>
              </a:lnSpc>
            </a:pPr>
            <a:r>
              <a:rPr lang="en-US" altLang="en-US" sz="2000">
                <a:latin typeface="Comic Sans MS" pitchFamily="66" charset="0"/>
              </a:rPr>
              <a:t>2,400 lbs</a:t>
            </a:r>
          </a:p>
          <a:p>
            <a:pPr algn="l" rtl="0" eaLnBrk="0" hangingPunct="0">
              <a:lnSpc>
                <a:spcPct val="120000"/>
              </a:lnSpc>
            </a:pPr>
            <a:r>
              <a:rPr lang="en-US" altLang="en-US" sz="2000">
                <a:latin typeface="Comic Sans MS" pitchFamily="66" charset="0"/>
              </a:rPr>
              <a:t>4 years</a:t>
            </a:r>
          </a:p>
          <a:p>
            <a:pPr algn="l" rtl="0" eaLnBrk="0" hangingPunct="0">
              <a:lnSpc>
                <a:spcPct val="120000"/>
              </a:lnSpc>
            </a:pPr>
            <a:r>
              <a:rPr lang="en-US" sz="2000">
                <a:latin typeface="Comic Sans MS" pitchFamily="66" charset="0"/>
              </a:rPr>
              <a:t>32 RISC processors </a:t>
            </a:r>
            <a:br>
              <a:rPr lang="en-US" sz="2000">
                <a:latin typeface="Comic Sans MS" pitchFamily="66" charset="0"/>
              </a:rPr>
            </a:br>
            <a:r>
              <a:rPr lang="en-US" sz="2000">
                <a:latin typeface="Comic Sans MS" pitchFamily="66" charset="0"/>
              </a:rPr>
              <a:t>+ 256 VLSI chess engines</a:t>
            </a:r>
            <a:endParaRPr lang="en-US" altLang="en-US" sz="2400">
              <a:latin typeface="Comic Sans MS" pitchFamily="66" charset="0"/>
            </a:endParaRPr>
          </a:p>
          <a:p>
            <a:pPr algn="l" rtl="0" eaLnBrk="0" hangingPunct="0">
              <a:lnSpc>
                <a:spcPct val="120000"/>
              </a:lnSpc>
            </a:pPr>
            <a:r>
              <a:rPr lang="en-US" altLang="en-US" sz="2000">
                <a:latin typeface="Comic Sans MS" pitchFamily="66" charset="0"/>
              </a:rPr>
              <a:t>200,000,000 pos/sec</a:t>
            </a:r>
          </a:p>
          <a:p>
            <a:pPr algn="l" rtl="0" eaLnBrk="0" hangingPunct="0">
              <a:lnSpc>
                <a:spcPct val="120000"/>
              </a:lnSpc>
            </a:pPr>
            <a:r>
              <a:rPr lang="en-US" altLang="en-US" sz="2000">
                <a:latin typeface="Comic Sans MS" pitchFamily="66" charset="0"/>
              </a:rPr>
              <a:t>Primitive</a:t>
            </a:r>
          </a:p>
          <a:p>
            <a:pPr algn="l" rtl="0" eaLnBrk="0" hangingPunct="0">
              <a:lnSpc>
                <a:spcPct val="120000"/>
              </a:lnSpc>
            </a:pPr>
            <a:r>
              <a:rPr lang="en-US" altLang="en-US" sz="2000">
                <a:latin typeface="Comic Sans MS" pitchFamily="66" charset="0"/>
              </a:rPr>
              <a:t>Electrical</a:t>
            </a:r>
          </a:p>
          <a:p>
            <a:pPr algn="l" rtl="0" eaLnBrk="0" hangingPunct="0">
              <a:lnSpc>
                <a:spcPct val="120000"/>
              </a:lnSpc>
            </a:pPr>
            <a:r>
              <a:rPr lang="en-US" altLang="en-US" sz="2000">
                <a:latin typeface="Comic Sans MS" pitchFamily="66" charset="0"/>
              </a:rPr>
              <a:t>None</a:t>
            </a:r>
          </a:p>
          <a:p>
            <a:pPr algn="l" rtl="0" eaLnBrk="0" hangingPunct="0"/>
            <a:endParaRPr lang="en-US" altLang="en-US" sz="2000">
              <a:latin typeface="Comic Sans MS" pitchFamily="66" charset="0"/>
            </a:endParaRPr>
          </a:p>
        </p:txBody>
      </p:sp>
      <p:pic>
        <p:nvPicPr>
          <p:cNvPr id="60422" name="Picture 7" descr="deepblue"/>
          <p:cNvPicPr>
            <a:picLocks noChangeAspect="1" noChangeArrowheads="1"/>
          </p:cNvPicPr>
          <p:nvPr/>
        </p:nvPicPr>
        <p:blipFill>
          <a:blip r:embed="rId2"/>
          <a:srcRect/>
          <a:stretch>
            <a:fillRect/>
          </a:stretch>
        </p:blipFill>
        <p:spPr bwMode="auto">
          <a:xfrm>
            <a:off x="3352800" y="928688"/>
            <a:ext cx="1922463" cy="1303337"/>
          </a:xfrm>
          <a:prstGeom prst="rect">
            <a:avLst/>
          </a:prstGeom>
          <a:noFill/>
          <a:ln w="9525">
            <a:noFill/>
            <a:miter lim="800000"/>
            <a:headEnd/>
            <a:tailEnd/>
          </a:ln>
        </p:spPr>
      </p:pic>
      <p:sp>
        <p:nvSpPr>
          <p:cNvPr id="60423" name="Line 8"/>
          <p:cNvSpPr>
            <a:spLocks noChangeShapeType="1"/>
          </p:cNvSpPr>
          <p:nvPr/>
        </p:nvSpPr>
        <p:spPr bwMode="auto">
          <a:xfrm>
            <a:off x="609600" y="2286000"/>
            <a:ext cx="7848600" cy="0"/>
          </a:xfrm>
          <a:prstGeom prst="line">
            <a:avLst/>
          </a:prstGeom>
          <a:noFill/>
          <a:ln w="9525">
            <a:solidFill>
              <a:schemeClr val="tx1"/>
            </a:solidFill>
            <a:round/>
            <a:headEnd/>
            <a:tailEnd/>
          </a:ln>
        </p:spPr>
        <p:txBody>
          <a:bodyPr wrap="none"/>
          <a:lstStyle/>
          <a:p>
            <a:endParaRPr lang="en-US"/>
          </a:p>
        </p:txBody>
      </p:sp>
      <p:sp>
        <p:nvSpPr>
          <p:cNvPr id="60424" name="Rectangle 9"/>
          <p:cNvSpPr>
            <a:spLocks noChangeArrowheads="1"/>
          </p:cNvSpPr>
          <p:nvPr/>
        </p:nvSpPr>
        <p:spPr bwMode="auto">
          <a:xfrm>
            <a:off x="914400" y="5867400"/>
            <a:ext cx="7620000" cy="457200"/>
          </a:xfrm>
          <a:prstGeom prst="rect">
            <a:avLst/>
          </a:prstGeom>
          <a:noFill/>
          <a:ln w="9525">
            <a:noFill/>
            <a:miter lim="800000"/>
            <a:headEnd/>
            <a:tailEnd/>
          </a:ln>
        </p:spPr>
        <p:txBody>
          <a:bodyPr>
            <a:spAutoFit/>
          </a:bodyPr>
          <a:lstStyle/>
          <a:p>
            <a:pPr algn="l" rtl="0"/>
            <a:r>
              <a:rPr lang="en-US" sz="2400">
                <a:solidFill>
                  <a:srgbClr val="FF3300"/>
                </a:solidFill>
                <a:latin typeface="Comic Sans MS" pitchFamily="66" charset="0"/>
              </a:rPr>
              <a:t>1997: Deep Blue wins by 3 wins, 1 loss, and 2 draws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274638"/>
            <a:ext cx="8610600" cy="1143000"/>
          </a:xfrm>
        </p:spPr>
        <p:txBody>
          <a:bodyPr/>
          <a:lstStyle/>
          <a:p>
            <a:pPr eaLnBrk="1" hangingPunct="1"/>
            <a:r>
              <a:rPr lang="en-US" sz="4000" b="1" smtClean="0">
                <a:solidFill>
                  <a:schemeClr val="accent2"/>
                </a:solidFill>
                <a:latin typeface="Comic Sans MS" pitchFamily="66" charset="0"/>
              </a:rPr>
              <a:t>Chess: Kasparov vs. Deep Junior</a:t>
            </a:r>
            <a:endParaRPr lang="en-US" smtClean="0"/>
          </a:p>
        </p:txBody>
      </p:sp>
      <p:pic>
        <p:nvPicPr>
          <p:cNvPr id="61443" name="Picture 3" descr="ap_kasparov2_day2_f"/>
          <p:cNvPicPr>
            <a:picLocks noChangeAspect="1" noChangeArrowheads="1"/>
          </p:cNvPicPr>
          <p:nvPr/>
        </p:nvPicPr>
        <p:blipFill>
          <a:blip r:embed="rId2"/>
          <a:srcRect/>
          <a:stretch>
            <a:fillRect/>
          </a:stretch>
        </p:blipFill>
        <p:spPr bwMode="auto">
          <a:xfrm>
            <a:off x="304800" y="2044700"/>
            <a:ext cx="4495800" cy="3238500"/>
          </a:xfrm>
          <a:prstGeom prst="rect">
            <a:avLst/>
          </a:prstGeom>
          <a:noFill/>
          <a:ln w="9525">
            <a:noFill/>
            <a:miter lim="800000"/>
            <a:headEnd/>
            <a:tailEnd/>
          </a:ln>
        </p:spPr>
      </p:pic>
      <p:sp>
        <p:nvSpPr>
          <p:cNvPr id="61444" name="Text Box 4"/>
          <p:cNvSpPr txBox="1">
            <a:spLocks noChangeArrowheads="1"/>
          </p:cNvSpPr>
          <p:nvPr/>
        </p:nvSpPr>
        <p:spPr bwMode="auto">
          <a:xfrm>
            <a:off x="1066800" y="5943600"/>
            <a:ext cx="7018338" cy="457200"/>
          </a:xfrm>
          <a:prstGeom prst="rect">
            <a:avLst/>
          </a:prstGeom>
          <a:noFill/>
          <a:ln w="19050" algn="ctr">
            <a:noFill/>
            <a:miter lim="800000"/>
            <a:headEnd/>
            <a:tailEnd/>
          </a:ln>
        </p:spPr>
        <p:txBody>
          <a:bodyPr>
            <a:spAutoFit/>
          </a:bodyPr>
          <a:lstStyle/>
          <a:p>
            <a:pPr algn="ctr">
              <a:spcBef>
                <a:spcPct val="50000"/>
              </a:spcBef>
            </a:pPr>
            <a:r>
              <a:rPr lang="en-US" sz="2400">
                <a:solidFill>
                  <a:srgbClr val="FF3300"/>
                </a:solidFill>
                <a:latin typeface="Comic Sans MS" pitchFamily="66" charset="0"/>
              </a:rPr>
              <a:t>August 2, 2003: Match ends in a 3/3 tie!</a:t>
            </a:r>
          </a:p>
        </p:txBody>
      </p:sp>
      <p:sp>
        <p:nvSpPr>
          <p:cNvPr id="61445" name="Text Box 5"/>
          <p:cNvSpPr txBox="1">
            <a:spLocks noChangeArrowheads="1"/>
          </p:cNvSpPr>
          <p:nvPr/>
        </p:nvSpPr>
        <p:spPr bwMode="auto">
          <a:xfrm>
            <a:off x="4800600" y="2286000"/>
            <a:ext cx="3597275" cy="2162175"/>
          </a:xfrm>
          <a:prstGeom prst="rect">
            <a:avLst/>
          </a:prstGeom>
          <a:noFill/>
          <a:ln w="9525">
            <a:noFill/>
            <a:miter lim="800000"/>
            <a:headEnd/>
            <a:tailEnd/>
          </a:ln>
        </p:spPr>
        <p:txBody>
          <a:bodyPr>
            <a:spAutoFit/>
          </a:bodyPr>
          <a:lstStyle/>
          <a:p>
            <a:pPr eaLnBrk="0" hangingPunct="0"/>
            <a:r>
              <a:rPr lang="en-US" altLang="en-US" sz="2000" b="1">
                <a:latin typeface="Comic Sans MS" pitchFamily="66" charset="0"/>
              </a:rPr>
              <a:t>Deep Junior</a:t>
            </a:r>
          </a:p>
          <a:p>
            <a:pPr eaLnBrk="0" hangingPunct="0">
              <a:lnSpc>
                <a:spcPct val="120000"/>
              </a:lnSpc>
            </a:pPr>
            <a:endParaRPr lang="en-US" sz="2000">
              <a:latin typeface="Comic Sans MS" pitchFamily="66" charset="0"/>
            </a:endParaRPr>
          </a:p>
          <a:p>
            <a:pPr eaLnBrk="0" hangingPunct="0">
              <a:lnSpc>
                <a:spcPct val="120000"/>
              </a:lnSpc>
            </a:pPr>
            <a:r>
              <a:rPr lang="en-US" sz="2000">
                <a:latin typeface="Comic Sans MS" pitchFamily="66" charset="0"/>
              </a:rPr>
              <a:t>8 CPU, 8 GB RAM, Win 2000 </a:t>
            </a:r>
            <a:endParaRPr lang="en-US" altLang="en-US" sz="2400">
              <a:latin typeface="Comic Sans MS" pitchFamily="66" charset="0"/>
            </a:endParaRPr>
          </a:p>
          <a:p>
            <a:pPr eaLnBrk="0" hangingPunct="0">
              <a:lnSpc>
                <a:spcPct val="120000"/>
              </a:lnSpc>
            </a:pPr>
            <a:r>
              <a:rPr lang="en-US" altLang="en-US" sz="2000">
                <a:latin typeface="Comic Sans MS" pitchFamily="66" charset="0"/>
              </a:rPr>
              <a:t>2,000,000 pos/sec</a:t>
            </a:r>
          </a:p>
          <a:p>
            <a:pPr eaLnBrk="0" hangingPunct="0">
              <a:lnSpc>
                <a:spcPct val="120000"/>
              </a:lnSpc>
            </a:pPr>
            <a:r>
              <a:rPr lang="en-US" altLang="en-US" sz="2000">
                <a:latin typeface="Comic Sans MS" pitchFamily="66" charset="0"/>
              </a:rPr>
              <a:t>Available at $100</a:t>
            </a:r>
          </a:p>
          <a:p>
            <a:pPr eaLnBrk="0" hangingPunct="0"/>
            <a:endParaRPr lang="en-US" altLang="en-US" sz="2000">
              <a:latin typeface="Comic Sans MS" pitchFamily="66"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z="3600" b="1" smtClean="0">
                <a:solidFill>
                  <a:schemeClr val="accent2"/>
                </a:solidFill>
                <a:latin typeface="Comic Sans MS" pitchFamily="66" charset="0"/>
              </a:rPr>
              <a:t>Othello: Murakami vs. Logistello</a:t>
            </a:r>
          </a:p>
        </p:txBody>
      </p:sp>
      <p:pic>
        <p:nvPicPr>
          <p:cNvPr id="62467" name="Picture 3"/>
          <p:cNvPicPr>
            <a:picLocks noChangeAspect="1" noChangeArrowheads="1"/>
          </p:cNvPicPr>
          <p:nvPr/>
        </p:nvPicPr>
        <p:blipFill>
          <a:blip r:embed="rId2"/>
          <a:srcRect/>
          <a:stretch>
            <a:fillRect/>
          </a:stretch>
        </p:blipFill>
        <p:spPr bwMode="auto">
          <a:xfrm>
            <a:off x="533400" y="2743200"/>
            <a:ext cx="3733800" cy="2392363"/>
          </a:xfrm>
          <a:prstGeom prst="rect">
            <a:avLst/>
          </a:prstGeom>
          <a:noFill/>
          <a:ln w="9525">
            <a:noFill/>
            <a:miter lim="800000"/>
            <a:headEnd/>
            <a:tailEnd/>
          </a:ln>
        </p:spPr>
      </p:pic>
      <p:sp>
        <p:nvSpPr>
          <p:cNvPr id="62468" name="Text Box 4"/>
          <p:cNvSpPr txBox="1">
            <a:spLocks noChangeArrowheads="1"/>
          </p:cNvSpPr>
          <p:nvPr/>
        </p:nvSpPr>
        <p:spPr bwMode="auto">
          <a:xfrm>
            <a:off x="4267200" y="4267200"/>
            <a:ext cx="4648200" cy="822325"/>
          </a:xfrm>
          <a:prstGeom prst="rect">
            <a:avLst/>
          </a:prstGeom>
          <a:noFill/>
          <a:ln w="9525">
            <a:noFill/>
            <a:miter lim="800000"/>
            <a:headEnd/>
            <a:tailEnd/>
          </a:ln>
        </p:spPr>
        <p:txBody>
          <a:bodyPr>
            <a:spAutoFit/>
          </a:bodyPr>
          <a:lstStyle/>
          <a:p>
            <a:pPr eaLnBrk="0" hangingPunct="0"/>
            <a:r>
              <a:rPr lang="en-US" altLang="en-US" sz="2400">
                <a:latin typeface="Comic Sans MS" pitchFamily="66" charset="0"/>
              </a:rPr>
              <a:t>Takeshi Murakami</a:t>
            </a:r>
          </a:p>
          <a:p>
            <a:pPr eaLnBrk="0" hangingPunct="0"/>
            <a:r>
              <a:rPr lang="en-US" altLang="en-US" sz="2400">
                <a:latin typeface="Comic Sans MS" pitchFamily="66" charset="0"/>
              </a:rPr>
              <a:t>World Othello Champion</a:t>
            </a:r>
          </a:p>
        </p:txBody>
      </p:sp>
      <p:pic>
        <p:nvPicPr>
          <p:cNvPr id="62469" name="Picture 5"/>
          <p:cNvPicPr>
            <a:picLocks noChangeAspect="1" noChangeArrowheads="1"/>
          </p:cNvPicPr>
          <p:nvPr/>
        </p:nvPicPr>
        <p:blipFill>
          <a:blip r:embed="rId3"/>
          <a:srcRect/>
          <a:stretch>
            <a:fillRect/>
          </a:stretch>
        </p:blipFill>
        <p:spPr bwMode="auto">
          <a:xfrm>
            <a:off x="5562600" y="1371600"/>
            <a:ext cx="2209800" cy="2192338"/>
          </a:xfrm>
          <a:prstGeom prst="rect">
            <a:avLst/>
          </a:prstGeom>
          <a:noFill/>
          <a:ln w="9525">
            <a:noFill/>
            <a:miter lim="800000"/>
            <a:headEnd/>
            <a:tailEnd/>
          </a:ln>
        </p:spPr>
      </p:pic>
      <p:sp>
        <p:nvSpPr>
          <p:cNvPr id="62470" name="Text Box 6"/>
          <p:cNvSpPr txBox="1">
            <a:spLocks noChangeArrowheads="1"/>
          </p:cNvSpPr>
          <p:nvPr/>
        </p:nvSpPr>
        <p:spPr bwMode="auto">
          <a:xfrm>
            <a:off x="1066800" y="5562600"/>
            <a:ext cx="7212013" cy="822325"/>
          </a:xfrm>
          <a:prstGeom prst="rect">
            <a:avLst/>
          </a:prstGeom>
          <a:noFill/>
          <a:ln w="9525">
            <a:noFill/>
            <a:miter lim="800000"/>
            <a:headEnd/>
            <a:tailEnd/>
          </a:ln>
        </p:spPr>
        <p:txBody>
          <a:bodyPr wrap="none">
            <a:spAutoFit/>
          </a:bodyPr>
          <a:lstStyle/>
          <a:p>
            <a:r>
              <a:rPr lang="en-US" sz="2400">
                <a:solidFill>
                  <a:srgbClr val="FF3300"/>
                </a:solidFill>
                <a:latin typeface="Comic Sans MS" pitchFamily="66" charset="0"/>
              </a:rPr>
              <a:t>1997: The Logistello software crushed Murakami </a:t>
            </a:r>
            <a:br>
              <a:rPr lang="en-US" sz="2400">
                <a:solidFill>
                  <a:srgbClr val="FF3300"/>
                </a:solidFill>
                <a:latin typeface="Comic Sans MS" pitchFamily="66" charset="0"/>
              </a:rPr>
            </a:br>
            <a:r>
              <a:rPr lang="en-US" sz="2400">
                <a:solidFill>
                  <a:srgbClr val="FF3300"/>
                </a:solidFill>
                <a:latin typeface="Comic Sans MS" pitchFamily="66" charset="0"/>
              </a:rPr>
              <a:t>by 6 games to 0</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z="4000" b="1" smtClean="0">
                <a:solidFill>
                  <a:schemeClr val="accent2"/>
                </a:solidFill>
                <a:latin typeface="Comic Sans MS" pitchFamily="66" charset="0"/>
              </a:rPr>
              <a:t>Go: Goemate vs. ??</a:t>
            </a:r>
          </a:p>
        </p:txBody>
      </p:sp>
      <p:pic>
        <p:nvPicPr>
          <p:cNvPr id="63491" name="Picture 3"/>
          <p:cNvPicPr>
            <a:picLocks noChangeAspect="1" noChangeArrowheads="1"/>
          </p:cNvPicPr>
          <p:nvPr/>
        </p:nvPicPr>
        <p:blipFill>
          <a:blip r:embed="rId2"/>
          <a:srcRect/>
          <a:stretch>
            <a:fillRect/>
          </a:stretch>
        </p:blipFill>
        <p:spPr bwMode="auto">
          <a:xfrm>
            <a:off x="914400" y="1524000"/>
            <a:ext cx="2006600" cy="2438400"/>
          </a:xfrm>
          <a:prstGeom prst="rect">
            <a:avLst/>
          </a:prstGeom>
          <a:noFill/>
          <a:ln w="9525">
            <a:noFill/>
            <a:miter lim="800000"/>
            <a:headEnd/>
            <a:tailEnd/>
          </a:ln>
        </p:spPr>
      </p:pic>
      <p:sp>
        <p:nvSpPr>
          <p:cNvPr id="63492" name="Text Box 4"/>
          <p:cNvSpPr txBox="1">
            <a:spLocks noChangeArrowheads="1"/>
          </p:cNvSpPr>
          <p:nvPr/>
        </p:nvSpPr>
        <p:spPr bwMode="auto">
          <a:xfrm>
            <a:off x="3200400" y="1524000"/>
            <a:ext cx="5486400" cy="2647950"/>
          </a:xfrm>
          <a:prstGeom prst="rect">
            <a:avLst/>
          </a:prstGeom>
          <a:noFill/>
          <a:ln w="9525">
            <a:noFill/>
            <a:miter lim="800000"/>
            <a:headEnd/>
            <a:tailEnd/>
          </a:ln>
        </p:spPr>
        <p:txBody>
          <a:bodyPr>
            <a:spAutoFit/>
          </a:bodyPr>
          <a:lstStyle/>
          <a:p>
            <a:pPr eaLnBrk="0" hangingPunct="0">
              <a:tabLst>
                <a:tab pos="465138" algn="l"/>
              </a:tabLst>
            </a:pPr>
            <a:r>
              <a:rPr lang="en-US" altLang="en-US" sz="2400">
                <a:latin typeface="Comic Sans MS" pitchFamily="66" charset="0"/>
              </a:rPr>
              <a:t>Name: Chen Zhixing</a:t>
            </a:r>
          </a:p>
          <a:p>
            <a:pPr eaLnBrk="0" hangingPunct="0">
              <a:tabLst>
                <a:tab pos="465138" algn="l"/>
              </a:tabLst>
            </a:pPr>
            <a:r>
              <a:rPr lang="en-US" altLang="en-US" sz="2400">
                <a:latin typeface="Comic Sans MS" pitchFamily="66" charset="0"/>
              </a:rPr>
              <a:t>Profession: Retired</a:t>
            </a:r>
          </a:p>
          <a:p>
            <a:pPr eaLnBrk="0" hangingPunct="0">
              <a:tabLst>
                <a:tab pos="465138" algn="l"/>
              </a:tabLst>
            </a:pPr>
            <a:r>
              <a:rPr lang="en-US" altLang="en-US" sz="2400">
                <a:latin typeface="Comic Sans MS" pitchFamily="66" charset="0"/>
              </a:rPr>
              <a:t>Computer skills: </a:t>
            </a:r>
          </a:p>
          <a:p>
            <a:pPr eaLnBrk="0" hangingPunct="0">
              <a:tabLst>
                <a:tab pos="465138" algn="l"/>
              </a:tabLst>
            </a:pPr>
            <a:r>
              <a:rPr lang="en-US" altLang="en-US" sz="2400">
                <a:latin typeface="Comic Sans MS" pitchFamily="66" charset="0"/>
              </a:rPr>
              <a:t>	self-taught programmer</a:t>
            </a:r>
          </a:p>
          <a:p>
            <a:pPr eaLnBrk="0" hangingPunct="0">
              <a:tabLst>
                <a:tab pos="465138" algn="l"/>
              </a:tabLst>
            </a:pPr>
            <a:r>
              <a:rPr lang="en-US" altLang="en-US" sz="2400">
                <a:latin typeface="Comic Sans MS" pitchFamily="66" charset="0"/>
              </a:rPr>
              <a:t>Author of Goemate (arguably the 	best Go program available today)</a:t>
            </a:r>
          </a:p>
          <a:p>
            <a:pPr eaLnBrk="0" hangingPunct="0">
              <a:tabLst>
                <a:tab pos="465138" algn="l"/>
              </a:tabLst>
            </a:pPr>
            <a:endParaRPr lang="en-US" altLang="en-US" sz="2400">
              <a:latin typeface="Comic Sans MS" pitchFamily="66" charset="0"/>
            </a:endParaRPr>
          </a:p>
        </p:txBody>
      </p:sp>
      <p:grpSp>
        <p:nvGrpSpPr>
          <p:cNvPr id="2" name="Group 5"/>
          <p:cNvGrpSpPr>
            <a:grpSpLocks/>
          </p:cNvGrpSpPr>
          <p:nvPr/>
        </p:nvGrpSpPr>
        <p:grpSpPr bwMode="auto">
          <a:xfrm>
            <a:off x="914400" y="4114800"/>
            <a:ext cx="5986463" cy="2362200"/>
            <a:chOff x="576" y="2592"/>
            <a:chExt cx="3771" cy="1488"/>
          </a:xfrm>
        </p:grpSpPr>
        <p:pic>
          <p:nvPicPr>
            <p:cNvPr id="63494" name="Picture 6"/>
            <p:cNvPicPr>
              <a:picLocks noChangeAspect="1" noChangeArrowheads="1"/>
            </p:cNvPicPr>
            <p:nvPr/>
          </p:nvPicPr>
          <p:blipFill>
            <a:blip r:embed="rId3"/>
            <a:srcRect/>
            <a:stretch>
              <a:fillRect/>
            </a:stretch>
          </p:blipFill>
          <p:spPr bwMode="auto">
            <a:xfrm>
              <a:off x="576" y="2592"/>
              <a:ext cx="1248" cy="1488"/>
            </a:xfrm>
            <a:prstGeom prst="rect">
              <a:avLst/>
            </a:prstGeom>
            <a:noFill/>
            <a:ln w="9525">
              <a:noFill/>
              <a:miter lim="800000"/>
              <a:headEnd/>
              <a:tailEnd/>
            </a:ln>
          </p:spPr>
        </p:pic>
        <p:sp>
          <p:nvSpPr>
            <p:cNvPr id="63495" name="Text Box 7"/>
            <p:cNvSpPr txBox="1">
              <a:spLocks noChangeArrowheads="1"/>
            </p:cNvSpPr>
            <p:nvPr/>
          </p:nvSpPr>
          <p:spPr bwMode="auto">
            <a:xfrm>
              <a:off x="2016" y="2592"/>
              <a:ext cx="2331" cy="978"/>
            </a:xfrm>
            <a:prstGeom prst="rect">
              <a:avLst/>
            </a:prstGeom>
            <a:noFill/>
            <a:ln w="9525">
              <a:noFill/>
              <a:miter lim="800000"/>
              <a:headEnd/>
              <a:tailEnd/>
            </a:ln>
          </p:spPr>
          <p:txBody>
            <a:bodyPr wrap="none">
              <a:spAutoFit/>
            </a:bodyPr>
            <a:lstStyle/>
            <a:p>
              <a:pPr eaLnBrk="0" hangingPunct="0"/>
              <a:r>
                <a:rPr lang="en-US" altLang="en-US" sz="2400">
                  <a:solidFill>
                    <a:srgbClr val="FF3300"/>
                  </a:solidFill>
                  <a:latin typeface="Comic Sans MS" pitchFamily="66" charset="0"/>
                </a:rPr>
                <a:t>Gave Goemate a 9 stone</a:t>
              </a:r>
            </a:p>
            <a:p>
              <a:pPr eaLnBrk="0" hangingPunct="0"/>
              <a:r>
                <a:rPr lang="en-US" altLang="en-US" sz="2400">
                  <a:solidFill>
                    <a:srgbClr val="FF3300"/>
                  </a:solidFill>
                  <a:latin typeface="Comic Sans MS" pitchFamily="66" charset="0"/>
                </a:rPr>
                <a:t>handicap and still easily</a:t>
              </a:r>
            </a:p>
            <a:p>
              <a:pPr eaLnBrk="0" hangingPunct="0"/>
              <a:r>
                <a:rPr lang="en-US" altLang="en-US" sz="2400">
                  <a:solidFill>
                    <a:srgbClr val="FF3300"/>
                  </a:solidFill>
                  <a:latin typeface="Comic Sans MS" pitchFamily="66" charset="0"/>
                </a:rPr>
                <a:t>beat the program,</a:t>
              </a:r>
            </a:p>
            <a:p>
              <a:pPr eaLnBrk="0" hangingPunct="0"/>
              <a:r>
                <a:rPr lang="en-US" altLang="en-US" sz="2400">
                  <a:solidFill>
                    <a:srgbClr val="FF3300"/>
                  </a:solidFill>
                  <a:latin typeface="Comic Sans MS" pitchFamily="66" charset="0"/>
                </a:rPr>
                <a:t>thereby winning $15,000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body" idx="1"/>
          </p:nvPr>
        </p:nvSpPr>
        <p:spPr>
          <a:xfrm>
            <a:off x="457200" y="1052513"/>
            <a:ext cx="8229600" cy="5073650"/>
          </a:xfrm>
        </p:spPr>
        <p:txBody>
          <a:bodyPr/>
          <a:lstStyle/>
          <a:p>
            <a:pPr eaLnBrk="1" hangingPunct="1">
              <a:lnSpc>
                <a:spcPct val="80000"/>
              </a:lnSpc>
              <a:buClr>
                <a:schemeClr val="tx1"/>
              </a:buClr>
              <a:buFont typeface="Wingdings" pitchFamily="2" charset="2"/>
              <a:buChar char="q"/>
            </a:pPr>
            <a:r>
              <a:rPr lang="fr-FR" sz="2400" smtClean="0">
                <a:solidFill>
                  <a:schemeClr val="accent2"/>
                </a:solidFill>
                <a:latin typeface="Times New Roman" pitchFamily="18" charset="0"/>
                <a:cs typeface="Times New Roman" pitchFamily="18" charset="0"/>
              </a:rPr>
              <a:t> </a:t>
            </a:r>
            <a:r>
              <a:rPr lang="fr-FR" sz="3200" smtClean="0">
                <a:solidFill>
                  <a:schemeClr val="accent2"/>
                </a:solidFill>
                <a:latin typeface="Times New Roman" pitchFamily="18" charset="0"/>
                <a:cs typeface="Times New Roman" pitchFamily="18" charset="0"/>
              </a:rPr>
              <a:t>Searching in a two player game</a:t>
            </a:r>
          </a:p>
          <a:p>
            <a:pPr eaLnBrk="1" hangingPunct="1">
              <a:lnSpc>
                <a:spcPct val="80000"/>
              </a:lnSpc>
              <a:buClr>
                <a:schemeClr val="tx1"/>
              </a:buClr>
              <a:buFont typeface="Wingdings" pitchFamily="2" charset="2"/>
              <a:buChar char="q"/>
            </a:pPr>
            <a:endParaRPr lang="fr-FR" sz="1000" smtClean="0">
              <a:solidFill>
                <a:schemeClr val="accent2"/>
              </a:solidFill>
              <a:latin typeface="Times New Roman" pitchFamily="18" charset="0"/>
              <a:cs typeface="Times New Roman" pitchFamily="18" charset="0"/>
            </a:endParaRPr>
          </a:p>
          <a:p>
            <a:pPr lvl="1" algn="just" eaLnBrk="1" hangingPunct="1">
              <a:lnSpc>
                <a:spcPct val="80000"/>
              </a:lnSpc>
              <a:buClr>
                <a:schemeClr val="tx1"/>
              </a:buClr>
              <a:buFont typeface="Wingdings" pitchFamily="2" charset="2"/>
              <a:buChar char="§"/>
            </a:pPr>
            <a:r>
              <a:rPr lang="fr-FR" sz="2200" smtClean="0">
                <a:latin typeface="Times New Roman" pitchFamily="18" charset="0"/>
                <a:cs typeface="Times New Roman" pitchFamily="18" charset="0"/>
              </a:rPr>
              <a:t>Traditional (single agent) search methods only consider how close the agent is to the goal state (e.g. best first search).</a:t>
            </a:r>
          </a:p>
          <a:p>
            <a:pPr lvl="1" algn="just" eaLnBrk="1" hangingPunct="1">
              <a:lnSpc>
                <a:spcPct val="80000"/>
              </a:lnSpc>
              <a:buClr>
                <a:schemeClr val="tx1"/>
              </a:buClr>
              <a:buFont typeface="Wingdings" pitchFamily="2" charset="2"/>
              <a:buNone/>
            </a:pPr>
            <a:endParaRPr lang="fr-FR" sz="2200" smtClean="0">
              <a:latin typeface="Times New Roman" pitchFamily="18" charset="0"/>
              <a:cs typeface="Times New Roman" pitchFamily="18" charset="0"/>
            </a:endParaRPr>
          </a:p>
          <a:p>
            <a:pPr lvl="1" algn="just" eaLnBrk="1" hangingPunct="1">
              <a:lnSpc>
                <a:spcPct val="80000"/>
              </a:lnSpc>
              <a:buClr>
                <a:schemeClr val="tx1"/>
              </a:buClr>
              <a:buFont typeface="Wingdings" pitchFamily="2" charset="2"/>
              <a:buChar char="§"/>
            </a:pPr>
            <a:r>
              <a:rPr lang="fr-FR" sz="2200" smtClean="0">
                <a:latin typeface="Times New Roman" pitchFamily="18" charset="0"/>
                <a:cs typeface="Times New Roman" pitchFamily="18" charset="0"/>
              </a:rPr>
              <a:t>In two player games, decisions of both agents have to be taken into account: a decision made by one agent will affect the resulting search space that the other agent would need to explore.</a:t>
            </a:r>
          </a:p>
          <a:p>
            <a:pPr lvl="1" algn="just" eaLnBrk="1" hangingPunct="1">
              <a:lnSpc>
                <a:spcPct val="80000"/>
              </a:lnSpc>
              <a:buClr>
                <a:schemeClr val="tx1"/>
              </a:buClr>
              <a:buFont typeface="Wingdings" pitchFamily="2" charset="2"/>
              <a:buNone/>
            </a:pPr>
            <a:endParaRPr lang="fr-FR" sz="2200" smtClean="0">
              <a:latin typeface="Times New Roman" pitchFamily="18" charset="0"/>
              <a:cs typeface="Times New Roman" pitchFamily="18" charset="0"/>
            </a:endParaRPr>
          </a:p>
          <a:p>
            <a:pPr lvl="1" algn="just" eaLnBrk="1" hangingPunct="1">
              <a:lnSpc>
                <a:spcPct val="80000"/>
              </a:lnSpc>
              <a:buClr>
                <a:schemeClr val="tx1"/>
              </a:buClr>
              <a:buFont typeface="Wingdings" pitchFamily="2" charset="2"/>
              <a:buChar char="§"/>
            </a:pPr>
            <a:r>
              <a:rPr lang="fr-FR" sz="2200" smtClean="0">
                <a:latin typeface="Times New Roman" pitchFamily="18" charset="0"/>
                <a:cs typeface="Times New Roman" pitchFamily="18" charset="0"/>
              </a:rPr>
              <a:t>Question</a:t>
            </a:r>
            <a:r>
              <a:rPr lang="fr-FR" sz="2000" smtClean="0">
                <a:latin typeface="Times New Roman" pitchFamily="18" charset="0"/>
                <a:cs typeface="Times New Roman" pitchFamily="18" charset="0"/>
              </a:rPr>
              <a:t>: </a:t>
            </a:r>
            <a:r>
              <a:rPr lang="en-US" sz="2200" smtClean="0">
                <a:latin typeface="Times New Roman" pitchFamily="18" charset="0"/>
              </a:rPr>
              <a:t>Do we have randomness here since the decision made by the opponent is NOT known in advance?</a:t>
            </a:r>
          </a:p>
          <a:p>
            <a:pPr lvl="1" algn="just" eaLnBrk="1" hangingPunct="1">
              <a:lnSpc>
                <a:spcPct val="80000"/>
              </a:lnSpc>
              <a:buClr>
                <a:schemeClr val="tx1"/>
              </a:buClr>
              <a:buFont typeface="Wingdings" pitchFamily="2" charset="2"/>
              <a:buNone/>
            </a:pPr>
            <a:endParaRPr lang="en-US" sz="2200" smtClean="0">
              <a:latin typeface="Times New Roman" pitchFamily="18" charset="0"/>
            </a:endParaRPr>
          </a:p>
          <a:p>
            <a:pPr lvl="1" algn="just" eaLnBrk="1" hangingPunct="1">
              <a:lnSpc>
                <a:spcPct val="80000"/>
              </a:lnSpc>
              <a:buClr>
                <a:schemeClr val="tx1"/>
              </a:buClr>
              <a:buFont typeface="Wingdings" pitchFamily="2" charset="2"/>
              <a:buChar char="§"/>
            </a:pPr>
            <a:r>
              <a:rPr lang="en-US" smtClean="0">
                <a:latin typeface="Times New Roman" pitchFamily="18" charset="0"/>
                <a:sym typeface="Wingdings" pitchFamily="2" charset="2"/>
              </a:rPr>
              <a:t></a:t>
            </a:r>
            <a:r>
              <a:rPr lang="en-US" smtClean="0">
                <a:latin typeface="Times New Roman" pitchFamily="18" charset="0"/>
              </a:rPr>
              <a:t> No. Not if </a:t>
            </a:r>
            <a:r>
              <a:rPr lang="en-US" i="1" smtClean="0">
                <a:latin typeface="Times New Roman" pitchFamily="18" charset="0"/>
              </a:rPr>
              <a:t>all</a:t>
            </a:r>
            <a:r>
              <a:rPr lang="en-US" smtClean="0">
                <a:latin typeface="Times New Roman" pitchFamily="18" charset="0"/>
              </a:rPr>
              <a:t> the moves or choices that the opponent can make are finite and can be known in advance. </a:t>
            </a:r>
          </a:p>
          <a:p>
            <a:pPr lvl="1" algn="just" eaLnBrk="1" hangingPunct="1">
              <a:lnSpc>
                <a:spcPct val="80000"/>
              </a:lnSpc>
              <a:buClr>
                <a:schemeClr val="tx1"/>
              </a:buClr>
              <a:buFont typeface="Wingdings" pitchFamily="2" charset="2"/>
              <a:buNone/>
            </a:pPr>
            <a:endParaRPr lang="en-US" sz="2200" smtClean="0">
              <a:latin typeface="Times New Roman" pitchFamily="18" charset="0"/>
            </a:endParaRPr>
          </a:p>
          <a:p>
            <a:pPr lvl="1" algn="just" eaLnBrk="1" hangingPunct="1">
              <a:lnSpc>
                <a:spcPct val="80000"/>
              </a:lnSpc>
              <a:buClr>
                <a:schemeClr val="tx1"/>
              </a:buClr>
              <a:buFont typeface="Wingdings" pitchFamily="2" charset="2"/>
              <a:buChar char="§"/>
            </a:pPr>
            <a:endParaRPr lang="fr-FR" sz="22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1">
                                            <p:txEl>
                                              <p:pRg st="6" end="6"/>
                                            </p:txEl>
                                          </p:spTgt>
                                        </p:tgtEl>
                                        <p:attrNameLst>
                                          <p:attrName>style.visibility</p:attrName>
                                        </p:attrNameLst>
                                      </p:cBhvr>
                                      <p:to>
                                        <p:strVal val="visible"/>
                                      </p:to>
                                    </p:set>
                                    <p:animEffect transition="in" filter="box(in)">
                                      <p:cBhvr>
                                        <p:cTn id="7" dur="500"/>
                                        <p:tgtEl>
                                          <p:spTgt spid="4101">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01">
                                            <p:txEl>
                                              <p:pRg st="8" end="8"/>
                                            </p:txEl>
                                          </p:spTgt>
                                        </p:tgtEl>
                                        <p:attrNameLst>
                                          <p:attrName>style.visibility</p:attrName>
                                        </p:attrNameLst>
                                      </p:cBhvr>
                                      <p:to>
                                        <p:strVal val="visible"/>
                                      </p:to>
                                    </p:set>
                                    <p:animEffect transition="in" filter="box(in)">
                                      <p:cBhvr>
                                        <p:cTn id="12" dur="500"/>
                                        <p:tgtEl>
                                          <p:spTgt spid="4101">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01">
                                            <p:txEl>
                                              <p:pRg st="8" end="8"/>
                                            </p:txEl>
                                          </p:spTgt>
                                        </p:tgtEl>
                                        <p:attrNameLst>
                                          <p:attrName>style.visibility</p:attrName>
                                        </p:attrNameLst>
                                      </p:cBhvr>
                                      <p:to>
                                        <p:strVal val="visible"/>
                                      </p:to>
                                    </p:set>
                                    <p:animEffect transition="in" filter="dissolve">
                                      <p:cBhvr>
                                        <p:cTn id="17" dur="500"/>
                                        <p:tgtEl>
                                          <p:spTgt spid="410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z="4000" b="1" smtClean="0">
                <a:solidFill>
                  <a:schemeClr val="accent2"/>
                </a:solidFill>
                <a:latin typeface="Comic Sans MS" pitchFamily="66" charset="0"/>
              </a:rPr>
              <a:t>Go: Goemate vs. ??</a:t>
            </a:r>
          </a:p>
        </p:txBody>
      </p:sp>
      <p:pic>
        <p:nvPicPr>
          <p:cNvPr id="64515" name="Picture 3"/>
          <p:cNvPicPr>
            <a:picLocks noChangeAspect="1" noChangeArrowheads="1"/>
          </p:cNvPicPr>
          <p:nvPr/>
        </p:nvPicPr>
        <p:blipFill>
          <a:blip r:embed="rId2"/>
          <a:srcRect/>
          <a:stretch>
            <a:fillRect/>
          </a:stretch>
        </p:blipFill>
        <p:spPr bwMode="auto">
          <a:xfrm>
            <a:off x="914400" y="1524000"/>
            <a:ext cx="2006600" cy="2438400"/>
          </a:xfrm>
          <a:prstGeom prst="rect">
            <a:avLst/>
          </a:prstGeom>
          <a:noFill/>
          <a:ln w="9525">
            <a:noFill/>
            <a:miter lim="800000"/>
            <a:headEnd/>
            <a:tailEnd/>
          </a:ln>
        </p:spPr>
      </p:pic>
      <p:sp>
        <p:nvSpPr>
          <p:cNvPr id="64516" name="Text Box 4"/>
          <p:cNvSpPr txBox="1">
            <a:spLocks noChangeArrowheads="1"/>
          </p:cNvSpPr>
          <p:nvPr/>
        </p:nvSpPr>
        <p:spPr bwMode="auto">
          <a:xfrm>
            <a:off x="3200400" y="1524000"/>
            <a:ext cx="5486400" cy="2647950"/>
          </a:xfrm>
          <a:prstGeom prst="rect">
            <a:avLst/>
          </a:prstGeom>
          <a:noFill/>
          <a:ln w="9525">
            <a:noFill/>
            <a:miter lim="800000"/>
            <a:headEnd/>
            <a:tailEnd/>
          </a:ln>
        </p:spPr>
        <p:txBody>
          <a:bodyPr>
            <a:spAutoFit/>
          </a:bodyPr>
          <a:lstStyle/>
          <a:p>
            <a:pPr eaLnBrk="0" hangingPunct="0">
              <a:tabLst>
                <a:tab pos="465138" algn="l"/>
              </a:tabLst>
            </a:pPr>
            <a:r>
              <a:rPr lang="en-US" altLang="en-US" sz="2400">
                <a:latin typeface="Comic Sans MS" pitchFamily="66" charset="0"/>
              </a:rPr>
              <a:t>Name: Chen Zhixing</a:t>
            </a:r>
          </a:p>
          <a:p>
            <a:pPr eaLnBrk="0" hangingPunct="0">
              <a:tabLst>
                <a:tab pos="465138" algn="l"/>
              </a:tabLst>
            </a:pPr>
            <a:r>
              <a:rPr lang="en-US" altLang="en-US" sz="2400">
                <a:latin typeface="Comic Sans MS" pitchFamily="66" charset="0"/>
              </a:rPr>
              <a:t>Profession: Retired</a:t>
            </a:r>
          </a:p>
          <a:p>
            <a:pPr eaLnBrk="0" hangingPunct="0">
              <a:tabLst>
                <a:tab pos="465138" algn="l"/>
              </a:tabLst>
            </a:pPr>
            <a:r>
              <a:rPr lang="en-US" altLang="en-US" sz="2400">
                <a:latin typeface="Comic Sans MS" pitchFamily="66" charset="0"/>
              </a:rPr>
              <a:t>Computer skills: </a:t>
            </a:r>
          </a:p>
          <a:p>
            <a:pPr eaLnBrk="0" hangingPunct="0">
              <a:tabLst>
                <a:tab pos="465138" algn="l"/>
              </a:tabLst>
            </a:pPr>
            <a:r>
              <a:rPr lang="en-US" altLang="en-US" sz="2400">
                <a:latin typeface="Comic Sans MS" pitchFamily="66" charset="0"/>
              </a:rPr>
              <a:t>	self-taught programmer</a:t>
            </a:r>
          </a:p>
          <a:p>
            <a:pPr eaLnBrk="0" hangingPunct="0">
              <a:tabLst>
                <a:tab pos="465138" algn="l"/>
              </a:tabLst>
            </a:pPr>
            <a:r>
              <a:rPr lang="en-US" altLang="en-US" sz="2400">
                <a:latin typeface="Comic Sans MS" pitchFamily="66" charset="0"/>
              </a:rPr>
              <a:t>Author of Goemate (arguably the 	strongest Go programs)</a:t>
            </a:r>
          </a:p>
          <a:p>
            <a:pPr eaLnBrk="0" hangingPunct="0">
              <a:tabLst>
                <a:tab pos="465138" algn="l"/>
              </a:tabLst>
            </a:pPr>
            <a:endParaRPr lang="en-US" altLang="en-US" sz="2400">
              <a:latin typeface="Comic Sans MS" pitchFamily="66" charset="0"/>
            </a:endParaRPr>
          </a:p>
        </p:txBody>
      </p:sp>
      <p:grpSp>
        <p:nvGrpSpPr>
          <p:cNvPr id="64517" name="Group 5"/>
          <p:cNvGrpSpPr>
            <a:grpSpLocks/>
          </p:cNvGrpSpPr>
          <p:nvPr/>
        </p:nvGrpSpPr>
        <p:grpSpPr bwMode="auto">
          <a:xfrm>
            <a:off x="914400" y="4114800"/>
            <a:ext cx="5986463" cy="2362200"/>
            <a:chOff x="576" y="2592"/>
            <a:chExt cx="3771" cy="1488"/>
          </a:xfrm>
        </p:grpSpPr>
        <p:pic>
          <p:nvPicPr>
            <p:cNvPr id="64520" name="Picture 6"/>
            <p:cNvPicPr>
              <a:picLocks noChangeAspect="1" noChangeArrowheads="1"/>
            </p:cNvPicPr>
            <p:nvPr/>
          </p:nvPicPr>
          <p:blipFill>
            <a:blip r:embed="rId3"/>
            <a:srcRect/>
            <a:stretch>
              <a:fillRect/>
            </a:stretch>
          </p:blipFill>
          <p:spPr bwMode="auto">
            <a:xfrm>
              <a:off x="576" y="2592"/>
              <a:ext cx="1248" cy="1488"/>
            </a:xfrm>
            <a:prstGeom prst="rect">
              <a:avLst/>
            </a:prstGeom>
            <a:noFill/>
            <a:ln w="9525">
              <a:noFill/>
              <a:miter lim="800000"/>
              <a:headEnd/>
              <a:tailEnd/>
            </a:ln>
          </p:spPr>
        </p:pic>
        <p:sp>
          <p:nvSpPr>
            <p:cNvPr id="64521" name="Text Box 7"/>
            <p:cNvSpPr txBox="1">
              <a:spLocks noChangeArrowheads="1"/>
            </p:cNvSpPr>
            <p:nvPr/>
          </p:nvSpPr>
          <p:spPr bwMode="auto">
            <a:xfrm>
              <a:off x="2016" y="2592"/>
              <a:ext cx="2331" cy="978"/>
            </a:xfrm>
            <a:prstGeom prst="rect">
              <a:avLst/>
            </a:prstGeom>
            <a:noFill/>
            <a:ln w="9525">
              <a:noFill/>
              <a:miter lim="800000"/>
              <a:headEnd/>
              <a:tailEnd/>
            </a:ln>
          </p:spPr>
          <p:txBody>
            <a:bodyPr wrap="none">
              <a:spAutoFit/>
            </a:bodyPr>
            <a:lstStyle/>
            <a:p>
              <a:pPr eaLnBrk="0" hangingPunct="0"/>
              <a:r>
                <a:rPr lang="en-US" altLang="en-US" sz="2400">
                  <a:solidFill>
                    <a:srgbClr val="FF3300"/>
                  </a:solidFill>
                  <a:latin typeface="Comic Sans MS" pitchFamily="66" charset="0"/>
                </a:rPr>
                <a:t>Gave Goemate a 9 stone</a:t>
              </a:r>
            </a:p>
            <a:p>
              <a:pPr eaLnBrk="0" hangingPunct="0"/>
              <a:r>
                <a:rPr lang="en-US" altLang="en-US" sz="2400">
                  <a:solidFill>
                    <a:srgbClr val="FF3300"/>
                  </a:solidFill>
                  <a:latin typeface="Comic Sans MS" pitchFamily="66" charset="0"/>
                </a:rPr>
                <a:t>handicap and still easily</a:t>
              </a:r>
            </a:p>
            <a:p>
              <a:pPr eaLnBrk="0" hangingPunct="0"/>
              <a:r>
                <a:rPr lang="en-US" altLang="en-US" sz="2400">
                  <a:solidFill>
                    <a:srgbClr val="FF3300"/>
                  </a:solidFill>
                  <a:latin typeface="Comic Sans MS" pitchFamily="66" charset="0"/>
                </a:rPr>
                <a:t>beat the program,</a:t>
              </a:r>
            </a:p>
            <a:p>
              <a:pPr eaLnBrk="0" hangingPunct="0"/>
              <a:r>
                <a:rPr lang="en-US" altLang="en-US" sz="2400">
                  <a:solidFill>
                    <a:srgbClr val="FF3300"/>
                  </a:solidFill>
                  <a:latin typeface="Comic Sans MS" pitchFamily="66" charset="0"/>
                </a:rPr>
                <a:t>thereby winning $15,000</a:t>
              </a:r>
            </a:p>
          </p:txBody>
        </p:sp>
      </p:grpSp>
      <p:sp>
        <p:nvSpPr>
          <p:cNvPr id="64518" name="Text Box 8"/>
          <p:cNvSpPr txBox="1">
            <a:spLocks noChangeArrowheads="1"/>
          </p:cNvSpPr>
          <p:nvPr/>
        </p:nvSpPr>
        <p:spPr bwMode="auto">
          <a:xfrm>
            <a:off x="76200" y="6519863"/>
            <a:ext cx="2116138" cy="336550"/>
          </a:xfrm>
          <a:prstGeom prst="rect">
            <a:avLst/>
          </a:prstGeom>
          <a:noFill/>
          <a:ln w="9525">
            <a:noFill/>
            <a:miter lim="800000"/>
            <a:headEnd/>
            <a:tailEnd/>
          </a:ln>
        </p:spPr>
        <p:txBody>
          <a:bodyPr wrap="none">
            <a:spAutoFit/>
          </a:bodyPr>
          <a:lstStyle/>
          <a:p>
            <a:r>
              <a:rPr lang="en-US" sz="1600">
                <a:solidFill>
                  <a:schemeClr val="hlink"/>
                </a:solidFill>
                <a:latin typeface="Comic Sans MS" pitchFamily="66" charset="0"/>
              </a:rPr>
              <a:t>Jonathan Schaeffer</a:t>
            </a:r>
          </a:p>
        </p:txBody>
      </p:sp>
      <p:sp>
        <p:nvSpPr>
          <p:cNvPr id="38921" name="Text Box 9"/>
          <p:cNvSpPr txBox="1">
            <a:spLocks noChangeArrowheads="1"/>
          </p:cNvSpPr>
          <p:nvPr/>
        </p:nvSpPr>
        <p:spPr bwMode="auto">
          <a:xfrm>
            <a:off x="1524000" y="2743200"/>
            <a:ext cx="6400800" cy="2438400"/>
          </a:xfrm>
          <a:prstGeom prst="rect">
            <a:avLst/>
          </a:prstGeom>
          <a:solidFill>
            <a:srgbClr val="EBEBFF"/>
          </a:solidFill>
          <a:ln w="28575">
            <a:solidFill>
              <a:srgbClr val="0033CC"/>
            </a:solidFill>
            <a:miter lim="800000"/>
            <a:headEnd/>
            <a:tailEnd/>
          </a:ln>
          <a:effectLst>
            <a:outerShdw dist="107763" dir="2700000" algn="ctr" rotWithShape="0">
              <a:schemeClr val="bg2">
                <a:alpha val="50000"/>
              </a:schemeClr>
            </a:outerShdw>
          </a:effectLst>
        </p:spPr>
        <p:txBody>
          <a:bodyPr>
            <a:spAutoFit/>
          </a:bodyPr>
          <a:lstStyle/>
          <a:p>
            <a:pPr>
              <a:defRPr/>
            </a:pPr>
            <a:r>
              <a:rPr lang="en-US" sz="2800">
                <a:latin typeface="Comic Sans MS" pitchFamily="66" charset="0"/>
              </a:rPr>
              <a:t>Go has too high a branching factor for existing search techniques</a:t>
            </a:r>
          </a:p>
          <a:p>
            <a:pPr>
              <a:defRPr/>
            </a:pPr>
            <a:endParaRPr lang="en-US" sz="1200">
              <a:latin typeface="Comic Sans MS" pitchFamily="66" charset="0"/>
            </a:endParaRPr>
          </a:p>
          <a:p>
            <a:pPr>
              <a:defRPr/>
            </a:pPr>
            <a:r>
              <a:rPr lang="en-US" sz="2800">
                <a:latin typeface="Comic Sans MS" pitchFamily="66" charset="0"/>
              </a:rPr>
              <a:t>Current and future software must rely on huge databases and pattern-recognition techniques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4000" b="1" smtClean="0">
                <a:solidFill>
                  <a:schemeClr val="accent2"/>
                </a:solidFill>
                <a:latin typeface="Comic Sans MS" pitchFamily="66" charset="0"/>
              </a:rPr>
              <a:t>Secrets</a:t>
            </a:r>
          </a:p>
        </p:txBody>
      </p:sp>
      <p:sp>
        <p:nvSpPr>
          <p:cNvPr id="65539" name="Rectangle 3"/>
          <p:cNvSpPr>
            <a:spLocks noGrp="1" noChangeArrowheads="1"/>
          </p:cNvSpPr>
          <p:nvPr>
            <p:ph type="body" idx="1"/>
          </p:nvPr>
        </p:nvSpPr>
        <p:spPr>
          <a:xfrm>
            <a:off x="381000" y="1371600"/>
            <a:ext cx="8458200" cy="5029200"/>
          </a:xfrm>
        </p:spPr>
        <p:txBody>
          <a:bodyPr/>
          <a:lstStyle/>
          <a:p>
            <a:pPr eaLnBrk="1" hangingPunct="1">
              <a:buClr>
                <a:srgbClr val="0033CC"/>
              </a:buClr>
              <a:buFont typeface="Wingdings" pitchFamily="2" charset="2"/>
              <a:buChar char="§"/>
            </a:pPr>
            <a:r>
              <a:rPr lang="en-US" sz="2600" smtClean="0">
                <a:latin typeface="Comic Sans MS" pitchFamily="66" charset="0"/>
              </a:rPr>
              <a:t>Many game programs are based on alpha-beta + iterative deepening + extended/singular search + transposition tables + huge databases + ...</a:t>
            </a:r>
            <a:br>
              <a:rPr lang="en-US" sz="2600" smtClean="0">
                <a:latin typeface="Comic Sans MS" pitchFamily="66" charset="0"/>
              </a:rPr>
            </a:br>
            <a:endParaRPr lang="en-US" sz="1000" smtClean="0">
              <a:latin typeface="Comic Sans MS" pitchFamily="66" charset="0"/>
            </a:endParaRPr>
          </a:p>
          <a:p>
            <a:pPr eaLnBrk="1" hangingPunct="1">
              <a:buClr>
                <a:srgbClr val="0033CC"/>
              </a:buClr>
              <a:buFont typeface="Wingdings" pitchFamily="2" charset="2"/>
              <a:buChar char="§"/>
            </a:pPr>
            <a:r>
              <a:rPr lang="en-US" sz="2600" smtClean="0">
                <a:latin typeface="Comic Sans MS" pitchFamily="66" charset="0"/>
              </a:rPr>
              <a:t>For instance, Chinook searched all checkers configurations with 8 pieces or less and created an endgame database of 444 billion board configurations</a:t>
            </a:r>
          </a:p>
          <a:p>
            <a:pPr eaLnBrk="1" hangingPunct="1">
              <a:buClr>
                <a:srgbClr val="0033CC"/>
              </a:buClr>
              <a:buFont typeface="Wingdings" pitchFamily="2" charset="2"/>
              <a:buChar char="§"/>
            </a:pPr>
            <a:endParaRPr lang="en-US" sz="1200" smtClean="0">
              <a:latin typeface="Comic Sans MS" pitchFamily="66" charset="0"/>
            </a:endParaRPr>
          </a:p>
          <a:p>
            <a:pPr eaLnBrk="1" hangingPunct="1">
              <a:buClr>
                <a:srgbClr val="0033CC"/>
              </a:buClr>
              <a:buFont typeface="Wingdings" pitchFamily="2" charset="2"/>
              <a:buChar char="§"/>
            </a:pPr>
            <a:r>
              <a:rPr lang="en-US" sz="2600" smtClean="0">
                <a:latin typeface="Comic Sans MS" pitchFamily="66" charset="0"/>
              </a:rPr>
              <a:t>The methods are general, but their implementation is dramatically improved by many specifically tuned-up enhancements (e.g., the evaluation functions) like an F1 racing car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00063" y="214313"/>
            <a:ext cx="8186737" cy="1143000"/>
          </a:xfrm>
        </p:spPr>
        <p:txBody>
          <a:bodyPr/>
          <a:lstStyle/>
          <a:p>
            <a:pPr eaLnBrk="1" hangingPunct="1"/>
            <a:r>
              <a:rPr lang="en-US" altLang="en-US" sz="3600" b="1" smtClean="0">
                <a:solidFill>
                  <a:schemeClr val="accent2"/>
                </a:solidFill>
                <a:latin typeface="Comic Sans MS" pitchFamily="66" charset="0"/>
              </a:rPr>
              <a:t>Perspective on Games: </a:t>
            </a:r>
            <a:r>
              <a:rPr lang="en-US" altLang="en-US" sz="3600" b="1" smtClean="0">
                <a:solidFill>
                  <a:srgbClr val="A01E00"/>
                </a:solidFill>
                <a:latin typeface="Comic Sans MS" pitchFamily="66" charset="0"/>
              </a:rPr>
              <a:t>Con</a:t>
            </a:r>
            <a:r>
              <a:rPr lang="en-US" altLang="en-US" sz="3600" b="1" smtClean="0">
                <a:solidFill>
                  <a:schemeClr val="accent2"/>
                </a:solidFill>
                <a:latin typeface="Comic Sans MS" pitchFamily="66" charset="0"/>
              </a:rPr>
              <a:t> and </a:t>
            </a:r>
            <a:r>
              <a:rPr lang="en-US" altLang="en-US" sz="3600" b="1" smtClean="0">
                <a:solidFill>
                  <a:srgbClr val="006000"/>
                </a:solidFill>
                <a:latin typeface="Comic Sans MS" pitchFamily="66" charset="0"/>
              </a:rPr>
              <a:t>Pro</a:t>
            </a:r>
          </a:p>
        </p:txBody>
      </p:sp>
      <p:sp>
        <p:nvSpPr>
          <p:cNvPr id="66563" name="Text Box 3"/>
          <p:cNvSpPr txBox="1">
            <a:spLocks noChangeArrowheads="1"/>
          </p:cNvSpPr>
          <p:nvPr/>
        </p:nvSpPr>
        <p:spPr bwMode="auto">
          <a:xfrm>
            <a:off x="457200" y="2133600"/>
            <a:ext cx="4267200" cy="3629025"/>
          </a:xfrm>
          <a:prstGeom prst="rect">
            <a:avLst/>
          </a:prstGeom>
          <a:noFill/>
          <a:ln w="9525">
            <a:noFill/>
            <a:miter lim="800000"/>
            <a:headEnd/>
            <a:tailEnd/>
          </a:ln>
        </p:spPr>
        <p:txBody>
          <a:bodyPr>
            <a:spAutoFit/>
          </a:bodyPr>
          <a:lstStyle/>
          <a:p>
            <a:pPr eaLnBrk="0" hangingPunct="0"/>
            <a:r>
              <a:rPr lang="en-US" altLang="en-US" sz="2000">
                <a:solidFill>
                  <a:srgbClr val="A01E00"/>
                </a:solidFill>
                <a:latin typeface="Comic Sans MS" pitchFamily="66" charset="0"/>
              </a:rPr>
              <a:t>Chess is the Drosophila of artificial intelligence. However, computer chess has developed much as genetics might have if the geneticists had concentrated their efforts starting in 1910 on breeding racing Drosophila. We would have some science, but mainly we would have very fast fruit flies.</a:t>
            </a:r>
          </a:p>
          <a:p>
            <a:pPr eaLnBrk="0" hangingPunct="0"/>
            <a:r>
              <a:rPr lang="en-US" altLang="en-US" sz="1600">
                <a:solidFill>
                  <a:srgbClr val="A01E00"/>
                </a:solidFill>
                <a:latin typeface="Comic Sans MS" pitchFamily="66" charset="0"/>
              </a:rPr>
              <a:t>						John McCarthy</a:t>
            </a:r>
          </a:p>
        </p:txBody>
      </p:sp>
      <p:sp>
        <p:nvSpPr>
          <p:cNvPr id="40964" name="Text Box 4"/>
          <p:cNvSpPr txBox="1">
            <a:spLocks noChangeArrowheads="1"/>
          </p:cNvSpPr>
          <p:nvPr/>
        </p:nvSpPr>
        <p:spPr bwMode="auto">
          <a:xfrm>
            <a:off x="5410200" y="2133600"/>
            <a:ext cx="3276600" cy="2105025"/>
          </a:xfrm>
          <a:prstGeom prst="rect">
            <a:avLst/>
          </a:prstGeom>
          <a:noFill/>
          <a:ln w="9525">
            <a:noFill/>
            <a:miter lim="800000"/>
            <a:headEnd/>
            <a:tailEnd/>
          </a:ln>
        </p:spPr>
        <p:txBody>
          <a:bodyPr>
            <a:spAutoFit/>
          </a:bodyPr>
          <a:lstStyle/>
          <a:p>
            <a:pPr eaLnBrk="0" hangingPunct="0"/>
            <a:r>
              <a:rPr lang="en-US" altLang="en-US" sz="2000">
                <a:solidFill>
                  <a:srgbClr val="006000"/>
                </a:solidFill>
                <a:latin typeface="Comic Sans MS" pitchFamily="66" charset="0"/>
              </a:rPr>
              <a:t>Saying Deep Blue doesn’t really think about chess is like saying an airplane doesn't really fly because it doesn't flap its wings.</a:t>
            </a:r>
          </a:p>
          <a:p>
            <a:pPr eaLnBrk="0" hangingPunct="0"/>
            <a:r>
              <a:rPr lang="en-US" altLang="en-US" sz="1600">
                <a:solidFill>
                  <a:srgbClr val="006000"/>
                </a:solidFill>
                <a:latin typeface="Comic Sans MS" pitchFamily="66" charset="0"/>
              </a:rPr>
              <a:t>				Drew McDermott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b="1" smtClean="0">
                <a:solidFill>
                  <a:schemeClr val="accent2"/>
                </a:solidFill>
                <a:latin typeface="Comic Sans MS" pitchFamily="66" charset="0"/>
              </a:rPr>
              <a:t>Other Types of Games</a:t>
            </a:r>
          </a:p>
        </p:txBody>
      </p:sp>
      <p:sp>
        <p:nvSpPr>
          <p:cNvPr id="67587" name="Rectangle 3"/>
          <p:cNvSpPr>
            <a:spLocks noGrp="1" noChangeArrowheads="1"/>
          </p:cNvSpPr>
          <p:nvPr>
            <p:ph type="body" idx="1"/>
          </p:nvPr>
        </p:nvSpPr>
        <p:spPr>
          <a:xfrm>
            <a:off x="457200" y="1524000"/>
            <a:ext cx="8229600" cy="4800600"/>
          </a:xfrm>
        </p:spPr>
        <p:txBody>
          <a:bodyPr/>
          <a:lstStyle/>
          <a:p>
            <a:pPr eaLnBrk="1" hangingPunct="1">
              <a:buClr>
                <a:srgbClr val="0033CC"/>
              </a:buClr>
              <a:buFont typeface="Wingdings" pitchFamily="2" charset="2"/>
              <a:buChar char="§"/>
            </a:pPr>
            <a:r>
              <a:rPr lang="en-US" smtClean="0">
                <a:latin typeface="Comic Sans MS" pitchFamily="66" charset="0"/>
              </a:rPr>
              <a:t>Multi-player games, with alliances or not</a:t>
            </a:r>
          </a:p>
          <a:p>
            <a:pPr eaLnBrk="1" hangingPunct="1">
              <a:buClr>
                <a:srgbClr val="0033CC"/>
              </a:buClr>
              <a:buFont typeface="Wingdings" pitchFamily="2" charset="2"/>
              <a:buChar char="§"/>
            </a:pPr>
            <a:r>
              <a:rPr lang="en-US" smtClean="0">
                <a:latin typeface="Comic Sans MS" pitchFamily="66" charset="0"/>
              </a:rPr>
              <a:t>Games with randomness in successor function (e.g., rolling a dice) </a:t>
            </a:r>
            <a:br>
              <a:rPr lang="en-US" smtClean="0">
                <a:latin typeface="Comic Sans MS" pitchFamily="66" charset="0"/>
              </a:rPr>
            </a:br>
            <a:r>
              <a:rPr lang="en-US" smtClean="0">
                <a:latin typeface="Comic Sans MS" pitchFamily="66" charset="0"/>
                <a:sym typeface="Wingdings" pitchFamily="2" charset="2"/>
              </a:rPr>
              <a:t> Expectminimax algorithm</a:t>
            </a:r>
            <a:endParaRPr lang="en-US" smtClean="0">
              <a:latin typeface="Comic Sans MS" pitchFamily="66" charset="0"/>
            </a:endParaRPr>
          </a:p>
          <a:p>
            <a:pPr eaLnBrk="1" hangingPunct="1">
              <a:buClr>
                <a:srgbClr val="0033CC"/>
              </a:buClr>
              <a:buFont typeface="Wingdings" pitchFamily="2" charset="2"/>
              <a:buChar char="§"/>
            </a:pPr>
            <a:r>
              <a:rPr lang="en-US" smtClean="0">
                <a:latin typeface="Comic Sans MS" pitchFamily="66" charset="0"/>
              </a:rPr>
              <a:t>Games with partially observable states  (e.g., card games)</a:t>
            </a:r>
            <a:br>
              <a:rPr lang="en-US" smtClean="0">
                <a:latin typeface="Comic Sans MS" pitchFamily="66" charset="0"/>
              </a:rPr>
            </a:br>
            <a:r>
              <a:rPr lang="en-US" smtClean="0">
                <a:latin typeface="Comic Sans MS" pitchFamily="66" charset="0"/>
                <a:sym typeface="Wingdings" pitchFamily="2" charset="2"/>
              </a:rPr>
              <a:t> Search of belief state spaces</a:t>
            </a:r>
          </a:p>
          <a:p>
            <a:pPr eaLnBrk="1" hangingPunct="1">
              <a:buClr>
                <a:srgbClr val="0033CC"/>
              </a:buClr>
              <a:buFont typeface="Wingdings" pitchFamily="2" charset="2"/>
              <a:buChar char="§"/>
            </a:pPr>
            <a:endParaRPr lang="en-US" sz="1400" smtClean="0">
              <a:latin typeface="Comic Sans MS" pitchFamily="66" charset="0"/>
              <a:sym typeface="Wingdings" pitchFamily="2" charset="2"/>
            </a:endParaRPr>
          </a:p>
          <a:p>
            <a:pPr eaLnBrk="1" hangingPunct="1">
              <a:buClr>
                <a:srgbClr val="0033CC"/>
              </a:buClr>
              <a:buFont typeface="Wingdings" pitchFamily="2" charset="2"/>
              <a:buNone/>
            </a:pPr>
            <a:r>
              <a:rPr lang="en-US" smtClean="0">
                <a:solidFill>
                  <a:schemeClr val="bg2"/>
                </a:solidFill>
                <a:latin typeface="Comic Sans MS" pitchFamily="66" charset="0"/>
              </a:rPr>
              <a:t>See R&amp;N p. 175-180</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14400" y="277813"/>
            <a:ext cx="7772400" cy="706437"/>
          </a:xfrm>
        </p:spPr>
        <p:txBody>
          <a:bodyPr/>
          <a:lstStyle/>
          <a:p>
            <a:pPr eaLnBrk="1" hangingPunct="1"/>
            <a:r>
              <a:rPr lang="fr-FR" sz="3200" b="1" smtClean="0">
                <a:cs typeface="Times New Roman" pitchFamily="18" charset="0"/>
              </a:rPr>
              <a:t>Summary</a:t>
            </a:r>
            <a:endParaRPr lang="fr-FR" sz="2900" i="1" u="sng" smtClean="0"/>
          </a:p>
        </p:txBody>
      </p:sp>
      <p:sp>
        <p:nvSpPr>
          <p:cNvPr id="68611" name="Text Box 4"/>
          <p:cNvSpPr txBox="1">
            <a:spLocks noChangeArrowheads="1"/>
          </p:cNvSpPr>
          <p:nvPr/>
        </p:nvSpPr>
        <p:spPr bwMode="auto">
          <a:xfrm>
            <a:off x="577850" y="1020763"/>
            <a:ext cx="8351838" cy="5694362"/>
          </a:xfrm>
          <a:prstGeom prst="rect">
            <a:avLst/>
          </a:prstGeom>
          <a:noFill/>
          <a:ln w="9525">
            <a:noFill/>
            <a:miter lim="800000"/>
            <a:headEnd/>
            <a:tailEnd/>
          </a:ln>
        </p:spPr>
        <p:txBody>
          <a:bodyPr>
            <a:spAutoFit/>
          </a:bodyPr>
          <a:lstStyle/>
          <a:p>
            <a:pPr algn="l" rtl="0"/>
            <a:endParaRPr lang="fr-FR" sz="2800" b="1">
              <a:latin typeface="Times New Roman" pitchFamily="18" charset="0"/>
              <a:cs typeface="Times New Roman" pitchFamily="18" charset="0"/>
            </a:endParaRPr>
          </a:p>
          <a:p>
            <a:pPr algn="l" rtl="0"/>
            <a:endParaRPr lang="fr-FR" sz="1200" b="1">
              <a:latin typeface="Times New Roman" pitchFamily="18" charset="0"/>
              <a:cs typeface="Times New Roman" pitchFamily="18" charset="0"/>
            </a:endParaRPr>
          </a:p>
          <a:p>
            <a:pPr algn="just" rtl="0">
              <a:buFont typeface="Wingdings" pitchFamily="2" charset="2"/>
              <a:buChar char="Ø"/>
            </a:pPr>
            <a:r>
              <a:rPr lang="fr-FR" sz="2400" b="1"/>
              <a:t>  </a:t>
            </a:r>
            <a:r>
              <a:rPr lang="fr-FR" sz="2400"/>
              <a:t>A </a:t>
            </a:r>
            <a:r>
              <a:rPr lang="fr-FR" sz="2400" u="sng"/>
              <a:t>game</a:t>
            </a:r>
            <a:r>
              <a:rPr lang="fr-FR" sz="2400"/>
              <a:t> can be defined by the </a:t>
            </a:r>
            <a:r>
              <a:rPr lang="fr-FR" sz="2400" u="sng"/>
              <a:t>initial state</a:t>
            </a:r>
            <a:r>
              <a:rPr lang="fr-FR" sz="2400"/>
              <a:t>, </a:t>
            </a:r>
            <a:r>
              <a:rPr lang="fr-FR" sz="2400" u="sng"/>
              <a:t>the operators</a:t>
            </a:r>
            <a:r>
              <a:rPr lang="fr-FR" sz="2400"/>
              <a:t> (legal moves), a </a:t>
            </a:r>
            <a:r>
              <a:rPr lang="fr-FR" sz="2400" u="sng"/>
              <a:t>terminal test</a:t>
            </a:r>
            <a:r>
              <a:rPr lang="fr-FR" sz="2400"/>
              <a:t> and a </a:t>
            </a:r>
            <a:r>
              <a:rPr lang="fr-FR" sz="2400" u="sng"/>
              <a:t>utility function</a:t>
            </a:r>
            <a:r>
              <a:rPr lang="fr-FR" sz="2400"/>
              <a:t> (outcome of the game).</a:t>
            </a:r>
          </a:p>
          <a:p>
            <a:pPr algn="just" rtl="0">
              <a:buFont typeface="Wingdings" pitchFamily="2" charset="2"/>
              <a:buChar char="Ø"/>
            </a:pPr>
            <a:endParaRPr lang="fr-FR" sz="1200"/>
          </a:p>
          <a:p>
            <a:pPr algn="just" rtl="0">
              <a:buFont typeface="Wingdings" pitchFamily="2" charset="2"/>
              <a:buChar char="Ø"/>
            </a:pPr>
            <a:r>
              <a:rPr lang="fr-FR" sz="2400"/>
              <a:t> In two player game, the </a:t>
            </a:r>
            <a:r>
              <a:rPr lang="fr-FR" sz="2400" u="sng"/>
              <a:t>minimax algorithm</a:t>
            </a:r>
            <a:r>
              <a:rPr lang="fr-FR" sz="2400"/>
              <a:t> can determine the best move by enumerating the entire game tree.</a:t>
            </a:r>
          </a:p>
          <a:p>
            <a:pPr algn="just" rtl="0">
              <a:buFont typeface="Wingdings" pitchFamily="2" charset="2"/>
              <a:buChar char="Ø"/>
            </a:pPr>
            <a:endParaRPr lang="fr-FR" sz="1200"/>
          </a:p>
          <a:p>
            <a:pPr algn="just" rtl="0">
              <a:buFont typeface="Wingdings" pitchFamily="2" charset="2"/>
              <a:buChar char="Ø"/>
            </a:pPr>
            <a:r>
              <a:rPr lang="fr-FR" sz="2400"/>
              <a:t> The </a:t>
            </a:r>
            <a:r>
              <a:rPr lang="fr-FR" sz="2400" u="sng"/>
              <a:t>alpha-beta pruning</a:t>
            </a:r>
            <a:r>
              <a:rPr lang="fr-FR" sz="2400"/>
              <a:t> algorithm produces the same result but is more efficient because it </a:t>
            </a:r>
            <a:r>
              <a:rPr lang="fr-FR" sz="2400" u="sng"/>
              <a:t>prunes away irrelevant branches.</a:t>
            </a:r>
          </a:p>
          <a:p>
            <a:pPr algn="just" rtl="0">
              <a:buFont typeface="Wingdings" pitchFamily="2" charset="2"/>
              <a:buChar char="Ø"/>
            </a:pPr>
            <a:endParaRPr lang="fr-FR" sz="1200" u="sng"/>
          </a:p>
          <a:p>
            <a:pPr algn="just" rtl="0">
              <a:buFont typeface="Wingdings" pitchFamily="2" charset="2"/>
              <a:buChar char="Ø"/>
            </a:pPr>
            <a:r>
              <a:rPr lang="fr-FR" sz="2400"/>
              <a:t> Usually, it is not feasible to construct the complete game tree, so the utility value of some states must be determined by an </a:t>
            </a:r>
            <a:r>
              <a:rPr lang="fr-FR" sz="2400" u="sng"/>
              <a:t>evaluation function</a:t>
            </a:r>
            <a:r>
              <a:rPr lang="fr-FR" sz="2400"/>
              <a:t>.</a:t>
            </a:r>
          </a:p>
          <a:p>
            <a:pPr algn="just" rtl="0">
              <a:buFont typeface="Wingdings" pitchFamily="2" charset="2"/>
              <a:buNone/>
            </a:pPr>
            <a:r>
              <a:rPr lang="fr-FR" sz="240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a:t>
            </a:r>
            <a:r>
              <a:rPr lang="fr-FR" sz="3200" u="sng" smtClean="0"/>
              <a:t>lpha-beta pruning  e</a:t>
            </a:r>
            <a:r>
              <a:rPr lang="fr-FR" sz="2900" i="1" u="sng" smtClean="0"/>
              <a:t>xample</a:t>
            </a:r>
          </a:p>
        </p:txBody>
      </p:sp>
      <p:pic>
        <p:nvPicPr>
          <p:cNvPr id="69635" name="Picture 6" descr="img001"/>
          <p:cNvPicPr>
            <a:picLocks noChangeAspect="1" noChangeArrowheads="1"/>
          </p:cNvPicPr>
          <p:nvPr>
            <p:ph type="body" idx="1"/>
          </p:nvPr>
        </p:nvPicPr>
        <p:blipFill>
          <a:blip r:embed="rId2"/>
          <a:srcRect b="12520"/>
          <a:stretch>
            <a:fillRect/>
          </a:stretch>
        </p:blipFill>
        <p:spPr>
          <a:xfrm>
            <a:off x="1500188" y="1500188"/>
            <a:ext cx="6143625" cy="4741862"/>
          </a:xfrm>
          <a:noFill/>
        </p:spPr>
      </p:pic>
      <p:sp>
        <p:nvSpPr>
          <p:cNvPr id="69636" name="Rectangle 7"/>
          <p:cNvSpPr>
            <a:spLocks noChangeArrowheads="1"/>
          </p:cNvSpPr>
          <p:nvPr/>
        </p:nvSpPr>
        <p:spPr bwMode="auto">
          <a:xfrm>
            <a:off x="1042988" y="-1000125"/>
            <a:ext cx="7058025" cy="942975"/>
          </a:xfrm>
          <a:prstGeom prst="rect">
            <a:avLst/>
          </a:prstGeom>
          <a:noFill/>
          <a:ln w="9525">
            <a:noFill/>
            <a:miter lim="800000"/>
            <a:headEnd/>
            <a:tailEnd/>
          </a:ln>
        </p:spPr>
        <p:txBody>
          <a:bodyPr>
            <a:spAutoFit/>
          </a:bodyPr>
          <a:lstStyle/>
          <a:p>
            <a:pPr algn="l" rtl="0"/>
            <a:r>
              <a:rPr lang="en-US" sz="1400" b="1">
                <a:latin typeface="Times New Roman" pitchFamily="18" charset="0"/>
                <a:cs typeface="Times New Roman" pitchFamily="18" charset="0"/>
              </a:rPr>
              <a:t>Slides  of example from screenshots by</a:t>
            </a:r>
          </a:p>
          <a:p>
            <a:pPr algn="l" rtl="0"/>
            <a:r>
              <a:rPr lang="en-US" sz="1400" b="1">
                <a:latin typeface="Times New Roman" pitchFamily="18" charset="0"/>
                <a:cs typeface="Times New Roman" pitchFamily="18" charset="0"/>
              </a:rPr>
              <a:t>Mikael Bodén, Halmstad University, Sweden</a:t>
            </a:r>
          </a:p>
          <a:p>
            <a:pPr algn="l" rtl="0"/>
            <a:r>
              <a:rPr lang="en-US" sz="1400" b="1">
                <a:latin typeface="Times New Roman" pitchFamily="18" charset="0"/>
                <a:cs typeface="Times New Roman" pitchFamily="18" charset="0"/>
              </a:rPr>
              <a:t>found at </a:t>
            </a:r>
          </a:p>
          <a:p>
            <a:pPr algn="l" rtl="0"/>
            <a:r>
              <a:rPr lang="en-US" sz="1400" b="1">
                <a:latin typeface="Times New Roman" pitchFamily="18" charset="0"/>
                <a:cs typeface="Times New Roman" pitchFamily="18" charset="0"/>
              </a:rPr>
              <a:t>http://www.emunix.emich.edu/~evett/AI/AlphaBeta_movie/sld001.htm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70659" name="Picture 4" descr="img002"/>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71683" name="Picture 4" descr="img003"/>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72707" name="Picture 4" descr="img004"/>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73731" name="Picture 4" descr="img005"/>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28650" y="1641475"/>
            <a:ext cx="8229600" cy="5073650"/>
          </a:xfrm>
        </p:spPr>
        <p:txBody>
          <a:bodyPr/>
          <a:lstStyle/>
          <a:p>
            <a:pPr algn="just" eaLnBrk="1" hangingPunct="1">
              <a:lnSpc>
                <a:spcPct val="80000"/>
              </a:lnSpc>
              <a:buClr>
                <a:schemeClr val="tx1"/>
              </a:buClr>
              <a:buFont typeface="Wingdings" pitchFamily="2" charset="2"/>
              <a:buNone/>
            </a:pPr>
            <a:r>
              <a:rPr lang="fr-FR" sz="2400" smtClean="0">
                <a:latin typeface="Times New Roman" pitchFamily="18" charset="0"/>
                <a:cs typeface="Times New Roman" pitchFamily="18" charset="0"/>
              </a:rPr>
              <a:t>To formalize a two player game as a search problem an agent can be called </a:t>
            </a:r>
            <a:r>
              <a:rPr lang="fr-FR" sz="2400" b="1" smtClean="0">
                <a:latin typeface="Times New Roman" pitchFamily="18" charset="0"/>
                <a:cs typeface="Times New Roman" pitchFamily="18" charset="0"/>
              </a:rPr>
              <a:t>MAX</a:t>
            </a:r>
            <a:r>
              <a:rPr lang="fr-FR" sz="2400" smtClean="0">
                <a:latin typeface="Times New Roman" pitchFamily="18" charset="0"/>
                <a:cs typeface="Times New Roman" pitchFamily="18" charset="0"/>
              </a:rPr>
              <a:t> and the opponent can be called </a:t>
            </a:r>
            <a:r>
              <a:rPr lang="fr-FR" sz="2400" b="1" smtClean="0">
                <a:latin typeface="Times New Roman" pitchFamily="18" charset="0"/>
                <a:cs typeface="Times New Roman" pitchFamily="18" charset="0"/>
              </a:rPr>
              <a:t>MIN.</a:t>
            </a:r>
          </a:p>
          <a:p>
            <a:pPr algn="just" eaLnBrk="1" hangingPunct="1">
              <a:lnSpc>
                <a:spcPct val="80000"/>
              </a:lnSpc>
              <a:buClr>
                <a:schemeClr val="tx1"/>
              </a:buClr>
              <a:buFont typeface="Wingdings" pitchFamily="2" charset="2"/>
              <a:buNone/>
            </a:pPr>
            <a:endParaRPr lang="fr-FR" sz="2400" b="1" smtClean="0">
              <a:latin typeface="Times New Roman" pitchFamily="18" charset="0"/>
              <a:cs typeface="Times New Roman" pitchFamily="18" charset="0"/>
            </a:endParaRPr>
          </a:p>
          <a:p>
            <a:pPr algn="just" eaLnBrk="1" hangingPunct="1">
              <a:lnSpc>
                <a:spcPct val="80000"/>
              </a:lnSpc>
              <a:buClr>
                <a:schemeClr val="tx1"/>
              </a:buClr>
              <a:buFont typeface="Wingdings" pitchFamily="2" charset="2"/>
              <a:buNone/>
            </a:pPr>
            <a:r>
              <a:rPr lang="fr-FR" sz="2400" b="1" u="sng" smtClean="0">
                <a:latin typeface="Times New Roman" pitchFamily="18" charset="0"/>
                <a:cs typeface="Times New Roman" pitchFamily="18" charset="0"/>
              </a:rPr>
              <a:t>Problem Formulation: </a:t>
            </a:r>
          </a:p>
          <a:p>
            <a:pPr algn="just" eaLnBrk="1" hangingPunct="1">
              <a:lnSpc>
                <a:spcPct val="80000"/>
              </a:lnSpc>
              <a:buClr>
                <a:schemeClr val="tx1"/>
              </a:buClr>
              <a:buFont typeface="Wingdings" pitchFamily="2" charset="2"/>
              <a:buNone/>
            </a:pPr>
            <a:endParaRPr lang="fr-FR" sz="2400" smtClean="0">
              <a:latin typeface="Times New Roman" pitchFamily="18" charset="0"/>
              <a:cs typeface="Times New Roman" pitchFamily="18" charset="0"/>
            </a:endParaRPr>
          </a:p>
          <a:p>
            <a:pPr algn="just" eaLnBrk="1" hangingPunct="1">
              <a:lnSpc>
                <a:spcPct val="80000"/>
              </a:lnSpc>
              <a:buClr>
                <a:schemeClr val="tx1"/>
              </a:buClr>
              <a:buFont typeface="Wingdings" pitchFamily="2" charset="2"/>
              <a:buChar char="§"/>
            </a:pPr>
            <a:r>
              <a:rPr lang="en-US" sz="2400" b="1" smtClean="0">
                <a:solidFill>
                  <a:srgbClr val="FF0000"/>
                </a:solidFill>
                <a:latin typeface="Times New Roman" pitchFamily="18" charset="0"/>
              </a:rPr>
              <a:t>Initial state:</a:t>
            </a:r>
            <a:r>
              <a:rPr lang="en-US" sz="2400" smtClean="0">
                <a:latin typeface="Times New Roman" pitchFamily="18" charset="0"/>
              </a:rPr>
              <a:t> board configurations and the player to move.</a:t>
            </a:r>
          </a:p>
          <a:p>
            <a:pPr algn="just" eaLnBrk="1" hangingPunct="1">
              <a:lnSpc>
                <a:spcPct val="80000"/>
              </a:lnSpc>
              <a:buClr>
                <a:schemeClr val="tx1"/>
              </a:buClr>
              <a:buFont typeface="Wingdings" pitchFamily="2" charset="2"/>
              <a:buChar char="§"/>
            </a:pPr>
            <a:r>
              <a:rPr lang="en-US" sz="2400" b="1" smtClean="0">
                <a:solidFill>
                  <a:srgbClr val="FF0000"/>
                </a:solidFill>
                <a:latin typeface="Times New Roman" pitchFamily="18" charset="0"/>
              </a:rPr>
              <a:t>Successor function:</a:t>
            </a:r>
            <a:r>
              <a:rPr lang="en-US" sz="2400" smtClean="0">
                <a:latin typeface="Times New Roman" pitchFamily="18" charset="0"/>
              </a:rPr>
              <a:t> list of pairs (move, state) specifying legal moves and their resulting states. (moves + initial state = game tree)</a:t>
            </a:r>
          </a:p>
          <a:p>
            <a:pPr algn="just" eaLnBrk="1" hangingPunct="1">
              <a:lnSpc>
                <a:spcPct val="80000"/>
              </a:lnSpc>
              <a:buClr>
                <a:schemeClr val="tx1"/>
              </a:buClr>
              <a:buFont typeface="Wingdings" pitchFamily="2" charset="2"/>
              <a:buChar char="§"/>
            </a:pPr>
            <a:r>
              <a:rPr lang="en-US" sz="2400" b="1" smtClean="0">
                <a:solidFill>
                  <a:srgbClr val="FF0000"/>
                </a:solidFill>
                <a:latin typeface="Times New Roman" pitchFamily="18" charset="0"/>
              </a:rPr>
              <a:t>A terminal test:</a:t>
            </a:r>
            <a:r>
              <a:rPr lang="en-US" sz="2400" smtClean="0">
                <a:latin typeface="Times New Roman" pitchFamily="18" charset="0"/>
              </a:rPr>
              <a:t> decide if the game has finished.</a:t>
            </a:r>
          </a:p>
          <a:p>
            <a:pPr algn="just" eaLnBrk="1" hangingPunct="1">
              <a:lnSpc>
                <a:spcPct val="80000"/>
              </a:lnSpc>
              <a:buClr>
                <a:schemeClr val="tx1"/>
              </a:buClr>
              <a:buFont typeface="Wingdings" pitchFamily="2" charset="2"/>
              <a:buChar char="§"/>
            </a:pPr>
            <a:r>
              <a:rPr lang="en-US" sz="2400" b="1" smtClean="0">
                <a:solidFill>
                  <a:srgbClr val="FF0000"/>
                </a:solidFill>
                <a:latin typeface="Times New Roman" pitchFamily="18" charset="0"/>
              </a:rPr>
              <a:t>A utility function:</a:t>
            </a:r>
            <a:r>
              <a:rPr lang="en-US" sz="2400" smtClean="0">
                <a:latin typeface="Times New Roman" pitchFamily="18" charset="0"/>
              </a:rPr>
              <a:t> produces a numerical value for (only) the terminal states. Example: In chess, outcome = win/loss/draw, with values +1, -1, 0 respectively.</a:t>
            </a:r>
          </a:p>
          <a:p>
            <a:pPr algn="just" eaLnBrk="1" hangingPunct="1">
              <a:lnSpc>
                <a:spcPct val="80000"/>
              </a:lnSpc>
              <a:buClr>
                <a:schemeClr val="tx1"/>
              </a:buClr>
              <a:buFont typeface="Wingdings" pitchFamily="2" charset="2"/>
              <a:buNone/>
            </a:pPr>
            <a:endParaRPr lang="en-US" sz="2400" smtClean="0">
              <a:latin typeface="Times New Roman" pitchFamily="18" charset="0"/>
            </a:endParaRPr>
          </a:p>
          <a:p>
            <a:pPr algn="just" eaLnBrk="1" hangingPunct="1">
              <a:lnSpc>
                <a:spcPct val="80000"/>
              </a:lnSpc>
              <a:buClr>
                <a:schemeClr val="tx1"/>
              </a:buClr>
              <a:buFont typeface="Wingdings" pitchFamily="2" charset="2"/>
              <a:buChar char="§"/>
            </a:pPr>
            <a:r>
              <a:rPr lang="en-US" sz="2400" smtClean="0">
                <a:latin typeface="Times New Roman" pitchFamily="18" charset="0"/>
              </a:rPr>
              <a:t>Players need search tree to determine next move.</a:t>
            </a:r>
          </a:p>
          <a:p>
            <a:pPr algn="just" eaLnBrk="1" hangingPunct="1">
              <a:lnSpc>
                <a:spcPct val="80000"/>
              </a:lnSpc>
              <a:buClr>
                <a:schemeClr val="tx1"/>
              </a:buClr>
              <a:buFont typeface="Wingdings" pitchFamily="2" charset="2"/>
              <a:buNone/>
            </a:pPr>
            <a:endParaRPr lang="en-US" sz="2400" smtClean="0">
              <a:latin typeface="Times New Roman" pitchFamily="18" charset="0"/>
            </a:endParaRPr>
          </a:p>
        </p:txBody>
      </p:sp>
      <p:sp>
        <p:nvSpPr>
          <p:cNvPr id="14339" name="Rectangle 2"/>
          <p:cNvSpPr>
            <a:spLocks noChangeArrowheads="1"/>
          </p:cNvSpPr>
          <p:nvPr/>
        </p:nvSpPr>
        <p:spPr bwMode="auto">
          <a:xfrm>
            <a:off x="714375" y="428625"/>
            <a:ext cx="5840413" cy="485775"/>
          </a:xfrm>
          <a:prstGeom prst="rect">
            <a:avLst/>
          </a:prstGeom>
          <a:noFill/>
          <a:ln w="9525">
            <a:noFill/>
            <a:miter lim="800000"/>
            <a:headEnd/>
            <a:tailEnd/>
          </a:ln>
        </p:spPr>
        <p:txBody>
          <a:bodyPr wrap="none">
            <a:spAutoFit/>
          </a:bodyPr>
          <a:lstStyle/>
          <a:p>
            <a:pPr>
              <a:lnSpc>
                <a:spcPct val="80000"/>
              </a:lnSpc>
              <a:buClr>
                <a:schemeClr val="tx1"/>
              </a:buClr>
              <a:buFont typeface="Wingdings" pitchFamily="2" charset="2"/>
              <a:buChar char="q"/>
            </a:pPr>
            <a:r>
              <a:rPr lang="fr-FR" sz="3200">
                <a:solidFill>
                  <a:schemeClr val="accent2"/>
                </a:solidFill>
                <a:latin typeface="Times New Roman" pitchFamily="18" charset="0"/>
                <a:cs typeface="Times New Roman" pitchFamily="18" charset="0"/>
              </a:rPr>
              <a:t> Searching in a two player game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411">
                                            <p:txEl>
                                              <p:pRg st="4" end="4"/>
                                            </p:txEl>
                                          </p:spTgt>
                                        </p:tgtEl>
                                        <p:attrNameLst>
                                          <p:attrName>style.visibility</p:attrName>
                                        </p:attrNameLst>
                                      </p:cBhvr>
                                      <p:to>
                                        <p:strVal val="visible"/>
                                      </p:to>
                                    </p:set>
                                    <p:animEffect transition="in" filter="dissolve">
                                      <p:cBhvr>
                                        <p:cTn id="7" dur="500"/>
                                        <p:tgtEl>
                                          <p:spTgt spid="1741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411">
                                            <p:txEl>
                                              <p:pRg st="5" end="5"/>
                                            </p:txEl>
                                          </p:spTgt>
                                        </p:tgtEl>
                                        <p:attrNameLst>
                                          <p:attrName>style.visibility</p:attrName>
                                        </p:attrNameLst>
                                      </p:cBhvr>
                                      <p:to>
                                        <p:strVal val="visible"/>
                                      </p:to>
                                    </p:set>
                                    <p:animEffect transition="in" filter="dissolve">
                                      <p:cBhvr>
                                        <p:cTn id="12" dur="500"/>
                                        <p:tgtEl>
                                          <p:spTgt spid="1741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411">
                                            <p:txEl>
                                              <p:pRg st="6" end="6"/>
                                            </p:txEl>
                                          </p:spTgt>
                                        </p:tgtEl>
                                        <p:attrNameLst>
                                          <p:attrName>style.visibility</p:attrName>
                                        </p:attrNameLst>
                                      </p:cBhvr>
                                      <p:to>
                                        <p:strVal val="visible"/>
                                      </p:to>
                                    </p:set>
                                    <p:animEffect transition="in" filter="dissolve">
                                      <p:cBhvr>
                                        <p:cTn id="17" dur="500"/>
                                        <p:tgtEl>
                                          <p:spTgt spid="174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411">
                                            <p:txEl>
                                              <p:pRg st="7" end="7"/>
                                            </p:txEl>
                                          </p:spTgt>
                                        </p:tgtEl>
                                        <p:attrNameLst>
                                          <p:attrName>style.visibility</p:attrName>
                                        </p:attrNameLst>
                                      </p:cBhvr>
                                      <p:to>
                                        <p:strVal val="visible"/>
                                      </p:to>
                                    </p:set>
                                    <p:animEffect transition="in" filter="dissolve">
                                      <p:cBhvr>
                                        <p:cTn id="22" dur="500"/>
                                        <p:tgtEl>
                                          <p:spTgt spid="1741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411">
                                            <p:txEl>
                                              <p:pRg st="9" end="9"/>
                                            </p:txEl>
                                          </p:spTgt>
                                        </p:tgtEl>
                                        <p:attrNameLst>
                                          <p:attrName>style.visibility</p:attrName>
                                        </p:attrNameLst>
                                      </p:cBhvr>
                                      <p:to>
                                        <p:strVal val="visible"/>
                                      </p:to>
                                    </p:set>
                                    <p:animEffect transition="in" filter="dissolve">
                                      <p:cBhvr>
                                        <p:cTn id="27"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74755" name="Picture 4" descr="img006"/>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75779" name="Picture 4" descr="img007"/>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76803" name="Picture 4" descr="img008"/>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77827" name="Picture 4" descr="img009"/>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78851" name="Picture 4" descr="img010"/>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79875" name="Picture 4" descr="img011"/>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80899" name="Picture 4" descr="img012"/>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81923" name="Picture 4" descr="img013"/>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82947" name="Picture 4" descr="img014"/>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83971" name="Picture 4" descr="img015"/>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85838" y="277813"/>
            <a:ext cx="7772400" cy="706437"/>
          </a:xfrm>
        </p:spPr>
        <p:txBody>
          <a:bodyPr/>
          <a:lstStyle/>
          <a:p>
            <a:pPr eaLnBrk="1" hangingPunct="1"/>
            <a:r>
              <a:rPr lang="fr-FR" sz="3200" i="1" smtClean="0"/>
              <a:t>Partial game tree for Tic-Tac-Toe</a:t>
            </a:r>
          </a:p>
        </p:txBody>
      </p:sp>
      <p:pic>
        <p:nvPicPr>
          <p:cNvPr id="15363" name="Picture 4" descr="219BD4A6"/>
          <p:cNvPicPr>
            <a:picLocks noChangeAspect="1" noChangeArrowheads="1"/>
          </p:cNvPicPr>
          <p:nvPr>
            <p:ph type="body" idx="1"/>
          </p:nvPr>
        </p:nvPicPr>
        <p:blipFill>
          <a:blip r:embed="rId2"/>
          <a:srcRect l="31812" t="3221" r="722" b="55629"/>
          <a:stretch>
            <a:fillRect/>
          </a:stretch>
        </p:blipFill>
        <p:spPr>
          <a:xfrm>
            <a:off x="142875" y="1571625"/>
            <a:ext cx="8208963" cy="5286375"/>
          </a:xfrm>
          <a:noFill/>
        </p:spPr>
      </p:pic>
      <p:sp>
        <p:nvSpPr>
          <p:cNvPr id="15364" name="Text Box 6"/>
          <p:cNvSpPr txBox="1">
            <a:spLocks noChangeArrowheads="1"/>
          </p:cNvSpPr>
          <p:nvPr/>
        </p:nvSpPr>
        <p:spPr bwMode="auto">
          <a:xfrm>
            <a:off x="4746625" y="3379788"/>
            <a:ext cx="4397375" cy="3478212"/>
          </a:xfrm>
          <a:prstGeom prst="rect">
            <a:avLst/>
          </a:prstGeom>
          <a:noFill/>
          <a:ln w="9525">
            <a:noFill/>
            <a:miter lim="800000"/>
            <a:headEnd/>
            <a:tailEnd/>
          </a:ln>
        </p:spPr>
        <p:txBody>
          <a:bodyPr>
            <a:spAutoFit/>
          </a:bodyPr>
          <a:lstStyle/>
          <a:p>
            <a:pPr algn="just" rtl="0">
              <a:buFontTx/>
              <a:buChar char="•"/>
            </a:pPr>
            <a:r>
              <a:rPr lang="fr-FR"/>
              <a:t> </a:t>
            </a:r>
            <a:r>
              <a:rPr lang="fr-FR" sz="2000">
                <a:latin typeface="Times New Roman" pitchFamily="18" charset="0"/>
                <a:cs typeface="Times New Roman" pitchFamily="18" charset="0"/>
              </a:rPr>
              <a:t>Each level of search nodes in the tree corresponds to all possible board configurations for a particular player MAX or MIN.</a:t>
            </a:r>
          </a:p>
          <a:p>
            <a:pPr algn="just" rtl="0"/>
            <a:endParaRPr lang="fr-FR" sz="2000">
              <a:latin typeface="Times New Roman" pitchFamily="18" charset="0"/>
              <a:cs typeface="Times New Roman" pitchFamily="18" charset="0"/>
            </a:endParaRPr>
          </a:p>
          <a:p>
            <a:pPr algn="just" rtl="0">
              <a:buFontTx/>
              <a:buChar char="•"/>
            </a:pPr>
            <a:r>
              <a:rPr lang="fr-FR" sz="2000">
                <a:latin typeface="Times New Roman" pitchFamily="18" charset="0"/>
                <a:cs typeface="Times New Roman" pitchFamily="18" charset="0"/>
              </a:rPr>
              <a:t> Utility values found at the end can be returned back to their parent nodes.</a:t>
            </a:r>
          </a:p>
          <a:p>
            <a:pPr algn="just" rtl="0"/>
            <a:endParaRPr lang="fr-FR" sz="2000">
              <a:latin typeface="Times New Roman" pitchFamily="18" charset="0"/>
              <a:cs typeface="Times New Roman" pitchFamily="18" charset="0"/>
            </a:endParaRPr>
          </a:p>
          <a:p>
            <a:pPr algn="just" rtl="0"/>
            <a:r>
              <a:rPr lang="fr-FR" sz="2000" b="1">
                <a:latin typeface="Times New Roman" pitchFamily="18" charset="0"/>
                <a:cs typeface="Times New Roman" pitchFamily="18" charset="0"/>
              </a:rPr>
              <a:t>Idea</a:t>
            </a:r>
            <a:r>
              <a:rPr lang="fr-FR" sz="2000">
                <a:latin typeface="Times New Roman" pitchFamily="18" charset="0"/>
                <a:cs typeface="Times New Roman" pitchFamily="18" charset="0"/>
              </a:rPr>
              <a:t>: MAX chooses the board with the max utility value, MIN the minimum.</a:t>
            </a:r>
          </a:p>
          <a:p>
            <a:pPr algn="just" rtl="0"/>
            <a:endParaRPr lang="fr-FR"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84995" name="Picture 4" descr="img016"/>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86019" name="Picture 4" descr="img017"/>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914400" y="277813"/>
            <a:ext cx="7772400" cy="706437"/>
          </a:xfrm>
        </p:spPr>
        <p:txBody>
          <a:bodyPr/>
          <a:lstStyle/>
          <a:p>
            <a:pPr eaLnBrk="1" hangingPunct="1"/>
            <a:r>
              <a:rPr lang="fr-FR" sz="2900" i="1" u="sng" smtClean="0"/>
              <a:t>Game Playing: Adversarial Search</a:t>
            </a:r>
          </a:p>
        </p:txBody>
      </p:sp>
      <p:pic>
        <p:nvPicPr>
          <p:cNvPr id="87043" name="Picture 4" descr="img018"/>
          <p:cNvPicPr>
            <a:picLocks noChangeAspect="1" noChangeArrowheads="1"/>
          </p:cNvPicPr>
          <p:nvPr>
            <p:ph type="body" idx="1"/>
          </p:nvPr>
        </p:nvPicPr>
        <p:blipFill>
          <a:blip r:embed="rId2"/>
          <a:srcRect b="12503"/>
          <a:stretch>
            <a:fillRect/>
          </a:stretch>
        </p:blipFill>
        <p:spPr>
          <a:xfrm>
            <a:off x="1524000" y="1500188"/>
            <a:ext cx="6096000" cy="45720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4EABD031-1738-44C5-A124-35A4F932DA8C}" type="slidenum">
              <a:rPr lang="ar-SA"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16387" name="Rectangle 2"/>
          <p:cNvSpPr>
            <a:spLocks noGrp="1" noChangeArrowheads="1"/>
          </p:cNvSpPr>
          <p:nvPr>
            <p:ph type="title"/>
          </p:nvPr>
        </p:nvSpPr>
        <p:spPr>
          <a:xfrm>
            <a:off x="1350963" y="428625"/>
            <a:ext cx="7793037" cy="1169988"/>
          </a:xfrm>
        </p:spPr>
        <p:txBody>
          <a:bodyPr/>
          <a:lstStyle/>
          <a:p>
            <a:pPr eaLnBrk="1" hangingPunct="1"/>
            <a:r>
              <a:rPr lang="en-US" altLang="en-US" smtClean="0"/>
              <a:t>MinMax search on Tic-Tac-Toe</a:t>
            </a:r>
            <a:endParaRPr lang="en-US" altLang="he-IL" smtClean="0"/>
          </a:p>
        </p:txBody>
      </p:sp>
      <p:sp>
        <p:nvSpPr>
          <p:cNvPr id="16388" name="Rectangle 3"/>
          <p:cNvSpPr>
            <a:spLocks noGrp="1" noChangeArrowheads="1"/>
          </p:cNvSpPr>
          <p:nvPr>
            <p:ph type="body" idx="1"/>
          </p:nvPr>
        </p:nvSpPr>
        <p:spPr>
          <a:xfrm>
            <a:off x="809625" y="1995488"/>
            <a:ext cx="7924800" cy="2424112"/>
          </a:xfrm>
        </p:spPr>
        <p:txBody>
          <a:bodyPr/>
          <a:lstStyle/>
          <a:p>
            <a:pPr eaLnBrk="1" hangingPunct="1"/>
            <a:r>
              <a:rPr lang="en-US" altLang="en-US" smtClean="0"/>
              <a:t>Evaluation function Eval(</a:t>
            </a:r>
            <a:r>
              <a:rPr lang="en-US" altLang="en-US" i="1" smtClean="0"/>
              <a:t>n</a:t>
            </a:r>
            <a:r>
              <a:rPr lang="en-US" altLang="en-US" smtClean="0"/>
              <a:t>) for </a:t>
            </a:r>
            <a:r>
              <a:rPr lang="en-US" altLang="en-US" i="1" smtClean="0"/>
              <a:t>A</a:t>
            </a:r>
          </a:p>
          <a:p>
            <a:pPr lvl="1" eaLnBrk="1" hangingPunct="1"/>
            <a:r>
              <a:rPr lang="en-US" altLang="en-US" sz="2400" smtClean="0"/>
              <a:t>infinity if n is a win state for A (Max)</a:t>
            </a:r>
          </a:p>
          <a:p>
            <a:pPr lvl="1" eaLnBrk="1" hangingPunct="1"/>
            <a:r>
              <a:rPr lang="en-US" altLang="en-US" sz="2400" smtClean="0"/>
              <a:t>-infinity if n is a win state for B (Min)</a:t>
            </a:r>
          </a:p>
          <a:p>
            <a:pPr lvl="1" eaLnBrk="1" hangingPunct="1"/>
            <a:r>
              <a:rPr lang="en-US" altLang="en-US" sz="2400" i="1" smtClean="0"/>
              <a:t>(# of 3-moves for A) -- (# of 3-moves for B)	</a:t>
            </a:r>
            <a:r>
              <a:rPr lang="en-US" altLang="en-US" sz="2400" smtClean="0"/>
              <a:t>	a 3-move is an open row, column, diagonal </a:t>
            </a:r>
          </a:p>
          <a:p>
            <a:pPr lvl="1" eaLnBrk="1" hangingPunct="1"/>
            <a:endParaRPr lang="en-US" altLang="he-IL" sz="2400" smtClean="0"/>
          </a:p>
        </p:txBody>
      </p:sp>
      <p:sp>
        <p:nvSpPr>
          <p:cNvPr id="16389" name="Line 4"/>
          <p:cNvSpPr>
            <a:spLocks noChangeShapeType="1"/>
          </p:cNvSpPr>
          <p:nvPr/>
        </p:nvSpPr>
        <p:spPr bwMode="auto">
          <a:xfrm>
            <a:off x="2400300" y="4510088"/>
            <a:ext cx="0" cy="2133600"/>
          </a:xfrm>
          <a:prstGeom prst="line">
            <a:avLst/>
          </a:prstGeom>
          <a:noFill/>
          <a:ln w="38100">
            <a:solidFill>
              <a:schemeClr val="tx1"/>
            </a:solidFill>
            <a:round/>
            <a:headEnd/>
            <a:tailEnd/>
          </a:ln>
        </p:spPr>
        <p:txBody>
          <a:bodyPr wrap="none" anchor="ctr"/>
          <a:lstStyle/>
          <a:p>
            <a:endParaRPr lang="en-US"/>
          </a:p>
        </p:txBody>
      </p:sp>
      <p:sp>
        <p:nvSpPr>
          <p:cNvPr id="16390" name="Line 5"/>
          <p:cNvSpPr>
            <a:spLocks noChangeShapeType="1"/>
          </p:cNvSpPr>
          <p:nvPr/>
        </p:nvSpPr>
        <p:spPr bwMode="auto">
          <a:xfrm>
            <a:off x="3181350" y="4543425"/>
            <a:ext cx="0" cy="2085975"/>
          </a:xfrm>
          <a:prstGeom prst="line">
            <a:avLst/>
          </a:prstGeom>
          <a:noFill/>
          <a:ln w="38100">
            <a:solidFill>
              <a:schemeClr val="tx1"/>
            </a:solidFill>
            <a:round/>
            <a:headEnd/>
            <a:tailEnd/>
          </a:ln>
        </p:spPr>
        <p:txBody>
          <a:bodyPr wrap="none" anchor="ctr"/>
          <a:lstStyle/>
          <a:p>
            <a:endParaRPr lang="en-US"/>
          </a:p>
        </p:txBody>
      </p:sp>
      <p:sp>
        <p:nvSpPr>
          <p:cNvPr id="16391" name="Line 6"/>
          <p:cNvSpPr>
            <a:spLocks noChangeShapeType="1"/>
          </p:cNvSpPr>
          <p:nvPr/>
        </p:nvSpPr>
        <p:spPr bwMode="auto">
          <a:xfrm>
            <a:off x="1571625" y="5173663"/>
            <a:ext cx="2341563" cy="0"/>
          </a:xfrm>
          <a:prstGeom prst="line">
            <a:avLst/>
          </a:prstGeom>
          <a:noFill/>
          <a:ln w="38100">
            <a:solidFill>
              <a:schemeClr val="tx1"/>
            </a:solidFill>
            <a:round/>
            <a:headEnd/>
            <a:tailEnd/>
          </a:ln>
        </p:spPr>
        <p:txBody>
          <a:bodyPr wrap="none" anchor="ctr"/>
          <a:lstStyle/>
          <a:p>
            <a:endParaRPr lang="en-US"/>
          </a:p>
        </p:txBody>
      </p:sp>
      <p:sp>
        <p:nvSpPr>
          <p:cNvPr id="16392" name="Line 7"/>
          <p:cNvSpPr>
            <a:spLocks noChangeShapeType="1"/>
          </p:cNvSpPr>
          <p:nvPr/>
        </p:nvSpPr>
        <p:spPr bwMode="auto">
          <a:xfrm>
            <a:off x="1571625" y="5884863"/>
            <a:ext cx="2438400" cy="0"/>
          </a:xfrm>
          <a:prstGeom prst="line">
            <a:avLst/>
          </a:prstGeom>
          <a:noFill/>
          <a:ln w="38100">
            <a:solidFill>
              <a:schemeClr val="tx1"/>
            </a:solidFill>
            <a:round/>
            <a:headEnd/>
            <a:tailEnd/>
          </a:ln>
        </p:spPr>
        <p:txBody>
          <a:bodyPr wrap="none" anchor="ctr"/>
          <a:lstStyle/>
          <a:p>
            <a:endParaRPr lang="en-US"/>
          </a:p>
        </p:txBody>
      </p:sp>
      <p:sp>
        <p:nvSpPr>
          <p:cNvPr id="16393" name="Line 8"/>
          <p:cNvSpPr>
            <a:spLocks noChangeShapeType="1"/>
          </p:cNvSpPr>
          <p:nvPr/>
        </p:nvSpPr>
        <p:spPr bwMode="auto">
          <a:xfrm flipV="1">
            <a:off x="2638425" y="5348288"/>
            <a:ext cx="292100" cy="333375"/>
          </a:xfrm>
          <a:prstGeom prst="line">
            <a:avLst/>
          </a:prstGeom>
          <a:noFill/>
          <a:ln w="28575">
            <a:solidFill>
              <a:schemeClr val="tx1"/>
            </a:solidFill>
            <a:round/>
            <a:headEnd/>
            <a:tailEnd/>
          </a:ln>
        </p:spPr>
        <p:txBody>
          <a:bodyPr wrap="none" anchor="ctr"/>
          <a:lstStyle/>
          <a:p>
            <a:endParaRPr lang="en-US"/>
          </a:p>
        </p:txBody>
      </p:sp>
      <p:sp>
        <p:nvSpPr>
          <p:cNvPr id="16394" name="Line 9"/>
          <p:cNvSpPr>
            <a:spLocks noChangeShapeType="1"/>
          </p:cNvSpPr>
          <p:nvPr/>
        </p:nvSpPr>
        <p:spPr bwMode="auto">
          <a:xfrm>
            <a:off x="2638425" y="5348288"/>
            <a:ext cx="292100" cy="333375"/>
          </a:xfrm>
          <a:prstGeom prst="line">
            <a:avLst/>
          </a:prstGeom>
          <a:noFill/>
          <a:ln w="28575">
            <a:solidFill>
              <a:schemeClr val="tx1"/>
            </a:solidFill>
            <a:round/>
            <a:headEnd/>
            <a:tailEnd/>
          </a:ln>
        </p:spPr>
        <p:txBody>
          <a:bodyPr wrap="none" anchor="ctr"/>
          <a:lstStyle/>
          <a:p>
            <a:endParaRPr lang="en-US"/>
          </a:p>
        </p:txBody>
      </p:sp>
      <p:sp>
        <p:nvSpPr>
          <p:cNvPr id="16395" name="Oval 10"/>
          <p:cNvSpPr>
            <a:spLocks noChangeArrowheads="1"/>
          </p:cNvSpPr>
          <p:nvPr/>
        </p:nvSpPr>
        <p:spPr bwMode="auto">
          <a:xfrm>
            <a:off x="2638425" y="4738688"/>
            <a:ext cx="292100" cy="285750"/>
          </a:xfrm>
          <a:prstGeom prst="ellipse">
            <a:avLst/>
          </a:prstGeom>
          <a:noFill/>
          <a:ln w="28575">
            <a:solidFill>
              <a:schemeClr val="tx1"/>
            </a:solidFill>
            <a:round/>
            <a:headEnd/>
            <a:tailEnd/>
          </a:ln>
        </p:spPr>
        <p:txBody>
          <a:bodyPr wrap="none" anchor="ctr"/>
          <a:lstStyle/>
          <a:p>
            <a:pPr algn="ctr" eaLnBrk="0" hangingPunct="0"/>
            <a:endParaRPr lang="en-US" altLang="es-MX" sz="3200">
              <a:latin typeface="Times New Roman" pitchFamily="18" charset="0"/>
              <a:ea typeface="Times New Roman (Hebrew)"/>
              <a:cs typeface="Times New Roman (Hebrew)"/>
            </a:endParaRPr>
          </a:p>
        </p:txBody>
      </p:sp>
      <p:sp>
        <p:nvSpPr>
          <p:cNvPr id="16396" name="Text Box 11"/>
          <p:cNvSpPr txBox="1">
            <a:spLocks noChangeArrowheads="1"/>
          </p:cNvSpPr>
          <p:nvPr/>
        </p:nvSpPr>
        <p:spPr bwMode="auto">
          <a:xfrm>
            <a:off x="4619625" y="4778375"/>
            <a:ext cx="2895600" cy="1077913"/>
          </a:xfrm>
          <a:prstGeom prst="rect">
            <a:avLst/>
          </a:prstGeom>
          <a:noFill/>
          <a:ln w="9525">
            <a:solidFill>
              <a:schemeClr val="accent1"/>
            </a:solidFill>
            <a:miter lim="800000"/>
            <a:headEnd/>
            <a:tailEnd/>
          </a:ln>
        </p:spPr>
        <p:txBody>
          <a:bodyPr tIns="0" bIns="0" anchor="ctr">
            <a:spAutoFit/>
          </a:bodyPr>
          <a:lstStyle/>
          <a:p>
            <a:pPr algn="l" rtl="0" eaLnBrk="0" hangingPunct="0">
              <a:spcBef>
                <a:spcPct val="50000"/>
              </a:spcBef>
            </a:pPr>
            <a:r>
              <a:rPr lang="en-US" altLang="he-IL" sz="2800">
                <a:latin typeface="Times New Roman" pitchFamily="18" charset="0"/>
                <a:ea typeface="Times New Roman (Hebrew)"/>
                <a:cs typeface="Times New Roman (Hebrew)"/>
              </a:rPr>
              <a:t>A is X</a:t>
            </a:r>
          </a:p>
          <a:p>
            <a:pPr algn="l" rtl="0" eaLnBrk="0" hangingPunct="0">
              <a:spcBef>
                <a:spcPct val="50000"/>
              </a:spcBef>
            </a:pPr>
            <a:r>
              <a:rPr lang="en-US" altLang="he-IL" sz="2800">
                <a:latin typeface="Times New Roman" pitchFamily="18" charset="0"/>
                <a:ea typeface="Times New Roman (Hebrew)"/>
                <a:cs typeface="Times New Roman (Hebrew)"/>
              </a:rPr>
              <a:t>Eval(s) = 6 - 4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D698FDF180FA49940FB60126EF34C5" ma:contentTypeVersion="1" ma:contentTypeDescription="Create a new document." ma:contentTypeScope="" ma:versionID="eede60e21b1c34709fd89dfb134f4302">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09C9C75-75E7-438D-B9DF-0334587CDFE9}">
  <ds:schemaRefs>
    <ds:schemaRef ds:uri="http://schemas.microsoft.com/sharepoint/v3/contenttype/forms"/>
  </ds:schemaRefs>
</ds:datastoreItem>
</file>

<file path=customXml/itemProps2.xml><?xml version="1.0" encoding="utf-8"?>
<ds:datastoreItem xmlns:ds="http://schemas.openxmlformats.org/officeDocument/2006/customXml" ds:itemID="{D6627FAA-DB35-4AB3-A19A-FC26ED83D273}">
  <ds:schemaRefs>
    <ds:schemaRef ds:uri="http://schemas.microsoft.com/office/2006/metadata/longProperties"/>
  </ds:schemaRefs>
</ds:datastoreItem>
</file>

<file path=customXml/itemProps3.xml><?xml version="1.0" encoding="utf-8"?>
<ds:datastoreItem xmlns:ds="http://schemas.openxmlformats.org/officeDocument/2006/customXml" ds:itemID="{B4295DEC-5620-4C0C-9763-A20BECC19C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06491573-BB53-4451-9633-CF90A51855B5}">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Layers</Template>
  <TotalTime>1084</TotalTime>
  <Words>2889</Words>
  <Application>Microsoft Office PowerPoint</Application>
  <PresentationFormat>On-screen Show (4:3)</PresentationFormat>
  <Paragraphs>532</Paragraphs>
  <Slides>82</Slides>
  <Notes>19</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1" baseType="lpstr">
      <vt:lpstr>Arial</vt:lpstr>
      <vt:lpstr>Times New Roman</vt:lpstr>
      <vt:lpstr>Wingdings</vt:lpstr>
      <vt:lpstr>Tahoma</vt:lpstr>
      <vt:lpstr>Comic Sans MS</vt:lpstr>
      <vt:lpstr>Times New Roman (Hebrew)</vt:lpstr>
      <vt:lpstr>Symbol</vt:lpstr>
      <vt:lpstr>Layers</vt:lpstr>
      <vt:lpstr>MathType 5.0 Equation</vt:lpstr>
      <vt:lpstr>Game Playing: Adversarial Search</vt:lpstr>
      <vt:lpstr>Outline</vt:lpstr>
      <vt:lpstr>Game Playing: Adversarial Search</vt:lpstr>
      <vt:lpstr>Game Playing: Adversarial Search</vt:lpstr>
      <vt:lpstr>Game Playing: Adversarial Search</vt:lpstr>
      <vt:lpstr>Slide 6</vt:lpstr>
      <vt:lpstr>Slide 7</vt:lpstr>
      <vt:lpstr>Partial game tree for Tic-Tac-Toe</vt:lpstr>
      <vt:lpstr>MinMax search on Tic-Tac-Toe</vt:lpstr>
      <vt:lpstr>Tic-Tac-Toe MinMax search, d=2</vt:lpstr>
      <vt:lpstr>Tic-Tac-Toe MinMax search, d=4</vt:lpstr>
      <vt:lpstr>Tic-Tac-Toe MinMax search, d=6</vt:lpstr>
      <vt:lpstr>Slide 13</vt:lpstr>
      <vt:lpstr>Minimax Algorithm</vt:lpstr>
      <vt:lpstr>Minimax Algorithm (cont’d)</vt:lpstr>
      <vt:lpstr>Minimax Algorithm (cont’d)</vt:lpstr>
      <vt:lpstr>Minimax Algorithm (cont’d)</vt:lpstr>
      <vt:lpstr>Minimax Algorithm (cont’d)</vt:lpstr>
      <vt:lpstr>Minimax Algorithm (cont’d)</vt:lpstr>
      <vt:lpstr>Minimax Algorithm (cont’d)</vt:lpstr>
      <vt:lpstr>Minimax Algorithm (cont’d)</vt:lpstr>
      <vt:lpstr>Minimax Algorithm (cont’d)</vt:lpstr>
      <vt:lpstr>Problem of Minimax search </vt:lpstr>
      <vt:lpstr>Alpha-beta Game Playing </vt:lpstr>
      <vt:lpstr>α-β Pruning Algorithm </vt:lpstr>
      <vt:lpstr>Alpha-Beta Pruning (αβ prune) </vt:lpstr>
      <vt:lpstr>Slide 27</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Properties of α-β Prune</vt:lpstr>
      <vt:lpstr>General description of α-β pruning algorithm</vt:lpstr>
      <vt:lpstr>General description of α-β pruning algorithm</vt:lpstr>
      <vt:lpstr>α-β Pruning Algorithm </vt:lpstr>
      <vt:lpstr>Game Playing: Adversarial Search</vt:lpstr>
      <vt:lpstr>Evaluating Alpha-Beta algorithm</vt:lpstr>
      <vt:lpstr>Evaluation Function </vt:lpstr>
      <vt:lpstr>Evaluation functions</vt:lpstr>
      <vt:lpstr>When Chance is involved: Backgammon Board</vt:lpstr>
      <vt:lpstr>Expectiminimax</vt:lpstr>
      <vt:lpstr>Expectiminimax</vt:lpstr>
      <vt:lpstr>Game Tree for Backgammon</vt:lpstr>
      <vt:lpstr>Slide 51</vt:lpstr>
      <vt:lpstr>Expectiminimax Example</vt:lpstr>
      <vt:lpstr>State-of-the-Art</vt:lpstr>
      <vt:lpstr>Checkers: Tinsley vs. Chinook</vt:lpstr>
      <vt:lpstr>Chinook</vt:lpstr>
      <vt:lpstr>Chess: Kasparov vs. Deep Blue</vt:lpstr>
      <vt:lpstr>Chess: Kasparov vs. Deep Junior</vt:lpstr>
      <vt:lpstr>Othello: Murakami vs. Logistello</vt:lpstr>
      <vt:lpstr>Go: Goemate vs. ??</vt:lpstr>
      <vt:lpstr>Go: Goemate vs. ??</vt:lpstr>
      <vt:lpstr>Secrets</vt:lpstr>
      <vt:lpstr>Perspective on Games: Con and Pro</vt:lpstr>
      <vt:lpstr>Other Types of Games</vt:lpstr>
      <vt:lpstr>Summary</vt:lpstr>
      <vt:lpstr>Game Playing: Alpha-beta pruning  example</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lpstr>Game Playing: Adversarial Search</vt:lpstr>
    </vt:vector>
  </TitlesOfParts>
  <Company>HomeOrg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Playing: Adversarial Search  chapter 6</dc:title>
  <dc:subject/>
  <dc:creator>Hichem</dc:creator>
  <cp:keywords/>
  <dc:description/>
  <cp:lastModifiedBy>Basit</cp:lastModifiedBy>
  <cp:revision>90</cp:revision>
  <dcterms:created xsi:type="dcterms:W3CDTF">2006-09-13T15:45:51Z</dcterms:created>
  <dcterms:modified xsi:type="dcterms:W3CDTF">2010-09-11T06:40:24Z</dcterms:modified>
  <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Subject">
    <vt:lpwstr/>
  </property>
  <property fmtid="{D5CDD505-2E9C-101B-9397-08002B2CF9AE}" pid="4" name="Keywords">
    <vt:lpwstr/>
  </property>
  <property fmtid="{D5CDD505-2E9C-101B-9397-08002B2CF9AE}" pid="5" name="_Author">
    <vt:lpwstr>Hichem</vt:lpwstr>
  </property>
  <property fmtid="{D5CDD505-2E9C-101B-9397-08002B2CF9AE}" pid="6" name="_Category">
    <vt:lpwstr/>
  </property>
  <property fmtid="{D5CDD505-2E9C-101B-9397-08002B2CF9AE}" pid="7" name="Slides">
    <vt:lpwstr>82</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y fmtid="{D5CDD505-2E9C-101B-9397-08002B2CF9AE}" pid="12" name="ContentTypeId">
    <vt:lpwstr>0x010100EBD698FDF180FA49940FB60126EF34C5</vt:lpwstr>
  </property>
</Properties>
</file>