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0527-2DEC-41D7-8415-750F39C6D612}" type="datetimeFigureOut">
              <a:rPr lang="en-US" smtClean="0"/>
              <a:t>28/2/2019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F6D6-4F52-4BDE-A7EC-121E71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0527-2DEC-41D7-8415-750F39C6D612}" type="datetimeFigureOut">
              <a:rPr lang="en-US" smtClean="0"/>
              <a:t>28/2/2019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F6D6-4F52-4BDE-A7EC-121E71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2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0527-2DEC-41D7-8415-750F39C6D612}" type="datetimeFigureOut">
              <a:rPr lang="en-US" smtClean="0"/>
              <a:t>28/2/2019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F6D6-4F52-4BDE-A7EC-121E71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5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0527-2DEC-41D7-8415-750F39C6D612}" type="datetimeFigureOut">
              <a:rPr lang="en-US" smtClean="0"/>
              <a:t>28/2/2019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F6D6-4F52-4BDE-A7EC-121E71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0527-2DEC-41D7-8415-750F39C6D612}" type="datetimeFigureOut">
              <a:rPr lang="en-US" smtClean="0"/>
              <a:t>28/2/2019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F6D6-4F52-4BDE-A7EC-121E71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8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0527-2DEC-41D7-8415-750F39C6D612}" type="datetimeFigureOut">
              <a:rPr lang="en-US" smtClean="0"/>
              <a:t>28/2/2019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F6D6-4F52-4BDE-A7EC-121E71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5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0527-2DEC-41D7-8415-750F39C6D612}" type="datetimeFigureOut">
              <a:rPr lang="en-US" smtClean="0"/>
              <a:t>28/2/2019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F6D6-4F52-4BDE-A7EC-121E71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0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0527-2DEC-41D7-8415-750F39C6D612}" type="datetimeFigureOut">
              <a:rPr lang="en-US" smtClean="0"/>
              <a:t>28/2/2019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F6D6-4F52-4BDE-A7EC-121E71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3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0527-2DEC-41D7-8415-750F39C6D612}" type="datetimeFigureOut">
              <a:rPr lang="en-US" smtClean="0"/>
              <a:t>28/2/2019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F6D6-4F52-4BDE-A7EC-121E71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0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0527-2DEC-41D7-8415-750F39C6D612}" type="datetimeFigureOut">
              <a:rPr lang="en-US" smtClean="0"/>
              <a:t>28/2/2019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F6D6-4F52-4BDE-A7EC-121E71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1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0527-2DEC-41D7-8415-750F39C6D612}" type="datetimeFigureOut">
              <a:rPr lang="en-US" smtClean="0"/>
              <a:t>28/2/2019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F6D6-4F52-4BDE-A7EC-121E71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3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40527-2DEC-41D7-8415-750F39C6D612}" type="datetimeFigureOut">
              <a:rPr lang="en-US" smtClean="0"/>
              <a:t>28/2/2019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3F6D6-4F52-4BDE-A7EC-121E7196E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4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417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1154-3B9D-42FD-98AD-A0A0F774572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466725"/>
            <a:ext cx="78486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Optimum Load Time</a:t>
            </a:r>
            <a:br>
              <a:rPr lang="en-US" sz="3600" b="1" dirty="0"/>
            </a:br>
            <a:r>
              <a:rPr lang="en-US" sz="3200" b="1" dirty="0" smtClean="0"/>
              <a:t>Calculation Method</a:t>
            </a:r>
            <a:endParaRPr lang="en-US" sz="3600" dirty="0" smtClean="0"/>
          </a:p>
          <a:p>
            <a:pPr algn="ctr"/>
            <a:r>
              <a:rPr lang="en-US" sz="3600" dirty="0" smtClean="0"/>
              <a:t>Example</a:t>
            </a:r>
            <a:endParaRPr lang="en-US" sz="3600" dirty="0"/>
          </a:p>
          <a:p>
            <a:r>
              <a:rPr lang="en-US" sz="2800" dirty="0"/>
              <a:t>What is the optimum load time for a scraper using the following data: cycle time less load time 4 minutes; efficiency 55 min/hour; relationships between time of loading and the volume of load are as follows: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886957"/>
              </p:ext>
            </p:extLst>
          </p:nvPr>
        </p:nvGraphicFramePr>
        <p:xfrm>
          <a:off x="533401" y="4419600"/>
          <a:ext cx="7839074" cy="1295401"/>
        </p:xfrm>
        <a:graphic>
          <a:graphicData uri="http://schemas.openxmlformats.org/drawingml/2006/table">
            <a:tbl>
              <a:tblPr/>
              <a:tblGrid>
                <a:gridCol w="1940365"/>
                <a:gridCol w="776146"/>
                <a:gridCol w="853761"/>
                <a:gridCol w="931375"/>
                <a:gridCol w="931375"/>
                <a:gridCol w="931375"/>
                <a:gridCol w="1474677"/>
              </a:tblGrid>
              <a:tr h="77724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Load time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min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</a:p>
                  </a:txBody>
                  <a:tcPr marL="17145" marR="17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0.4</a:t>
                      </a:r>
                    </a:p>
                  </a:txBody>
                  <a:tcPr marL="17145" marR="17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0.6</a:t>
                      </a:r>
                    </a:p>
                  </a:txBody>
                  <a:tcPr marL="17145" marR="17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0.8</a:t>
                      </a:r>
                    </a:p>
                  </a:txBody>
                  <a:tcPr marL="17145" marR="17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1.0</a:t>
                      </a:r>
                    </a:p>
                  </a:txBody>
                  <a:tcPr marL="17145" marR="17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1.2</a:t>
                      </a:r>
                    </a:p>
                  </a:txBody>
                  <a:tcPr marL="17145" marR="17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1.4</a:t>
                      </a:r>
                    </a:p>
                  </a:txBody>
                  <a:tcPr marL="17145" marR="17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Load (BCM)</a:t>
                      </a:r>
                    </a:p>
                  </a:txBody>
                  <a:tcPr marL="17145" marR="17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18.7</a:t>
                      </a:r>
                    </a:p>
                  </a:txBody>
                  <a:tcPr marL="17145" marR="17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22.7</a:t>
                      </a:r>
                    </a:p>
                  </a:txBody>
                  <a:tcPr marL="17145" marR="17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24.8</a:t>
                      </a:r>
                    </a:p>
                  </a:txBody>
                  <a:tcPr marL="17145" marR="17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26.1</a:t>
                      </a:r>
                    </a:p>
                  </a:txBody>
                  <a:tcPr marL="17145" marR="17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26.8</a:t>
                      </a:r>
                    </a:p>
                  </a:txBody>
                  <a:tcPr marL="17145" marR="17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27.2</a:t>
                      </a:r>
                    </a:p>
                  </a:txBody>
                  <a:tcPr marL="17145" marR="17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3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365125"/>
          </a:xfrm>
        </p:spPr>
        <p:txBody>
          <a:bodyPr/>
          <a:lstStyle/>
          <a:p>
            <a:r>
              <a:rPr lang="en-US" smtClean="0"/>
              <a:t>CE 417 King Saud University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81154-3B9D-42FD-98AD-A0A0F7745722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92544"/>
              </p:ext>
            </p:extLst>
          </p:nvPr>
        </p:nvGraphicFramePr>
        <p:xfrm>
          <a:off x="533400" y="1975426"/>
          <a:ext cx="8001001" cy="3211948"/>
        </p:xfrm>
        <a:graphic>
          <a:graphicData uri="http://schemas.openxmlformats.org/drawingml/2006/table">
            <a:tbl>
              <a:tblPr/>
              <a:tblGrid>
                <a:gridCol w="2133602"/>
                <a:gridCol w="896534"/>
                <a:gridCol w="994173"/>
                <a:gridCol w="994173"/>
                <a:gridCol w="994173"/>
                <a:gridCol w="994173"/>
                <a:gridCol w="994173"/>
              </a:tblGrid>
              <a:tr h="576943"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Load time (min)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0.4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0.6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0.8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1.0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1.2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1.4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7"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Cycle time less load </a:t>
                      </a:r>
                      <a:r>
                        <a:rPr lang="en-US" sz="2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time (min)</a:t>
                      </a:r>
                      <a:endParaRPr lang="en-US" sz="2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74"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Cycle time (min)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4.4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4.6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4.8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5.2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5.4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631"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Trips/hour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12.5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11.95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11.46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11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10.58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10.19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Load/trip 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18.7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22.7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24.8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26.1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26.8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27.2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943">
                <a:tc>
                  <a:txBody>
                    <a:bodyPr/>
                    <a:lstStyle/>
                    <a:p>
                      <a:pPr algn="ctr">
                        <a:lnSpc>
                          <a:spcPts val="1695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Production 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BCM/h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233.75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271.41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284.17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287.1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283.5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277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022807"/>
              </p:ext>
            </p:extLst>
          </p:nvPr>
        </p:nvGraphicFramePr>
        <p:xfrm>
          <a:off x="685800" y="438150"/>
          <a:ext cx="7848600" cy="888713"/>
        </p:xfrm>
        <a:graphic>
          <a:graphicData uri="http://schemas.openxmlformats.org/drawingml/2006/table">
            <a:tbl>
              <a:tblPr/>
              <a:tblGrid>
                <a:gridCol w="1977501"/>
                <a:gridCol w="896327"/>
                <a:gridCol w="1012372"/>
                <a:gridCol w="914400"/>
                <a:gridCol w="990600"/>
                <a:gridCol w="990600"/>
                <a:gridCol w="1066800"/>
              </a:tblGrid>
              <a:tr h="48038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Load time </a:t>
                      </a:r>
                      <a:r>
                        <a:rPr lang="en-US" sz="22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min</a:t>
                      </a:r>
                      <a:r>
                        <a:rPr lang="en-US" sz="2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0.4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0.6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0.8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1.0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1.2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2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1.4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32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Load (BCM)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18.7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22.7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24.8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26.1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26.8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2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27.2</a:t>
                      </a:r>
                    </a:p>
                  </a:txBody>
                  <a:tcPr marL="18288" marR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785400" y="5257800"/>
            <a:ext cx="5072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Trips/h=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55 min/4.4= 12.5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Optimum load time = 1.0 min.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46838" y="1345913"/>
            <a:ext cx="16642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635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128</Words>
  <Application>Microsoft Office PowerPoint</Application>
  <PresentationFormat>On-screen Show (4:3)</PresentationFormat>
  <Paragraphs>81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Abdullah Alsugair</dc:creator>
  <cp:lastModifiedBy>User</cp:lastModifiedBy>
  <cp:revision>1</cp:revision>
  <dcterms:created xsi:type="dcterms:W3CDTF">2019-02-26T11:21:40Z</dcterms:created>
  <dcterms:modified xsi:type="dcterms:W3CDTF">2019-02-28T11:09:45Z</dcterms:modified>
</cp:coreProperties>
</file>